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76" r:id="rId2"/>
    <p:sldId id="287" r:id="rId3"/>
    <p:sldId id="262" r:id="rId4"/>
    <p:sldId id="260" r:id="rId5"/>
    <p:sldId id="261" r:id="rId6"/>
    <p:sldId id="268" r:id="rId7"/>
    <p:sldId id="259" r:id="rId8"/>
    <p:sldId id="269" r:id="rId9"/>
    <p:sldId id="270" r:id="rId10"/>
    <p:sldId id="304" r:id="rId11"/>
    <p:sldId id="271" r:id="rId12"/>
    <p:sldId id="273" r:id="rId13"/>
    <p:sldId id="272" r:id="rId14"/>
    <p:sldId id="257" r:id="rId15"/>
    <p:sldId id="274" r:id="rId16"/>
    <p:sldId id="277" r:id="rId17"/>
    <p:sldId id="279" r:id="rId18"/>
    <p:sldId id="284" r:id="rId19"/>
    <p:sldId id="285" r:id="rId20"/>
    <p:sldId id="286" r:id="rId21"/>
    <p:sldId id="280" r:id="rId22"/>
    <p:sldId id="288" r:id="rId23"/>
    <p:sldId id="292" r:id="rId24"/>
    <p:sldId id="293" r:id="rId25"/>
    <p:sldId id="281" r:id="rId26"/>
    <p:sldId id="295" r:id="rId27"/>
    <p:sldId id="296" r:id="rId28"/>
    <p:sldId id="275" r:id="rId29"/>
    <p:sldId id="338" r:id="rId30"/>
    <p:sldId id="339" r:id="rId31"/>
    <p:sldId id="256" r:id="rId32"/>
    <p:sldId id="283" r:id="rId33"/>
    <p:sldId id="349" r:id="rId34"/>
    <p:sldId id="278" r:id="rId35"/>
    <p:sldId id="299" r:id="rId36"/>
    <p:sldId id="300" r:id="rId37"/>
    <p:sldId id="348" r:id="rId38"/>
    <p:sldId id="332" r:id="rId39"/>
    <p:sldId id="346" r:id="rId4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_ne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_n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/Users/lin/Desktop/Rebuiding/summ_05102019_update_ne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sz="192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SES-PD, NRI and NTI of total CN and US sites</a:t>
            </a:r>
          </a:p>
        </c:rich>
      </c:tx>
      <c:layout>
        <c:manualLayout>
          <c:xMode val="edge"/>
          <c:yMode val="edge"/>
          <c:x val="0.14964929502239799"/>
          <c:y val="3.2994631221692702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'[summ_05102019_update.xlsx]190515-report'!$A$2</c:f>
              <c:strCache>
                <c:ptCount val="1"/>
                <c:pt idx="0">
                  <c:v>CN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'[summ_05102019_update.xlsx]190515-report'!$B$2:$D$2</c:f>
              <c:numCache>
                <c:formatCode>0.00_ </c:formatCode>
                <c:ptCount val="3"/>
                <c:pt idx="0">
                  <c:v>-2.7077256950000002</c:v>
                </c:pt>
                <c:pt idx="1">
                  <c:v>-0.57498784599999997</c:v>
                </c:pt>
                <c:pt idx="2">
                  <c:v>2.0748247370000001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635-9CA4-DF88D9DBED61}"/>
            </c:ext>
          </c:extLst>
        </c:ser>
        <c:ser>
          <c:idx val="1"/>
          <c:order val="1"/>
          <c:tx>
            <c:strRef>
              <c:f>'[summ_05102019_update.xlsx]190515-report'!$A$3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'[summ_05102019_update.xlsx]190515-report'!$B$3:$D$3</c:f>
              <c:numCache>
                <c:formatCode>0.00_ </c:formatCode>
                <c:ptCount val="3"/>
                <c:pt idx="0">
                  <c:v>-6.401497505</c:v>
                </c:pt>
                <c:pt idx="1">
                  <c:v>1.280558238</c:v>
                </c:pt>
                <c:pt idx="2">
                  <c:v>4.9446708790000002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635-9CA4-DF88D9DBED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068515"/>
        <c:axId val="535462812"/>
      </c:barChart>
      <c:catAx>
        <c:axId val="5690685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35462812"/>
        <c:crosses val="autoZero"/>
        <c:auto val="1"/>
        <c:lblAlgn val="ctr"/>
        <c:lblOffset val="100"/>
        <c:noMultiLvlLbl val="0"/>
      </c:catAx>
      <c:valAx>
        <c:axId val="5354628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690685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sz="25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SES-PDs and SES-PDt among 11 CN-US sites</a:t>
            </a:r>
          </a:p>
        </c:rich>
      </c:tx>
      <c:layout>
        <c:manualLayout>
          <c:xMode val="edge"/>
          <c:yMode val="edge"/>
          <c:x val="0.220990581816633"/>
          <c:y val="1.33394097999644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'[summ_05102019_update.xlsx]190515-report'!$I$48</c:f>
              <c:strCache>
                <c:ptCount val="1"/>
                <c:pt idx="0">
                  <c:v>SES-PDs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'[summ_05102019_update.xlsx]190515-report'!$I$49:$I$59</c:f>
              <c:numCache>
                <c:formatCode>0.00_ </c:formatCode>
                <c:ptCount val="11"/>
                <c:pt idx="0">
                  <c:v>-8.8030069908194495</c:v>
                </c:pt>
                <c:pt idx="1">
                  <c:v>-7.1565287104005204</c:v>
                </c:pt>
                <c:pt idx="2">
                  <c:v>-0.13516834280267301</c:v>
                </c:pt>
                <c:pt idx="3">
                  <c:v>0.59050956868413196</c:v>
                </c:pt>
                <c:pt idx="4">
                  <c:v>1.8683488482538999</c:v>
                </c:pt>
                <c:pt idx="5">
                  <c:v>-1.42562481647225</c:v>
                </c:pt>
                <c:pt idx="6">
                  <c:v>-3.3848622038346101</c:v>
                </c:pt>
                <c:pt idx="7">
                  <c:v>-1.16107044041931</c:v>
                </c:pt>
                <c:pt idx="8">
                  <c:v>-2.29884007271809</c:v>
                </c:pt>
                <c:pt idx="9">
                  <c:v>-2.1018846691295799E-2</c:v>
                </c:pt>
                <c:pt idx="10">
                  <c:v>-2.36108493902967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9-4F0B-89D1-C844BBC46CFB}"/>
            </c:ext>
          </c:extLst>
        </c:ser>
        <c:ser>
          <c:idx val="1"/>
          <c:order val="1"/>
          <c:tx>
            <c:strRef>
              <c:f>'[summ_05102019_update.xlsx]190515-report'!$J$48</c:f>
              <c:strCache>
                <c:ptCount val="1"/>
                <c:pt idx="0">
                  <c:v>SES-PDt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'[summ_05102019_update.xlsx]190515-report'!$J$49:$J$59</c:f>
              <c:numCache>
                <c:formatCode>0.00_ </c:formatCode>
                <c:ptCount val="11"/>
                <c:pt idx="0">
                  <c:v>-8.9201515440315404</c:v>
                </c:pt>
                <c:pt idx="1">
                  <c:v>-7.5752005028839902</c:v>
                </c:pt>
                <c:pt idx="2">
                  <c:v>-1.5714157848933299</c:v>
                </c:pt>
                <c:pt idx="3">
                  <c:v>-0.626848680532059</c:v>
                </c:pt>
                <c:pt idx="4">
                  <c:v>0.56355455805142196</c:v>
                </c:pt>
                <c:pt idx="5">
                  <c:v>-3.4886041098826799</c:v>
                </c:pt>
                <c:pt idx="6">
                  <c:v>-6.3373921591770399</c:v>
                </c:pt>
                <c:pt idx="7">
                  <c:v>-3.6076427502727499</c:v>
                </c:pt>
                <c:pt idx="8">
                  <c:v>-5.3488184314292599</c:v>
                </c:pt>
                <c:pt idx="9">
                  <c:v>-2.8939813666766101</c:v>
                </c:pt>
                <c:pt idx="10">
                  <c:v>-5.2263758892299599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9-4F0B-89D1-C844BBC46C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070058"/>
        <c:axId val="876568795"/>
      </c:lineChart>
      <c:catAx>
        <c:axId val="4730700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876568795"/>
        <c:crosses val="autoZero"/>
        <c:auto val="1"/>
        <c:lblAlgn val="ctr"/>
        <c:lblOffset val="100"/>
        <c:noMultiLvlLbl val="0"/>
      </c:catAx>
      <c:valAx>
        <c:axId val="8765687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4730700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sz="25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NRIs and NRIt among 11 CN-US sites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284324492921199E-2"/>
          <c:y val="9.2052951925374396E-2"/>
          <c:w val="0.94685654884184001"/>
          <c:h val="0.76555711668922"/>
        </c:manualLayout>
      </c:layout>
      <c:lineChart>
        <c:grouping val="standard"/>
        <c:varyColors val="0"/>
        <c:ser>
          <c:idx val="0"/>
          <c:order val="0"/>
          <c:tx>
            <c:strRef>
              <c:f>'[summ_05102019_update.xlsx]190515-report'!$K$48</c:f>
              <c:strCache>
                <c:ptCount val="1"/>
                <c:pt idx="0">
                  <c:v>NRIs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8978173936407498E-3"/>
                  <c:y val="5.556250032381879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866-4A7D-8A76-A300468628F3}"/>
                </c:ext>
              </c:extLst>
            </c:dLbl>
            <c:dLbl>
              <c:idx val="6"/>
              <c:layout>
                <c:manualLayout>
                  <c:x val="8.6304561506257201E-3"/>
                  <c:y val="6.8130208730396893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866-4A7D-8A76-A300468628F3}"/>
                </c:ext>
              </c:extLst>
            </c:dLbl>
            <c:dLbl>
              <c:idx val="7"/>
              <c:layout>
                <c:manualLayout>
                  <c:x val="4.2837300601645898E-3"/>
                  <c:y val="5.0381076682510198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866-4A7D-8A76-A300468628F3}"/>
                </c:ext>
              </c:extLst>
            </c:dLbl>
            <c:dLbl>
              <c:idx val="8"/>
              <c:layout>
                <c:manualLayout>
                  <c:x val="5.7326387569849703E-3"/>
                  <c:y val="6.3059028145286397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866-4A7D-8A76-A300468628F3}"/>
                </c:ext>
              </c:extLst>
            </c:dLbl>
            <c:dLbl>
              <c:idx val="9"/>
              <c:layout>
                <c:manualLayout>
                  <c:x val="0"/>
                  <c:y val="5.5562500323818799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866-4A7D-8A76-A300468628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'[summ_05102019_update.xlsx]190515-report'!$K$49:$K$59</c:f>
              <c:numCache>
                <c:formatCode>0.00_ </c:formatCode>
                <c:ptCount val="11"/>
                <c:pt idx="0">
                  <c:v>1.46429608585005</c:v>
                </c:pt>
                <c:pt idx="1">
                  <c:v>-0.25555761616059902</c:v>
                </c:pt>
                <c:pt idx="2">
                  <c:v>-0.71127610753025805</c:v>
                </c:pt>
                <c:pt idx="3">
                  <c:v>1.22847361870778</c:v>
                </c:pt>
                <c:pt idx="4">
                  <c:v>-0.74641797644007202</c:v>
                </c:pt>
                <c:pt idx="5">
                  <c:v>-2.9156335654069001</c:v>
                </c:pt>
                <c:pt idx="6">
                  <c:v>-1.2574361899666999</c:v>
                </c:pt>
                <c:pt idx="7">
                  <c:v>-1.09392100216571</c:v>
                </c:pt>
                <c:pt idx="8">
                  <c:v>1.5546015534888</c:v>
                </c:pt>
                <c:pt idx="9">
                  <c:v>0.70217441311908102</c:v>
                </c:pt>
                <c:pt idx="10">
                  <c:v>0.807919508973448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66-4A7D-8A76-A300468628F3}"/>
            </c:ext>
          </c:extLst>
        </c:ser>
        <c:ser>
          <c:idx val="1"/>
          <c:order val="1"/>
          <c:tx>
            <c:strRef>
              <c:f>'[summ_05102019_update.xlsx]190515-report'!$L$48</c:f>
              <c:strCache>
                <c:ptCount val="1"/>
                <c:pt idx="0">
                  <c:v>NRIt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8978173936407498E-3"/>
                  <c:y val="-7.827256990061770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866-4A7D-8A76-A300468628F3}"/>
                </c:ext>
              </c:extLst>
            </c:dLbl>
            <c:dLbl>
              <c:idx val="6"/>
              <c:layout>
                <c:manualLayout>
                  <c:x val="1.2977182241086901E-2"/>
                  <c:y val="1.510329869913329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866-4A7D-8A76-A300468628F3}"/>
                </c:ext>
              </c:extLst>
            </c:dLbl>
            <c:dLbl>
              <c:idx val="7"/>
              <c:layout>
                <c:manualLayout>
                  <c:x val="-1.01423608777426E-2"/>
                  <c:y val="-7.309114625930930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866-4A7D-8A76-A300468628F3}"/>
                </c:ext>
              </c:extLst>
            </c:dLbl>
            <c:dLbl>
              <c:idx val="8"/>
              <c:layout>
                <c:manualLayout>
                  <c:x val="1.4489086968203801E-3"/>
                  <c:y val="-4.542013915359789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866-4A7D-8A76-A300468628F3}"/>
                </c:ext>
              </c:extLst>
            </c:dLbl>
            <c:dLbl>
              <c:idx val="9"/>
              <c:layout>
                <c:manualLayout>
                  <c:x val="1.00793648474461E-2"/>
                  <c:y val="-7.06657990229521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866-4A7D-8A76-A300468628F3}"/>
                </c:ext>
              </c:extLst>
            </c:dLbl>
            <c:dLbl>
              <c:idx val="10"/>
              <c:layout>
                <c:manualLayout>
                  <c:x val="0"/>
                  <c:y val="-6.305902814528639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866-4A7D-8A76-A300468628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'[summ_05102019_update.xlsx]190515-report'!$L$49:$L$59</c:f>
              <c:numCache>
                <c:formatCode>0.00_ </c:formatCode>
                <c:ptCount val="11"/>
                <c:pt idx="0">
                  <c:v>1.1019127713050401</c:v>
                </c:pt>
                <c:pt idx="1">
                  <c:v>-0.406885774237013</c:v>
                </c:pt>
                <c:pt idx="2">
                  <c:v>-0.80142316208759501</c:v>
                </c:pt>
                <c:pt idx="3">
                  <c:v>0.79919799813720205</c:v>
                </c:pt>
                <c:pt idx="4">
                  <c:v>-0.89047958462792698</c:v>
                </c:pt>
                <c:pt idx="5">
                  <c:v>-2.6426414501453999</c:v>
                </c:pt>
                <c:pt idx="6">
                  <c:v>-0.35292923130742199</c:v>
                </c:pt>
                <c:pt idx="7">
                  <c:v>-0.69202628040246805</c:v>
                </c:pt>
                <c:pt idx="8">
                  <c:v>2.04914924920626</c:v>
                </c:pt>
                <c:pt idx="9">
                  <c:v>1.1739766089913</c:v>
                </c:pt>
                <c:pt idx="10">
                  <c:v>1.41022500147995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866-4A7D-8A76-A300468628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070058"/>
        <c:axId val="876568795"/>
      </c:lineChart>
      <c:catAx>
        <c:axId val="4730700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876568795"/>
        <c:crosses val="autoZero"/>
        <c:auto val="1"/>
        <c:lblAlgn val="ctr"/>
        <c:lblOffset val="100"/>
        <c:noMultiLvlLbl val="0"/>
      </c:catAx>
      <c:valAx>
        <c:axId val="8765687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4730700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480257373234704"/>
          <c:y val="0.722077255324708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sz="24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NTIs and NTIt among 11 CN-US sites</a:t>
            </a:r>
          </a:p>
        </c:rich>
      </c:tx>
      <c:layout>
        <c:manualLayout>
          <c:xMode val="edge"/>
          <c:yMode val="edge"/>
          <c:x val="0.27865126676602098"/>
          <c:y val="1.562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'[summ_05102019_update.xlsx]190515-report'!$M$48</c:f>
              <c:strCache>
                <c:ptCount val="1"/>
                <c:pt idx="0">
                  <c:v>NTIs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'[summ_05102019_update.xlsx]190515-report'!$M$49:$M$59</c:f>
              <c:numCache>
                <c:formatCode>0.00_ </c:formatCode>
                <c:ptCount val="11"/>
                <c:pt idx="0">
                  <c:v>4.90858472655888</c:v>
                </c:pt>
                <c:pt idx="1">
                  <c:v>5.1171644915851902</c:v>
                </c:pt>
                <c:pt idx="2">
                  <c:v>1.2860826513641599</c:v>
                </c:pt>
                <c:pt idx="3">
                  <c:v>0.72176080805815201</c:v>
                </c:pt>
                <c:pt idx="4">
                  <c:v>-1.08942778412575</c:v>
                </c:pt>
                <c:pt idx="5">
                  <c:v>1.66468593506233</c:v>
                </c:pt>
                <c:pt idx="6">
                  <c:v>2.5255002629096701</c:v>
                </c:pt>
                <c:pt idx="7">
                  <c:v>2.45307120242152</c:v>
                </c:pt>
                <c:pt idx="8">
                  <c:v>2.3893558485221802</c:v>
                </c:pt>
                <c:pt idx="9">
                  <c:v>0.32031560190338698</c:v>
                </c:pt>
                <c:pt idx="10">
                  <c:v>1.9253087271260501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7-417C-85A3-3D830C83C4D3}"/>
            </c:ext>
          </c:extLst>
        </c:ser>
        <c:ser>
          <c:idx val="1"/>
          <c:order val="1"/>
          <c:tx>
            <c:strRef>
              <c:f>'[summ_05102019_update.xlsx]190515-report'!$N$48</c:f>
              <c:strCache>
                <c:ptCount val="1"/>
                <c:pt idx="0">
                  <c:v>NTIt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'[summ_05102019_update.xlsx]190515-report'!$N$49:$N$59</c:f>
              <c:numCache>
                <c:formatCode>0.00_ </c:formatCode>
                <c:ptCount val="11"/>
                <c:pt idx="0">
                  <c:v>5.5026673268395596</c:v>
                </c:pt>
                <c:pt idx="1">
                  <c:v>5.8089846219675803</c:v>
                </c:pt>
                <c:pt idx="2">
                  <c:v>2.43936660505251</c:v>
                </c:pt>
                <c:pt idx="3">
                  <c:v>1.8957456204323799</c:v>
                </c:pt>
                <c:pt idx="4">
                  <c:v>0.16701708939563201</c:v>
                </c:pt>
                <c:pt idx="5">
                  <c:v>2.79083000145335</c:v>
                </c:pt>
                <c:pt idx="6">
                  <c:v>4.8235013694872997</c:v>
                </c:pt>
                <c:pt idx="7">
                  <c:v>3.60481520845248</c:v>
                </c:pt>
                <c:pt idx="8">
                  <c:v>4.1808926818282801</c:v>
                </c:pt>
                <c:pt idx="9">
                  <c:v>1.9406473536634601</c:v>
                </c:pt>
                <c:pt idx="10">
                  <c:v>4.2838286043849996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17-417C-85A3-3D830C83C4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555022"/>
        <c:axId val="148558554"/>
      </c:lineChart>
      <c:catAx>
        <c:axId val="20655502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148558554"/>
        <c:crosses val="autoZero"/>
        <c:auto val="1"/>
        <c:lblAlgn val="ctr"/>
        <c:lblOffset val="100"/>
        <c:noMultiLvlLbl val="0"/>
      </c:catAx>
      <c:valAx>
        <c:axId val="1485585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2065550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sz="16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SES-PDs, NRIs and NTIs among 11 CN-US sites</a:t>
            </a:r>
          </a:p>
        </c:rich>
      </c:tx>
      <c:layout>
        <c:manualLayout>
          <c:xMode val="edge"/>
          <c:yMode val="edge"/>
          <c:x val="0.32002821075667798"/>
          <c:y val="1.32291667437664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'[summ_05102019_update.xlsx]190515-report'!$I$48</c:f>
              <c:strCache>
                <c:ptCount val="1"/>
                <c:pt idx="0">
                  <c:v>SES-PDs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'[summ_05102019_update.xlsx]190515-report'!$I$49:$I$59</c:f>
              <c:numCache>
                <c:formatCode>0.00_ </c:formatCode>
                <c:ptCount val="11"/>
                <c:pt idx="0">
                  <c:v>-8.8030069908194495</c:v>
                </c:pt>
                <c:pt idx="1">
                  <c:v>-7.1565287104005204</c:v>
                </c:pt>
                <c:pt idx="2">
                  <c:v>-0.13516834280267301</c:v>
                </c:pt>
                <c:pt idx="3">
                  <c:v>0.59050956868413196</c:v>
                </c:pt>
                <c:pt idx="4">
                  <c:v>1.8683488482538999</c:v>
                </c:pt>
                <c:pt idx="5">
                  <c:v>-1.42562481647225</c:v>
                </c:pt>
                <c:pt idx="6">
                  <c:v>-3.3848622038346101</c:v>
                </c:pt>
                <c:pt idx="7">
                  <c:v>-1.16107044041931</c:v>
                </c:pt>
                <c:pt idx="8">
                  <c:v>-2.29884007271809</c:v>
                </c:pt>
                <c:pt idx="9">
                  <c:v>-2.1018846691295799E-2</c:v>
                </c:pt>
                <c:pt idx="10">
                  <c:v>-2.36108493902967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C-4F3B-B950-821D317B3EF3}"/>
            </c:ext>
          </c:extLst>
        </c:ser>
        <c:ser>
          <c:idx val="1"/>
          <c:order val="1"/>
          <c:tx>
            <c:strRef>
              <c:f>'[summ_05102019_update.xlsx]190515-report'!$K$48</c:f>
              <c:strCache>
                <c:ptCount val="1"/>
                <c:pt idx="0">
                  <c:v>NRIs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'[summ_05102019_update.xlsx]190515-report'!$K$49:$K$59</c:f>
              <c:numCache>
                <c:formatCode>0.00_ </c:formatCode>
                <c:ptCount val="11"/>
                <c:pt idx="0">
                  <c:v>1.46429608585005</c:v>
                </c:pt>
                <c:pt idx="1">
                  <c:v>-0.25555761616059902</c:v>
                </c:pt>
                <c:pt idx="2">
                  <c:v>-0.71127610753025805</c:v>
                </c:pt>
                <c:pt idx="3">
                  <c:v>1.22847361870778</c:v>
                </c:pt>
                <c:pt idx="4">
                  <c:v>-0.74641797644007202</c:v>
                </c:pt>
                <c:pt idx="5">
                  <c:v>-2.9156335654069001</c:v>
                </c:pt>
                <c:pt idx="6">
                  <c:v>-1.2574361899666999</c:v>
                </c:pt>
                <c:pt idx="7">
                  <c:v>-1.09392100216571</c:v>
                </c:pt>
                <c:pt idx="8">
                  <c:v>1.5546015534888</c:v>
                </c:pt>
                <c:pt idx="9">
                  <c:v>0.70217441311908102</c:v>
                </c:pt>
                <c:pt idx="10">
                  <c:v>0.807919508973448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C-4F3B-B950-821D317B3EF3}"/>
            </c:ext>
          </c:extLst>
        </c:ser>
        <c:ser>
          <c:idx val="2"/>
          <c:order val="2"/>
          <c:tx>
            <c:strRef>
              <c:f>'[summ_05102019_update.xlsx]190515-report'!$M$48</c:f>
              <c:strCache>
                <c:ptCount val="1"/>
                <c:pt idx="0">
                  <c:v>NTIs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'[summ_05102019_update.xlsx]190515-report'!$M$49:$M$59</c:f>
              <c:numCache>
                <c:formatCode>0.00_ </c:formatCode>
                <c:ptCount val="11"/>
                <c:pt idx="0">
                  <c:v>4.9342287714092601</c:v>
                </c:pt>
                <c:pt idx="1">
                  <c:v>5.0153950523901996</c:v>
                </c:pt>
                <c:pt idx="2">
                  <c:v>1.2625450693123901</c:v>
                </c:pt>
                <c:pt idx="3">
                  <c:v>0.829559904266993</c:v>
                </c:pt>
                <c:pt idx="4">
                  <c:v>-1.04980200015272</c:v>
                </c:pt>
                <c:pt idx="5">
                  <c:v>1.66468593506233</c:v>
                </c:pt>
                <c:pt idx="6">
                  <c:v>2.5255002629096701</c:v>
                </c:pt>
                <c:pt idx="7">
                  <c:v>2.45307120242152</c:v>
                </c:pt>
                <c:pt idx="8">
                  <c:v>2.3893558485221802</c:v>
                </c:pt>
                <c:pt idx="9">
                  <c:v>0.32031560190338698</c:v>
                </c:pt>
                <c:pt idx="10">
                  <c:v>1.9253087271260501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6C-4F3B-B950-821D317B3E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2092003"/>
        <c:axId val="373981457"/>
      </c:barChart>
      <c:catAx>
        <c:axId val="81209200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373981457"/>
        <c:crosses val="autoZero"/>
        <c:auto val="1"/>
        <c:lblAlgn val="ctr"/>
        <c:lblOffset val="100"/>
        <c:noMultiLvlLbl val="0"/>
      </c:catAx>
      <c:valAx>
        <c:axId val="37398145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8120920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2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sz="16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SES-PDt, NRIt and NTIt among 11 CN-US sites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042100951122203E-2"/>
          <c:y val="8.9296875520423105E-2"/>
          <c:w val="0.94509895801336996"/>
          <c:h val="0.75790624858907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'[summ_05102019_update.xlsx]190515-report'!$J$48</c:f>
              <c:strCache>
                <c:ptCount val="1"/>
                <c:pt idx="0">
                  <c:v>SES-PDt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'[summ_05102019_update.xlsx]190515-report'!$J$49:$J$59</c:f>
              <c:numCache>
                <c:formatCode>0.00_ </c:formatCode>
                <c:ptCount val="11"/>
                <c:pt idx="0">
                  <c:v>-8.9201515440315404</c:v>
                </c:pt>
                <c:pt idx="1">
                  <c:v>-7.5752005028839902</c:v>
                </c:pt>
                <c:pt idx="2">
                  <c:v>-1.5714157848933299</c:v>
                </c:pt>
                <c:pt idx="3">
                  <c:v>-0.626848680532059</c:v>
                </c:pt>
                <c:pt idx="4">
                  <c:v>0.56355455805142196</c:v>
                </c:pt>
                <c:pt idx="5">
                  <c:v>-3.4886041098826799</c:v>
                </c:pt>
                <c:pt idx="6">
                  <c:v>-6.3373921591770399</c:v>
                </c:pt>
                <c:pt idx="7">
                  <c:v>-3.6076427502727499</c:v>
                </c:pt>
                <c:pt idx="8">
                  <c:v>-5.3488184314292599</c:v>
                </c:pt>
                <c:pt idx="9">
                  <c:v>-2.8939813666766101</c:v>
                </c:pt>
                <c:pt idx="10">
                  <c:v>-5.2263758892299599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9-4CE8-AB51-9467F9D3A0FA}"/>
            </c:ext>
          </c:extLst>
        </c:ser>
        <c:ser>
          <c:idx val="1"/>
          <c:order val="1"/>
          <c:tx>
            <c:strRef>
              <c:f>'[summ_05102019_update.xlsx]190515-report'!$L$48</c:f>
              <c:strCache>
                <c:ptCount val="1"/>
                <c:pt idx="0">
                  <c:v>NRIt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'[summ_05102019_update.xlsx]190515-report'!$L$49:$L$59</c:f>
              <c:numCache>
                <c:formatCode>0.00_ </c:formatCode>
                <c:ptCount val="11"/>
                <c:pt idx="0">
                  <c:v>1.1019127713050401</c:v>
                </c:pt>
                <c:pt idx="1">
                  <c:v>-0.406885774237013</c:v>
                </c:pt>
                <c:pt idx="2">
                  <c:v>-0.80142316208759501</c:v>
                </c:pt>
                <c:pt idx="3">
                  <c:v>0.79919799813720205</c:v>
                </c:pt>
                <c:pt idx="4">
                  <c:v>-0.89047958462792698</c:v>
                </c:pt>
                <c:pt idx="5">
                  <c:v>-2.6426414501453999</c:v>
                </c:pt>
                <c:pt idx="6">
                  <c:v>-0.35292923130742199</c:v>
                </c:pt>
                <c:pt idx="7">
                  <c:v>-0.69202628040246805</c:v>
                </c:pt>
                <c:pt idx="8">
                  <c:v>2.04914924920626</c:v>
                </c:pt>
                <c:pt idx="9">
                  <c:v>1.1739766089913</c:v>
                </c:pt>
                <c:pt idx="10">
                  <c:v>1.41022500147995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89-4CE8-AB51-9467F9D3A0FA}"/>
            </c:ext>
          </c:extLst>
        </c:ser>
        <c:ser>
          <c:idx val="2"/>
          <c:order val="2"/>
          <c:tx>
            <c:strRef>
              <c:f>'[summ_05102019_update.xlsx]190515-report'!$N$48</c:f>
              <c:strCache>
                <c:ptCount val="1"/>
                <c:pt idx="0">
                  <c:v>NTIt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'[summ_05102019_update.xlsx]190515-report'!$A$49:$B$59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'[summ_05102019_update.xlsx]190515-report'!$N$49:$N$59</c:f>
              <c:numCache>
                <c:formatCode>0.00_ </c:formatCode>
                <c:ptCount val="11"/>
                <c:pt idx="0">
                  <c:v>5.5026673268395596</c:v>
                </c:pt>
                <c:pt idx="1">
                  <c:v>5.8089846219675803</c:v>
                </c:pt>
                <c:pt idx="2">
                  <c:v>2.43936660505251</c:v>
                </c:pt>
                <c:pt idx="3">
                  <c:v>1.8957456204323799</c:v>
                </c:pt>
                <c:pt idx="4">
                  <c:v>0.16701708939563201</c:v>
                </c:pt>
                <c:pt idx="5">
                  <c:v>2.79083000145335</c:v>
                </c:pt>
                <c:pt idx="6">
                  <c:v>4.8235013694872997</c:v>
                </c:pt>
                <c:pt idx="7">
                  <c:v>3.60481520845248</c:v>
                </c:pt>
                <c:pt idx="8">
                  <c:v>4.1808926818282801</c:v>
                </c:pt>
                <c:pt idx="9">
                  <c:v>1.9406473536634601</c:v>
                </c:pt>
                <c:pt idx="10">
                  <c:v>4.2838286043849996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89-4CE8-AB51-9467F9D3A0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7704573"/>
        <c:axId val="126970639"/>
      </c:barChart>
      <c:catAx>
        <c:axId val="48770457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126970639"/>
        <c:crosses val="autoZero"/>
        <c:auto val="1"/>
        <c:lblAlgn val="ctr"/>
        <c:lblOffset val="100"/>
        <c:noMultiLvlLbl val="0"/>
      </c:catAx>
      <c:valAx>
        <c:axId val="12697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4877045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0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sz="168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SES-PD, NRI and NTI comparison of Disjunct vs. non-disjunct taxa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'[summ_05102019_update_new.xlsx]190515-report'!$D$91</c:f>
              <c:strCache>
                <c:ptCount val="1"/>
                <c:pt idx="0">
                  <c:v>SES-PD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'[summ_05102019_update_new.xlsx]190515-report'!$A$92:$A$97</c:f>
              <c:strCache>
                <c:ptCount val="6"/>
                <c:pt idx="0">
                  <c:v>Disjunct-total</c:v>
                </c:pt>
                <c:pt idx="1">
                  <c:v>Nondisjunct-total</c:v>
                </c:pt>
                <c:pt idx="2">
                  <c:v>Disjunct-CN</c:v>
                </c:pt>
                <c:pt idx="3">
                  <c:v>Nondisjunct-CN</c:v>
                </c:pt>
                <c:pt idx="4">
                  <c:v>Disjunct-US</c:v>
                </c:pt>
                <c:pt idx="5">
                  <c:v>Nondisjunct-US</c:v>
                </c:pt>
              </c:strCache>
            </c:strRef>
          </c:cat>
          <c:val>
            <c:numRef>
              <c:f>'[summ_05102019_update_new.xlsx]190515-report'!$D$92:$D$97</c:f>
              <c:numCache>
                <c:formatCode>0.00_ </c:formatCode>
                <c:ptCount val="6"/>
                <c:pt idx="0">
                  <c:v>-14.680750792121</c:v>
                </c:pt>
                <c:pt idx="1">
                  <c:v>-4.2528858516815902</c:v>
                </c:pt>
                <c:pt idx="2">
                  <c:v>-12.457486303032599</c:v>
                </c:pt>
                <c:pt idx="3">
                  <c:v>-4.3239871766169999</c:v>
                </c:pt>
                <c:pt idx="4">
                  <c:v>-4.2067158581386597</c:v>
                </c:pt>
                <c:pt idx="5">
                  <c:v>-9.5118578132003808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D-46EE-984D-1C6BCC6C4779}"/>
            </c:ext>
          </c:extLst>
        </c:ser>
        <c:ser>
          <c:idx val="1"/>
          <c:order val="1"/>
          <c:tx>
            <c:strRef>
              <c:f>'[summ_05102019_update_new.xlsx]190515-report'!$E$91</c:f>
              <c:strCache>
                <c:ptCount val="1"/>
                <c:pt idx="0">
                  <c:v>NRI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'[summ_05102019_update_new.xlsx]190515-report'!$A$92:$A$97</c:f>
              <c:strCache>
                <c:ptCount val="6"/>
                <c:pt idx="0">
                  <c:v>Disjunct-total</c:v>
                </c:pt>
                <c:pt idx="1">
                  <c:v>Nondisjunct-total</c:v>
                </c:pt>
                <c:pt idx="2">
                  <c:v>Disjunct-CN</c:v>
                </c:pt>
                <c:pt idx="3">
                  <c:v>Nondisjunct-CN</c:v>
                </c:pt>
                <c:pt idx="4">
                  <c:v>Disjunct-US</c:v>
                </c:pt>
                <c:pt idx="5">
                  <c:v>Nondisjunct-US</c:v>
                </c:pt>
              </c:strCache>
            </c:strRef>
          </c:cat>
          <c:val>
            <c:numRef>
              <c:f>'[summ_05102019_update_new.xlsx]190515-report'!$E$92:$E$97</c:f>
              <c:numCache>
                <c:formatCode>0.00_ </c:formatCode>
                <c:ptCount val="6"/>
                <c:pt idx="0">
                  <c:v>-6.4089533005806096</c:v>
                </c:pt>
                <c:pt idx="1">
                  <c:v>10.082093051588499</c:v>
                </c:pt>
                <c:pt idx="2">
                  <c:v>-2.0261828238767898</c:v>
                </c:pt>
                <c:pt idx="3">
                  <c:v>4.9861888341362999</c:v>
                </c:pt>
                <c:pt idx="4">
                  <c:v>-6.8191671460094501</c:v>
                </c:pt>
                <c:pt idx="5">
                  <c:v>9.4294536025430205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D-46EE-984D-1C6BCC6C4779}"/>
            </c:ext>
          </c:extLst>
        </c:ser>
        <c:ser>
          <c:idx val="2"/>
          <c:order val="2"/>
          <c:tx>
            <c:strRef>
              <c:f>'[summ_05102019_update_new.xlsx]190515-report'!$F$91</c:f>
              <c:strCache>
                <c:ptCount val="1"/>
                <c:pt idx="0">
                  <c:v>NTI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'[summ_05102019_update_new.xlsx]190515-report'!$A$92:$A$97</c:f>
              <c:strCache>
                <c:ptCount val="6"/>
                <c:pt idx="0">
                  <c:v>Disjunct-total</c:v>
                </c:pt>
                <c:pt idx="1">
                  <c:v>Nondisjunct-total</c:v>
                </c:pt>
                <c:pt idx="2">
                  <c:v>Disjunct-CN</c:v>
                </c:pt>
                <c:pt idx="3">
                  <c:v>Nondisjunct-CN</c:v>
                </c:pt>
                <c:pt idx="4">
                  <c:v>Disjunct-US</c:v>
                </c:pt>
                <c:pt idx="5">
                  <c:v>Nondisjunct-US</c:v>
                </c:pt>
              </c:strCache>
            </c:strRef>
          </c:cat>
          <c:val>
            <c:numRef>
              <c:f>'[summ_05102019_update_new.xlsx]190515-report'!$F$92:$F$97</c:f>
              <c:numCache>
                <c:formatCode>0.00_ </c:formatCode>
                <c:ptCount val="6"/>
                <c:pt idx="0">
                  <c:v>12.5547440976818</c:v>
                </c:pt>
                <c:pt idx="1">
                  <c:v>0.47425888182185599</c:v>
                </c:pt>
                <c:pt idx="2">
                  <c:v>9.6769753950418593</c:v>
                </c:pt>
                <c:pt idx="3">
                  <c:v>0.98037382296075803</c:v>
                </c:pt>
                <c:pt idx="4">
                  <c:v>4.7634655675604298</c:v>
                </c:pt>
                <c:pt idx="5">
                  <c:v>5.4211095638253104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2D-46EE-984D-1C6BCC6C47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810991"/>
        <c:axId val="780141964"/>
      </c:barChart>
      <c:catAx>
        <c:axId val="1428109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780141964"/>
        <c:crosses val="autoZero"/>
        <c:auto val="1"/>
        <c:lblAlgn val="ctr"/>
        <c:lblOffset val="100"/>
        <c:noMultiLvlLbl val="0"/>
      </c:catAx>
      <c:valAx>
        <c:axId val="7801419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14281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Number of taxa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5B-4EE9-9A91-4D5BB629888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5B-4EE9-9A91-4D5BB629888C}"/>
              </c:ext>
            </c:extLst>
          </c:dPt>
          <c:dLbls>
            <c:dLbl>
              <c:idx val="0"/>
              <c:layout>
                <c:manualLayout>
                  <c:x val="-0.14181106652806999"/>
                  <c:y val="-6.8534734390620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bg1"/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D5B-4EE9-9A91-4D5BB629888C}"/>
                </c:ext>
              </c:extLst>
            </c:dLbl>
            <c:dLbl>
              <c:idx val="1"/>
              <c:layout>
                <c:manualLayout>
                  <c:x val="0.12557234175410101"/>
                  <c:y val="5.66415370823067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bg1"/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D5B-4EE9-9A91-4D5BB62988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'[summ_05102019_update.xlsx]190515-report'!$A$2:$A$3</c:f>
              <c:strCache>
                <c:ptCount val="2"/>
                <c:pt idx="0">
                  <c:v>CN</c:v>
                </c:pt>
                <c:pt idx="1">
                  <c:v>US</c:v>
                </c:pt>
              </c:strCache>
            </c:strRef>
          </c:cat>
          <c:val>
            <c:numRef>
              <c:f>'[summ_05102019_update.xlsx]190515-report'!$F$2:$F$3</c:f>
              <c:numCache>
                <c:formatCode>0_ </c:formatCode>
                <c:ptCount val="2"/>
                <c:pt idx="0">
                  <c:v>3667</c:v>
                </c:pt>
                <c:pt idx="1">
                  <c:v>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5B-4EE9-9A91-4D5BB62988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Number of taxa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9A-40B8-9009-E03FC011244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9A-40B8-9009-E03FC0112447}"/>
              </c:ext>
            </c:extLst>
          </c:dPt>
          <c:dLbls>
            <c:dLbl>
              <c:idx val="0"/>
              <c:layout>
                <c:manualLayout>
                  <c:x val="-0.14656099667615599"/>
                  <c:y val="4.98551630048012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bg1"/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F9A-40B8-9009-E03FC0112447}"/>
                </c:ext>
              </c:extLst>
            </c:dLbl>
            <c:dLbl>
              <c:idx val="1"/>
              <c:layout>
                <c:manualLayout>
                  <c:x val="0.16273355997148001"/>
                  <c:y val="-6.845712116552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bg1"/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F9A-40B8-9009-E03FC01124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'[summ_05102019_update.xlsx]190515-report'!$A$4:$A$5</c:f>
              <c:strCache>
                <c:ptCount val="2"/>
                <c:pt idx="0">
                  <c:v>Wood</c:v>
                </c:pt>
                <c:pt idx="1">
                  <c:v>Herb</c:v>
                </c:pt>
              </c:strCache>
            </c:strRef>
          </c:cat>
          <c:val>
            <c:numRef>
              <c:f>'[summ_05102019_update.xlsx]190515-report'!$F$4:$F$5</c:f>
              <c:numCache>
                <c:formatCode>0_ </c:formatCode>
                <c:ptCount val="2"/>
                <c:pt idx="0">
                  <c:v>1845</c:v>
                </c:pt>
                <c:pt idx="1">
                  <c:v>3743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9A-40B8-9009-E03FC01124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lang="en-US" sz="192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SES-PD, NRI and NTI of woods and herbs </a:t>
            </a:r>
          </a:p>
        </c:rich>
      </c:tx>
      <c:layout>
        <c:manualLayout>
          <c:xMode val="edge"/>
          <c:yMode val="edge"/>
          <c:x val="0.212502846248042"/>
          <c:y val="3.713592233009709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'[summ_05102019_update.xlsx]190515-report'!$A$4</c:f>
              <c:strCache>
                <c:ptCount val="1"/>
                <c:pt idx="0">
                  <c:v>Wood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'[summ_05102019_update.xlsx]190515-report'!$B$4:$D$4</c:f>
              <c:numCache>
                <c:formatCode>0.00_ </c:formatCode>
                <c:ptCount val="3"/>
                <c:pt idx="0">
                  <c:v>-9.1221908890000005</c:v>
                </c:pt>
                <c:pt idx="1">
                  <c:v>-8.4260084240000008</c:v>
                </c:pt>
                <c:pt idx="2">
                  <c:v>5.3108974409999998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A-47BF-AC2A-0CD8A8812092}"/>
            </c:ext>
          </c:extLst>
        </c:ser>
        <c:ser>
          <c:idx val="1"/>
          <c:order val="1"/>
          <c:tx>
            <c:strRef>
              <c:f>'[summ_05102019_update.xlsx]190515-report'!$A$5</c:f>
              <c:strCache>
                <c:ptCount val="1"/>
                <c:pt idx="0">
                  <c:v>Herb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'[summ_05102019_update.xlsx]190515-report'!$B$5:$D$5</c:f>
              <c:numCache>
                <c:formatCode>0.00_ </c:formatCode>
                <c:ptCount val="3"/>
                <c:pt idx="0">
                  <c:v>-22.035414530000001</c:v>
                </c:pt>
                <c:pt idx="1">
                  <c:v>16.076865959999999</c:v>
                </c:pt>
                <c:pt idx="2">
                  <c:v>12.36136754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6A-47BF-AC2A-0CD8A88120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068515"/>
        <c:axId val="535462812"/>
      </c:barChart>
      <c:catAx>
        <c:axId val="5690685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35462812"/>
        <c:crosses val="autoZero"/>
        <c:auto val="1"/>
        <c:lblAlgn val="ctr"/>
        <c:lblOffset val="100"/>
        <c:noMultiLvlLbl val="0"/>
      </c:catAx>
      <c:valAx>
        <c:axId val="5354628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690685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Number of taxa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ED-4F80-9BE1-D24426972F7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ED-4F80-9BE1-D24426972F78}"/>
              </c:ext>
            </c:extLst>
          </c:dPt>
          <c:dLbls>
            <c:dLbl>
              <c:idx val="0"/>
              <c:layout>
                <c:manualLayout>
                  <c:x val="-9.1553494857729706E-3"/>
                  <c:y val="-0.292094323972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bg1"/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ED-4F80-9BE1-D24426972F78}"/>
                </c:ext>
              </c:extLst>
            </c:dLbl>
            <c:dLbl>
              <c:idx val="1"/>
              <c:layout>
                <c:manualLayout>
                  <c:x val="0.19767904501481201"/>
                  <c:y val="1.698092145484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pple LiSung" charset="-120"/>
                      <a:ea typeface="Apple LiSung" charset="-120"/>
                      <a:cs typeface="Apple LiSung" charset="-120"/>
                      <a:sym typeface="Apple LiSung" charset="-12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ED-4F80-9BE1-D24426972F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'[summ_05102019_update.xlsx]190515-report'!$A$6:$A$7</c:f>
              <c:strCache>
                <c:ptCount val="2"/>
                <c:pt idx="0">
                  <c:v>Angiosperms</c:v>
                </c:pt>
                <c:pt idx="1">
                  <c:v>Gymnosperms</c:v>
                </c:pt>
              </c:strCache>
            </c:strRef>
          </c:cat>
          <c:val>
            <c:numRef>
              <c:f>'[summ_05102019_update.xlsx]190515-report'!$F$6:$F$7</c:f>
              <c:numCache>
                <c:formatCode>0_ </c:formatCode>
                <c:ptCount val="2"/>
                <c:pt idx="0">
                  <c:v>5532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ED-4F80-9BE1-D24426972F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sz="192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SES-PD, NRI and NTI of angios and gymnos</a:t>
            </a:r>
          </a:p>
        </c:rich>
      </c:tx>
      <c:layout>
        <c:manualLayout>
          <c:xMode val="edge"/>
          <c:yMode val="edge"/>
          <c:x val="0.21450987083409301"/>
          <c:y val="3.713592233009709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'[summ_05102019_update.xlsx]190515-report'!$A$6</c:f>
              <c:strCache>
                <c:ptCount val="1"/>
                <c:pt idx="0">
                  <c:v>Angiosperms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'[summ_05102019_update.xlsx]190515-report'!$B$6:$D$6</c:f>
              <c:numCache>
                <c:formatCode>0.00_ </c:formatCode>
                <c:ptCount val="3"/>
                <c:pt idx="0">
                  <c:v>-12.26485446</c:v>
                </c:pt>
                <c:pt idx="1">
                  <c:v>72.622645520000006</c:v>
                </c:pt>
                <c:pt idx="2">
                  <c:v>3.4289803929999998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5-4DE9-A1C5-400E59AD437F}"/>
            </c:ext>
          </c:extLst>
        </c:ser>
        <c:ser>
          <c:idx val="1"/>
          <c:order val="1"/>
          <c:tx>
            <c:strRef>
              <c:f>'[summ_05102019_update.xlsx]190515-report'!$A$7</c:f>
              <c:strCache>
                <c:ptCount val="1"/>
                <c:pt idx="0">
                  <c:v>Gymnosperms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'[summ_05102019_update.xlsx]190515-report'!$B$1:$D$1</c:f>
              <c:strCache>
                <c:ptCount val="3"/>
                <c:pt idx="0">
                  <c:v>SES-PD</c:v>
                </c:pt>
                <c:pt idx="1">
                  <c:v>NRI</c:v>
                </c:pt>
                <c:pt idx="2">
                  <c:v>NTI</c:v>
                </c:pt>
              </c:strCache>
            </c:strRef>
          </c:cat>
          <c:val>
            <c:numRef>
              <c:f>'[summ_05102019_update.xlsx]190515-report'!$B$7:$D$7</c:f>
              <c:numCache>
                <c:formatCode>0.00_ </c:formatCode>
                <c:ptCount val="3"/>
                <c:pt idx="0">
                  <c:v>-8.9059320849999999</c:v>
                </c:pt>
                <c:pt idx="1">
                  <c:v>4.4580801340000002</c:v>
                </c:pt>
                <c:pt idx="2">
                  <c:v>7.80452645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35-4DE9-A1C5-400E59AD43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068515"/>
        <c:axId val="535462812"/>
      </c:barChart>
      <c:catAx>
        <c:axId val="5690685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35462812"/>
        <c:crosses val="autoZero"/>
        <c:auto val="1"/>
        <c:lblAlgn val="ctr"/>
        <c:lblOffset val="100"/>
        <c:noMultiLvlLbl val="0"/>
      </c:catAx>
      <c:valAx>
        <c:axId val="5354628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5690685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6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r>
              <a:rPr sz="2000" b="1">
                <a:latin typeface="Apple LiSung" charset="-120"/>
                <a:ea typeface="Apple LiSung" charset="-120"/>
                <a:cs typeface="Apple LiSung" charset="-120"/>
                <a:sym typeface="Apple LiSung" charset="-120"/>
              </a:rPr>
              <a:t>Number of taxa and species density among 11 CN-US sites</a:t>
            </a:r>
          </a:p>
        </c:rich>
      </c:tx>
      <c:layout>
        <c:manualLayout>
          <c:xMode val="edge"/>
          <c:yMode val="edge"/>
          <c:x val="0.19871964972800801"/>
          <c:y val="1.041666666666670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'190515-report'!$G$48</c:f>
              <c:strCache>
                <c:ptCount val="1"/>
                <c:pt idx="0">
                  <c:v>ntaxa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1.127870634597090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06-46CB-8F9F-DDE2C4CFD278}"/>
                </c:ext>
              </c:extLst>
            </c:dLbl>
            <c:dLbl>
              <c:idx val="5"/>
              <c:layout>
                <c:manualLayout>
                  <c:x val="3.88259046435782E-3"/>
                  <c:y val="-1.358880282647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06-46CB-8F9F-DDE2C4CFD278}"/>
                </c:ext>
              </c:extLst>
            </c:dLbl>
            <c:dLbl>
              <c:idx val="7"/>
              <c:layout>
                <c:manualLayout>
                  <c:x val="0"/>
                  <c:y val="-4.4843049327354303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06-46CB-8F9F-DDE2C4CFD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'190515-report'!$G$49:$G$59</c:f>
              <c:numCache>
                <c:formatCode>General</c:formatCode>
                <c:ptCount val="11"/>
                <c:pt idx="0">
                  <c:v>1140</c:v>
                </c:pt>
                <c:pt idx="1">
                  <c:v>773</c:v>
                </c:pt>
                <c:pt idx="2">
                  <c:v>1559</c:v>
                </c:pt>
                <c:pt idx="3">
                  <c:v>1188</c:v>
                </c:pt>
                <c:pt idx="4">
                  <c:v>1209</c:v>
                </c:pt>
                <c:pt idx="5">
                  <c:v>254</c:v>
                </c:pt>
                <c:pt idx="6">
                  <c:v>897</c:v>
                </c:pt>
                <c:pt idx="7">
                  <c:v>381</c:v>
                </c:pt>
                <c:pt idx="8">
                  <c:v>681</c:v>
                </c:pt>
                <c:pt idx="9">
                  <c:v>533</c:v>
                </c:pt>
                <c:pt idx="10">
                  <c:v>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06-46CB-8F9F-DDE2C4CFD278}"/>
            </c:ext>
          </c:extLst>
        </c:ser>
        <c:ser>
          <c:idx val="1"/>
          <c:order val="1"/>
          <c:tx>
            <c:strRef>
              <c:f>'190515-report'!$H$48</c:f>
              <c:strCache>
                <c:ptCount val="1"/>
                <c:pt idx="0">
                  <c:v>SD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3200807578816599E-3"/>
                  <c:y val="-6.7944014132354904E-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06-46CB-8F9F-DDE2C4CFD278}"/>
                </c:ext>
              </c:extLst>
            </c:dLbl>
            <c:dLbl>
              <c:idx val="5"/>
              <c:layout>
                <c:manualLayout>
                  <c:x val="0"/>
                  <c:y val="-9.1044978937355608E-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06-46CB-8F9F-DDE2C4CFD278}"/>
                </c:ext>
              </c:extLst>
            </c:dLbl>
            <c:dLbl>
              <c:idx val="9"/>
              <c:layout>
                <c:manualLayout>
                  <c:x val="1.3200807578816599E-3"/>
                  <c:y val="-4.6201929610001401E-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06-46CB-8F9F-DDE2C4CFD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LiSung" charset="-120"/>
                    <a:ea typeface="Apple LiSung" charset="-120"/>
                    <a:cs typeface="Apple LiSung" charset="-120"/>
                    <a:sym typeface="Apple LiSung" charset="-12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'190515-report'!$A$49:$B$59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'190515-report'!$H$49:$H$59</c:f>
              <c:numCache>
                <c:formatCode>0.00_ </c:formatCode>
                <c:ptCount val="11"/>
                <c:pt idx="0">
                  <c:v>150.91919187862001</c:v>
                </c:pt>
                <c:pt idx="1">
                  <c:v>188.797007250527</c:v>
                </c:pt>
                <c:pt idx="2">
                  <c:v>237.734718136233</c:v>
                </c:pt>
                <c:pt idx="3">
                  <c:v>315.85663178172399</c:v>
                </c:pt>
                <c:pt idx="4">
                  <c:v>275.06573610946202</c:v>
                </c:pt>
                <c:pt idx="5">
                  <c:v>92.326380467967397</c:v>
                </c:pt>
                <c:pt idx="6">
                  <c:v>230.483406552833</c:v>
                </c:pt>
                <c:pt idx="7">
                  <c:v>150.37316142214701</c:v>
                </c:pt>
                <c:pt idx="8">
                  <c:v>244.19909670502301</c:v>
                </c:pt>
                <c:pt idx="9">
                  <c:v>134.247055784656</c:v>
                </c:pt>
                <c:pt idx="10">
                  <c:v>205.25617018491701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06-46CB-8F9F-DDE2C4CFD2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8415768"/>
        <c:axId val="430992869"/>
      </c:lineChart>
      <c:catAx>
        <c:axId val="6884157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430992869"/>
        <c:crosses val="autoZero"/>
        <c:auto val="1"/>
        <c:lblAlgn val="ctr"/>
        <c:lblOffset val="100"/>
        <c:noMultiLvlLbl val="0"/>
      </c:catAx>
      <c:valAx>
        <c:axId val="4309928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  <c:crossAx val="68841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LiSung" charset="-120"/>
                <a:ea typeface="Apple LiSung" charset="-120"/>
                <a:cs typeface="Apple LiSung" charset="-120"/>
                <a:sym typeface="Apple LiSung" charset="-12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LiSung" charset="-120"/>
              <a:ea typeface="Apple LiSung" charset="-120"/>
              <a:cs typeface="Apple LiSung" charset="-120"/>
              <a:sym typeface="Apple LiSung" charset="-12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400" b="1">
          <a:latin typeface="Apple LiSung" charset="-120"/>
          <a:ea typeface="Apple LiSung" charset="-120"/>
          <a:cs typeface="Apple LiSung" charset="-120"/>
          <a:sym typeface="Apple LiSung" charset="-12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93048880553"/>
          <c:y val="0.106300233341976"/>
          <c:w val="0.89619036455280698"/>
          <c:h val="0.43904589058853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[summ_05102019_update_new.xlsx]CN_US_sites_geo!$E$1</c:f>
              <c:strCache>
                <c:ptCount val="1"/>
                <c:pt idx="0">
                  <c:v>Species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5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[summ_05102019_update_new.xlsx]CN_US_sites_geo!$A$2:$B$12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[summ_05102019_update_new.xlsx]CN_US_sites_geo!$E$2:$E$12</c:f>
              <c:numCache>
                <c:formatCode>0_ </c:formatCode>
                <c:ptCount val="11"/>
                <c:pt idx="0">
                  <c:v>1140</c:v>
                </c:pt>
                <c:pt idx="1">
                  <c:v>773</c:v>
                </c:pt>
                <c:pt idx="2">
                  <c:v>1559</c:v>
                </c:pt>
                <c:pt idx="3">
                  <c:v>1188</c:v>
                </c:pt>
                <c:pt idx="4">
                  <c:v>1209</c:v>
                </c:pt>
                <c:pt idx="5">
                  <c:v>254</c:v>
                </c:pt>
                <c:pt idx="6">
                  <c:v>897</c:v>
                </c:pt>
                <c:pt idx="7">
                  <c:v>381</c:v>
                </c:pt>
                <c:pt idx="8">
                  <c:v>681</c:v>
                </c:pt>
                <c:pt idx="9">
                  <c:v>533</c:v>
                </c:pt>
                <c:pt idx="10">
                  <c:v>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20-458B-A9C4-BEF61F8169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8380691"/>
        <c:axId val="233760425"/>
      </c:barChart>
      <c:catAx>
        <c:axId val="9783806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760425"/>
        <c:crosses val="autoZero"/>
        <c:auto val="1"/>
        <c:lblAlgn val="ctr"/>
        <c:lblOffset val="100"/>
        <c:noMultiLvlLbl val="0"/>
      </c:catAx>
      <c:valAx>
        <c:axId val="2337604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806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74128233970799"/>
          <c:y val="6.13496932515337E-2"/>
          <c:w val="0.88688413948256495"/>
          <c:h val="0.93416130480323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[summ_05102019_update_new.xlsx]CN_US_sites_geo!$F$1</c:f>
              <c:strCache>
                <c:ptCount val="1"/>
                <c:pt idx="0">
                  <c:v>SES-PD</c:v>
                </c:pt>
              </c:strCache>
            </c:strRef>
          </c:tx>
          <c:spPr>
            <a:solidFill>
              <a:srgbClr val="FD66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[summ_05102019_update_new.xlsx]CN_US_sites_geo!$A$2:$B$12</c:f>
              <c:multiLvlStrCache>
                <c:ptCount val="11"/>
                <c:lvl>
                  <c:pt idx="0">
                    <c:v>Changbai</c:v>
                  </c:pt>
                  <c:pt idx="1">
                    <c:v>Dongling</c:v>
                  </c:pt>
                  <c:pt idx="2">
                    <c:v>Shennong</c:v>
                  </c:pt>
                  <c:pt idx="3">
                    <c:v>Tianmu</c:v>
                  </c:pt>
                  <c:pt idx="4">
                    <c:v>Gutian</c:v>
                  </c:pt>
                  <c:pt idx="5">
                    <c:v>White_Mountain</c:v>
                  </c:pt>
                  <c:pt idx="6">
                    <c:v>Havard</c:v>
                  </c:pt>
                  <c:pt idx="7">
                    <c:v>Mountain_Lake</c:v>
                  </c:pt>
                  <c:pt idx="8">
                    <c:v>Coweeta</c:v>
                  </c:pt>
                  <c:pt idx="9">
                    <c:v>Talladega</c:v>
                  </c:pt>
                  <c:pt idx="10">
                    <c:v>Ordway</c:v>
                  </c:pt>
                </c:lvl>
                <c:lvl>
                  <c:pt idx="0">
                    <c:v>CN</c:v>
                  </c:pt>
                  <c:pt idx="1">
                    <c:v>CN</c:v>
                  </c:pt>
                  <c:pt idx="2">
                    <c:v>CN</c:v>
                  </c:pt>
                  <c:pt idx="3">
                    <c:v>CN</c:v>
                  </c:pt>
                  <c:pt idx="4">
                    <c:v>CN</c:v>
                  </c:pt>
                  <c:pt idx="5">
                    <c:v>US</c:v>
                  </c:pt>
                  <c:pt idx="6">
                    <c:v>US</c:v>
                  </c:pt>
                  <c:pt idx="7">
                    <c:v>US</c:v>
                  </c:pt>
                  <c:pt idx="8">
                    <c:v>US</c:v>
                  </c:pt>
                  <c:pt idx="9">
                    <c:v>US</c:v>
                  </c:pt>
                  <c:pt idx="10">
                    <c:v>US</c:v>
                  </c:pt>
                </c:lvl>
              </c:multiLvlStrCache>
            </c:multiLvlStrRef>
          </c:cat>
          <c:val>
            <c:numRef>
              <c:f>[summ_05102019_update_new.xlsx]CN_US_sites_geo!$F$2:$F$12</c:f>
              <c:numCache>
                <c:formatCode>0.00_ </c:formatCode>
                <c:ptCount val="11"/>
                <c:pt idx="0">
                  <c:v>-8.9201515440315404</c:v>
                </c:pt>
                <c:pt idx="1">
                  <c:v>-7.5752005028839902</c:v>
                </c:pt>
                <c:pt idx="2">
                  <c:v>-1.5714157848933299</c:v>
                </c:pt>
                <c:pt idx="3">
                  <c:v>-0.626848680532059</c:v>
                </c:pt>
                <c:pt idx="4">
                  <c:v>0.56355455805142196</c:v>
                </c:pt>
                <c:pt idx="5">
                  <c:v>-3.4886041098826799</c:v>
                </c:pt>
                <c:pt idx="6">
                  <c:v>-6.3373921591770399</c:v>
                </c:pt>
                <c:pt idx="7">
                  <c:v>-3.6076427502727499</c:v>
                </c:pt>
                <c:pt idx="8">
                  <c:v>-5.3488184314292599</c:v>
                </c:pt>
                <c:pt idx="9">
                  <c:v>-2.8939813666766101</c:v>
                </c:pt>
                <c:pt idx="10">
                  <c:v>-5.2263758892299599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E-43FD-8BFA-5D288C28EA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8380691"/>
        <c:axId val="233760425"/>
      </c:barChart>
      <c:catAx>
        <c:axId val="9783806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760425"/>
        <c:crosses val="autoZero"/>
        <c:auto val="1"/>
        <c:lblAlgn val="ctr"/>
        <c:lblOffset val="100"/>
        <c:noMultiLvlLbl val="0"/>
      </c:catAx>
      <c:valAx>
        <c:axId val="2337604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806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conception of anomaly and analysis</a:t>
            </a:r>
          </a:p>
          <a:p>
            <a:endParaRPr lang="en-US"/>
          </a:p>
          <a:p>
            <a:r>
              <a:rPr lang="en-US"/>
              <a:t>NRI </a:t>
            </a:r>
            <a:r>
              <a:rPr lang="zh-CN" altLang="en-US"/>
              <a:t>和 </a:t>
            </a:r>
            <a:r>
              <a:rPr lang="en-US" altLang="zh-CN"/>
              <a:t>NTI </a:t>
            </a:r>
            <a:r>
              <a:rPr lang="zh-CN" altLang="en-US"/>
              <a:t>极性不同时 应该倾向于哪一个结果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to do: more bio-climatic factors</a:t>
            </a:r>
          </a:p>
          <a:p>
            <a:endParaRPr lang="en-US" altLang="zh-CN"/>
          </a:p>
          <a:p>
            <a:r>
              <a:rPr lang="zh-CN" altLang="en-US"/>
              <a:t>群落年龄对于群落结构的影响 检索文献 </a:t>
            </a:r>
            <a:r>
              <a:rPr lang="en-US" altLang="zh-CN"/>
              <a:t>2013 PNAS</a:t>
            </a:r>
          </a:p>
          <a:p>
            <a:endParaRPr lang="en-US" altLang="zh-CN"/>
          </a:p>
          <a:p>
            <a:r>
              <a:rPr lang="zh-CN" altLang="en-US"/>
              <a:t>对于不同的组分产生的</a:t>
            </a:r>
            <a:r>
              <a:rPr lang="en-US" altLang="zh-CN"/>
              <a:t>PD</a:t>
            </a:r>
            <a:r>
              <a:rPr lang="zh-CN" altLang="en-US"/>
              <a:t>进行</a:t>
            </a:r>
            <a:r>
              <a:rPr lang="en-US" altLang="zh-CN"/>
              <a:t>PCA</a:t>
            </a:r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beta PD</a:t>
            </a:r>
            <a:r>
              <a:rPr lang="zh-CN" altLang="en-US"/>
              <a:t>，可以解决什么样的科学问题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不同赋值</a:t>
            </a:r>
            <a:r>
              <a:rPr lang="en-US" altLang="zh-CN"/>
              <a:t>/</a:t>
            </a:r>
            <a:r>
              <a:rPr lang="zh-CN" altLang="en-US"/>
              <a:t>属性矩阵间是否有比较性？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write down results </a:t>
            </a:r>
          </a:p>
          <a:p>
            <a:endParaRPr lang="en-US" altLang="zh-CN"/>
          </a:p>
          <a:p>
            <a:r>
              <a:rPr lang="en-US" altLang="zh-CN"/>
              <a:t>number of gym is too small </a:t>
            </a:r>
          </a:p>
          <a:p>
            <a:r>
              <a:rPr lang="en-US" altLang="zh-CN"/>
              <a:t>NRI</a:t>
            </a:r>
            <a:r>
              <a:rPr lang="zh-CN" altLang="en-US"/>
              <a:t>与</a:t>
            </a:r>
            <a:r>
              <a:rPr lang="en-US" altLang="zh-CN"/>
              <a:t>wood</a:t>
            </a:r>
            <a:r>
              <a:rPr lang="zh-CN" altLang="en-US"/>
              <a:t>相悖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放到最后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zh-CN" altLang="en-US"/>
              <a:t>包重新制作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white mountain species diversity vs. ses-pd anomaly</a:t>
            </a:r>
          </a:p>
          <a:p>
            <a:r>
              <a:rPr lang="en-US"/>
              <a:t>CBS</a:t>
            </a:r>
          </a:p>
          <a:p>
            <a:r>
              <a:rPr lang="en-US"/>
              <a:t>sd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有没有必要比较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zh-CN" altLang="en-US"/>
              <a:t>的区别。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对角删去，热图展示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βPD</a:t>
            </a:r>
            <a:r>
              <a:rPr lang="zh-CN" altLang="en-US"/>
              <a:t>的解读，相信哪一个？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非间断里面，不同成分的结构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10" y="1289050"/>
            <a:ext cx="11600815" cy="2387600"/>
          </a:xfrm>
        </p:spPr>
        <p:txBody>
          <a:bodyPr anchor="ctr" anchorCtr="0"/>
          <a:lstStyle/>
          <a:p>
            <a:r>
              <a:rPr lang="en-US" sz="6600" b="1">
                <a:latin typeface="Apple LiSung" charset="-120"/>
                <a:ea typeface="Apple LiSung" charset="-120"/>
              </a:rPr>
              <a:t>Progresses on Dimension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6333"/>
            <a:ext cx="9144000" cy="1655762"/>
          </a:xfrm>
        </p:spPr>
        <p:txBody>
          <a:bodyPr/>
          <a:lstStyle/>
          <a:p>
            <a:r>
              <a:rPr lang="en-US" b="1">
                <a:latin typeface="Apple LiSung" charset="-120"/>
                <a:ea typeface="Apple LiSung" charset="-120"/>
              </a:rPr>
              <a:t>Hanyang</a:t>
            </a:r>
          </a:p>
          <a:p>
            <a:r>
              <a:rPr lang="en-US" b="1">
                <a:latin typeface="Apple LiSung" charset="-120"/>
                <a:ea typeface="Apple LiSung" charset="-120"/>
              </a:rPr>
              <a:t>May 16, 20</a:t>
            </a:r>
            <a:r>
              <a:rPr lang="en-US" b="1">
                <a:latin typeface="Apple LiSung" charset="-120"/>
                <a:ea typeface="Apple LiSung" charset="-120"/>
                <a:sym typeface="+mn-ea"/>
              </a:rPr>
              <a:t>19</a:t>
            </a:r>
            <a:endParaRPr lang="en-US" b="1">
              <a:latin typeface="Apple LiSung" charset="-120"/>
              <a:ea typeface="Apple LiSung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" y="751205"/>
            <a:ext cx="12439650" cy="5681345"/>
            <a:chOff x="425" y="2670"/>
            <a:chExt cx="12473" cy="5696"/>
          </a:xfrm>
        </p:grpSpPr>
        <p:pic>
          <p:nvPicPr>
            <p:cNvPr id="5" name="Picture 4" descr="combine"/>
            <p:cNvPicPr>
              <a:picLocks noChangeAspect="1"/>
            </p:cNvPicPr>
            <p:nvPr/>
          </p:nvPicPr>
          <p:blipFill>
            <a:blip r:embed="rId3"/>
            <a:srcRect r="66084"/>
            <a:stretch>
              <a:fillRect/>
            </a:stretch>
          </p:blipFill>
          <p:spPr>
            <a:xfrm>
              <a:off x="6302" y="2670"/>
              <a:ext cx="6597" cy="5697"/>
            </a:xfrm>
            <a:prstGeom prst="rect">
              <a:avLst/>
            </a:prstGeom>
          </p:spPr>
        </p:pic>
        <p:pic>
          <p:nvPicPr>
            <p:cNvPr id="8" name="Picture 7" descr="combine"/>
            <p:cNvPicPr>
              <a:picLocks noChangeAspect="1"/>
            </p:cNvPicPr>
            <p:nvPr/>
          </p:nvPicPr>
          <p:blipFill>
            <a:blip r:embed="rId3"/>
            <a:srcRect l="64763"/>
            <a:stretch>
              <a:fillRect/>
            </a:stretch>
          </p:blipFill>
          <p:spPr>
            <a:xfrm>
              <a:off x="425" y="2670"/>
              <a:ext cx="6854" cy="5697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269875" y="229235"/>
            <a:ext cx="6786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ple LiSung" charset="-120"/>
                <a:ea typeface="Apple LiSung" charset="-120"/>
              </a:rPr>
              <a:t>1. Community phylogeny -</a:t>
            </a:r>
            <a:r>
              <a:rPr lang="en-US" sz="2800" b="1" dirty="0">
                <a:latin typeface="Apple LiSung" charset="-120"/>
                <a:ea typeface="Apple LiSung" charset="-120"/>
                <a:sym typeface="+mn-ea"/>
              </a:rPr>
              <a:t>α diversity</a:t>
            </a:r>
            <a:endParaRPr lang="en-US" sz="2800" b="1" dirty="0">
              <a:latin typeface="Apple LiSung" charset="-120"/>
              <a:ea typeface="Apple LiSung" charset="-12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47385" y="3198495"/>
            <a:ext cx="1141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pple LiSung" charset="-120"/>
                <a:ea typeface="Apple LiSung" charset="-120"/>
              </a:rPr>
              <a:t>SES-PD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232400" y="6168390"/>
            <a:ext cx="2171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pple LiSung" charset="-120"/>
                <a:ea typeface="Apple LiSung" charset="-120"/>
              </a:rPr>
              <a:t>Species diversity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5018405" y="5215255"/>
          <a:ext cx="27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018088" y="2298700"/>
          <a:ext cx="2700000" cy="9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Heiti TC" panose="02000000000000000000" charset="-122"/>
              <a:ea typeface="Heiti TC" panose="02000000000000000000" charset="-122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056005" y="895985"/>
          <a:ext cx="100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5726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Apple LiSung" charset="-120"/>
              <a:ea typeface="Apple LiSung" charset="-120"/>
            </a:endParaRPr>
          </a:p>
          <a:p>
            <a:endParaRPr lang="en-US" sz="2800" b="1">
              <a:latin typeface="Heiti TC" panose="02000000000000000000" charset="-122"/>
              <a:ea typeface="Heiti TC" panose="02000000000000000000" charset="-122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056005" y="930910"/>
          <a:ext cx="100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Heiti TC" panose="02000000000000000000" charset="-122"/>
              <a:ea typeface="Heiti TC" panose="02000000000000000000" charset="-122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055688" y="762635"/>
          <a:ext cx="100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Heiti TC" panose="02000000000000000000" charset="-122"/>
              <a:ea typeface="Heiti TC" panose="02000000000000000000" charset="-122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35915" y="893445"/>
          <a:ext cx="1152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Heiti TC" panose="02000000000000000000" charset="-122"/>
              <a:ea typeface="Heiti TC" panose="02000000000000000000" charset="-122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335598" y="930593"/>
          <a:ext cx="1152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810" y="1457325"/>
            <a:ext cx="121850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latin typeface="Apple LiSung" charset="-120"/>
                <a:ea typeface="Apple LiSung" charset="-120"/>
              </a:rPr>
              <a:t>Phylogenetic community dissimilarity (</a:t>
            </a:r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PCD</a:t>
            </a:r>
            <a:r>
              <a:rPr lang="en-US" sz="2400" b="1">
                <a:latin typeface="Apple LiSung" charset="-120"/>
                <a:ea typeface="Apple LiSung" charset="-120"/>
              </a:rPr>
              <a:t>): pairwise differences between communities </a:t>
            </a:r>
          </a:p>
          <a:p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    PCDc</a:t>
            </a:r>
            <a:r>
              <a:rPr lang="en-US" sz="2400" b="1">
                <a:latin typeface="Apple LiSung" charset="-120"/>
                <a:ea typeface="Apple LiSung" charset="-120"/>
              </a:rPr>
              <a:t>: </a:t>
            </a:r>
          </a:p>
          <a:p>
            <a:r>
              <a:rPr lang="en-US" sz="2400" b="1">
                <a:latin typeface="Apple LiSung" charset="-120"/>
                <a:ea typeface="Apple LiSung" charset="-120"/>
              </a:rPr>
              <a:t>    a nonphylogenetic component that reflects nonshared species between communities</a:t>
            </a:r>
          </a:p>
          <a:p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    PCDp</a:t>
            </a:r>
            <a:r>
              <a:rPr lang="en-US" sz="2400" b="1">
                <a:latin typeface="Apple LiSung" charset="-120"/>
                <a:ea typeface="Apple LiSung" charset="-120"/>
              </a:rPr>
              <a:t>: </a:t>
            </a:r>
          </a:p>
          <a:p>
            <a:r>
              <a:rPr lang="en-US" sz="2400" b="1">
                <a:latin typeface="Apple LiSung" charset="-120"/>
                <a:ea typeface="Apple LiSung" charset="-120"/>
              </a:rPr>
              <a:t>    a phylogenetic component that reflects the evolutionary relationships among nonshared species	</a:t>
            </a:r>
          </a:p>
          <a:p>
            <a:r>
              <a:rPr lang="en-US" sz="2400" b="1">
                <a:latin typeface="Apple LiSung" charset="-120"/>
                <a:ea typeface="Apple LiSung" charset="-120"/>
              </a:rPr>
              <a:t>	</a:t>
            </a:r>
          </a:p>
          <a:p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UniFrac</a:t>
            </a:r>
            <a:r>
              <a:rPr lang="en-US" sz="2400" b="1">
                <a:latin typeface="Apple LiSung" charset="-120"/>
                <a:ea typeface="Apple LiSung" charset="-120"/>
              </a:rPr>
              <a:t>: </a:t>
            </a:r>
          </a:p>
          <a:p>
            <a:r>
              <a:rPr lang="en-US" sz="2400" b="1">
                <a:latin typeface="Apple LiSung" charset="-120"/>
                <a:ea typeface="Apple LiSung" charset="-120"/>
              </a:rPr>
              <a:t>a phylogenetic beta diversity metric of the the unique (non-shared) fraction of total phylogenetic diversity (branch-length) between two communities.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421765" y="5128895"/>
            <a:ext cx="6901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PCD is partitioned into a nonphylogenetic component that reflects shared species between communities (PCDc) and a phylogenetic component that reflects the evolutionary relationships among nonshared species (PCDp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917440" y="1247775"/>
            <a:ext cx="2517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 among 5 CN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363855" y="1893570"/>
          <a:ext cx="1146429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0.8609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1.8255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1.5423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1.7929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0.8609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1.6250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1.4390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1.6741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1.8255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1.6250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0.9382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0.9681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1.5423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1.4390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0.9382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0.6275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1.7929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1.6741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0.9681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0.6275 </a:t>
                      </a: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784090" y="1233170"/>
            <a:ext cx="2624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PCDc among 5 CN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363855" y="1893570"/>
          <a:ext cx="1146429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4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0.8776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1.3245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1.2093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1.2978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0.8776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1.1429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1.0951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1.1560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1.3245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1.1429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0.9206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0.9368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1.2093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1.0951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0.9206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0.6055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1.2978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1.1560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0.6055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777105" y="1233170"/>
            <a:ext cx="263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PCDp among 5 CN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363855" y="1893570"/>
          <a:ext cx="1146429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4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0.9810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1.3782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1.2754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1.3814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0.9810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1.4218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1.3141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1.4482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1.3782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1.4218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1.0191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1.0334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1.2754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1.3141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1.0191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1.0364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1.3814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1.4482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1.0334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1.0364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1088390"/>
            <a:ext cx="11563350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677410" y="1233170"/>
            <a:ext cx="28378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UniFrac among 5 CN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363855" y="1893570"/>
          <a:ext cx="11464290" cy="307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4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0.5632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0.6781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0.7132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0.5632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0.6945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0.6763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0.7157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0.6945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0.4799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0.4984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0.6781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0.6763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0.4799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0.3773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0.7132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0.7157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0.4984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0.3773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4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pic>
        <p:nvPicPr>
          <p:cNvPr id="2" name="Picture 1" descr="CN_5beta_diversity_plot (dragged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08980" y="593520"/>
            <a:ext cx="3600000" cy="5400000"/>
          </a:xfrm>
          <a:prstGeom prst="rect">
            <a:avLst/>
          </a:prstGeom>
        </p:spPr>
      </p:pic>
      <p:pic>
        <p:nvPicPr>
          <p:cNvPr id="3" name="Picture 2" descr="CN_5beta_diversity_plot (dragged)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37377" y="592897"/>
            <a:ext cx="3600000" cy="540061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76465" y="5229225"/>
            <a:ext cx="3923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Apple LiSung" charset="-120"/>
                <a:ea typeface="Apple LiSung" charset="-120"/>
              </a:rPr>
              <a:t>Mean nearest taxon distance among 5 CN sites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41755" y="5229225"/>
            <a:ext cx="35350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Apple LiSung" charset="-120"/>
                <a:ea typeface="Apple LiSung" charset="-120"/>
              </a:rPr>
              <a:t>Mean pairwise distance among 5 CN sites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850130" y="1262380"/>
            <a:ext cx="2491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 among 6 US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5715" y="1973580"/>
          <a:ext cx="12179300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4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0.8309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0.9331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1.1040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1.2405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1.4835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0.8309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0.8171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0.9998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1.3079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1.8680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0.9331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0.8171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0.6514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1.1911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1.6870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1.1040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0.9998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0.6514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1.0769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1.7477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1.2405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1.3079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1.1911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1.0769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1.0638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1.4835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1.8680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1.6870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1.7477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1.0638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850130" y="1262380"/>
            <a:ext cx="2597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PCDc among 6 US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5715" y="1973580"/>
          <a:ext cx="12179300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0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0.8216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0.8212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0.9816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1.0594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1.1560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0.8216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0.8567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0.9597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1.1608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1.4261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0.8212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0.8567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0.7147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1.2186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0.9816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0.9597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0.7147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0.9149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1.2891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1.0594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1.1608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0.9149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0.9956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1.1560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1.4261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1.2186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1.2891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0.9956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6540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850130" y="1262380"/>
            <a:ext cx="2611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PCDp among 6 US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5715" y="1973580"/>
          <a:ext cx="12179300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  <a:sym typeface="+mn-ea"/>
                        </a:rPr>
                        <a:t>Site</a:t>
                      </a:r>
                      <a:endParaRPr sz="2000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1.0114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1.1363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1.1247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1.1709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1.2833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1.0114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0.9538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1.0418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1.1268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1.3098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1.1363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0.9538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0.9114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1.2024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1.3844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1.1247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1.0418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0.9114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1.1770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1.3558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1.1709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1.1268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1.2024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1.1770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1.0685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1.2833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1.3098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1.3844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1.3558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1.0685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690110" y="1233170"/>
            <a:ext cx="2811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UniFrac among 6 US sites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5715" y="1973580"/>
          <a:ext cx="12179300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Site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0.6100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0.6806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0.7216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0.7793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0.6100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0.5531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0.5335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0.6463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0.7050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0.5531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0.4577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0.7537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0.6806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0.5335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0.4577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0.5624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0.7050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0.7216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0.6463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0.6294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0.5624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0.5687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0.7793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0.7537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0.5687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491095" y="5073015"/>
            <a:ext cx="3901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Apple LiSung" charset="-120"/>
                <a:ea typeface="Apple LiSung" charset="-120"/>
              </a:rPr>
              <a:t>Mean nearest taxon distance among 6 US sites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882775" y="5073015"/>
            <a:ext cx="3513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Apple LiSung" charset="-120"/>
                <a:ea typeface="Apple LiSung" charset="-120"/>
              </a:rPr>
              <a:t>Mean pairwise distance among 6 US sites</a:t>
            </a:r>
          </a:p>
        </p:txBody>
      </p:sp>
      <p:pic>
        <p:nvPicPr>
          <p:cNvPr id="7" name="Picture 6" descr="US_6beta_diversity_plot (dragged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1455" y="573405"/>
            <a:ext cx="3600000" cy="5400000"/>
          </a:xfrm>
          <a:prstGeom prst="rect">
            <a:avLst/>
          </a:prstGeom>
        </p:spPr>
      </p:pic>
      <p:pic>
        <p:nvPicPr>
          <p:cNvPr id="8" name="Picture 7" descr="US_6beta_diversity_plot (dragged)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88225" y="573405"/>
            <a:ext cx="36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1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-β diversity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438390" y="5228590"/>
            <a:ext cx="43281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Apple LiSung" charset="-120"/>
                <a:ea typeface="Apple LiSung" charset="-120"/>
              </a:rPr>
              <a:t>Mean nearest taxon distance among 11 CN-US sites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69415" y="5228590"/>
            <a:ext cx="3940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>
                <a:latin typeface="Apple LiSung" charset="-120"/>
                <a:ea typeface="Apple LiSung" charset="-120"/>
              </a:rPr>
              <a:t>Mean pairwise distance among </a:t>
            </a:r>
            <a:r>
              <a:rPr lang="en-US" sz="1600" b="1">
                <a:latin typeface="Apple LiSung" charset="-120"/>
                <a:ea typeface="Apple LiSung" charset="-120"/>
                <a:sym typeface="+mn-ea"/>
              </a:rPr>
              <a:t>11 CN-US</a:t>
            </a:r>
            <a:r>
              <a:rPr lang="en-US" sz="1600" b="1">
                <a:latin typeface="Apple LiSung" charset="-120"/>
                <a:ea typeface="Apple LiSung" charset="-120"/>
              </a:rPr>
              <a:t> sites</a:t>
            </a:r>
          </a:p>
        </p:txBody>
      </p:sp>
      <p:pic>
        <p:nvPicPr>
          <p:cNvPr id="7" name="Picture 6" descr="CNUS_11beta_diversity_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65250" y="729615"/>
            <a:ext cx="3600000" cy="5400000"/>
          </a:xfrm>
          <a:prstGeom prst="rect">
            <a:avLst/>
          </a:prstGeom>
        </p:spPr>
      </p:pic>
      <p:pic>
        <p:nvPicPr>
          <p:cNvPr id="8" name="Picture 7" descr="CNUS_11beta_diversity_plot (dragged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95540" y="728980"/>
            <a:ext cx="36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53365"/>
            <a:ext cx="10578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 concerning EAS-ENA disjunctions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63600" y="1659890"/>
            <a:ext cx="1046480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obstacle: a complete and accurate list </a:t>
            </a:r>
          </a:p>
          <a:p>
            <a:r>
              <a:rPr lang="en-US" sz="2800" b="1">
                <a:latin typeface="Apple LiSung" charset="-120"/>
                <a:ea typeface="Apple LiSung" charset="-120"/>
              </a:rPr>
              <a:t>&lt;中国被子植物3097属分布类型 吴征镒 2006&gt; may not be so accurate</a:t>
            </a:r>
          </a:p>
          <a:p>
            <a:endParaRPr lang="en-US" sz="2800" b="1">
              <a:latin typeface="Apple LiSung" charset="-120"/>
              <a:ea typeface="Apple LiSung" charset="-120"/>
            </a:endParaRPr>
          </a:p>
          <a:p>
            <a:r>
              <a:rPr lang="en-US" sz="2800" b="1">
                <a:latin typeface="Apple LiSung" charset="-120"/>
                <a:ea typeface="Apple LiSung" charset="-120"/>
              </a:rPr>
              <a:t>Latest compilation: </a:t>
            </a:r>
            <a:r>
              <a:rPr lang="en-US" sz="28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75</a:t>
            </a:r>
            <a:r>
              <a:rPr lang="en-US" sz="2800" b="1">
                <a:latin typeface="Apple LiSung" charset="-120"/>
                <a:ea typeface="Apple LiSung" charset="-120"/>
              </a:rPr>
              <a:t> genera ( </a:t>
            </a:r>
            <a:r>
              <a:rPr lang="en-US" sz="28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25 </a:t>
            </a:r>
            <a:r>
              <a:rPr lang="en-US" sz="2800" b="1">
                <a:latin typeface="Apple LiSung" charset="-120"/>
                <a:ea typeface="Apple LiSung" charset="-120"/>
              </a:rPr>
              <a:t>woody, </a:t>
            </a:r>
            <a:r>
              <a:rPr lang="en-US" sz="28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50</a:t>
            </a:r>
            <a:r>
              <a:rPr lang="en-US" sz="2800" b="1">
                <a:latin typeface="Apple LiSung" charset="-120"/>
                <a:ea typeface="Apple LiSung" charset="-120"/>
              </a:rPr>
              <a:t> herbaceous)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18110" y="3573145"/>
          <a:ext cx="1186434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Apple LiSung" charset="-120"/>
                          <a:ea typeface="Apple LiSung" charset="-120"/>
                        </a:rPr>
                        <a:t>Disjunct genera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Apple LiSung" charset="-120"/>
                          <a:ea typeface="Apple LiSung" charset="-120"/>
                        </a:rPr>
                        <a:t>Species </a:t>
                      </a:r>
                      <a:r>
                        <a:rPr lang="en-US" sz="2400">
                          <a:latin typeface="Apple LiSung" charset="-120"/>
                          <a:ea typeface="Apple LiSung" charset="-120"/>
                          <a:sym typeface="+mn-ea"/>
                        </a:rPr>
                        <a:t>in disjunct genera </a:t>
                      </a:r>
                      <a:endParaRPr lang="en-US" sz="2400" b="1">
                        <a:latin typeface="Apple LiSung" charset="-120"/>
                        <a:ea typeface="Apple LiSung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2400" b="1">
                        <a:latin typeface="Apple LiSung" charset="-120"/>
                        <a:ea typeface="Apple LiSung" charset="-12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Apple LiSung" charset="-120"/>
                          <a:ea typeface="Apple LiSung" charset="-120"/>
                        </a:rPr>
                        <a:t>Species in non-disjunct genera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3404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2049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>
                          <a:latin typeface="Apple LiSung" charset="-120"/>
                          <a:ea typeface="Apple LiSung" charset="-120"/>
                        </a:rPr>
                        <a:t> 5213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19405" y="253365"/>
            <a:ext cx="10578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 concerning EAS-ENA disjunctions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429260" y="775335"/>
          <a:ext cx="11125200" cy="568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Category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ntaxa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PD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SES-PD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NRI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NTI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effectLst/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200" b="1">
                        <a:solidFill>
                          <a:schemeClr val="tx1"/>
                        </a:solidFill>
                        <a:effectLst/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3667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66034.38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-2.7</a:t>
                      </a:r>
                      <a:r>
                        <a:rPr lang="en-US" sz="22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-0.5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2.0</a:t>
                      </a:r>
                      <a:r>
                        <a:rPr lang="en-US"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effectLst/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200" b="1">
                        <a:solidFill>
                          <a:schemeClr val="tx1"/>
                        </a:solidFill>
                        <a:effectLst/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2194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44617.83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-6.40</a:t>
                      </a:r>
                      <a:endParaRPr lang="en-US" sz="22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4.94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Disjunct-total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395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9451.63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-14.68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-6.41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12.55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Nondisjunct-total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5213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83492.60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-4.25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10.08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0.47 </a:t>
                      </a:r>
                      <a:endParaRPr lang="en-US" sz="22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Disjunct-CN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263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7649.42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-12.46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-2.03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9.68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Nondisjunct-CN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3404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62029.77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-4.32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4.99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0.98</a:t>
                      </a: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Disjunct-US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145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6595.21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-4.21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-6.82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4.76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Nondisjunct-US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2049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40850.76 </a:t>
                      </a:r>
                      <a:endParaRPr lang="en-US" sz="22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-9.51 </a:t>
                      </a:r>
                      <a:endParaRPr lang="en-US" sz="22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9.43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2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Apple LiSung" charset="-120"/>
                        </a:rPr>
                        <a:t>5.42 </a:t>
                      </a:r>
                      <a:endParaRPr lang="en-US" sz="22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Apple LiSung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3721100" y="6520815"/>
            <a:ext cx="475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Red: significant </a:t>
            </a:r>
            <a:r>
              <a:rPr lang="en-US" sz="1400" b="1">
                <a:solidFill>
                  <a:srgbClr val="FF0000"/>
                </a:solidFill>
                <a:latin typeface="Apple LiSung" charset="-120"/>
                <a:ea typeface="Apple LiSung" charset="-120"/>
                <a:sym typeface="+mn-ea"/>
              </a:rPr>
              <a:t>over-dispersion </a:t>
            </a:r>
            <a:r>
              <a:rPr lang="en-US" sz="1400" b="1">
                <a:solidFill>
                  <a:srgbClr val="00B050"/>
                </a:solidFill>
                <a:latin typeface="Apple LiSung" charset="-120"/>
                <a:ea typeface="Apple LiSung" charset="-120"/>
              </a:rPr>
              <a:t>Green: significant </a:t>
            </a:r>
            <a:r>
              <a:rPr lang="en-US" sz="1400" b="1">
                <a:solidFill>
                  <a:srgbClr val="00B050"/>
                </a:solidFill>
                <a:latin typeface="Apple LiSung" charset="-120"/>
                <a:ea typeface="Apple LiSung" charset="-120"/>
                <a:sym typeface="+mn-ea"/>
              </a:rPr>
              <a:t>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29235"/>
            <a:ext cx="638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282575" y="1524000"/>
          <a:ext cx="1159764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  <a:cs typeface="Times New Roman" panose="02020503050405090304" charset="0"/>
                        </a:rPr>
                        <a:t>ntaxa</a:t>
                      </a:r>
                      <a:endParaRPr lang="en-US" sz="2800" b="1">
                        <a:ln>
                          <a:noFill/>
                        </a:ln>
                        <a:solidFill>
                          <a:prstClr val="black"/>
                        </a:solidFill>
                        <a:latin typeface="Apple LiSung" charset="-120"/>
                        <a:ea typeface="Apple LiSung" charset="-120"/>
                        <a:cs typeface="Times New Roman" panose="0202050305040509030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  <a:cs typeface="Times New Roman" panose="02020503050405090304" charset="0"/>
                        </a:rPr>
                        <a:t>PD</a:t>
                      </a:r>
                      <a:endParaRPr lang="en-US" sz="2800" b="1">
                        <a:ln>
                          <a:noFill/>
                        </a:ln>
                        <a:solidFill>
                          <a:prstClr val="black"/>
                        </a:solidFill>
                        <a:latin typeface="Apple LiSung" charset="-120"/>
                        <a:ea typeface="Apple LiSung" charset="-120"/>
                        <a:cs typeface="Times New Roman" panose="0202050305040509030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  <a:cs typeface="Times New Roman" panose="02020503050405090304" charset="0"/>
                        </a:rPr>
                        <a:t>SES-PD</a:t>
                      </a:r>
                      <a:endParaRPr lang="en-US" sz="2800" b="1">
                        <a:ln>
                          <a:noFill/>
                        </a:ln>
                        <a:solidFill>
                          <a:prstClr val="black"/>
                        </a:solidFill>
                        <a:latin typeface="Apple LiSung" charset="-120"/>
                        <a:ea typeface="Apple LiSung" charset="-120"/>
                        <a:cs typeface="Times New Roman" panose="0202050305040509030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  <a:cs typeface="Times New Roman" panose="02020503050405090304" charset="0"/>
                        </a:rPr>
                        <a:t>NRI</a:t>
                      </a:r>
                      <a:endParaRPr lang="en-US" sz="2800" b="1">
                        <a:ln>
                          <a:noFill/>
                        </a:ln>
                        <a:solidFill>
                          <a:prstClr val="black"/>
                        </a:solidFill>
                        <a:latin typeface="Apple LiSung" charset="-120"/>
                        <a:ea typeface="Apple LiSung" charset="-120"/>
                        <a:cs typeface="Times New Roman" panose="0202050305040509030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Apple LiSung" charset="-120"/>
                          <a:ea typeface="Apple LiSung" charset="-120"/>
                          <a:cs typeface="Times New Roman" panose="02020503050405090304" charset="0"/>
                        </a:rPr>
                        <a:t>NTI</a:t>
                      </a:r>
                      <a:endParaRPr lang="en-US" sz="2800" b="1">
                        <a:ln>
                          <a:noFill/>
                        </a:ln>
                        <a:solidFill>
                          <a:prstClr val="black"/>
                        </a:solidFill>
                        <a:latin typeface="Apple LiSung" charset="-120"/>
                        <a:ea typeface="Apple LiSung" charset="-120"/>
                        <a:cs typeface="Times New Roman" panose="020205030504050903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FF0000"/>
                          </a:solidFill>
                          <a:effectLst/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800" b="1">
                        <a:solidFill>
                          <a:srgbClr val="FF0000"/>
                        </a:solidFill>
                        <a:effectLst/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3667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66034.38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-2.7</a:t>
                      </a:r>
                      <a:r>
                        <a:rPr lang="en-US"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-0.5</a:t>
                      </a:r>
                      <a:r>
                        <a:rPr lang="en-US"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2.0</a:t>
                      </a:r>
                      <a:r>
                        <a:rPr lang="en-US"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FF0000"/>
                          </a:solidFill>
                          <a:effectLst/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800" b="1">
                        <a:solidFill>
                          <a:srgbClr val="FF0000"/>
                        </a:solidFill>
                        <a:effectLst/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2194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44617.83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-6.40</a:t>
                      </a:r>
                      <a:endParaRPr lang="en-US" sz="28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1.28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4.94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Wood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1845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38071.57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-9.12</a:t>
                      </a:r>
                      <a:endParaRPr lang="en-US" sz="28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-8.4</a:t>
                      </a:r>
                      <a:r>
                        <a:rPr lang="en-US" sz="28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</a:t>
                      </a:r>
                      <a:r>
                        <a:rPr sz="28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5.31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Herb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3743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55541.5</a:t>
                      </a:r>
                      <a:r>
                        <a:rPr lang="en-US"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9</a:t>
                      </a: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-22.0</a:t>
                      </a:r>
                      <a:r>
                        <a:rPr lang="en-US"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16.0</a:t>
                      </a:r>
                      <a:r>
                        <a:rPr lang="en-US"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12.36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7030A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Angiosperms</a:t>
                      </a:r>
                      <a:endParaRPr lang="en-US" sz="2800" b="1">
                        <a:solidFill>
                          <a:srgbClr val="7030A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5532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86493.4</a:t>
                      </a:r>
                      <a:r>
                        <a:rPr lang="en-US"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</a:t>
                      </a: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-12.26</a:t>
                      </a:r>
                      <a:endParaRPr lang="en-US" sz="28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72.62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3.4</a:t>
                      </a:r>
                      <a:r>
                        <a:rPr lang="en-US"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</a:t>
                      </a: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7030A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Gymnosperm</a:t>
                      </a:r>
                      <a:r>
                        <a:rPr lang="en-US" sz="2800" b="1">
                          <a:solidFill>
                            <a:srgbClr val="7030A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76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2389.2</a:t>
                      </a:r>
                      <a:r>
                        <a:rPr lang="en-US"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</a:t>
                      </a:r>
                      <a:r>
                        <a:rPr sz="2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-8.9</a:t>
                      </a:r>
                      <a:r>
                        <a:rPr lang="en-US" sz="2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4.4</a:t>
                      </a:r>
                      <a:r>
                        <a:rPr lang="en-US"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</a:t>
                      </a: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8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7.80 </a:t>
                      </a:r>
                      <a:endParaRPr lang="en-US" sz="28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4074795" y="5253990"/>
            <a:ext cx="4042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Red: significant </a:t>
            </a:r>
            <a:r>
              <a:rPr lang="en-US" sz="2400" b="1">
                <a:solidFill>
                  <a:srgbClr val="FF0000"/>
                </a:solidFill>
                <a:latin typeface="Apple LiSung" charset="-120"/>
                <a:ea typeface="Apple LiSung" charset="-120"/>
                <a:sym typeface="+mn-ea"/>
              </a:rPr>
              <a:t>over-dispersion</a:t>
            </a:r>
            <a:endParaRPr lang="en-US" sz="2400" b="1">
              <a:latin typeface="Apple LiSung" charset="-120"/>
              <a:ea typeface="Apple LiSung" charset="-120"/>
            </a:endParaRPr>
          </a:p>
          <a:p>
            <a:r>
              <a:rPr lang="en-US" sz="2400" b="1">
                <a:solidFill>
                  <a:srgbClr val="00B050"/>
                </a:solidFill>
                <a:latin typeface="Apple LiSung" charset="-120"/>
                <a:ea typeface="Apple LiSung" charset="-120"/>
              </a:rPr>
              <a:t>Green: significant </a:t>
            </a:r>
            <a:r>
              <a:rPr lang="en-US" sz="2400" b="1">
                <a:solidFill>
                  <a:srgbClr val="00B050"/>
                </a:solidFill>
                <a:latin typeface="Apple LiSung" charset="-120"/>
                <a:ea typeface="Apple LiSung" charset="-120"/>
                <a:sym typeface="+mn-ea"/>
              </a:rPr>
              <a:t>clustering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53365"/>
            <a:ext cx="10578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 concerning EAS-ENA disjunctions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162050" y="775335"/>
          <a:ext cx="9867900" cy="5926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70865" y="895350"/>
            <a:ext cx="113176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https://docs.google.com/document/d/12bM4EBTvre0MCaMhL595891p6LDpwYq2B4fJrykRW6o/edit?ts=5caaa37f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92200" y="1520190"/>
            <a:ext cx="1000760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en-US" sz="2400" b="1">
                <a:latin typeface="Apple LiSung" charset="-120"/>
                <a:ea typeface="Apple LiSung" charset="-120"/>
              </a:rPr>
              <a:t>Objective: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explore general pattern of functional traits among 18 EAS-ENA disjunct genera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determine simi- and dissi- milarities among 11 sites (site-pairs with similar latitude)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elucidate relative contributions among different factors (using phylogenetic comparative methods) leading to the observed scenarios.</a:t>
            </a:r>
            <a:endParaRPr lang="en-US" sz="2400" b="1">
              <a:latin typeface="Apple LiSung" charset="-120"/>
              <a:ea typeface="Apple LiSung" charset="-12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b="1">
              <a:latin typeface="Apple LiSung" charset="-120"/>
              <a:ea typeface="Apple LiSung" charset="-120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sz="2400" b="1">
                <a:latin typeface="Apple LiSung" charset="-120"/>
                <a:ea typeface="Apple LiSung" charset="-120"/>
              </a:rPr>
              <a:t>Data collection: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Mearsured data: covering 18 genera, 112 species, including SLA, LMA, Cpercent, Npercent, Ppercent; Carea, Narea, P area.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Max height for each species Data from floras or MBG database.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b="1">
                <a:latin typeface="Apple LiSung" charset="-120"/>
                <a:ea typeface="Apple LiSung" charset="-120"/>
              </a:rPr>
              <a:t>MAP and MAT using R-package raster.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543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265430" y="751205"/>
          <a:ext cx="11417300" cy="598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Genera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CN_sp_no.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CN_records._no.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US_sp_no.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US_records._no.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Acer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108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6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142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Aesculus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3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Carpinus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28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Castanea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Cladrastis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Cornus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32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6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31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Corylus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29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Fagus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Fraxinus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Juglans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Liquidambar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Lyonia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Magnolia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66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Osmanthus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Pinus</a:t>
                      </a:r>
                      <a:endParaRPr lang="en-US" sz="1800" b="1">
                        <a:solidFill>
                          <a:srgbClr val="FF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en-US" sz="1800" b="1">
                        <a:solidFill>
                          <a:srgbClr val="FF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36</a:t>
                      </a:r>
                      <a:endParaRPr lang="en-US" sz="1800" b="1">
                        <a:solidFill>
                          <a:srgbClr val="FF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en-US" sz="1800" b="1">
                        <a:solidFill>
                          <a:srgbClr val="FF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45</a:t>
                      </a:r>
                      <a:endParaRPr lang="en-US" sz="1800" b="1">
                        <a:solidFill>
                          <a:srgbClr val="FF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Populus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Sassafras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15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Stewartia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8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total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60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330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52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cs typeface="Times New Roman" panose="02020503050405090304" charset="0"/>
                        </a:rPr>
                        <a:t>458</a:t>
                      </a:r>
                      <a:endParaRPr lang="en-US" sz="18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267970" y="1028065"/>
          <a:ext cx="1145413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  SLA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  LMA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Cpercent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 Carea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Ppercent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    Parea</a:t>
                      </a:r>
                      <a:endParaRPr lang="en-US" sz="14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Npercent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Narea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60.67-771.22 (229.89)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12.97-164.83 (49.85)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36.30-65.37 (46.21)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6.16-81.69 (23.13)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0.04-0.65 (0.18)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0.02-0.25 (0.08)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0.35-4.92 (2.23)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0.27-2.60 (1.09)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49.98-545.85 (213.73)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18.32-200.10 (60.34)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40.20-54.73 (47.72)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8.49-109.52 (26.87)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0.05-0.35 (0.15)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0.02-0.27 (0.08)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0.85-4.25 (2.15)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</a:rPr>
                        <a:t>0.41-2.77 (1.12)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804920" y="518160"/>
            <a:ext cx="4582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Apple LiSung" charset="-120"/>
                <a:ea typeface="Apple LiSung" charset="-120"/>
              </a:rPr>
              <a:t>Max, min and average values of seven traits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985" y="2502535"/>
            <a:ext cx="11994515" cy="4320540"/>
            <a:chOff x="808" y="3851"/>
            <a:chExt cx="18889" cy="6804"/>
          </a:xfrm>
        </p:grpSpPr>
        <p:pic>
          <p:nvPicPr>
            <p:cNvPr id="7" name="Picture 6" descr="SLA_den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08" y="3851"/>
              <a:ext cx="4535" cy="3402"/>
            </a:xfrm>
            <a:prstGeom prst="rect">
              <a:avLst/>
            </a:prstGeom>
          </p:spPr>
        </p:pic>
        <p:pic>
          <p:nvPicPr>
            <p:cNvPr id="8" name="Picture 7" descr="LMA_den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08" y="7253"/>
              <a:ext cx="4535" cy="3402"/>
            </a:xfrm>
            <a:prstGeom prst="rect">
              <a:avLst/>
            </a:prstGeom>
          </p:spPr>
        </p:pic>
        <p:pic>
          <p:nvPicPr>
            <p:cNvPr id="9" name="Picture 8" descr="NA_den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5163" y="7253"/>
              <a:ext cx="4535" cy="3402"/>
            </a:xfrm>
            <a:prstGeom prst="rect">
              <a:avLst/>
            </a:prstGeom>
          </p:spPr>
        </p:pic>
        <p:pic>
          <p:nvPicPr>
            <p:cNvPr id="10" name="Picture 9" descr="NP_den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5163" y="3851"/>
              <a:ext cx="4535" cy="3402"/>
            </a:xfrm>
            <a:prstGeom prst="rect">
              <a:avLst/>
            </a:prstGeom>
          </p:spPr>
        </p:pic>
        <p:pic>
          <p:nvPicPr>
            <p:cNvPr id="11" name="Picture 10" descr="PA_den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0459" y="7253"/>
              <a:ext cx="4535" cy="3402"/>
            </a:xfrm>
            <a:prstGeom prst="rect">
              <a:avLst/>
            </a:prstGeom>
          </p:spPr>
        </p:pic>
        <p:pic>
          <p:nvPicPr>
            <p:cNvPr id="12" name="Picture 11" descr="PP_den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59" y="3851"/>
              <a:ext cx="4535" cy="3402"/>
            </a:xfrm>
            <a:prstGeom prst="rect">
              <a:avLst/>
            </a:prstGeom>
          </p:spPr>
        </p:pic>
        <p:pic>
          <p:nvPicPr>
            <p:cNvPr id="13" name="Picture 12" descr="CA_den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593" y="7253"/>
              <a:ext cx="4535" cy="3402"/>
            </a:xfrm>
            <a:prstGeom prst="rect">
              <a:avLst/>
            </a:prstGeom>
          </p:spPr>
        </p:pic>
        <p:pic>
          <p:nvPicPr>
            <p:cNvPr id="14" name="Picture 13" descr="CP_den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593" y="3851"/>
              <a:ext cx="4535" cy="3402"/>
            </a:xfrm>
            <a:prstGeom prst="rect">
              <a:avLst/>
            </a:prstGeom>
          </p:spPr>
        </p:pic>
        <p:pic>
          <p:nvPicPr>
            <p:cNvPr id="20" name="Picture 19" descr="NP_den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5163" y="3851"/>
              <a:ext cx="4535" cy="3402"/>
            </a:xfrm>
            <a:prstGeom prst="rect">
              <a:avLst/>
            </a:prstGeom>
          </p:spPr>
        </p:pic>
        <p:pic>
          <p:nvPicPr>
            <p:cNvPr id="21" name="Picture 20" descr="PP_den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378" y="3851"/>
              <a:ext cx="4535" cy="3402"/>
            </a:xfrm>
            <a:prstGeom prst="rect">
              <a:avLst/>
            </a:prstGeom>
          </p:spPr>
        </p:pic>
        <p:pic>
          <p:nvPicPr>
            <p:cNvPr id="22" name="Picture 21" descr="NA_den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5163" y="7253"/>
              <a:ext cx="4535" cy="3402"/>
            </a:xfrm>
            <a:prstGeom prst="rect">
              <a:avLst/>
            </a:prstGeom>
          </p:spPr>
        </p:pic>
        <p:pic>
          <p:nvPicPr>
            <p:cNvPr id="23" name="Picture 22" descr="PA_den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0378" y="7253"/>
              <a:ext cx="4535" cy="3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pic>
        <p:nvPicPr>
          <p:cNvPr id="2" name="Picture 1" descr="angio_pa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65" y="40640"/>
            <a:ext cx="6777355" cy="67773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00" y="2806065"/>
            <a:ext cx="4903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Pair correlations among five functional traits based on angiosperm dataset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67970" y="1991360"/>
            <a:ext cx="11769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pple LiSung" charset="-120"/>
                <a:ea typeface="Apple LiSung" charset="-120"/>
              </a:rPr>
              <a:t>Generate phylogenetic trees using alternative methods with all seed plants or angiosperms</a:t>
            </a:r>
          </a:p>
          <a:p>
            <a:endParaRPr lang="en-US" sz="2400" b="1">
              <a:latin typeface="Apple LiSung" charset="-120"/>
              <a:ea typeface="Apple LiSung" charset="-120"/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latin typeface="Apple LiSung" charset="-120"/>
                <a:ea typeface="Apple LiSung" charset="-120"/>
              </a:rPr>
              <a:t>	R-package brranching (get tree directly, basically Phylomatic)</a:t>
            </a: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latin typeface="Apple LiSung" charset="-120"/>
                <a:ea typeface="Apple LiSung" charset="-120"/>
              </a:rPr>
              <a:t>	Python &amp; BASH scripts Opentree_pytoy (get CN-US community tree, then get sub-tree)</a:t>
            </a: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latin typeface="Apple LiSung" charset="-120"/>
                <a:ea typeface="Apple LiSung" charset="-12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Apple LiSung" charset="-120"/>
                <a:ea typeface="Apple LiSung" charset="-120"/>
                <a:sym typeface="+mn-ea"/>
              </a:rPr>
              <a:t>Python package PyPHLAWD (get sequence matrix) (excluded for incomplete highly dataset)</a:t>
            </a:r>
            <a:endParaRPr lang="en-US" sz="2000" b="1">
              <a:solidFill>
                <a:srgbClr val="FF0000"/>
              </a:solidFill>
              <a:latin typeface="Apple LiSung" charset="-120"/>
              <a:ea typeface="Apple LiSung" charset="-120"/>
            </a:endParaRPr>
          </a:p>
          <a:p>
            <a:r>
              <a:rPr lang="en-US" sz="2400" b="1">
                <a:latin typeface="Apple LiSung" charset="-120"/>
                <a:ea typeface="Apple LiSung" charset="-120"/>
              </a:rPr>
              <a:t>		</a:t>
            </a:r>
          </a:p>
          <a:p>
            <a:r>
              <a:rPr lang="en-US" sz="2400" b="1">
                <a:latin typeface="Apple LiSung" charset="-120"/>
                <a:ea typeface="Apple LiSung" charset="-120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751205"/>
            <a:ext cx="932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pple LiSung" charset="-120"/>
                <a:ea typeface="Apple LiSung" charset="-120"/>
              </a:rPr>
              <a:t>Phylogenetic signals on max height - an example for phylogenetic signal test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21990" y="6352540"/>
            <a:ext cx="574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Phylogenetic signals on max height based on OTL  tree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441450" y="5039995"/>
          <a:ext cx="11172825" cy="163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K</a:t>
                      </a:r>
                      <a:endParaRPr lang="en-US" sz="16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PIC.variance.obs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PIC.variance.rnd.mean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PIC.variance.P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PIC.variance.Z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0.0583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11.9808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15.8978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0.1560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-0.9821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988060" y="1752600"/>
          <a:ext cx="4286250" cy="22860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9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Maxheight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Other trait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Acer_amplum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25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Carpinus_caroliniana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10.7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Cornus_alternifolia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7.6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Fraxinus_americana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latin typeface="Apple LiSung" charset="-120"/>
                          <a:ea typeface="Apple LiSung" charset="-120"/>
                        </a:rPr>
                        <a:t>24.4</a:t>
                      </a: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>
                          <a:latin typeface="Apple LiSung" charset="-120"/>
                          <a:ea typeface="Apple LiSung" charset="-12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b="1">
                        <a:latin typeface="Apple LiSung" charset="-120"/>
                        <a:ea typeface="Apple LiSung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 descr="Angio_otl_190515.t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1231900"/>
            <a:ext cx="3835400" cy="3175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298700" y="4406900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pple LiSung" charset="-120"/>
                <a:ea typeface="Apple LiSung" charset="-120"/>
              </a:rPr>
              <a:t>data matrix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431405" y="4406900"/>
            <a:ext cx="378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pple LiSung" charset="-120"/>
                <a:ea typeface="Apple LiSung" charset="-120"/>
              </a:rPr>
              <a:t>rooted/binary phylogenetic tree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20720" y="5600700"/>
            <a:ext cx="574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Phylogenetic signals on seven traits based on OTL tree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441450" y="1518285"/>
          <a:ext cx="9310370" cy="513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Trait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K</a:t>
                      </a:r>
                      <a:endParaRPr lang="en-US" sz="1800" b="1">
                        <a:solidFill>
                          <a:schemeClr val="tx1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PIC.variance.obs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PIC.variance.rnd.mean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PIC.variance.P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PIC.variance.Z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Max height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0.0583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11.9808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15.8978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0.1560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-0.9821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0.0711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631.0653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1022.8902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0.0150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-1.6131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LMA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0.1101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45.2177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111.2063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0.0010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-1.4667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0.1146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11.9281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30.7192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0.0040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-1.4329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Cpercent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0.1048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0.4630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1.1230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0.0010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-2.0441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0.0948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0.0129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0.0278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0.0030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-1.5632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Npercent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0.1018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0.0203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0.0489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0.0010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-1.7978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0.1161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0.0001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0.0003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0.0010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-2.0217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Ppercent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0.0909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0.0006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0.0012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0.0200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-0.9924 </a:t>
                      </a:r>
                      <a:endParaRPr lang="en-US" sz="18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221355" y="1119505"/>
            <a:ext cx="574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pple LiSung" charset="-120"/>
                <a:ea typeface="Apple LiSung" charset="-120"/>
              </a:rPr>
              <a:t>Phylogenetic signals on six traits based on OTL tree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33425" y="751205"/>
            <a:ext cx="878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Apple LiSung" charset="-120"/>
                <a:ea typeface="Apple LiSung" charset="-120"/>
              </a:rPr>
              <a:t># K values closer to zero correspond to a random or convergent pattern of evolution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7970" y="229235"/>
            <a:ext cx="572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2. Functional traits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98880" y="2305685"/>
            <a:ext cx="97936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sz="2800" b="1">
                <a:latin typeface="Apple LiSung" charset="-120"/>
                <a:ea typeface="Apple LiSung" charset="-120"/>
              </a:rPr>
              <a:t>Obstacles: </a:t>
            </a:r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US" sz="2800" b="1">
                <a:latin typeface="Apple LiSung" charset="-120"/>
                <a:ea typeface="Apple LiSung" charset="-120"/>
              </a:rPr>
              <a:t>it seems no one exactly knows how was the Pinus SLA measured</a:t>
            </a:r>
          </a:p>
          <a:p>
            <a:pPr marL="342900" indent="-342900">
              <a:buFont typeface="Wingdings" panose="05000000000000000000" charset="0"/>
              <a:buChar char=""/>
            </a:pPr>
            <a:r>
              <a:rPr lang="en-US" sz="2800" b="1">
                <a:latin typeface="Apple LiSung" charset="-120"/>
                <a:ea typeface="Apple LiSung" charset="-120"/>
              </a:rPr>
              <a:t>inaccuracy in collected data (i.e., NA data in traits and geo-info)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pple LiSung" charset="-120"/>
                <a:ea typeface="Apple LiSung" charset="-120"/>
              </a:rPr>
              <a:t>Plans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04390" y="2737485"/>
            <a:ext cx="79832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Talk with Pam / Daijiang.</a:t>
            </a:r>
            <a:br>
              <a:rPr lang="en-US" sz="2800" b="1">
                <a:latin typeface="Apple LiSung" charset="-120"/>
                <a:ea typeface="Apple LiSung" charset="-120"/>
              </a:rPr>
            </a:br>
            <a:r>
              <a:rPr lang="en-US" sz="2800" b="1">
                <a:latin typeface="Apple LiSung" charset="-120"/>
                <a:ea typeface="Apple LiSung" charset="-120"/>
              </a:rPr>
              <a:t>2. Complete draft with Miao at mid June.</a:t>
            </a:r>
          </a:p>
          <a:p>
            <a:r>
              <a:rPr lang="en-US" sz="2800" b="1">
                <a:latin typeface="Apple LiSung" charset="-120"/>
                <a:ea typeface="Apple LiSung" charset="-120"/>
              </a:rPr>
              <a:t>3. Complete analyses on functional traits at late June.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29235"/>
            <a:ext cx="773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4529455" y="1245235"/>
          <a:ext cx="7068185" cy="383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60655" y="1626870"/>
          <a:ext cx="3967480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43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</a:t>
            </a:r>
          </a:p>
        </p:txBody>
      </p:sp>
      <p:graphicFrame>
        <p:nvGraphicFramePr>
          <p:cNvPr id="2" name="Chart 1"/>
          <p:cNvGraphicFramePr/>
          <p:nvPr/>
        </p:nvGraphicFramePr>
        <p:xfrm>
          <a:off x="282575" y="1743075"/>
          <a:ext cx="4039870" cy="300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767580" y="1412875"/>
          <a:ext cx="6755765" cy="366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7150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20015" y="2007235"/>
          <a:ext cx="3827145" cy="284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109720" y="1353185"/>
          <a:ext cx="7657465" cy="415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45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-α diversity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2065" y="762635"/>
          <a:ext cx="12167870" cy="603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Country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Site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Area (km²)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Elevation-max (m)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MAT (℃)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MAP (mm)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ntaxa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SD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SES-PDs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SES-PDt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NRIs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NRIt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NTIs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NTIt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1907.81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2744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2.13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741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1140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150.92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-8.80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-8.92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4.93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5.50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60.00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2303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7.11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493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773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188.80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-7.16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-7.58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-0.26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-0.41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5.02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5.81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704.67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3106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12.94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1156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1559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237.73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-0.14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-1.57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-0.71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-0.80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2.44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1505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12.92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1487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1188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315.86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-0.63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81.07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1258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15.91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1963.7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1209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275.07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-0.75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-0.89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-1.05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15.66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232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4.8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1300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254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92.33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-1.43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-3.49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-2.92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-2.64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2.79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49.00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351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7.2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1120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897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230.48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-3.38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-6.34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-1.26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-0.35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2.53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4.82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12.60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1160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9.8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1045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381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150.37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-1.16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-3.61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-1.09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-0.69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2.45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3.60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16.26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914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11.9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1754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681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244.20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-2.30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-5.35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1.55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2.05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2.39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4.18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53.00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135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17.1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1425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533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134.25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-0.02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-2.89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0.32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38.44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45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20.3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1313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749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205.26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-2.36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-5.23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1.41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1.93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4.28 </a:t>
                      </a:r>
                      <a:endParaRPr lang="en-US" sz="16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678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</a:rPr>
              <a:t>1. Community phylogeny </a:t>
            </a:r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-α diversity</a:t>
            </a:r>
            <a:endParaRPr lang="en-US" sz="2800" b="1">
              <a:latin typeface="Apple LiSung" charset="-120"/>
              <a:ea typeface="Apple LiSung" charset="-12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52195" y="762635"/>
          <a:ext cx="10086975" cy="60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2575" y="240665"/>
            <a:ext cx="7062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pple LiSung" charset="-120"/>
                <a:ea typeface="Apple LiSung" charset="-120"/>
                <a:sym typeface="+mn-ea"/>
              </a:rPr>
              <a:t>1. Community phylogeny -α diversity</a:t>
            </a:r>
            <a:endParaRPr lang="en-US" sz="2800" b="1">
              <a:latin typeface="Apple LiSung" charset="-120"/>
              <a:ea typeface="Apple LiSung" charset="-120"/>
            </a:endParaRPr>
          </a:p>
          <a:p>
            <a:r>
              <a:rPr lang="en-US" sz="2800" b="1">
                <a:latin typeface="Heiti TC" panose="02000000000000000000" charset="-122"/>
                <a:ea typeface="Heiti TC" panose="02000000000000000000" charset="-122"/>
              </a:rPr>
              <a:t> diversity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08585" y="762635"/>
          <a:ext cx="11974830" cy="566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Country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Site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ntaxa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SES-PDs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SES-PDt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NRIs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NRIt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NTIs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NTIt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Changbai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1140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-8.80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-8.92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4.93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5.50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Dongling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773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-7.16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-7.58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-0.26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-0.41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5.02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5.81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Shennong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1559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-0.14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-1.57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-0.71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-0.80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2.44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Tianmu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1188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-0.63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1.23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Gutian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1209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1.87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0.56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-0.75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-0.89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-1.05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0.17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White_Mountain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254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-1.43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-3.49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-2.92 </a:t>
                      </a:r>
                      <a:endParaRPr lang="en-US" sz="20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FF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-2.64 </a:t>
                      </a:r>
                      <a:endParaRPr lang="en-US" sz="2000" b="1">
                        <a:solidFill>
                          <a:srgbClr val="FF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1.66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2.79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Havard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897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-3.38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-6.34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-1.26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-0.35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2.53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4.82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Mountain_Lake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381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-1.16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-3.61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-1.09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-0.69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2.45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3.60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Coweeta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681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-2.30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-5.35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1.55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2.05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2.39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4.18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Talladega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533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-0.02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-2.89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0.70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1.17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0.32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1.94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US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Ordway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749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-2.36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-5.23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0.81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1.41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000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1.93 </a:t>
                      </a:r>
                      <a:endParaRPr lang="en-US" sz="2000" b="1">
                        <a:solidFill>
                          <a:srgbClr val="00000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solidFill>
                            <a:srgbClr val="00B050"/>
                          </a:solidFill>
                          <a:latin typeface="Apple LiSung" charset="-120"/>
                          <a:ea typeface="Apple LiSung" charset="-120"/>
                          <a:cs typeface="Calibri" charset="0"/>
                        </a:rPr>
                        <a:t>4.28 </a:t>
                      </a:r>
                      <a:endParaRPr lang="en-US" sz="2000" b="1">
                        <a:solidFill>
                          <a:srgbClr val="00B050"/>
                        </a:solidFill>
                        <a:latin typeface="Apple LiSung" charset="-120"/>
                        <a:ea typeface="Apple LiSung" charset="-120"/>
                        <a:cs typeface="Calibri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3721100" y="6520815"/>
            <a:ext cx="475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pple LiSung" charset="-120"/>
                <a:ea typeface="Apple LiSung" charset="-120"/>
              </a:rPr>
              <a:t>Red: significant </a:t>
            </a:r>
            <a:r>
              <a:rPr lang="en-US" sz="1400" b="1">
                <a:solidFill>
                  <a:srgbClr val="FF0000"/>
                </a:solidFill>
                <a:latin typeface="Apple LiSung" charset="-120"/>
                <a:ea typeface="Apple LiSung" charset="-120"/>
                <a:sym typeface="+mn-ea"/>
              </a:rPr>
              <a:t>over-dispersion </a:t>
            </a:r>
            <a:r>
              <a:rPr lang="en-US" sz="1400" b="1">
                <a:solidFill>
                  <a:srgbClr val="00B050"/>
                </a:solidFill>
                <a:latin typeface="Apple LiSung" charset="-120"/>
                <a:ea typeface="Apple LiSung" charset="-120"/>
              </a:rPr>
              <a:t>Green: significant </a:t>
            </a:r>
            <a:r>
              <a:rPr lang="en-US" sz="1400" b="1">
                <a:solidFill>
                  <a:srgbClr val="00B050"/>
                </a:solidFill>
                <a:latin typeface="Apple LiSung" charset="-120"/>
                <a:ea typeface="Apple LiSung" charset="-120"/>
                <a:sym typeface="+mn-ea"/>
              </a:rPr>
              <a:t>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2062</Words>
  <Application>Microsoft Office PowerPoint</Application>
  <PresentationFormat>Widescreen</PresentationFormat>
  <Paragraphs>1067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Apple LiSung</vt:lpstr>
      <vt:lpstr>Heiti TC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Progresses on Dimension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lin</dc:creator>
  <cp:lastModifiedBy>Sun,Miao</cp:lastModifiedBy>
  <cp:revision>362</cp:revision>
  <dcterms:created xsi:type="dcterms:W3CDTF">2019-05-21T22:16:09Z</dcterms:created>
  <dcterms:modified xsi:type="dcterms:W3CDTF">2019-05-22T19:32:50Z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