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9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9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5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7013-4DE0-4E41-8376-7768827FAB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90D1-E108-4D2A-B201-3256A4B0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57200" y="1143000"/>
            <a:ext cx="9067800" cy="5384771"/>
            <a:chOff x="381000" y="1143000"/>
            <a:chExt cx="9067800" cy="5384771"/>
          </a:xfrm>
        </p:grpSpPr>
        <p:sp>
          <p:nvSpPr>
            <p:cNvPr id="4" name="Rounded Rectangle 3"/>
            <p:cNvSpPr/>
            <p:nvPr/>
          </p:nvSpPr>
          <p:spPr>
            <a:xfrm>
              <a:off x="468930" y="1150049"/>
              <a:ext cx="1639580" cy="654844"/>
            </a:xfrm>
            <a:prstGeom prst="roundRect">
              <a:avLst/>
            </a:prstGeom>
            <a:solidFill>
              <a:srgbClr val="F8910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Raw Reads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490043" y="1838223"/>
              <a:ext cx="411040" cy="412189"/>
            </a:xfrm>
            <a:prstGeom prst="straightConnector1">
              <a:avLst/>
            </a:prstGeom>
            <a:ln w="76200">
              <a:solidFill>
                <a:srgbClr val="0000FF">
                  <a:alpha val="5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1602095" y="2404346"/>
              <a:ext cx="2743200" cy="1267889"/>
            </a:xfrm>
            <a:prstGeom prst="roundRect">
              <a:avLst/>
            </a:prstGeom>
            <a:solidFill>
              <a:srgbClr val="F8910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Concatenate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paired lanes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(L001 </a:t>
              </a:r>
              <a:r>
                <a:rPr lang="en-US" sz="1600" b="1" dirty="0">
                  <a:solidFill>
                    <a:schemeClr val="tx1"/>
                  </a:solidFill>
                </a:rPr>
                <a:t>and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L002)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Fastqc</a:t>
              </a:r>
              <a:endParaRPr lang="en-US" sz="16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Trimmomatic</a:t>
              </a:r>
              <a:endParaRPr lang="en-US" sz="16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Fastqc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81124" y="2824012"/>
              <a:ext cx="1208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Preprocess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135190" y="3733800"/>
              <a:ext cx="404811" cy="537813"/>
            </a:xfrm>
            <a:prstGeom prst="straightConnector1">
              <a:avLst/>
            </a:prstGeom>
            <a:ln w="76200">
              <a:solidFill>
                <a:srgbClr val="0000FF">
                  <a:alpha val="5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381000" y="4334514"/>
              <a:ext cx="2629126" cy="853559"/>
            </a:xfrm>
            <a:prstGeom prst="roundRect">
              <a:avLst/>
            </a:prstGeom>
            <a:solidFill>
              <a:srgbClr val="F8910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tx1"/>
                  </a:solidFill>
                </a:rPr>
                <a:t>Reference sequences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tx1"/>
                  </a:solidFill>
                </a:rPr>
                <a:t>HybPiper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tx1"/>
                  </a:solidFill>
                </a:rPr>
                <a:t>Outgroup (1kp)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56555" y="3876399"/>
              <a:ext cx="1075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Assembly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66962" y="5156172"/>
              <a:ext cx="2577018" cy="1371599"/>
            </a:xfrm>
            <a:prstGeom prst="roundRect">
              <a:avLst/>
            </a:prstGeom>
            <a:solidFill>
              <a:srgbClr val="F8910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tx1"/>
                  </a:solidFill>
                </a:rPr>
                <a:t>MAFFT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	Aligned sequences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 smtClean="0">
                  <a:solidFill>
                    <a:schemeClr val="tx1"/>
                  </a:solidFill>
                </a:rPr>
                <a:t>TrimAL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	Remove gaps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412859">
              <a:off x="1656843" y="5657306"/>
              <a:ext cx="176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Alignment Check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44670" y="4144281"/>
              <a:ext cx="2438400" cy="986463"/>
            </a:xfrm>
            <a:prstGeom prst="roundRect">
              <a:avLst/>
            </a:prstGeom>
            <a:solidFill>
              <a:srgbClr val="F8910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RAxML</a:t>
              </a:r>
              <a:r>
                <a:rPr lang="en-US" b="1" dirty="0" smtClean="0">
                  <a:solidFill>
                    <a:schemeClr val="tx1"/>
                  </a:solidFill>
                </a:rPr>
                <a:t>-NG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Checking matrix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Running bootstrap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6005547" y="5188073"/>
              <a:ext cx="1082385" cy="1072673"/>
            </a:xfrm>
            <a:prstGeom prst="straightConnector1">
              <a:avLst/>
            </a:prstGeom>
            <a:ln w="76200">
              <a:solidFill>
                <a:srgbClr val="0000FF">
                  <a:alpha val="5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961458" y="2826102"/>
              <a:ext cx="1581150" cy="739918"/>
            </a:xfrm>
            <a:prstGeom prst="roundRect">
              <a:avLst/>
            </a:prstGeom>
            <a:solidFill>
              <a:srgbClr val="F8910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Gene trees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Outgroups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Left Brace 33"/>
            <p:cNvSpPr/>
            <p:nvPr/>
          </p:nvSpPr>
          <p:spPr>
            <a:xfrm rot="16200000">
              <a:off x="6510173" y="911197"/>
              <a:ext cx="517988" cy="2621612"/>
            </a:xfrm>
            <a:prstGeom prst="leftBrace">
              <a:avLst>
                <a:gd name="adj1" fmla="val 67164"/>
                <a:gd name="adj2" fmla="val 49987"/>
              </a:avLst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73365" y="1167198"/>
              <a:ext cx="2303209" cy="723459"/>
            </a:xfrm>
            <a:prstGeom prst="roundRect">
              <a:avLst/>
            </a:prstGeom>
            <a:solidFill>
              <a:srgbClr val="F8910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tx1"/>
                  </a:solidFill>
                </a:rPr>
                <a:t>ASTRAL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>
                  <a:solidFill>
                    <a:schemeClr val="tx1"/>
                  </a:solidFill>
                </a:rPr>
                <a:t>PhyPartsPieCharts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173834" y="1143000"/>
              <a:ext cx="2274966" cy="737222"/>
            </a:xfrm>
            <a:prstGeom prst="roundRect">
              <a:avLst/>
            </a:prstGeom>
            <a:solidFill>
              <a:srgbClr val="F8910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tx1"/>
                  </a:solidFill>
                </a:rPr>
                <a:t>TreePL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tx1"/>
                  </a:solidFill>
                </a:rPr>
                <a:t>Calibration Points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2139259">
              <a:off x="5074354" y="2268160"/>
              <a:ext cx="1218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Summary tree</a:t>
              </a:r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 rot="18544891">
              <a:off x="7502368" y="2214697"/>
              <a:ext cx="10029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/>
                <a:t>Dating tree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738447" y="3608808"/>
              <a:ext cx="470318" cy="476885"/>
            </a:xfrm>
            <a:prstGeom prst="straightConnector1">
              <a:avLst/>
            </a:prstGeom>
            <a:ln w="76200">
              <a:solidFill>
                <a:srgbClr val="0000FF">
                  <a:alpha val="5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248625" y="5340473"/>
              <a:ext cx="1105808" cy="920273"/>
            </a:xfrm>
            <a:prstGeom prst="straightConnector1">
              <a:avLst/>
            </a:prstGeom>
            <a:ln w="76200">
              <a:solidFill>
                <a:srgbClr val="0000FF">
                  <a:alpha val="5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495300" y="230440"/>
            <a:ext cx="8915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0"/>
                <a:solidFill>
                  <a:schemeClr val="tx1"/>
                </a:solidFill>
              </a:rPr>
              <a:t>Working flow for Target Enrichment Sequence Assembly </a:t>
            </a:r>
            <a:endParaRPr lang="en-US" sz="2800" b="1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49</Words>
  <Application>Microsoft Office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Florida Museum Museum of Natural History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Sun,Miao</dc:creator>
  <cp:lastModifiedBy>Sun,Miao</cp:lastModifiedBy>
  <cp:revision>30</cp:revision>
  <dcterms:created xsi:type="dcterms:W3CDTF">2019-04-16T15:20:29Z</dcterms:created>
  <dcterms:modified xsi:type="dcterms:W3CDTF">2019-08-23T19:01:13Z</dcterms:modified>
</cp:coreProperties>
</file>