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4FFF47-B5DA-4A53-A42F-365AC1721B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55C984-038F-4D5F-AE5E-86EB9018C5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7847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F47-B5DA-4A53-A42F-365AC1721B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984-038F-4D5F-AE5E-86EB901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2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F47-B5DA-4A53-A42F-365AC1721B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984-038F-4D5F-AE5E-86EB901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F47-B5DA-4A53-A42F-365AC1721B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984-038F-4D5F-AE5E-86EB901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F47-B5DA-4A53-A42F-365AC1721B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984-038F-4D5F-AE5E-86EB9018C5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77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F47-B5DA-4A53-A42F-365AC1721B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984-038F-4D5F-AE5E-86EB901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6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F47-B5DA-4A53-A42F-365AC1721B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984-038F-4D5F-AE5E-86EB901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8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F47-B5DA-4A53-A42F-365AC1721B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984-038F-4D5F-AE5E-86EB901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4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F47-B5DA-4A53-A42F-365AC1721B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984-038F-4D5F-AE5E-86EB901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F47-B5DA-4A53-A42F-365AC1721B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984-038F-4D5F-AE5E-86EB901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FF47-B5DA-4A53-A42F-365AC1721B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984-038F-4D5F-AE5E-86EB901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6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4FFF47-B5DA-4A53-A42F-365AC1721B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55C984-038F-4D5F-AE5E-86EB901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5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machine learning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K. Ben Toh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12500 handwritten numeric digit picture</a:t>
                </a:r>
              </a:p>
              <a:p>
                <a:r>
                  <a:rPr lang="en-US" dirty="0" smtClean="0"/>
                  <a:t>Each picture has 28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28 pixels, each pixel has grayscale value 0 - 255</a:t>
                </a:r>
              </a:p>
              <a:p>
                <a:r>
                  <a:rPr lang="en-US" dirty="0" smtClean="0"/>
                  <a:t>Set aside 2500 as “test set”, 10000 as “training set”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52" y="3257651"/>
            <a:ext cx="4031586" cy="33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component analysis (</a:t>
            </a:r>
            <a:r>
              <a:rPr lang="en-US" dirty="0" err="1" smtClean="0"/>
              <a:t>prcomp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Reduce a group of highly correlated features into one variable</a:t>
            </a:r>
          </a:p>
          <a:p>
            <a:pPr lvl="1"/>
            <a:r>
              <a:rPr lang="en-US" dirty="0" smtClean="0"/>
              <a:t>Usually used for dimension reduction, but can be used for ordination too</a:t>
            </a:r>
          </a:p>
          <a:p>
            <a:r>
              <a:rPr lang="en-US" dirty="0" smtClean="0"/>
              <a:t>K-means algorithm (</a:t>
            </a:r>
            <a:r>
              <a:rPr lang="en-US" dirty="0" err="1" smtClean="0"/>
              <a:t>kmeans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Try to separate data into K groups, distances from each data point to the corresponding center of the groups should be minimal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68" y="4004468"/>
            <a:ext cx="3620547" cy="24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stock price change (close - open) of SNP 100 stock from 29 Jun – 29 Sep 2017</a:t>
            </a:r>
          </a:p>
          <a:p>
            <a:r>
              <a:rPr lang="en-US" dirty="0" smtClean="0"/>
              <a:t>Group stocks with similar performance or trend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Broadly speaking, computer’s performance of doing a task T after an “experience” is greater than before this “experience”.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Task = Predict housing price in Gainesville</a:t>
            </a:r>
          </a:p>
          <a:p>
            <a:pPr lvl="1"/>
            <a:r>
              <a:rPr lang="en-US" dirty="0" smtClean="0"/>
              <a:t>Performance measure = Difference between real price and predicted price</a:t>
            </a:r>
          </a:p>
          <a:p>
            <a:pPr lvl="1"/>
            <a:r>
              <a:rPr lang="en-US" dirty="0" smtClean="0"/>
              <a:t>Before feeding computer data, computer may pick random number between 0 and 1,000,000</a:t>
            </a:r>
          </a:p>
          <a:p>
            <a:pPr lvl="1"/>
            <a:r>
              <a:rPr lang="en-US" dirty="0" smtClean="0"/>
              <a:t>After feeding computer data (e.g. the prices of recent 1000 deals), now computer pick the averages of the prices</a:t>
            </a:r>
          </a:p>
          <a:p>
            <a:pPr lvl="1"/>
            <a:r>
              <a:rPr lang="en-US" dirty="0" smtClean="0"/>
              <a:t>Even better, computer “models” the housing price based on “features”, e.g. number of bed/bathrooms, size, distance from Downtown/Butler Plaza etc.</a:t>
            </a:r>
          </a:p>
        </p:txBody>
      </p:sp>
    </p:spTree>
    <p:extLst>
      <p:ext uri="{BB962C8B-B14F-4D97-AF65-F5344CB8AC3E}">
        <p14:creationId xmlns:p14="http://schemas.microsoft.com/office/powerpoint/2010/main" val="37653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and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538656" cy="4351337"/>
          </a:xfrm>
        </p:spPr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The correct output is given as part of the “experience”</a:t>
            </a:r>
          </a:p>
          <a:p>
            <a:pPr lvl="1"/>
            <a:r>
              <a:rPr lang="en-US" dirty="0" smtClean="0"/>
              <a:t>Regression (output is continuous)</a:t>
            </a:r>
          </a:p>
          <a:p>
            <a:pPr lvl="2"/>
            <a:r>
              <a:rPr lang="en-US" dirty="0" smtClean="0"/>
              <a:t>Given the price of the 1000 recent housing deals, and the “features” of these houses, predict the price for the next deal.</a:t>
            </a:r>
          </a:p>
          <a:p>
            <a:pPr lvl="2"/>
            <a:r>
              <a:rPr lang="en-US" dirty="0" smtClean="0"/>
              <a:t>Given the past monthly power usage of Gainesville, and the historical monthly weather data, predict the power usage next month (assuming weather prediction is accurate…)</a:t>
            </a:r>
          </a:p>
          <a:p>
            <a:pPr lvl="1"/>
            <a:r>
              <a:rPr lang="en-US" dirty="0" smtClean="0"/>
              <a:t>Classification (output is categorical)</a:t>
            </a:r>
          </a:p>
          <a:p>
            <a:pPr lvl="2"/>
            <a:r>
              <a:rPr lang="en-US" dirty="0" smtClean="0"/>
              <a:t>Will next bus 13 come on time given the history of bus arrival?</a:t>
            </a:r>
          </a:p>
          <a:p>
            <a:pPr lvl="2"/>
            <a:r>
              <a:rPr lang="en-US" dirty="0" smtClean="0"/>
              <a:t>Identify if the object in the picture is cat, dog or lizard.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28" y="2331839"/>
            <a:ext cx="2552831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“correct” output is given during the training process</a:t>
            </a:r>
          </a:p>
          <a:p>
            <a:r>
              <a:rPr lang="en-US" dirty="0" smtClean="0"/>
              <a:t>Computer finds structure within the data on its own: clustering of observations based on a set of “features”</a:t>
            </a:r>
          </a:p>
          <a:p>
            <a:pPr lvl="1"/>
            <a:r>
              <a:rPr lang="en-US" dirty="0" smtClean="0"/>
              <a:t>Topic analysis: Given texts of 1000 papers, group them automatically based on similarity among them</a:t>
            </a:r>
          </a:p>
          <a:p>
            <a:pPr lvl="1"/>
            <a:r>
              <a:rPr lang="en-US" dirty="0" smtClean="0"/>
              <a:t>Systematics: Separating 1000 insects to 10 groups based on a set of body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733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</a:t>
            </a:r>
            <a:r>
              <a:rPr lang="en-US" dirty="0" err="1" smtClean="0"/>
              <a:t>same</a:t>
            </a:r>
            <a:r>
              <a:rPr lang="en-US" dirty="0" smtClean="0"/>
              <a:t> but different </a:t>
            </a:r>
            <a:br>
              <a:rPr lang="en-US" dirty="0" smtClean="0"/>
            </a:br>
            <a:r>
              <a:rPr lang="en-US" dirty="0" smtClean="0"/>
              <a:t>(ML vs. Statistics)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focuses on prediction and the application aspect. Black box is acceptable.</a:t>
            </a:r>
          </a:p>
          <a:p>
            <a:r>
              <a:rPr lang="en-US" dirty="0" smtClean="0"/>
              <a:t>Stats is heavy on inferences and is usually more rigorous.</a:t>
            </a:r>
          </a:p>
          <a:p>
            <a:r>
              <a:rPr lang="en-US" dirty="0" smtClean="0"/>
              <a:t>More funding for ML?!?!</a:t>
            </a:r>
          </a:p>
          <a:p>
            <a:r>
              <a:rPr lang="en-US" dirty="0" smtClean="0"/>
              <a:t>Terminology differences</a:t>
            </a:r>
          </a:p>
          <a:p>
            <a:pPr lvl="1"/>
            <a:r>
              <a:rPr lang="en-US" dirty="0" smtClean="0"/>
              <a:t>Features vs Covariates / Independent Variables</a:t>
            </a:r>
          </a:p>
          <a:p>
            <a:pPr lvl="1"/>
            <a:r>
              <a:rPr lang="en-US" dirty="0" smtClean="0"/>
              <a:t>Learning vs Parameter estimation</a:t>
            </a:r>
          </a:p>
          <a:p>
            <a:pPr lvl="1"/>
            <a:r>
              <a:rPr lang="en-US" dirty="0" smtClean="0"/>
              <a:t>Supervised learning vs Regression</a:t>
            </a:r>
          </a:p>
          <a:p>
            <a:pPr lvl="1"/>
            <a:r>
              <a:rPr lang="en-US" dirty="0" smtClean="0"/>
              <a:t>Unsupervised learning vs Clustering + PCA</a:t>
            </a:r>
          </a:p>
          <a:p>
            <a:pPr lvl="1"/>
            <a:r>
              <a:rPr lang="en-US" dirty="0" smtClean="0"/>
              <a:t>Hypothesis vs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supervised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 (lm, </a:t>
                </a:r>
                <a:r>
                  <a:rPr lang="en-US" dirty="0" err="1" smtClean="0"/>
                  <a:t>lmer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Logistic regression (</a:t>
                </a:r>
                <a:r>
                  <a:rPr lang="en-US" dirty="0" err="1" smtClean="0"/>
                  <a:t>glm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glmer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glmm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err="1" smtClean="0"/>
                  <a:t>Underfitting</a:t>
                </a:r>
                <a:r>
                  <a:rPr lang="en-US" dirty="0" smtClean="0"/>
                  <a:t> vs Overfitting problems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33" y="3798916"/>
            <a:ext cx="3941588" cy="2788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562" y="3798668"/>
            <a:ext cx="3936625" cy="27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Titanic</a:t>
            </a:r>
          </a:p>
          <a:p>
            <a:r>
              <a:rPr lang="en-US" dirty="0" smtClean="0"/>
              <a:t>Predicting survival of a “holdout” set of passengers based on age, gender, class of tickets etc.</a:t>
            </a:r>
          </a:p>
          <a:p>
            <a:r>
              <a:rPr lang="en-US" dirty="0" smtClean="0"/>
              <a:t>Assessing predictive performance, cross-validation</a:t>
            </a:r>
          </a:p>
          <a:p>
            <a:pPr lvl="1"/>
            <a:r>
              <a:rPr lang="en-US" dirty="0" smtClean="0"/>
              <a:t>80% “training set”, 20% “test set”</a:t>
            </a:r>
          </a:p>
        </p:txBody>
      </p:sp>
    </p:spTree>
    <p:extLst>
      <p:ext uri="{BB962C8B-B14F-4D97-AF65-F5344CB8AC3E}">
        <p14:creationId xmlns:p14="http://schemas.microsoft.com/office/powerpoint/2010/main" val="9857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834026" cy="4351337"/>
          </a:xfrm>
        </p:spPr>
        <p:txBody>
          <a:bodyPr/>
          <a:lstStyle/>
          <a:p>
            <a:r>
              <a:rPr lang="en-US" dirty="0" smtClean="0"/>
              <a:t>(Generalized) Additive model (package </a:t>
            </a:r>
            <a:r>
              <a:rPr lang="en-US" dirty="0" err="1" smtClean="0"/>
              <a:t>mgcv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Regularized linear regression (package </a:t>
            </a:r>
            <a:r>
              <a:rPr lang="en-US" dirty="0" err="1" smtClean="0"/>
              <a:t>glmnet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Decision tree based methods (e.g. package </a:t>
            </a:r>
            <a:r>
              <a:rPr lang="en-US" dirty="0" err="1" smtClean="0"/>
              <a:t>randomForest</a:t>
            </a:r>
            <a:r>
              <a:rPr lang="en-US" dirty="0" smtClean="0"/>
              <a:t>, </a:t>
            </a:r>
            <a:r>
              <a:rPr lang="en-US" dirty="0" err="1" smtClean="0"/>
              <a:t>rpart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Support vector machine (package e1071, </a:t>
            </a:r>
            <a:r>
              <a:rPr lang="en-US" dirty="0" err="1" smtClean="0"/>
              <a:t>kernlab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8" y="1828799"/>
            <a:ext cx="4852660" cy="3391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35" y="5573924"/>
            <a:ext cx="3630168" cy="25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(package </a:t>
            </a:r>
            <a:r>
              <a:rPr lang="en-US" dirty="0" err="1"/>
              <a:t>nnet</a:t>
            </a:r>
            <a:r>
              <a:rPr lang="en-US" dirty="0"/>
              <a:t>, </a:t>
            </a:r>
            <a:r>
              <a:rPr lang="en-US" dirty="0" err="1"/>
              <a:t>neuralnet</a:t>
            </a:r>
            <a:r>
              <a:rPr lang="en-US" dirty="0"/>
              <a:t>, carets)</a:t>
            </a:r>
          </a:p>
          <a:p>
            <a:r>
              <a:rPr lang="en-US" dirty="0" smtClean="0"/>
              <a:t>Deep learning? (h2o?)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34" y="3102119"/>
            <a:ext cx="3333750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43" y="4100990"/>
            <a:ext cx="5255777" cy="9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14329</TotalTime>
  <Words>611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Schoolbook</vt:lpstr>
      <vt:lpstr>Wingdings 2</vt:lpstr>
      <vt:lpstr>View</vt:lpstr>
      <vt:lpstr>Overview of machine learning in R</vt:lpstr>
      <vt:lpstr>What is machine learning?</vt:lpstr>
      <vt:lpstr>Supervised and unsupervised learning</vt:lpstr>
      <vt:lpstr>Unsupervised learning</vt:lpstr>
      <vt:lpstr>Same same but different  (ML vs. Statistics)</vt:lpstr>
      <vt:lpstr>Methods of supervised learning</vt:lpstr>
      <vt:lpstr>Demo (1)</vt:lpstr>
      <vt:lpstr>Methods of supervised learning</vt:lpstr>
      <vt:lpstr>Methods of supervised learning</vt:lpstr>
      <vt:lpstr>Demo (2)</vt:lpstr>
      <vt:lpstr>Methods of unsupervised learning</vt:lpstr>
      <vt:lpstr>Demo (3)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machine learning in R</dc:title>
  <dc:creator>Toh,Kok Ben</dc:creator>
  <cp:lastModifiedBy>Toh,Kok Ben</cp:lastModifiedBy>
  <cp:revision>23</cp:revision>
  <dcterms:created xsi:type="dcterms:W3CDTF">2017-10-02T21:48:42Z</dcterms:created>
  <dcterms:modified xsi:type="dcterms:W3CDTF">2017-10-12T20:38:23Z</dcterms:modified>
</cp:coreProperties>
</file>