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422" r:id="rId2"/>
    <p:sldId id="410" r:id="rId3"/>
    <p:sldId id="411" r:id="rId4"/>
    <p:sldId id="257" r:id="rId5"/>
    <p:sldId id="313" r:id="rId6"/>
    <p:sldId id="260" r:id="rId7"/>
    <p:sldId id="259" r:id="rId8"/>
    <p:sldId id="414" r:id="rId9"/>
    <p:sldId id="420" r:id="rId10"/>
    <p:sldId id="262" r:id="rId11"/>
    <p:sldId id="261" r:id="rId12"/>
    <p:sldId id="258" r:id="rId13"/>
    <p:sldId id="339" r:id="rId14"/>
    <p:sldId id="337" r:id="rId15"/>
    <p:sldId id="291" r:id="rId16"/>
    <p:sldId id="413" r:id="rId17"/>
    <p:sldId id="328" r:id="rId18"/>
    <p:sldId id="275" r:id="rId19"/>
    <p:sldId id="336" r:id="rId20"/>
    <p:sldId id="417" r:id="rId21"/>
    <p:sldId id="334" r:id="rId22"/>
    <p:sldId id="335" r:id="rId23"/>
    <p:sldId id="341" r:id="rId24"/>
    <p:sldId id="302" r:id="rId25"/>
    <p:sldId id="427" r:id="rId26"/>
    <p:sldId id="298" r:id="rId27"/>
    <p:sldId id="358" r:id="rId28"/>
    <p:sldId id="375" r:id="rId29"/>
    <p:sldId id="419" r:id="rId30"/>
    <p:sldId id="340" r:id="rId31"/>
    <p:sldId id="356" r:id="rId32"/>
    <p:sldId id="355" r:id="rId33"/>
    <p:sldId id="319" r:id="rId34"/>
    <p:sldId id="320" r:id="rId35"/>
    <p:sldId id="321" r:id="rId36"/>
    <p:sldId id="263" r:id="rId37"/>
    <p:sldId id="406" r:id="rId38"/>
    <p:sldId id="264" r:id="rId39"/>
    <p:sldId id="415" r:id="rId40"/>
    <p:sldId id="282" r:id="rId41"/>
    <p:sldId id="270" r:id="rId42"/>
    <p:sldId id="405" r:id="rId43"/>
    <p:sldId id="404" r:id="rId44"/>
    <p:sldId id="384" r:id="rId45"/>
    <p:sldId id="418" r:id="rId46"/>
    <p:sldId id="403" r:id="rId47"/>
    <p:sldId id="374" r:id="rId48"/>
    <p:sldId id="266" r:id="rId49"/>
    <p:sldId id="416" r:id="rId50"/>
    <p:sldId id="397" r:id="rId51"/>
    <p:sldId id="329" r:id="rId52"/>
    <p:sldId id="409" r:id="rId53"/>
    <p:sldId id="407" r:id="rId54"/>
    <p:sldId id="381" r:id="rId55"/>
    <p:sldId id="408" r:id="rId56"/>
    <p:sldId id="349" r:id="rId57"/>
    <p:sldId id="363" r:id="rId58"/>
    <p:sldId id="357" r:id="rId59"/>
    <p:sldId id="426" r:id="rId60"/>
    <p:sldId id="399" r:id="rId61"/>
    <p:sldId id="376" r:id="rId62"/>
    <p:sldId id="423" r:id="rId63"/>
    <p:sldId id="402" r:id="rId64"/>
    <p:sldId id="424" r:id="rId65"/>
    <p:sldId id="370" r:id="rId66"/>
    <p:sldId id="377" r:id="rId67"/>
    <p:sldId id="401" r:id="rId68"/>
    <p:sldId id="359" r:id="rId69"/>
    <p:sldId id="368" r:id="rId70"/>
    <p:sldId id="369" r:id="rId71"/>
    <p:sldId id="365" r:id="rId72"/>
    <p:sldId id="366" r:id="rId73"/>
    <p:sldId id="367" r:id="rId74"/>
    <p:sldId id="425"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7E47"/>
    <a:srgbClr val="808080"/>
    <a:srgbClr val="363636"/>
    <a:srgbClr val="2D2D2D"/>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964" autoAdjust="0"/>
    <p:restoredTop sz="96386" autoAdjust="0"/>
  </p:normalViewPr>
  <p:slideViewPr>
    <p:cSldViewPr snapToGrid="0">
      <p:cViewPr varScale="1">
        <p:scale>
          <a:sx n="103" d="100"/>
          <a:sy n="103" d="100"/>
        </p:scale>
        <p:origin x="114" y="27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5T22:43:58.086"/>
    </inkml:context>
    <inkml:brush xml:id="br0">
      <inkml:brushProperty name="width" value="0.03528" units="cm"/>
      <inkml:brushProperty name="height" value="0.03528" units="cm"/>
      <inkml:brushProperty name="color" value="#FF0066"/>
      <inkml:brushProperty name="ignorePressure" value="1"/>
    </inkml:brush>
  </inkml:definitions>
  <inkml:trace contextRef="#ctx0" brushRef="#br0">9884 127,'-20'-12,"0"1,-1 0,0 2,-1 0,-32-8,0 6,0 3,0 2,-60 1,43 2,-524-11,-232 3,-559 12,1305 2,0 3,-97 22,-126 42,-22-14,-42 7,7 27,-305 144,639-223,0 1,0 1,2 1,0 1,0 2,1 0,2 2,-36 35,55-51,-143 140,126-125,-2-2,-1 0,0-1,0-2,-39 17,-4-5,16-7,1 2,1 3,-53 33,-60 42,132-83,0-1,-2-2,-57 17,6-10,-195 52,197-47,-110 50,-56 49,3-1,40-20,177-86,0 0,1 2,-39 36,-8 6,-22 21,62-51,-48 34,-105 66,35-16,74-54,44-33,1 1,2 1,-34 43,-118 144,148-179,-71 64,80-80,18-15,0 0,0 0,0 1,1 0,0 0,0 0,1 0,0 1,0 0,1 0,0 0,0 0,-1 10,-5 9,0-1,-2 1,-19 34,15-32,1 1,-13 39,-17 132,4-15,32-149,1 0,1 0,0 41,6 115,2-80,-2-62,1 2,-11 97,-1-49,5 0,7 103,1-67,1-92,1-1,17 72,-10-65,6 87,-17 151,9 124,17-266,-8-54,16 43,-23-97,-1 1,8 67,-18 327,-6-362,-27 125,-35 69,32-133,25-93,1 1,2 0,2 0,-2 66,12 439,-10-418,0 73,5-19,3 153,3-258,25 117,-22-148,8 87,-14-98,2 1,1-1,1 0,3 0,12 35,12-9,-26-50,0 1,0 1,-1-1,-1 1,5 17,0 18,-7-29,1-1,1 1,0 0,2-1,0 0,10 19,65 117,-20-23,-48-97,1-1,2 0,41 60,-24-46,34 63,-48-76,5 17,-21-42,0 1,1-1,0 0,0 0,1-1,0 1,1-1,-1-1,2 1,12 10,46 22,-13-10,19 14,2-3,2-3,1-4,2-3,108 28,-149-53,0 0,0-3,0-1,67-6,-12 2,503 2,220-1,-606-4,69-1,-18 7,282-2,-423-7,193-37,-194 23,201-10,263 33,-233 1,125-3,482 2,-455 26,-199-7,247 44,-62-3,-399-58,0-3,116-16,172-44,-220 33,589-145,-679 152,-1-4,117-60,-138 59,-2-2,-1-1,-1-3,63-60,-82 67,-1 0,-1-2,21-36,42-89,-78 140,51-83,-41 72,-1-1,-1 0,-1-1,-1-1,15-49,-19 27,-1 0,-2-1,-5-81,-1 62,0-1158,-5 1119,-27-151,-5-45,34 178,-11-122,-13 50,-11-116,34-269,9 331,-4 135,6 1,24-145,156-684,-165 843,5 2,4 0,5 2,4 2,60-110,-86 181,1 0,1 2,1 0,1 0,0 1,2 1,0 1,1 1,1 0,1 2,36-22,-5 10,-15 10,0-3,-1-1,-1-2,44-36,1-15,158-109,-220 170,-1 0,0-1,-1-1,-1 0,14-19,-3 0,34-59,-24 34,-18 32,-1-1,19-46,-25 47,-1 4,-2 1,0-1,-1 0,5-37,-5-55,-6-118,-3 95,1 113,-1 0,-2 1,0-1,-1 1,-2 0,0 0,-14-29,-6-4,-57-89,54 104,-56-62,9 13,62 71,-86-100,92 110,-23-24,0 3,-2 0,-1 2,-40-24,51 38,12 7,-1 0,-1 1,1 0,-27-8,23 10,-46-12,-105-42,-2-26,97 49,55 28,0 1,0 1,-1 1,0 1,-1 1,-19-2,-40-7,-28-14,54 11,-2 3,-82-8,84 17,-144-14,173 13,1-2,0 0,0-1,1-1,0-1,-29-17,16 6,0 0,-58-22,41 22,0-2,2-3,-76-49,79 39,2-2,-51-53,62 58,0-3,14 15,-30-25,-25-7,44 32,0-2,-31-29,54 42,1 0,-13-18,16 19,-1 1,-1 0,1 0,-1 0,0 1,-13-10,14 12,-24-15,0-2,2-1,0-1,-41-46,45 41,-1 0,-2 2,0 1,-40-28,53 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0231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5449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8763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8088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F74B683-5B55-47E9-B45C-EB67E1285507}" type="datetimeFigureOut">
              <a:rPr lang="de-DE" smtClean="0"/>
              <a:t>19.03.2025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5424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F74B683-5B55-47E9-B45C-EB67E1285507}" type="datetimeFigureOut">
              <a:rPr lang="de-DE" smtClean="0"/>
              <a:t>19.03.2025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9521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F74B683-5B55-47E9-B45C-EB67E1285507}" type="datetimeFigureOut">
              <a:rPr lang="de-DE" smtClean="0"/>
              <a:t>19.03.2025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160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F74B683-5B55-47E9-B45C-EB67E1285507}" type="datetimeFigureOut">
              <a:rPr lang="de-DE" smtClean="0"/>
              <a:t>19.03.2025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846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4B683-5B55-47E9-B45C-EB67E1285507}" type="datetimeFigureOut">
              <a:rPr lang="de-DE" smtClean="0"/>
              <a:t>19.03.2025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89881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19.03.2025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45198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19.03.2025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158578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4B683-5B55-47E9-B45C-EB67E1285507}" type="datetimeFigureOut">
              <a:rPr lang="de-DE" smtClean="0"/>
              <a:t>19.03.2025</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3BE6F-4336-4318-AF2D-E80AFC66D590}" type="slidenum">
              <a:rPr lang="de-DE" smtClean="0"/>
              <a:t>‹#›</a:t>
            </a:fld>
            <a:endParaRPr lang="de-DE"/>
          </a:p>
        </p:txBody>
      </p:sp>
    </p:spTree>
    <p:extLst>
      <p:ext uri="{BB962C8B-B14F-4D97-AF65-F5344CB8AC3E}">
        <p14:creationId xmlns:p14="http://schemas.microsoft.com/office/powerpoint/2010/main" val="7575747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33.xml"/><Relationship Id="rId1" Type="http://schemas.openxmlformats.org/officeDocument/2006/relationships/slideLayout" Target="../slideLayouts/slideLayout2.xml"/><Relationship Id="rId5" Type="http://schemas.openxmlformats.org/officeDocument/2006/relationships/slide" Target="slide26.xml"/><Relationship Id="rId4" Type="http://schemas.openxmlformats.org/officeDocument/2006/relationships/slide" Target="slide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11.xml"/><Relationship Id="rId4" Type="http://schemas.openxmlformats.org/officeDocument/2006/relationships/slide" Target="slide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785A916-8705-4789-91FD-B6AD62310C3E}"/>
              </a:ext>
            </a:extLst>
          </p:cNvPr>
          <p:cNvSpPr txBox="1"/>
          <p:nvPr/>
        </p:nvSpPr>
        <p:spPr>
          <a:xfrm rot="1272087">
            <a:off x="4762978" y="2958868"/>
            <a:ext cx="7248178"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x * x + y * y &lt; </a:t>
            </a:r>
            <a:r>
              <a:rPr kumimoji="0" lang="de-DE" altLang="de-DE" sz="1600" b="0" i="0" u="none" strike="noStrike" cap="none" normalizeH="0" baseline="0" dirty="0">
                <a:ln>
                  <a:noFill/>
                </a:ln>
                <a:solidFill>
                  <a:srgbClr val="6897BB"/>
                </a:solidFill>
                <a:effectLst/>
                <a:latin typeface="Consolas" panose="020B0609020204030204" pitchFamily="49" charset="0"/>
              </a:rPr>
              <a:t>64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x "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println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21EFB1FB-24D0-4C3C-837A-075D7435AE82}"/>
              </a:ext>
            </a:extLst>
          </p:cNvPr>
          <p:cNvSpPr txBox="1"/>
          <p:nvPr/>
        </p:nvSpPr>
        <p:spPr>
          <a:xfrm rot="684757">
            <a:off x="764481" y="5000615"/>
            <a:ext cx="7646685"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CC7E47"/>
                </a:solidFill>
                <a:effectLst/>
                <a:latin typeface="Consolas" panose="020B0609020204030204" pitchFamily="49" charset="0"/>
              </a:rPr>
              <a:t>private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D6AF72"/>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add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points</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getPoints</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put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Field</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NEUTRAL</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8" name="TextBox 7">
            <a:extLst>
              <a:ext uri="{FF2B5EF4-FFF2-40B4-BE49-F238E27FC236}">
                <a16:creationId xmlns:a16="http://schemas.microsoft.com/office/drawing/2014/main" id="{132A2713-15B6-4062-AADA-FFE41E8D5591}"/>
              </a:ext>
            </a:extLst>
          </p:cNvPr>
          <p:cNvSpPr txBox="1"/>
          <p:nvPr/>
        </p:nvSpPr>
        <p:spPr>
          <a:xfrm rot="20631408">
            <a:off x="564987" y="431587"/>
            <a:ext cx="7091364"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public</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D6AF72"/>
                </a:solidFill>
                <a:effectLst/>
                <a:latin typeface="Consolas" panose="020B0609020204030204" pitchFamily="49" charset="0"/>
              </a:rPr>
              <a:t>update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isPlayerAlive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return</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A9B7C6"/>
                </a:solidFill>
                <a:effectLst/>
                <a:latin typeface="Consolas" panose="020B0609020204030204" pitchFamily="49" charset="0"/>
              </a:rPr>
              <a:t> : </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AA7876"/>
                </a:solidFill>
                <a:effectLst/>
                <a:latin typeface="Consolas" panose="020B0609020204030204" pitchFamily="49" charset="0"/>
              </a:rPr>
              <a:t>values</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Gdx</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input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isKeyJustPressed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getKey</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B9C7A6"/>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2" name="Title 1">
            <a:extLst>
              <a:ext uri="{FF2B5EF4-FFF2-40B4-BE49-F238E27FC236}">
                <a16:creationId xmlns:a16="http://schemas.microsoft.com/office/drawing/2014/main" id="{1C4FE5F9-987A-4C79-96C0-D4DAF6269162}"/>
              </a:ext>
            </a:extLst>
          </p:cNvPr>
          <p:cNvSpPr>
            <a:spLocks noGrp="1"/>
          </p:cNvSpPr>
          <p:nvPr>
            <p:ph type="ctrTitle"/>
          </p:nvPr>
        </p:nvSpPr>
        <p:spPr>
          <a:xfrm>
            <a:off x="1524000" y="2497873"/>
            <a:ext cx="9144000" cy="1012090"/>
          </a:xfrm>
          <a:solidFill>
            <a:schemeClr val="bg1">
              <a:alpha val="75000"/>
            </a:schemeClr>
          </a:solidFill>
        </p:spPr>
        <p:txBody>
          <a:bodyPr/>
          <a:lstStyle/>
          <a:p>
            <a:r>
              <a:rPr lang="de-DE" sz="6000" dirty="0">
                <a:solidFill>
                  <a:srgbClr val="FFFFFF"/>
                </a:solidFill>
              </a:rPr>
              <a:t>Programmieren mit Java</a:t>
            </a:r>
            <a:endParaRPr lang="de-DE" dirty="0"/>
          </a:p>
        </p:txBody>
      </p:sp>
      <p:sp>
        <p:nvSpPr>
          <p:cNvPr id="3" name="Subtitle 2">
            <a:extLst>
              <a:ext uri="{FF2B5EF4-FFF2-40B4-BE49-F238E27FC236}">
                <a16:creationId xmlns:a16="http://schemas.microsoft.com/office/drawing/2014/main" id="{AF5A2686-A781-4544-B353-C9A1F758E48A}"/>
              </a:ext>
            </a:extLst>
          </p:cNvPr>
          <p:cNvSpPr>
            <a:spLocks noGrp="1"/>
          </p:cNvSpPr>
          <p:nvPr>
            <p:ph type="subTitle" idx="1"/>
          </p:nvPr>
        </p:nvSpPr>
        <p:spPr>
          <a:xfrm>
            <a:off x="1524000" y="3602038"/>
            <a:ext cx="9144000" cy="702333"/>
          </a:xfrm>
          <a:solidFill>
            <a:schemeClr val="bg1">
              <a:alpha val="75000"/>
            </a:schemeClr>
          </a:solidFill>
        </p:spPr>
        <p:txBody>
          <a:bodyPr>
            <a:normAutofit/>
          </a:bodyPr>
          <a:lstStyle/>
          <a:p>
            <a:r>
              <a:rPr lang="de-DE" dirty="0">
                <a:solidFill>
                  <a:srgbClr val="FFFFFF"/>
                </a:solidFill>
              </a:rPr>
              <a:t>Hallo</a:t>
            </a:r>
          </a:p>
        </p:txBody>
      </p:sp>
    </p:spTree>
    <p:extLst>
      <p:ext uri="{BB962C8B-B14F-4D97-AF65-F5344CB8AC3E}">
        <p14:creationId xmlns:p14="http://schemas.microsoft.com/office/powerpoint/2010/main" val="354163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F3DF8-3F53-4D3F-BBB7-B1982752CFCF}"/>
              </a:ext>
            </a:extLst>
          </p:cNvPr>
          <p:cNvSpPr>
            <a:spLocks noGrp="1"/>
          </p:cNvSpPr>
          <p:nvPr>
            <p:ph type="title"/>
          </p:nvPr>
        </p:nvSpPr>
        <p:spPr/>
        <p:txBody>
          <a:bodyPr/>
          <a:lstStyle/>
          <a:p>
            <a:r>
              <a:rPr lang="de-DE" dirty="0"/>
              <a:t>Objekte</a:t>
            </a:r>
          </a:p>
        </p:txBody>
      </p:sp>
      <p:graphicFrame>
        <p:nvGraphicFramePr>
          <p:cNvPr id="4" name="Tabelle 3">
            <a:extLst>
              <a:ext uri="{FF2B5EF4-FFF2-40B4-BE49-F238E27FC236}">
                <a16:creationId xmlns:a16="http://schemas.microsoft.com/office/drawing/2014/main" id="{75BACCF2-5CCA-476B-B405-3276013E87A9}"/>
              </a:ext>
            </a:extLst>
          </p:cNvPr>
          <p:cNvGraphicFramePr>
            <a:graphicFrameLocks noGrp="1"/>
          </p:cNvGraphicFramePr>
          <p:nvPr>
            <p:extLst>
              <p:ext uri="{D42A27DB-BD31-4B8C-83A1-F6EECF244321}">
                <p14:modId xmlns:p14="http://schemas.microsoft.com/office/powerpoint/2010/main" val="3793341657"/>
              </p:ext>
            </p:extLst>
          </p:nvPr>
        </p:nvGraphicFramePr>
        <p:xfrm>
          <a:off x="838200" y="1825625"/>
          <a:ext cx="10515600" cy="218281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14229418"/>
                    </a:ext>
                  </a:extLst>
                </a:gridCol>
                <a:gridCol w="3505200">
                  <a:extLst>
                    <a:ext uri="{9D8B030D-6E8A-4147-A177-3AD203B41FA5}">
                      <a16:colId xmlns:a16="http://schemas.microsoft.com/office/drawing/2014/main" val="2534246192"/>
                    </a:ext>
                  </a:extLst>
                </a:gridCol>
                <a:gridCol w="3505200">
                  <a:extLst>
                    <a:ext uri="{9D8B030D-6E8A-4147-A177-3AD203B41FA5}">
                      <a16:colId xmlns:a16="http://schemas.microsoft.com/office/drawing/2014/main" val="3563354033"/>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Speichert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0376625"/>
                  </a:ext>
                </a:extLst>
              </a:tr>
              <a:tr h="436563">
                <a:tc>
                  <a:txBody>
                    <a:bodyPr/>
                    <a:lstStyle/>
                    <a:p>
                      <a:r>
                        <a:rPr lang="de-DE" u="sng" dirty="0">
                          <a:solidFill>
                            <a:schemeClr val="tx1"/>
                          </a:solidFill>
                          <a:hlinkClick r:id="rId2" action="ppaction://hlinksldjump"/>
                        </a:rPr>
                        <a:t>String</a:t>
                      </a:r>
                      <a:endParaRPr lang="de-DE" u="sng"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Zeichenkette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Beliebig viele Zeichen (Text)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3836855"/>
                  </a:ext>
                </a:extLst>
              </a:tr>
              <a:tr h="436563">
                <a:tc>
                  <a:txBody>
                    <a:bodyPr/>
                    <a:lstStyle/>
                    <a:p>
                      <a:r>
                        <a:rPr lang="de-DE" u="sng" dirty="0">
                          <a:solidFill>
                            <a:schemeClr val="tx1"/>
                          </a:solidFill>
                          <a:hlinkClick r:id="rId3" action="ppaction://hlinksldjump"/>
                        </a:rPr>
                        <a:t>Scanner</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Eingaben-Leser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Infos zum Einlesen von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3939627"/>
                  </a:ext>
                </a:extLst>
              </a:tr>
              <a:tr h="436563">
                <a:tc>
                  <a:txBody>
                    <a:bodyPr/>
                    <a:lstStyle/>
                    <a:p>
                      <a:r>
                        <a:rPr lang="de-DE" u="none" dirty="0">
                          <a:solidFill>
                            <a:schemeClr val="tx1"/>
                          </a:solidFill>
                          <a:hlinkClick r:id="rId4" action="ppaction://hlinksldjump"/>
                        </a:rPr>
                        <a:t>Array</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Datenfeld / Reihe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Beliebig viele Variablen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193656"/>
                  </a:ext>
                </a:extLst>
              </a:tr>
              <a:tr h="436563">
                <a:tc>
                  <a:txBody>
                    <a:bodyPr/>
                    <a:lstStyle/>
                    <a:p>
                      <a:r>
                        <a:rPr lang="de-DE" u="none" dirty="0">
                          <a:solidFill>
                            <a:schemeClr val="tx1"/>
                          </a:solidFill>
                        </a:rPr>
                        <a:t>… weitere (selbst definierte)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8383703"/>
                  </a:ext>
                </a:extLst>
              </a:tr>
            </a:tbl>
          </a:graphicData>
        </a:graphic>
      </p:graphicFrame>
      <p:sp>
        <p:nvSpPr>
          <p:cNvPr id="3" name="Textfeld 2">
            <a:extLst>
              <a:ext uri="{FF2B5EF4-FFF2-40B4-BE49-F238E27FC236}">
                <a16:creationId xmlns:a16="http://schemas.microsoft.com/office/drawing/2014/main" id="{6A294101-710C-4979-89B5-34580BBCF004}"/>
              </a:ext>
            </a:extLst>
          </p:cNvPr>
          <p:cNvSpPr txBox="1"/>
          <p:nvPr/>
        </p:nvSpPr>
        <p:spPr>
          <a:xfrm>
            <a:off x="838200" y="4143377"/>
            <a:ext cx="7662290" cy="369332"/>
          </a:xfrm>
          <a:prstGeom prst="rect">
            <a:avLst/>
          </a:prstGeom>
          <a:noFill/>
        </p:spPr>
        <p:txBody>
          <a:bodyPr wrap="none" rtlCol="0">
            <a:spAutoFit/>
          </a:bodyPr>
          <a:lstStyle/>
          <a:p>
            <a:r>
              <a:rPr lang="de-DE" dirty="0"/>
              <a:t>Objekte sind immer Instanzen von Klassen. Mehr dazu unter </a:t>
            </a:r>
            <a:r>
              <a:rPr lang="de-DE" dirty="0">
                <a:hlinkClick r:id="rId5" action="ppaction://hlinksldjump"/>
              </a:rPr>
              <a:t>Objektorientierung</a:t>
            </a:r>
            <a:r>
              <a:rPr lang="de-DE" dirty="0"/>
              <a:t>.</a:t>
            </a:r>
          </a:p>
        </p:txBody>
      </p:sp>
    </p:spTree>
    <p:extLst>
      <p:ext uri="{BB962C8B-B14F-4D97-AF65-F5344CB8AC3E}">
        <p14:creationId xmlns:p14="http://schemas.microsoft.com/office/powerpoint/2010/main" val="87571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84433-D79D-44AF-B59D-E8E6F853A2AF}"/>
              </a:ext>
            </a:extLst>
          </p:cNvPr>
          <p:cNvSpPr>
            <a:spLocks noGrp="1"/>
          </p:cNvSpPr>
          <p:nvPr>
            <p:ph type="title"/>
          </p:nvPr>
        </p:nvSpPr>
        <p:spPr/>
        <p:txBody>
          <a:bodyPr/>
          <a:lstStyle/>
          <a:p>
            <a:r>
              <a:rPr lang="de-DE" dirty="0"/>
              <a:t>Scanner</a:t>
            </a:r>
          </a:p>
        </p:txBody>
      </p:sp>
      <p:sp>
        <p:nvSpPr>
          <p:cNvPr id="3" name="Inhaltsplatzhalter 2">
            <a:extLst>
              <a:ext uri="{FF2B5EF4-FFF2-40B4-BE49-F238E27FC236}">
                <a16:creationId xmlns:a16="http://schemas.microsoft.com/office/drawing/2014/main" id="{A8BCBE00-FD15-411B-BBB7-24FCDFFCF585}"/>
              </a:ext>
            </a:extLst>
          </p:cNvPr>
          <p:cNvSpPr>
            <a:spLocks noGrp="1"/>
          </p:cNvSpPr>
          <p:nvPr>
            <p:ph idx="1"/>
          </p:nvPr>
        </p:nvSpPr>
        <p:spPr/>
        <p:txBody>
          <a:bodyPr/>
          <a:lstStyle/>
          <a:p>
            <a:pPr marL="0" indent="0">
              <a:buNone/>
            </a:pPr>
            <a:r>
              <a:rPr lang="de-DE" sz="1800" b="0" i="0" dirty="0">
                <a:solidFill>
                  <a:srgbClr val="7A7E85"/>
                </a:solidFill>
                <a:latin typeface="Consolas" panose="020B0609020204030204" pitchFamily="49" charset="0"/>
                <a:cs typeface="Courier New" panose="02070309020205020404" pitchFamily="49" charset="0"/>
              </a:rPr>
              <a:t>// Erstelle einen Scanner. Er soll aus der Konsole (System.in) lesen.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Scanner </a:t>
            </a:r>
            <a:r>
              <a:rPr lang="de-DE" sz="1800" b="0" i="0" dirty="0" err="1">
                <a:solidFill>
                  <a:srgbClr val="BCBEC4"/>
                </a:solidFill>
                <a:latin typeface="Consolas" panose="020B0609020204030204" pitchFamily="49" charset="0"/>
                <a:cs typeface="Courier New" panose="02070309020205020404" pitchFamily="49" charset="0"/>
              </a:rPr>
              <a:t>scanner</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CF8E6D"/>
                </a:solidFill>
                <a:latin typeface="Consolas" panose="020B0609020204030204" pitchFamily="49" charset="0"/>
                <a:cs typeface="Courier New" panose="02070309020205020404" pitchFamily="49" charset="0"/>
              </a:rPr>
              <a:t>new</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Scanner(System.</a:t>
            </a:r>
            <a:r>
              <a:rPr lang="de-DE" sz="1800" b="0" i="1" dirty="0">
                <a:solidFill>
                  <a:srgbClr val="C77DBB"/>
                </a:solidFill>
                <a:latin typeface="Consolas" panose="020B0609020204030204" pitchFamily="49" charset="0"/>
                <a:cs typeface="Courier New" panose="02070309020205020404" pitchFamily="49" charset="0"/>
              </a:rPr>
              <a:t>in</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Eingaben einlesen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scanner.nextLine</a:t>
            </a:r>
            <a:r>
              <a:rPr lang="de-DE" sz="1800" b="0" i="0" dirty="0">
                <a:solidFill>
                  <a:srgbClr val="BCBEC4"/>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423621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48838-6A70-6046-BE9B-C2E69248128F}"/>
              </a:ext>
            </a:extLst>
          </p:cNvPr>
          <p:cNvSpPr>
            <a:spLocks noGrp="1"/>
          </p:cNvSpPr>
          <p:nvPr>
            <p:ph type="title"/>
          </p:nvPr>
        </p:nvSpPr>
        <p:spPr/>
        <p:txBody>
          <a:bodyPr/>
          <a:lstStyle/>
          <a:p>
            <a:r>
              <a:rPr lang="de-DE" dirty="0"/>
              <a:t>Objektvariablen</a:t>
            </a:r>
          </a:p>
        </p:txBody>
      </p:sp>
      <p:sp>
        <p:nvSpPr>
          <p:cNvPr id="5" name="Textfeld 4">
            <a:extLst>
              <a:ext uri="{FF2B5EF4-FFF2-40B4-BE49-F238E27FC236}">
                <a16:creationId xmlns:a16="http://schemas.microsoft.com/office/drawing/2014/main" id="{9806393A-274E-25A2-C77A-FB360BA107AE}"/>
              </a:ext>
            </a:extLst>
          </p:cNvPr>
          <p:cNvSpPr txBox="1"/>
          <p:nvPr/>
        </p:nvSpPr>
        <p:spPr>
          <a:xfrm>
            <a:off x="838200" y="1690688"/>
            <a:ext cx="10515600" cy="2308324"/>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Variablen deklarieren: &lt;Datentyp&gt; &lt;Name&gt; = &lt;Wert&gt;;</a:t>
            </a:r>
            <a:endParaRPr lang="de-DE" sz="1800" b="0" i="0" dirty="0">
              <a:solidFill>
                <a:srgbClr val="BCBEC4"/>
              </a:solidFill>
              <a:latin typeface="Consolas" panose="020B0609020204030204" pitchFamily="49" charset="0"/>
              <a:cs typeface="Courier New" panose="02070309020205020404" pitchFamily="49" charset="0"/>
            </a:endParaRPr>
          </a:p>
          <a:p>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nameDesHellstenSterns</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6AAB73"/>
                </a:solidFill>
                <a:latin typeface="Consolas" panose="020B0609020204030204" pitchFamily="49" charset="0"/>
                <a:cs typeface="Courier New" panose="02070309020205020404" pitchFamily="49" charset="0"/>
              </a:rPr>
              <a:t>"Sirius"</a:t>
            </a:r>
            <a:r>
              <a:rPr lang="de-DE" sz="1800" b="0" i="0" dirty="0">
                <a:solidFill>
                  <a:srgbClr val="BCBEC4"/>
                </a:solidFill>
                <a:latin typeface="Consolas" panose="020B0609020204030204" pitchFamily="49" charset="0"/>
                <a:cs typeface="Courier New" panose="02070309020205020404" pitchFamily="49" charset="0"/>
              </a:rPr>
              <a:t>;</a:t>
            </a:r>
          </a:p>
          <a:p>
            <a:r>
              <a:rPr lang="de-DE" sz="1800" b="0" i="0" dirty="0">
                <a:solidFill>
                  <a:srgbClr val="BCBEC4"/>
                </a:solidFill>
                <a:latin typeface="Consolas" panose="020B0609020204030204" pitchFamily="49" charset="0"/>
                <a:cs typeface="Courier New" panose="02070309020205020404" pitchFamily="49" charset="0"/>
              </a:rPr>
              <a:t>Scanner </a:t>
            </a:r>
            <a:r>
              <a:rPr lang="de-DE" sz="1800" b="0" i="0" dirty="0" err="1">
                <a:solidFill>
                  <a:srgbClr val="BCBEC4"/>
                </a:solidFill>
                <a:latin typeface="Consolas" panose="020B0609020204030204" pitchFamily="49" charset="0"/>
                <a:cs typeface="Courier New" panose="02070309020205020404" pitchFamily="49" charset="0"/>
              </a:rPr>
              <a:t>scanner</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CF8E6D"/>
                </a:solidFill>
                <a:latin typeface="Consolas" panose="020B0609020204030204" pitchFamily="49" charset="0"/>
                <a:cs typeface="Courier New" panose="02070309020205020404" pitchFamily="49" charset="0"/>
              </a:rPr>
              <a:t>new</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Scanner(System.</a:t>
            </a:r>
            <a:r>
              <a:rPr lang="de-DE" sz="1800" b="0" i="1" dirty="0">
                <a:solidFill>
                  <a:srgbClr val="C77DBB"/>
                </a:solidFill>
                <a:latin typeface="Consolas" panose="020B0609020204030204" pitchFamily="49" charset="0"/>
                <a:cs typeface="Courier New" panose="02070309020205020404" pitchFamily="49" charset="0"/>
              </a:rPr>
              <a:t>in</a:t>
            </a:r>
            <a:r>
              <a:rPr lang="de-DE" sz="1800" b="0" i="0" dirty="0">
                <a:solidFill>
                  <a:srgbClr val="BCBEC4"/>
                </a:solidFill>
                <a:latin typeface="Consolas" panose="020B0609020204030204" pitchFamily="49" charset="0"/>
                <a:cs typeface="Courier New" panose="02070309020205020404" pitchFamily="49" charset="0"/>
              </a:rPr>
              <a:t>);</a:t>
            </a:r>
          </a:p>
          <a:p>
            <a:r>
              <a:rPr lang="de-DE" sz="1800" b="0" i="0" dirty="0" err="1">
                <a:solidFill>
                  <a:srgbClr val="CF8E6D"/>
                </a:solidFill>
                <a:latin typeface="Consolas" panose="020B0609020204030204" pitchFamily="49" charset="0"/>
                <a:cs typeface="Courier New" panose="02070309020205020404" pitchFamily="49" charset="0"/>
              </a:rPr>
              <a:t>int</a:t>
            </a:r>
            <a:r>
              <a:rPr lang="de-DE" sz="1800" b="0" i="0" dirty="0">
                <a:solidFill>
                  <a:srgbClr val="BCBEC4"/>
                </a:solidFill>
                <a:latin typeface="Consolas" panose="020B0609020204030204" pitchFamily="49" charset="0"/>
                <a:cs typeface="Courier New" panose="02070309020205020404" pitchFamily="49" charset="0"/>
              </a:rPr>
              <a:t>[] lieblingszahlen = {</a:t>
            </a:r>
            <a:r>
              <a:rPr lang="de-DE" sz="1800" b="0" i="0" dirty="0">
                <a:solidFill>
                  <a:srgbClr val="2AACB8"/>
                </a:solidFill>
                <a:latin typeface="Consolas" panose="020B0609020204030204" pitchFamily="49" charset="0"/>
                <a:cs typeface="Courier New" panose="02070309020205020404" pitchFamily="49" charset="0"/>
              </a:rPr>
              <a:t>2</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13</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42</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1111</a:t>
            </a:r>
            <a:r>
              <a:rPr lang="de-DE" sz="1800" b="0" i="0" dirty="0">
                <a:solidFill>
                  <a:srgbClr val="BCBEC4"/>
                </a:solidFill>
                <a:latin typeface="Consolas" panose="020B0609020204030204" pitchFamily="49" charset="0"/>
                <a:cs typeface="Courier New" panose="02070309020205020404" pitchFamily="49" charset="0"/>
              </a:rPr>
              <a:t>};</a:t>
            </a:r>
          </a:p>
          <a:p>
            <a:endParaRPr lang="de-DE" dirty="0"/>
          </a:p>
          <a:p>
            <a:r>
              <a:rPr lang="de-DE" dirty="0"/>
              <a:t>Wenn man Objektvariablen keinen Wert zuweist, haben sie den Wert null.</a:t>
            </a:r>
          </a:p>
          <a:p>
            <a:r>
              <a:rPr lang="de-DE" dirty="0"/>
              <a:t>Beim Zugriff auf eine Objektvariable mit dem Wert null, also Zugriff auf eine </a:t>
            </a:r>
            <a:r>
              <a:rPr lang="de-DE" dirty="0" err="1"/>
              <a:t>Instanzmethode</a:t>
            </a:r>
            <a:r>
              <a:rPr lang="de-DE" dirty="0"/>
              <a:t> oder ein Attribut des (nicht existenten) Objekts, stürzt das Programm mit einer </a:t>
            </a:r>
            <a:r>
              <a:rPr lang="de-DE" dirty="0" err="1"/>
              <a:t>NullPointerException</a:t>
            </a:r>
            <a:r>
              <a:rPr lang="de-DE" dirty="0"/>
              <a:t> ab.</a:t>
            </a:r>
          </a:p>
        </p:txBody>
      </p:sp>
    </p:spTree>
    <p:extLst>
      <p:ext uri="{BB962C8B-B14F-4D97-AF65-F5344CB8AC3E}">
        <p14:creationId xmlns:p14="http://schemas.microsoft.com/office/powerpoint/2010/main" val="42939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32775-0C48-44FD-A744-1C24B06914E9}"/>
              </a:ext>
            </a:extLst>
          </p:cNvPr>
          <p:cNvSpPr>
            <a:spLocks noGrp="1"/>
          </p:cNvSpPr>
          <p:nvPr>
            <p:ph type="title"/>
          </p:nvPr>
        </p:nvSpPr>
        <p:spPr/>
        <p:txBody>
          <a:bodyPr/>
          <a:lstStyle/>
          <a:p>
            <a:r>
              <a:rPr lang="de-DE" dirty="0"/>
              <a:t>Typen von Variablen</a:t>
            </a:r>
          </a:p>
        </p:txBody>
      </p:sp>
      <p:sp>
        <p:nvSpPr>
          <p:cNvPr id="3" name="Inhaltsplatzhalter 2">
            <a:extLst>
              <a:ext uri="{FF2B5EF4-FFF2-40B4-BE49-F238E27FC236}">
                <a16:creationId xmlns:a16="http://schemas.microsoft.com/office/drawing/2014/main" id="{EF6194DB-AD90-4A87-A778-DCE7EBB05F8F}"/>
              </a:ext>
            </a:extLst>
          </p:cNvPr>
          <p:cNvSpPr>
            <a:spLocks noGrp="1"/>
          </p:cNvSpPr>
          <p:nvPr>
            <p:ph idx="1"/>
          </p:nvPr>
        </p:nvSpPr>
        <p:spPr/>
        <p:txBody>
          <a:bodyPr/>
          <a:lstStyle/>
          <a:p>
            <a:r>
              <a:rPr lang="de-DE" dirty="0"/>
              <a:t>Variablen </a:t>
            </a:r>
            <a:r>
              <a:rPr lang="de-DE" dirty="0">
                <a:hlinkClick r:id="rId2" action="ppaction://hlinksldjump"/>
              </a:rPr>
              <a:t>primitiver Datentypen</a:t>
            </a:r>
            <a:r>
              <a:rPr lang="de-DE" dirty="0"/>
              <a:t> speichern ihren Wert direkt.</a:t>
            </a:r>
          </a:p>
          <a:p>
            <a:r>
              <a:rPr lang="de-DE" dirty="0"/>
              <a:t>Objektvariablen speichern Referenzen auf </a:t>
            </a:r>
            <a:r>
              <a:rPr lang="de-DE" dirty="0">
                <a:hlinkClick r:id="rId3" action="ppaction://hlinksldjump"/>
              </a:rPr>
              <a:t>Objekte</a:t>
            </a:r>
            <a:r>
              <a:rPr lang="de-DE" dirty="0"/>
              <a:t> (z.B. </a:t>
            </a:r>
            <a:r>
              <a:rPr lang="de-DE" dirty="0">
                <a:hlinkClick r:id="rId4" action="ppaction://hlinksldjump"/>
              </a:rPr>
              <a:t>String</a:t>
            </a:r>
            <a:r>
              <a:rPr lang="de-DE" dirty="0"/>
              <a:t>, </a:t>
            </a:r>
            <a:r>
              <a:rPr lang="de-DE" dirty="0">
                <a:hlinkClick r:id="rId5" action="ppaction://hlinksldjump"/>
              </a:rPr>
              <a:t>Scanner</a:t>
            </a:r>
            <a:r>
              <a:rPr lang="de-DE" dirty="0"/>
              <a:t>, </a:t>
            </a:r>
            <a:r>
              <a:rPr lang="de-DE" dirty="0">
                <a:hlinkClick r:id="rId6" action="ppaction://hlinksldjump"/>
              </a:rPr>
              <a:t>Random</a:t>
            </a:r>
            <a:r>
              <a:rPr lang="de-DE" dirty="0"/>
              <a:t>). Objekte können in mehreren Variablen referenziert werden.</a:t>
            </a:r>
          </a:p>
        </p:txBody>
      </p:sp>
    </p:spTree>
    <p:extLst>
      <p:ext uri="{BB962C8B-B14F-4D97-AF65-F5344CB8AC3E}">
        <p14:creationId xmlns:p14="http://schemas.microsoft.com/office/powerpoint/2010/main" val="275507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Variablen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2424041107"/>
              </p:ext>
            </p:extLst>
          </p:nvPr>
        </p:nvGraphicFramePr>
        <p:xfrm>
          <a:off x="838200" y="1690688"/>
          <a:ext cx="10515600" cy="2153286"/>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59914015"/>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Variablen deklarieren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im Code erstellen.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&lt;Datentyp&gt; &lt;Name&gt;;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none" dirty="0">
                          <a:solidFill>
                            <a:schemeClr val="tx1"/>
                          </a:solidFill>
                        </a:rPr>
                        <a:t>Variablen setzen / Werte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verändern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&lt;Name&gt; = &lt;Neuer Wert&gt;;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u="none" dirty="0">
                          <a:solidFill>
                            <a:schemeClr val="tx1"/>
                          </a:solidFill>
                        </a:rPr>
                        <a:t>Variablen initialisieren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erstmalig einen Wert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0787946"/>
                  </a:ext>
                </a:extLst>
              </a:tr>
            </a:tbl>
          </a:graphicData>
        </a:graphic>
      </p:graphicFrame>
      <p:sp>
        <p:nvSpPr>
          <p:cNvPr id="3" name="Textfeld 2">
            <a:extLst>
              <a:ext uri="{FF2B5EF4-FFF2-40B4-BE49-F238E27FC236}">
                <a16:creationId xmlns:a16="http://schemas.microsoft.com/office/drawing/2014/main" id="{B5C49FDC-0F75-4996-B151-974E08A3ECCF}"/>
              </a:ext>
            </a:extLst>
          </p:cNvPr>
          <p:cNvSpPr txBox="1"/>
          <p:nvPr/>
        </p:nvSpPr>
        <p:spPr>
          <a:xfrm>
            <a:off x="838200" y="5569545"/>
            <a:ext cx="5295873" cy="923330"/>
          </a:xfrm>
          <a:prstGeom prst="rect">
            <a:avLst/>
          </a:prstGeom>
          <a:noFill/>
        </p:spPr>
        <p:txBody>
          <a:bodyPr wrap="none" rtlCol="0">
            <a:spAutoFit/>
          </a:bodyPr>
          <a:lstStyle/>
          <a:p>
            <a:r>
              <a:rPr lang="de-DE" dirty="0"/>
              <a:t>Man kann Deklaration und Initialisierung kombinieren:</a:t>
            </a:r>
          </a:p>
          <a:p>
            <a:endParaRPr lang="de-DE" dirty="0"/>
          </a:p>
          <a:p>
            <a:r>
              <a:rPr lang="de-DE" dirty="0"/>
              <a:t>&lt;Datentyp&gt; &lt;Name&gt; = &lt;Wert&gt;;</a:t>
            </a:r>
          </a:p>
        </p:txBody>
      </p:sp>
    </p:spTree>
    <p:extLst>
      <p:ext uri="{BB962C8B-B14F-4D97-AF65-F5344CB8AC3E}">
        <p14:creationId xmlns:p14="http://schemas.microsoft.com/office/powerpoint/2010/main" val="32816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285DD-E3B2-4DDF-988B-FC5AEEF0D20C}"/>
              </a:ext>
            </a:extLst>
          </p:cNvPr>
          <p:cNvSpPr>
            <a:spLocks noGrp="1"/>
          </p:cNvSpPr>
          <p:nvPr>
            <p:ph type="title"/>
          </p:nvPr>
        </p:nvSpPr>
        <p:spPr/>
        <p:txBody>
          <a:bodyPr/>
          <a:lstStyle/>
          <a:p>
            <a:r>
              <a:rPr lang="de-DE" dirty="0"/>
              <a:t>Was sind Methoden?</a:t>
            </a:r>
          </a:p>
        </p:txBody>
      </p:sp>
      <p:sp>
        <p:nvSpPr>
          <p:cNvPr id="3" name="Inhaltsplatzhalter 2">
            <a:extLst>
              <a:ext uri="{FF2B5EF4-FFF2-40B4-BE49-F238E27FC236}">
                <a16:creationId xmlns:a16="http://schemas.microsoft.com/office/drawing/2014/main" id="{D48FC477-C60D-48B6-8549-D9F390B8020C}"/>
              </a:ext>
            </a:extLst>
          </p:cNvPr>
          <p:cNvSpPr>
            <a:spLocks noGrp="1"/>
          </p:cNvSpPr>
          <p:nvPr>
            <p:ph idx="1"/>
          </p:nvPr>
        </p:nvSpPr>
        <p:spPr/>
        <p:txBody>
          <a:bodyPr/>
          <a:lstStyle/>
          <a:p>
            <a:pPr marL="0" indent="0">
              <a:buNone/>
            </a:pPr>
            <a:r>
              <a:rPr lang="de-DE" dirty="0"/>
              <a:t>Methoden können zwei Dinge tun:</a:t>
            </a:r>
          </a:p>
          <a:p>
            <a:pPr marL="514350" indent="-514350">
              <a:buFont typeface="+mj-lt"/>
              <a:buAutoNum type="arabicParenBoth"/>
            </a:pPr>
            <a:r>
              <a:rPr lang="de-DE" dirty="0"/>
              <a:t>Befehle ausführen</a:t>
            </a:r>
          </a:p>
          <a:p>
            <a:pPr marL="514350" indent="-514350">
              <a:buFont typeface="+mj-lt"/>
              <a:buAutoNum type="arabicParenBoth"/>
            </a:pPr>
            <a:r>
              <a:rPr lang="de-DE" dirty="0"/>
              <a:t>Ergebnisse liefern (im Folgenden: "</a:t>
            </a:r>
            <a:r>
              <a:rPr lang="de-DE" dirty="0" err="1"/>
              <a:t>returnen</a:t>
            </a:r>
            <a:r>
              <a:rPr lang="de-DE" dirty="0"/>
              <a:t>")</a:t>
            </a:r>
          </a:p>
          <a:p>
            <a:pPr marL="0" indent="0">
              <a:buNone/>
            </a:pPr>
            <a:r>
              <a:rPr lang="de-DE" dirty="0"/>
              <a:t>Methoden verkapseln Programmcode.</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 Verwendung einer Methode: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[Objekt.]&lt;Name&gt;(&lt;Parameter&gt;);</a:t>
            </a:r>
            <a:endParaRPr lang="de-DE" sz="1800" dirty="0">
              <a:latin typeface="Consolas" panose="020B0609020204030204" pitchFamily="49" charset="0"/>
            </a:endParaRPr>
          </a:p>
        </p:txBody>
      </p:sp>
    </p:spTree>
    <p:extLst>
      <p:ext uri="{BB962C8B-B14F-4D97-AF65-F5344CB8AC3E}">
        <p14:creationId xmlns:p14="http://schemas.microsoft.com/office/powerpoint/2010/main" val="250968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AD31-D233-46AF-AAA3-A62AD6439B84}"/>
              </a:ext>
            </a:extLst>
          </p:cNvPr>
          <p:cNvSpPr>
            <a:spLocks noGrp="1"/>
          </p:cNvSpPr>
          <p:nvPr>
            <p:ph type="title"/>
          </p:nvPr>
        </p:nvSpPr>
        <p:spPr/>
        <p:txBody>
          <a:bodyPr/>
          <a:lstStyle/>
          <a:p>
            <a:r>
              <a:rPr lang="de-DE" dirty="0"/>
              <a:t>Beispiele für Methodenaufrufe</a:t>
            </a:r>
          </a:p>
        </p:txBody>
      </p:sp>
      <p:graphicFrame>
        <p:nvGraphicFramePr>
          <p:cNvPr id="4" name="Table 4">
            <a:extLst>
              <a:ext uri="{FF2B5EF4-FFF2-40B4-BE49-F238E27FC236}">
                <a16:creationId xmlns:a16="http://schemas.microsoft.com/office/drawing/2014/main" id="{65A0004E-A3D3-4A18-AD4A-5C6A144B5778}"/>
              </a:ext>
            </a:extLst>
          </p:cNvPr>
          <p:cNvGraphicFramePr>
            <a:graphicFrameLocks noGrp="1"/>
          </p:cNvGraphicFramePr>
          <p:nvPr>
            <p:ph idx="1"/>
            <p:extLst>
              <p:ext uri="{D42A27DB-BD31-4B8C-83A1-F6EECF244321}">
                <p14:modId xmlns:p14="http://schemas.microsoft.com/office/powerpoint/2010/main" val="4034046216"/>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1456267">
                  <a:extLst>
                    <a:ext uri="{9D8B030D-6E8A-4147-A177-3AD203B41FA5}">
                      <a16:colId xmlns:a16="http://schemas.microsoft.com/office/drawing/2014/main" val="1301419155"/>
                    </a:ext>
                  </a:extLst>
                </a:gridCol>
                <a:gridCol w="5554133">
                  <a:extLst>
                    <a:ext uri="{9D8B030D-6E8A-4147-A177-3AD203B41FA5}">
                      <a16:colId xmlns:a16="http://schemas.microsoft.com/office/drawing/2014/main" val="811877467"/>
                    </a:ext>
                  </a:extLst>
                </a:gridCol>
                <a:gridCol w="3505200">
                  <a:extLst>
                    <a:ext uri="{9D8B030D-6E8A-4147-A177-3AD203B41FA5}">
                      <a16:colId xmlns:a16="http://schemas.microsoft.com/office/drawing/2014/main" val="1284221858"/>
                    </a:ext>
                  </a:extLst>
                </a:gridCol>
              </a:tblGrid>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pPr algn="ctr"/>
                      <a:endParaRPr lang="de-DE" dirty="0"/>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5397328"/>
                  </a:ext>
                </a:extLst>
              </a:tr>
              <a:tr h="370840">
                <a:tc>
                  <a:txBody>
                    <a:bodyPr/>
                    <a:lstStyle/>
                    <a:p>
                      <a:pPr algn="l"/>
                      <a:r>
                        <a:rPr lang="de-DE" dirty="0" err="1">
                          <a:solidFill>
                            <a:srgbClr val="7A7A7A"/>
                          </a:solidFill>
                        </a:rPr>
                        <a:t>println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Gibt "Hallo" in der Konsole aus.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7A7A7A"/>
                          </a:solidFill>
                          <a:effectLst/>
                          <a:latin typeface="Consolas" panose="020B0609020204030204" pitchFamily="49" charset="0"/>
                        </a:rPr>
                        <a:t>Befehl ausführen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1943420"/>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buchstabenInLangemWort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Heizölrückstoßabdämpfung</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8341391"/>
                  </a:ext>
                </a:extLst>
              </a:tr>
              <a:tr h="370840">
                <a:tc>
                  <a:txBody>
                    <a:bodyPr/>
                    <a:lstStyle/>
                    <a:p>
                      <a:pPr algn="l"/>
                      <a:r>
                        <a:rPr lang="de-DE" dirty="0" err="1">
                          <a:solidFill>
                            <a:srgbClr val="7A7A7A"/>
                          </a:solidFill>
                        </a:rPr>
                        <a:t>length</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die Länge des Strings.</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5000902"/>
                  </a:ext>
                </a:extLst>
              </a:tr>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AA7876"/>
                          </a:solidFill>
                          <a:effectLst/>
                          <a:latin typeface="Consolas" panose="020B0609020204030204" pitchFamily="49" charset="0"/>
                        </a:rPr>
                        <a:t>exit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30256108"/>
                  </a:ext>
                </a:extLst>
              </a:tr>
              <a:tr h="370840">
                <a:tc>
                  <a:txBody>
                    <a:bodyPr/>
                    <a:lstStyle/>
                    <a:p>
                      <a:pPr algn="l"/>
                      <a:r>
                        <a:rPr lang="de-DE" dirty="0" err="1">
                          <a:solidFill>
                            <a:srgbClr val="7A7A7A"/>
                          </a:solidFill>
                        </a:rPr>
                        <a:t>exit</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Beendet das Programm.</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Befehl ausführen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993882"/>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affeInGiraffe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"Giraffe"</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contains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affe</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397378"/>
                  </a:ext>
                </a:extLst>
              </a:tr>
              <a:tr h="370840">
                <a:tc>
                  <a:txBody>
                    <a:bodyPr/>
                    <a:lstStyle/>
                    <a:p>
                      <a:pPr algn="l"/>
                      <a:r>
                        <a:rPr lang="de-DE" dirty="0" err="1">
                          <a:solidFill>
                            <a:srgbClr val="7A7A7A"/>
                          </a:solidFill>
                        </a:rPr>
                        <a:t>contains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Enthält "Giraffe" irgendwo "</a:t>
                      </a:r>
                      <a:r>
                        <a:rPr kumimoji="0" lang="de-DE" altLang="de-DE" sz="1800" b="0" i="0" u="none" strike="noStrike" cap="none" normalizeH="0" baseline="0" dirty="0" err="1">
                          <a:ln>
                            <a:noFill/>
                          </a:ln>
                          <a:solidFill>
                            <a:srgbClr val="808080"/>
                          </a:solidFill>
                          <a:effectLst/>
                          <a:latin typeface="Consolas" panose="020B0609020204030204" pitchFamily="49" charset="0"/>
                        </a:rPr>
                        <a:t>affe</a:t>
                      </a:r>
                      <a:r>
                        <a:rPr kumimoji="0" lang="de-DE" altLang="de-DE" sz="1800" b="0" i="0" u="none" strike="noStrike" cap="none" normalizeH="0" baseline="0" dirty="0">
                          <a:ln>
                            <a:noFill/>
                          </a:ln>
                          <a:solidFill>
                            <a:srgbClr val="808080"/>
                          </a:solidFill>
                          <a:effectLst/>
                          <a:latin typeface="Consolas" panose="020B0609020204030204" pitchFamily="49" charset="0"/>
                        </a:rPr>
                        <a:t>"? Ja.</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258283"/>
                  </a:ext>
                </a:extLst>
              </a:tr>
              <a:tr h="370840">
                <a:tc gridSpan="2">
                  <a:txBody>
                    <a:bodyPr/>
                    <a:lstStyle/>
                    <a:p>
                      <a:pPr algn="l"/>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rowSpan="2">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1468628"/>
                  </a:ext>
                </a:extLst>
              </a:tr>
              <a:tr h="370840">
                <a:tc>
                  <a:txBody>
                    <a:bodyPr/>
                    <a:lstStyle/>
                    <a:p>
                      <a:pPr algn="l"/>
                      <a:r>
                        <a:rPr lang="de-DE" dirty="0" err="1">
                          <a:solidFill>
                            <a:srgbClr val="7A7A7A"/>
                          </a:solidFill>
                        </a:rPr>
                        <a:t>nextLine</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Wartet auf eine Eingabe und </a:t>
                      </a:r>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sie.</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6726285"/>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feuerIstWasser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"Feuer"</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"Wasser"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594463"/>
                  </a:ext>
                </a:extLst>
              </a:tr>
              <a:tr h="370840">
                <a:tc>
                  <a:txBody>
                    <a:bodyPr/>
                    <a:lstStyle/>
                    <a:p>
                      <a:pPr algn="l"/>
                      <a:r>
                        <a:rPr lang="de-DE" dirty="0" err="1">
                          <a:solidFill>
                            <a:srgbClr val="7A7A7A"/>
                          </a:solidFill>
                        </a:rPr>
                        <a:t>equals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808080"/>
                          </a:solidFill>
                          <a:effectLst/>
                          <a:latin typeface="Consolas" panose="020B0609020204030204" pitchFamily="49" charset="0"/>
                        </a:rPr>
                        <a:t>Handelt es sich um das gleiche Wort? Nein.</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208429"/>
                  </a:ext>
                </a:extLst>
              </a:tr>
            </a:tbl>
          </a:graphicData>
        </a:graphic>
      </p:graphicFrame>
    </p:spTree>
    <p:extLst>
      <p:ext uri="{BB962C8B-B14F-4D97-AF65-F5344CB8AC3E}">
        <p14:creationId xmlns:p14="http://schemas.microsoft.com/office/powerpoint/2010/main" val="313175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FC3ED-914D-4161-81D1-AA01B66684C5}"/>
              </a:ext>
            </a:extLst>
          </p:cNvPr>
          <p:cNvSpPr>
            <a:spLocks noGrp="1"/>
          </p:cNvSpPr>
          <p:nvPr>
            <p:ph type="title"/>
          </p:nvPr>
        </p:nvSpPr>
        <p:spPr/>
        <p:txBody>
          <a:bodyPr/>
          <a:lstStyle/>
          <a:p>
            <a:r>
              <a:rPr lang="de-DE" dirty="0"/>
              <a:t>Warum eigene Methoden schreiben?</a:t>
            </a:r>
          </a:p>
        </p:txBody>
      </p:sp>
      <p:sp>
        <p:nvSpPr>
          <p:cNvPr id="3" name="Inhaltsplatzhalter 2">
            <a:extLst>
              <a:ext uri="{FF2B5EF4-FFF2-40B4-BE49-F238E27FC236}">
                <a16:creationId xmlns:a16="http://schemas.microsoft.com/office/drawing/2014/main" id="{11ECDBE4-5DB2-4D2F-B97A-39A71797F883}"/>
              </a:ext>
            </a:extLst>
          </p:cNvPr>
          <p:cNvSpPr>
            <a:spLocks noGrp="1"/>
          </p:cNvSpPr>
          <p:nvPr>
            <p:ph idx="1"/>
          </p:nvPr>
        </p:nvSpPr>
        <p:spPr/>
        <p:txBody>
          <a:bodyPr>
            <a:normAutofit/>
          </a:bodyPr>
          <a:lstStyle/>
          <a:p>
            <a:r>
              <a:rPr lang="de-DE" dirty="0"/>
              <a:t>Wiederverwendung</a:t>
            </a:r>
          </a:p>
          <a:p>
            <a:pPr lvl="1"/>
            <a:r>
              <a:rPr lang="de-DE" dirty="0"/>
              <a:t>Vermeidung von ähnlichem Programmcode</a:t>
            </a:r>
          </a:p>
          <a:p>
            <a:r>
              <a:rPr lang="de-DE" dirty="0"/>
              <a:t>Methoden haben einen Namen.</a:t>
            </a:r>
          </a:p>
          <a:p>
            <a:pPr lvl="1"/>
            <a:r>
              <a:rPr lang="de-DE" dirty="0"/>
              <a:t>Zweck leichter verstehen</a:t>
            </a:r>
          </a:p>
          <a:p>
            <a:r>
              <a:rPr lang="de-DE" dirty="0"/>
              <a:t>Unabhängigkeit vom Rest des Programms</a:t>
            </a:r>
          </a:p>
          <a:p>
            <a:pPr lvl="1"/>
            <a:r>
              <a:rPr lang="de-DE" dirty="0"/>
              <a:t>Zerlegung des Programms in viele kleine Teilprobleme</a:t>
            </a:r>
          </a:p>
        </p:txBody>
      </p:sp>
      <p:sp>
        <p:nvSpPr>
          <p:cNvPr id="4" name="Rectangle 3">
            <a:extLst>
              <a:ext uri="{FF2B5EF4-FFF2-40B4-BE49-F238E27FC236}">
                <a16:creationId xmlns:a16="http://schemas.microsoft.com/office/drawing/2014/main" id="{E047A92E-0BB8-4BCF-BA21-62A05CF7A2AF}"/>
              </a:ext>
            </a:extLst>
          </p:cNvPr>
          <p:cNvSpPr/>
          <p:nvPr/>
        </p:nvSpPr>
        <p:spPr>
          <a:xfrm>
            <a:off x="2527435" y="5681217"/>
            <a:ext cx="2948684" cy="81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Methode</a:t>
            </a:r>
          </a:p>
          <a:p>
            <a:pPr algn="ctr"/>
            <a:r>
              <a:rPr lang="de-DE" dirty="0"/>
              <a:t>(z.B. </a:t>
            </a:r>
            <a:r>
              <a:rPr lang="de-DE" dirty="0" err="1"/>
              <a:t>nextLine</a:t>
            </a:r>
            <a:r>
              <a:rPr lang="de-DE" dirty="0"/>
              <a:t>)</a:t>
            </a:r>
          </a:p>
        </p:txBody>
      </p:sp>
      <p:cxnSp>
        <p:nvCxnSpPr>
          <p:cNvPr id="6" name="Straight Arrow Connector 5">
            <a:extLst>
              <a:ext uri="{FF2B5EF4-FFF2-40B4-BE49-F238E27FC236}">
                <a16:creationId xmlns:a16="http://schemas.microsoft.com/office/drawing/2014/main" id="{5FDB3DF3-3489-44D8-B9DF-90A4072D067D}"/>
              </a:ext>
            </a:extLst>
          </p:cNvPr>
          <p:cNvCxnSpPr>
            <a:endCxn id="4" idx="0"/>
          </p:cNvCxnSpPr>
          <p:nvPr/>
        </p:nvCxnSpPr>
        <p:spPr>
          <a:xfrm>
            <a:off x="2106196" y="4869950"/>
            <a:ext cx="1895581" cy="81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D0A60D-5391-46B8-8055-17242C85B55F}"/>
              </a:ext>
            </a:extLst>
          </p:cNvPr>
          <p:cNvSpPr txBox="1"/>
          <p:nvPr/>
        </p:nvSpPr>
        <p:spPr>
          <a:xfrm rot="1378761">
            <a:off x="2467446" y="4866788"/>
            <a:ext cx="1173078" cy="369332"/>
          </a:xfrm>
          <a:prstGeom prst="rect">
            <a:avLst/>
          </a:prstGeom>
          <a:noFill/>
        </p:spPr>
        <p:txBody>
          <a:bodyPr wrap="square" rtlCol="0">
            <a:spAutoFit/>
          </a:bodyPr>
          <a:lstStyle/>
          <a:p>
            <a:r>
              <a:rPr lang="de-DE" dirty="0"/>
              <a:t>Parameter</a:t>
            </a:r>
          </a:p>
        </p:txBody>
      </p:sp>
      <p:cxnSp>
        <p:nvCxnSpPr>
          <p:cNvPr id="9" name="Straight Arrow Connector 8">
            <a:extLst>
              <a:ext uri="{FF2B5EF4-FFF2-40B4-BE49-F238E27FC236}">
                <a16:creationId xmlns:a16="http://schemas.microsoft.com/office/drawing/2014/main" id="{46527163-99D8-4726-BEAE-18C3F4896A21}"/>
              </a:ext>
            </a:extLst>
          </p:cNvPr>
          <p:cNvCxnSpPr>
            <a:stCxn id="4" idx="3"/>
          </p:cNvCxnSpPr>
          <p:nvPr/>
        </p:nvCxnSpPr>
        <p:spPr>
          <a:xfrm>
            <a:off x="5476119" y="6087046"/>
            <a:ext cx="2517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754A25-0252-407D-A558-3FCF034F2BC6}"/>
              </a:ext>
            </a:extLst>
          </p:cNvPr>
          <p:cNvCxnSpPr>
            <a:cxnSpLocks/>
            <a:stCxn id="4" idx="3"/>
          </p:cNvCxnSpPr>
          <p:nvPr/>
        </p:nvCxnSpPr>
        <p:spPr>
          <a:xfrm flipV="1">
            <a:off x="5476119" y="4869950"/>
            <a:ext cx="2003461" cy="121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537E9FB-D59B-40AC-8381-1309D552AB3F}"/>
              </a:ext>
            </a:extLst>
          </p:cNvPr>
          <p:cNvSpPr txBox="1"/>
          <p:nvPr/>
        </p:nvSpPr>
        <p:spPr>
          <a:xfrm rot="19765532">
            <a:off x="5585881" y="5087678"/>
            <a:ext cx="1780352" cy="369332"/>
          </a:xfrm>
          <a:prstGeom prst="rect">
            <a:avLst/>
          </a:prstGeom>
          <a:noFill/>
        </p:spPr>
        <p:txBody>
          <a:bodyPr wrap="square" rtlCol="0">
            <a:spAutoFit/>
          </a:bodyPr>
          <a:lstStyle/>
          <a:p>
            <a:r>
              <a:rPr lang="de-DE" dirty="0"/>
              <a:t>Nebeneffekte</a:t>
            </a:r>
          </a:p>
        </p:txBody>
      </p:sp>
      <p:sp>
        <p:nvSpPr>
          <p:cNvPr id="14" name="TextBox 13">
            <a:extLst>
              <a:ext uri="{FF2B5EF4-FFF2-40B4-BE49-F238E27FC236}">
                <a16:creationId xmlns:a16="http://schemas.microsoft.com/office/drawing/2014/main" id="{067E2E7F-4E24-4998-9698-47C9FBA4429C}"/>
              </a:ext>
            </a:extLst>
          </p:cNvPr>
          <p:cNvSpPr txBox="1"/>
          <p:nvPr/>
        </p:nvSpPr>
        <p:spPr>
          <a:xfrm>
            <a:off x="6476057" y="5701279"/>
            <a:ext cx="1096882" cy="369332"/>
          </a:xfrm>
          <a:prstGeom prst="rect">
            <a:avLst/>
          </a:prstGeom>
          <a:noFill/>
        </p:spPr>
        <p:txBody>
          <a:bodyPr wrap="square" rtlCol="0">
            <a:spAutoFit/>
          </a:bodyPr>
          <a:lstStyle/>
          <a:p>
            <a:r>
              <a:rPr lang="de-DE" dirty="0"/>
              <a:t>Ergebnis</a:t>
            </a:r>
          </a:p>
        </p:txBody>
      </p:sp>
    </p:spTree>
    <p:extLst>
      <p:ext uri="{BB962C8B-B14F-4D97-AF65-F5344CB8AC3E}">
        <p14:creationId xmlns:p14="http://schemas.microsoft.com/office/powerpoint/2010/main" val="169354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9ADE03-0240-42CE-9049-503153E7DED7}"/>
              </a:ext>
            </a:extLst>
          </p:cNvPr>
          <p:cNvSpPr>
            <a:spLocks noGrp="1"/>
          </p:cNvSpPr>
          <p:nvPr>
            <p:ph type="title"/>
          </p:nvPr>
        </p:nvSpPr>
        <p:spPr/>
        <p:txBody>
          <a:bodyPr/>
          <a:lstStyle/>
          <a:p>
            <a:r>
              <a:rPr lang="de-DE" dirty="0"/>
              <a:t>Aufbau einer Methode</a:t>
            </a:r>
          </a:p>
        </p:txBody>
      </p:sp>
      <p:sp>
        <p:nvSpPr>
          <p:cNvPr id="3" name="Inhaltsplatzhalter 2">
            <a:extLst>
              <a:ext uri="{FF2B5EF4-FFF2-40B4-BE49-F238E27FC236}">
                <a16:creationId xmlns:a16="http://schemas.microsoft.com/office/drawing/2014/main" id="{FBC0B987-CE54-49BB-B5B6-9F9FE04DAD06}"/>
              </a:ext>
            </a:extLst>
          </p:cNvPr>
          <p:cNvSpPr>
            <a:spLocks noGrp="1"/>
          </p:cNvSpPr>
          <p:nvPr>
            <p:ph idx="1"/>
          </p:nvPr>
        </p:nvSpPr>
        <p:spPr/>
        <p:txBody>
          <a:bodyPr/>
          <a:lstStyle/>
          <a:p>
            <a:pPr marL="0" indent="0">
              <a:buNone/>
            </a:pPr>
            <a:r>
              <a:rPr lang="de-DE" dirty="0"/>
              <a:t>Um eine eigene Methode zu schreiben, müssen wir folgende Eigenschaften festlegen:</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Modifikatoren</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Rückgabet</a:t>
            </a:r>
            <a:r>
              <a:rPr lang="de-DE" altLang="de-DE" sz="1800" dirty="0">
                <a:solidFill>
                  <a:srgbClr val="CC7E47"/>
                </a:solidFill>
                <a:latin typeface="Consolas" panose="020B0609020204030204" pitchFamily="49" charset="0"/>
              </a:rPr>
              <a:t>yp</a:t>
            </a:r>
            <a:r>
              <a:rPr lang="de-DE" altLang="de-DE" sz="1800" dirty="0">
                <a:solidFill>
                  <a:srgbClr val="808080"/>
                </a:solidFill>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D6AF72"/>
                </a:solidFill>
                <a:effectLst/>
                <a:latin typeface="Consolas" panose="020B0609020204030204" pitchFamily="49" charset="0"/>
              </a:rPr>
              <a:t>Name</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5FB1DA"/>
                </a:solidFill>
                <a:effectLst/>
                <a:latin typeface="Consolas" panose="020B0609020204030204" pitchFamily="49" charset="0"/>
              </a:rPr>
              <a:t>Parameter</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B9C7A6"/>
                </a:solidFill>
                <a:effectLst/>
                <a:latin typeface="Consolas" panose="020B0609020204030204" pitchFamily="49" charset="0"/>
              </a:rPr>
              <a:t>Befehle</a:t>
            </a:r>
            <a:r>
              <a:rPr kumimoji="0" lang="de-DE" altLang="de-DE" sz="1800" b="0" i="0" u="none" strike="noStrike" cap="none" normalizeH="0" baseline="0" dirty="0">
                <a:ln>
                  <a:noFill/>
                </a:ln>
                <a:solidFill>
                  <a:srgbClr val="808080"/>
                </a:solidFill>
                <a:effectLst/>
                <a:latin typeface="Consolas" panose="020B0609020204030204" pitchFamily="49" charset="0"/>
              </a:rPr>
              <a: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A9B7C6"/>
                </a:solidFill>
                <a:effectLst/>
                <a:latin typeface="Consolas" panose="020B0609020204030204" pitchFamily="49" charset="0"/>
              </a:rPr>
              <a:t>Ergebnis</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102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B9B46-8BFA-4092-AE3B-F3701F7DBB85}"/>
              </a:ext>
            </a:extLst>
          </p:cNvPr>
          <p:cNvSpPr>
            <a:spLocks noGrp="1"/>
          </p:cNvSpPr>
          <p:nvPr>
            <p:ph type="title"/>
          </p:nvPr>
        </p:nvSpPr>
        <p:spPr/>
        <p:txBody>
          <a:bodyPr/>
          <a:lstStyle/>
          <a:p>
            <a:r>
              <a:rPr lang="de-DE" dirty="0"/>
              <a:t>Ergebnis der Methode festlegen</a:t>
            </a:r>
          </a:p>
        </p:txBody>
      </p:sp>
      <p:sp>
        <p:nvSpPr>
          <p:cNvPr id="3" name="Inhaltsplatzhalter 2">
            <a:extLst>
              <a:ext uri="{FF2B5EF4-FFF2-40B4-BE49-F238E27FC236}">
                <a16:creationId xmlns:a16="http://schemas.microsoft.com/office/drawing/2014/main" id="{3A31F804-4041-49BC-BCD3-1760650E91D7}"/>
              </a:ext>
            </a:extLst>
          </p:cNvPr>
          <p:cNvSpPr>
            <a:spLocks noGrp="1"/>
          </p:cNvSpPr>
          <p:nvPr>
            <p:ph idx="1"/>
          </p:nvPr>
        </p:nvSpPr>
        <p:spPr/>
        <p:txBody>
          <a:bodyPr/>
          <a:lstStyle/>
          <a:p>
            <a:r>
              <a:rPr lang="de-DE" dirty="0"/>
              <a:t>Mit dem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err="1"/>
              <a:t>-Schlüssenwort</a:t>
            </a:r>
            <a:r>
              <a:rPr lang="de-DE" dirty="0"/>
              <a:t> bestimmen wir, welches Ergebnis unsere eigene Methode liefern soll.</a:t>
            </a:r>
          </a:p>
          <a:p>
            <a:r>
              <a:rPr lang="de-DE" dirty="0"/>
              <a:t>Das Ergebnis steht rechts von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a:t>.</a:t>
            </a:r>
          </a:p>
          <a:p>
            <a:r>
              <a:rPr lang="de-DE" dirty="0"/>
              <a:t>Methoden mit dem Rückgabetypen </a:t>
            </a:r>
            <a:r>
              <a:rPr kumimoji="0" lang="de-DE" altLang="de-DE" sz="2800" b="0" i="0" u="none" strike="noStrike" cap="none" normalizeH="0" baseline="0" dirty="0" err="1">
                <a:ln>
                  <a:noFill/>
                </a:ln>
                <a:solidFill>
                  <a:srgbClr val="CC7E47"/>
                </a:solidFill>
                <a:effectLst/>
                <a:latin typeface="JetBrains Mono"/>
              </a:rPr>
              <a:t>void</a:t>
            </a:r>
            <a:r>
              <a:rPr lang="de-DE" dirty="0"/>
              <a:t> liefern kein Ergebnis. Sie führen nur Befehle aus.</a:t>
            </a:r>
          </a:p>
          <a:p>
            <a:r>
              <a:rPr lang="de-DE" dirty="0"/>
              <a:t>Nach Ausführung von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a:t> ist die Methode vorbei. Es werden keine Befehle mehr ausgeführt.</a:t>
            </a:r>
          </a:p>
        </p:txBody>
      </p:sp>
    </p:spTree>
    <p:extLst>
      <p:ext uri="{BB962C8B-B14F-4D97-AF65-F5344CB8AC3E}">
        <p14:creationId xmlns:p14="http://schemas.microsoft.com/office/powerpoint/2010/main" val="392764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D9E8-30B5-44AF-B60E-B4E2D5D481CD}"/>
              </a:ext>
            </a:extLst>
          </p:cNvPr>
          <p:cNvSpPr>
            <a:spLocks noGrp="1"/>
          </p:cNvSpPr>
          <p:nvPr>
            <p:ph type="title"/>
          </p:nvPr>
        </p:nvSpPr>
        <p:spPr/>
        <p:txBody>
          <a:bodyPr/>
          <a:lstStyle/>
          <a:p>
            <a:r>
              <a:rPr lang="de-DE" dirty="0"/>
              <a:t>Kommentare</a:t>
            </a:r>
          </a:p>
        </p:txBody>
      </p:sp>
      <p:sp>
        <p:nvSpPr>
          <p:cNvPr id="3" name="Content Placeholder 2">
            <a:extLst>
              <a:ext uri="{FF2B5EF4-FFF2-40B4-BE49-F238E27FC236}">
                <a16:creationId xmlns:a16="http://schemas.microsoft.com/office/drawing/2014/main" id="{8074B2BA-E767-4290-8CCD-0C6E0051536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bin ein Kommentar. Ich werde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bin ein langer Kommentar, der</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sich über mehrere Zeilen erstreckt.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werde auch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272153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02D7-47D7-4E80-A13E-26472FA58639}"/>
              </a:ext>
            </a:extLst>
          </p:cNvPr>
          <p:cNvSpPr>
            <a:spLocks noGrp="1"/>
          </p:cNvSpPr>
          <p:nvPr>
            <p:ph type="title"/>
          </p:nvPr>
        </p:nvSpPr>
        <p:spPr/>
        <p:txBody>
          <a:bodyPr/>
          <a:lstStyle/>
          <a:p>
            <a:r>
              <a:rPr lang="de-DE" dirty="0"/>
              <a:t>Methoden in Aktion</a:t>
            </a:r>
          </a:p>
        </p:txBody>
      </p:sp>
      <p:sp>
        <p:nvSpPr>
          <p:cNvPr id="3" name="Content Placeholder 2">
            <a:extLst>
              <a:ext uri="{FF2B5EF4-FFF2-40B4-BE49-F238E27FC236}">
                <a16:creationId xmlns:a16="http://schemas.microsoft.com/office/drawing/2014/main" id="{591F119D-D456-4212-A884-EA68791BDA1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a:ln>
                  <a:noFill/>
                </a:ln>
                <a:solidFill>
                  <a:srgbClr val="D6AF72"/>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 ist dein Lieblingswort?"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"Ich mag das Wort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 auch,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365683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0C5EF-BC9B-468E-AE41-F52EE5664AD3}"/>
              </a:ext>
            </a:extLst>
          </p:cNvPr>
          <p:cNvSpPr>
            <a:spLocks noGrp="1"/>
          </p:cNvSpPr>
          <p:nvPr>
            <p:ph type="title"/>
          </p:nvPr>
        </p:nvSpPr>
        <p:spPr/>
        <p:txBody>
          <a:bodyPr/>
          <a:lstStyle/>
          <a:p>
            <a:r>
              <a:rPr lang="de-DE" dirty="0"/>
              <a:t>Methoden vs. Funktionen</a:t>
            </a:r>
          </a:p>
        </p:txBody>
      </p:sp>
      <p:sp>
        <p:nvSpPr>
          <p:cNvPr id="3" name="Inhaltsplatzhalter 2">
            <a:extLst>
              <a:ext uri="{FF2B5EF4-FFF2-40B4-BE49-F238E27FC236}">
                <a16:creationId xmlns:a16="http://schemas.microsoft.com/office/drawing/2014/main" id="{D5184F21-CAF3-4D62-8853-14EF7E95CCCF}"/>
              </a:ext>
            </a:extLst>
          </p:cNvPr>
          <p:cNvSpPr>
            <a:spLocks noGrp="1"/>
          </p:cNvSpPr>
          <p:nvPr>
            <p:ph idx="1"/>
          </p:nvPr>
        </p:nvSpPr>
        <p:spPr/>
        <p:txBody>
          <a:bodyPr/>
          <a:lstStyle/>
          <a:p>
            <a:r>
              <a:rPr lang="de-DE" dirty="0"/>
              <a:t>In Java bedeuten die Begriffe das gleiche.</a:t>
            </a:r>
          </a:p>
          <a:p>
            <a:r>
              <a:rPr lang="de-DE" dirty="0"/>
              <a:t>In einigen anderen Sprachen:</a:t>
            </a:r>
          </a:p>
          <a:p>
            <a:pPr lvl="1"/>
            <a:r>
              <a:rPr lang="de-DE" dirty="0"/>
              <a:t>Methoden führen Befehle aus, die den Zustand des Programms verändern.</a:t>
            </a:r>
          </a:p>
          <a:p>
            <a:pPr lvl="1"/>
            <a:r>
              <a:rPr lang="de-DE" dirty="0"/>
              <a:t>Funktionen dienen ausschließlich dazu, Ergebnisse zu liefern.</a:t>
            </a:r>
          </a:p>
          <a:p>
            <a:endParaRPr lang="de-DE" dirty="0"/>
          </a:p>
        </p:txBody>
      </p:sp>
    </p:spTree>
    <p:extLst>
      <p:ext uri="{BB962C8B-B14F-4D97-AF65-F5344CB8AC3E}">
        <p14:creationId xmlns:p14="http://schemas.microsoft.com/office/powerpoint/2010/main" val="923770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Methoden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156848346"/>
              </p:ext>
            </p:extLst>
          </p:nvPr>
        </p:nvGraphicFramePr>
        <p:xfrm>
          <a:off x="838200" y="1690688"/>
          <a:ext cx="10515600" cy="2356803"/>
        </p:xfrm>
        <a:graphic>
          <a:graphicData uri="http://schemas.openxmlformats.org/drawingml/2006/table">
            <a:tbl>
              <a:tblPr firstRow="1" bandRow="1">
                <a:tableStyleId>{5C22544A-7EE6-4342-B048-85BDC9FD1C3A}</a:tableStyleId>
              </a:tblPr>
              <a:tblGrid>
                <a:gridCol w="5044440">
                  <a:extLst>
                    <a:ext uri="{9D8B030D-6E8A-4147-A177-3AD203B41FA5}">
                      <a16:colId xmlns:a16="http://schemas.microsoft.com/office/drawing/2014/main" val="2317810761"/>
                    </a:ext>
                  </a:extLst>
                </a:gridCol>
                <a:gridCol w="547116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Methode deklarieren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selbst schreiben. Wir legen die Befehle fest, die die Methode ausführen soll.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Methode aufrufen / ausführen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verwenden. In den Klammern legen wir hier die Parameter für die Methode fest.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Methoden 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 abgeleiteten Klassen: Methoden neu deklarieren.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bl>
          </a:graphicData>
        </a:graphic>
      </p:graphicFrame>
    </p:spTree>
    <p:extLst>
      <p:ext uri="{BB962C8B-B14F-4D97-AF65-F5344CB8AC3E}">
        <p14:creationId xmlns:p14="http://schemas.microsoft.com/office/powerpoint/2010/main" val="1552494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extLst>
              <p:ext uri="{D42A27DB-BD31-4B8C-83A1-F6EECF244321}">
                <p14:modId xmlns:p14="http://schemas.microsoft.com/office/powerpoint/2010/main" val="3828096448"/>
              </p:ext>
            </p:extLst>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err="1">
                          <a:solidFill>
                            <a:schemeClr val="tx1"/>
                          </a:solidFill>
                        </a:rPr>
                        <a:t>Instanzmethode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auf einem Objekt ausgeführt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a:t>
                      </a:r>
                      <a:r>
                        <a:rPr lang="de-DE" u="none" dirty="0" err="1">
                          <a:solidFill>
                            <a:schemeClr val="tx1"/>
                          </a:solidFill>
                        </a:rPr>
                        <a:t>nextLine</a:t>
                      </a:r>
                      <a:r>
                        <a:rPr lang="de-DE" u="none" dirty="0">
                          <a:solidFill>
                            <a:schemeClr val="tx1"/>
                          </a:solidFill>
                        </a:rPr>
                        <a:t>“ der Klasse „Scanner“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Statische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immer, unabhängig von Objekten, verwendet werden kann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„begrüßen“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bl>
          </a:graphicData>
        </a:graphic>
      </p:graphicFrame>
    </p:spTree>
    <p:extLst>
      <p:ext uri="{BB962C8B-B14F-4D97-AF65-F5344CB8AC3E}">
        <p14:creationId xmlns:p14="http://schemas.microsoft.com/office/powerpoint/2010/main" val="89450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4C5D97-4287-4EC1-AA81-109925C70784}"/>
              </a:ext>
            </a:extLst>
          </p:cNvPr>
          <p:cNvSpPr>
            <a:spLocks noGrp="1"/>
          </p:cNvSpPr>
          <p:nvPr>
            <p:ph type="title"/>
          </p:nvPr>
        </p:nvSpPr>
        <p:spPr/>
        <p:txBody>
          <a:bodyPr/>
          <a:lstStyle/>
          <a:p>
            <a:r>
              <a:rPr lang="de-DE" dirty="0"/>
              <a:t>Nicht verwechseln: Deklaration und Aufruf</a:t>
            </a:r>
          </a:p>
        </p:txBody>
      </p:sp>
      <p:sp>
        <p:nvSpPr>
          <p:cNvPr id="3" name="Inhaltsplatzhalter 2">
            <a:extLst>
              <a:ext uri="{FF2B5EF4-FFF2-40B4-BE49-F238E27FC236}">
                <a16:creationId xmlns:a16="http://schemas.microsoft.com/office/drawing/2014/main" id="{13812FD8-9DBC-4664-A6D5-D6C4F437D9E6}"/>
              </a:ext>
            </a:extLst>
          </p:cNvPr>
          <p:cNvSpPr>
            <a:spLocks noGrp="1"/>
          </p:cNvSpPr>
          <p:nvPr>
            <p:ph idx="1"/>
          </p:nvPr>
        </p:nvSpPr>
        <p:spPr/>
        <p:txBody>
          <a:bodyPr/>
          <a:lstStyle/>
          <a:p>
            <a:r>
              <a:rPr lang="de-DE" dirty="0"/>
              <a:t>Bei der Deklaration wird die Methode definiert. Dabei entscheiden wir, was die Methode tut.</a:t>
            </a:r>
          </a:p>
          <a:p>
            <a:r>
              <a:rPr lang="de-DE" dirty="0"/>
              <a:t>Beim Aufruf einer</a:t>
            </a:r>
            <a:br>
              <a:rPr lang="de-DE" dirty="0"/>
            </a:br>
            <a:r>
              <a:rPr lang="de-DE" dirty="0"/>
              <a:t>Methode wird sie</a:t>
            </a:r>
            <a:br>
              <a:rPr lang="de-DE" dirty="0"/>
            </a:br>
            <a:r>
              <a:rPr lang="de-DE" dirty="0"/>
              <a:t>nur verwendet.</a:t>
            </a:r>
          </a:p>
          <a:p>
            <a:r>
              <a:rPr lang="de-DE" dirty="0"/>
              <a:t>Bild: Ablauf eines</a:t>
            </a:r>
            <a:br>
              <a:rPr lang="de-DE" dirty="0"/>
            </a:br>
            <a:r>
              <a:rPr lang="de-DE" dirty="0"/>
              <a:t>Methodenaufrufes</a:t>
            </a:r>
          </a:p>
        </p:txBody>
      </p:sp>
      <p:pic>
        <p:nvPicPr>
          <p:cNvPr id="9" name="Grafik 8">
            <a:extLst>
              <a:ext uri="{FF2B5EF4-FFF2-40B4-BE49-F238E27FC236}">
                <a16:creationId xmlns:a16="http://schemas.microsoft.com/office/drawing/2014/main" id="{9D82E79D-995F-4C91-8181-A097F1B85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0" y="2672880"/>
            <a:ext cx="7677150" cy="4201897"/>
          </a:xfrm>
          <a:prstGeom prst="rect">
            <a:avLst/>
          </a:prstGeom>
        </p:spPr>
      </p:pic>
      <p:sp>
        <p:nvSpPr>
          <p:cNvPr id="12" name="Textfeld 11">
            <a:extLst>
              <a:ext uri="{FF2B5EF4-FFF2-40B4-BE49-F238E27FC236}">
                <a16:creationId xmlns:a16="http://schemas.microsoft.com/office/drawing/2014/main" id="{68DE21DD-7216-48DF-B253-E82E7A165775}"/>
              </a:ext>
            </a:extLst>
          </p:cNvPr>
          <p:cNvSpPr txBox="1"/>
          <p:nvPr/>
        </p:nvSpPr>
        <p:spPr>
          <a:xfrm>
            <a:off x="9799979" y="6215150"/>
            <a:ext cx="1588127" cy="369332"/>
          </a:xfrm>
          <a:prstGeom prst="rect">
            <a:avLst/>
          </a:prstGeom>
          <a:noFill/>
        </p:spPr>
        <p:txBody>
          <a:bodyPr wrap="none" rtlCol="0">
            <a:spAutoFit/>
          </a:bodyPr>
          <a:lstStyle/>
          <a:p>
            <a:r>
              <a:rPr lang="de-DE" dirty="0">
                <a:solidFill>
                  <a:schemeClr val="bg1"/>
                </a:solidFill>
              </a:rPr>
              <a:t>programiz.com</a:t>
            </a:r>
          </a:p>
        </p:txBody>
      </p:sp>
    </p:spTree>
    <p:extLst>
      <p:ext uri="{BB962C8B-B14F-4D97-AF65-F5344CB8AC3E}">
        <p14:creationId xmlns:p14="http://schemas.microsoft.com/office/powerpoint/2010/main" val="1320510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7DB-AC44-4DAC-902F-D3A5AFBA1DCC}"/>
              </a:ext>
            </a:extLst>
          </p:cNvPr>
          <p:cNvSpPr>
            <a:spLocks noGrp="1"/>
          </p:cNvSpPr>
          <p:nvPr>
            <p:ph type="title"/>
          </p:nvPr>
        </p:nvSpPr>
        <p:spPr/>
        <p:txBody>
          <a:bodyPr/>
          <a:lstStyle/>
          <a:p>
            <a:r>
              <a:rPr lang="de-DE" dirty="0"/>
              <a:t>Was sind Klassen?</a:t>
            </a:r>
          </a:p>
        </p:txBody>
      </p:sp>
      <p:sp>
        <p:nvSpPr>
          <p:cNvPr id="3" name="Content Placeholder 2">
            <a:extLst>
              <a:ext uri="{FF2B5EF4-FFF2-40B4-BE49-F238E27FC236}">
                <a16:creationId xmlns:a16="http://schemas.microsoft.com/office/drawing/2014/main" id="{4A0C900C-728F-4BA6-8CD1-F68CA1AF20EE}"/>
              </a:ext>
            </a:extLst>
          </p:cNvPr>
          <p:cNvSpPr>
            <a:spLocks noGrp="1"/>
          </p:cNvSpPr>
          <p:nvPr>
            <p:ph idx="1"/>
          </p:nvPr>
        </p:nvSpPr>
        <p:spPr/>
        <p:txBody>
          <a:bodyPr>
            <a:normAutofit fontScale="85000" lnSpcReduction="20000"/>
          </a:bodyPr>
          <a:lstStyle/>
          <a:p>
            <a:r>
              <a:rPr lang="de-DE" dirty="0"/>
              <a:t>Jedes Objekt hat einen Typen. Dieser wird durch Klassen definiert.</a:t>
            </a:r>
          </a:p>
          <a:p>
            <a:endParaRPr lang="de-DE" dirty="0"/>
          </a:p>
          <a:p>
            <a:r>
              <a:rPr lang="de-DE" dirty="0"/>
              <a:t>Klassen können Variablen speichern (wir nennen sie „Attribute“).</a:t>
            </a:r>
          </a:p>
          <a:p>
            <a:pPr lvl="1"/>
            <a:r>
              <a:rPr lang="de-DE" dirty="0"/>
              <a:t>„String“ speichert Zeichen.</a:t>
            </a:r>
          </a:p>
          <a:p>
            <a:pPr lvl="1"/>
            <a:r>
              <a:rPr lang="de-DE" dirty="0"/>
              <a:t>Arrays speichern mehrere Werte oder Referenzen.</a:t>
            </a:r>
          </a:p>
          <a:p>
            <a:pPr lvl="1"/>
            <a:r>
              <a:rPr lang="de-DE" dirty="0"/>
              <a:t>„Batch“ speichert Koordinaten, um sie bei „end“ an die GPU zu senden.</a:t>
            </a:r>
          </a:p>
          <a:p>
            <a:r>
              <a:rPr lang="de-DE" dirty="0"/>
              <a:t>Klassen können Methoden beinhalten.</a:t>
            </a:r>
          </a:p>
          <a:p>
            <a:pPr lvl="1"/>
            <a:r>
              <a:rPr lang="de-DE" dirty="0"/>
              <a:t>„Scanner“ hat die Methode „</a:t>
            </a:r>
            <a:r>
              <a:rPr lang="de-DE" dirty="0" err="1"/>
              <a:t>nextLine</a:t>
            </a:r>
            <a:r>
              <a:rPr lang="de-DE" dirty="0"/>
              <a:t>()“, um die nächste Zeile auszulesen.</a:t>
            </a:r>
          </a:p>
          <a:p>
            <a:pPr lvl="1"/>
            <a:r>
              <a:rPr lang="de-DE" dirty="0"/>
              <a:t>„Random“ hat die Methode „</a:t>
            </a:r>
            <a:r>
              <a:rPr lang="de-DE" dirty="0" err="1"/>
              <a:t>nextInt</a:t>
            </a:r>
            <a:r>
              <a:rPr lang="de-DE" dirty="0"/>
              <a:t>(</a:t>
            </a:r>
            <a:r>
              <a:rPr lang="de-DE" dirty="0" err="1"/>
              <a:t>int</a:t>
            </a:r>
            <a:r>
              <a:rPr lang="de-DE" dirty="0"/>
              <a:t> </a:t>
            </a:r>
            <a:r>
              <a:rPr lang="de-DE" dirty="0" err="1"/>
              <a:t>bound</a:t>
            </a:r>
            <a:r>
              <a:rPr lang="de-DE" dirty="0"/>
              <a:t>)“, um eine Zufallszahl zwischen 0 und </a:t>
            </a:r>
            <a:r>
              <a:rPr lang="de-DE" dirty="0" err="1"/>
              <a:t>bound</a:t>
            </a:r>
            <a:r>
              <a:rPr lang="de-DE" dirty="0"/>
              <a:t> zu erzeugen.</a:t>
            </a:r>
          </a:p>
          <a:p>
            <a:pPr lvl="1"/>
            <a:r>
              <a:rPr lang="de-DE" dirty="0"/>
              <a:t>„Batch“ hat die Methode „</a:t>
            </a:r>
            <a:r>
              <a:rPr lang="de-DE" dirty="0" err="1"/>
              <a:t>draw</a:t>
            </a:r>
            <a:r>
              <a:rPr lang="de-DE" dirty="0"/>
              <a:t>(</a:t>
            </a:r>
            <a:r>
              <a:rPr lang="de-DE" dirty="0" err="1"/>
              <a:t>Texture</a:t>
            </a:r>
            <a:r>
              <a:rPr lang="de-DE" dirty="0"/>
              <a:t> </a:t>
            </a:r>
            <a:r>
              <a:rPr lang="de-DE" dirty="0" err="1"/>
              <a:t>texture</a:t>
            </a:r>
            <a:r>
              <a:rPr lang="de-DE" dirty="0"/>
              <a:t>, </a:t>
            </a:r>
            <a:r>
              <a:rPr lang="de-DE" dirty="0" err="1"/>
              <a:t>float</a:t>
            </a:r>
            <a:r>
              <a:rPr lang="de-DE" dirty="0"/>
              <a:t> x, </a:t>
            </a:r>
            <a:r>
              <a:rPr lang="de-DE" dirty="0" err="1"/>
              <a:t>float</a:t>
            </a:r>
            <a:r>
              <a:rPr lang="de-DE" dirty="0"/>
              <a:t> y)“, um eine Textur bei x und y darzustellen.</a:t>
            </a:r>
          </a:p>
          <a:p>
            <a:r>
              <a:rPr lang="de-DE" dirty="0"/>
              <a:t>Klassen sind autonom.</a:t>
            </a:r>
          </a:p>
          <a:p>
            <a:pPr lvl="1"/>
            <a:r>
              <a:rPr lang="de-DE" dirty="0"/>
              <a:t>Sie entscheiden über ihre Attribute und Methoden und definieren deren Verhalten.</a:t>
            </a:r>
          </a:p>
        </p:txBody>
      </p:sp>
    </p:spTree>
    <p:extLst>
      <p:ext uri="{BB962C8B-B14F-4D97-AF65-F5344CB8AC3E}">
        <p14:creationId xmlns:p14="http://schemas.microsoft.com/office/powerpoint/2010/main" val="3390270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F2750-7CB3-4EC6-A1A7-C8B64818C011}"/>
              </a:ext>
            </a:extLst>
          </p:cNvPr>
          <p:cNvSpPr>
            <a:spLocks noGrp="1"/>
          </p:cNvSpPr>
          <p:nvPr>
            <p:ph type="title"/>
          </p:nvPr>
        </p:nvSpPr>
        <p:spPr/>
        <p:txBody>
          <a:bodyPr/>
          <a:lstStyle/>
          <a:p>
            <a:r>
              <a:rPr lang="de-DE" dirty="0"/>
              <a:t>Objektorientierung</a:t>
            </a:r>
          </a:p>
        </p:txBody>
      </p:sp>
      <p:sp>
        <p:nvSpPr>
          <p:cNvPr id="3" name="Inhaltsplatzhalter 2">
            <a:extLst>
              <a:ext uri="{FF2B5EF4-FFF2-40B4-BE49-F238E27FC236}">
                <a16:creationId xmlns:a16="http://schemas.microsoft.com/office/drawing/2014/main" id="{FA5D248E-4E06-4E0F-A16B-EE8CC6D94D05}"/>
              </a:ext>
            </a:extLst>
          </p:cNvPr>
          <p:cNvSpPr>
            <a:spLocks noGrp="1"/>
          </p:cNvSpPr>
          <p:nvPr>
            <p:ph idx="1"/>
          </p:nvPr>
        </p:nvSpPr>
        <p:spPr/>
        <p:txBody>
          <a:bodyPr>
            <a:normAutofit/>
          </a:bodyPr>
          <a:lstStyle/>
          <a:p>
            <a:r>
              <a:rPr lang="de-DE" dirty="0"/>
              <a:t>Paradigma</a:t>
            </a:r>
          </a:p>
          <a:p>
            <a:r>
              <a:rPr lang="de-DE" dirty="0"/>
              <a:t>Modellierung logisch zusammengehöriger Eigenschaften durch Klassen</a:t>
            </a:r>
          </a:p>
          <a:p>
            <a:pPr lvl="1"/>
            <a:r>
              <a:rPr lang="de-DE" dirty="0"/>
              <a:t>Beispiel: Attribute Vorname, Nachname und Geburtsdatum in Klasse "Person", Methode zur Berechnung des Alters</a:t>
            </a:r>
          </a:p>
          <a:p>
            <a:r>
              <a:rPr lang="de-DE" dirty="0"/>
              <a:t>Die Programmlogik ergibt sich aus dem Zusammenspiel von Objekten</a:t>
            </a:r>
          </a:p>
          <a:p>
            <a:pPr lvl="1"/>
            <a:r>
              <a:rPr lang="de-DE" dirty="0"/>
              <a:t>Beispiel: Initialen ergeben sich aus Anfangsbuchstaben von Vorname und Nachname, die durch die Klasse "String" verwaltet werden.</a:t>
            </a:r>
          </a:p>
        </p:txBody>
      </p:sp>
    </p:spTree>
    <p:extLst>
      <p:ext uri="{BB962C8B-B14F-4D97-AF65-F5344CB8AC3E}">
        <p14:creationId xmlns:p14="http://schemas.microsoft.com/office/powerpoint/2010/main" val="52108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70B51-D9DC-4CE8-B598-7459B92359E4}"/>
              </a:ext>
            </a:extLst>
          </p:cNvPr>
          <p:cNvSpPr>
            <a:spLocks noGrp="1"/>
          </p:cNvSpPr>
          <p:nvPr>
            <p:ph type="title"/>
          </p:nvPr>
        </p:nvSpPr>
        <p:spPr/>
        <p:txBody>
          <a:bodyPr/>
          <a:lstStyle/>
          <a:p>
            <a:r>
              <a:rPr lang="de-DE" dirty="0"/>
              <a:t>Eigene Klassen erstellen</a:t>
            </a:r>
          </a:p>
        </p:txBody>
      </p:sp>
      <p:sp>
        <p:nvSpPr>
          <p:cNvPr id="3" name="Inhaltsplatzhalter 2">
            <a:extLst>
              <a:ext uri="{FF2B5EF4-FFF2-40B4-BE49-F238E27FC236}">
                <a16:creationId xmlns:a16="http://schemas.microsoft.com/office/drawing/2014/main" id="{5D162787-320F-4629-9DA9-6185BEF7CC01}"/>
              </a:ext>
            </a:extLst>
          </p:cNvPr>
          <p:cNvSpPr>
            <a:spLocks noGrp="1"/>
          </p:cNvSpPr>
          <p:nvPr>
            <p:ph idx="1"/>
          </p:nvPr>
        </p:nvSpPr>
        <p:spPr/>
        <p:txBody>
          <a:bodyPr/>
          <a:lstStyle/>
          <a:p>
            <a:r>
              <a:rPr lang="de-DE" dirty="0"/>
              <a:t>Jede Klasse hat normalerweise eine eigene Datei.</a:t>
            </a:r>
          </a:p>
          <a:p>
            <a:r>
              <a:rPr lang="de-DE" dirty="0"/>
              <a:t>Rechtsklicke den Ordner (z.B. </a:t>
            </a:r>
            <a:r>
              <a:rPr lang="de-DE" dirty="0" err="1"/>
              <a:t>root.content</a:t>
            </a:r>
            <a:r>
              <a:rPr lang="de-DE" dirty="0"/>
              <a:t>)</a:t>
            </a:r>
          </a:p>
          <a:p>
            <a:r>
              <a:rPr lang="de-DE" dirty="0"/>
              <a:t>Wähle New › Java Class</a:t>
            </a:r>
          </a:p>
          <a:p>
            <a:r>
              <a:rPr lang="de-DE" dirty="0"/>
              <a:t>Gib einen Namen in </a:t>
            </a:r>
            <a:r>
              <a:rPr lang="de-DE" dirty="0" err="1"/>
              <a:t>UpperCamelCase</a:t>
            </a:r>
            <a:r>
              <a:rPr lang="de-DE" dirty="0"/>
              <a:t> ein.</a:t>
            </a:r>
          </a:p>
          <a:p>
            <a:r>
              <a:rPr lang="de-DE" dirty="0"/>
              <a:t>In die geschweiften Klammern kannst du sowohl Attribute als auch Methoden schreiben.</a:t>
            </a:r>
          </a:p>
        </p:txBody>
      </p:sp>
      <p:pic>
        <p:nvPicPr>
          <p:cNvPr id="6" name="Picture 5">
            <a:extLst>
              <a:ext uri="{FF2B5EF4-FFF2-40B4-BE49-F238E27FC236}">
                <a16:creationId xmlns:a16="http://schemas.microsoft.com/office/drawing/2014/main" id="{AE06F703-1130-458B-9A21-2D5E66D24C3A}"/>
              </a:ext>
            </a:extLst>
          </p:cNvPr>
          <p:cNvPicPr>
            <a:picLocks noChangeAspect="1"/>
          </p:cNvPicPr>
          <p:nvPr/>
        </p:nvPicPr>
        <p:blipFill>
          <a:blip r:embed="rId2"/>
          <a:stretch>
            <a:fillRect/>
          </a:stretch>
        </p:blipFill>
        <p:spPr>
          <a:xfrm>
            <a:off x="7114583" y="5149663"/>
            <a:ext cx="4239217" cy="1343212"/>
          </a:xfrm>
          <a:prstGeom prst="rect">
            <a:avLst/>
          </a:prstGeom>
        </p:spPr>
      </p:pic>
      <p:sp>
        <p:nvSpPr>
          <p:cNvPr id="8" name="Oval 7">
            <a:extLst>
              <a:ext uri="{FF2B5EF4-FFF2-40B4-BE49-F238E27FC236}">
                <a16:creationId xmlns:a16="http://schemas.microsoft.com/office/drawing/2014/main" id="{1984BB5A-1A46-466C-8EE7-A8CE01CE90F3}"/>
              </a:ext>
            </a:extLst>
          </p:cNvPr>
          <p:cNvSpPr/>
          <p:nvPr/>
        </p:nvSpPr>
        <p:spPr>
          <a:xfrm>
            <a:off x="9854720" y="5172847"/>
            <a:ext cx="970737" cy="290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8226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900D0-B019-4D82-AED4-A5CE3FAFE9B1}"/>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F73913EC-B8B6-4B9E-B574-1056A81C93FE}"/>
              </a:ext>
            </a:extLst>
          </p:cNvPr>
          <p:cNvSpPr>
            <a:spLocks noGrp="1"/>
          </p:cNvSpPr>
          <p:nvPr>
            <p:ph idx="1"/>
          </p:nvPr>
        </p:nvSpPr>
        <p:spPr/>
        <p:txBody>
          <a:bodyPr/>
          <a:lstStyle/>
          <a:p>
            <a:r>
              <a:rPr lang="de-DE" dirty="0"/>
              <a:t>Ähnlich wie Methoden</a:t>
            </a:r>
          </a:p>
          <a:p>
            <a:r>
              <a:rPr lang="de-DE" dirty="0"/>
              <a:t>Initialisiert die Attribute eines Objekts</a:t>
            </a:r>
            <a:br>
              <a:rPr lang="de-DE" dirty="0"/>
            </a:br>
            <a:r>
              <a:rPr lang="de-DE" dirty="0"/>
              <a:t>&lt;Modifikatoren&gt; &lt;Klassenname&gt;(&lt;Parameter&gt;) {</a:t>
            </a:r>
            <a:br>
              <a:rPr lang="de-DE" dirty="0"/>
            </a:br>
            <a:r>
              <a:rPr lang="de-DE" dirty="0"/>
              <a:t>}</a:t>
            </a:r>
          </a:p>
          <a:p>
            <a:r>
              <a:rPr lang="de-DE" dirty="0" err="1"/>
              <a:t>this</a:t>
            </a:r>
            <a:r>
              <a:rPr lang="de-DE" dirty="0"/>
              <a:t> bezeichnet das Objekt, auf dem eine </a:t>
            </a:r>
            <a:r>
              <a:rPr lang="de-DE" dirty="0" err="1"/>
              <a:t>Instanzmethode</a:t>
            </a:r>
            <a:r>
              <a:rPr lang="de-DE" dirty="0"/>
              <a:t> ausgeführt wurde.</a:t>
            </a:r>
          </a:p>
          <a:p>
            <a:pPr lvl="1"/>
            <a:r>
              <a:rPr lang="de-DE" dirty="0"/>
              <a:t>Mit </a:t>
            </a:r>
            <a:r>
              <a:rPr lang="de-DE" dirty="0" err="1"/>
              <a:t>this</a:t>
            </a:r>
            <a:r>
              <a:rPr lang="de-DE" dirty="0"/>
              <a:t>(&lt;Parameter&gt;); kann ein Konstruktor einen anderen Konstruktor aufrufen.</a:t>
            </a:r>
          </a:p>
          <a:p>
            <a:pPr lvl="1"/>
            <a:r>
              <a:rPr lang="de-DE" dirty="0"/>
              <a:t>Mit </a:t>
            </a:r>
            <a:r>
              <a:rPr lang="de-DE" dirty="0" err="1"/>
              <a:t>this</a:t>
            </a:r>
            <a:r>
              <a:rPr lang="de-DE" dirty="0"/>
              <a:t>.&lt;Attribut&gt; kann auf Attribute zugegriffen werden, wenn die Parameter-Namen des Konstruktors gleich heißen.</a:t>
            </a:r>
          </a:p>
        </p:txBody>
      </p:sp>
    </p:spTree>
    <p:extLst>
      <p:ext uri="{BB962C8B-B14F-4D97-AF65-F5344CB8AC3E}">
        <p14:creationId xmlns:p14="http://schemas.microsoft.com/office/powerpoint/2010/main" val="79524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1943-F28E-4EB9-8E9E-A8E7197C28C7}"/>
              </a:ext>
            </a:extLst>
          </p:cNvPr>
          <p:cNvSpPr>
            <a:spLocks noGrp="1"/>
          </p:cNvSpPr>
          <p:nvPr>
            <p:ph type="title"/>
          </p:nvPr>
        </p:nvSpPr>
        <p:spPr/>
        <p:txBody>
          <a:bodyPr/>
          <a:lstStyle/>
          <a:p>
            <a:r>
              <a:rPr lang="de-DE" dirty="0"/>
              <a:t>Bezeichnung Methoden von Klassen</a:t>
            </a:r>
          </a:p>
        </p:txBody>
      </p:sp>
      <p:sp>
        <p:nvSpPr>
          <p:cNvPr id="3" name="Content Placeholder 2">
            <a:extLst>
              <a:ext uri="{FF2B5EF4-FFF2-40B4-BE49-F238E27FC236}">
                <a16:creationId xmlns:a16="http://schemas.microsoft.com/office/drawing/2014/main" id="{700D21F0-6F6B-4FBA-A211-BCAE97AA35A8}"/>
              </a:ext>
            </a:extLst>
          </p:cNvPr>
          <p:cNvSpPr>
            <a:spLocks noGrp="1"/>
          </p:cNvSpPr>
          <p:nvPr>
            <p:ph idx="1"/>
          </p:nvPr>
        </p:nvSpPr>
        <p:spPr/>
        <p:txBody>
          <a:bodyPr/>
          <a:lstStyle/>
          <a:p>
            <a:pPr marL="0" indent="0">
              <a:buNone/>
              <a:defRPr>
                <a:solidFill>
                  <a:srgbClr val="FFFFFF"/>
                </a:solidFill>
              </a:defRPr>
            </a:pPr>
            <a:r>
              <a:rPr lang="de-DE" dirty="0"/>
              <a:t>&lt;Klasse&gt;#&lt;methode&gt; bedeutet: &lt;</a:t>
            </a:r>
            <a:r>
              <a:rPr lang="de-DE" dirty="0" err="1"/>
              <a:t>methode</a:t>
            </a:r>
            <a:r>
              <a:rPr lang="de-DE" dirty="0"/>
              <a:t>&gt; kann auf einem Objekt von &lt;Klasse&gt; ausgeführt werden.</a:t>
            </a:r>
          </a:p>
          <a:p>
            <a:pPr>
              <a:defRPr>
                <a:solidFill>
                  <a:srgbClr val="FFFFFF"/>
                </a:solidFill>
              </a:defRPr>
            </a:pPr>
            <a:endParaRPr lang="de-DE" dirty="0"/>
          </a:p>
          <a:p>
            <a:pPr marL="0" indent="0">
              <a:buNone/>
              <a:defRPr>
                <a:solidFill>
                  <a:srgbClr val="FFFFFF"/>
                </a:solidFill>
              </a:defRPr>
            </a:pPr>
            <a:r>
              <a:rPr lang="de-DE" dirty="0"/>
              <a:t>Beispiel: </a:t>
            </a:r>
            <a:r>
              <a:rPr lang="de-DE" dirty="0" err="1"/>
              <a:t>Scanner#nextLine</a:t>
            </a:r>
            <a:r>
              <a:rPr lang="de-DE" dirty="0"/>
              <a:t> kann so verwendet werden:</a:t>
            </a:r>
          </a:p>
          <a:p>
            <a:pPr marL="0" indent="0" defTabSz="914400">
              <a:buNone/>
              <a:defRPr>
                <a:solidFill>
                  <a:srgbClr val="5FB1DA"/>
                </a:solidFill>
                <a:latin typeface="JetBrains Mono"/>
                <a:ea typeface="JetBrains Mono"/>
                <a:cs typeface="JetBrains Mono"/>
                <a:sym typeface="JetBrains Mono"/>
              </a:defRPr>
            </a:pPr>
            <a:r>
              <a:rPr lang="de-DE" sz="1800" dirty="0">
                <a:latin typeface="Consolas" panose="020B0609020204030204" pitchFamily="49" charset="0"/>
                <a:ea typeface="Calibri" panose="020F0502020204030204" pitchFamily="34" charset="0"/>
                <a:cs typeface="Calibri" panose="020F0502020204030204" pitchFamily="34" charset="0"/>
              </a:rPr>
              <a:t>Scanner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CC7E47"/>
                </a:solidFill>
                <a:latin typeface="Consolas" panose="020B0609020204030204" pitchFamily="49" charset="0"/>
                <a:ea typeface="Calibri" panose="020F0502020204030204" pitchFamily="34" charset="0"/>
                <a:cs typeface="Calibri" panose="020F0502020204030204" pitchFamily="34" charset="0"/>
              </a:rPr>
              <a:t>new</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 </a:t>
            </a:r>
            <a:r>
              <a:rPr lang="de-DE" sz="1800" dirty="0">
                <a:solidFill>
                  <a:srgbClr val="ADD8E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latin typeface="Consolas" panose="020B0609020204030204" pitchFamily="49" charset="0"/>
                <a:ea typeface="Calibri" panose="020F0502020204030204" pitchFamily="34" charset="0"/>
                <a:cs typeface="Calibri" panose="020F0502020204030204" pitchFamily="34" charset="0"/>
              </a:rPr>
              <a:t>System</a:t>
            </a:r>
            <a:r>
              <a:rPr lang="de-DE" sz="1800" dirty="0">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i="1" dirty="0">
                <a:solidFill>
                  <a:srgbClr val="9876AA"/>
                </a:solidFill>
                <a:latin typeface="Consolas" panose="020B0609020204030204" pitchFamily="49" charset="0"/>
                <a:ea typeface="Calibri" panose="020F0502020204030204" pitchFamily="34" charset="0"/>
                <a:cs typeface="Calibri" panose="020F0502020204030204" pitchFamily="34" charset="0"/>
              </a:rPr>
              <a:t>in</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b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br>
            <a:r>
              <a:rPr lang="de-DE" sz="1800" dirty="0">
                <a:latin typeface="Consolas" panose="020B0609020204030204" pitchFamily="49" charset="0"/>
                <a:ea typeface="Calibri" panose="020F0502020204030204" pitchFamily="34" charset="0"/>
                <a:cs typeface="Calibri" panose="020F0502020204030204" pitchFamily="34" charset="0"/>
              </a:rPr>
              <a:t>String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input</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err="1">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dirty="0" err="1">
                <a:solidFill>
                  <a:srgbClr val="B9C7A6"/>
                </a:solidFill>
                <a:latin typeface="Consolas" panose="020B0609020204030204" pitchFamily="49" charset="0"/>
                <a:ea typeface="Calibri" panose="020F0502020204030204" pitchFamily="34" charset="0"/>
                <a:cs typeface="Calibri" panose="020F0502020204030204" pitchFamily="34" charset="0"/>
              </a:rPr>
              <a:t>nextLine</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p>
          <a:p>
            <a:endParaRPr lang="de-DE" dirty="0"/>
          </a:p>
        </p:txBody>
      </p:sp>
    </p:spTree>
    <p:extLst>
      <p:ext uri="{BB962C8B-B14F-4D97-AF65-F5344CB8AC3E}">
        <p14:creationId xmlns:p14="http://schemas.microsoft.com/office/powerpoint/2010/main" val="122533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6B31-5FCD-4D07-A8E6-7338067BF7B9}"/>
              </a:ext>
            </a:extLst>
          </p:cNvPr>
          <p:cNvSpPr>
            <a:spLocks noGrp="1"/>
          </p:cNvSpPr>
          <p:nvPr>
            <p:ph type="title"/>
          </p:nvPr>
        </p:nvSpPr>
        <p:spPr/>
        <p:txBody>
          <a:bodyPr/>
          <a:lstStyle/>
          <a:p>
            <a:r>
              <a:rPr lang="de-DE" dirty="0"/>
              <a:t>Start-Methode</a:t>
            </a:r>
          </a:p>
        </p:txBody>
      </p:sp>
      <p:sp>
        <p:nvSpPr>
          <p:cNvPr id="3" name="Content Placeholder 2">
            <a:extLst>
              <a:ext uri="{FF2B5EF4-FFF2-40B4-BE49-F238E27FC236}">
                <a16:creationId xmlns:a16="http://schemas.microsoft.com/office/drawing/2014/main" id="{D3756569-9C32-45CD-A2F0-3E5CA28EF9FC}"/>
              </a:ext>
            </a:extLst>
          </p:cNvPr>
          <p:cNvSpPr>
            <a:spLocks noGrp="1"/>
          </p:cNvSpPr>
          <p:nvPr>
            <p:ph idx="1"/>
          </p:nvPr>
        </p:nvSpPr>
        <p:spPr/>
        <p:txBody>
          <a:bodyPr>
            <a:normAutofit/>
          </a:bodyPr>
          <a:lstStyle/>
          <a:p>
            <a:pPr marL="0" indent="0">
              <a:buNone/>
            </a:pPr>
            <a:r>
              <a:rPr kumimoji="0" lang="de-DE" altLang="de-DE" sz="1800" b="0" i="1" u="none" strike="noStrike" cap="none" normalizeH="0" baseline="0" dirty="0">
                <a:ln>
                  <a:noFill/>
                </a:ln>
                <a:solidFill>
                  <a:srgbClr val="479834"/>
                </a:solidFill>
                <a:effectLst/>
                <a:latin typeface="Consolas" panose="020B0609020204030204" pitchFamily="49" charset="0"/>
              </a:rPr>
              <a: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Ich bin </a:t>
            </a:r>
            <a:r>
              <a:rPr kumimoji="0" lang="de-DE" altLang="de-DE" sz="1800" b="0" i="1" u="none" strike="noStrike" cap="none" normalizeH="0" baseline="0" dirty="0" err="1">
                <a:ln>
                  <a:noFill/>
                </a:ln>
                <a:solidFill>
                  <a:srgbClr val="479834"/>
                </a:solidFill>
                <a:effectLst/>
                <a:latin typeface="Consolas" panose="020B0609020204030204" pitchFamily="49" charset="0"/>
              </a:rPr>
              <a:t>JavaDoc</a:t>
            </a:r>
            <a:r>
              <a:rPr kumimoji="0" lang="de-DE" altLang="de-DE" sz="1800" b="0" i="1" u="none" strike="noStrike" cap="none" normalizeH="0" baseline="0" dirty="0">
                <a:ln>
                  <a:noFill/>
                </a:ln>
                <a:solidFill>
                  <a:srgbClr val="479834"/>
                </a:solidFill>
                <a:effectLst/>
                <a:latin typeface="Consolas" panose="020B0609020204030204" pitchFamily="49" charset="0"/>
              </a:rPr>
              <a:t>. Ich erkläre den Zweck von Programmbestandteilen.</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Die Start-Methode wird beim Start des Programms ausgeführt.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a:t>
            </a:r>
            <a:r>
              <a:rPr kumimoji="0" lang="de-DE" altLang="de-DE" sz="1800" b="1" i="1" u="none" strike="noStrike" cap="none" normalizeH="0" baseline="0" dirty="0">
                <a:ln>
                  <a:noFill/>
                </a:ln>
                <a:solidFill>
                  <a:srgbClr val="8B7775"/>
                </a:solidFill>
                <a:effectLst/>
                <a:latin typeface="Consolas" panose="020B0609020204030204" pitchFamily="49" charset="0"/>
              </a:rPr>
              <a:t>@param </a:t>
            </a:r>
            <a:r>
              <a:rPr kumimoji="0" lang="de-DE" altLang="de-DE" sz="1800" b="0" i="1" u="none" strike="noStrike" cap="none" normalizeH="0" baseline="0" dirty="0" err="1">
                <a:ln>
                  <a:noFill/>
                </a:ln>
                <a:solidFill>
                  <a:srgbClr val="8A653B"/>
                </a:solidFill>
                <a:effectLst/>
                <a:latin typeface="Consolas" panose="020B0609020204030204" pitchFamily="49" charset="0"/>
              </a:rPr>
              <a:t>args</a:t>
            </a:r>
            <a:r>
              <a:rPr kumimoji="0" lang="de-DE" altLang="de-DE" sz="1800" b="0" i="1" u="none" strike="noStrike" cap="none" normalizeH="0" baseline="0" dirty="0">
                <a:ln>
                  <a:noFill/>
                </a:ln>
                <a:solidFill>
                  <a:srgbClr val="8A653B"/>
                </a:solidFill>
                <a:effectLst/>
                <a:latin typeface="Consolas" panose="020B0609020204030204" pitchFamily="49" charset="0"/>
              </a:rPr>
              <a:t> </a:t>
            </a:r>
            <a:r>
              <a:rPr kumimoji="0" lang="de-DE" altLang="de-DE" sz="1800" b="0" i="1" u="none" strike="noStrike" cap="none" normalizeH="0" baseline="0" dirty="0">
                <a:ln>
                  <a:noFill/>
                </a:ln>
                <a:solidFill>
                  <a:srgbClr val="479834"/>
                </a:solidFill>
                <a:effectLst/>
                <a:latin typeface="Consolas" panose="020B0609020204030204" pitchFamily="49" charset="0"/>
              </a:rPr>
              <a:t>Kommandozeilen-Argumente für den Start des Programms.</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Wir verwenden sie nicht.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Hier stehen die Befehle, die das Programm ausführen soll.</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spTree>
    <p:extLst>
      <p:ext uri="{BB962C8B-B14F-4D97-AF65-F5344CB8AC3E}">
        <p14:creationId xmlns:p14="http://schemas.microsoft.com/office/powerpoint/2010/main" val="2756770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E4040F-DA6C-4632-BB2C-AC920BE84EC6}"/>
              </a:ext>
            </a:extLst>
          </p:cNvPr>
          <p:cNvSpPr>
            <a:spLocks noGrp="1"/>
          </p:cNvSpPr>
          <p:nvPr>
            <p:ph type="title"/>
          </p:nvPr>
        </p:nvSpPr>
        <p:spPr/>
        <p:txBody>
          <a:bodyPr/>
          <a:lstStyle/>
          <a:p>
            <a:r>
              <a:rPr lang="de-DE" dirty="0"/>
              <a:t>Arten von Variablen</a:t>
            </a:r>
          </a:p>
        </p:txBody>
      </p:sp>
      <p:graphicFrame>
        <p:nvGraphicFramePr>
          <p:cNvPr id="6" name="Tabelle 7">
            <a:extLst>
              <a:ext uri="{FF2B5EF4-FFF2-40B4-BE49-F238E27FC236}">
                <a16:creationId xmlns:a16="http://schemas.microsoft.com/office/drawing/2014/main" id="{2BF05063-F9F7-490C-A55E-58958302473C}"/>
              </a:ext>
            </a:extLst>
          </p:cNvPr>
          <p:cNvGraphicFramePr>
            <a:graphicFrameLocks noGrp="1"/>
          </p:cNvGraphicFramePr>
          <p:nvPr>
            <p:extLst>
              <p:ext uri="{D42A27DB-BD31-4B8C-83A1-F6EECF244321}">
                <p14:modId xmlns:p14="http://schemas.microsoft.com/office/powerpoint/2010/main" val="988169138"/>
              </p:ext>
            </p:extLst>
          </p:nvPr>
        </p:nvGraphicFramePr>
        <p:xfrm>
          <a:off x="838200" y="1684656"/>
          <a:ext cx="10515600" cy="436848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4163030904"/>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Lokale 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eines Blocks.</a:t>
                      </a:r>
                    </a:p>
                    <a:p>
                      <a:r>
                        <a:rPr lang="de-DE" u="none" dirty="0">
                          <a:solidFill>
                            <a:schemeClr val="tx1"/>
                          </a:solidFill>
                        </a:rPr>
                        <a:t>(Methoden sind auch ein Block)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Um die kleinste Zahl aus einem Array zu finden, verwenden wir eine Schleife. Wir speichern dabei immer die aktuell kleinste 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Attribut / Instanzvariable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wird für jedes Objekt einmal gespeichert.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 „Baum“ könnte das Attribut „Höhe“ haben. Jeder Baum hat eine andere Höhe.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Statische Variable / Klassenvariable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speichert, unabhängig vom Projekt, nur einen Wert.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Zahl </a:t>
                      </a:r>
                      <a:r>
                        <a:rPr lang="el-GR" u="none" dirty="0">
                          <a:solidFill>
                            <a:schemeClr val="tx1"/>
                          </a:solidFill>
                        </a:rPr>
                        <a:t>π</a:t>
                      </a:r>
                      <a:r>
                        <a:rPr lang="en-US" u="none" dirty="0">
                          <a:solidFill>
                            <a:schemeClr val="tx1"/>
                          </a:solidFill>
                        </a:rPr>
                        <a:t> </a:t>
                      </a:r>
                      <a:r>
                        <a:rPr lang="de-DE" u="none" dirty="0">
                          <a:solidFill>
                            <a:schemeClr val="tx1"/>
                          </a:solidFill>
                        </a:rPr>
                        <a:t>ist unabhängig vom Objekt immer gleich.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Parameter / Argument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die einer Methode übergeben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Methode „frag“ bekommt den Parameter „</a:t>
                      </a:r>
                      <a:r>
                        <a:rPr lang="de-DE" u="none" dirty="0" err="1">
                          <a:solidFill>
                            <a:schemeClr val="tx1"/>
                          </a:solidFill>
                        </a:rPr>
                        <a:t>text</a:t>
                      </a:r>
                      <a:r>
                        <a:rPr lang="de-DE" u="none" dirty="0">
                          <a:solidFill>
                            <a:schemeClr val="tx1"/>
                          </a:solidFill>
                        </a:rPr>
                        <a:t>“, um den Fragetext zu kennen.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5724485"/>
                  </a:ext>
                </a:extLst>
              </a:tr>
            </a:tbl>
          </a:graphicData>
        </a:graphic>
      </p:graphicFrame>
    </p:spTree>
    <p:extLst>
      <p:ext uri="{BB962C8B-B14F-4D97-AF65-F5344CB8AC3E}">
        <p14:creationId xmlns:p14="http://schemas.microsoft.com/office/powerpoint/2010/main" val="480906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5AF151-936D-4C37-8FB6-1FE1773E16FE}"/>
              </a:ext>
            </a:extLst>
          </p:cNvPr>
          <p:cNvSpPr>
            <a:spLocks noGrp="1"/>
          </p:cNvSpPr>
          <p:nvPr>
            <p:ph type="title"/>
          </p:nvPr>
        </p:nvSpPr>
        <p:spPr/>
        <p:txBody>
          <a:bodyPr/>
          <a:lstStyle/>
          <a:p>
            <a:r>
              <a:rPr lang="de-DE" dirty="0"/>
              <a:t>Sichtbarkeitsmodifikatoren</a:t>
            </a:r>
          </a:p>
        </p:txBody>
      </p:sp>
      <p:sp>
        <p:nvSpPr>
          <p:cNvPr id="3" name="Inhaltsplatzhalter 2">
            <a:extLst>
              <a:ext uri="{FF2B5EF4-FFF2-40B4-BE49-F238E27FC236}">
                <a16:creationId xmlns:a16="http://schemas.microsoft.com/office/drawing/2014/main" id="{7243F6A4-221D-42B7-8BD2-1A5B8903308D}"/>
              </a:ext>
            </a:extLst>
          </p:cNvPr>
          <p:cNvSpPr>
            <a:spLocks noGrp="1"/>
          </p:cNvSpPr>
          <p:nvPr>
            <p:ph idx="1"/>
          </p:nvPr>
        </p:nvSpPr>
        <p:spPr>
          <a:xfrm>
            <a:off x="838200" y="1825624"/>
            <a:ext cx="10515600" cy="530226"/>
          </a:xfrm>
        </p:spPr>
        <p:txBody>
          <a:bodyPr>
            <a:normAutofit/>
          </a:bodyPr>
          <a:lstStyle/>
          <a:p>
            <a:pPr marL="0" indent="0">
              <a:buNone/>
            </a:pPr>
            <a:r>
              <a:rPr lang="de-DE" dirty="0"/>
              <a:t>Können für Attribute und Methoden verwendet werden:</a:t>
            </a:r>
          </a:p>
        </p:txBody>
      </p:sp>
      <p:graphicFrame>
        <p:nvGraphicFramePr>
          <p:cNvPr id="4" name="Tabelle 7">
            <a:extLst>
              <a:ext uri="{FF2B5EF4-FFF2-40B4-BE49-F238E27FC236}">
                <a16:creationId xmlns:a16="http://schemas.microsoft.com/office/drawing/2014/main" id="{95DA91B7-623F-428B-9E85-1EDDBC4559F8}"/>
              </a:ext>
            </a:extLst>
          </p:cNvPr>
          <p:cNvGraphicFramePr>
            <a:graphicFrameLocks noGrp="1"/>
          </p:cNvGraphicFramePr>
          <p:nvPr>
            <p:extLst>
              <p:ext uri="{D42A27DB-BD31-4B8C-83A1-F6EECF244321}">
                <p14:modId xmlns:p14="http://schemas.microsoft.com/office/powerpoint/2010/main" val="2887687869"/>
              </p:ext>
            </p:extLst>
          </p:nvPr>
        </p:nvGraphicFramePr>
        <p:xfrm>
          <a:off x="838200" y="2490786"/>
          <a:ext cx="10515600" cy="2386332"/>
        </p:xfrm>
        <a:graphic>
          <a:graphicData uri="http://schemas.openxmlformats.org/drawingml/2006/table">
            <a:tbl>
              <a:tblPr firstRow="1" bandRow="1">
                <a:tableStyleId>{5C22544A-7EE6-4342-B048-85BDC9FD1C3A}</a:tableStyleId>
              </a:tblPr>
              <a:tblGrid>
                <a:gridCol w="2781300">
                  <a:extLst>
                    <a:ext uri="{9D8B030D-6E8A-4147-A177-3AD203B41FA5}">
                      <a16:colId xmlns:a16="http://schemas.microsoft.com/office/drawing/2014/main" val="2317810761"/>
                    </a:ext>
                  </a:extLst>
                </a:gridCol>
                <a:gridCol w="773430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Schlüsselwort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private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nur innerhalb der Klasse verwendet werden. So können wir sie absichern.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&lt;kein Modifikator&gt;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protected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und abgeleiteten Klassen (siehe Vererbung)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err="1">
                          <a:solidFill>
                            <a:schemeClr val="tx1"/>
                          </a:solidFill>
                        </a:rPr>
                        <a:t>public</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überall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spTree>
    <p:extLst>
      <p:ext uri="{BB962C8B-B14F-4D97-AF65-F5344CB8AC3E}">
        <p14:creationId xmlns:p14="http://schemas.microsoft.com/office/powerpoint/2010/main" val="588173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A049F-B707-4BF9-AE48-6221789AD3D7}"/>
              </a:ext>
            </a:extLst>
          </p:cNvPr>
          <p:cNvSpPr>
            <a:spLocks noGrp="1"/>
          </p:cNvSpPr>
          <p:nvPr>
            <p:ph type="title"/>
          </p:nvPr>
        </p:nvSpPr>
        <p:spPr/>
        <p:txBody>
          <a:bodyPr/>
          <a:lstStyle/>
          <a:p>
            <a:r>
              <a:rPr lang="de-DE" dirty="0"/>
              <a:t>final-Modifikator</a:t>
            </a:r>
          </a:p>
        </p:txBody>
      </p:sp>
      <p:sp>
        <p:nvSpPr>
          <p:cNvPr id="3" name="Inhaltsplatzhalter 2">
            <a:extLst>
              <a:ext uri="{FF2B5EF4-FFF2-40B4-BE49-F238E27FC236}">
                <a16:creationId xmlns:a16="http://schemas.microsoft.com/office/drawing/2014/main" id="{7C24BEBF-B385-4CF8-B02A-184DF8CEF9A0}"/>
              </a:ext>
            </a:extLst>
          </p:cNvPr>
          <p:cNvSpPr>
            <a:spLocks noGrp="1"/>
          </p:cNvSpPr>
          <p:nvPr>
            <p:ph idx="1"/>
          </p:nvPr>
        </p:nvSpPr>
        <p:spPr/>
        <p:txBody>
          <a:bodyPr/>
          <a:lstStyle/>
          <a:p>
            <a:pPr marL="0" indent="0">
              <a:buNone/>
            </a:pPr>
            <a:r>
              <a:rPr lang="de-DE" dirty="0"/>
              <a:t>Sorgt dafür, dass …</a:t>
            </a:r>
          </a:p>
          <a:p>
            <a:pPr marL="0" indent="0">
              <a:buNone/>
            </a:pPr>
            <a:r>
              <a:rPr lang="de-DE" dirty="0"/>
              <a:t>… Variablen kein neuer Wert zugewiesen werden kann.</a:t>
            </a:r>
          </a:p>
          <a:p>
            <a:pPr lvl="1"/>
            <a:r>
              <a:rPr lang="de-DE" dirty="0"/>
              <a:t>Achtung: Referenzierte Objekte können ihren Zustand ändern, es können nur keine neuen Objekte zugewiesen werden.</a:t>
            </a:r>
          </a:p>
          <a:p>
            <a:pPr marL="0" indent="0">
              <a:buNone/>
            </a:pPr>
            <a:r>
              <a:rPr lang="de-DE" dirty="0"/>
              <a:t>… Methoden nicht überschrieben werden können. (siehe Vererbung)</a:t>
            </a:r>
          </a:p>
          <a:p>
            <a:pPr marL="0" indent="0">
              <a:buNone/>
            </a:pPr>
            <a:r>
              <a:rPr lang="de-DE" dirty="0"/>
              <a:t>… Klassen nicht erweitert werden können. (</a:t>
            </a:r>
            <a:r>
              <a:rPr lang="de-DE"/>
              <a:t>siehe Vererbung)</a:t>
            </a:r>
            <a:endParaRPr lang="de-DE" dirty="0"/>
          </a:p>
        </p:txBody>
      </p:sp>
    </p:spTree>
    <p:extLst>
      <p:ext uri="{BB962C8B-B14F-4D97-AF65-F5344CB8AC3E}">
        <p14:creationId xmlns:p14="http://schemas.microsoft.com/office/powerpoint/2010/main" val="2315286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6864F-C4C7-4FC2-930E-7C767A1CE80F}"/>
              </a:ext>
            </a:extLst>
          </p:cNvPr>
          <p:cNvSpPr>
            <a:spLocks noGrp="1"/>
          </p:cNvSpPr>
          <p:nvPr>
            <p:ph type="title"/>
          </p:nvPr>
        </p:nvSpPr>
        <p:spPr/>
        <p:txBody>
          <a:bodyPr/>
          <a:lstStyle/>
          <a:p>
            <a:r>
              <a:rPr lang="de-DE" dirty="0"/>
              <a:t>String</a:t>
            </a:r>
          </a:p>
        </p:txBody>
      </p:sp>
      <p:sp>
        <p:nvSpPr>
          <p:cNvPr id="3" name="Inhaltsplatzhalter 2">
            <a:extLst>
              <a:ext uri="{FF2B5EF4-FFF2-40B4-BE49-F238E27FC236}">
                <a16:creationId xmlns:a16="http://schemas.microsoft.com/office/drawing/2014/main" id="{6DEDE1D3-02D2-4619-8B41-676671AB4B0E}"/>
              </a:ext>
            </a:extLst>
          </p:cNvPr>
          <p:cNvSpPr>
            <a:spLocks noGrp="1"/>
          </p:cNvSpPr>
          <p:nvPr>
            <p:ph idx="1"/>
          </p:nvPr>
        </p:nvSpPr>
        <p:spPr/>
        <p:txBody>
          <a:bodyPr>
            <a:normAutofit/>
          </a:bodyPr>
          <a:lstStyle/>
          <a:p>
            <a:r>
              <a:rPr lang="de-DE" dirty="0"/>
              <a:t>Ein String ist eine Zeichenkette.</a:t>
            </a:r>
          </a:p>
          <a:p>
            <a:r>
              <a:rPr lang="de-DE" dirty="0"/>
              <a:t>Er kann durch Anführungsstriche erstellt werden: </a:t>
            </a:r>
            <a:r>
              <a:rPr kumimoji="0" lang="de-DE" altLang="de-DE" b="0" i="0" u="none" strike="noStrike" cap="none" normalizeH="0" baseline="0" dirty="0">
                <a:ln>
                  <a:noFill/>
                </a:ln>
                <a:solidFill>
                  <a:srgbClr val="6A8759"/>
                </a:solidFill>
                <a:effectLst/>
                <a:latin typeface="Consolas" panose="020B0609020204030204" pitchFamily="49" charset="0"/>
              </a:rPr>
              <a:t>"Hallo"</a:t>
            </a:r>
            <a:endParaRPr kumimoji="0" lang="de-DE" altLang="de-DE" b="0" i="0" u="none" strike="noStrike" cap="none" normalizeH="0" baseline="0" dirty="0">
              <a:ln>
                <a:noFill/>
              </a:ln>
              <a:solidFill>
                <a:schemeClr val="tx1"/>
              </a:solidFill>
              <a:effectLst/>
            </a:endParaRPr>
          </a:p>
          <a:p>
            <a:r>
              <a:rPr lang="de-DE" dirty="0"/>
              <a:t>Um ein beliebiges Zeichen auszulesen, gibt es die Methode</a:t>
            </a:r>
            <a:br>
              <a:rPr lang="de-DE" dirty="0"/>
            </a:br>
            <a:r>
              <a:rPr kumimoji="0" lang="de-DE" altLang="de-DE" sz="2800" b="0" i="0" u="none" strike="noStrike" cap="none" normalizeH="0" baseline="0" dirty="0" err="1">
                <a:ln>
                  <a:noFill/>
                </a:ln>
                <a:solidFill>
                  <a:srgbClr val="D6AF72"/>
                </a:solidFill>
                <a:effectLst/>
                <a:latin typeface="Consolas" panose="020B0609020204030204" pitchFamily="49" charset="0"/>
              </a:rPr>
              <a:t>charAt</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err="1">
                <a:ln>
                  <a:noFill/>
                </a:ln>
                <a:solidFill>
                  <a:srgbClr val="CC7E47"/>
                </a:solidFill>
                <a:effectLst/>
                <a:latin typeface="Consolas" panose="020B0609020204030204" pitchFamily="49" charset="0"/>
              </a:rPr>
              <a:t>int</a:t>
            </a:r>
            <a:r>
              <a:rPr kumimoji="0" lang="de-DE" altLang="de-DE" sz="2800" b="0" i="0" u="none" strike="noStrike" cap="none" normalizeH="0" baseline="0" dirty="0">
                <a:ln>
                  <a:noFill/>
                </a:ln>
                <a:solidFill>
                  <a:srgbClr val="CC7E47"/>
                </a:solidFill>
                <a:effectLst/>
                <a:latin typeface="Consolas" panose="020B0609020204030204" pitchFamily="49" charset="0"/>
              </a:rPr>
              <a:t> </a:t>
            </a:r>
            <a:r>
              <a:rPr kumimoji="0" lang="de-DE" altLang="de-DE" sz="2800" b="0" i="0" u="none" strike="noStrike" cap="none" normalizeH="0" baseline="0" dirty="0" err="1">
                <a:ln>
                  <a:noFill/>
                </a:ln>
                <a:solidFill>
                  <a:srgbClr val="A9B7C6"/>
                </a:solidFill>
                <a:effectLst/>
                <a:latin typeface="Consolas" panose="020B0609020204030204" pitchFamily="49" charset="0"/>
              </a:rPr>
              <a:t>index</a:t>
            </a:r>
            <a:r>
              <a:rPr kumimoji="0" lang="de-DE" altLang="de-DE" sz="2800" b="0" i="0" u="none" strike="noStrike" cap="none" normalizeH="0" baseline="0" dirty="0">
                <a:ln>
                  <a:noFill/>
                </a:ln>
                <a:solidFill>
                  <a:srgbClr val="B0BA8C"/>
                </a:solidFill>
                <a:effectLst/>
                <a:latin typeface="Consolas" panose="020B0609020204030204" pitchFamily="49" charset="0"/>
              </a:rPr>
              <a:t>)</a:t>
            </a:r>
            <a:r>
              <a:rPr lang="de-DE" altLang="de-DE" dirty="0"/>
              <a:t>. Die </a:t>
            </a:r>
            <a:r>
              <a:rPr lang="de-DE" dirty="0"/>
              <a:t>Indizes starten bei 0!</a:t>
            </a:r>
          </a:p>
          <a:p>
            <a:pPr lvl="1"/>
            <a:r>
              <a:rPr lang="de-DE" dirty="0"/>
              <a:t>Achtung: Wenn der Index negativ oder größer/gleich der Länge des Strings ist, stürzt das Programm mit einer </a:t>
            </a:r>
            <a:r>
              <a:rPr lang="de-DE" dirty="0" err="1"/>
              <a:t>StringIndexOutOfBoundsException</a:t>
            </a:r>
            <a:r>
              <a:rPr lang="de-DE" dirty="0"/>
              <a:t> ab.</a:t>
            </a:r>
          </a:p>
          <a:p>
            <a:r>
              <a:rPr lang="de-DE" dirty="0"/>
              <a:t>Um die Länge eines Strings zu erfahren, verwende </a:t>
            </a:r>
            <a:r>
              <a:rPr kumimoji="0" lang="de-DE" altLang="de-DE" sz="2800" b="0" i="0" u="none" strike="noStrike" cap="none" normalizeH="0" baseline="0" dirty="0" err="1">
                <a:ln>
                  <a:noFill/>
                </a:ln>
                <a:solidFill>
                  <a:srgbClr val="D6AF72"/>
                </a:solidFill>
                <a:effectLst/>
                <a:latin typeface="Consolas" panose="020B0609020204030204" pitchFamily="49" charset="0"/>
              </a:rPr>
              <a:t>length</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a:ln>
                  <a:noFill/>
                </a:ln>
                <a:effectLst/>
              </a:rPr>
              <a:t>.</a:t>
            </a:r>
            <a:endParaRPr lang="de-DE" dirty="0"/>
          </a:p>
          <a:p>
            <a:r>
              <a:rPr lang="de-DE" dirty="0"/>
              <a:t>Um Strings untereinander oder mit anderen Werten zu kombinieren, verwende das Plus-Zeichen: </a:t>
            </a:r>
            <a:r>
              <a:rPr lang="de-DE" dirty="0" err="1">
                <a:latin typeface="Consolas" panose="020B0609020204030204" pitchFamily="49" charset="0"/>
              </a:rPr>
              <a:t>stringA</a:t>
            </a:r>
            <a:r>
              <a:rPr lang="de-DE" dirty="0">
                <a:latin typeface="Consolas" panose="020B0609020204030204" pitchFamily="49" charset="0"/>
              </a:rPr>
              <a:t> + </a:t>
            </a:r>
            <a:r>
              <a:rPr lang="de-DE" dirty="0" err="1">
                <a:latin typeface="Consolas" panose="020B0609020204030204" pitchFamily="49" charset="0"/>
              </a:rPr>
              <a:t>variableB</a:t>
            </a:r>
            <a:endParaRPr lang="de-DE" dirty="0">
              <a:latin typeface="Consolas" panose="020B0609020204030204" pitchFamily="49" charset="0"/>
            </a:endParaRPr>
          </a:p>
        </p:txBody>
      </p:sp>
    </p:spTree>
    <p:extLst>
      <p:ext uri="{BB962C8B-B14F-4D97-AF65-F5344CB8AC3E}">
        <p14:creationId xmlns:p14="http://schemas.microsoft.com/office/powerpoint/2010/main" val="3564173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1BDE4-184B-4A08-8305-4B06D8CFF027}"/>
              </a:ext>
            </a:extLst>
          </p:cNvPr>
          <p:cNvSpPr>
            <a:spLocks noGrp="1"/>
          </p:cNvSpPr>
          <p:nvPr>
            <p:ph type="title"/>
          </p:nvPr>
        </p:nvSpPr>
        <p:spPr/>
        <p:txBody>
          <a:bodyPr/>
          <a:lstStyle/>
          <a:p>
            <a:r>
              <a:rPr lang="de-DE" dirty="0"/>
              <a:t>System-Klasse</a:t>
            </a:r>
          </a:p>
        </p:txBody>
      </p:sp>
      <p:sp>
        <p:nvSpPr>
          <p:cNvPr id="3" name="Inhaltsplatzhalter 2">
            <a:extLst>
              <a:ext uri="{FF2B5EF4-FFF2-40B4-BE49-F238E27FC236}">
                <a16:creationId xmlns:a16="http://schemas.microsoft.com/office/drawing/2014/main" id="{48D41F1F-EA83-43BB-82B2-76F4E41728E0}"/>
              </a:ext>
            </a:extLst>
          </p:cNvPr>
          <p:cNvSpPr>
            <a:spLocks noGrp="1"/>
          </p:cNvSpPr>
          <p:nvPr>
            <p:ph idx="1"/>
          </p:nvPr>
        </p:nvSpPr>
        <p:spPr/>
        <p:txBody>
          <a:bodyPr/>
          <a:lstStyle/>
          <a:p>
            <a:r>
              <a:rPr lang="de-DE" dirty="0"/>
              <a:t>Die System-Klasse bietet nützliche Attribute und Methoden:</a:t>
            </a:r>
          </a:p>
          <a:p>
            <a:pPr lvl="1"/>
            <a:r>
              <a:rPr lang="de-DE" dirty="0"/>
              <a:t>Über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9876AA"/>
                </a:solidFill>
                <a:effectLst/>
                <a:latin typeface="Consolas" panose="020B0609020204030204" pitchFamily="49" charset="0"/>
              </a:rPr>
              <a:t>out</a:t>
            </a:r>
            <a:r>
              <a:rPr lang="de-DE" altLang="de-DE" dirty="0"/>
              <a:t> </a:t>
            </a:r>
            <a:r>
              <a:rPr lang="de-DE" dirty="0"/>
              <a:t>kann mit der Methode </a:t>
            </a:r>
            <a:r>
              <a:rPr lang="de-DE" dirty="0" err="1"/>
              <a:t>println</a:t>
            </a:r>
            <a:r>
              <a:rPr lang="de-DE" dirty="0"/>
              <a:t>(String s) etwas in der Konsole ausgegeben werden.</a:t>
            </a:r>
          </a:p>
          <a:p>
            <a:pPr lvl="1"/>
            <a:r>
              <a:rPr lang="de-DE" dirty="0"/>
              <a:t>Über </a:t>
            </a:r>
            <a:r>
              <a:rPr kumimoji="0" lang="de-DE" altLang="de-DE" sz="2400" b="0" i="0" u="none" strike="noStrike" cap="none" normalizeH="0" baseline="0" dirty="0">
                <a:ln>
                  <a:noFill/>
                </a:ln>
                <a:solidFill>
                  <a:srgbClr val="5FB1DA"/>
                </a:solidFill>
                <a:effectLst/>
                <a:latin typeface="Consolas" panose="020B0609020204030204" pitchFamily="49" charset="0"/>
              </a:rPr>
              <a:t>System</a:t>
            </a:r>
            <a:r>
              <a:rPr kumimoji="0" lang="de-DE" altLang="de-DE" sz="2400" b="0" i="0" u="none" strike="noStrike" cap="none" normalizeH="0" baseline="0" dirty="0">
                <a:ln>
                  <a:noFill/>
                </a:ln>
                <a:solidFill>
                  <a:srgbClr val="AC91E3"/>
                </a:solidFill>
                <a:effectLst/>
                <a:latin typeface="Consolas" panose="020B0609020204030204" pitchFamily="49" charset="0"/>
              </a:rPr>
              <a:t>.</a:t>
            </a:r>
            <a:r>
              <a:rPr kumimoji="0" lang="de-DE" altLang="de-DE" sz="2400" b="0" i="1" u="none" strike="noStrike" cap="none" normalizeH="0" baseline="0" dirty="0">
                <a:ln>
                  <a:noFill/>
                </a:ln>
                <a:solidFill>
                  <a:srgbClr val="9876AA"/>
                </a:solidFill>
                <a:effectLst/>
                <a:latin typeface="Consolas" panose="020B0609020204030204" pitchFamily="49" charset="0"/>
              </a:rPr>
              <a:t>in</a:t>
            </a:r>
            <a:r>
              <a:rPr lang="de-DE" altLang="de-DE" dirty="0"/>
              <a:t> </a:t>
            </a:r>
            <a:r>
              <a:rPr lang="de-DE" dirty="0"/>
              <a:t>können mit Hilfe des Scanners Eingaben aus der Konsole eingelesen werden.</a:t>
            </a:r>
          </a:p>
          <a:p>
            <a:pPr lvl="1"/>
            <a:r>
              <a:rPr lang="de-DE" dirty="0"/>
              <a:t>Die Methode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AA7876"/>
                </a:solidFill>
                <a:effectLst/>
                <a:latin typeface="Consolas" panose="020B0609020204030204" pitchFamily="49" charset="0"/>
              </a:rPr>
              <a:t>currentTimeMillis</a:t>
            </a:r>
            <a:r>
              <a:rPr kumimoji="0" lang="de-DE" altLang="de-DE" sz="2400" b="0" i="0" u="none" strike="noStrike" cap="none" normalizeH="0" baseline="0" dirty="0">
                <a:ln>
                  <a:noFill/>
                </a:ln>
                <a:solidFill>
                  <a:srgbClr val="B0BA8C"/>
                </a:solidFill>
                <a:effectLst/>
                <a:latin typeface="Consolas" panose="020B0609020204030204" pitchFamily="49" charset="0"/>
              </a:rPr>
              <a:t>()</a:t>
            </a:r>
            <a:r>
              <a:rPr lang="de-DE" dirty="0"/>
              <a:t> liefert die Anzahl an Millisekunden (also 1000stel Sekunden) seit dem 1. Januar 1970.</a:t>
            </a:r>
          </a:p>
        </p:txBody>
      </p:sp>
    </p:spTree>
    <p:extLst>
      <p:ext uri="{BB962C8B-B14F-4D97-AF65-F5344CB8AC3E}">
        <p14:creationId xmlns:p14="http://schemas.microsoft.com/office/powerpoint/2010/main" val="189029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F762-172F-4803-82FE-E0E937754BA9}"/>
              </a:ext>
            </a:extLst>
          </p:cNvPr>
          <p:cNvSpPr>
            <a:spLocks noGrp="1"/>
          </p:cNvSpPr>
          <p:nvPr>
            <p:ph type="title"/>
          </p:nvPr>
        </p:nvSpPr>
        <p:spPr/>
        <p:txBody>
          <a:bodyPr/>
          <a:lstStyle/>
          <a:p>
            <a:r>
              <a:rPr lang="de-DE" dirty="0" err="1"/>
              <a:t>equals</a:t>
            </a:r>
            <a:r>
              <a:rPr lang="de-DE" dirty="0"/>
              <a:t>-Methode</a:t>
            </a:r>
          </a:p>
        </p:txBody>
      </p:sp>
      <p:graphicFrame>
        <p:nvGraphicFramePr>
          <p:cNvPr id="7" name="Table 4">
            <a:extLst>
              <a:ext uri="{FF2B5EF4-FFF2-40B4-BE49-F238E27FC236}">
                <a16:creationId xmlns:a16="http://schemas.microsoft.com/office/drawing/2014/main" id="{F468432F-8BF3-445C-B4A5-63ABEDD4D20B}"/>
              </a:ext>
            </a:extLst>
          </p:cNvPr>
          <p:cNvGraphicFramePr>
            <a:graphicFrameLocks noGrp="1"/>
          </p:cNvGraphicFramePr>
          <p:nvPr>
            <p:ph idx="1"/>
            <p:extLst>
              <p:ext uri="{D42A27DB-BD31-4B8C-83A1-F6EECF244321}">
                <p14:modId xmlns:p14="http://schemas.microsoft.com/office/powerpoint/2010/main" val="1984013268"/>
              </p:ext>
            </p:extLst>
          </p:nvPr>
        </p:nvGraphicFramePr>
        <p:xfrm>
          <a:off x="809105" y="2316480"/>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4490164"/>
                    </a:ext>
                  </a:extLst>
                </a:gridCol>
                <a:gridCol w="5257800">
                  <a:extLst>
                    <a:ext uri="{9D8B030D-6E8A-4147-A177-3AD203B41FA5}">
                      <a16:colId xmlns:a16="http://schemas.microsoft.com/office/drawing/2014/main" val="135970129"/>
                    </a:ext>
                  </a:extLst>
                </a:gridCol>
              </a:tblGrid>
              <a:tr h="370840">
                <a:tc>
                  <a:txBody>
                    <a:bodyPr/>
                    <a:lstStyle/>
                    <a:p>
                      <a:r>
                        <a:rPr lang="de-DE"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err="1">
                          <a:solidFill>
                            <a:schemeClr val="tx1"/>
                          </a:solidFill>
                        </a:rPr>
                        <a:t>equals</a:t>
                      </a:r>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9307233"/>
                  </a:ext>
                </a:extLst>
              </a:tr>
              <a:tr h="370840">
                <a:tc>
                  <a:txBody>
                    <a:bodyPr/>
                    <a:lstStyle/>
                    <a:p>
                      <a:r>
                        <a:rPr lang="de-DE" dirty="0">
                          <a:solidFill>
                            <a:schemeClr val="tx1"/>
                          </a:solidFill>
                        </a:rPr>
                        <a:t>Operator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Methode der Klasse </a:t>
                      </a:r>
                      <a:r>
                        <a:rPr lang="de-DE" dirty="0" err="1">
                          <a:solidFill>
                            <a:schemeClr val="tx1"/>
                          </a:solidFill>
                        </a:rPr>
                        <a:t>Object</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1519517"/>
                  </a:ext>
                </a:extLst>
              </a:tr>
              <a:tr h="370840">
                <a:tc>
                  <a:txBody>
                    <a:bodyPr/>
                    <a:lstStyle/>
                    <a:p>
                      <a:r>
                        <a:rPr lang="de-DE" dirty="0">
                          <a:solidFill>
                            <a:schemeClr val="tx1"/>
                          </a:solidFill>
                        </a:rPr>
                        <a:t>Sind zwei Werte identisch? ("die selben")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Sind zwei Objekte inhaltsgleich? ("die gleichen")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2193517"/>
                  </a:ext>
                </a:extLst>
              </a:tr>
              <a:tr h="370840">
                <a:tc>
                  <a:txBody>
                    <a:bodyPr/>
                    <a:lstStyle/>
                    <a:p>
                      <a:pPr algn="l"/>
                      <a:r>
                        <a:rPr lang="de-DE" dirty="0">
                          <a:solidFill>
                            <a:schemeClr val="tx1"/>
                          </a:solidFill>
                        </a:rPr>
                        <a:t>In die Sprache eingebaut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de-DE" dirty="0">
                          <a:solidFill>
                            <a:schemeClr val="tx1"/>
                          </a:solidFill>
                        </a:rPr>
                        <a:t>Verhalten wird von Klassen definiert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952137"/>
                  </a:ext>
                </a:extLst>
              </a:tr>
            </a:tbl>
          </a:graphicData>
        </a:graphic>
      </p:graphicFrame>
      <p:sp>
        <p:nvSpPr>
          <p:cNvPr id="8" name="TextBox 7">
            <a:extLst>
              <a:ext uri="{FF2B5EF4-FFF2-40B4-BE49-F238E27FC236}">
                <a16:creationId xmlns:a16="http://schemas.microsoft.com/office/drawing/2014/main" id="{0BFB5FF8-6D68-4533-87CB-E4F9E309DA81}"/>
              </a:ext>
            </a:extLst>
          </p:cNvPr>
          <p:cNvSpPr txBox="1"/>
          <p:nvPr/>
        </p:nvSpPr>
        <p:spPr>
          <a:xfrm>
            <a:off x="809105" y="5969655"/>
            <a:ext cx="5257800" cy="523220"/>
          </a:xfrm>
          <a:prstGeom prst="rect">
            <a:avLst/>
          </a:prstGeom>
          <a:noFill/>
        </p:spPr>
        <p:txBody>
          <a:bodyPr wrap="square" rtlCol="0">
            <a:spAutoFit/>
          </a:bodyPr>
          <a:lstStyle/>
          <a:p>
            <a:r>
              <a:rPr lang="de-DE" sz="2800" dirty="0"/>
              <a:t>Beide geben einen </a:t>
            </a:r>
            <a:r>
              <a:rPr lang="de-DE" sz="2800" dirty="0" err="1"/>
              <a:t>boolean</a:t>
            </a:r>
            <a:r>
              <a:rPr lang="de-DE" sz="2800" dirty="0"/>
              <a:t> zurück.</a:t>
            </a:r>
          </a:p>
        </p:txBody>
      </p:sp>
    </p:spTree>
    <p:extLst>
      <p:ext uri="{BB962C8B-B14F-4D97-AF65-F5344CB8AC3E}">
        <p14:creationId xmlns:p14="http://schemas.microsoft.com/office/powerpoint/2010/main" val="2219068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B652F-212A-491B-9A04-2EF0B1CF3507}"/>
              </a:ext>
            </a:extLst>
          </p:cNvPr>
          <p:cNvSpPr>
            <a:spLocks noGrp="1"/>
          </p:cNvSpPr>
          <p:nvPr>
            <p:ph type="title"/>
          </p:nvPr>
        </p:nvSpPr>
        <p:spPr/>
        <p:txBody>
          <a:bodyPr/>
          <a:lstStyle/>
          <a:p>
            <a:r>
              <a:rPr lang="de-DE" dirty="0"/>
              <a:t>Kontrollstrukturen</a:t>
            </a:r>
          </a:p>
        </p:txBody>
      </p:sp>
      <p:graphicFrame>
        <p:nvGraphicFramePr>
          <p:cNvPr id="4" name="Tabelle 3">
            <a:extLst>
              <a:ext uri="{FF2B5EF4-FFF2-40B4-BE49-F238E27FC236}">
                <a16:creationId xmlns:a16="http://schemas.microsoft.com/office/drawing/2014/main" id="{2F6FFA6E-64B8-4891-A1C3-8410B828529B}"/>
              </a:ext>
            </a:extLst>
          </p:cNvPr>
          <p:cNvGraphicFramePr>
            <a:graphicFrameLocks noGrp="1"/>
          </p:cNvGraphicFramePr>
          <p:nvPr/>
        </p:nvGraphicFramePr>
        <p:xfrm>
          <a:off x="838200" y="1825625"/>
          <a:ext cx="10515600" cy="3696021"/>
        </p:xfrm>
        <a:graphic>
          <a:graphicData uri="http://schemas.openxmlformats.org/drawingml/2006/table">
            <a:tbl>
              <a:tblPr firstRow="1" bandRow="1">
                <a:tableStyleId>{5C22544A-7EE6-4342-B048-85BDC9FD1C3A}</a:tableStyleId>
              </a:tblPr>
              <a:tblGrid>
                <a:gridCol w="3794760">
                  <a:extLst>
                    <a:ext uri="{9D8B030D-6E8A-4147-A177-3AD203B41FA5}">
                      <a16:colId xmlns:a16="http://schemas.microsoft.com/office/drawing/2014/main" val="340987855"/>
                    </a:ext>
                  </a:extLst>
                </a:gridCol>
                <a:gridCol w="6720840">
                  <a:extLst>
                    <a:ext uri="{9D8B030D-6E8A-4147-A177-3AD203B41FA5}">
                      <a16:colId xmlns:a16="http://schemas.microsoft.com/office/drawing/2014/main" val="3238039161"/>
                    </a:ext>
                  </a:extLst>
                </a:gridCol>
              </a:tblGrid>
              <a:tr h="436563">
                <a:tc>
                  <a:txBody>
                    <a:bodyPr/>
                    <a:lstStyle/>
                    <a:p>
                      <a:r>
                        <a:rPr lang="de-D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u="sng" dirty="0" err="1">
                          <a:solidFill>
                            <a:schemeClr val="tx1"/>
                          </a:solidFill>
                        </a:rPr>
                        <a:t>if</a:t>
                      </a:r>
                      <a:r>
                        <a:rPr lang="de-DE" u="sng" dirty="0">
                          <a:solidFill>
                            <a:schemeClr val="tx1"/>
                          </a:solidFill>
                        </a:rPr>
                        <a:t> (&lt;Wahrheitswert&gt;) &lt;Befehl&gt;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nur dann aus, wenn der Wahrheitswert </a:t>
                      </a:r>
                      <a:r>
                        <a:rPr lang="de-DE" u="none" dirty="0" err="1">
                          <a:solidFill>
                            <a:schemeClr val="tx1"/>
                          </a:solidFill>
                        </a:rPr>
                        <a:t>true</a:t>
                      </a:r>
                      <a:r>
                        <a:rPr lang="de-DE" u="none" dirty="0">
                          <a:solidFill>
                            <a:schemeClr val="tx1"/>
                          </a:solidFill>
                        </a:rPr>
                        <a: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u="sng" dirty="0">
                          <a:solidFill>
                            <a:schemeClr val="tx1"/>
                          </a:solidFill>
                        </a:rPr>
                        <a:t>… </a:t>
                      </a:r>
                      <a:r>
                        <a:rPr lang="de-DE" u="sng" dirty="0" err="1">
                          <a:solidFill>
                            <a:schemeClr val="tx1"/>
                          </a:solidFill>
                        </a:rPr>
                        <a:t>else</a:t>
                      </a:r>
                      <a:r>
                        <a:rPr lang="de-DE" u="sng" dirty="0">
                          <a:solidFill>
                            <a:schemeClr val="tx1"/>
                          </a:solidFill>
                        </a:rPr>
                        <a:t> &lt;Befehl&gt;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Sonst und nur sonst führe den anderen Befehl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a:txBody>
                    <a:bodyPr/>
                    <a:lstStyle/>
                    <a:p>
                      <a:r>
                        <a:rPr lang="de-DE" u="sng" dirty="0" err="1">
                          <a:solidFill>
                            <a:schemeClr val="tx1"/>
                          </a:solidFill>
                        </a:rPr>
                        <a:t>while</a:t>
                      </a:r>
                      <a:r>
                        <a:rPr lang="de-DE" u="sng" dirty="0">
                          <a:solidFill>
                            <a:schemeClr val="tx1"/>
                          </a:solidFill>
                        </a:rPr>
                        <a:t> (&lt;Bedingung&gt;) &lt;Befehl&gt;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u="sng" dirty="0" err="1">
                          <a:solidFill>
                            <a:schemeClr val="tx1"/>
                          </a:solidFill>
                        </a:rPr>
                        <a:t>for</a:t>
                      </a:r>
                      <a:r>
                        <a:rPr lang="de-DE" u="sng" dirty="0">
                          <a:solidFill>
                            <a:schemeClr val="tx1"/>
                          </a:solidFill>
                        </a:rPr>
                        <a:t> (&lt;Datentyp&gt; &lt;Name&gt; : &lt;Array&gt;) &lt;Befehl&gt;</a:t>
                      </a:r>
                      <a:r>
                        <a:rPr lang="de-DE" u="none" dirty="0">
                          <a:solidFill>
                            <a:schemeClr val="tx1"/>
                          </a:solidFill>
                        </a:rPr>
                        <a:t> (genannt: </a:t>
                      </a:r>
                      <a:r>
                        <a:rPr lang="de-DE" u="none" dirty="0" err="1">
                          <a:solidFill>
                            <a:schemeClr val="tx1"/>
                          </a:solidFill>
                        </a:rPr>
                        <a:t>foreach</a:t>
                      </a:r>
                      <a:r>
                        <a:rPr lang="de-DE" u="none" dirty="0">
                          <a:solidFill>
                            <a:schemeClr val="tx1"/>
                          </a:solidFill>
                        </a:rPr>
                        <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Führt den Befehl für jedes Element des Arrays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u="none" dirty="0">
                          <a:solidFill>
                            <a:schemeClr val="tx1"/>
                          </a:solidFill>
                        </a:rPr>
                        <a:t>do &lt;Befehl&gt; </a:t>
                      </a:r>
                      <a:r>
                        <a:rPr lang="de-DE" u="none" dirty="0" err="1">
                          <a:solidFill>
                            <a:schemeClr val="tx1"/>
                          </a:solidFill>
                        </a:rPr>
                        <a:t>while</a:t>
                      </a:r>
                      <a:r>
                        <a:rPr lang="de-DE" u="none" dirty="0">
                          <a:solidFill>
                            <a:schemeClr val="tx1"/>
                          </a:solidFill>
                        </a:rPr>
                        <a:t> (&lt;Bedingung&gt;)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und wiederhole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r h="436563">
                <a:tc>
                  <a:txBody>
                    <a:bodyPr/>
                    <a:lstStyle/>
                    <a:p>
                      <a:r>
                        <a:rPr lang="de-DE" u="none" dirty="0">
                          <a:solidFill>
                            <a:schemeClr val="tx1"/>
                          </a:solidFill>
                        </a:rPr>
                        <a:t>x = &lt;Bedingung&gt; ? &lt;Wert1&gt; : &lt;Wert2&gt;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Wenn die Bedingung gilt, soll x Wert1 sein, sonst soll x Wert2 sein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758047"/>
                  </a:ext>
                </a:extLst>
              </a:tr>
              <a:tr h="436563">
                <a:tc>
                  <a:txBody>
                    <a:bodyPr/>
                    <a:lstStyle/>
                    <a:p>
                      <a:r>
                        <a:rPr lang="de-DE" u="none" dirty="0">
                          <a:solidFill>
                            <a:schemeClr val="tx1"/>
                          </a:solidFill>
                        </a:rPr>
                        <a:t>… 2 weitere (</a:t>
                      </a:r>
                      <a:r>
                        <a:rPr lang="de-DE" u="none" dirty="0" err="1">
                          <a:solidFill>
                            <a:schemeClr val="tx1"/>
                          </a:solidFill>
                        </a:rPr>
                        <a:t>for</a:t>
                      </a:r>
                      <a:r>
                        <a:rPr lang="de-DE" u="none" dirty="0">
                          <a:solidFill>
                            <a:schemeClr val="tx1"/>
                          </a:solidFill>
                        </a:rPr>
                        <a:t>, switch)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593697"/>
                  </a:ext>
                </a:extLst>
              </a:tr>
            </a:tbl>
          </a:graphicData>
        </a:graphic>
      </p:graphicFrame>
    </p:spTree>
    <p:extLst>
      <p:ext uri="{BB962C8B-B14F-4D97-AF65-F5344CB8AC3E}">
        <p14:creationId xmlns:p14="http://schemas.microsoft.com/office/powerpoint/2010/main" val="1976525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C9A-F08C-42B5-881B-1ECACF15C303}"/>
              </a:ext>
            </a:extLst>
          </p:cNvPr>
          <p:cNvSpPr>
            <a:spLocks noGrp="1"/>
          </p:cNvSpPr>
          <p:nvPr>
            <p:ph type="title"/>
          </p:nvPr>
        </p:nvSpPr>
        <p:spPr/>
        <p:txBody>
          <a:bodyPr/>
          <a:lstStyle/>
          <a:p>
            <a:r>
              <a:rPr lang="de-DE" dirty="0"/>
              <a:t>Ausnahmen: Reihenfolge der Ausführung</a:t>
            </a:r>
          </a:p>
        </p:txBody>
      </p:sp>
      <p:sp>
        <p:nvSpPr>
          <p:cNvPr id="3" name="Content Placeholder 2">
            <a:extLst>
              <a:ext uri="{FF2B5EF4-FFF2-40B4-BE49-F238E27FC236}">
                <a16:creationId xmlns:a16="http://schemas.microsoft.com/office/drawing/2014/main" id="{140E9F40-9B76-41B4-9960-5CB804044B0F}"/>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Zuweisung von Variablen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dreiIstVier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3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Punkt vor Strich</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wert = </a:t>
            </a:r>
            <a:r>
              <a:rPr kumimoji="0" lang="de-DE" altLang="de-DE" sz="1800" b="0" i="0" u="none" strike="noStrike" cap="none" normalizeH="0" baseline="0" dirty="0">
                <a:ln>
                  <a:noFill/>
                </a:ln>
                <a:solidFill>
                  <a:srgbClr val="6897BB"/>
                </a:solidFill>
                <a:effectLst/>
                <a:latin typeface="Consolas" panose="020B0609020204030204" pitchFamily="49" charset="0"/>
              </a:rPr>
              <a:t>1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5, nicht 6</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Aufruf von Methoden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Wartet erst, macht dann weiter</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Verwendung von Kontrollstrukturen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Springt zur Bedingung der Schleife zurück</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"weiter"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081933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9B4C1-15EB-45BD-979D-CFCDD7C7D109}"/>
              </a:ext>
            </a:extLst>
          </p:cNvPr>
          <p:cNvSpPr>
            <a:spLocks noGrp="1"/>
          </p:cNvSpPr>
          <p:nvPr>
            <p:ph type="title"/>
          </p:nvPr>
        </p:nvSpPr>
        <p:spPr/>
        <p:txBody>
          <a:bodyPr/>
          <a:lstStyle/>
          <a:p>
            <a:r>
              <a:rPr lang="de-DE" dirty="0"/>
              <a:t>Blöcke</a:t>
            </a:r>
          </a:p>
        </p:txBody>
      </p:sp>
      <p:sp>
        <p:nvSpPr>
          <p:cNvPr id="3" name="Inhaltsplatzhalter 2">
            <a:extLst>
              <a:ext uri="{FF2B5EF4-FFF2-40B4-BE49-F238E27FC236}">
                <a16:creationId xmlns:a16="http://schemas.microsoft.com/office/drawing/2014/main" id="{E3AA2FA2-C585-4830-BAEC-41B685E1984D}"/>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dirty="0">
                <a:ln>
                  <a:noFill/>
                </a:ln>
                <a:solidFill>
                  <a:srgbClr val="808080"/>
                </a:solidFill>
                <a:effectLst/>
                <a:latin typeface="Consolas" panose="020B0609020204030204" pitchFamily="49" charset="0"/>
              </a:rPr>
              <a:t>// Um mehrere Befehle in Kontrollstrukturen auszuführen, werden Blöcke verwendet:</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err="1">
                <a:ln>
                  <a:noFill/>
                </a:ln>
                <a:solidFill>
                  <a:srgbClr val="CC7E47"/>
                </a:solidFill>
                <a:effectLst/>
                <a:latin typeface="Consolas" panose="020B0609020204030204" pitchFamily="49" charset="0"/>
              </a:rPr>
              <a:t>if</a:t>
            </a: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equals</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"Mach mir nach!"</a:t>
            </a:r>
            <a:r>
              <a:rPr kumimoji="0" lang="de-DE" altLang="de-DE" sz="1900" b="0" i="0" u="none" strike="noStrike" cap="none" normalizeH="0" baseline="0" dirty="0">
                <a:ln>
                  <a:noFill/>
                </a:ln>
                <a:solidFill>
                  <a:srgbClr val="B0BA8C"/>
                </a:solidFill>
                <a:effectLst/>
                <a:latin typeface="Consolas" panose="020B0609020204030204" pitchFamily="49" charset="0"/>
              </a:rPr>
              <a:t>)) </a:t>
            </a: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    </a:t>
            </a:r>
            <a:r>
              <a:rPr kumimoji="0" lang="de-DE" altLang="de-DE" sz="1900" b="0" i="0" u="none" strike="noStrike" cap="none" normalizeH="0" baseline="0" dirty="0">
                <a:ln>
                  <a:noFill/>
                </a:ln>
                <a:solidFill>
                  <a:srgbClr val="808080"/>
                </a:solidFill>
                <a:effectLst/>
                <a:latin typeface="Consolas" panose="020B0609020204030204" pitchFamily="49" charset="0"/>
              </a:rPr>
              <a:t>// Die Befehle werden {in geschweifte Klammern} geschrieben.</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a:ln>
                  <a:noFill/>
                </a:ln>
                <a:solidFill>
                  <a:srgbClr val="808080"/>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"Okay!"</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endParaRPr lang="de-DE" dirty="0"/>
          </a:p>
          <a:p>
            <a:r>
              <a:rPr lang="de-DE" dirty="0"/>
              <a:t>Blöcke gruppieren mehrere Befehle zusammen.</a:t>
            </a:r>
          </a:p>
          <a:p>
            <a:r>
              <a:rPr lang="de-DE" dirty="0"/>
              <a:t>Alle Methoden sind Blöcke.</a:t>
            </a:r>
          </a:p>
          <a:p>
            <a:r>
              <a:rPr lang="de-DE" dirty="0"/>
              <a:t>Alle Variablen innerhalb eines Blocks sind nach dessen Ausführung weg.</a:t>
            </a:r>
          </a:p>
          <a:p>
            <a:pPr lvl="1"/>
            <a:r>
              <a:rPr lang="de-DE" dirty="0"/>
              <a:t>Achtung: Das betrifft nur die Variablen, weil sie nicht mehr verwendet werden. Objekte innerhalb der Variablen, die noch von woanders im Programm (zum Beispiel in einer Attributvariable der Klasse) referenziert werden, werden nicht gelöscht.</a:t>
            </a:r>
          </a:p>
        </p:txBody>
      </p:sp>
    </p:spTree>
    <p:extLst>
      <p:ext uri="{BB962C8B-B14F-4D97-AF65-F5344CB8AC3E}">
        <p14:creationId xmlns:p14="http://schemas.microsoft.com/office/powerpoint/2010/main" val="510836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5940-8FE9-4115-BA85-14F905D0627D}"/>
              </a:ext>
            </a:extLst>
          </p:cNvPr>
          <p:cNvSpPr>
            <a:spLocks noGrp="1"/>
          </p:cNvSpPr>
          <p:nvPr>
            <p:ph type="title"/>
          </p:nvPr>
        </p:nvSpPr>
        <p:spPr/>
        <p:txBody>
          <a:bodyPr/>
          <a:lstStyle/>
          <a:p>
            <a:r>
              <a:rPr lang="de-DE" dirty="0"/>
              <a:t>Beispiele für Blöcke</a:t>
            </a:r>
          </a:p>
        </p:txBody>
      </p:sp>
      <p:sp>
        <p:nvSpPr>
          <p:cNvPr id="3" name="Content Placeholder 2">
            <a:extLst>
              <a:ext uri="{FF2B5EF4-FFF2-40B4-BE49-F238E27FC236}">
                <a16:creationId xmlns:a16="http://schemas.microsoft.com/office/drawing/2014/main" id="{D70E6E16-AC19-4B72-88A7-ED4587647F9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i="0" u="none" strike="noStrike" cap="none" normalizeH="0" baseline="0" dirty="0">
                <a:ln>
                  <a:noFill/>
                </a:ln>
                <a:solidFill>
                  <a:srgbClr val="5FB1DA"/>
                </a:solidFill>
                <a:effectLst/>
                <a:latin typeface="Consolas" panose="020B0609020204030204" pitchFamily="49" charset="0"/>
              </a:rPr>
              <a:t>Scanner</a:t>
            </a:r>
            <a:r>
              <a:rPr kumimoji="0" lang="de-DE" altLang="de-DE" sz="1800" b="0" i="0" u="none" strike="noStrike" cap="none" normalizeH="0" baseline="0" dirty="0">
                <a:ln>
                  <a:noFill/>
                </a:ln>
                <a:solidFill>
                  <a:srgbClr val="5FB1DA"/>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"Mach mir nach, bis ich stopp sage."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mache ich."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true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ich höre auf."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break;</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endParaRPr kumimoji="0" lang="de-DE" altLang="de-DE" sz="4000" b="0" i="0" u="none" strike="noStrike" cap="none" normalizeH="0" baseline="0" dirty="0">
              <a:ln>
                <a:noFill/>
              </a:ln>
              <a:solidFill>
                <a:schemeClr val="tx1"/>
              </a:solidFill>
              <a:effectLst/>
              <a:highlight>
                <a:srgbClr val="00FFFF"/>
              </a:highlight>
              <a:latin typeface="Consolas" panose="020B0609020204030204" pitchFamily="49" charset="0"/>
            </a:endParaRPr>
          </a:p>
        </p:txBody>
      </p:sp>
    </p:spTree>
    <p:extLst>
      <p:ext uri="{BB962C8B-B14F-4D97-AF65-F5344CB8AC3E}">
        <p14:creationId xmlns:p14="http://schemas.microsoft.com/office/powerpoint/2010/main" val="378852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E1ABEA-8933-B02D-7D02-97577915488C}"/>
              </a:ext>
            </a:extLst>
          </p:cNvPr>
          <p:cNvSpPr>
            <a:spLocks noGrp="1"/>
          </p:cNvSpPr>
          <p:nvPr>
            <p:ph type="title"/>
          </p:nvPr>
        </p:nvSpPr>
        <p:spPr/>
        <p:txBody>
          <a:bodyPr/>
          <a:lstStyle/>
          <a:p>
            <a:r>
              <a:rPr lang="de-DE" dirty="0"/>
              <a:t>Codeschnipsel</a:t>
            </a:r>
          </a:p>
        </p:txBody>
      </p:sp>
      <p:sp>
        <p:nvSpPr>
          <p:cNvPr id="10" name="Textfeld 9">
            <a:extLst>
              <a:ext uri="{FF2B5EF4-FFF2-40B4-BE49-F238E27FC236}">
                <a16:creationId xmlns:a16="http://schemas.microsoft.com/office/drawing/2014/main" id="{CD0659A2-504B-2805-83FA-4F9323609A2F}"/>
              </a:ext>
            </a:extLst>
          </p:cNvPr>
          <p:cNvSpPr txBox="1"/>
          <p:nvPr/>
        </p:nvSpPr>
        <p:spPr>
          <a:xfrm>
            <a:off x="838200" y="1690688"/>
            <a:ext cx="10515600" cy="3693319"/>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Die Start-Methode</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public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static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void</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56A8F5"/>
                </a:solidFill>
                <a:latin typeface="Consolas" panose="020B0609020204030204" pitchFamily="49" charset="0"/>
                <a:cs typeface="Courier New" panose="02070309020205020404" pitchFamily="49" charset="0"/>
              </a:rPr>
              <a:t>main</a:t>
            </a: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args</a:t>
            </a:r>
            <a:r>
              <a:rPr lang="de-DE" sz="1800" b="0" i="0" dirty="0">
                <a:solidFill>
                  <a:srgbClr val="BCBEC4"/>
                </a:solidFill>
                <a:latin typeface="Consolas" panose="020B0609020204030204" pitchFamily="49" charset="0"/>
                <a:cs typeface="Courier New" panose="02070309020205020404" pitchFamily="49" charset="0"/>
              </a:rPr>
              <a:t>)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Hier beginnt das Programm. Gib dem Computer Befehle zum Ausführen!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endParaRPr lang="de-DE" sz="1800" b="0" i="0" dirty="0">
              <a:solidFill>
                <a:srgbClr val="7A7E85"/>
              </a:solidFill>
              <a:latin typeface="Consolas" panose="020B0609020204030204" pitchFamily="49" charset="0"/>
              <a:cs typeface="Courier New" panose="02070309020205020404" pitchFamily="49" charset="0"/>
            </a:endParaRPr>
          </a:p>
          <a:p>
            <a:endParaRPr lang="de-DE" dirty="0">
              <a:solidFill>
                <a:srgbClr val="7A7E85"/>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Etwas in der Konsole ausgeben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System.</a:t>
            </a:r>
            <a:r>
              <a:rPr lang="de-DE" sz="1800" b="0" i="1" dirty="0">
                <a:solidFill>
                  <a:srgbClr val="C77DBB"/>
                </a:solidFill>
                <a:latin typeface="Consolas" panose="020B0609020204030204" pitchFamily="49" charset="0"/>
                <a:cs typeface="Courier New" panose="02070309020205020404" pitchFamily="49" charset="0"/>
              </a:rPr>
              <a:t>out</a:t>
            </a:r>
            <a:r>
              <a:rPr lang="de-DE" sz="1800" b="0" i="0" dirty="0">
                <a:solidFill>
                  <a:srgbClr val="BCBEC4"/>
                </a:solidFill>
                <a:latin typeface="Consolas" panose="020B0609020204030204" pitchFamily="49" charset="0"/>
                <a:cs typeface="Courier New" panose="02070309020205020404" pitchFamily="49" charset="0"/>
              </a:rPr>
              <a:t>.println();</a:t>
            </a:r>
          </a:p>
          <a:p>
            <a:endParaRPr lang="de-DE"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Rechnen mit Zahlen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2AACB8"/>
                </a:solidFill>
                <a:latin typeface="Consolas" panose="020B0609020204030204" pitchFamily="49" charset="0"/>
                <a:cs typeface="Courier New" panose="02070309020205020404" pitchFamily="49" charset="0"/>
              </a:rPr>
              <a:t>3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4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8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10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2</a:t>
            </a:r>
            <a:endParaRPr lang="de-DE" dirty="0">
              <a:solidFill>
                <a:srgbClr val="BCBEC4"/>
              </a:solidFill>
              <a:latin typeface="Consolas" panose="020B0609020204030204" pitchFamily="49" charset="0"/>
              <a:cs typeface="Courier New" panose="02070309020205020404" pitchFamily="49" charset="0"/>
            </a:endParaRPr>
          </a:p>
          <a:p>
            <a:endParaRPr lang="de-DE" sz="1800" b="0" i="0"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Strings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6AAB73"/>
                </a:solidFill>
                <a:latin typeface="Consolas" panose="020B0609020204030204" pitchFamily="49" charset="0"/>
                <a:cs typeface="Courier New" panose="02070309020205020404" pitchFamily="49" charset="0"/>
              </a:rPr>
              <a:t>"Willkommen in meinem Spiel!"</a:t>
            </a:r>
            <a:endParaRPr lang="de-DE" sz="1800" b="0" i="0" dirty="0">
              <a:solidFill>
                <a:srgbClr val="BCBEC4"/>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621371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37F3-B2D5-45B7-B03C-3FB9FDD06107}"/>
              </a:ext>
            </a:extLst>
          </p:cNvPr>
          <p:cNvSpPr>
            <a:spLocks noGrp="1"/>
          </p:cNvSpPr>
          <p:nvPr>
            <p:ph type="title"/>
          </p:nvPr>
        </p:nvSpPr>
        <p:spPr/>
        <p:txBody>
          <a:bodyPr/>
          <a:lstStyle/>
          <a:p>
            <a:r>
              <a:rPr lang="de-DE" dirty="0"/>
              <a:t>Einlesen anderer Datentypen</a:t>
            </a:r>
          </a:p>
        </p:txBody>
      </p:sp>
      <p:sp>
        <p:nvSpPr>
          <p:cNvPr id="3" name="Text Placeholder 2">
            <a:extLst>
              <a:ext uri="{FF2B5EF4-FFF2-40B4-BE49-F238E27FC236}">
                <a16:creationId xmlns:a16="http://schemas.microsoft.com/office/drawing/2014/main" id="{701A31E4-337B-49B7-A908-E79304E5798C}"/>
              </a:ext>
            </a:extLst>
          </p:cNvPr>
          <p:cNvSpPr>
            <a:spLocks noGrp="1"/>
          </p:cNvSpPr>
          <p:nvPr>
            <p:ph type="body" idx="1"/>
          </p:nvPr>
        </p:nvSpPr>
        <p:spPr/>
        <p:txBody>
          <a:bodyPr>
            <a:normAutofit/>
          </a:bodyPr>
          <a:lstStyle/>
          <a:p>
            <a:pPr marL="0" indent="0">
              <a:buNone/>
            </a:pPr>
            <a:r>
              <a:rPr lang="de-DE" dirty="0"/>
              <a:t>Wir verwenden </a:t>
            </a:r>
            <a:r>
              <a:rPr lang="de-DE" dirty="0" err="1"/>
              <a:t>scanner.nextLine</a:t>
            </a:r>
            <a:r>
              <a:rPr lang="de-DE" dirty="0"/>
              <a:t>(), um einen String einzulesen. Es können aber auch andere Datentypen eingelesen werden: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indent="0">
              <a:buNone/>
            </a:pPr>
            <a:r>
              <a:rPr lang="de-DE" dirty="0"/>
              <a:t>Allerdings stürzt das Programm ab, wenn die Eingabe nicht diesem Datentyp entspricht. Daher sollten wir vor dem Einlesen mit Hilfe einer Schleife auf den richtigen Datentyp warten: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hasNextInt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Solange die Eingabe kein </a:t>
            </a:r>
            <a:r>
              <a:rPr kumimoji="0" lang="de-DE" altLang="de-DE" sz="1800" b="0" i="0" u="none" strike="noStrike" cap="none" normalizeH="0" baseline="0" dirty="0" err="1">
                <a:ln>
                  <a:noFill/>
                </a:ln>
                <a:solidFill>
                  <a:srgbClr val="808080"/>
                </a:solidFill>
                <a:effectLst/>
                <a:latin typeface="Consolas" panose="020B0609020204030204" pitchFamily="49" charset="0"/>
              </a:rPr>
              <a:t>int</a:t>
            </a:r>
            <a:r>
              <a:rPr kumimoji="0" lang="de-DE" altLang="de-DE" sz="1800" b="0" i="0" u="none" strike="noStrike" cap="none" normalizeH="0" baseline="0" dirty="0">
                <a:ln>
                  <a:noFill/>
                </a:ln>
                <a:solidFill>
                  <a:srgbClr val="808080"/>
                </a:solidFill>
                <a:effectLst/>
                <a:latin typeface="Consolas" panose="020B0609020204030204" pitchFamily="49" charset="0"/>
              </a:rPr>
              <a: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Überspringe die Eingabe.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"Bitte gib einen </a:t>
            </a:r>
            <a:r>
              <a:rPr kumimoji="0" lang="de-DE" altLang="de-DE" sz="1800" b="0" i="0" u="none" strike="noStrike" cap="none" normalizeH="0" baseline="0" dirty="0" err="1">
                <a:ln>
                  <a:noFill/>
                </a:ln>
                <a:solidFill>
                  <a:srgbClr val="6A8759"/>
                </a:solidFill>
                <a:effectLst/>
                <a:latin typeface="Consolas" panose="020B0609020204030204" pitchFamily="49" charset="0"/>
              </a:rPr>
              <a:t>int</a:t>
            </a:r>
            <a:r>
              <a:rPr kumimoji="0" lang="de-DE" altLang="de-DE" sz="1800" b="0" i="0" u="none" strike="noStrike" cap="none" normalizeH="0" baseline="0" dirty="0">
                <a:ln>
                  <a:noFill/>
                </a:ln>
                <a:solidFill>
                  <a:srgbClr val="6A8759"/>
                </a:solidFill>
                <a:effectLst/>
                <a:latin typeface="Consolas" panose="020B0609020204030204" pitchFamily="49" charset="0"/>
              </a:rPr>
              <a:t> ein."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545974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8C512-05F2-405A-A241-3B8D71978BE4}"/>
              </a:ext>
            </a:extLst>
          </p:cNvPr>
          <p:cNvSpPr>
            <a:spLocks noGrp="1"/>
          </p:cNvSpPr>
          <p:nvPr>
            <p:ph type="title"/>
          </p:nvPr>
        </p:nvSpPr>
        <p:spPr/>
        <p:txBody>
          <a:bodyPr/>
          <a:lstStyle/>
          <a:p>
            <a:r>
              <a:rPr lang="de-DE" dirty="0"/>
              <a:t>Problem: Alle Geschichten ausgeben</a:t>
            </a:r>
          </a:p>
        </p:txBody>
      </p:sp>
      <p:sp>
        <p:nvSpPr>
          <p:cNvPr id="3" name="Inhaltsplatzhalter 2">
            <a:extLst>
              <a:ext uri="{FF2B5EF4-FFF2-40B4-BE49-F238E27FC236}">
                <a16:creationId xmlns:a16="http://schemas.microsoft.com/office/drawing/2014/main" id="{6974EFE9-EB0B-4955-AD30-E849B059ACEB}"/>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Deklariere ganze Zahl i. (Sie steht für den Index der aktuellen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Solange die Anzahl der Geschichten nicht erreicht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Gib die aktuelle Geschichte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Erhöhe den Index um 1.</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677123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C8A3-F511-43F6-9E5F-13EB6958276C}"/>
              </a:ext>
            </a:extLst>
          </p:cNvPr>
          <p:cNvSpPr>
            <a:spLocks noGrp="1"/>
          </p:cNvSpPr>
          <p:nvPr>
            <p:ph type="title"/>
          </p:nvPr>
        </p:nvSpPr>
        <p:spPr/>
        <p:txBody>
          <a:bodyPr/>
          <a:lstStyle/>
          <a:p>
            <a:r>
              <a:rPr lang="de-DE" dirty="0"/>
              <a:t>Abkürzungen: Variablen verändern</a:t>
            </a:r>
          </a:p>
        </p:txBody>
      </p:sp>
      <p:graphicFrame>
        <p:nvGraphicFramePr>
          <p:cNvPr id="8" name="Tabelle 3">
            <a:extLst>
              <a:ext uri="{FF2B5EF4-FFF2-40B4-BE49-F238E27FC236}">
                <a16:creationId xmlns:a16="http://schemas.microsoft.com/office/drawing/2014/main" id="{98228517-973D-4C8E-B995-EE84A5096E88}"/>
              </a:ext>
            </a:extLst>
          </p:cNvPr>
          <p:cNvGraphicFramePr>
            <a:graphicFrameLocks noGrp="1"/>
          </p:cNvGraphicFramePr>
          <p:nvPr>
            <p:extLst>
              <p:ext uri="{D42A27DB-BD31-4B8C-83A1-F6EECF244321}">
                <p14:modId xmlns:p14="http://schemas.microsoft.com/office/powerpoint/2010/main" val="3324309968"/>
              </p:ext>
            </p:extLst>
          </p:nvPr>
        </p:nvGraphicFramePr>
        <p:xfrm>
          <a:off x="838200" y="1825625"/>
          <a:ext cx="10515600" cy="2619378"/>
        </p:xfrm>
        <a:graphic>
          <a:graphicData uri="http://schemas.openxmlformats.org/drawingml/2006/table">
            <a:tbl>
              <a:tblPr firstRow="1" bandRow="1">
                <a:tableStyleId>{5C22544A-7EE6-4342-B048-85BDC9FD1C3A}</a:tableStyleId>
              </a:tblPr>
              <a:tblGrid>
                <a:gridCol w="2315106">
                  <a:extLst>
                    <a:ext uri="{9D8B030D-6E8A-4147-A177-3AD203B41FA5}">
                      <a16:colId xmlns:a16="http://schemas.microsoft.com/office/drawing/2014/main" val="340987855"/>
                    </a:ext>
                  </a:extLst>
                </a:gridCol>
                <a:gridCol w="4100247">
                  <a:extLst>
                    <a:ext uri="{9D8B030D-6E8A-4147-A177-3AD203B41FA5}">
                      <a16:colId xmlns:a16="http://schemas.microsoft.com/office/drawing/2014/main" val="3238039161"/>
                    </a:ext>
                  </a:extLst>
                </a:gridCol>
                <a:gridCol w="4100247">
                  <a:extLst>
                    <a:ext uri="{9D8B030D-6E8A-4147-A177-3AD203B41FA5}">
                      <a16:colId xmlns:a16="http://schemas.microsoft.com/office/drawing/2014/main" val="366124274"/>
                    </a:ext>
                  </a:extLst>
                </a:gridCol>
              </a:tblGrid>
              <a:tr h="436563">
                <a:tc>
                  <a:txBody>
                    <a:bodyPr/>
                    <a:lstStyle/>
                    <a:p>
                      <a:r>
                        <a:rPr lang="de-DE" dirty="0">
                          <a:solidFill>
                            <a:schemeClr val="tx1"/>
                          </a:solidFill>
                        </a:rPr>
                        <a:t>Abkürzung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Langform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b="0" i="0" u="none" dirty="0">
                          <a:solidFill>
                            <a:schemeClr val="tx1"/>
                          </a:solidFill>
                        </a:rPr>
                        <a:t>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b="0" i="0" u="none" dirty="0">
                          <a:solidFill>
                            <a:schemeClr val="tx1"/>
                          </a:solidFill>
                        </a:rPr>
                        <a:t>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Verzweifache 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gridSpan="3">
                  <a:txBody>
                    <a:bodyPr/>
                    <a:lstStyle/>
                    <a:p>
                      <a:r>
                        <a:rPr lang="de-DE" b="0" i="0" u="none" dirty="0">
                          <a:solidFill>
                            <a:schemeClr val="tx1"/>
                          </a:solidFill>
                        </a:rPr>
                        <a:t>Das funktioniert auch für andere Operatoren, z.B. Minus (-), Geteilt (/), Teiler Rest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Verringere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bl>
          </a:graphicData>
        </a:graphic>
      </p:graphicFrame>
    </p:spTree>
    <p:extLst>
      <p:ext uri="{BB962C8B-B14F-4D97-AF65-F5344CB8AC3E}">
        <p14:creationId xmlns:p14="http://schemas.microsoft.com/office/powerpoint/2010/main" val="3361206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4393-D9C8-4E02-8E00-1003A64EACE4}"/>
              </a:ext>
            </a:extLst>
          </p:cNvPr>
          <p:cNvSpPr>
            <a:spLocks noGrp="1"/>
          </p:cNvSpPr>
          <p:nvPr>
            <p:ph type="title"/>
          </p:nvPr>
        </p:nvSpPr>
        <p:spPr/>
        <p:txBody>
          <a:bodyPr/>
          <a:lstStyle/>
          <a:p>
            <a:r>
              <a:rPr lang="de-DE" dirty="0" err="1"/>
              <a:t>for</a:t>
            </a:r>
            <a:r>
              <a:rPr lang="de-DE" dirty="0"/>
              <a:t>-Schleife</a:t>
            </a:r>
          </a:p>
        </p:txBody>
      </p:sp>
      <p:sp>
        <p:nvSpPr>
          <p:cNvPr id="3" name="Content Placeholder 2">
            <a:extLst>
              <a:ext uri="{FF2B5EF4-FFF2-40B4-BE49-F238E27FC236}">
                <a16:creationId xmlns:a16="http://schemas.microsoft.com/office/drawing/2014/main" id="{C63925AF-84AA-401F-9E72-65476754730A}"/>
              </a:ext>
            </a:extLst>
          </p:cNvPr>
          <p:cNvSpPr>
            <a:spLocks noGrp="1"/>
          </p:cNvSpPr>
          <p:nvPr>
            <p:ph idx="1"/>
          </p:nvPr>
        </p:nvSpPr>
        <p:spPr/>
        <p:txBody>
          <a:bodyPr>
            <a:normAutofit lnSpcReduction="10000"/>
          </a:bodyPr>
          <a:lstStyle/>
          <a:p>
            <a:pPr marL="0" indent="0">
              <a:buNone/>
            </a:pPr>
            <a:r>
              <a:rPr lang="de-DE" dirty="0"/>
              <a:t>Diese </a:t>
            </a:r>
            <a:r>
              <a:rPr lang="de-DE" dirty="0" err="1"/>
              <a:t>while</a:t>
            </a:r>
            <a:r>
              <a:rPr lang="de-DE" dirty="0"/>
              <a:t>-Schleife gibt die Zahlen von 0 (inkl.) bis 20 (exkl.) aus.</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br>
              <a:rPr lang="de-DE" dirty="0"/>
            </a:br>
            <a:r>
              <a:rPr lang="de-DE" dirty="0"/>
              <a:t>Diese </a:t>
            </a:r>
            <a:r>
              <a:rPr lang="de-DE" dirty="0" err="1"/>
              <a:t>for</a:t>
            </a:r>
            <a:r>
              <a:rPr lang="de-DE" dirty="0"/>
              <a:t>-Schleife tut das auch.</a:t>
            </a:r>
            <a:endParaRPr lang="de-DE" dirty="0">
              <a:solidFill>
                <a:srgbClr val="507874"/>
              </a:solidFill>
              <a:latin typeface="Consolas" panose="020B0609020204030204" pitchFamily="49" charset="0"/>
              <a:cs typeface="Courier New" panose="02070309020205020404" pitchFamily="49" charset="0"/>
            </a:endParaRP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endPar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endParaRPr>
          </a:p>
          <a:p>
            <a:pPr marL="0" indent="0">
              <a:buNone/>
            </a:pPr>
            <a:r>
              <a:rPr lang="de-DE" dirty="0" err="1"/>
              <a:t>for</a:t>
            </a:r>
            <a:r>
              <a:rPr lang="de-DE" dirty="0"/>
              <a:t>-Schleifen können verwendet werden, um zu zählen. Aufbau:</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&lt;Deklaration &amp; Initialisierung&gt;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&lt;Bedingung&gt;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&lt;Schritt&gt;</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&lt;Befehl&gt;</a:t>
            </a:r>
            <a:endParaRPr lang="de-DE" sz="1800" dirty="0">
              <a:solidFill>
                <a:srgbClr val="808080"/>
              </a:solidFill>
              <a:latin typeface="Consolas" panose="020B0609020204030204" pitchFamily="49" charset="0"/>
              <a:cs typeface="Courier New" panose="02070309020205020404" pitchFamily="49" charset="0"/>
            </a:endParaRPr>
          </a:p>
          <a:p>
            <a:pPr marL="0" indent="0">
              <a:buNone/>
            </a:pPr>
            <a:endParaRPr kumimoji="0" lang="de-DE" altLang="de-DE" sz="4000"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29026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BCA1D-BCE1-40C4-96F4-ACF4FC7F7914}"/>
              </a:ext>
            </a:extLst>
          </p:cNvPr>
          <p:cNvSpPr>
            <a:spLocks noGrp="1"/>
          </p:cNvSpPr>
          <p:nvPr>
            <p:ph type="title"/>
          </p:nvPr>
        </p:nvSpPr>
        <p:spPr/>
        <p:txBody>
          <a:bodyPr/>
          <a:lstStyle/>
          <a:p>
            <a:r>
              <a:rPr lang="de-DE" dirty="0"/>
              <a:t>Der </a:t>
            </a:r>
            <a:r>
              <a:rPr lang="de-DE" dirty="0" err="1"/>
              <a:t>Ternary</a:t>
            </a:r>
            <a:r>
              <a:rPr lang="de-DE" dirty="0"/>
              <a:t>-Operator</a:t>
            </a:r>
          </a:p>
        </p:txBody>
      </p:sp>
      <p:sp>
        <p:nvSpPr>
          <p:cNvPr id="3" name="Inhaltsplatzhalter 2">
            <a:extLst>
              <a:ext uri="{FF2B5EF4-FFF2-40B4-BE49-F238E27FC236}">
                <a16:creationId xmlns:a16="http://schemas.microsoft.com/office/drawing/2014/main" id="{41B0CB41-4AE0-4233-B01F-236D9E731FB9}"/>
              </a:ext>
            </a:extLst>
          </p:cNvPr>
          <p:cNvSpPr>
            <a:spLocks noGrp="1"/>
          </p:cNvSpPr>
          <p:nvPr>
            <p:ph idx="1"/>
          </p:nvPr>
        </p:nvSpPr>
        <p:spPr/>
        <p:txBody>
          <a:bodyPr>
            <a:normAutofit lnSpcReduction="10000"/>
          </a:bodyPr>
          <a:lstStyle/>
          <a:p>
            <a:pPr marL="0" indent="0">
              <a:buNone/>
            </a:pPr>
            <a:r>
              <a:rPr lang="de-DE" dirty="0"/>
              <a:t>Wenn die Bedingung vor dem "?" gilt, wird der Wert links vom ":" zurückgegeben, sonst der Wert rechts vom ":".</a:t>
            </a:r>
          </a:p>
          <a:p>
            <a:pPr marL="0" indent="0">
              <a:buNone/>
            </a:pP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lang (mit </a:t>
            </a:r>
            <a:r>
              <a:rPr kumimoji="0" lang="de-DE" altLang="de-DE" sz="1800" b="0" i="0" u="none" strike="noStrike" cap="none" normalizeH="0" baseline="0" dirty="0" err="1">
                <a:ln>
                  <a:noFill/>
                </a:ln>
                <a:solidFill>
                  <a:srgbClr val="808080"/>
                </a:solidFill>
                <a:effectLst/>
                <a:latin typeface="Consolas" panose="020B0609020204030204" pitchFamily="49" charset="0"/>
              </a:rPr>
              <a:t>if-else</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zurück!"</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else</a:t>
            </a:r>
            <a:br>
              <a:rPr lang="de-DE" altLang="de-DE" sz="1800" dirty="0">
                <a:solidFill>
                  <a:srgbClr val="CC7E47"/>
                </a:solidFill>
                <a:latin typeface="Consolas" panose="020B0609020204030204" pitchFamily="49" charset="0"/>
              </a:rPr>
            </a:br>
            <a:r>
              <a:rPr lang="de-DE" altLang="de-DE" sz="1800" dirty="0">
                <a:solidFill>
                  <a:srgbClr val="CC7E47"/>
                </a:solidFill>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kurz (mit </a:t>
            </a:r>
            <a:r>
              <a:rPr kumimoji="0" lang="de-DE" altLang="de-DE" sz="1800" b="0" i="0" u="none" strike="noStrike" cap="none" normalizeH="0" baseline="0" dirty="0" err="1">
                <a:ln>
                  <a:noFill/>
                </a:ln>
                <a:solidFill>
                  <a:srgbClr val="808080"/>
                </a:solidFill>
                <a:effectLst/>
                <a:latin typeface="Consolas" panose="020B0609020204030204" pitchFamily="49" charset="0"/>
              </a:rPr>
              <a:t>ternary</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"Hallo zurück!"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25810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B82E-B9E0-4E92-9CA2-0750CB840C35}"/>
              </a:ext>
            </a:extLst>
          </p:cNvPr>
          <p:cNvSpPr>
            <a:spLocks noGrp="1"/>
          </p:cNvSpPr>
          <p:nvPr>
            <p:ph type="title"/>
          </p:nvPr>
        </p:nvSpPr>
        <p:spPr/>
        <p:txBody>
          <a:bodyPr/>
          <a:lstStyle/>
          <a:p>
            <a:r>
              <a:rPr lang="de-DE" dirty="0"/>
              <a:t>Intervalle</a:t>
            </a:r>
          </a:p>
        </p:txBody>
      </p:sp>
      <p:sp>
        <p:nvSpPr>
          <p:cNvPr id="3" name="Content Placeholder 2">
            <a:extLst>
              <a:ext uri="{FF2B5EF4-FFF2-40B4-BE49-F238E27FC236}">
                <a16:creationId xmlns:a16="http://schemas.microsoft.com/office/drawing/2014/main" id="{0D0D2DC9-2013-4C0C-9440-12890C4EB15E}"/>
              </a:ext>
            </a:extLst>
          </p:cNvPr>
          <p:cNvSpPr>
            <a:spLocks noGrp="1"/>
          </p:cNvSpPr>
          <p:nvPr>
            <p:ph idx="1"/>
          </p:nvPr>
        </p:nvSpPr>
        <p:spPr/>
        <p:txBody>
          <a:bodyPr/>
          <a:lstStyle/>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Für reelle Zahlen a und b ist</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das Intervall aller reellen Zahlen von a inklusiv bis b inklusiv</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das Intervall aller reellen Zahlen von a inklusiv bis b exklusiv.</a:t>
            </a:r>
          </a:p>
          <a:p>
            <a:pPr marL="0" indent="0">
              <a:buNone/>
            </a:pPr>
            <a:endParaRPr lang="de-DE"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Beispiele:</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[4, 7] = {4, 5, 6, 7}.</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[3, 6) = {3, 4, 5}.</a:t>
            </a:r>
          </a:p>
          <a:p>
            <a:pPr defTabSz="914400">
              <a:defRPr>
                <a:solidFill>
                  <a:srgbClr val="5FB1DA"/>
                </a:solidFill>
                <a:latin typeface="JetBrains Mono"/>
                <a:ea typeface="JetBrains Mono"/>
                <a:cs typeface="JetBrains Mono"/>
                <a:sym typeface="JetBrains Mono"/>
              </a:defRPr>
            </a:pPr>
            <a:r>
              <a:rPr lang="de-DE" dirty="0" err="1">
                <a:solidFill>
                  <a:srgbClr val="FFFFFF"/>
                </a:solidFill>
                <a:latin typeface="Calibri" panose="020F0502020204030204" pitchFamily="34" charset="0"/>
                <a:ea typeface="Calibri" panose="020F0502020204030204" pitchFamily="34" charset="0"/>
                <a:cs typeface="Calibri" panose="020F0502020204030204" pitchFamily="34" charset="0"/>
              </a:rPr>
              <a:t>Floats</a:t>
            </a: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 aus [1, 2] = {sehr viele Zahlen von 1 bis 2 inklusiv, z.B. 1.25}.</a:t>
            </a:r>
          </a:p>
        </p:txBody>
      </p:sp>
    </p:spTree>
    <p:extLst>
      <p:ext uri="{BB962C8B-B14F-4D97-AF65-F5344CB8AC3E}">
        <p14:creationId xmlns:p14="http://schemas.microsoft.com/office/powerpoint/2010/main" val="2846048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458E-69ED-4468-AC7A-07DAF028EDE9}"/>
              </a:ext>
            </a:extLst>
          </p:cNvPr>
          <p:cNvSpPr>
            <a:spLocks noGrp="1"/>
          </p:cNvSpPr>
          <p:nvPr>
            <p:ph type="title"/>
          </p:nvPr>
        </p:nvSpPr>
        <p:spPr/>
        <p:txBody>
          <a:bodyPr/>
          <a:lstStyle/>
          <a:p>
            <a:r>
              <a:rPr lang="de-DE" dirty="0"/>
              <a:t>Random</a:t>
            </a:r>
          </a:p>
        </p:txBody>
      </p:sp>
      <p:sp>
        <p:nvSpPr>
          <p:cNvPr id="3" name="Content Placeholder 2">
            <a:extLst>
              <a:ext uri="{FF2B5EF4-FFF2-40B4-BE49-F238E27FC236}">
                <a16:creationId xmlns:a16="http://schemas.microsoft.com/office/drawing/2014/main" id="{94AAD2F7-F3BE-49D1-ABAC-545E9A0BF53A}"/>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5FB1DA"/>
                </a:solidFill>
                <a:effectLst/>
                <a:latin typeface="Consolas" panose="020B0609020204030204" pitchFamily="49" charset="0"/>
              </a:rPr>
              <a:t>Random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Random</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 (inklusiv) bis 4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aus {0, 1, 2, 3} (jeweils 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0.0 (inklusiv) bis 4.0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z.B. 0.75, 2.0, 3.125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randomFloat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nextFloat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Entweder </a:t>
            </a:r>
            <a:r>
              <a:rPr kumimoji="0" lang="de-DE" altLang="de-DE" sz="1800" b="0" i="0" u="none" strike="noStrike" cap="none" normalizeH="0" baseline="0" dirty="0" err="1">
                <a:ln>
                  <a:noFill/>
                </a:ln>
                <a:solidFill>
                  <a:srgbClr val="808080"/>
                </a:solidFill>
                <a:effectLst/>
                <a:latin typeface="Consolas" panose="020B0609020204030204" pitchFamily="49" charset="0"/>
              </a:rPr>
              <a:t>true</a:t>
            </a:r>
            <a:r>
              <a:rPr kumimoji="0" lang="de-DE" altLang="de-DE" sz="1800" b="0" i="0" u="none" strike="noStrike" cap="none" normalizeH="0" baseline="0" dirty="0">
                <a:ln>
                  <a:noFill/>
                </a:ln>
                <a:solidFill>
                  <a:srgbClr val="808080"/>
                </a:solidFill>
                <a:effectLst/>
                <a:latin typeface="Consolas" panose="020B0609020204030204" pitchFamily="49" charset="0"/>
              </a:rPr>
              <a:t> (50%) oder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r>
              <a:rPr kumimoji="0" lang="de-DE" altLang="de-DE" sz="1800" b="0" i="0" u="none" strike="noStrike" cap="none" normalizeH="0" baseline="0" dirty="0">
                <a:ln>
                  <a:noFill/>
                </a:ln>
                <a:solidFill>
                  <a:srgbClr val="808080"/>
                </a:solidFill>
                <a:effectLst/>
                <a:latin typeface="Consolas" panose="020B0609020204030204" pitchFamily="49" charset="0"/>
              </a:rPr>
              <a:t> (50%)</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nextBoolean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"Glück"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"Pech"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178278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D770E0-285A-4873-8DB0-263F3B2FBA2C}"/>
              </a:ext>
            </a:extLst>
          </p:cNvPr>
          <p:cNvSpPr>
            <a:spLocks noGrp="1"/>
          </p:cNvSpPr>
          <p:nvPr>
            <p:ph type="title"/>
          </p:nvPr>
        </p:nvSpPr>
        <p:spPr/>
        <p:txBody>
          <a:bodyPr/>
          <a:lstStyle/>
          <a:p>
            <a:r>
              <a:rPr lang="de-DE" dirty="0"/>
              <a:t>Math-Klasse</a:t>
            </a:r>
          </a:p>
        </p:txBody>
      </p:sp>
      <p:sp>
        <p:nvSpPr>
          <p:cNvPr id="3" name="Inhaltsplatzhalter 2">
            <a:extLst>
              <a:ext uri="{FF2B5EF4-FFF2-40B4-BE49-F238E27FC236}">
                <a16:creationId xmlns:a16="http://schemas.microsoft.com/office/drawing/2014/main" id="{64313AED-7A41-44EA-A623-C12B0EE035D7}"/>
              </a:ext>
            </a:extLst>
          </p:cNvPr>
          <p:cNvSpPr>
            <a:spLocks noGrp="1"/>
          </p:cNvSpPr>
          <p:nvPr>
            <p:ph idx="1"/>
          </p:nvPr>
        </p:nvSpPr>
        <p:spPr>
          <a:xfrm>
            <a:off x="838200" y="1690688"/>
            <a:ext cx="10515600" cy="502708"/>
          </a:xfrm>
        </p:spPr>
        <p:txBody>
          <a:bodyPr/>
          <a:lstStyle/>
          <a:p>
            <a:r>
              <a:rPr lang="de-DE" dirty="0"/>
              <a:t>Stellt hilfreiche Mathe-Funktionen bereit, z.B.:</a:t>
            </a:r>
          </a:p>
        </p:txBody>
      </p:sp>
      <p:graphicFrame>
        <p:nvGraphicFramePr>
          <p:cNvPr id="4" name="Tabelle 7">
            <a:extLst>
              <a:ext uri="{FF2B5EF4-FFF2-40B4-BE49-F238E27FC236}">
                <a16:creationId xmlns:a16="http://schemas.microsoft.com/office/drawing/2014/main" id="{42175F88-D202-4DB1-8B52-E25F2630C807}"/>
              </a:ext>
            </a:extLst>
          </p:cNvPr>
          <p:cNvGraphicFramePr>
            <a:graphicFrameLocks noGrp="1"/>
          </p:cNvGraphicFramePr>
          <p:nvPr>
            <p:extLst>
              <p:ext uri="{D42A27DB-BD31-4B8C-83A1-F6EECF244321}">
                <p14:modId xmlns:p14="http://schemas.microsoft.com/office/powerpoint/2010/main" val="829083477"/>
              </p:ext>
            </p:extLst>
          </p:nvPr>
        </p:nvGraphicFramePr>
        <p:xfrm>
          <a:off x="838201" y="2193396"/>
          <a:ext cx="10515599" cy="4498974"/>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min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Kleinere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max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Größere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a:solidFill>
                            <a:schemeClr val="tx1"/>
                          </a:solidFill>
                        </a:rPr>
                        <a:t>sin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a:solidFill>
                            <a:schemeClr val="tx1"/>
                          </a:solidFill>
                        </a:rPr>
                        <a:t>cos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a:solidFill>
                            <a:schemeClr val="tx1"/>
                          </a:solidFill>
                        </a:rPr>
                        <a:t>tan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Tangens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abs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Betrag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round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a:t>
                      </a:r>
                      <a:r>
                        <a:rPr lang="de-DE" u="none" dirty="0" err="1">
                          <a:solidFill>
                            <a:schemeClr val="tx1"/>
                          </a:solidFill>
                        </a:rPr>
                        <a:t>long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float</a:t>
                      </a:r>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nächste ganze Zahl (</a:t>
                      </a:r>
                      <a:r>
                        <a:rPr lang="de-DE" u="none">
                          <a:solidFill>
                            <a:schemeClr val="tx1"/>
                          </a:solidFill>
                        </a:rPr>
                        <a:t>rundet bei .5 auf</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r h="451379">
                <a:tc>
                  <a:txBody>
                    <a:bodyPr/>
                    <a:lstStyle/>
                    <a:p>
                      <a:r>
                        <a:rPr lang="de-DE" u="none" dirty="0" err="1">
                          <a:solidFill>
                            <a:schemeClr val="tx1"/>
                          </a:solidFill>
                        </a:rPr>
                        <a:t>pow</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 double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hoch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4442433"/>
                  </a:ext>
                </a:extLst>
              </a:tr>
              <a:tr h="451379">
                <a:tc>
                  <a:txBody>
                    <a:bodyPr/>
                    <a:lstStyle/>
                    <a:p>
                      <a:r>
                        <a:rPr lang="de-DE" u="none" dirty="0">
                          <a:solidFill>
                            <a:schemeClr val="tx1"/>
                          </a:solidFill>
                        </a:rPr>
                        <a:t>PI</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2">
                  <a:txBody>
                    <a:bodyPr/>
                    <a:lstStyle/>
                    <a:p>
                      <a:r>
                        <a:rPr lang="de-DE" u="none" dirty="0">
                          <a:solidFill>
                            <a:schemeClr val="tx1"/>
                          </a:solidFill>
                        </a:rPr>
                        <a:t>double (</a:t>
                      </a:r>
                      <a:r>
                        <a:rPr lang="el-GR" u="none" dirty="0">
                          <a:solidFill>
                            <a:schemeClr val="tx1"/>
                          </a:solidFill>
                        </a:rPr>
                        <a:t>π</a:t>
                      </a:r>
                      <a:r>
                        <a:rPr lang="de-DE" u="none" dirty="0">
                          <a:solidFill>
                            <a:schemeClr val="tx1"/>
                          </a:solidFill>
                        </a:rPr>
                        <a:t> ist eine Konstante)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Kreiszahl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9311371"/>
                  </a:ext>
                </a:extLst>
              </a:tr>
            </a:tbl>
          </a:graphicData>
        </a:graphic>
      </p:graphicFrame>
    </p:spTree>
    <p:extLst>
      <p:ext uri="{BB962C8B-B14F-4D97-AF65-F5344CB8AC3E}">
        <p14:creationId xmlns:p14="http://schemas.microsoft.com/office/powerpoint/2010/main" val="3169388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19C98-3440-4167-8226-B197C6D17238}"/>
              </a:ext>
            </a:extLst>
          </p:cNvPr>
          <p:cNvSpPr>
            <a:spLocks noGrp="1"/>
          </p:cNvSpPr>
          <p:nvPr>
            <p:ph type="title"/>
          </p:nvPr>
        </p:nvSpPr>
        <p:spPr/>
        <p:txBody>
          <a:bodyPr/>
          <a:lstStyle/>
          <a:p>
            <a:r>
              <a:rPr lang="de-DE" dirty="0"/>
              <a:t>Array</a:t>
            </a:r>
          </a:p>
        </p:txBody>
      </p:sp>
      <p:sp>
        <p:nvSpPr>
          <p:cNvPr id="3" name="Inhaltsplatzhalter 2">
            <a:extLst>
              <a:ext uri="{FF2B5EF4-FFF2-40B4-BE49-F238E27FC236}">
                <a16:creationId xmlns:a16="http://schemas.microsoft.com/office/drawing/2014/main" id="{883EB046-4C92-460C-A4D7-88BE402F14FB}"/>
              </a:ext>
            </a:extLst>
          </p:cNvPr>
          <p:cNvSpPr>
            <a:spLocks noGrp="1"/>
          </p:cNvSpPr>
          <p:nvPr>
            <p:ph idx="1"/>
          </p:nvPr>
        </p:nvSpPr>
        <p:spPr/>
        <p:txBody>
          <a:bodyPr>
            <a:normAutofit fontScale="92500" lnSpcReduction="10000"/>
          </a:bodyPr>
          <a:lstStyle/>
          <a:p>
            <a:pPr marL="0" indent="0">
              <a:buNone/>
            </a:pPr>
            <a:r>
              <a:rPr lang="de-DE" sz="1800" b="0" i="0" dirty="0">
                <a:solidFill>
                  <a:srgbClr val="7A7E85"/>
                </a:solidFill>
                <a:latin typeface="Consolas" panose="020B0609020204030204" pitchFamily="49" charset="0"/>
                <a:cs typeface="Courier New" panose="02070309020205020404" pitchFamily="49" charset="0"/>
              </a:rPr>
              <a:t>// Array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 =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"Es war einmal ein schrecklicher Drache. Er lebte in einer dunklen Höhle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"Tief verborgen im Zauberwald lebte die alte Hexe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"Vor langer, langer Zeit gab es einen Raben. Er flog nachts über die dunklen Bergkuppen ..."</a:t>
            </a:r>
            <a:br>
              <a:rPr lang="de-DE" sz="1800" b="0" i="0" dirty="0">
                <a:solidFill>
                  <a:srgbClr val="6AAB73"/>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"Welche Geschichte möchtest du hören? (Drache, Hexe, 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wahl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BCBEC4"/>
                </a:solidFill>
                <a:latin typeface="Consolas" panose="020B0609020204030204" pitchFamily="49" charset="0"/>
                <a:cs typeface="Courier New" panose="02070309020205020404" pitchFamily="49" charset="0"/>
              </a:rPr>
              <a:t>scanner.nextLine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Zugriff auf Arrays mit &lt;Name&gt;[</a:t>
            </a:r>
            <a:r>
              <a:rPr lang="de-DE" sz="1800" b="0" i="0" dirty="0" err="1">
                <a:solidFill>
                  <a:srgbClr val="7A7E85"/>
                </a:solidFill>
                <a:latin typeface="Consolas" panose="020B0609020204030204" pitchFamily="49" charset="0"/>
                <a:cs typeface="Courier New" panose="02070309020205020404" pitchFamily="49" charset="0"/>
              </a:rPr>
              <a:t>index</a:t>
            </a:r>
            <a:r>
              <a:rPr lang="de-DE" sz="1800" b="0" i="0" dirty="0">
                <a:solidFill>
                  <a:srgbClr val="7A7E85"/>
                </a:solidFill>
                <a:latin typeface="Consolas" panose="020B0609020204030204" pitchFamily="49" charset="0"/>
                <a:cs typeface="Courier New" panose="02070309020205020404" pitchFamily="49" charset="0"/>
              </a:rPr>
              <a:t>], Indizes beginnen bei 0, nicht 1.</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"Drache"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0</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"Hexe"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1</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2</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br>
              <a:rPr lang="de-DE" sz="1800" dirty="0">
                <a:solidFill>
                  <a:srgbClr val="CF8E6D"/>
                </a:solidFill>
                <a:latin typeface="Consolas" panose="020B0609020204030204" pitchFamily="49" charset="0"/>
                <a:cs typeface="Courier New" panose="02070309020205020404" pitchFamily="49" charset="0"/>
              </a:rPr>
            </a:br>
            <a:r>
              <a:rPr lang="de-DE" sz="180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"Diese Geschichte kenne ich nicht."</a:t>
            </a:r>
            <a:r>
              <a:rPr lang="de-DE" sz="1800" b="0" i="0" dirty="0">
                <a:solidFill>
                  <a:srgbClr val="BCBEC4"/>
                </a:solidFill>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2105274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C41-A7E3-4DB7-AEE4-F3B7E2EA1874}"/>
              </a:ext>
            </a:extLst>
          </p:cNvPr>
          <p:cNvSpPr>
            <a:spLocks noGrp="1"/>
          </p:cNvSpPr>
          <p:nvPr>
            <p:ph type="title"/>
          </p:nvPr>
        </p:nvSpPr>
        <p:spPr/>
        <p:txBody>
          <a:bodyPr/>
          <a:lstStyle/>
          <a:p>
            <a:r>
              <a:rPr lang="de-DE" dirty="0"/>
              <a:t>Array-Visualisierung</a:t>
            </a:r>
          </a:p>
        </p:txBody>
      </p:sp>
      <p:graphicFrame>
        <p:nvGraphicFramePr>
          <p:cNvPr id="5" name="Table 5">
            <a:extLst>
              <a:ext uri="{FF2B5EF4-FFF2-40B4-BE49-F238E27FC236}">
                <a16:creationId xmlns:a16="http://schemas.microsoft.com/office/drawing/2014/main" id="{D66C2503-133C-4B03-ADE8-64A572FA910F}"/>
              </a:ext>
            </a:extLst>
          </p:cNvPr>
          <p:cNvGraphicFramePr>
            <a:graphicFrameLocks noGrp="1"/>
          </p:cNvGraphicFramePr>
          <p:nvPr>
            <p:ph idx="1"/>
            <p:extLst>
              <p:ext uri="{D42A27DB-BD31-4B8C-83A1-F6EECF244321}">
                <p14:modId xmlns:p14="http://schemas.microsoft.com/office/powerpoint/2010/main" val="1737471338"/>
              </p:ext>
            </p:extLst>
          </p:nvPr>
        </p:nvGraphicFramePr>
        <p:xfrm>
          <a:off x="838200"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6" name="TextBox 5">
            <a:extLst>
              <a:ext uri="{FF2B5EF4-FFF2-40B4-BE49-F238E27FC236}">
                <a16:creationId xmlns:a16="http://schemas.microsoft.com/office/drawing/2014/main" id="{3D77D058-3C59-4A83-B441-6BCEC4EA20BE}"/>
              </a:ext>
            </a:extLst>
          </p:cNvPr>
          <p:cNvSpPr txBox="1"/>
          <p:nvPr/>
        </p:nvSpPr>
        <p:spPr>
          <a:xfrm>
            <a:off x="838200" y="2138144"/>
            <a:ext cx="3517669" cy="646331"/>
          </a:xfrm>
          <a:prstGeom prst="rect">
            <a:avLst/>
          </a:prstGeom>
          <a:noFill/>
        </p:spPr>
        <p:txBody>
          <a:bodyPr wrap="square" rtlCol="0">
            <a:spAutoFit/>
          </a:bodyPr>
          <a:lstStyle/>
          <a:p>
            <a:r>
              <a:rPr lang="de-DE" dirty="0"/>
              <a:t>Array an primitiven Werten</a:t>
            </a:r>
            <a:br>
              <a:rPr lang="de-DE" dirty="0"/>
            </a:br>
            <a:r>
              <a:rPr lang="de-DE" dirty="0"/>
              <a:t>Beispiel: </a:t>
            </a:r>
            <a:r>
              <a:rPr lang="de-DE" dirty="0" err="1"/>
              <a:t>int</a:t>
            </a:r>
            <a:r>
              <a:rPr lang="de-DE" dirty="0"/>
              <a:t>[]</a:t>
            </a:r>
          </a:p>
        </p:txBody>
      </p:sp>
      <p:graphicFrame>
        <p:nvGraphicFramePr>
          <p:cNvPr id="7" name="Table 5">
            <a:extLst>
              <a:ext uri="{FF2B5EF4-FFF2-40B4-BE49-F238E27FC236}">
                <a16:creationId xmlns:a16="http://schemas.microsoft.com/office/drawing/2014/main" id="{00D1B36D-4322-4185-B567-08E68EA07B2A}"/>
              </a:ext>
            </a:extLst>
          </p:cNvPr>
          <p:cNvGraphicFramePr>
            <a:graphicFrameLocks/>
          </p:cNvGraphicFramePr>
          <p:nvPr>
            <p:extLst>
              <p:ext uri="{D42A27DB-BD31-4B8C-83A1-F6EECF244321}">
                <p14:modId xmlns:p14="http://schemas.microsoft.com/office/powerpoint/2010/main" val="1293802838"/>
              </p:ext>
            </p:extLst>
          </p:nvPr>
        </p:nvGraphicFramePr>
        <p:xfrm>
          <a:off x="4355869"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de-DE" altLang="de-DE" sz="1800" b="0" i="0" u="none" strike="noStrike" cap="none" normalizeH="0" baseline="0" dirty="0">
                          <a:ln>
                            <a:noFill/>
                          </a:ln>
                          <a:solidFill>
                            <a:srgbClr val="CC7E47"/>
                          </a:solidFill>
                          <a:effectLst/>
                          <a:latin typeface="Consolas" panose="020B0609020204030204" pitchFamily="49" charset="0"/>
                        </a:rPr>
                        <a:t>null</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8" name="TextBox 7">
            <a:extLst>
              <a:ext uri="{FF2B5EF4-FFF2-40B4-BE49-F238E27FC236}">
                <a16:creationId xmlns:a16="http://schemas.microsoft.com/office/drawing/2014/main" id="{D03628EB-0B31-47F3-A099-E039353ECA07}"/>
              </a:ext>
            </a:extLst>
          </p:cNvPr>
          <p:cNvSpPr txBox="1"/>
          <p:nvPr/>
        </p:nvSpPr>
        <p:spPr>
          <a:xfrm>
            <a:off x="4355869" y="2138144"/>
            <a:ext cx="3517669" cy="646331"/>
          </a:xfrm>
          <a:prstGeom prst="rect">
            <a:avLst/>
          </a:prstGeom>
          <a:noFill/>
        </p:spPr>
        <p:txBody>
          <a:bodyPr wrap="square" rtlCol="0">
            <a:spAutoFit/>
          </a:bodyPr>
          <a:lstStyle/>
          <a:p>
            <a:r>
              <a:rPr lang="de-DE" dirty="0"/>
              <a:t>Array an Objektreferenzen</a:t>
            </a:r>
            <a:br>
              <a:rPr lang="de-DE" dirty="0"/>
            </a:br>
            <a:r>
              <a:rPr lang="de-DE" dirty="0"/>
              <a:t>Beispiel: String[]</a:t>
            </a:r>
          </a:p>
        </p:txBody>
      </p:sp>
      <p:sp>
        <p:nvSpPr>
          <p:cNvPr id="12" name="TextBox 11">
            <a:extLst>
              <a:ext uri="{FF2B5EF4-FFF2-40B4-BE49-F238E27FC236}">
                <a16:creationId xmlns:a16="http://schemas.microsoft.com/office/drawing/2014/main" id="{F364642D-9CE7-49DD-9CBD-F5C3F3508DA9}"/>
              </a:ext>
            </a:extLst>
          </p:cNvPr>
          <p:cNvSpPr txBox="1"/>
          <p:nvPr/>
        </p:nvSpPr>
        <p:spPr>
          <a:xfrm>
            <a:off x="7719407" y="2165134"/>
            <a:ext cx="3062396" cy="646331"/>
          </a:xfrm>
          <a:prstGeom prst="rect">
            <a:avLst/>
          </a:prstGeom>
          <a:noFill/>
        </p:spPr>
        <p:txBody>
          <a:bodyPr wrap="square" rtlCol="0">
            <a:spAutoFit/>
          </a:bodyPr>
          <a:lstStyle/>
          <a:p>
            <a:pPr algn="ctr"/>
            <a:r>
              <a:rPr lang="de-DE" dirty="0"/>
              <a:t>Irgendwo anders</a:t>
            </a:r>
            <a:br>
              <a:rPr lang="de-DE" dirty="0"/>
            </a:br>
            <a:r>
              <a:rPr lang="de-DE" dirty="0"/>
              <a:t>im Speicher</a:t>
            </a:r>
          </a:p>
        </p:txBody>
      </p:sp>
      <p:sp>
        <p:nvSpPr>
          <p:cNvPr id="15" name="TextBox 14">
            <a:extLst>
              <a:ext uri="{FF2B5EF4-FFF2-40B4-BE49-F238E27FC236}">
                <a16:creationId xmlns:a16="http://schemas.microsoft.com/office/drawing/2014/main" id="{37F40E3B-7817-4158-85A3-BD3C0088BAEB}"/>
              </a:ext>
            </a:extLst>
          </p:cNvPr>
          <p:cNvSpPr txBox="1"/>
          <p:nvPr/>
        </p:nvSpPr>
        <p:spPr>
          <a:xfrm>
            <a:off x="7719407" y="3925978"/>
            <a:ext cx="96377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"Erde"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90DBD035-5309-4276-BBC7-8064D3026E8C}"/>
              </a:ext>
            </a:extLst>
          </p:cNvPr>
          <p:cNvSpPr txBox="1"/>
          <p:nvPr/>
        </p:nvSpPr>
        <p:spPr>
          <a:xfrm>
            <a:off x="8244148" y="4930433"/>
            <a:ext cx="109589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"Feuer"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982FD02A-84E4-46DD-802D-54495F385A97}"/>
              </a:ext>
            </a:extLst>
          </p:cNvPr>
          <p:cNvSpPr txBox="1"/>
          <p:nvPr/>
        </p:nvSpPr>
        <p:spPr>
          <a:xfrm>
            <a:off x="9413509" y="4155355"/>
            <a:ext cx="123062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"Wasser"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0A9E453A-130E-4420-B939-3B01D45A9E1A}"/>
              </a:ext>
            </a:extLst>
          </p:cNvPr>
          <p:cNvSpPr txBox="1"/>
          <p:nvPr/>
        </p:nvSpPr>
        <p:spPr>
          <a:xfrm>
            <a:off x="7828014" y="4471935"/>
            <a:ext cx="94087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"Luft"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2EBDF107-BC22-4FC1-8AEB-3F0725E7E427}"/>
              </a:ext>
            </a:extLst>
          </p:cNvPr>
          <p:cNvSpPr txBox="1"/>
          <p:nvPr/>
        </p:nvSpPr>
        <p:spPr>
          <a:xfrm>
            <a:off x="6762058" y="3338579"/>
            <a:ext cx="106595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"Stein"</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8714648-D64D-4283-B722-183C4DA62EAF}"/>
              </a:ext>
            </a:extLst>
          </p:cNvPr>
          <p:cNvSpPr txBox="1"/>
          <p:nvPr/>
        </p:nvSpPr>
        <p:spPr>
          <a:xfrm>
            <a:off x="7098918" y="5780604"/>
            <a:ext cx="133730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"Pflanze"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4FF9EF36-EBAA-4218-A71C-14CEB643D90A}"/>
              </a:ext>
            </a:extLst>
          </p:cNvPr>
          <p:cNvSpPr txBox="1"/>
          <p:nvPr/>
        </p:nvSpPr>
        <p:spPr>
          <a:xfrm>
            <a:off x="9638261" y="5545575"/>
            <a:ext cx="96584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"Sand"</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FBAF10CC-B22E-4643-A373-15587C632E8F}"/>
              </a:ext>
            </a:extLst>
          </p:cNvPr>
          <p:cNvSpPr txBox="1"/>
          <p:nvPr/>
        </p:nvSpPr>
        <p:spPr>
          <a:xfrm>
            <a:off x="10195215" y="3125894"/>
            <a:ext cx="133142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"Schlamm"</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cxnSp>
        <p:nvCxnSpPr>
          <p:cNvPr id="24" name="Straight Arrow Connector 23">
            <a:extLst>
              <a:ext uri="{FF2B5EF4-FFF2-40B4-BE49-F238E27FC236}">
                <a16:creationId xmlns:a16="http://schemas.microsoft.com/office/drawing/2014/main" id="{8EF822FB-086A-4A09-8976-A37E9AD606A6}"/>
              </a:ext>
            </a:extLst>
          </p:cNvPr>
          <p:cNvCxnSpPr>
            <a:cxnSpLocks/>
            <a:endCxn id="19" idx="1"/>
          </p:cNvCxnSpPr>
          <p:nvPr/>
        </p:nvCxnSpPr>
        <p:spPr>
          <a:xfrm>
            <a:off x="5515495" y="3338579"/>
            <a:ext cx="124656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B037A5B-D807-4C67-AB95-6351BCCB80DE}"/>
              </a:ext>
            </a:extLst>
          </p:cNvPr>
          <p:cNvCxnSpPr>
            <a:cxnSpLocks/>
            <a:endCxn id="18" idx="1"/>
          </p:cNvCxnSpPr>
          <p:nvPr/>
        </p:nvCxnSpPr>
        <p:spPr>
          <a:xfrm>
            <a:off x="5515284" y="3662420"/>
            <a:ext cx="2312730" cy="99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ADC2F5-CE7B-4DB2-9FA0-F6D4BB5F359F}"/>
              </a:ext>
            </a:extLst>
          </p:cNvPr>
          <p:cNvCxnSpPr>
            <a:cxnSpLocks/>
            <a:endCxn id="15" idx="1"/>
          </p:cNvCxnSpPr>
          <p:nvPr/>
        </p:nvCxnSpPr>
        <p:spPr>
          <a:xfrm>
            <a:off x="5515495" y="4094018"/>
            <a:ext cx="2203912" cy="1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7B3E4CB-1B1B-4042-AC76-103A57F27DAE}"/>
              </a:ext>
            </a:extLst>
          </p:cNvPr>
          <p:cNvCxnSpPr>
            <a:cxnSpLocks/>
            <a:endCxn id="20" idx="1"/>
          </p:cNvCxnSpPr>
          <p:nvPr/>
        </p:nvCxnSpPr>
        <p:spPr>
          <a:xfrm>
            <a:off x="5584961" y="4372084"/>
            <a:ext cx="1513957" cy="15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F659D9B-693F-48B4-B68E-F395C7A220D7}"/>
              </a:ext>
            </a:extLst>
          </p:cNvPr>
          <p:cNvCxnSpPr>
            <a:cxnSpLocks/>
            <a:endCxn id="16" idx="1"/>
          </p:cNvCxnSpPr>
          <p:nvPr/>
        </p:nvCxnSpPr>
        <p:spPr>
          <a:xfrm>
            <a:off x="5515495" y="4846320"/>
            <a:ext cx="2728653" cy="26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071FCE-CDE7-4A1B-80CD-EE7D0E4166CC}"/>
              </a:ext>
            </a:extLst>
          </p:cNvPr>
          <p:cNvCxnSpPr>
            <a:cxnSpLocks/>
            <a:endCxn id="15" idx="1"/>
          </p:cNvCxnSpPr>
          <p:nvPr/>
        </p:nvCxnSpPr>
        <p:spPr>
          <a:xfrm flipV="1">
            <a:off x="5515495" y="4110644"/>
            <a:ext cx="2203912" cy="107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1B2BB4-5588-4AC2-B665-B76E26712188}"/>
              </a:ext>
            </a:extLst>
          </p:cNvPr>
          <p:cNvCxnSpPr>
            <a:cxnSpLocks/>
            <a:endCxn id="22" idx="1"/>
          </p:cNvCxnSpPr>
          <p:nvPr/>
        </p:nvCxnSpPr>
        <p:spPr>
          <a:xfrm flipV="1">
            <a:off x="5515495" y="3310560"/>
            <a:ext cx="4679720" cy="227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B6C2C5-DBE4-46DE-B3AA-32E582550A96}"/>
              </a:ext>
            </a:extLst>
          </p:cNvPr>
          <p:cNvCxnSpPr>
            <a:cxnSpLocks/>
            <a:endCxn id="20" idx="1"/>
          </p:cNvCxnSpPr>
          <p:nvPr/>
        </p:nvCxnSpPr>
        <p:spPr>
          <a:xfrm flipV="1">
            <a:off x="5551710" y="5965270"/>
            <a:ext cx="1547208" cy="27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9CABC56B-282F-4FC5-82C0-F30294F734E8}"/>
                  </a:ext>
                </a:extLst>
              </p14:cNvPr>
              <p14:cNvContentPartPr/>
              <p14:nvPr/>
            </p14:nvContentPartPr>
            <p14:xfrm>
              <a:off x="6620564" y="2069804"/>
              <a:ext cx="4906080" cy="4223880"/>
            </p14:xfrm>
          </p:contentPart>
        </mc:Choice>
        <mc:Fallback xmlns="">
          <p:pic>
            <p:nvPicPr>
              <p:cNvPr id="43" name="Ink 42">
                <a:extLst>
                  <a:ext uri="{FF2B5EF4-FFF2-40B4-BE49-F238E27FC236}">
                    <a16:creationId xmlns:a16="http://schemas.microsoft.com/office/drawing/2014/main" id="{9CABC56B-282F-4FC5-82C0-F30294F734E8}"/>
                  </a:ext>
                </a:extLst>
              </p:cNvPr>
              <p:cNvPicPr/>
              <p:nvPr/>
            </p:nvPicPr>
            <p:blipFill>
              <a:blip r:embed="rId3"/>
              <a:stretch>
                <a:fillRect/>
              </a:stretch>
            </p:blipFill>
            <p:spPr>
              <a:xfrm>
                <a:off x="6614444" y="2063324"/>
                <a:ext cx="4918320" cy="4236120"/>
              </a:xfrm>
              <a:prstGeom prst="rect">
                <a:avLst/>
              </a:prstGeom>
            </p:spPr>
          </p:pic>
        </mc:Fallback>
      </mc:AlternateContent>
    </p:spTree>
    <p:extLst>
      <p:ext uri="{BB962C8B-B14F-4D97-AF65-F5344CB8AC3E}">
        <p14:creationId xmlns:p14="http://schemas.microsoft.com/office/powerpoint/2010/main" val="1452140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0A921-FD2E-4E02-8749-350D748DA2D0}"/>
              </a:ext>
            </a:extLst>
          </p:cNvPr>
          <p:cNvSpPr>
            <a:spLocks noGrp="1"/>
          </p:cNvSpPr>
          <p:nvPr>
            <p:ph type="title"/>
          </p:nvPr>
        </p:nvSpPr>
        <p:spPr/>
        <p:txBody>
          <a:bodyPr/>
          <a:lstStyle/>
          <a:p>
            <a:r>
              <a:rPr lang="de-DE" dirty="0"/>
              <a:t>Befehle</a:t>
            </a:r>
          </a:p>
        </p:txBody>
      </p:sp>
      <p:sp>
        <p:nvSpPr>
          <p:cNvPr id="3" name="Inhaltsplatzhalter 2">
            <a:extLst>
              <a:ext uri="{FF2B5EF4-FFF2-40B4-BE49-F238E27FC236}">
                <a16:creationId xmlns:a16="http://schemas.microsoft.com/office/drawing/2014/main" id="{C0226CAA-8D44-45E5-B9BA-E2CDBE0D50D9}"/>
              </a:ext>
            </a:extLst>
          </p:cNvPr>
          <p:cNvSpPr>
            <a:spLocks noGrp="1"/>
          </p:cNvSpPr>
          <p:nvPr>
            <p:ph idx="1"/>
          </p:nvPr>
        </p:nvSpPr>
        <p:spPr/>
        <p:txBody>
          <a:bodyPr/>
          <a:lstStyle/>
          <a:p>
            <a:r>
              <a:rPr lang="de-DE" dirty="0"/>
              <a:t>Java ist imperativ.</a:t>
            </a:r>
          </a:p>
          <a:p>
            <a:pPr lvl="1"/>
            <a:r>
              <a:rPr lang="de-DE" dirty="0"/>
              <a:t>Das bedeutet, dass man dem Computer Befehle zum Ausführen gibt.</a:t>
            </a:r>
          </a:p>
          <a:p>
            <a:r>
              <a:rPr lang="de-DE" dirty="0"/>
              <a:t>Befehle enden immer mit einem Semikolon (</a:t>
            </a:r>
            <a:r>
              <a:rPr kumimoji="0" lang="de-DE" altLang="de-DE" sz="2800" b="0" i="0" u="none" strike="noStrike" cap="none" normalizeH="0" baseline="0" dirty="0">
                <a:ln>
                  <a:noFill/>
                </a:ln>
                <a:solidFill>
                  <a:srgbClr val="CC7E47"/>
                </a:solidFill>
                <a:effectLst/>
                <a:latin typeface="Consolas" panose="020B0609020204030204" pitchFamily="49" charset="0"/>
              </a:rPr>
              <a:t>;</a:t>
            </a:r>
            <a:r>
              <a:rPr lang="de-DE" dirty="0"/>
              <a:t>).</a:t>
            </a:r>
          </a:p>
          <a:p>
            <a:r>
              <a:rPr lang="de-DE" dirty="0"/>
              <a:t>Befehle werden von oben nach unten und von links nach rechts ausgeführt.</a:t>
            </a:r>
          </a:p>
          <a:p>
            <a:pPr lvl="1"/>
            <a:r>
              <a:rPr lang="de-DE" dirty="0"/>
              <a:t>So lesen wir auch Text.</a:t>
            </a:r>
          </a:p>
          <a:p>
            <a:pPr lvl="1"/>
            <a:r>
              <a:rPr lang="de-DE" dirty="0"/>
              <a:t>Ausnahmen besprechen wir später</a:t>
            </a:r>
          </a:p>
        </p:txBody>
      </p:sp>
      <p:cxnSp>
        <p:nvCxnSpPr>
          <p:cNvPr id="5" name="Straight Arrow Connector 4">
            <a:extLst>
              <a:ext uri="{FF2B5EF4-FFF2-40B4-BE49-F238E27FC236}">
                <a16:creationId xmlns:a16="http://schemas.microsoft.com/office/drawing/2014/main" id="{8B738B5E-CD93-48F5-82EA-B80E27F1A97F}"/>
              </a:ext>
            </a:extLst>
          </p:cNvPr>
          <p:cNvCxnSpPr>
            <a:cxnSpLocks/>
          </p:cNvCxnSpPr>
          <p:nvPr/>
        </p:nvCxnSpPr>
        <p:spPr>
          <a:xfrm>
            <a:off x="8229600" y="40233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7FB8E3-30BB-4723-8657-2894BFE0A8AA}"/>
              </a:ext>
            </a:extLst>
          </p:cNvPr>
          <p:cNvCxnSpPr>
            <a:cxnSpLocks/>
          </p:cNvCxnSpPr>
          <p:nvPr/>
        </p:nvCxnSpPr>
        <p:spPr>
          <a:xfrm>
            <a:off x="8229600" y="42062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DDF1088-21F6-401F-8CDC-03B7B98B0583}"/>
              </a:ext>
            </a:extLst>
          </p:cNvPr>
          <p:cNvCxnSpPr>
            <a:cxnSpLocks/>
          </p:cNvCxnSpPr>
          <p:nvPr/>
        </p:nvCxnSpPr>
        <p:spPr>
          <a:xfrm>
            <a:off x="8229600" y="43891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3F42C7-4BBF-4EA9-96D2-4D11A640314F}"/>
              </a:ext>
            </a:extLst>
          </p:cNvPr>
          <p:cNvCxnSpPr>
            <a:cxnSpLocks/>
          </p:cNvCxnSpPr>
          <p:nvPr/>
        </p:nvCxnSpPr>
        <p:spPr>
          <a:xfrm>
            <a:off x="8229600" y="45720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383BE6-20BE-41DF-9406-EA62C7C18B29}"/>
              </a:ext>
            </a:extLst>
          </p:cNvPr>
          <p:cNvCxnSpPr>
            <a:cxnSpLocks/>
          </p:cNvCxnSpPr>
          <p:nvPr/>
        </p:nvCxnSpPr>
        <p:spPr>
          <a:xfrm>
            <a:off x="8229600" y="47548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74CF1F-390A-4ACE-9062-46229BE1B7AD}"/>
              </a:ext>
            </a:extLst>
          </p:cNvPr>
          <p:cNvCxnSpPr>
            <a:cxnSpLocks/>
          </p:cNvCxnSpPr>
          <p:nvPr/>
        </p:nvCxnSpPr>
        <p:spPr>
          <a:xfrm>
            <a:off x="8229600" y="49377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9642B1-B3CF-460B-A6B7-FFB3FD8D10D3}"/>
              </a:ext>
            </a:extLst>
          </p:cNvPr>
          <p:cNvCxnSpPr>
            <a:cxnSpLocks/>
          </p:cNvCxnSpPr>
          <p:nvPr/>
        </p:nvCxnSpPr>
        <p:spPr>
          <a:xfrm>
            <a:off x="8229600" y="51206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F04949-FE98-49DA-81CC-D617831C594C}"/>
              </a:ext>
            </a:extLst>
          </p:cNvPr>
          <p:cNvCxnSpPr>
            <a:cxnSpLocks/>
          </p:cNvCxnSpPr>
          <p:nvPr/>
        </p:nvCxnSpPr>
        <p:spPr>
          <a:xfrm>
            <a:off x="8229600" y="53035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EE3F85F-EED7-4580-A571-A222856C6284}"/>
              </a:ext>
            </a:extLst>
          </p:cNvPr>
          <p:cNvCxnSpPr>
            <a:cxnSpLocks/>
          </p:cNvCxnSpPr>
          <p:nvPr/>
        </p:nvCxnSpPr>
        <p:spPr>
          <a:xfrm>
            <a:off x="8229600" y="54864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94C409-9D1A-4374-A850-D1A0B8DCB11E}"/>
              </a:ext>
            </a:extLst>
          </p:cNvPr>
          <p:cNvCxnSpPr>
            <a:cxnSpLocks/>
          </p:cNvCxnSpPr>
          <p:nvPr/>
        </p:nvCxnSpPr>
        <p:spPr>
          <a:xfrm>
            <a:off x="8229600" y="56692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D42A39-02C2-4180-9525-AD92DB3E208A}"/>
              </a:ext>
            </a:extLst>
          </p:cNvPr>
          <p:cNvCxnSpPr>
            <a:cxnSpLocks/>
          </p:cNvCxnSpPr>
          <p:nvPr/>
        </p:nvCxnSpPr>
        <p:spPr>
          <a:xfrm>
            <a:off x="8229600" y="58521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F3FEDB3-F5FB-49CB-A9BB-73A377B38548}"/>
              </a:ext>
            </a:extLst>
          </p:cNvPr>
          <p:cNvCxnSpPr>
            <a:cxnSpLocks/>
          </p:cNvCxnSpPr>
          <p:nvPr/>
        </p:nvCxnSpPr>
        <p:spPr>
          <a:xfrm rot="5400000">
            <a:off x="7086600" y="4983480"/>
            <a:ext cx="2103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49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FDB93-FE17-4F5F-9195-4DE14B7A54B7}"/>
              </a:ext>
            </a:extLst>
          </p:cNvPr>
          <p:cNvSpPr>
            <a:spLocks noGrp="1"/>
          </p:cNvSpPr>
          <p:nvPr>
            <p:ph type="title"/>
          </p:nvPr>
        </p:nvSpPr>
        <p:spPr/>
        <p:txBody>
          <a:bodyPr/>
          <a:lstStyle/>
          <a:p>
            <a:r>
              <a:rPr lang="de-DE" dirty="0"/>
              <a:t>Array-Inhalte verändern</a:t>
            </a:r>
          </a:p>
        </p:txBody>
      </p:sp>
      <p:sp>
        <p:nvSpPr>
          <p:cNvPr id="3" name="Inhaltsplatzhalter 2">
            <a:extLst>
              <a:ext uri="{FF2B5EF4-FFF2-40B4-BE49-F238E27FC236}">
                <a16:creationId xmlns:a16="http://schemas.microsoft.com/office/drawing/2014/main" id="{7852041E-93B1-43F1-A516-F2087699940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100</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[0] ..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[99]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i * 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16</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4234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9DD83-7B83-4278-8996-8907C5E65CDF}"/>
              </a:ext>
            </a:extLst>
          </p:cNvPr>
          <p:cNvSpPr>
            <a:spLocks noGrp="1"/>
          </p:cNvSpPr>
          <p:nvPr>
            <p:ph type="title"/>
          </p:nvPr>
        </p:nvSpPr>
        <p:spPr/>
        <p:txBody>
          <a:bodyPr/>
          <a:lstStyle/>
          <a:p>
            <a:r>
              <a:rPr lang="de-DE" dirty="0"/>
              <a:t>Algorithmus</a:t>
            </a:r>
          </a:p>
        </p:txBody>
      </p:sp>
      <p:sp>
        <p:nvSpPr>
          <p:cNvPr id="3" name="Inhaltsplatzhalter 2">
            <a:extLst>
              <a:ext uri="{FF2B5EF4-FFF2-40B4-BE49-F238E27FC236}">
                <a16:creationId xmlns:a16="http://schemas.microsoft.com/office/drawing/2014/main" id="{605C84C4-0001-40AA-98A1-0D500E954B9A}"/>
              </a:ext>
            </a:extLst>
          </p:cNvPr>
          <p:cNvSpPr>
            <a:spLocks noGrp="1"/>
          </p:cNvSpPr>
          <p:nvPr>
            <p:ph idx="1"/>
          </p:nvPr>
        </p:nvSpPr>
        <p:spPr/>
        <p:txBody>
          <a:bodyPr/>
          <a:lstStyle/>
          <a:p>
            <a:pPr marL="0" indent="0">
              <a:buNone/>
            </a:pPr>
            <a:r>
              <a:rPr lang="de-DE" dirty="0"/>
              <a:t>Ablauf von Befehlen, der ein (mathematisches) Problem löst</a:t>
            </a:r>
          </a:p>
          <a:p>
            <a:pPr marL="0" indent="0">
              <a:buNone/>
            </a:pPr>
            <a:endParaRPr lang="de-DE" dirty="0"/>
          </a:p>
          <a:p>
            <a:pPr marL="0" indent="0">
              <a:buNone/>
            </a:pPr>
            <a:r>
              <a:rPr lang="de-DE" dirty="0"/>
              <a:t>Beispiele:</a:t>
            </a:r>
          </a:p>
          <a:p>
            <a:r>
              <a:rPr lang="de-DE" dirty="0"/>
              <a:t>Durchschnitt mehrerer Zahlen berechnen</a:t>
            </a:r>
          </a:p>
          <a:p>
            <a:r>
              <a:rPr lang="de-DE" dirty="0"/>
              <a:t>Besten Tick-Tack-Toe Zug finden</a:t>
            </a:r>
          </a:p>
          <a:p>
            <a:r>
              <a:rPr lang="de-DE" dirty="0"/>
              <a:t>Ausgang eines Labyrinths finden</a:t>
            </a:r>
          </a:p>
        </p:txBody>
      </p:sp>
    </p:spTree>
    <p:extLst>
      <p:ext uri="{BB962C8B-B14F-4D97-AF65-F5344CB8AC3E}">
        <p14:creationId xmlns:p14="http://schemas.microsoft.com/office/powerpoint/2010/main" val="31115824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3667-8FD8-44C3-9A3C-254DFAA624A0}"/>
              </a:ext>
            </a:extLst>
          </p:cNvPr>
          <p:cNvSpPr>
            <a:spLocks noGrp="1"/>
          </p:cNvSpPr>
          <p:nvPr>
            <p:ph type="title"/>
          </p:nvPr>
        </p:nvSpPr>
        <p:spPr/>
        <p:txBody>
          <a:bodyPr/>
          <a:lstStyle/>
          <a:p>
            <a:r>
              <a:rPr lang="de-DE" dirty="0"/>
              <a:t>Beispiel: Durchschnitt mehrerer Zahlen</a:t>
            </a:r>
          </a:p>
        </p:txBody>
      </p:sp>
      <p:sp>
        <p:nvSpPr>
          <p:cNvPr id="3" name="Content Placeholder 2">
            <a:extLst>
              <a:ext uri="{FF2B5EF4-FFF2-40B4-BE49-F238E27FC236}">
                <a16:creationId xmlns:a16="http://schemas.microsoft.com/office/drawing/2014/main" id="{F220A0A4-6527-4C67-893E-08EEA4FA3E9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i + </a:t>
            </a:r>
            <a:r>
              <a:rPr kumimoji="0" lang="de-DE" altLang="de-DE" sz="1800" b="0" i="0" u="none" strike="noStrike" cap="none" normalizeH="0" baseline="0" dirty="0">
                <a:ln>
                  <a:noFill/>
                </a:ln>
                <a:solidFill>
                  <a:srgbClr val="6897BB"/>
                </a:solidFill>
                <a:effectLst/>
                <a:latin typeface="Consolas" panose="020B0609020204030204" pitchFamily="49" charset="0"/>
              </a:rPr>
              <a:t>1</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spTree>
    <p:extLst>
      <p:ext uri="{BB962C8B-B14F-4D97-AF65-F5344CB8AC3E}">
        <p14:creationId xmlns:p14="http://schemas.microsoft.com/office/powerpoint/2010/main" val="419564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528C-FAE7-481A-90C7-DD0865545BBA}"/>
              </a:ext>
            </a:extLst>
          </p:cNvPr>
          <p:cNvSpPr>
            <a:spLocks noGrp="1"/>
          </p:cNvSpPr>
          <p:nvPr>
            <p:ph type="title"/>
          </p:nvPr>
        </p:nvSpPr>
        <p:spPr/>
        <p:txBody>
          <a:bodyPr/>
          <a:lstStyle/>
          <a:p>
            <a:r>
              <a:rPr lang="de-DE" dirty="0" err="1"/>
              <a:t>foreach</a:t>
            </a:r>
            <a:r>
              <a:rPr lang="de-DE" dirty="0"/>
              <a:t>-Schleife</a:t>
            </a:r>
          </a:p>
        </p:txBody>
      </p:sp>
      <p:sp>
        <p:nvSpPr>
          <p:cNvPr id="3" name="Content Placeholder 2">
            <a:extLst>
              <a:ext uri="{FF2B5EF4-FFF2-40B4-BE49-F238E27FC236}">
                <a16:creationId xmlns:a16="http://schemas.microsoft.com/office/drawing/2014/main" id="{F1079E1A-FE59-4FFC-96C4-A3BEBC20DF68}"/>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will alle Geschichten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Ich will die längste Geschichte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Für jede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Ist sie länger als die aktuell längste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&gt;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Gib die längste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2949348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6C83D-0E36-41C1-9CF3-1047F0F7CFBC}"/>
              </a:ext>
            </a:extLst>
          </p:cNvPr>
          <p:cNvSpPr>
            <a:spLocks noGrp="1"/>
          </p:cNvSpPr>
          <p:nvPr>
            <p:ph type="title"/>
          </p:nvPr>
        </p:nvSpPr>
        <p:spPr/>
        <p:txBody>
          <a:bodyPr/>
          <a:lstStyle/>
          <a:p>
            <a:r>
              <a:rPr lang="de-DE" dirty="0"/>
              <a:t>Kontrolle von Schleifen</a:t>
            </a:r>
          </a:p>
        </p:txBody>
      </p:sp>
      <p:sp>
        <p:nvSpPr>
          <p:cNvPr id="3" name="Inhaltsplatzhalter 2">
            <a:extLst>
              <a:ext uri="{FF2B5EF4-FFF2-40B4-BE49-F238E27FC236}">
                <a16:creationId xmlns:a16="http://schemas.microsoft.com/office/drawing/2014/main" id="{33559C98-306D-4EBC-85B8-867C4C2E8783}"/>
              </a:ext>
            </a:extLst>
          </p:cNvPr>
          <p:cNvSpPr>
            <a:spLocks noGrp="1"/>
          </p:cNvSpPr>
          <p:nvPr>
            <p:ph idx="1"/>
          </p:nvPr>
        </p:nvSpPr>
        <p:spPr>
          <a:xfrm>
            <a:off x="838200" y="1825625"/>
            <a:ext cx="10515600" cy="4544490"/>
          </a:xfrm>
        </p:spPr>
        <p:txBody>
          <a:bodyPr>
            <a:normAutofit fontScale="62500" lnSpcReduction="20000"/>
          </a:bodyPr>
          <a:lstStyle/>
          <a:p>
            <a:r>
              <a:rPr kumimoji="0" lang="de-DE" altLang="de-DE" sz="2800" b="0" i="0" u="none" strike="noStrike" cap="none" normalizeH="0" baseline="0" dirty="0">
                <a:ln>
                  <a:noFill/>
                </a:ln>
                <a:effectLst/>
              </a:rPr>
              <a:t>"</a:t>
            </a:r>
            <a:r>
              <a:rPr kumimoji="0" lang="de-DE" altLang="de-DE" sz="2800" b="0" i="0" u="none" strike="noStrike" cap="none" normalizeH="0" baseline="0" dirty="0">
                <a:ln>
                  <a:noFill/>
                </a:ln>
                <a:solidFill>
                  <a:srgbClr val="CC7E47"/>
                </a:solidFill>
                <a:effectLst/>
                <a:latin typeface="Consolas" panose="020B0609020204030204" pitchFamily="49" charset="0"/>
              </a:rPr>
              <a:t>break;</a:t>
            </a:r>
            <a:r>
              <a:rPr lang="de-DE" altLang="de-DE" dirty="0"/>
              <a:t>" </a:t>
            </a:r>
            <a:r>
              <a:rPr lang="de-DE" dirty="0"/>
              <a:t>bricht eine Schleife früher ab.</a:t>
            </a:r>
          </a:p>
          <a:p>
            <a:r>
              <a:rPr kumimoji="0" lang="de-DE" altLang="de-DE" sz="2800" b="0" i="0" u="none" strike="noStrike" cap="none" normalizeH="0" baseline="0" dirty="0">
                <a:ln>
                  <a:noFill/>
                </a:ln>
                <a:effectLst/>
              </a:rPr>
              <a:t>"</a:t>
            </a:r>
            <a:r>
              <a:rPr kumimoji="0" lang="de-DE" altLang="de-DE" sz="2800" b="0" i="0" u="none" strike="noStrike" cap="none" normalizeH="0" baseline="0" dirty="0" err="1">
                <a:ln>
                  <a:noFill/>
                </a:ln>
                <a:solidFill>
                  <a:srgbClr val="CC7E47"/>
                </a:solidFill>
                <a:effectLst/>
                <a:latin typeface="Consolas" panose="020B0609020204030204" pitchFamily="49" charset="0"/>
              </a:rPr>
              <a:t>continue</a:t>
            </a:r>
            <a:r>
              <a:rPr kumimoji="0" lang="de-DE" altLang="de-DE" sz="2800" b="0" i="0" u="none" strike="noStrike" cap="none" normalizeH="0" baseline="0" dirty="0">
                <a:ln>
                  <a:noFill/>
                </a:ln>
                <a:solidFill>
                  <a:srgbClr val="CC7E47"/>
                </a:solidFill>
                <a:effectLst/>
                <a:latin typeface="Consolas" panose="020B0609020204030204" pitchFamily="49" charset="0"/>
              </a:rPr>
              <a:t>;</a:t>
            </a:r>
            <a:r>
              <a:rPr lang="de-DE" altLang="de-DE" dirty="0"/>
              <a:t>" </a:t>
            </a:r>
            <a:r>
              <a:rPr lang="de-DE" dirty="0"/>
              <a:t>beendet die aktuelle Iteration einer Schleife.</a:t>
            </a:r>
            <a:br>
              <a:rPr lang="de-DE" dirty="0"/>
            </a:b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900" b="0" i="0" u="none" strike="noStrike" cap="none" normalizeH="0" baseline="0" dirty="0">
                <a:ln>
                  <a:noFill/>
                </a:ln>
                <a:solidFill>
                  <a:srgbClr val="5FB1DA"/>
                </a:solidFill>
                <a:effectLst/>
                <a:latin typeface="Consolas" panose="020B0609020204030204" pitchFamily="49" charset="0"/>
              </a:rPr>
              <a:t>String</a:t>
            </a:r>
            <a:r>
              <a:rPr kumimoji="0" lang="de-DE" altLang="de-DE" sz="2900" b="0" i="0" u="none" strike="noStrike" cap="none" normalizeH="0" baseline="0" dirty="0">
                <a:ln>
                  <a:noFill/>
                </a:ln>
                <a:solidFill>
                  <a:srgbClr val="8552D3"/>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"Fake News!"</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"WOW!"</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"Oh nein."</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"Achtung,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"Was?"</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Zensiere wahre Neuigkeiten.</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"Wahrheit"</a:t>
            </a:r>
            <a:r>
              <a:rPr kumimoji="0" lang="de-DE" altLang="de-DE" sz="2900" b="0" i="0" u="none" strike="noStrike" cap="none" normalizeH="0" baseline="0" dirty="0">
                <a:ln>
                  <a:noFill/>
                </a:ln>
                <a:solidFill>
                  <a:srgbClr val="B0BA8C"/>
                </a:solidFill>
                <a:effectLst/>
                <a:latin typeface="Consolas" panose="020B0609020204030204" pitchFamily="49" charset="0"/>
              </a:rPr>
              <a:t>))</a:t>
            </a:r>
            <a:br>
              <a:rPr kumimoji="0" lang="de-DE" altLang="de-DE" sz="2900" b="0" i="0" u="none" strike="noStrike" cap="none" normalizeH="0" baseline="0" dirty="0">
                <a:ln>
                  <a:noFill/>
                </a:ln>
                <a:solidFill>
                  <a:srgbClr val="B0BA8C"/>
                </a:solidFill>
                <a:effectLst/>
                <a:latin typeface="Consolas" panose="020B0609020204030204" pitchFamily="49" charset="0"/>
              </a:rPr>
            </a:b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continue</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"Keine Zensur nötig: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Finde etwas Falsches.</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"Fake"</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totale Wahrheit: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break;</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endParaRPr kumimoji="0" lang="de-DE" altLang="de-DE" sz="26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465595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D408-2E39-47DC-9885-F5FBEABA1374}"/>
              </a:ext>
            </a:extLst>
          </p:cNvPr>
          <p:cNvSpPr>
            <a:spLocks noGrp="1"/>
          </p:cNvSpPr>
          <p:nvPr>
            <p:ph type="title"/>
          </p:nvPr>
        </p:nvSpPr>
        <p:spPr/>
        <p:txBody>
          <a:bodyPr/>
          <a:lstStyle/>
          <a:p>
            <a:r>
              <a:rPr lang="de-DE" dirty="0"/>
              <a:t>Verbessert: Durchschnitt mehrerer Zahlen</a:t>
            </a:r>
          </a:p>
        </p:txBody>
      </p:sp>
      <p:sp>
        <p:nvSpPr>
          <p:cNvPr id="3" name="Content Placeholder 2">
            <a:extLst>
              <a:ext uri="{FF2B5EF4-FFF2-40B4-BE49-F238E27FC236}">
                <a16:creationId xmlns:a16="http://schemas.microsoft.com/office/drawing/2014/main" id="{18F8450A-7D32-4A90-B417-113668FBBB50}"/>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 : zahlen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886165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50829-2536-4CC4-9995-20789DFCD30A}"/>
              </a:ext>
            </a:extLst>
          </p:cNvPr>
          <p:cNvSpPr>
            <a:spLocks noGrp="1"/>
          </p:cNvSpPr>
          <p:nvPr>
            <p:ph type="title"/>
          </p:nvPr>
        </p:nvSpPr>
        <p:spPr/>
        <p:txBody>
          <a:bodyPr/>
          <a:lstStyle/>
          <a:p>
            <a:r>
              <a:rPr lang="de-DE" dirty="0"/>
              <a:t>Vererbung</a:t>
            </a:r>
          </a:p>
        </p:txBody>
      </p:sp>
      <p:sp>
        <p:nvSpPr>
          <p:cNvPr id="3" name="Inhaltsplatzhalter 2">
            <a:extLst>
              <a:ext uri="{FF2B5EF4-FFF2-40B4-BE49-F238E27FC236}">
                <a16:creationId xmlns:a16="http://schemas.microsoft.com/office/drawing/2014/main" id="{5F12857A-A633-4502-A405-D96EA4677657}"/>
              </a:ext>
            </a:extLst>
          </p:cNvPr>
          <p:cNvSpPr>
            <a:spLocks noGrp="1"/>
          </p:cNvSpPr>
          <p:nvPr>
            <p:ph idx="1"/>
          </p:nvPr>
        </p:nvSpPr>
        <p:spPr/>
        <p:txBody>
          <a:bodyPr>
            <a:normAutofit/>
          </a:bodyPr>
          <a:lstStyle/>
          <a:p>
            <a:r>
              <a:rPr lang="de-DE" dirty="0"/>
              <a:t>Klassen können andere Klassen erweitern. Beispiele:</a:t>
            </a:r>
          </a:p>
          <a:p>
            <a:pPr lvl="1"/>
            <a:r>
              <a:rPr lang="de-DE" dirty="0"/>
              <a:t>„Main“ erweitert „</a:t>
            </a:r>
            <a:r>
              <a:rPr lang="de-DE" dirty="0" err="1"/>
              <a:t>ApplicationListener</a:t>
            </a:r>
            <a:r>
              <a:rPr lang="de-DE" dirty="0"/>
              <a:t>“, um Lifecycle-Methoden zu überschreiben.</a:t>
            </a:r>
          </a:p>
          <a:p>
            <a:pPr lvl="1"/>
            <a:r>
              <a:rPr lang="de-DE" dirty="0"/>
              <a:t>„</a:t>
            </a:r>
            <a:r>
              <a:rPr lang="de-DE" dirty="0" err="1"/>
              <a:t>ExtendViewport</a:t>
            </a:r>
            <a:r>
              <a:rPr lang="de-DE" dirty="0"/>
              <a:t>“ erweitert „Viewport“, um den Rest des Bildschirms auszufüllen.</a:t>
            </a:r>
          </a:p>
          <a:p>
            <a:pPr lvl="1"/>
            <a:r>
              <a:rPr lang="de-DE" dirty="0"/>
              <a:t>„</a:t>
            </a:r>
            <a:r>
              <a:rPr lang="de-DE" dirty="0" err="1"/>
              <a:t>DefaultAndroidInput</a:t>
            </a:r>
            <a:r>
              <a:rPr lang="de-DE" dirty="0"/>
              <a:t>“ erweitert „Input“, um Fingerbewegungen und Handydrehungen auszulesen und „DefaultLwjgl3Input“ erweitert „Input“, um Mausklicks und Tastatureingaben auszulesen.</a:t>
            </a:r>
          </a:p>
          <a:p>
            <a:r>
              <a:rPr lang="de-DE" dirty="0"/>
              <a:t>Bei Vererbung können Klassen Methoden überschreiben. So tun Objekte dieser Klasse nicht das, was in der Basisklasse, sondern was in der abgeleiteten Klasse festgelegt wurde.</a:t>
            </a:r>
          </a:p>
        </p:txBody>
      </p:sp>
    </p:spTree>
    <p:extLst>
      <p:ext uri="{BB962C8B-B14F-4D97-AF65-F5344CB8AC3E}">
        <p14:creationId xmlns:p14="http://schemas.microsoft.com/office/powerpoint/2010/main" val="4176299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1CD60-6E34-45DD-84D3-404116C6D21A}"/>
              </a:ext>
            </a:extLst>
          </p:cNvPr>
          <p:cNvSpPr>
            <a:spLocks noGrp="1"/>
          </p:cNvSpPr>
          <p:nvPr>
            <p:ph type="title"/>
          </p:nvPr>
        </p:nvSpPr>
        <p:spPr/>
        <p:txBody>
          <a:bodyPr/>
          <a:lstStyle/>
          <a:p>
            <a:r>
              <a:rPr lang="de-DE" dirty="0"/>
              <a:t>Begriffe - Vererbung</a:t>
            </a:r>
          </a:p>
        </p:txBody>
      </p:sp>
      <p:graphicFrame>
        <p:nvGraphicFramePr>
          <p:cNvPr id="4" name="Tabelle 7">
            <a:extLst>
              <a:ext uri="{FF2B5EF4-FFF2-40B4-BE49-F238E27FC236}">
                <a16:creationId xmlns:a16="http://schemas.microsoft.com/office/drawing/2014/main" id="{0FC56745-A5CC-4315-9B67-58BDF1E248CB}"/>
              </a:ext>
            </a:extLst>
          </p:cNvPr>
          <p:cNvGraphicFramePr>
            <a:graphicFrameLocks noGrp="1"/>
          </p:cNvGraphicFramePr>
          <p:nvPr/>
        </p:nvGraphicFramePr>
        <p:xfrm>
          <a:off x="838200" y="2459038"/>
          <a:ext cx="10515600" cy="2905443"/>
        </p:xfrm>
        <a:graphic>
          <a:graphicData uri="http://schemas.openxmlformats.org/drawingml/2006/table">
            <a:tbl>
              <a:tblPr firstRow="1" bandRow="1">
                <a:tableStyleId>{5C22544A-7EE6-4342-B048-85BDC9FD1C3A}</a:tableStyleId>
              </a:tblPr>
              <a:tblGrid>
                <a:gridCol w="2084858">
                  <a:extLst>
                    <a:ext uri="{9D8B030D-6E8A-4147-A177-3AD203B41FA5}">
                      <a16:colId xmlns:a16="http://schemas.microsoft.com/office/drawing/2014/main" val="2317810761"/>
                    </a:ext>
                  </a:extLst>
                </a:gridCol>
                <a:gridCol w="4215371">
                  <a:extLst>
                    <a:ext uri="{9D8B030D-6E8A-4147-A177-3AD203B41FA5}">
                      <a16:colId xmlns:a16="http://schemas.microsoft.com/office/drawing/2014/main" val="3760803087"/>
                    </a:ext>
                  </a:extLst>
                </a:gridCol>
                <a:gridCol w="4215371">
                  <a:extLst>
                    <a:ext uri="{9D8B030D-6E8A-4147-A177-3AD203B41FA5}">
                      <a16:colId xmlns:a16="http://schemas.microsoft.com/office/drawing/2014/main" val="2878832364"/>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Superklasse / Basisklasse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A ist eine Superklasse bzw. Basisklasse von Klasse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„Pflanze“ und „Baum“ sind Superklassen der Klasse „Eiche“.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a:solidFill>
                            <a:schemeClr val="tx1"/>
                          </a:solidFill>
                        </a:rPr>
                        <a:t>Subklasse / abgeleitete 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B ist eine Subklasse bzw. abgeleitete Klasse von Klasse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„Baum“ und „Eiche“ sind Subklassen der Klasse „Pflanze“.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2830645"/>
                  </a:ext>
                </a:extLst>
              </a:tr>
              <a:tr h="451379">
                <a:tc>
                  <a:txBody>
                    <a:bodyPr/>
                    <a:lstStyle/>
                    <a:p>
                      <a:r>
                        <a:rPr lang="de-DE" u="none" dirty="0">
                          <a:solidFill>
                            <a:schemeClr val="tx1"/>
                          </a:solidFill>
                        </a:rPr>
                        <a:t>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 Methode aus Klasse A wird in Klasse B mit der gleichen Vorschrift deklariert. Ihr Verhalten wird so für alle Objekte von B neu definiert.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Wir überschreiben die Lifecycle-Methoden und definieren damit deren Verhalten neu.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9467603"/>
                  </a:ext>
                </a:extLst>
              </a:tr>
            </a:tbl>
          </a:graphicData>
        </a:graphic>
      </p:graphicFrame>
      <p:sp>
        <p:nvSpPr>
          <p:cNvPr id="5" name="Textfeld 4">
            <a:extLst>
              <a:ext uri="{FF2B5EF4-FFF2-40B4-BE49-F238E27FC236}">
                <a16:creationId xmlns:a16="http://schemas.microsoft.com/office/drawing/2014/main" id="{B2B69D6B-A555-4C71-A50E-93D2132820D2}"/>
              </a:ext>
            </a:extLst>
          </p:cNvPr>
          <p:cNvSpPr txBox="1"/>
          <p:nvPr/>
        </p:nvSpPr>
        <p:spPr>
          <a:xfrm>
            <a:off x="838200" y="1690688"/>
            <a:ext cx="2686826" cy="369332"/>
          </a:xfrm>
          <a:prstGeom prst="rect">
            <a:avLst/>
          </a:prstGeom>
          <a:noFill/>
        </p:spPr>
        <p:txBody>
          <a:bodyPr wrap="none" rtlCol="0">
            <a:spAutoFit/>
          </a:bodyPr>
          <a:lstStyle/>
          <a:p>
            <a:r>
              <a:rPr lang="de-DE" dirty="0"/>
              <a:t>Klasse B erweitert Klasse A</a:t>
            </a:r>
          </a:p>
        </p:txBody>
      </p:sp>
    </p:spTree>
    <p:extLst>
      <p:ext uri="{BB962C8B-B14F-4D97-AF65-F5344CB8AC3E}">
        <p14:creationId xmlns:p14="http://schemas.microsoft.com/office/powerpoint/2010/main" val="3031082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99959-112B-4AEE-8900-955B304BCAB9}"/>
              </a:ext>
            </a:extLst>
          </p:cNvPr>
          <p:cNvSpPr>
            <a:spLocks noGrp="1"/>
          </p:cNvSpPr>
          <p:nvPr>
            <p:ph type="title"/>
          </p:nvPr>
        </p:nvSpPr>
        <p:spPr/>
        <p:txBody>
          <a:bodyPr/>
          <a:lstStyle/>
          <a:p>
            <a:r>
              <a:rPr lang="de-DE" dirty="0" err="1"/>
              <a:t>Object</a:t>
            </a:r>
            <a:r>
              <a:rPr lang="de-DE" dirty="0"/>
              <a:t>-Klasse</a:t>
            </a:r>
          </a:p>
        </p:txBody>
      </p:sp>
      <p:sp>
        <p:nvSpPr>
          <p:cNvPr id="3" name="Inhaltsplatzhalter 2">
            <a:extLst>
              <a:ext uri="{FF2B5EF4-FFF2-40B4-BE49-F238E27FC236}">
                <a16:creationId xmlns:a16="http://schemas.microsoft.com/office/drawing/2014/main" id="{77CC8868-0E80-4AB3-AF49-A9794EDCFCCB}"/>
              </a:ext>
            </a:extLst>
          </p:cNvPr>
          <p:cNvSpPr>
            <a:spLocks noGrp="1"/>
          </p:cNvSpPr>
          <p:nvPr>
            <p:ph idx="1"/>
          </p:nvPr>
        </p:nvSpPr>
        <p:spPr>
          <a:xfrm>
            <a:off x="838200" y="1825625"/>
            <a:ext cx="10515600" cy="549275"/>
          </a:xfrm>
        </p:spPr>
        <p:txBody>
          <a:bodyPr/>
          <a:lstStyle/>
          <a:p>
            <a:r>
              <a:rPr lang="de-DE" dirty="0"/>
              <a:t>Alle Klassen erweitern standardmäßig die Objekt-Klasse</a:t>
            </a:r>
          </a:p>
        </p:txBody>
      </p:sp>
      <p:graphicFrame>
        <p:nvGraphicFramePr>
          <p:cNvPr id="4" name="Tabelle 7">
            <a:extLst>
              <a:ext uri="{FF2B5EF4-FFF2-40B4-BE49-F238E27FC236}">
                <a16:creationId xmlns:a16="http://schemas.microsoft.com/office/drawing/2014/main" id="{B2EE7343-4913-4211-8A5B-14A53C7B4D76}"/>
              </a:ext>
            </a:extLst>
          </p:cNvPr>
          <p:cNvGraphicFramePr>
            <a:graphicFrameLocks noGrp="1"/>
          </p:cNvGraphicFramePr>
          <p:nvPr/>
        </p:nvGraphicFramePr>
        <p:xfrm>
          <a:off x="838200" y="2509837"/>
          <a:ext cx="10515599" cy="290544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492250">
                  <a:extLst>
                    <a:ext uri="{9D8B030D-6E8A-4147-A177-3AD203B41FA5}">
                      <a16:colId xmlns:a16="http://schemas.microsoft.com/office/drawing/2014/main" val="4025835444"/>
                    </a:ext>
                  </a:extLst>
                </a:gridCol>
                <a:gridCol w="14478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toString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Text um, damit wir es ausgeben können.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36563">
                <a:tc>
                  <a:txBody>
                    <a:bodyPr/>
                    <a:lstStyle/>
                    <a:p>
                      <a:r>
                        <a:rPr lang="de-DE" u="none" dirty="0" err="1">
                          <a:solidFill>
                            <a:schemeClr val="tx1"/>
                          </a:solidFill>
                        </a:rPr>
                        <a:t>equals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other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Überprüft, ob das Objekt den gleichen Inhalt wie ein anderes Objekt hat.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hashCode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eine ganze Zahl (</a:t>
                      </a:r>
                      <a:r>
                        <a:rPr lang="de-DE" u="none" dirty="0" err="1">
                          <a:solidFill>
                            <a:schemeClr val="tx1"/>
                          </a:solidFill>
                        </a:rPr>
                        <a:t>int</a:t>
                      </a:r>
                      <a:r>
                        <a:rPr lang="de-DE" u="none" dirty="0">
                          <a:solidFill>
                            <a:schemeClr val="tx1"/>
                          </a:solidFill>
                        </a:rPr>
                        <a:t>) um. Diese kann verwendet werden, um das Objekt schnell wiederzufinden, ähnlich wie Bücher, die in einer Bibliothek nach Textart und Genre sortiert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7145346"/>
                  </a:ext>
                </a:extLst>
              </a:tr>
            </a:tbl>
          </a:graphicData>
        </a:graphic>
      </p:graphicFrame>
    </p:spTree>
    <p:extLst>
      <p:ext uri="{BB962C8B-B14F-4D97-AF65-F5344CB8AC3E}">
        <p14:creationId xmlns:p14="http://schemas.microsoft.com/office/powerpoint/2010/main" val="622353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004A-A67E-403F-9DAA-B6760E436D57}"/>
              </a:ext>
            </a:extLst>
          </p:cNvPr>
          <p:cNvSpPr>
            <a:spLocks noGrp="1"/>
          </p:cNvSpPr>
          <p:nvPr>
            <p:ph type="title"/>
          </p:nvPr>
        </p:nvSpPr>
        <p:spPr/>
        <p:txBody>
          <a:bodyPr/>
          <a:lstStyle/>
          <a:p>
            <a:r>
              <a:rPr lang="de-DE" dirty="0"/>
              <a:t>Zugriffsfunktionen</a:t>
            </a:r>
          </a:p>
        </p:txBody>
      </p:sp>
      <p:sp>
        <p:nvSpPr>
          <p:cNvPr id="3" name="Content Placeholder 2">
            <a:extLst>
              <a:ext uri="{FF2B5EF4-FFF2-40B4-BE49-F238E27FC236}">
                <a16:creationId xmlns:a16="http://schemas.microsoft.com/office/drawing/2014/main" id="{10A106AA-17F3-4F59-A8E6-8AF340F0BC42}"/>
              </a:ext>
            </a:extLst>
          </p:cNvPr>
          <p:cNvSpPr>
            <a:spLocks noGrp="1"/>
          </p:cNvSpPr>
          <p:nvPr>
            <p:ph idx="1"/>
          </p:nvPr>
        </p:nvSpPr>
        <p:spPr/>
        <p:txBody>
          <a:bodyPr/>
          <a:lstStyle/>
          <a:p>
            <a:pPr marL="0" indent="0">
              <a:buNone/>
            </a:pPr>
            <a:r>
              <a:rPr lang="de-DE" dirty="0"/>
              <a:t>Eine Methode heißt </a:t>
            </a:r>
            <a:r>
              <a:rPr lang="de-DE" u="sng" dirty="0" err="1"/>
              <a:t>getter</a:t>
            </a:r>
            <a:r>
              <a:rPr lang="de-DE" dirty="0"/>
              <a:t>, wenn sie lediglich ein Attribut liefert: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getPoints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dirty="0"/>
          </a:p>
          <a:p>
            <a:pPr marL="0" indent="0">
              <a:buNone/>
            </a:pPr>
            <a:r>
              <a:rPr lang="de-DE" dirty="0"/>
              <a:t>Eine Methode heißt </a:t>
            </a:r>
            <a:r>
              <a:rPr lang="de-DE" u="sng" dirty="0" err="1"/>
              <a:t>setter</a:t>
            </a:r>
            <a:r>
              <a:rPr lang="de-DE" dirty="0"/>
              <a:t>, wenn sie lediglich ein Attribut setzt: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setPoints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this</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9876AA"/>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4411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C9AA5-7892-48F0-B8F0-7BB296DA45B4}"/>
              </a:ext>
            </a:extLst>
          </p:cNvPr>
          <p:cNvSpPr>
            <a:spLocks noGrp="1"/>
          </p:cNvSpPr>
          <p:nvPr>
            <p:ph type="title"/>
          </p:nvPr>
        </p:nvSpPr>
        <p:spPr/>
        <p:txBody>
          <a:bodyPr/>
          <a:lstStyle/>
          <a:p>
            <a:r>
              <a:rPr lang="de-DE" dirty="0"/>
              <a:t>Primitive Datentypen</a:t>
            </a:r>
          </a:p>
        </p:txBody>
      </p:sp>
      <p:graphicFrame>
        <p:nvGraphicFramePr>
          <p:cNvPr id="7" name="Tabelle 7">
            <a:extLst>
              <a:ext uri="{FF2B5EF4-FFF2-40B4-BE49-F238E27FC236}">
                <a16:creationId xmlns:a16="http://schemas.microsoft.com/office/drawing/2014/main" id="{1E81569A-B3CE-4860-A137-38CE8F9E1097}"/>
              </a:ext>
            </a:extLst>
          </p:cNvPr>
          <p:cNvGraphicFramePr>
            <a:graphicFrameLocks noGrp="1"/>
          </p:cNvGraphicFramePr>
          <p:nvPr/>
        </p:nvGraphicFramePr>
        <p:xfrm>
          <a:off x="838200" y="1690687"/>
          <a:ext cx="10515600" cy="392906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17810761"/>
                    </a:ext>
                  </a:extLst>
                </a:gridCol>
                <a:gridCol w="3505200">
                  <a:extLst>
                    <a:ext uri="{9D8B030D-6E8A-4147-A177-3AD203B41FA5}">
                      <a16:colId xmlns:a16="http://schemas.microsoft.com/office/drawing/2014/main" val="3760803087"/>
                    </a:ext>
                  </a:extLst>
                </a:gridCol>
                <a:gridCol w="3505200">
                  <a:extLst>
                    <a:ext uri="{9D8B030D-6E8A-4147-A177-3AD203B41FA5}">
                      <a16:colId xmlns:a16="http://schemas.microsoft.com/office/drawing/2014/main" val="2063619127"/>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Werte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dirty="0" err="1">
                          <a:solidFill>
                            <a:schemeClr val="tx1"/>
                          </a:solidFill>
                        </a:rPr>
                        <a:t>byte</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Speichereinheit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[-128 bis 127] (2^8)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dirty="0" err="1">
                          <a:solidFill>
                            <a:schemeClr val="tx1"/>
                          </a:solidFill>
                        </a:rPr>
                        <a:t>short</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[-32768 bis 32767] (2^16)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sng" dirty="0" err="1">
                          <a:solidFill>
                            <a:schemeClr val="tx1"/>
                          </a:solidFill>
                        </a:rPr>
                        <a:t>int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 2 Milliarden (2^32)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dirty="0" err="1">
                          <a:solidFill>
                            <a:schemeClr val="tx1"/>
                          </a:solidFill>
                        </a:rPr>
                        <a:t>long</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9 Trillionen (2^64)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0795586"/>
                  </a:ext>
                </a:extLst>
              </a:tr>
              <a:tr h="436563">
                <a:tc>
                  <a:txBody>
                    <a:bodyPr/>
                    <a:lstStyle/>
                    <a:p>
                      <a:r>
                        <a:rPr lang="de-DE" u="sng" dirty="0" err="1">
                          <a:solidFill>
                            <a:schemeClr val="tx1"/>
                          </a:solidFill>
                        </a:rPr>
                        <a:t>float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7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4437853"/>
                  </a:ext>
                </a:extLst>
              </a:tr>
              <a:tr h="436563">
                <a:tc>
                  <a:txBody>
                    <a:bodyPr/>
                    <a:lstStyle/>
                    <a:p>
                      <a:r>
                        <a:rPr lang="de-DE" dirty="0">
                          <a:solidFill>
                            <a:schemeClr val="tx1"/>
                          </a:solidFill>
                        </a:rPr>
                        <a:t>double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16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3904026"/>
                  </a:ext>
                </a:extLst>
              </a:tr>
              <a:tr h="436563">
                <a:tc>
                  <a:txBody>
                    <a:bodyPr/>
                    <a:lstStyle/>
                    <a:p>
                      <a:r>
                        <a:rPr lang="de-DE" u="sng" dirty="0" err="1">
                          <a:solidFill>
                            <a:schemeClr val="tx1"/>
                          </a:solidFill>
                        </a:rPr>
                        <a:t>boolean</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Wahrheitswert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true</a:t>
                      </a:r>
                      <a:r>
                        <a:rPr lang="de-DE" dirty="0">
                          <a:solidFill>
                            <a:schemeClr val="tx1"/>
                          </a:solidFill>
                        </a:rPr>
                        <a:t> (wahr) oder </a:t>
                      </a:r>
                      <a:r>
                        <a:rPr lang="de-DE" dirty="0" err="1">
                          <a:solidFill>
                            <a:schemeClr val="tx1"/>
                          </a:solidFill>
                        </a:rPr>
                        <a:t>false</a:t>
                      </a:r>
                      <a:r>
                        <a:rPr lang="de-DE" dirty="0">
                          <a:solidFill>
                            <a:schemeClr val="tx1"/>
                          </a:solidFill>
                        </a:rPr>
                        <a:t> (falsch)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6807540"/>
                  </a:ext>
                </a:extLst>
              </a:tr>
              <a:tr h="436563">
                <a:tc>
                  <a:txBody>
                    <a:bodyPr/>
                    <a:lstStyle/>
                    <a:p>
                      <a:r>
                        <a:rPr lang="de-DE" dirty="0" err="1">
                          <a:solidFill>
                            <a:schemeClr val="tx1"/>
                          </a:solidFill>
                        </a:rPr>
                        <a:t>char</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Einzelnes Zeichen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z.B. 'a', '7', 'N', '-', '#' oder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067369"/>
                  </a:ext>
                </a:extLst>
              </a:tr>
            </a:tbl>
          </a:graphicData>
        </a:graphic>
      </p:graphicFrame>
    </p:spTree>
    <p:extLst>
      <p:ext uri="{BB962C8B-B14F-4D97-AF65-F5344CB8AC3E}">
        <p14:creationId xmlns:p14="http://schemas.microsoft.com/office/powerpoint/2010/main" val="1225797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 2</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Finale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nicht überschrieben werden kann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Abstrakte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überschrieben werden muss, weil sie keine Definition hat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spTree>
    <p:extLst>
      <p:ext uri="{BB962C8B-B14F-4D97-AF65-F5344CB8AC3E}">
        <p14:creationId xmlns:p14="http://schemas.microsoft.com/office/powerpoint/2010/main" val="381008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3905A-64C6-48B1-8704-5A47FB88047F}"/>
              </a:ext>
            </a:extLst>
          </p:cNvPr>
          <p:cNvSpPr>
            <a:spLocks noGrp="1"/>
          </p:cNvSpPr>
          <p:nvPr>
            <p:ph type="title"/>
          </p:nvPr>
        </p:nvSpPr>
        <p:spPr/>
        <p:txBody>
          <a:bodyPr/>
          <a:lstStyle/>
          <a:p>
            <a:r>
              <a:rPr lang="de-DE" dirty="0"/>
              <a:t>Überschriebene Methoden verwenden</a:t>
            </a:r>
          </a:p>
        </p:txBody>
      </p:sp>
      <p:sp>
        <p:nvSpPr>
          <p:cNvPr id="3" name="Inhaltsplatzhalter 2">
            <a:extLst>
              <a:ext uri="{FF2B5EF4-FFF2-40B4-BE49-F238E27FC236}">
                <a16:creationId xmlns:a16="http://schemas.microsoft.com/office/drawing/2014/main" id="{AAC20A67-2E29-4DC3-A246-0DA7C44564CE}"/>
              </a:ext>
            </a:extLst>
          </p:cNvPr>
          <p:cNvSpPr>
            <a:spLocks noGrp="1"/>
          </p:cNvSpPr>
          <p:nvPr>
            <p:ph idx="1"/>
          </p:nvPr>
        </p:nvSpPr>
        <p:spPr/>
        <p:txBody>
          <a:bodyPr/>
          <a:lstStyle/>
          <a:p>
            <a:r>
              <a:rPr lang="de-DE" dirty="0"/>
              <a:t>Wenn man eine Methode überschreibt, aber die überschriebene Methode noch verwenden möchte, kann man super verwenden:</a:t>
            </a:r>
          </a:p>
        </p:txBody>
      </p:sp>
      <p:pic>
        <p:nvPicPr>
          <p:cNvPr id="7" name="Grafik 6">
            <a:extLst>
              <a:ext uri="{FF2B5EF4-FFF2-40B4-BE49-F238E27FC236}">
                <a16:creationId xmlns:a16="http://schemas.microsoft.com/office/drawing/2014/main" id="{EE236CC6-3B65-4B10-A0E6-B3C1752871F9}"/>
              </a:ext>
            </a:extLst>
          </p:cNvPr>
          <p:cNvPicPr>
            <a:picLocks noChangeAspect="1"/>
          </p:cNvPicPr>
          <p:nvPr/>
        </p:nvPicPr>
        <p:blipFill>
          <a:blip r:embed="rId2"/>
          <a:stretch>
            <a:fillRect/>
          </a:stretch>
        </p:blipFill>
        <p:spPr>
          <a:xfrm>
            <a:off x="4997915" y="4000500"/>
            <a:ext cx="7194085" cy="2857500"/>
          </a:xfrm>
          <a:prstGeom prst="rect">
            <a:avLst/>
          </a:prstGeom>
        </p:spPr>
      </p:pic>
      <p:pic>
        <p:nvPicPr>
          <p:cNvPr id="5" name="Grafik 4">
            <a:extLst>
              <a:ext uri="{FF2B5EF4-FFF2-40B4-BE49-F238E27FC236}">
                <a16:creationId xmlns:a16="http://schemas.microsoft.com/office/drawing/2014/main" id="{EE79B9EB-79A9-41B9-BC21-6891CE2A26B8}"/>
              </a:ext>
            </a:extLst>
          </p:cNvPr>
          <p:cNvPicPr>
            <a:picLocks noChangeAspect="1"/>
          </p:cNvPicPr>
          <p:nvPr/>
        </p:nvPicPr>
        <p:blipFill>
          <a:blip r:embed="rId3"/>
          <a:stretch>
            <a:fillRect/>
          </a:stretch>
        </p:blipFill>
        <p:spPr>
          <a:xfrm>
            <a:off x="1" y="4285450"/>
            <a:ext cx="4997914" cy="2572549"/>
          </a:xfrm>
          <a:prstGeom prst="rect">
            <a:avLst/>
          </a:prstGeom>
        </p:spPr>
      </p:pic>
      <p:sp>
        <p:nvSpPr>
          <p:cNvPr id="6" name="Oval 5">
            <a:extLst>
              <a:ext uri="{FF2B5EF4-FFF2-40B4-BE49-F238E27FC236}">
                <a16:creationId xmlns:a16="http://schemas.microsoft.com/office/drawing/2014/main" id="{8B72F7D9-929D-4903-BC05-D9E6D7F08C12}"/>
              </a:ext>
            </a:extLst>
          </p:cNvPr>
          <p:cNvSpPr/>
          <p:nvPr/>
        </p:nvSpPr>
        <p:spPr>
          <a:xfrm>
            <a:off x="9646920" y="5274425"/>
            <a:ext cx="648393" cy="278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Tree>
    <p:extLst>
      <p:ext uri="{BB962C8B-B14F-4D97-AF65-F5344CB8AC3E}">
        <p14:creationId xmlns:p14="http://schemas.microsoft.com/office/powerpoint/2010/main" val="1544395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4158-80A9-4264-8ECB-CC73B26736FC}"/>
              </a:ext>
            </a:extLst>
          </p:cNvPr>
          <p:cNvSpPr>
            <a:spLocks noGrp="1"/>
          </p:cNvSpPr>
          <p:nvPr>
            <p:ph type="title"/>
          </p:nvPr>
        </p:nvSpPr>
        <p:spPr/>
        <p:txBody>
          <a:bodyPr/>
          <a:lstStyle/>
          <a:p>
            <a:r>
              <a:rPr lang="de-DE" dirty="0" err="1"/>
              <a:t>object</a:t>
            </a:r>
            <a:r>
              <a:rPr lang="de-DE" dirty="0"/>
              <a:t>/</a:t>
            </a:r>
            <a:r>
              <a:rPr lang="de-DE" dirty="0" err="1"/>
              <a:t>class</a:t>
            </a:r>
            <a:r>
              <a:rPr lang="de-DE" dirty="0"/>
              <a:t> type </a:t>
            </a:r>
            <a:r>
              <a:rPr lang="de-DE" dirty="0" err="1"/>
              <a:t>casting</a:t>
            </a:r>
            <a:endParaRPr lang="de-DE" dirty="0"/>
          </a:p>
        </p:txBody>
      </p:sp>
      <p:sp>
        <p:nvSpPr>
          <p:cNvPr id="3" name="Content Placeholder 2">
            <a:extLst>
              <a:ext uri="{FF2B5EF4-FFF2-40B4-BE49-F238E27FC236}">
                <a16:creationId xmlns:a16="http://schemas.microsoft.com/office/drawing/2014/main" id="{40873388-7CDE-4926-9DF1-374DA4F26547}"/>
              </a:ext>
            </a:extLst>
          </p:cNvPr>
          <p:cNvSpPr>
            <a:spLocks noGrp="1"/>
          </p:cNvSpPr>
          <p:nvPr>
            <p:ph idx="1"/>
          </p:nvPr>
        </p:nvSpPr>
        <p:spPr/>
        <p:txBody>
          <a:bodyPr/>
          <a:lstStyle/>
          <a:p>
            <a:r>
              <a:rPr lang="de-DE" dirty="0"/>
              <a:t>Automatisch</a:t>
            </a:r>
          </a:p>
          <a:p>
            <a:pPr lvl="1"/>
            <a:r>
              <a:rPr lang="de-DE" dirty="0"/>
              <a:t>Objekte von Unterklassen sind gleichzeitig Objekte der Basisklasse.</a:t>
            </a:r>
          </a:p>
          <a:p>
            <a:pPr lvl="1"/>
            <a:r>
              <a:rPr lang="de-DE" dirty="0"/>
              <a:t>Das Objekt verändert sich nicht.</a:t>
            </a:r>
          </a:p>
          <a:p>
            <a:pPr lvl="1"/>
            <a:r>
              <a:rPr lang="de-DE" dirty="0"/>
              <a:t>Beispiel: Eine Eiche ist ein Baum, bleibt deshalb aber trotzdem eine Eiche.</a:t>
            </a:r>
          </a:p>
          <a:p>
            <a:r>
              <a:rPr lang="de-DE" dirty="0"/>
              <a:t>Manuell</a:t>
            </a:r>
          </a:p>
          <a:p>
            <a:pPr lvl="1"/>
            <a:r>
              <a:rPr lang="de-DE" dirty="0"/>
              <a:t>Wenn das Objekt nicht den Typen hat, zu dem umgewandelt wird, stürzt das Programm mit einer </a:t>
            </a:r>
            <a:r>
              <a:rPr lang="de-DE" dirty="0" err="1"/>
              <a:t>ClassCastException</a:t>
            </a:r>
            <a:r>
              <a:rPr lang="de-DE" dirty="0"/>
              <a:t> ab.</a:t>
            </a:r>
          </a:p>
          <a:p>
            <a:pPr lvl="1"/>
            <a:r>
              <a:rPr lang="de-DE" dirty="0"/>
              <a:t>Beispiel: Beim Casten einer Birke zu einer Eiche stürzt das Programm ab.</a:t>
            </a:r>
          </a:p>
        </p:txBody>
      </p:sp>
    </p:spTree>
    <p:extLst>
      <p:ext uri="{BB962C8B-B14F-4D97-AF65-F5344CB8AC3E}">
        <p14:creationId xmlns:p14="http://schemas.microsoft.com/office/powerpoint/2010/main" val="9297527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D39B-8832-4B86-82E5-E841853E495C}"/>
              </a:ext>
            </a:extLst>
          </p:cNvPr>
          <p:cNvSpPr>
            <a:spLocks noGrp="1"/>
          </p:cNvSpPr>
          <p:nvPr>
            <p:ph type="title"/>
          </p:nvPr>
        </p:nvSpPr>
        <p:spPr/>
        <p:txBody>
          <a:bodyPr/>
          <a:lstStyle/>
          <a:p>
            <a:r>
              <a:rPr lang="de-DE" dirty="0"/>
              <a:t>Klasse Position</a:t>
            </a:r>
          </a:p>
        </p:txBody>
      </p:sp>
      <p:graphicFrame>
        <p:nvGraphicFramePr>
          <p:cNvPr id="6" name="Table 6">
            <a:extLst>
              <a:ext uri="{FF2B5EF4-FFF2-40B4-BE49-F238E27FC236}">
                <a16:creationId xmlns:a16="http://schemas.microsoft.com/office/drawing/2014/main" id="{7C5E739D-3595-4803-954A-AD77BFBBCB31}"/>
              </a:ext>
            </a:extLst>
          </p:cNvPr>
          <p:cNvGraphicFramePr>
            <a:graphicFrameLocks noGrp="1"/>
          </p:cNvGraphicFramePr>
          <p:nvPr>
            <p:ph idx="1"/>
          </p:nvPr>
        </p:nvGraphicFramePr>
        <p:xfrm>
          <a:off x="838200" y="1825625"/>
          <a:ext cx="10515600" cy="4637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96760968"/>
                    </a:ext>
                  </a:extLst>
                </a:gridCol>
                <a:gridCol w="5257800">
                  <a:extLst>
                    <a:ext uri="{9D8B030D-6E8A-4147-A177-3AD203B41FA5}">
                      <a16:colId xmlns:a16="http://schemas.microsoft.com/office/drawing/2014/main" val="3177935489"/>
                    </a:ext>
                  </a:extLst>
                </a:gridCol>
              </a:tblGrid>
              <a:tr h="463752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class</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FB1DA"/>
                          </a:solidFill>
                          <a:effectLst/>
                          <a:uLnTx/>
                          <a:uFillTx/>
                          <a:latin typeface="Consolas" panose="020B0609020204030204" pitchFamily="49" charset="0"/>
                          <a:ea typeface="+mn-ea"/>
                          <a:cs typeface="+mn-cs"/>
                        </a:rPr>
                        <a:t>Position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private final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DD8E6"/>
                          </a:solidFill>
                          <a:effectLst/>
                          <a:uLnTx/>
                          <a:uFillTx/>
                          <a:latin typeface="Consolas" panose="020B0609020204030204" pitchFamily="49" charset="0"/>
                          <a:ea typeface="+mn-ea"/>
                          <a:cs typeface="+mn-cs"/>
                        </a:rPr>
                        <a:t>Position</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getX</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D6AF72"/>
                          </a:solidFill>
                          <a:effectLst/>
                          <a:latin typeface="Consolas" panose="020B0609020204030204" pitchFamily="49" charset="0"/>
                        </a:rPr>
                        <a:t>add</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new</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DD8E6"/>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endParaRPr kumimoji="0" lang="de-DE" altLang="de-DE"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boolean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equals</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5FB1DA"/>
                          </a:solidFill>
                          <a:effectLst/>
                          <a:latin typeface="Consolas" panose="020B0609020204030204" pitchFamily="49" charset="0"/>
                        </a:rPr>
                        <a:t>Object</a:t>
                      </a:r>
                      <a:r>
                        <a:rPr kumimoji="0" lang="de-DE" altLang="de-DE" sz="1400" b="0" i="0" u="none" strike="noStrike" cap="none" normalizeH="0" baseline="0" dirty="0">
                          <a:ln>
                            <a:noFill/>
                          </a:ln>
                          <a:solidFill>
                            <a:srgbClr val="5FB1D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CC7E47"/>
                          </a:solidFill>
                          <a:effectLst/>
                          <a:latin typeface="Consolas" panose="020B0609020204030204" pitchFamily="49" charset="0"/>
                        </a:rPr>
                        <a:t>this</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true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o == </a:t>
                      </a:r>
                      <a:r>
                        <a:rPr kumimoji="0" lang="de-DE" altLang="de-DE" sz="1400" b="0" i="0" u="none" strike="noStrike" cap="none" normalizeH="0" baseline="0" dirty="0">
                          <a:ln>
                            <a:noFill/>
                          </a:ln>
                          <a:solidFill>
                            <a:srgbClr val="CC7E47"/>
                          </a:solidFill>
                          <a:effectLst/>
                          <a:latin typeface="Consolas" panose="020B0609020204030204" pitchFamily="49" charset="0"/>
                        </a:rPr>
                        <a:t>null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false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&amp;&amp;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hashCode</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897BB"/>
                          </a:solidFill>
                          <a:effectLst/>
                          <a:latin typeface="Consolas" panose="020B0609020204030204" pitchFamily="49" charset="0"/>
                        </a:rPr>
                        <a:t>31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endParaRPr kumimoji="0" lang="de-DE" altLang="de-DE" sz="3200" b="0" i="0" u="none" strike="noStrike" cap="none" normalizeH="0" baseline="0" dirty="0">
                        <a:ln>
                          <a:noFill/>
                        </a:ln>
                        <a:solidFill>
                          <a:schemeClr val="tx1"/>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3814552"/>
                  </a:ext>
                </a:extLst>
              </a:tr>
            </a:tbl>
          </a:graphicData>
        </a:graphic>
      </p:graphicFrame>
      <p:cxnSp>
        <p:nvCxnSpPr>
          <p:cNvPr id="7" name="Connector: Elbow 6">
            <a:extLst>
              <a:ext uri="{FF2B5EF4-FFF2-40B4-BE49-F238E27FC236}">
                <a16:creationId xmlns:a16="http://schemas.microsoft.com/office/drawing/2014/main" id="{3D140E62-8EFC-4865-95E4-F0540FC660F1}"/>
              </a:ext>
            </a:extLst>
          </p:cNvPr>
          <p:cNvCxnSpPr>
            <a:cxnSpLocks/>
          </p:cNvCxnSpPr>
          <p:nvPr/>
        </p:nvCxnSpPr>
        <p:spPr>
          <a:xfrm flipV="1">
            <a:off x="2992582" y="1957647"/>
            <a:ext cx="4642658" cy="4505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8093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1D01-33FA-41DD-A83F-4484FB800602}"/>
              </a:ext>
            </a:extLst>
          </p:cNvPr>
          <p:cNvSpPr>
            <a:spLocks noGrp="1"/>
          </p:cNvSpPr>
          <p:nvPr>
            <p:ph type="title"/>
          </p:nvPr>
        </p:nvSpPr>
        <p:spPr/>
        <p:txBody>
          <a:bodyPr/>
          <a:lstStyle/>
          <a:p>
            <a:r>
              <a:rPr lang="de-DE" dirty="0" err="1"/>
              <a:t>Record</a:t>
            </a:r>
            <a:endParaRPr lang="de-DE" dirty="0"/>
          </a:p>
        </p:txBody>
      </p:sp>
      <p:sp>
        <p:nvSpPr>
          <p:cNvPr id="3" name="Content Placeholder 2">
            <a:extLst>
              <a:ext uri="{FF2B5EF4-FFF2-40B4-BE49-F238E27FC236}">
                <a16:creationId xmlns:a16="http://schemas.microsoft.com/office/drawing/2014/main" id="{A41BF2FF-76D9-4627-ACC6-24A3AB2D4DEA}"/>
              </a:ext>
            </a:extLst>
          </p:cNvPr>
          <p:cNvSpPr>
            <a:spLocks noGrp="1"/>
          </p:cNvSpPr>
          <p:nvPr>
            <p:ph idx="1"/>
          </p:nvPr>
        </p:nvSpPr>
        <p:spPr/>
        <p:txBody>
          <a:bodyPr>
            <a:normAutofit/>
          </a:bodyPr>
          <a:lstStyle/>
          <a:p>
            <a:pPr marL="0" indent="0">
              <a:buNone/>
            </a:pPr>
            <a:r>
              <a:rPr lang="de-DE" dirty="0"/>
              <a:t>Ein </a:t>
            </a:r>
            <a:r>
              <a:rPr lang="de-DE" dirty="0" err="1"/>
              <a:t>Record</a:t>
            </a:r>
            <a:r>
              <a:rPr lang="de-DE" dirty="0"/>
              <a:t> ist eine Abkürzung für eine Klasse, die als reiner Datenspeicher dient. Er hat folgende Eigenschaften:</a:t>
            </a:r>
          </a:p>
          <a:p>
            <a:r>
              <a:rPr lang="de-DE" dirty="0"/>
              <a:t>Alle Attribute sind final</a:t>
            </a:r>
          </a:p>
          <a:p>
            <a:r>
              <a:rPr lang="de-DE" dirty="0"/>
              <a:t>Objekte sind genau dann </a:t>
            </a:r>
            <a:r>
              <a:rPr lang="de-DE" dirty="0" err="1"/>
              <a:t>equals</a:t>
            </a:r>
            <a:r>
              <a:rPr lang="de-DE" dirty="0"/>
              <a:t>, wenn es ihre Attributwerte sind.</a:t>
            </a:r>
          </a:p>
          <a:p>
            <a:pPr marL="0" indent="0">
              <a:buNone/>
            </a:pPr>
            <a:r>
              <a:rPr lang="de-DE" dirty="0"/>
              <a:t>Beispiel:</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record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D6AF72"/>
                </a:solidFill>
                <a:effectLst/>
                <a:latin typeface="Consolas" panose="020B0609020204030204" pitchFamily="49" charset="0"/>
              </a:rPr>
              <a:t>add</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9876AA"/>
                </a:solidFill>
                <a:effectLst/>
                <a:latin typeface="Consolas" panose="020B0609020204030204" pitchFamily="49" charset="0"/>
              </a:rPr>
              <a:t>x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9876AA"/>
                </a:solidFill>
                <a:effectLst/>
                <a:latin typeface="Consolas" panose="020B0609020204030204" pitchFamily="49" charset="0"/>
              </a:rPr>
              <a:t>y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1269473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F3753-F32F-4463-BD56-49F9C368492E}"/>
              </a:ext>
            </a:extLst>
          </p:cNvPr>
          <p:cNvSpPr>
            <a:spLocks noGrp="1"/>
          </p:cNvSpPr>
          <p:nvPr>
            <p:ph type="title"/>
          </p:nvPr>
        </p:nvSpPr>
        <p:spPr/>
        <p:txBody>
          <a:bodyPr/>
          <a:lstStyle/>
          <a:p>
            <a:r>
              <a:rPr lang="de-DE" dirty="0" err="1"/>
              <a:t>Enum</a:t>
            </a:r>
            <a:endParaRPr lang="de-DE" dirty="0"/>
          </a:p>
        </p:txBody>
      </p:sp>
      <p:sp>
        <p:nvSpPr>
          <p:cNvPr id="3" name="Inhaltsplatzhalter 2">
            <a:extLst>
              <a:ext uri="{FF2B5EF4-FFF2-40B4-BE49-F238E27FC236}">
                <a16:creationId xmlns:a16="http://schemas.microsoft.com/office/drawing/2014/main" id="{7E9492DB-3F3A-45C9-AC1F-274E1C31DB54}"/>
              </a:ext>
            </a:extLst>
          </p:cNvPr>
          <p:cNvSpPr>
            <a:spLocks noGrp="1"/>
          </p:cNvSpPr>
          <p:nvPr>
            <p:ph idx="1"/>
          </p:nvPr>
        </p:nvSpPr>
        <p:spPr/>
        <p:txBody>
          <a:bodyPr/>
          <a:lstStyle/>
          <a:p>
            <a:r>
              <a:rPr lang="de-DE" dirty="0"/>
              <a:t>Eine Klasse, die eine vordefinierte Anzahl an Objekten hat.</a:t>
            </a:r>
          </a:p>
        </p:txBody>
      </p:sp>
      <p:pic>
        <p:nvPicPr>
          <p:cNvPr id="5" name="Grafik 4">
            <a:extLst>
              <a:ext uri="{FF2B5EF4-FFF2-40B4-BE49-F238E27FC236}">
                <a16:creationId xmlns:a16="http://schemas.microsoft.com/office/drawing/2014/main" id="{0A8FE040-8DEF-445C-BD00-8ED683449EB2}"/>
              </a:ext>
            </a:extLst>
          </p:cNvPr>
          <p:cNvPicPr>
            <a:picLocks noChangeAspect="1"/>
          </p:cNvPicPr>
          <p:nvPr/>
        </p:nvPicPr>
        <p:blipFill>
          <a:blip r:embed="rId2"/>
          <a:stretch>
            <a:fillRect/>
          </a:stretch>
        </p:blipFill>
        <p:spPr>
          <a:xfrm>
            <a:off x="0" y="2275572"/>
            <a:ext cx="12192000" cy="1245140"/>
          </a:xfrm>
          <a:prstGeom prst="rect">
            <a:avLst/>
          </a:prstGeom>
        </p:spPr>
      </p:pic>
      <p:pic>
        <p:nvPicPr>
          <p:cNvPr id="7" name="Grafik 6">
            <a:extLst>
              <a:ext uri="{FF2B5EF4-FFF2-40B4-BE49-F238E27FC236}">
                <a16:creationId xmlns:a16="http://schemas.microsoft.com/office/drawing/2014/main" id="{A84A1C7D-9667-489E-A52E-5FDDD87E6320}"/>
              </a:ext>
            </a:extLst>
          </p:cNvPr>
          <p:cNvPicPr>
            <a:picLocks noChangeAspect="1"/>
          </p:cNvPicPr>
          <p:nvPr/>
        </p:nvPicPr>
        <p:blipFill>
          <a:blip r:embed="rId3"/>
          <a:stretch>
            <a:fillRect/>
          </a:stretch>
        </p:blipFill>
        <p:spPr>
          <a:xfrm>
            <a:off x="0" y="3520712"/>
            <a:ext cx="10515601" cy="3337287"/>
          </a:xfrm>
          <a:prstGeom prst="rect">
            <a:avLst/>
          </a:prstGeom>
        </p:spPr>
      </p:pic>
    </p:spTree>
    <p:extLst>
      <p:ext uri="{BB962C8B-B14F-4D97-AF65-F5344CB8AC3E}">
        <p14:creationId xmlns:p14="http://schemas.microsoft.com/office/powerpoint/2010/main" val="12858889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D20B5-908F-498E-A808-E097292FAB3A}"/>
              </a:ext>
            </a:extLst>
          </p:cNvPr>
          <p:cNvSpPr>
            <a:spLocks noGrp="1"/>
          </p:cNvSpPr>
          <p:nvPr>
            <p:ph type="title"/>
          </p:nvPr>
        </p:nvSpPr>
        <p:spPr/>
        <p:txBody>
          <a:bodyPr/>
          <a:lstStyle/>
          <a:p>
            <a:r>
              <a:rPr lang="de-DE" dirty="0" err="1"/>
              <a:t>Enum</a:t>
            </a:r>
            <a:r>
              <a:rPr lang="de-DE" dirty="0"/>
              <a:t>-Methoden</a:t>
            </a:r>
          </a:p>
        </p:txBody>
      </p:sp>
      <p:graphicFrame>
        <p:nvGraphicFramePr>
          <p:cNvPr id="4" name="Tabelle 7">
            <a:extLst>
              <a:ext uri="{FF2B5EF4-FFF2-40B4-BE49-F238E27FC236}">
                <a16:creationId xmlns:a16="http://schemas.microsoft.com/office/drawing/2014/main" id="{52A1085D-A077-4E13-A9BA-05D6B3C2D421}"/>
              </a:ext>
            </a:extLst>
          </p:cNvPr>
          <p:cNvGraphicFramePr>
            <a:graphicFrameLocks noGrp="1"/>
          </p:cNvGraphicFramePr>
          <p:nvPr/>
        </p:nvGraphicFramePr>
        <p:xfrm>
          <a:off x="838200" y="2533650"/>
          <a:ext cx="10515599" cy="1790700"/>
        </p:xfrm>
        <a:graphic>
          <a:graphicData uri="http://schemas.openxmlformats.org/drawingml/2006/table">
            <a:tbl>
              <a:tblPr firstRow="1" bandRow="1">
                <a:tableStyleId>{5C22544A-7EE6-4342-B048-85BDC9FD1C3A}</a:tableStyleId>
              </a:tblPr>
              <a:tblGrid>
                <a:gridCol w="3784599">
                  <a:extLst>
                    <a:ext uri="{9D8B030D-6E8A-4147-A177-3AD203B41FA5}">
                      <a16:colId xmlns:a16="http://schemas.microsoft.com/office/drawing/2014/main" val="2317810761"/>
                    </a:ext>
                  </a:extLst>
                </a:gridCol>
                <a:gridCol w="2302933">
                  <a:extLst>
                    <a:ext uri="{9D8B030D-6E8A-4147-A177-3AD203B41FA5}">
                      <a16:colId xmlns:a16="http://schemas.microsoft.com/office/drawing/2014/main" val="4025835444"/>
                    </a:ext>
                  </a:extLst>
                </a:gridCol>
                <a:gridCol w="4428067">
                  <a:extLst>
                    <a:ext uri="{9D8B030D-6E8A-4147-A177-3AD203B41FA5}">
                      <a16:colId xmlns:a16="http://schemas.microsoft.com/office/drawing/2014/main" val="3760803087"/>
                    </a:ext>
                  </a:extLst>
                </a:gridCol>
              </a:tblGrid>
              <a:tr h="436563">
                <a:tc>
                  <a:txBody>
                    <a:bodyPr/>
                    <a:lstStyle/>
                    <a:p>
                      <a:r>
                        <a:rPr lang="de-DE" u="none" dirty="0">
                          <a:solidFill>
                            <a:schemeClr val="tx1"/>
                          </a:solidFill>
                        </a:rPr>
                        <a:t>Aufruf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C&lt;x&gt;.ordinal()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Index des </a:t>
                      </a:r>
                      <a:r>
                        <a:rPr lang="de-DE" u="none" dirty="0" err="1">
                          <a:solidFill>
                            <a:schemeClr val="tx1"/>
                          </a:solidFill>
                        </a:rPr>
                        <a:t>Enum</a:t>
                      </a:r>
                      <a:r>
                        <a:rPr lang="de-DE" u="none" dirty="0">
                          <a:solidFill>
                            <a:schemeClr val="tx1"/>
                          </a:solidFill>
                        </a:rPr>
                        <a:t>-Werts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E.values</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Array mit allen </a:t>
                      </a:r>
                      <a:r>
                        <a:rPr lang="de-DE" u="none" dirty="0" err="1">
                          <a:solidFill>
                            <a:schemeClr val="tx1"/>
                          </a:solidFill>
                        </a:rPr>
                        <a:t>Enum</a:t>
                      </a:r>
                      <a:r>
                        <a:rPr lang="de-DE" u="none" dirty="0">
                          <a:solidFill>
                            <a:schemeClr val="tx1"/>
                          </a:solidFill>
                        </a:rPr>
                        <a:t>-Werten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E.valueOf</a:t>
                      </a:r>
                      <a:r>
                        <a:rPr lang="de-DE" u="none" dirty="0">
                          <a:solidFill>
                            <a:schemeClr val="tx1"/>
                          </a:solidFill>
                        </a:rPr>
                        <a:t>(String </a:t>
                      </a:r>
                      <a:r>
                        <a:rPr lang="de-DE" u="none" dirty="0" err="1">
                          <a:solidFill>
                            <a:schemeClr val="tx1"/>
                          </a:solidFill>
                        </a:rPr>
                        <a:t>name</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Enum</a:t>
                      </a:r>
                      <a:r>
                        <a:rPr lang="de-DE" u="none" dirty="0">
                          <a:solidFill>
                            <a:schemeClr val="tx1"/>
                          </a:solidFill>
                        </a:rPr>
                        <a:t>-Wert mit dem Namen </a:t>
                      </a:r>
                      <a:r>
                        <a:rPr lang="de-DE" u="none" dirty="0" err="1">
                          <a:solidFill>
                            <a:schemeClr val="tx1"/>
                          </a:solidFill>
                        </a:rPr>
                        <a:t>name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bl>
          </a:graphicData>
        </a:graphic>
      </p:graphicFrame>
      <p:sp>
        <p:nvSpPr>
          <p:cNvPr id="3" name="TextBox 2">
            <a:extLst>
              <a:ext uri="{FF2B5EF4-FFF2-40B4-BE49-F238E27FC236}">
                <a16:creationId xmlns:a16="http://schemas.microsoft.com/office/drawing/2014/main" id="{78937DCA-9FCA-4A17-A88E-02E501E40472}"/>
              </a:ext>
            </a:extLst>
          </p:cNvPr>
          <p:cNvSpPr txBox="1"/>
          <p:nvPr/>
        </p:nvSpPr>
        <p:spPr>
          <a:xfrm>
            <a:off x="838200" y="1825664"/>
            <a:ext cx="6878444" cy="369332"/>
          </a:xfrm>
          <a:prstGeom prst="rect">
            <a:avLst/>
          </a:prstGeom>
          <a:noFill/>
        </p:spPr>
        <p:txBody>
          <a:bodyPr wrap="square" rtlCol="0">
            <a:spAutoFit/>
          </a:bodyPr>
          <a:lstStyle/>
          <a:p>
            <a:r>
              <a:rPr lang="de-DE" dirty="0"/>
              <a:t>Sei E ein </a:t>
            </a:r>
            <a:r>
              <a:rPr lang="de-DE" dirty="0" err="1"/>
              <a:t>Enum</a:t>
            </a:r>
            <a:r>
              <a:rPr lang="de-DE" dirty="0"/>
              <a:t> mit </a:t>
            </a:r>
            <a:r>
              <a:rPr lang="de-DE" dirty="0" err="1"/>
              <a:t>Enum</a:t>
            </a:r>
            <a:r>
              <a:rPr lang="de-DE" dirty="0"/>
              <a:t>-Konstanten C1, C2, C3.</a:t>
            </a:r>
          </a:p>
        </p:txBody>
      </p:sp>
    </p:spTree>
    <p:extLst>
      <p:ext uri="{BB962C8B-B14F-4D97-AF65-F5344CB8AC3E}">
        <p14:creationId xmlns:p14="http://schemas.microsoft.com/office/powerpoint/2010/main" val="33888171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749B5-E743-4316-9598-D089F5F166E5}"/>
              </a:ext>
            </a:extLst>
          </p:cNvPr>
          <p:cNvSpPr>
            <a:spLocks noGrp="1"/>
          </p:cNvSpPr>
          <p:nvPr>
            <p:ph type="title"/>
          </p:nvPr>
        </p:nvSpPr>
        <p:spPr/>
        <p:txBody>
          <a:bodyPr/>
          <a:lstStyle/>
          <a:p>
            <a:r>
              <a:rPr lang="de-DE" dirty="0"/>
              <a:t>Interfaces</a:t>
            </a:r>
          </a:p>
        </p:txBody>
      </p:sp>
      <p:sp>
        <p:nvSpPr>
          <p:cNvPr id="3" name="Inhaltsplatzhalter 2">
            <a:extLst>
              <a:ext uri="{FF2B5EF4-FFF2-40B4-BE49-F238E27FC236}">
                <a16:creationId xmlns:a16="http://schemas.microsoft.com/office/drawing/2014/main" id="{0710EA50-F5A7-495F-9371-386CBA462F63}"/>
              </a:ext>
            </a:extLst>
          </p:cNvPr>
          <p:cNvSpPr>
            <a:spLocks noGrp="1"/>
          </p:cNvSpPr>
          <p:nvPr>
            <p:ph idx="1"/>
          </p:nvPr>
        </p:nvSpPr>
        <p:spPr/>
        <p:txBody>
          <a:bodyPr>
            <a:normAutofit/>
          </a:bodyPr>
          <a:lstStyle/>
          <a:p>
            <a:pPr marL="0" indent="0">
              <a:buNone/>
            </a:pPr>
            <a:r>
              <a:rPr lang="de-DE" dirty="0"/>
              <a:t>Gibt vor, welche Methoden abgeleitete Klassen bereitstellen müssen.</a:t>
            </a:r>
          </a:p>
          <a:p>
            <a:pPr marL="0" indent="0">
              <a:buNone/>
            </a:pPr>
            <a:r>
              <a:rPr lang="de-DE" dirty="0"/>
              <a:t>Eignen sich als Methode, die man übergeben kann.</a:t>
            </a:r>
          </a:p>
          <a:p>
            <a:pPr marL="0" indent="0">
              <a:buNone/>
            </a:pPr>
            <a:r>
              <a:rPr kumimoji="0" lang="de-DE" altLang="de-DE" sz="1800" b="0" i="0" u="none" strike="noStrike" cap="none" normalizeH="0" baseline="0" dirty="0" err="1">
                <a:ln>
                  <a:noFill/>
                </a:ln>
                <a:solidFill>
                  <a:srgbClr val="CC7E47"/>
                </a:solidFill>
                <a:effectLst/>
                <a:latin typeface="JetBrains Mono"/>
              </a:rPr>
              <a:t>public</a:t>
            </a:r>
            <a:r>
              <a:rPr kumimoji="0" lang="de-DE" altLang="de-DE" sz="1800" b="0" i="0" u="none" strike="noStrike" cap="none" normalizeH="0" baseline="0" dirty="0">
                <a:ln>
                  <a:noFill/>
                </a:ln>
                <a:solidFill>
                  <a:srgbClr val="CC7E47"/>
                </a:solidFill>
                <a:effectLst/>
                <a:latin typeface="JetBrains Mono"/>
              </a:rPr>
              <a:t> interface </a:t>
            </a:r>
            <a:r>
              <a:rPr kumimoji="0" lang="de-DE" altLang="de-DE" sz="1800" b="0" i="0" u="none" strike="noStrike" cap="none" normalizeH="0" baseline="0" dirty="0" err="1">
                <a:ln>
                  <a:noFill/>
                </a:ln>
                <a:solidFill>
                  <a:srgbClr val="5FB1DA"/>
                </a:solidFill>
                <a:effectLst/>
                <a:latin typeface="JetBrains Mono"/>
              </a:rPr>
              <a:t>CoordinateAction</a:t>
            </a:r>
            <a:r>
              <a:rPr kumimoji="0" lang="de-DE" altLang="de-DE" sz="1800" b="0" i="0" u="none" strike="noStrike" cap="none" normalizeH="0" baseline="0" dirty="0">
                <a:ln>
                  <a:noFill/>
                </a:ln>
                <a:solidFill>
                  <a:srgbClr val="5FB1DA"/>
                </a:solidFill>
                <a:effectLst/>
                <a:latin typeface="JetBrains Mono"/>
              </a:rPr>
              <a:t> </a:t>
            </a:r>
            <a:r>
              <a:rPr kumimoji="0" lang="de-DE" altLang="de-DE" sz="1800" b="0" i="0" u="none" strike="noStrike" cap="none" normalizeH="0" baseline="0" dirty="0">
                <a:ln>
                  <a:noFill/>
                </a:ln>
                <a:solidFill>
                  <a:srgbClr val="507874"/>
                </a:solidFill>
                <a:effectLst/>
                <a:latin typeface="JetBrains Mono"/>
              </a:rPr>
              <a:t>{</a:t>
            </a:r>
            <a:br>
              <a:rPr kumimoji="0" lang="de-DE" altLang="de-DE" sz="1800" b="0" i="0" u="none" strike="noStrike" cap="none" normalizeH="0" baseline="0" dirty="0">
                <a:ln>
                  <a:noFill/>
                </a:ln>
                <a:solidFill>
                  <a:srgbClr val="507874"/>
                </a:solidFill>
                <a:effectLst/>
                <a:latin typeface="JetBrains Mono"/>
              </a:rPr>
            </a:br>
            <a:r>
              <a:rPr kumimoji="0" lang="de-DE" altLang="de-DE" sz="1800" b="0" i="0" u="none" strike="noStrike" cap="none" normalizeH="0" baseline="0" dirty="0">
                <a:ln>
                  <a:noFill/>
                </a:ln>
                <a:solidFill>
                  <a:srgbClr val="507874"/>
                </a:solidFill>
                <a:effectLst/>
                <a:latin typeface="JetBrains Mono"/>
              </a:rPr>
              <a:t>    </a:t>
            </a:r>
            <a:br>
              <a:rPr kumimoji="0" lang="de-DE" altLang="de-DE" sz="1800" b="0" i="0" u="none" strike="noStrike" cap="none" normalizeH="0" baseline="0" dirty="0">
                <a:ln>
                  <a:noFill/>
                </a:ln>
                <a:solidFill>
                  <a:srgbClr val="507874"/>
                </a:solidFill>
                <a:effectLst/>
                <a:latin typeface="JetBrains Mono"/>
              </a:rPr>
            </a:br>
            <a:r>
              <a:rPr kumimoji="0" lang="de-DE" altLang="de-DE" sz="1800" b="0" i="0" u="none" strike="noStrike" cap="none" normalizeH="0" baseline="0" dirty="0">
                <a:ln>
                  <a:noFill/>
                </a:ln>
                <a:solidFill>
                  <a:srgbClr val="507874"/>
                </a:solidFill>
                <a:effectLst/>
                <a:latin typeface="JetBrains Mono"/>
              </a:rPr>
              <a:t>    </a:t>
            </a:r>
            <a:r>
              <a:rPr kumimoji="0" lang="de-DE" altLang="de-DE" sz="1800" b="0" i="0" u="none" strike="noStrike" cap="none" normalizeH="0" baseline="0" dirty="0" err="1">
                <a:ln>
                  <a:noFill/>
                </a:ln>
                <a:solidFill>
                  <a:srgbClr val="CC7E47"/>
                </a:solidFill>
                <a:effectLst/>
                <a:latin typeface="JetBrains Mono"/>
              </a:rPr>
              <a:t>void</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err="1">
                <a:ln>
                  <a:noFill/>
                </a:ln>
                <a:solidFill>
                  <a:srgbClr val="D6AF72"/>
                </a:solidFill>
                <a:effectLst/>
                <a:latin typeface="JetBrains Mono"/>
              </a:rPr>
              <a:t>execute</a:t>
            </a:r>
            <a:r>
              <a:rPr kumimoji="0" lang="de-DE" altLang="de-DE" sz="1800" b="0" i="0" u="none" strike="noStrike" cap="none" normalizeH="0" baseline="0" dirty="0">
                <a:ln>
                  <a:noFill/>
                </a:ln>
                <a:solidFill>
                  <a:srgbClr val="B0BA8C"/>
                </a:solidFill>
                <a:effectLst/>
                <a:latin typeface="JetBrains Mono"/>
              </a:rPr>
              <a:t>(</a:t>
            </a:r>
            <a:r>
              <a:rPr kumimoji="0" lang="de-DE" altLang="de-DE" sz="1800" b="0" i="0" u="none" strike="noStrike" cap="none" normalizeH="0" baseline="0" dirty="0" err="1">
                <a:ln>
                  <a:noFill/>
                </a:ln>
                <a:solidFill>
                  <a:srgbClr val="CC7E47"/>
                </a:solidFill>
                <a:effectLst/>
                <a:latin typeface="JetBrains Mono"/>
              </a:rPr>
              <a:t>int</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a:ln>
                  <a:noFill/>
                </a:ln>
                <a:solidFill>
                  <a:srgbClr val="A9B7C6"/>
                </a:solidFill>
                <a:effectLst/>
                <a:latin typeface="JetBrains Mono"/>
              </a:rPr>
              <a:t>x</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err="1">
                <a:ln>
                  <a:noFill/>
                </a:ln>
                <a:solidFill>
                  <a:srgbClr val="CC7E47"/>
                </a:solidFill>
                <a:effectLst/>
                <a:latin typeface="JetBrains Mono"/>
              </a:rPr>
              <a:t>int</a:t>
            </a:r>
            <a:r>
              <a:rPr kumimoji="0" lang="de-DE" altLang="de-DE" sz="1800" b="0" i="0" u="none" strike="noStrike" cap="none" normalizeH="0" baseline="0" dirty="0">
                <a:ln>
                  <a:noFill/>
                </a:ln>
                <a:solidFill>
                  <a:srgbClr val="CC7E47"/>
                </a:solidFill>
                <a:effectLst/>
                <a:latin typeface="JetBrains Mono"/>
              </a:rPr>
              <a:t> </a:t>
            </a:r>
            <a:r>
              <a:rPr kumimoji="0" lang="de-DE" altLang="de-DE" sz="1800" b="0" i="0" u="none" strike="noStrike" cap="none" normalizeH="0" baseline="0" dirty="0">
                <a:ln>
                  <a:noFill/>
                </a:ln>
                <a:solidFill>
                  <a:srgbClr val="A9B7C6"/>
                </a:solidFill>
                <a:effectLst/>
                <a:latin typeface="JetBrains Mono"/>
              </a:rPr>
              <a:t>y</a:t>
            </a:r>
            <a:r>
              <a:rPr kumimoji="0" lang="de-DE" altLang="de-DE" sz="1800" b="0" i="0" u="none" strike="noStrike" cap="none" normalizeH="0" baseline="0" dirty="0">
                <a:ln>
                  <a:noFill/>
                </a:ln>
                <a:solidFill>
                  <a:srgbClr val="B0BA8C"/>
                </a:solidFill>
                <a:effectLst/>
                <a:latin typeface="JetBrains Mono"/>
              </a:rPr>
              <a:t>)</a:t>
            </a:r>
            <a:r>
              <a:rPr kumimoji="0" lang="de-DE" altLang="de-DE" sz="1800" b="0" i="0" u="none" strike="noStrike" cap="none" normalizeH="0" baseline="0" dirty="0">
                <a:ln>
                  <a:noFill/>
                </a:ln>
                <a:solidFill>
                  <a:srgbClr val="CC7E47"/>
                </a:solidFill>
                <a:effectLst/>
                <a:latin typeface="JetBrains Mono"/>
              </a:rPr>
              <a:t>;</a:t>
            </a:r>
            <a:br>
              <a:rPr kumimoji="0" lang="de-DE" altLang="de-DE" sz="1800" b="0" i="0" u="none" strike="noStrike" cap="none" normalizeH="0" baseline="0" dirty="0">
                <a:ln>
                  <a:noFill/>
                </a:ln>
                <a:solidFill>
                  <a:srgbClr val="CC7E47"/>
                </a:solidFill>
                <a:effectLst/>
                <a:latin typeface="JetBrains Mono"/>
              </a:rPr>
            </a:br>
            <a:r>
              <a:rPr kumimoji="0" lang="de-DE" altLang="de-DE" sz="1800" b="0" i="0" u="none" strike="noStrike" cap="none" normalizeH="0" baseline="0" dirty="0">
                <a:ln>
                  <a:noFill/>
                </a:ln>
                <a:solidFill>
                  <a:srgbClr val="507874"/>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7591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9C7BB-5A6B-4A8F-8222-00E1A52B916A}"/>
              </a:ext>
            </a:extLst>
          </p:cNvPr>
          <p:cNvSpPr>
            <a:spLocks noGrp="1"/>
          </p:cNvSpPr>
          <p:nvPr>
            <p:ph type="title"/>
          </p:nvPr>
        </p:nvSpPr>
        <p:spPr/>
        <p:txBody>
          <a:bodyPr/>
          <a:lstStyle/>
          <a:p>
            <a:r>
              <a:rPr lang="de-DE" dirty="0"/>
              <a:t>Datenstrukturen</a:t>
            </a:r>
          </a:p>
        </p:txBody>
      </p:sp>
      <p:sp>
        <p:nvSpPr>
          <p:cNvPr id="3" name="Inhaltsplatzhalter 2">
            <a:extLst>
              <a:ext uri="{FF2B5EF4-FFF2-40B4-BE49-F238E27FC236}">
                <a16:creationId xmlns:a16="http://schemas.microsoft.com/office/drawing/2014/main" id="{0F810A94-D402-4C54-B1C4-73243E9DCEBA}"/>
              </a:ext>
            </a:extLst>
          </p:cNvPr>
          <p:cNvSpPr>
            <a:spLocks noGrp="1"/>
          </p:cNvSpPr>
          <p:nvPr>
            <p:ph idx="1"/>
          </p:nvPr>
        </p:nvSpPr>
        <p:spPr/>
        <p:txBody>
          <a:bodyPr>
            <a:normAutofit fontScale="92500"/>
          </a:bodyPr>
          <a:lstStyle/>
          <a:p>
            <a:r>
              <a:rPr lang="de-DE" dirty="0"/>
              <a:t>Datenstrukturen speichern und organisieren mehrere Objekte.</a:t>
            </a:r>
          </a:p>
          <a:p>
            <a:pPr lvl="1"/>
            <a:r>
              <a:rPr lang="de-DE" dirty="0"/>
              <a:t>Arraylisten nummerieren Objekte durch. Sie beginnen bei 0 und können beliebig viele Objekte beinhalten.</a:t>
            </a:r>
          </a:p>
          <a:p>
            <a:pPr lvl="1"/>
            <a:r>
              <a:rPr lang="de-DE" dirty="0" err="1"/>
              <a:t>HashSets</a:t>
            </a:r>
            <a:r>
              <a:rPr lang="de-DE" dirty="0"/>
              <a:t> merken sich alle Objekte, die sie enthalten, auf eine strukturierte Weise. So kann man schnell herausfinden, ob ein Objekt vorhanden ist, ohne alle Objekte zu durchstöbern.</a:t>
            </a:r>
            <a:br>
              <a:rPr lang="de-DE" dirty="0"/>
            </a:br>
            <a:r>
              <a:rPr lang="de-DE" dirty="0"/>
              <a:t>Beispiel: Wenn in einer Bibliothek „Der Herr der Ringe“ nicht unter „Fantasyromane mit D“ oder „Fantasyromane mit H“ zu finden ist, muss man im Rest der Bibliothek gar nicht erst danach suchen.</a:t>
            </a:r>
            <a:br>
              <a:rPr lang="de-DE" dirty="0"/>
            </a:br>
            <a:r>
              <a:rPr lang="de-DE" dirty="0"/>
              <a:t>Außerdem können Sets (Mengen) im allgemeinen jedes Objekt nur einmal enthalten.</a:t>
            </a:r>
          </a:p>
          <a:p>
            <a:pPr lvl="1"/>
            <a:r>
              <a:rPr lang="de-DE" dirty="0" err="1"/>
              <a:t>HashMaps</a:t>
            </a:r>
            <a:r>
              <a:rPr lang="de-DE" dirty="0"/>
              <a:t> ordnen Objekten andere Objekte zu. So kann man z.B. Positionen auf einem schachbrettartigen Spielfeld die Figur zuordnen, die sich darauf befindet.</a:t>
            </a:r>
          </a:p>
        </p:txBody>
      </p:sp>
    </p:spTree>
    <p:extLst>
      <p:ext uri="{BB962C8B-B14F-4D97-AF65-F5344CB8AC3E}">
        <p14:creationId xmlns:p14="http://schemas.microsoft.com/office/powerpoint/2010/main" val="10645844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48B76-16DD-4B7B-90C5-D9156A41D6E5}"/>
              </a:ext>
            </a:extLst>
          </p:cNvPr>
          <p:cNvSpPr>
            <a:spLocks noGrp="1"/>
          </p:cNvSpPr>
          <p:nvPr>
            <p:ph type="title"/>
          </p:nvPr>
        </p:nvSpPr>
        <p:spPr/>
        <p:txBody>
          <a:bodyPr/>
          <a:lstStyle/>
          <a:p>
            <a:r>
              <a:rPr lang="de-DE" dirty="0" err="1"/>
              <a:t>Generics</a:t>
            </a:r>
            <a:endParaRPr lang="de-DE" dirty="0"/>
          </a:p>
        </p:txBody>
      </p:sp>
      <p:sp>
        <p:nvSpPr>
          <p:cNvPr id="3" name="Inhaltsplatzhalter 2">
            <a:extLst>
              <a:ext uri="{FF2B5EF4-FFF2-40B4-BE49-F238E27FC236}">
                <a16:creationId xmlns:a16="http://schemas.microsoft.com/office/drawing/2014/main" id="{C6CFDA68-2C72-43AE-B56B-E14822E9B586}"/>
              </a:ext>
            </a:extLst>
          </p:cNvPr>
          <p:cNvSpPr>
            <a:spLocks noGrp="1"/>
          </p:cNvSpPr>
          <p:nvPr>
            <p:ph idx="1"/>
          </p:nvPr>
        </p:nvSpPr>
        <p:spPr/>
        <p:txBody>
          <a:bodyPr/>
          <a:lstStyle/>
          <a:p>
            <a:r>
              <a:rPr lang="de-DE" dirty="0" err="1"/>
              <a:t>Generics</a:t>
            </a:r>
            <a:r>
              <a:rPr lang="de-DE" dirty="0"/>
              <a:t> machen es möglich, Klassen und Methoden für beliebige Typen zu verwenden.</a:t>
            </a:r>
          </a:p>
          <a:p>
            <a:r>
              <a:rPr lang="de-DE" dirty="0" err="1"/>
              <a:t>Generics</a:t>
            </a:r>
            <a:r>
              <a:rPr lang="de-DE" dirty="0"/>
              <a:t> sind durch eine gespitzte Klammer um den Namen des generischen Typen gekennzeichnet, z.B. &lt;T&gt;</a:t>
            </a:r>
          </a:p>
          <a:p>
            <a:r>
              <a:rPr lang="de-DE" dirty="0"/>
              <a:t>Wenn der Typ unbestimmt ist, wird ein ? eingesetzt, z.B. &lt;?&gt;</a:t>
            </a:r>
          </a:p>
        </p:txBody>
      </p:sp>
    </p:spTree>
    <p:extLst>
      <p:ext uri="{BB962C8B-B14F-4D97-AF65-F5344CB8AC3E}">
        <p14:creationId xmlns:p14="http://schemas.microsoft.com/office/powerpoint/2010/main" val="341514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FB919-1A1E-4370-B4CA-FEAE4CB3F12A}"/>
              </a:ext>
            </a:extLst>
          </p:cNvPr>
          <p:cNvSpPr>
            <a:spLocks noGrp="1"/>
          </p:cNvSpPr>
          <p:nvPr>
            <p:ph type="title"/>
          </p:nvPr>
        </p:nvSpPr>
        <p:spPr/>
        <p:txBody>
          <a:bodyPr/>
          <a:lstStyle/>
          <a:p>
            <a:r>
              <a:rPr lang="de-DE" dirty="0"/>
              <a:t>Variablen</a:t>
            </a:r>
          </a:p>
        </p:txBody>
      </p:sp>
      <p:sp>
        <p:nvSpPr>
          <p:cNvPr id="5" name="Textfeld 4">
            <a:extLst>
              <a:ext uri="{FF2B5EF4-FFF2-40B4-BE49-F238E27FC236}">
                <a16:creationId xmlns:a16="http://schemas.microsoft.com/office/drawing/2014/main" id="{8FF67C96-054F-B98E-66FD-0C1BF1E4EB94}"/>
              </a:ext>
            </a:extLst>
          </p:cNvPr>
          <p:cNvSpPr txBox="1"/>
          <p:nvPr/>
        </p:nvSpPr>
        <p:spPr>
          <a:xfrm>
            <a:off x="838200" y="1690688"/>
            <a:ext cx="10515600" cy="3416320"/>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Variablen deklarieren: &lt;Datentyp&gt; &lt;Name&gt;( = &lt;Wert&gt;);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int</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9095</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boolean</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sterneLeuchten</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CF8E6D"/>
                </a:solidFill>
                <a:latin typeface="Consolas" panose="020B0609020204030204" pitchFamily="49" charset="0"/>
                <a:cs typeface="Courier New" panose="02070309020205020404" pitchFamily="49" charset="0"/>
              </a:rPr>
              <a:t>true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char</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zweiterBuchstabe</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6AAB73"/>
                </a:solidFill>
                <a:latin typeface="Consolas" panose="020B0609020204030204" pitchFamily="49" charset="0"/>
                <a:cs typeface="Courier New" panose="02070309020205020404" pitchFamily="49" charset="0"/>
              </a:rPr>
              <a:t>'B'</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float</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temperaturInGradCelsius</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20.21f</a:t>
            </a:r>
            <a:r>
              <a:rPr lang="de-DE" sz="1800" b="0" i="0" dirty="0">
                <a:solidFill>
                  <a:srgbClr val="BCBEC4"/>
                </a:solidFill>
                <a:latin typeface="Consolas" panose="020B0609020204030204" pitchFamily="49" charset="0"/>
                <a:cs typeface="Courier New" panose="02070309020205020404" pitchFamily="49" charset="0"/>
              </a:rPr>
              <a:t>;</a:t>
            </a:r>
          </a:p>
          <a:p>
            <a:endParaRPr lang="de-DE"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Variablen verwenden: &lt;Name&gt;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Ergebnis: 9095</a:t>
            </a:r>
            <a:br>
              <a:rPr lang="de-DE" sz="1800" b="0" i="0" dirty="0">
                <a:solidFill>
                  <a:srgbClr val="7A7E85"/>
                </a:solidFill>
                <a:latin typeface="Consolas" panose="020B0609020204030204" pitchFamily="49" charset="0"/>
                <a:cs typeface="Courier New" panose="02070309020205020404" pitchFamily="49" charset="0"/>
              </a:rPr>
            </a:b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Variablen verändern: &lt;Name&gt; = &lt;Neuer Wert&gt;;</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1</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sterneAmHimmel</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Ergebnis: 9096</a:t>
            </a:r>
          </a:p>
        </p:txBody>
      </p:sp>
      <p:graphicFrame>
        <p:nvGraphicFramePr>
          <p:cNvPr id="3" name="Table 3">
            <a:extLst>
              <a:ext uri="{FF2B5EF4-FFF2-40B4-BE49-F238E27FC236}">
                <a16:creationId xmlns:a16="http://schemas.microsoft.com/office/drawing/2014/main" id="{18870359-C709-489C-AA53-A38E28C68C49}"/>
              </a:ext>
            </a:extLst>
          </p:cNvPr>
          <p:cNvGraphicFramePr>
            <a:graphicFrameLocks noGrp="1"/>
          </p:cNvGraphicFramePr>
          <p:nvPr>
            <p:extLst>
              <p:ext uri="{D42A27DB-BD31-4B8C-83A1-F6EECF244321}">
                <p14:modId xmlns:p14="http://schemas.microsoft.com/office/powerpoint/2010/main" val="2171780877"/>
              </p:ext>
            </p:extLst>
          </p:nvPr>
        </p:nvGraphicFramePr>
        <p:xfrm>
          <a:off x="7980680" y="4902200"/>
          <a:ext cx="4109720" cy="185420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195427083"/>
                    </a:ext>
                  </a:extLst>
                </a:gridCol>
                <a:gridCol w="1417320">
                  <a:extLst>
                    <a:ext uri="{9D8B030D-6E8A-4147-A177-3AD203B41FA5}">
                      <a16:colId xmlns:a16="http://schemas.microsoft.com/office/drawing/2014/main" val="769526545"/>
                    </a:ext>
                  </a:extLst>
                </a:gridCol>
              </a:tblGrid>
              <a:tr h="370840">
                <a:tc>
                  <a:txBody>
                    <a:bodyPr/>
                    <a:lstStyle/>
                    <a:p>
                      <a:r>
                        <a:rPr lang="de-DE" b="1" dirty="0">
                          <a:solidFill>
                            <a:schemeClr val="tx1"/>
                          </a:solidFill>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b="1" dirty="0">
                          <a:solidFill>
                            <a:schemeClr val="tx1"/>
                          </a:solidFill>
                        </a:rPr>
                        <a:t>Wert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222498"/>
                  </a:ext>
                </a:extLst>
              </a:tr>
              <a:tr h="370840">
                <a:tc>
                  <a:txBody>
                    <a:bodyPr/>
                    <a:lstStyle/>
                    <a:p>
                      <a:r>
                        <a:rPr lang="de-DE" b="0" dirty="0" err="1">
                          <a:solidFill>
                            <a:schemeClr val="tx1"/>
                          </a:solidFill>
                        </a:rPr>
                        <a:t>sterneAmHimmel</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9095</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276844"/>
                  </a:ext>
                </a:extLst>
              </a:tr>
              <a:tr h="370840">
                <a:tc>
                  <a:txBody>
                    <a:bodyPr/>
                    <a:lstStyle/>
                    <a:p>
                      <a:r>
                        <a:rPr lang="de-DE" b="0" dirty="0" err="1">
                          <a:solidFill>
                            <a:schemeClr val="tx1"/>
                          </a:solidFill>
                        </a:rPr>
                        <a:t>sterneLeuchten</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err="1">
                          <a:solidFill>
                            <a:srgbClr val="CF8E6D"/>
                          </a:solidFill>
                          <a:latin typeface="Consolas" panose="020B0609020204030204" pitchFamily="49" charset="0"/>
                          <a:cs typeface="Courier New" panose="02070309020205020404" pitchFamily="49" charset="0"/>
                        </a:rPr>
                        <a:t>true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332594"/>
                  </a:ext>
                </a:extLst>
              </a:tr>
              <a:tr h="370840">
                <a:tc>
                  <a:txBody>
                    <a:bodyPr/>
                    <a:lstStyle/>
                    <a:p>
                      <a:r>
                        <a:rPr lang="de-DE" b="0" dirty="0" err="1">
                          <a:solidFill>
                            <a:schemeClr val="tx1"/>
                          </a:solidFill>
                        </a:rPr>
                        <a:t>zweiterBuchstabe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6AAB73"/>
                          </a:solidFill>
                          <a:latin typeface="Consolas" panose="020B0609020204030204" pitchFamily="49" charset="0"/>
                          <a:cs typeface="Courier New" panose="02070309020205020404" pitchFamily="49" charset="0"/>
                        </a:rPr>
                        <a:t>'B'</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6116202"/>
                  </a:ext>
                </a:extLst>
              </a:tr>
              <a:tr h="370840">
                <a:tc>
                  <a:txBody>
                    <a:bodyPr/>
                    <a:lstStyle/>
                    <a:p>
                      <a:r>
                        <a:rPr lang="de-DE" b="0" dirty="0" err="1">
                          <a:solidFill>
                            <a:schemeClr val="tx1"/>
                          </a:solidFill>
                        </a:rPr>
                        <a:t>temperaturInGradCelsius</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20.21f</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921566"/>
                  </a:ext>
                </a:extLst>
              </a:tr>
            </a:tbl>
          </a:graphicData>
        </a:graphic>
      </p:graphicFrame>
      <p:cxnSp>
        <p:nvCxnSpPr>
          <p:cNvPr id="11" name="Straight Arrow Connector 10">
            <a:extLst>
              <a:ext uri="{FF2B5EF4-FFF2-40B4-BE49-F238E27FC236}">
                <a16:creationId xmlns:a16="http://schemas.microsoft.com/office/drawing/2014/main" id="{EB68B7BB-1328-4046-86B8-BC4485073F7E}"/>
              </a:ext>
            </a:extLst>
          </p:cNvPr>
          <p:cNvCxnSpPr/>
          <p:nvPr/>
        </p:nvCxnSpPr>
        <p:spPr>
          <a:xfrm flipH="1" flipV="1">
            <a:off x="966724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C7F864B-A08E-4B77-A784-FEE2A0488CD1}"/>
              </a:ext>
            </a:extLst>
          </p:cNvPr>
          <p:cNvSpPr txBox="1"/>
          <p:nvPr/>
        </p:nvSpPr>
        <p:spPr>
          <a:xfrm>
            <a:off x="9163050" y="2606477"/>
            <a:ext cx="2065020" cy="646331"/>
          </a:xfrm>
          <a:prstGeom prst="rect">
            <a:avLst/>
          </a:prstGeom>
          <a:noFill/>
        </p:spPr>
        <p:txBody>
          <a:bodyPr wrap="square">
            <a:spAutoFit/>
          </a:bodyPr>
          <a:lstStyle/>
          <a:p>
            <a:r>
              <a:rPr lang="de-DE" dirty="0"/>
              <a:t>Berechne:</a:t>
            </a:r>
          </a:p>
          <a:p>
            <a:r>
              <a:rPr lang="de-DE" sz="1800" b="0" i="0" dirty="0">
                <a:solidFill>
                  <a:srgbClr val="2AACB8"/>
                </a:solidFill>
                <a:latin typeface="Consolas" panose="020B0609020204030204" pitchFamily="49" charset="0"/>
                <a:cs typeface="Courier New" panose="02070309020205020404" pitchFamily="49" charset="0"/>
              </a:rPr>
              <a:t>9095</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1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9096</a:t>
            </a:r>
            <a:endParaRPr lang="de-DE" dirty="0"/>
          </a:p>
        </p:txBody>
      </p:sp>
      <p:cxnSp>
        <p:nvCxnSpPr>
          <p:cNvPr id="14" name="Straight Arrow Connector 13">
            <a:extLst>
              <a:ext uri="{FF2B5EF4-FFF2-40B4-BE49-F238E27FC236}">
                <a16:creationId xmlns:a16="http://schemas.microsoft.com/office/drawing/2014/main" id="{87536019-CC91-4B79-A933-595613D77E05}"/>
              </a:ext>
            </a:extLst>
          </p:cNvPr>
          <p:cNvCxnSpPr>
            <a:cxnSpLocks/>
          </p:cNvCxnSpPr>
          <p:nvPr/>
        </p:nvCxnSpPr>
        <p:spPr>
          <a:xfrm rot="10800000" flipH="1" flipV="1">
            <a:off x="1076960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9281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A8527-3911-40D2-9C81-5C4C6ADEF309}"/>
              </a:ext>
            </a:extLst>
          </p:cNvPr>
          <p:cNvSpPr>
            <a:spLocks noGrp="1"/>
          </p:cNvSpPr>
          <p:nvPr>
            <p:ph type="title"/>
          </p:nvPr>
        </p:nvSpPr>
        <p:spPr/>
        <p:txBody>
          <a:bodyPr/>
          <a:lstStyle/>
          <a:p>
            <a:r>
              <a:rPr lang="de-DE" dirty="0"/>
              <a:t>Collection&lt;E&gt;</a:t>
            </a:r>
          </a:p>
        </p:txBody>
      </p:sp>
      <p:graphicFrame>
        <p:nvGraphicFramePr>
          <p:cNvPr id="4" name="Tabelle 7">
            <a:extLst>
              <a:ext uri="{FF2B5EF4-FFF2-40B4-BE49-F238E27FC236}">
                <a16:creationId xmlns:a16="http://schemas.microsoft.com/office/drawing/2014/main" id="{584274A5-57A5-453D-8E2B-258B77429208}"/>
              </a:ext>
            </a:extLst>
          </p:cNvPr>
          <p:cNvGraphicFramePr>
            <a:graphicFrameLocks noGrp="1"/>
          </p:cNvGraphicFramePr>
          <p:nvPr/>
        </p:nvGraphicFramePr>
        <p:xfrm>
          <a:off x="838200" y="1690688"/>
          <a:ext cx="10515599" cy="495035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contains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das Objekt „o“ enthalten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containsAll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alle Objekte aus c auch hier enthalten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add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 </a:t>
                      </a:r>
                      <a:r>
                        <a:rPr lang="de-DE" u="none" dirty="0" err="1">
                          <a:solidFill>
                            <a:schemeClr val="tx1"/>
                          </a:solidFill>
                        </a:rPr>
                        <a:t>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das Element „e“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remove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das Objekt „o“, wenn enthalten.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r h="451379">
                <a:tc>
                  <a:txBody>
                    <a:bodyPr/>
                    <a:lstStyle/>
                    <a:p>
                      <a:r>
                        <a:rPr lang="de-DE" u="none" dirty="0" err="1">
                          <a:solidFill>
                            <a:schemeClr val="tx1"/>
                          </a:solidFill>
                        </a:rPr>
                        <a:t>addAll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 </a:t>
                      </a:r>
                      <a:r>
                        <a:rPr lang="de-DE" u="none" dirty="0" err="1">
                          <a:solidFill>
                            <a:schemeClr val="tx1"/>
                          </a:solidFill>
                        </a:rPr>
                        <a:t>extends</a:t>
                      </a:r>
                      <a:r>
                        <a:rPr lang="de-DE" u="none" dirty="0">
                          <a:solidFill>
                            <a:schemeClr val="tx1"/>
                          </a:solidFill>
                        </a:rPr>
                        <a:t> E&gt;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alle Elemente auf c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670606"/>
                  </a:ext>
                </a:extLst>
              </a:tr>
              <a:tr h="451379">
                <a:tc>
                  <a:txBody>
                    <a:bodyPr/>
                    <a:lstStyle/>
                    <a:p>
                      <a:r>
                        <a:rPr lang="de-DE" u="none" dirty="0" err="1">
                          <a:solidFill>
                            <a:schemeClr val="tx1"/>
                          </a:solidFill>
                        </a:rPr>
                        <a:t>removeAll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7417104"/>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Collection.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1201518"/>
                  </a:ext>
                </a:extLst>
              </a:tr>
              <a:tr h="451379">
                <a:tc>
                  <a:txBody>
                    <a:bodyPr/>
                    <a:lstStyle/>
                    <a:p>
                      <a:r>
                        <a:rPr lang="de-DE" u="none" dirty="0" err="1">
                          <a:solidFill>
                            <a:schemeClr val="tx1"/>
                          </a:solidFill>
                        </a:rPr>
                        <a:t>retainAll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bis auf die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3329608"/>
                  </a:ext>
                </a:extLst>
              </a:tr>
            </a:tbl>
          </a:graphicData>
        </a:graphic>
      </p:graphicFrame>
    </p:spTree>
    <p:extLst>
      <p:ext uri="{BB962C8B-B14F-4D97-AF65-F5344CB8AC3E}">
        <p14:creationId xmlns:p14="http://schemas.microsoft.com/office/powerpoint/2010/main" val="345941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42AE2-B519-4754-AE97-B452A9FF1F49}"/>
              </a:ext>
            </a:extLst>
          </p:cNvPr>
          <p:cNvSpPr>
            <a:spLocks noGrp="1"/>
          </p:cNvSpPr>
          <p:nvPr>
            <p:ph type="title"/>
          </p:nvPr>
        </p:nvSpPr>
        <p:spPr/>
        <p:txBody>
          <a:bodyPr/>
          <a:lstStyle/>
          <a:p>
            <a:r>
              <a:rPr lang="de-DE" dirty="0" err="1"/>
              <a:t>ArrayList</a:t>
            </a:r>
            <a:r>
              <a:rPr lang="de-DE" dirty="0"/>
              <a:t>&lt;E&gt; (ist eine Collection)</a:t>
            </a:r>
          </a:p>
        </p:txBody>
      </p:sp>
      <p:graphicFrame>
        <p:nvGraphicFramePr>
          <p:cNvPr id="4" name="Tabelle 7">
            <a:extLst>
              <a:ext uri="{FF2B5EF4-FFF2-40B4-BE49-F238E27FC236}">
                <a16:creationId xmlns:a16="http://schemas.microsoft.com/office/drawing/2014/main" id="{ABDCC862-E6BD-4362-AF21-A24DFAA7236B}"/>
              </a:ext>
            </a:extLst>
          </p:cNvPr>
          <p:cNvGraphicFramePr>
            <a:graphicFrameLocks noGrp="1"/>
          </p:cNvGraphicFramePr>
          <p:nvPr/>
        </p:nvGraphicFramePr>
        <p:xfrm>
          <a:off x="838201" y="2657059"/>
          <a:ext cx="10515599" cy="1339321"/>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13716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 </a:t>
                      </a:r>
                      <a:r>
                        <a:rPr lang="de-DE" u="none" dirty="0" err="1">
                          <a:solidFill>
                            <a:schemeClr val="tx1"/>
                          </a:solidFill>
                        </a:rPr>
                        <a:t>index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Objekt mit der Nummer </a:t>
                      </a:r>
                      <a:r>
                        <a:rPr lang="de-DE" u="none" dirty="0" err="1">
                          <a:solidFill>
                            <a:schemeClr val="tx1"/>
                          </a:solidFill>
                        </a:rPr>
                        <a:t>index</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indexOf</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falls o enthalten, den (ersten) Index von o, sonst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bl>
          </a:graphicData>
        </a:graphic>
      </p:graphicFrame>
      <p:sp>
        <p:nvSpPr>
          <p:cNvPr id="5" name="Textfeld 4">
            <a:extLst>
              <a:ext uri="{FF2B5EF4-FFF2-40B4-BE49-F238E27FC236}">
                <a16:creationId xmlns:a16="http://schemas.microsoft.com/office/drawing/2014/main" id="{7EA2548D-458E-4EE8-8E70-C77E69943370}"/>
              </a:ext>
            </a:extLst>
          </p:cNvPr>
          <p:cNvSpPr txBox="1"/>
          <p:nvPr/>
        </p:nvSpPr>
        <p:spPr>
          <a:xfrm>
            <a:off x="838200" y="1684656"/>
            <a:ext cx="8196411" cy="646331"/>
          </a:xfrm>
          <a:prstGeom prst="rect">
            <a:avLst/>
          </a:prstGeom>
          <a:noFill/>
        </p:spPr>
        <p:txBody>
          <a:bodyPr wrap="none" rtlCol="0">
            <a:spAutoFit/>
          </a:bodyPr>
          <a:lstStyle/>
          <a:p>
            <a:r>
              <a:rPr lang="de-DE" dirty="0"/>
              <a:t>Nummeriert Objekte durch. Beginnt bei 0 und kann beliebig viele Objekte beinhalten.</a:t>
            </a:r>
          </a:p>
          <a:p>
            <a:r>
              <a:rPr lang="de-DE" dirty="0"/>
              <a:t>Anders als ein Array kann sich die Länge einer </a:t>
            </a:r>
            <a:r>
              <a:rPr lang="de-DE" dirty="0" err="1"/>
              <a:t>ArrayList</a:t>
            </a:r>
            <a:r>
              <a:rPr lang="de-DE" dirty="0"/>
              <a:t> ändern.</a:t>
            </a:r>
          </a:p>
        </p:txBody>
      </p:sp>
    </p:spTree>
    <p:extLst>
      <p:ext uri="{BB962C8B-B14F-4D97-AF65-F5344CB8AC3E}">
        <p14:creationId xmlns:p14="http://schemas.microsoft.com/office/powerpoint/2010/main" val="33586118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7D0A80-21D2-45F7-8DA8-E73BE2E34F7E}"/>
              </a:ext>
            </a:extLst>
          </p:cNvPr>
          <p:cNvSpPr>
            <a:spLocks noGrp="1"/>
          </p:cNvSpPr>
          <p:nvPr>
            <p:ph type="title"/>
          </p:nvPr>
        </p:nvSpPr>
        <p:spPr/>
        <p:txBody>
          <a:bodyPr/>
          <a:lstStyle/>
          <a:p>
            <a:r>
              <a:rPr lang="de-DE" dirty="0" err="1"/>
              <a:t>HashSet</a:t>
            </a:r>
            <a:r>
              <a:rPr lang="de-DE" dirty="0"/>
              <a:t>&lt;E&gt; (ist eine Collection)</a:t>
            </a:r>
          </a:p>
        </p:txBody>
      </p:sp>
      <p:sp>
        <p:nvSpPr>
          <p:cNvPr id="4" name="Textfeld 3">
            <a:extLst>
              <a:ext uri="{FF2B5EF4-FFF2-40B4-BE49-F238E27FC236}">
                <a16:creationId xmlns:a16="http://schemas.microsoft.com/office/drawing/2014/main" id="{FEF3277F-8ECB-486F-A055-E075F83233C5}"/>
              </a:ext>
            </a:extLst>
          </p:cNvPr>
          <p:cNvSpPr txBox="1"/>
          <p:nvPr/>
        </p:nvSpPr>
        <p:spPr>
          <a:xfrm>
            <a:off x="838200" y="1684656"/>
            <a:ext cx="10515599" cy="3416320"/>
          </a:xfrm>
          <a:prstGeom prst="rect">
            <a:avLst/>
          </a:prstGeom>
          <a:noFill/>
        </p:spPr>
        <p:txBody>
          <a:bodyPr wrap="square" rtlCol="0">
            <a:spAutoFit/>
          </a:bodyPr>
          <a:lstStyle/>
          <a:p>
            <a:r>
              <a:rPr lang="de-DE" dirty="0"/>
              <a:t>Merkt sich alle Objekte, die sie enthalten, auf eine strukturierte Weise. So kann man schnell herausfinden, ob ein Objekt vorhanden ist, ohne alle Objekte zu durchstöbern.</a:t>
            </a:r>
          </a:p>
          <a:p>
            <a:br>
              <a:rPr lang="de-DE" dirty="0"/>
            </a:br>
            <a:r>
              <a:rPr lang="de-DE" dirty="0"/>
              <a:t>Beispiel:</a:t>
            </a:r>
          </a:p>
          <a:p>
            <a:r>
              <a:rPr lang="de-DE" dirty="0"/>
              <a:t>Wenn in einer Bibliothek „Der Herr der Ringe“ nicht unter „Fantasyromane mit D“ oder „Fantasyromane mit H“ zu finden ist, muss man im Rest der Bibliothek gar nicht erst danach suchen.</a:t>
            </a:r>
          </a:p>
          <a:p>
            <a:endParaRPr lang="de-DE" dirty="0"/>
          </a:p>
          <a:p>
            <a:r>
              <a:rPr lang="de-DE" dirty="0"/>
              <a:t>Sets (Mengen) allgemein:</a:t>
            </a:r>
          </a:p>
          <a:p>
            <a:pPr marL="285750" indent="-285750">
              <a:buFont typeface="Arial" panose="020B0604020202020204" pitchFamily="34" charset="0"/>
              <a:buChar char="•"/>
            </a:pPr>
            <a:r>
              <a:rPr lang="de-DE" dirty="0"/>
              <a:t>Können jedes Element nur einmal enthalten. Entweder ist es enthalten, oder nicht.</a:t>
            </a:r>
          </a:p>
          <a:p>
            <a:pPr marL="285750" indent="-285750">
              <a:buFont typeface="Arial" panose="020B0604020202020204" pitchFamily="34" charset="0"/>
              <a:buChar char="•"/>
            </a:pPr>
            <a:r>
              <a:rPr lang="de-DE" dirty="0"/>
              <a:t>Haben, anders als Listen, keine Information über die Reihenfolge der Objekte. Sie ist entweder komplett willkürlich oder hängt von Eigenschaften der Objekte </a:t>
            </a:r>
            <a:r>
              <a:rPr lang="de-DE"/>
              <a:t>ab.</a:t>
            </a:r>
          </a:p>
          <a:p>
            <a:pPr marL="742950" lvl="1" indent="-285750">
              <a:buFont typeface="Arial" panose="020B0604020202020204" pitchFamily="34" charset="0"/>
              <a:buChar char="•"/>
            </a:pPr>
            <a:r>
              <a:rPr lang="de-DE"/>
              <a:t>Es </a:t>
            </a:r>
            <a:r>
              <a:rPr lang="de-DE" dirty="0"/>
              <a:t>gibt keine Indizes.</a:t>
            </a:r>
          </a:p>
        </p:txBody>
      </p:sp>
    </p:spTree>
    <p:extLst>
      <p:ext uri="{BB962C8B-B14F-4D97-AF65-F5344CB8AC3E}">
        <p14:creationId xmlns:p14="http://schemas.microsoft.com/office/powerpoint/2010/main" val="42720578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82BCD-583B-4DF5-908B-E196C3AB16BF}"/>
              </a:ext>
            </a:extLst>
          </p:cNvPr>
          <p:cNvSpPr>
            <a:spLocks noGrp="1"/>
          </p:cNvSpPr>
          <p:nvPr>
            <p:ph type="title"/>
          </p:nvPr>
        </p:nvSpPr>
        <p:spPr/>
        <p:txBody>
          <a:bodyPr/>
          <a:lstStyle/>
          <a:p>
            <a:r>
              <a:rPr lang="de-DE" dirty="0" err="1"/>
              <a:t>HashMap</a:t>
            </a:r>
            <a:r>
              <a:rPr lang="de-DE" dirty="0"/>
              <a:t>&lt;K, V&gt;</a:t>
            </a:r>
          </a:p>
        </p:txBody>
      </p:sp>
      <p:sp>
        <p:nvSpPr>
          <p:cNvPr id="3" name="Inhaltsplatzhalter 2">
            <a:extLst>
              <a:ext uri="{FF2B5EF4-FFF2-40B4-BE49-F238E27FC236}">
                <a16:creationId xmlns:a16="http://schemas.microsoft.com/office/drawing/2014/main" id="{ED105477-A36E-40B8-8138-5AB86B946BC0}"/>
              </a:ext>
            </a:extLst>
          </p:cNvPr>
          <p:cNvSpPr>
            <a:spLocks noGrp="1"/>
          </p:cNvSpPr>
          <p:nvPr>
            <p:ph idx="1"/>
          </p:nvPr>
        </p:nvSpPr>
        <p:spPr>
          <a:xfrm>
            <a:off x="838200" y="1825625"/>
            <a:ext cx="10515600" cy="587375"/>
          </a:xfrm>
        </p:spPr>
        <p:txBody>
          <a:bodyPr>
            <a:normAutofit/>
          </a:bodyPr>
          <a:lstStyle/>
          <a:p>
            <a:pPr marL="0" indent="0">
              <a:buNone/>
            </a:pPr>
            <a:r>
              <a:rPr lang="de-DE" sz="1800" dirty="0"/>
              <a:t>Ordnet Objekten andere Objekte zu. So kann man z.B. Positionen auf einem schachbrettartigen Spielfeld die darauf befindliche Figur zuordnen.</a:t>
            </a:r>
          </a:p>
        </p:txBody>
      </p:sp>
      <p:graphicFrame>
        <p:nvGraphicFramePr>
          <p:cNvPr id="4" name="Tabelle 7">
            <a:extLst>
              <a:ext uri="{FF2B5EF4-FFF2-40B4-BE49-F238E27FC236}">
                <a16:creationId xmlns:a16="http://schemas.microsoft.com/office/drawing/2014/main" id="{DBB5F8A0-80FD-4EAB-9774-719A00558EEC}"/>
              </a:ext>
            </a:extLst>
          </p:cNvPr>
          <p:cNvGraphicFramePr>
            <a:graphicFrameLocks noGrp="1"/>
          </p:cNvGraphicFramePr>
          <p:nvPr/>
        </p:nvGraphicFramePr>
        <p:xfrm>
          <a:off x="838201" y="2547937"/>
          <a:ext cx="10515599" cy="3784917"/>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a:t>
                      </a:r>
                      <a:r>
                        <a:rPr lang="de-DE" u="none" dirty="0" err="1">
                          <a:solidFill>
                            <a:schemeClr val="tx1"/>
                          </a:solidFill>
                        </a:rPr>
                        <a:t>HashMap</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err="1">
                          <a:solidFill>
                            <a:schemeClr val="tx1"/>
                          </a:solidFill>
                        </a:rPr>
                        <a:t>put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 </a:t>
                      </a:r>
                      <a:r>
                        <a:rPr lang="de-DE" u="none" dirty="0" err="1">
                          <a:solidFill>
                            <a:schemeClr val="tx1"/>
                          </a:solidFill>
                        </a:rPr>
                        <a:t>key</a:t>
                      </a:r>
                      <a:r>
                        <a:rPr lang="de-DE" u="none" dirty="0">
                          <a:solidFill>
                            <a:schemeClr val="tx1"/>
                          </a:solidFill>
                        </a:rPr>
                        <a:t>, V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Ordnet </a:t>
                      </a:r>
                      <a:r>
                        <a:rPr lang="de-DE" u="none" dirty="0" err="1">
                          <a:solidFill>
                            <a:schemeClr val="tx1"/>
                          </a:solidFill>
                        </a:rPr>
                        <a:t>key</a:t>
                      </a:r>
                      <a:r>
                        <a:rPr lang="de-DE" u="none" dirty="0">
                          <a:solidFill>
                            <a:schemeClr val="tx1"/>
                          </a:solidFill>
                        </a:rPr>
                        <a:t> </a:t>
                      </a:r>
                      <a:r>
                        <a:rPr lang="de-DE" u="none" dirty="0" err="1">
                          <a:solidFill>
                            <a:schemeClr val="tx1"/>
                          </a:solidFill>
                        </a:rPr>
                        <a:t>value</a:t>
                      </a:r>
                      <a:r>
                        <a:rPr lang="de-DE" u="none" dirty="0">
                          <a:solidFill>
                            <a:schemeClr val="tx1"/>
                          </a:solidFill>
                        </a:rPr>
                        <a:t> 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zu </a:t>
                      </a:r>
                      <a:r>
                        <a:rPr lang="de-DE" u="none" dirty="0" err="1">
                          <a:solidFill>
                            <a:schemeClr val="tx1"/>
                          </a:solidFill>
                        </a:rPr>
                        <a:t>key</a:t>
                      </a:r>
                      <a:r>
                        <a:rPr lang="de-DE" u="none" dirty="0">
                          <a:solidFill>
                            <a:schemeClr val="tx1"/>
                          </a:solidFill>
                        </a:rPr>
                        <a:t> zugeordnete Objekt, oder null wenn keines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containsKey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t>
                      </a:r>
                      <a:r>
                        <a:rPr lang="de-DE" u="none" dirty="0" err="1">
                          <a:solidFill>
                            <a:schemeClr val="tx1"/>
                          </a:solidFill>
                        </a:rPr>
                        <a:t>key</a:t>
                      </a:r>
                      <a:r>
                        <a:rPr lang="de-DE" u="none" dirty="0">
                          <a:solidFill>
                            <a:schemeClr val="tx1"/>
                          </a:solidFill>
                        </a:rPr>
                        <a:t> ein Objekt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containsValue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irgendeinem Objekt </a:t>
                      </a:r>
                      <a:r>
                        <a:rPr lang="de-DE" u="none" dirty="0" err="1">
                          <a:solidFill>
                            <a:schemeClr val="tx1"/>
                          </a:solidFill>
                        </a:rPr>
                        <a:t>value</a:t>
                      </a:r>
                      <a:r>
                        <a:rPr lang="de-DE" u="none" dirty="0">
                          <a:solidFill>
                            <a:schemeClr val="tx1"/>
                          </a:solidFill>
                        </a:rPr>
                        <a: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bl>
          </a:graphicData>
        </a:graphic>
      </p:graphicFrame>
    </p:spTree>
    <p:extLst>
      <p:ext uri="{BB962C8B-B14F-4D97-AF65-F5344CB8AC3E}">
        <p14:creationId xmlns:p14="http://schemas.microsoft.com/office/powerpoint/2010/main" val="2356498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3257-4771-41D8-87F7-17EF5194C9D5}"/>
              </a:ext>
            </a:extLst>
          </p:cNvPr>
          <p:cNvSpPr>
            <a:spLocks noGrp="1"/>
          </p:cNvSpPr>
          <p:nvPr>
            <p:ph type="title"/>
          </p:nvPr>
        </p:nvSpPr>
        <p:spPr/>
        <p:txBody>
          <a:bodyPr/>
          <a:lstStyle/>
          <a:p>
            <a:r>
              <a:rPr lang="de-DE" dirty="0" err="1"/>
              <a:t>exception</a:t>
            </a:r>
            <a:r>
              <a:rPr lang="de-DE" dirty="0"/>
              <a:t> </a:t>
            </a:r>
            <a:r>
              <a:rPr lang="de-DE" dirty="0" err="1"/>
              <a:t>handling</a:t>
            </a:r>
            <a:endParaRPr lang="de-DE" dirty="0"/>
          </a:p>
        </p:txBody>
      </p:sp>
      <p:sp>
        <p:nvSpPr>
          <p:cNvPr id="3" name="Content Placeholder 2">
            <a:extLst>
              <a:ext uri="{FF2B5EF4-FFF2-40B4-BE49-F238E27FC236}">
                <a16:creationId xmlns:a16="http://schemas.microsoft.com/office/drawing/2014/main" id="{573672AD-248D-488E-9BA4-76D72E2A1DA7}"/>
              </a:ext>
            </a:extLst>
          </p:cNvPr>
          <p:cNvSpPr>
            <a:spLocks noGrp="1"/>
          </p:cNvSpPr>
          <p:nvPr>
            <p:ph idx="1"/>
          </p:nvPr>
        </p:nvSpPr>
        <p:spPr/>
        <p:txBody>
          <a:bodyPr/>
          <a:lstStyle/>
          <a:p>
            <a:pPr marL="0" indent="0">
              <a:buNone/>
            </a:pPr>
            <a:r>
              <a:rPr lang="de-DE" dirty="0"/>
              <a:t>…</a:t>
            </a:r>
          </a:p>
        </p:txBody>
      </p:sp>
    </p:spTree>
    <p:extLst>
      <p:ext uri="{BB962C8B-B14F-4D97-AF65-F5344CB8AC3E}">
        <p14:creationId xmlns:p14="http://schemas.microsoft.com/office/powerpoint/2010/main" val="75029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00A-A67F-48B1-BD3D-31136BA52A80}"/>
              </a:ext>
            </a:extLst>
          </p:cNvPr>
          <p:cNvSpPr>
            <a:spLocks noGrp="1"/>
          </p:cNvSpPr>
          <p:nvPr>
            <p:ph type="title"/>
          </p:nvPr>
        </p:nvSpPr>
        <p:spPr/>
        <p:txBody>
          <a:bodyPr/>
          <a:lstStyle/>
          <a:p>
            <a:r>
              <a:rPr lang="de-DE" dirty="0"/>
              <a:t>Operatoren und Ausdrücke</a:t>
            </a:r>
          </a:p>
        </p:txBody>
      </p:sp>
      <p:graphicFrame>
        <p:nvGraphicFramePr>
          <p:cNvPr id="4" name="Table 4">
            <a:extLst>
              <a:ext uri="{FF2B5EF4-FFF2-40B4-BE49-F238E27FC236}">
                <a16:creationId xmlns:a16="http://schemas.microsoft.com/office/drawing/2014/main" id="{F4889304-05F0-4B24-8E76-C1A01E9CAFD0}"/>
              </a:ext>
            </a:extLst>
          </p:cNvPr>
          <p:cNvGraphicFramePr>
            <a:graphicFrameLocks noGrp="1"/>
          </p:cNvGraphicFramePr>
          <p:nvPr>
            <p:ph idx="1"/>
            <p:extLst>
              <p:ext uri="{D42A27DB-BD31-4B8C-83A1-F6EECF244321}">
                <p14:modId xmlns:p14="http://schemas.microsoft.com/office/powerpoint/2010/main" val="3303757075"/>
              </p:ext>
            </p:extLst>
          </p:nvPr>
        </p:nvGraphicFramePr>
        <p:xfrm>
          <a:off x="838200" y="1825625"/>
          <a:ext cx="10515598" cy="4450080"/>
        </p:xfrm>
        <a:graphic>
          <a:graphicData uri="http://schemas.openxmlformats.org/drawingml/2006/table">
            <a:tbl>
              <a:tblPr firstRow="1" bandRow="1">
                <a:tableStyleId>{5C22544A-7EE6-4342-B048-85BDC9FD1C3A}</a:tableStyleId>
              </a:tblPr>
              <a:tblGrid>
                <a:gridCol w="1393767">
                  <a:extLst>
                    <a:ext uri="{9D8B030D-6E8A-4147-A177-3AD203B41FA5}">
                      <a16:colId xmlns:a16="http://schemas.microsoft.com/office/drawing/2014/main" val="29334960"/>
                    </a:ext>
                  </a:extLst>
                </a:gridCol>
                <a:gridCol w="5610473">
                  <a:extLst>
                    <a:ext uri="{9D8B030D-6E8A-4147-A177-3AD203B41FA5}">
                      <a16:colId xmlns:a16="http://schemas.microsoft.com/office/drawing/2014/main" val="2697668192"/>
                    </a:ext>
                  </a:extLst>
                </a:gridCol>
                <a:gridCol w="1997520">
                  <a:extLst>
                    <a:ext uri="{9D8B030D-6E8A-4147-A177-3AD203B41FA5}">
                      <a16:colId xmlns:a16="http://schemas.microsoft.com/office/drawing/2014/main" val="3283285367"/>
                    </a:ext>
                  </a:extLst>
                </a:gridCol>
                <a:gridCol w="1513838">
                  <a:extLst>
                    <a:ext uri="{9D8B030D-6E8A-4147-A177-3AD203B41FA5}">
                      <a16:colId xmlns:a16="http://schemas.microsoft.com/office/drawing/2014/main" val="2005870110"/>
                    </a:ext>
                  </a:extLst>
                </a:gridCol>
              </a:tblGrid>
              <a:tr h="370840">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Ergebnis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7009768"/>
                  </a:ext>
                </a:extLst>
              </a:tr>
              <a:tr h="370840">
                <a:tc>
                  <a:txBody>
                    <a:bodyPr/>
                    <a:lstStyle/>
                    <a:p>
                      <a:r>
                        <a:rPr lang="de-DE" u="none" dirty="0">
                          <a:solidFill>
                            <a:schemeClr val="tx1"/>
                          </a:solidFill>
                        </a:rPr>
                        <a:t>plus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Bei Strings: Verkettung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 / 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8171898"/>
                  </a:ext>
                </a:extLst>
              </a:tr>
              <a:tr h="370840">
                <a:tc>
                  <a:txBody>
                    <a:bodyPr/>
                    <a:lstStyle/>
                    <a:p>
                      <a:r>
                        <a:rPr lang="de-DE" u="none" dirty="0">
                          <a:solidFill>
                            <a:schemeClr val="tx1"/>
                          </a:solidFill>
                        </a:rPr>
                        <a:t>minus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1077438"/>
                  </a:ext>
                </a:extLst>
              </a:tr>
              <a:tr h="370840">
                <a:tc>
                  <a:txBody>
                    <a:bodyPr/>
                    <a:lstStyle/>
                    <a:p>
                      <a:r>
                        <a:rPr lang="de-DE" u="none" dirty="0">
                          <a:solidFill>
                            <a:schemeClr val="tx1"/>
                          </a:solidFill>
                        </a:rPr>
                        <a:t>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3426685"/>
                  </a:ext>
                </a:extLst>
              </a:tr>
              <a:tr h="370840">
                <a:tc>
                  <a:txBody>
                    <a:bodyPr/>
                    <a:lstStyle/>
                    <a:p>
                      <a:r>
                        <a:rPr lang="de-DE" u="none" dirty="0">
                          <a:solidFill>
                            <a:schemeClr val="tx1"/>
                          </a:solidFill>
                        </a:rPr>
                        <a:t>geteilt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6514206"/>
                  </a:ext>
                </a:extLst>
              </a:tr>
              <a:tr h="370840">
                <a:tc>
                  <a:txBody>
                    <a:bodyPr/>
                    <a:lstStyle/>
                    <a:p>
                      <a:r>
                        <a:rPr lang="de-DE" u="none" dirty="0">
                          <a:solidFill>
                            <a:schemeClr val="tx1"/>
                          </a:solidFill>
                        </a:rPr>
                        <a:t>kleiner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&lt;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9273202"/>
                  </a:ext>
                </a:extLst>
              </a:tr>
              <a:tr h="370840">
                <a:tc>
                  <a:txBody>
                    <a:bodyPr/>
                    <a:lstStyle/>
                    <a:p>
                      <a:r>
                        <a:rPr lang="de-DE" u="none" dirty="0">
                          <a:solidFill>
                            <a:schemeClr val="tx1"/>
                          </a:solidFill>
                        </a:rPr>
                        <a:t>größer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&gt;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4137648"/>
                  </a:ext>
                </a:extLst>
              </a:tr>
              <a:tr h="370840">
                <a:tc>
                  <a:txBody>
                    <a:bodyPr/>
                    <a:lstStyle/>
                    <a:p>
                      <a:r>
                        <a:rPr lang="de-DE" u="none" dirty="0">
                          <a:solidFill>
                            <a:schemeClr val="tx1"/>
                          </a:solidFill>
                        </a:rPr>
                        <a:t>und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Dinge gelten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&amp;&amp;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r>
                        <a:rPr lang="de-DE" u="none" dirty="0">
                          <a:solidFill>
                            <a:schemeClr val="tx1"/>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15703513"/>
                  </a:ext>
                </a:extLst>
              </a:tr>
              <a:tr h="370840">
                <a:tc>
                  <a:txBody>
                    <a:bodyPr/>
                    <a:lstStyle/>
                    <a:p>
                      <a:r>
                        <a:rPr lang="de-DE" u="none" dirty="0">
                          <a:solidFill>
                            <a:schemeClr val="tx1"/>
                          </a:solidFill>
                        </a:rPr>
                        <a:t>oder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mindestens eins von beiden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2520274"/>
                  </a:ext>
                </a:extLst>
              </a:tr>
              <a:tr h="370840">
                <a:tc>
                  <a:txBody>
                    <a:bodyPr/>
                    <a:lstStyle/>
                    <a:p>
                      <a:r>
                        <a:rPr lang="de-DE" u="none" dirty="0">
                          <a:solidFill>
                            <a:schemeClr val="tx1"/>
                          </a:solidFill>
                        </a:rPr>
                        <a:t>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6330126"/>
                  </a:ext>
                </a:extLst>
              </a:tr>
              <a:tr h="370840">
                <a:tc>
                  <a:txBody>
                    <a:bodyPr/>
                    <a:lstStyle/>
                    <a:p>
                      <a:r>
                        <a:rPr lang="de-DE" u="none" dirty="0">
                          <a:solidFill>
                            <a:schemeClr val="tx1"/>
                          </a:solidFill>
                        </a:rPr>
                        <a:t>ungleich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nicht 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0369037"/>
                  </a:ext>
                </a:extLst>
              </a:tr>
              <a:tr h="370840">
                <a:tc>
                  <a:txBody>
                    <a:bodyPr/>
                    <a:lstStyle/>
                    <a:p>
                      <a:r>
                        <a:rPr lang="de-DE" u="none" dirty="0">
                          <a:solidFill>
                            <a:schemeClr val="tx1"/>
                          </a:solidFill>
                        </a:rPr>
                        <a:t>nicht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einen </a:t>
                      </a:r>
                      <a:r>
                        <a:rPr lang="de-DE" u="none">
                          <a:solidFill>
                            <a:schemeClr val="tx1"/>
                          </a:solidFill>
                        </a:rPr>
                        <a:t>Boolean verneinen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851007"/>
                  </a:ext>
                </a:extLst>
              </a:tr>
            </a:tbl>
          </a:graphicData>
        </a:graphic>
      </p:graphicFrame>
    </p:spTree>
    <p:extLst>
      <p:ext uri="{BB962C8B-B14F-4D97-AF65-F5344CB8AC3E}">
        <p14:creationId xmlns:p14="http://schemas.microsoft.com/office/powerpoint/2010/main" val="129743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3464-5240-4F26-BE61-69C76ABAFAB4}"/>
              </a:ext>
            </a:extLst>
          </p:cNvPr>
          <p:cNvSpPr>
            <a:spLocks noGrp="1"/>
          </p:cNvSpPr>
          <p:nvPr>
            <p:ph type="title"/>
          </p:nvPr>
        </p:nvSpPr>
        <p:spPr/>
        <p:txBody>
          <a:bodyPr/>
          <a:lstStyle/>
          <a:p>
            <a:r>
              <a:rPr lang="de-DE" dirty="0"/>
              <a:t>primitive type </a:t>
            </a:r>
            <a:r>
              <a:rPr lang="de-DE" dirty="0" err="1"/>
              <a:t>casting</a:t>
            </a:r>
            <a:endParaRPr lang="de-DE" dirty="0"/>
          </a:p>
        </p:txBody>
      </p:sp>
      <p:sp>
        <p:nvSpPr>
          <p:cNvPr id="3" name="Content Placeholder 2">
            <a:extLst>
              <a:ext uri="{FF2B5EF4-FFF2-40B4-BE49-F238E27FC236}">
                <a16:creationId xmlns:a16="http://schemas.microsoft.com/office/drawing/2014/main" id="{EBCF74BA-DEC9-4894-9FEE-78C37CA61331}"/>
              </a:ext>
            </a:extLst>
          </p:cNvPr>
          <p:cNvSpPr>
            <a:spLocks noGrp="1"/>
          </p:cNvSpPr>
          <p:nvPr>
            <p:ph idx="1"/>
          </p:nvPr>
        </p:nvSpPr>
        <p:spPr>
          <a:xfrm>
            <a:off x="838200" y="1823522"/>
            <a:ext cx="10515600" cy="4351338"/>
          </a:xfrm>
          <a:noFill/>
        </p:spPr>
        <p:txBody>
          <a:bodyPr/>
          <a:lstStyle/>
          <a:p>
            <a:r>
              <a:rPr lang="de-DE" dirty="0"/>
              <a:t>Automatisch</a:t>
            </a:r>
          </a:p>
          <a:p>
            <a:pPr lvl="1"/>
            <a:r>
              <a:rPr lang="de-DE" dirty="0"/>
              <a:t>Beispiel: Bei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a:t>
            </a:r>
            <a:r>
              <a:rPr lang="de-DE" dirty="0">
                <a:sym typeface="Wingdings" panose="05000000000000000000" pitchFamily="2" charset="2"/>
              </a:rPr>
              <a:t> </a:t>
            </a:r>
            <a:r>
              <a:rPr kumimoji="0" lang="de-DE" altLang="de-DE" sz="2400" b="0" i="0" u="none" strike="noStrike" cap="none" normalizeH="0" baseline="0" dirty="0" err="1">
                <a:ln>
                  <a:noFill/>
                </a:ln>
                <a:solidFill>
                  <a:srgbClr val="CC7E47"/>
                </a:solidFill>
                <a:effectLst/>
                <a:latin typeface="Consolas" panose="020B0609020204030204" pitchFamily="49" charset="0"/>
              </a:rPr>
              <a:t>float</a:t>
            </a:r>
            <a:r>
              <a:rPr lang="de-DE" dirty="0">
                <a:sym typeface="Wingdings" panose="05000000000000000000" pitchFamily="2" charset="2"/>
              </a:rPr>
              <a:t> wird</a:t>
            </a:r>
          </a:p>
          <a:p>
            <a:pPr marL="457200" lvl="1" indent="0">
              <a:buNone/>
            </a:pPr>
            <a:endParaRPr lang="de-DE" dirty="0">
              <a:sym typeface="Wingdings" panose="05000000000000000000" pitchFamily="2" charset="2"/>
            </a:endParaRPr>
          </a:p>
          <a:p>
            <a:pPr marL="457200" lvl="1" indent="0">
              <a:buNone/>
            </a:pPr>
            <a:br>
              <a:rPr lang="de-DE" dirty="0"/>
            </a:br>
            <a:br>
              <a:rPr lang="de-DE" dirty="0"/>
            </a:br>
            <a:endParaRPr lang="de-DE" dirty="0"/>
          </a:p>
          <a:p>
            <a:r>
              <a:rPr lang="de-DE" dirty="0"/>
              <a:t>Manuell</a:t>
            </a:r>
          </a:p>
          <a:p>
            <a:pPr lvl="1"/>
            <a:r>
              <a:rPr lang="de-DE" dirty="0"/>
              <a:t>Beispiel: Bei </a:t>
            </a:r>
            <a:r>
              <a:rPr lang="de-DE" dirty="0" err="1">
                <a:solidFill>
                  <a:srgbClr val="CC7E47"/>
                </a:solidFill>
                <a:latin typeface="Consolas" panose="020B0609020204030204" pitchFamily="49" charset="0"/>
              </a:rPr>
              <a:t>float</a:t>
            </a:r>
            <a:r>
              <a:rPr lang="de-DE" dirty="0"/>
              <a:t> </a:t>
            </a:r>
            <a:r>
              <a:rPr lang="de-DE" dirty="0">
                <a:sym typeface="Wingdings" panose="05000000000000000000" pitchFamily="2" charset="2"/>
              </a:rPr>
              <a:t></a:t>
            </a:r>
            <a:r>
              <a:rPr lang="de-DE" dirty="0"/>
              <a:t>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fallen alle Nachkommastellen weg.</a:t>
            </a:r>
          </a:p>
          <a:p>
            <a:pPr marL="457200" lvl="1" indent="0">
              <a:buNone/>
            </a:pP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1.7f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5.0f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103.725f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CDE9508C-76C0-41DA-8C50-3AA99A86C0F0}"/>
              </a:ext>
            </a:extLst>
          </p:cNvPr>
          <p:cNvSpPr/>
          <p:nvPr/>
        </p:nvSpPr>
        <p:spPr>
          <a:xfrm>
            <a:off x="1105359"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byte</a:t>
            </a:r>
            <a:endParaRPr lang="de-DE" dirty="0"/>
          </a:p>
        </p:txBody>
      </p:sp>
      <p:sp>
        <p:nvSpPr>
          <p:cNvPr id="14" name="Rectangle 13">
            <a:extLst>
              <a:ext uri="{FF2B5EF4-FFF2-40B4-BE49-F238E27FC236}">
                <a16:creationId xmlns:a16="http://schemas.microsoft.com/office/drawing/2014/main" id="{05BF629A-83F8-432A-896B-4BB1733C3F2D}"/>
              </a:ext>
            </a:extLst>
          </p:cNvPr>
          <p:cNvSpPr/>
          <p:nvPr/>
        </p:nvSpPr>
        <p:spPr>
          <a:xfrm>
            <a:off x="2841658" y="2966292"/>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short</a:t>
            </a:r>
            <a:endParaRPr lang="de-DE" dirty="0"/>
          </a:p>
        </p:txBody>
      </p:sp>
      <p:sp>
        <p:nvSpPr>
          <p:cNvPr id="15" name="Rectangle 14">
            <a:extLst>
              <a:ext uri="{FF2B5EF4-FFF2-40B4-BE49-F238E27FC236}">
                <a16:creationId xmlns:a16="http://schemas.microsoft.com/office/drawing/2014/main" id="{DCEA7164-0540-4349-BBE0-6340BEF33234}"/>
              </a:ext>
            </a:extLst>
          </p:cNvPr>
          <p:cNvSpPr/>
          <p:nvPr/>
        </p:nvSpPr>
        <p:spPr>
          <a:xfrm>
            <a:off x="2841657" y="3561834"/>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char</a:t>
            </a:r>
            <a:endParaRPr lang="de-DE" dirty="0"/>
          </a:p>
        </p:txBody>
      </p:sp>
      <p:sp>
        <p:nvSpPr>
          <p:cNvPr id="16" name="Rectangle 15">
            <a:extLst>
              <a:ext uri="{FF2B5EF4-FFF2-40B4-BE49-F238E27FC236}">
                <a16:creationId xmlns:a16="http://schemas.microsoft.com/office/drawing/2014/main" id="{E713E2A4-27BA-4974-8AEE-9454D1989564}"/>
              </a:ext>
            </a:extLst>
          </p:cNvPr>
          <p:cNvSpPr/>
          <p:nvPr/>
        </p:nvSpPr>
        <p:spPr>
          <a:xfrm>
            <a:off x="4577957" y="3293166"/>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de-DE" altLang="de-DE" sz="1800" b="0" i="0" u="none" strike="noStrike" cap="none" normalizeH="0" baseline="0" dirty="0" err="1">
                <a:ln>
                  <a:noFill/>
                </a:ln>
                <a:solidFill>
                  <a:srgbClr val="CC7E47"/>
                </a:solidFill>
                <a:effectLst/>
                <a:latin typeface="Consolas" panose="020B0609020204030204" pitchFamily="49" charset="0"/>
              </a:rPr>
              <a:t>int</a:t>
            </a:r>
            <a:endParaRPr lang="de-DE" dirty="0"/>
          </a:p>
        </p:txBody>
      </p:sp>
      <p:sp>
        <p:nvSpPr>
          <p:cNvPr id="17" name="Rectangle 16">
            <a:extLst>
              <a:ext uri="{FF2B5EF4-FFF2-40B4-BE49-F238E27FC236}">
                <a16:creationId xmlns:a16="http://schemas.microsoft.com/office/drawing/2014/main" id="{674FFE64-6305-48D8-9C5B-6839B789E921}"/>
              </a:ext>
            </a:extLst>
          </p:cNvPr>
          <p:cNvSpPr/>
          <p:nvPr/>
        </p:nvSpPr>
        <p:spPr>
          <a:xfrm>
            <a:off x="6314255"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long</a:t>
            </a:r>
            <a:endParaRPr lang="de-DE" dirty="0"/>
          </a:p>
        </p:txBody>
      </p:sp>
      <p:sp>
        <p:nvSpPr>
          <p:cNvPr id="18" name="Rectangle 17">
            <a:extLst>
              <a:ext uri="{FF2B5EF4-FFF2-40B4-BE49-F238E27FC236}">
                <a16:creationId xmlns:a16="http://schemas.microsoft.com/office/drawing/2014/main" id="{03EC5B58-3710-4A3E-9837-5C65FE6CD6D4}"/>
              </a:ext>
            </a:extLst>
          </p:cNvPr>
          <p:cNvSpPr/>
          <p:nvPr/>
        </p:nvSpPr>
        <p:spPr>
          <a:xfrm>
            <a:off x="8050553"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float</a:t>
            </a:r>
            <a:endParaRPr lang="de-DE" dirty="0"/>
          </a:p>
        </p:txBody>
      </p:sp>
      <p:sp>
        <p:nvSpPr>
          <p:cNvPr id="19" name="Rectangle 18">
            <a:extLst>
              <a:ext uri="{FF2B5EF4-FFF2-40B4-BE49-F238E27FC236}">
                <a16:creationId xmlns:a16="http://schemas.microsoft.com/office/drawing/2014/main" id="{91BC2EAD-1A8C-4BA2-91C9-331950C9C84D}"/>
              </a:ext>
            </a:extLst>
          </p:cNvPr>
          <p:cNvSpPr/>
          <p:nvPr/>
        </p:nvSpPr>
        <p:spPr>
          <a:xfrm>
            <a:off x="9786851" y="3288080"/>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CC7E47"/>
                </a:solidFill>
                <a:latin typeface="Consolas" panose="020B0609020204030204" pitchFamily="49" charset="0"/>
              </a:rPr>
              <a:t>double</a:t>
            </a:r>
            <a:endParaRPr lang="de-DE" dirty="0"/>
          </a:p>
        </p:txBody>
      </p:sp>
      <p:cxnSp>
        <p:nvCxnSpPr>
          <p:cNvPr id="22" name="Straight Arrow Connector 21">
            <a:extLst>
              <a:ext uri="{FF2B5EF4-FFF2-40B4-BE49-F238E27FC236}">
                <a16:creationId xmlns:a16="http://schemas.microsoft.com/office/drawing/2014/main" id="{DEFD84F1-EA71-4A4F-A031-02E009867CA0}"/>
              </a:ext>
            </a:extLst>
          </p:cNvPr>
          <p:cNvCxnSpPr>
            <a:cxnSpLocks/>
            <a:stCxn id="13" idx="3"/>
            <a:endCxn id="14" idx="1"/>
          </p:cNvCxnSpPr>
          <p:nvPr/>
        </p:nvCxnSpPr>
        <p:spPr>
          <a:xfrm flipV="1">
            <a:off x="2493484" y="3197646"/>
            <a:ext cx="348174" cy="3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DD4CD8-548C-4D7E-8FD1-1D1F73B0F0F4}"/>
              </a:ext>
            </a:extLst>
          </p:cNvPr>
          <p:cNvCxnSpPr>
            <a:cxnSpLocks/>
            <a:stCxn id="14" idx="3"/>
            <a:endCxn id="16" idx="1"/>
          </p:cNvCxnSpPr>
          <p:nvPr/>
        </p:nvCxnSpPr>
        <p:spPr>
          <a:xfrm>
            <a:off x="4229783" y="3197646"/>
            <a:ext cx="348174" cy="32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C683271-1458-4A1E-BD85-FD8681B80B81}"/>
              </a:ext>
            </a:extLst>
          </p:cNvPr>
          <p:cNvCxnSpPr>
            <a:cxnSpLocks/>
            <a:stCxn id="15" idx="3"/>
            <a:endCxn id="16" idx="1"/>
          </p:cNvCxnSpPr>
          <p:nvPr/>
        </p:nvCxnSpPr>
        <p:spPr>
          <a:xfrm flipV="1">
            <a:off x="4229782" y="3524520"/>
            <a:ext cx="348175" cy="26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96EC7F3-B4DB-4853-8E6B-53CEBC3D6AC5}"/>
              </a:ext>
            </a:extLst>
          </p:cNvPr>
          <p:cNvCxnSpPr>
            <a:cxnSpLocks/>
            <a:stCxn id="16" idx="3"/>
            <a:endCxn id="17" idx="1"/>
          </p:cNvCxnSpPr>
          <p:nvPr/>
        </p:nvCxnSpPr>
        <p:spPr>
          <a:xfrm flipV="1">
            <a:off x="5966082" y="3520165"/>
            <a:ext cx="348173" cy="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6247F6B-46EA-47A4-9B57-9A958FCA30AB}"/>
              </a:ext>
            </a:extLst>
          </p:cNvPr>
          <p:cNvCxnSpPr>
            <a:cxnSpLocks/>
            <a:stCxn id="17" idx="3"/>
            <a:endCxn id="18" idx="1"/>
          </p:cNvCxnSpPr>
          <p:nvPr/>
        </p:nvCxnSpPr>
        <p:spPr>
          <a:xfrm>
            <a:off x="7702380" y="3520165"/>
            <a:ext cx="3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3F28501-388E-4845-A577-3DFB6D8E78B9}"/>
              </a:ext>
            </a:extLst>
          </p:cNvPr>
          <p:cNvCxnSpPr>
            <a:cxnSpLocks/>
            <a:stCxn id="18" idx="3"/>
            <a:endCxn id="19" idx="1"/>
          </p:cNvCxnSpPr>
          <p:nvPr/>
        </p:nvCxnSpPr>
        <p:spPr>
          <a:xfrm flipV="1">
            <a:off x="9438678" y="3519434"/>
            <a:ext cx="348173" cy="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8408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6107</Words>
  <Application>Microsoft Office PowerPoint</Application>
  <PresentationFormat>Widescreen</PresentationFormat>
  <Paragraphs>728</Paragraphs>
  <Slides>74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Calibri Light</vt:lpstr>
      <vt:lpstr>Consolas</vt:lpstr>
      <vt:lpstr>JetBrains Mono</vt:lpstr>
      <vt:lpstr>Office</vt:lpstr>
      <vt:lpstr>Programmieren mit Java</vt:lpstr>
      <vt:lpstr>Kommentare</vt:lpstr>
      <vt:lpstr>Start-Methode</vt:lpstr>
      <vt:lpstr>Codeschnipsel</vt:lpstr>
      <vt:lpstr>Befehle</vt:lpstr>
      <vt:lpstr>Primitive Datentypen</vt:lpstr>
      <vt:lpstr>Variablen</vt:lpstr>
      <vt:lpstr>Operatoren und Ausdrücke</vt:lpstr>
      <vt:lpstr>primitive type casting</vt:lpstr>
      <vt:lpstr>Objekte</vt:lpstr>
      <vt:lpstr>Scanner</vt:lpstr>
      <vt:lpstr>Objektvariablen</vt:lpstr>
      <vt:lpstr>Typen von Variablen</vt:lpstr>
      <vt:lpstr>Begriffe - Variablen</vt:lpstr>
      <vt:lpstr>Was sind Methoden?</vt:lpstr>
      <vt:lpstr>Beispiele für Methodenaufrufe</vt:lpstr>
      <vt:lpstr>Warum eigene Methoden schreiben?</vt:lpstr>
      <vt:lpstr>Aufbau einer Methode</vt:lpstr>
      <vt:lpstr>Ergebnis der Methode festlegen</vt:lpstr>
      <vt:lpstr>Methoden in Aktion</vt:lpstr>
      <vt:lpstr>Methoden vs. Funktionen</vt:lpstr>
      <vt:lpstr>Begriffe - Methoden</vt:lpstr>
      <vt:lpstr>Arten von Methoden</vt:lpstr>
      <vt:lpstr>Nicht verwechseln: Deklaration und Aufruf</vt:lpstr>
      <vt:lpstr>Was sind Klassen?</vt:lpstr>
      <vt:lpstr>Objektorientierung</vt:lpstr>
      <vt:lpstr>Eigene Klassen erstellen</vt:lpstr>
      <vt:lpstr>Konstruktor</vt:lpstr>
      <vt:lpstr>Bezeichnung Methoden von Klassen</vt:lpstr>
      <vt:lpstr>Arten von Variablen</vt:lpstr>
      <vt:lpstr>Sichtbarkeitsmodifikatoren</vt:lpstr>
      <vt:lpstr>final-Modifikator</vt:lpstr>
      <vt:lpstr>String</vt:lpstr>
      <vt:lpstr>System-Klasse</vt:lpstr>
      <vt:lpstr>equals-Methode</vt:lpstr>
      <vt:lpstr>Kontrollstrukturen</vt:lpstr>
      <vt:lpstr>Ausnahmen: Reihenfolge der Ausführung</vt:lpstr>
      <vt:lpstr>Blöcke</vt:lpstr>
      <vt:lpstr>Beispiele für Blöcke</vt:lpstr>
      <vt:lpstr>Einlesen anderer Datentypen</vt:lpstr>
      <vt:lpstr>Problem: Alle Geschichten ausgeben</vt:lpstr>
      <vt:lpstr>Abkürzungen: Variablen verändern</vt:lpstr>
      <vt:lpstr>for-Schleife</vt:lpstr>
      <vt:lpstr>Der Ternary-Operator</vt:lpstr>
      <vt:lpstr>Intervalle</vt:lpstr>
      <vt:lpstr>Random</vt:lpstr>
      <vt:lpstr>Math-Klasse</vt:lpstr>
      <vt:lpstr>Array</vt:lpstr>
      <vt:lpstr>Array-Visualisierung</vt:lpstr>
      <vt:lpstr>Array-Inhalte verändern</vt:lpstr>
      <vt:lpstr>Algorithmus</vt:lpstr>
      <vt:lpstr>Beispiel: Durchschnitt mehrerer Zahlen</vt:lpstr>
      <vt:lpstr>foreach-Schleife</vt:lpstr>
      <vt:lpstr>Kontrolle von Schleifen</vt:lpstr>
      <vt:lpstr>Verbessert: Durchschnitt mehrerer Zahlen</vt:lpstr>
      <vt:lpstr>Vererbung</vt:lpstr>
      <vt:lpstr>Begriffe - Vererbung</vt:lpstr>
      <vt:lpstr>Object-Klasse</vt:lpstr>
      <vt:lpstr>Zugriffsfunktionen</vt:lpstr>
      <vt:lpstr>Arten von Methoden 2</vt:lpstr>
      <vt:lpstr>Überschriebene Methoden verwenden</vt:lpstr>
      <vt:lpstr>object/class type casting</vt:lpstr>
      <vt:lpstr>Klasse Position</vt:lpstr>
      <vt:lpstr>Record</vt:lpstr>
      <vt:lpstr>Enum</vt:lpstr>
      <vt:lpstr>Enum-Methoden</vt:lpstr>
      <vt:lpstr>Interfaces</vt:lpstr>
      <vt:lpstr>Datenstrukturen</vt:lpstr>
      <vt:lpstr>Generics</vt:lpstr>
      <vt:lpstr>Collection&lt;E&gt;</vt:lpstr>
      <vt:lpstr>ArrayList&lt;E&gt; (ist eine Collection)</vt:lpstr>
      <vt:lpstr>HashSet&lt;E&gt; (ist eine Collection)</vt:lpstr>
      <vt:lpstr>HashMap&lt;K, V&gt;</vt:lpstr>
      <vt:lpstr>exception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2025-03-17T21:21:38Z</dcterms:created>
  <dcterms:modified xsi:type="dcterms:W3CDTF">2025-03-19T18:06:14Z</dcterms:modified>
</cp:coreProperties>
</file>