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422" r:id="rId2"/>
    <p:sldId id="257" r:id="rId3"/>
    <p:sldId id="410" r:id="rId4"/>
    <p:sldId id="411" r:id="rId5"/>
    <p:sldId id="313" r:id="rId6"/>
    <p:sldId id="260" r:id="rId7"/>
    <p:sldId id="259" r:id="rId8"/>
    <p:sldId id="337" r:id="rId9"/>
    <p:sldId id="414" r:id="rId10"/>
    <p:sldId id="420" r:id="rId11"/>
    <p:sldId id="262" r:id="rId12"/>
    <p:sldId id="261" r:id="rId13"/>
    <p:sldId id="258" r:id="rId14"/>
    <p:sldId id="428" r:id="rId15"/>
    <p:sldId id="339" r:id="rId16"/>
    <p:sldId id="291" r:id="rId17"/>
    <p:sldId id="413" r:id="rId18"/>
    <p:sldId id="328" r:id="rId19"/>
    <p:sldId id="275" r:id="rId20"/>
    <p:sldId id="336" r:id="rId21"/>
    <p:sldId id="417" r:id="rId22"/>
    <p:sldId id="334" r:id="rId23"/>
    <p:sldId id="335" r:id="rId24"/>
    <p:sldId id="341" r:id="rId25"/>
    <p:sldId id="302" r:id="rId26"/>
    <p:sldId id="427" r:id="rId27"/>
    <p:sldId id="298" r:id="rId28"/>
    <p:sldId id="429" r:id="rId29"/>
    <p:sldId id="418" r:id="rId30"/>
    <p:sldId id="358" r:id="rId31"/>
    <p:sldId id="375" r:id="rId32"/>
    <p:sldId id="419" r:id="rId33"/>
    <p:sldId id="340" r:id="rId34"/>
    <p:sldId id="356" r:id="rId35"/>
    <p:sldId id="355" r:id="rId36"/>
    <p:sldId id="319" r:id="rId37"/>
    <p:sldId id="320" r:id="rId38"/>
    <p:sldId id="321" r:id="rId39"/>
    <p:sldId id="263" r:id="rId40"/>
    <p:sldId id="406" r:id="rId41"/>
    <p:sldId id="264" r:id="rId42"/>
    <p:sldId id="415" r:id="rId43"/>
    <p:sldId id="282" r:id="rId44"/>
    <p:sldId id="270" r:id="rId45"/>
    <p:sldId id="405" r:id="rId46"/>
    <p:sldId id="404" r:id="rId47"/>
    <p:sldId id="384" r:id="rId48"/>
    <p:sldId id="403" r:id="rId49"/>
    <p:sldId id="374" r:id="rId50"/>
    <p:sldId id="266" r:id="rId51"/>
    <p:sldId id="416" r:id="rId52"/>
    <p:sldId id="397" r:id="rId53"/>
    <p:sldId id="329" r:id="rId54"/>
    <p:sldId id="409" r:id="rId55"/>
    <p:sldId id="407" r:id="rId56"/>
    <p:sldId id="381" r:id="rId57"/>
    <p:sldId id="408" r:id="rId58"/>
    <p:sldId id="431" r:id="rId59"/>
    <p:sldId id="432" r:id="rId60"/>
    <p:sldId id="349" r:id="rId61"/>
    <p:sldId id="363" r:id="rId62"/>
    <p:sldId id="357" r:id="rId63"/>
    <p:sldId id="426" r:id="rId64"/>
    <p:sldId id="399" r:id="rId65"/>
    <p:sldId id="376" r:id="rId66"/>
    <p:sldId id="423" r:id="rId67"/>
    <p:sldId id="402" r:id="rId68"/>
    <p:sldId id="424" r:id="rId69"/>
    <p:sldId id="370" r:id="rId70"/>
    <p:sldId id="377" r:id="rId71"/>
    <p:sldId id="359" r:id="rId72"/>
    <p:sldId id="368" r:id="rId73"/>
    <p:sldId id="369" r:id="rId74"/>
    <p:sldId id="365" r:id="rId75"/>
    <p:sldId id="366" r:id="rId76"/>
    <p:sldId id="367" r:id="rId77"/>
    <p:sldId id="425" r:id="rId78"/>
    <p:sldId id="401" r:id="rId7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812C4"/>
    <a:srgbClr val="C55A11"/>
    <a:srgbClr val="9900FF"/>
    <a:srgbClr val="CC7E47"/>
    <a:srgbClr val="808080"/>
    <a:srgbClr val="363636"/>
    <a:srgbClr val="2D2D2D"/>
    <a:srgbClr val="7A7A7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964" autoAdjust="0"/>
    <p:restoredTop sz="96386" autoAdjust="0"/>
  </p:normalViewPr>
  <p:slideViewPr>
    <p:cSldViewPr snapToGrid="0">
      <p:cViewPr>
        <p:scale>
          <a:sx n="150" d="100"/>
          <a:sy n="150" d="100"/>
        </p:scale>
        <p:origin x="196" y="2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1097DD-3C2B-48D3-8E05-046141EAF29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de-DE"/>
        </a:p>
      </dgm:t>
    </dgm:pt>
    <dgm:pt modelId="{7E3C2DB0-993B-40DB-ADBC-0F872BF4F03A}">
      <dgm:prSet phldrT="[Text]"/>
      <dgm:spPr/>
      <dgm:t>
        <a:bodyPr/>
        <a:lstStyle/>
        <a:p>
          <a:r>
            <a:rPr lang="de-DE" dirty="0"/>
            <a:t>fragen</a:t>
          </a:r>
        </a:p>
      </dgm:t>
    </dgm:pt>
    <dgm:pt modelId="{C810A86C-24F8-406E-BEAD-373D95751CDF}" type="parTrans" cxnId="{0946A9C4-A663-400F-8718-2A4E8A01B93D}">
      <dgm:prSet/>
      <dgm:spPr/>
      <dgm:t>
        <a:bodyPr/>
        <a:lstStyle/>
        <a:p>
          <a:endParaRPr lang="de-DE"/>
        </a:p>
      </dgm:t>
    </dgm:pt>
    <dgm:pt modelId="{35EBE8A9-E4D5-48CB-8933-1F9F0D039EF7}" type="sibTrans" cxnId="{0946A9C4-A663-400F-8718-2A4E8A01B93D}">
      <dgm:prSet/>
      <dgm:spPr/>
      <dgm:t>
        <a:bodyPr/>
        <a:lstStyle/>
        <a:p>
          <a:endParaRPr lang="de-DE"/>
        </a:p>
      </dgm:t>
    </dgm:pt>
    <dgm:pt modelId="{3BEBF0A7-EA70-4F97-B542-28CE0D530506}">
      <dgm:prSet phldrT="[Text]"/>
      <dgm:spPr/>
      <dgm:t>
        <a:bodyPr/>
        <a:lstStyle/>
        <a:p>
          <a:r>
            <a:rPr lang="de-DE" dirty="0" err="1"/>
            <a:t>System.out.println</a:t>
          </a:r>
          <a:endParaRPr lang="de-DE" dirty="0"/>
        </a:p>
      </dgm:t>
    </dgm:pt>
    <dgm:pt modelId="{845A1A8E-0D00-4988-B4F4-7FAC19059893}" type="parTrans" cxnId="{27F16941-8351-4A52-8767-F7CC56066C29}">
      <dgm:prSet/>
      <dgm:spPr/>
      <dgm:t>
        <a:bodyPr/>
        <a:lstStyle/>
        <a:p>
          <a:endParaRPr lang="de-DE"/>
        </a:p>
      </dgm:t>
    </dgm:pt>
    <dgm:pt modelId="{B1EBB834-FE60-4018-9583-A67D1F795850}" type="sibTrans" cxnId="{27F16941-8351-4A52-8767-F7CC56066C29}">
      <dgm:prSet/>
      <dgm:spPr/>
      <dgm:t>
        <a:bodyPr/>
        <a:lstStyle/>
        <a:p>
          <a:endParaRPr lang="de-DE"/>
        </a:p>
      </dgm:t>
    </dgm:pt>
    <dgm:pt modelId="{01D8D4D2-8EBE-4D2B-96D6-63B5DA62E1EE}">
      <dgm:prSet phldrT="[Text]"/>
      <dgm:spPr/>
      <dgm:t>
        <a:bodyPr/>
        <a:lstStyle/>
        <a:p>
          <a:r>
            <a:rPr lang="de-DE" dirty="0" err="1"/>
            <a:t>nextLine</a:t>
          </a:r>
          <a:endParaRPr lang="de-DE" dirty="0"/>
        </a:p>
      </dgm:t>
    </dgm:pt>
    <dgm:pt modelId="{FB0A5261-B3C2-4191-B27A-FA3E39DE8B5E}" type="parTrans" cxnId="{145D2CEC-12E2-4C7B-8EC1-90EF3D7AD203}">
      <dgm:prSet/>
      <dgm:spPr/>
      <dgm:t>
        <a:bodyPr/>
        <a:lstStyle/>
        <a:p>
          <a:endParaRPr lang="de-DE"/>
        </a:p>
      </dgm:t>
    </dgm:pt>
    <dgm:pt modelId="{D0F9ACCA-4EC6-47E7-8CCE-F9AEDBCC7A45}" type="sibTrans" cxnId="{145D2CEC-12E2-4C7B-8EC1-90EF3D7AD203}">
      <dgm:prSet/>
      <dgm:spPr/>
      <dgm:t>
        <a:bodyPr/>
        <a:lstStyle/>
        <a:p>
          <a:endParaRPr lang="de-DE"/>
        </a:p>
      </dgm:t>
    </dgm:pt>
    <dgm:pt modelId="{13546483-C788-44CE-B3DD-F4AC843E92B0}" type="pres">
      <dgm:prSet presAssocID="{B91097DD-3C2B-48D3-8E05-046141EAF297}" presName="hierChild1" presStyleCnt="0">
        <dgm:presLayoutVars>
          <dgm:orgChart val="1"/>
          <dgm:chPref val="1"/>
          <dgm:dir/>
          <dgm:animOne val="branch"/>
          <dgm:animLvl val="lvl"/>
          <dgm:resizeHandles/>
        </dgm:presLayoutVars>
      </dgm:prSet>
      <dgm:spPr/>
    </dgm:pt>
    <dgm:pt modelId="{934CA72C-0049-4136-BF8F-9617B13BFF2A}" type="pres">
      <dgm:prSet presAssocID="{7E3C2DB0-993B-40DB-ADBC-0F872BF4F03A}" presName="hierRoot1" presStyleCnt="0">
        <dgm:presLayoutVars>
          <dgm:hierBranch val="init"/>
        </dgm:presLayoutVars>
      </dgm:prSet>
      <dgm:spPr/>
    </dgm:pt>
    <dgm:pt modelId="{B00C1E85-AB1B-4F89-955F-EE0592792D5A}" type="pres">
      <dgm:prSet presAssocID="{7E3C2DB0-993B-40DB-ADBC-0F872BF4F03A}" presName="rootComposite1" presStyleCnt="0"/>
      <dgm:spPr/>
    </dgm:pt>
    <dgm:pt modelId="{F4F6C4A2-6B11-49FD-AD03-C1D59A3E4159}" type="pres">
      <dgm:prSet presAssocID="{7E3C2DB0-993B-40DB-ADBC-0F872BF4F03A}" presName="rootText1" presStyleLbl="node0" presStyleIdx="0" presStyleCnt="1">
        <dgm:presLayoutVars>
          <dgm:chPref val="3"/>
        </dgm:presLayoutVars>
      </dgm:prSet>
      <dgm:spPr/>
    </dgm:pt>
    <dgm:pt modelId="{5EA8DA48-5DB2-450B-8126-67A66A9CBBA6}" type="pres">
      <dgm:prSet presAssocID="{7E3C2DB0-993B-40DB-ADBC-0F872BF4F03A}" presName="rootConnector1" presStyleLbl="node1" presStyleIdx="0" presStyleCnt="0"/>
      <dgm:spPr/>
    </dgm:pt>
    <dgm:pt modelId="{FDA8E193-5D7F-419D-9035-7C0F191199E0}" type="pres">
      <dgm:prSet presAssocID="{7E3C2DB0-993B-40DB-ADBC-0F872BF4F03A}" presName="hierChild2" presStyleCnt="0"/>
      <dgm:spPr/>
    </dgm:pt>
    <dgm:pt modelId="{B6BB19B8-D9DB-4EBB-BC38-367B945B0D1E}" type="pres">
      <dgm:prSet presAssocID="{845A1A8E-0D00-4988-B4F4-7FAC19059893}" presName="Name37" presStyleLbl="parChTrans1D2" presStyleIdx="0" presStyleCnt="2"/>
      <dgm:spPr/>
    </dgm:pt>
    <dgm:pt modelId="{BD881A08-5BCC-44EA-833D-5E5EA8468FF2}" type="pres">
      <dgm:prSet presAssocID="{3BEBF0A7-EA70-4F97-B542-28CE0D530506}" presName="hierRoot2" presStyleCnt="0">
        <dgm:presLayoutVars>
          <dgm:hierBranch val="init"/>
        </dgm:presLayoutVars>
      </dgm:prSet>
      <dgm:spPr/>
    </dgm:pt>
    <dgm:pt modelId="{AC5D4A92-74F9-4577-8E59-398EB6AA4027}" type="pres">
      <dgm:prSet presAssocID="{3BEBF0A7-EA70-4F97-B542-28CE0D530506}" presName="rootComposite" presStyleCnt="0"/>
      <dgm:spPr/>
    </dgm:pt>
    <dgm:pt modelId="{554E5ABE-5233-4CF5-997A-1B1B6E5318FD}" type="pres">
      <dgm:prSet presAssocID="{3BEBF0A7-EA70-4F97-B542-28CE0D530506}" presName="rootText" presStyleLbl="node2" presStyleIdx="0" presStyleCnt="2">
        <dgm:presLayoutVars>
          <dgm:chPref val="3"/>
        </dgm:presLayoutVars>
      </dgm:prSet>
      <dgm:spPr/>
    </dgm:pt>
    <dgm:pt modelId="{06E8C466-199A-461E-885D-F81AC36E615C}" type="pres">
      <dgm:prSet presAssocID="{3BEBF0A7-EA70-4F97-B542-28CE0D530506}" presName="rootConnector" presStyleLbl="node2" presStyleIdx="0" presStyleCnt="2"/>
      <dgm:spPr/>
    </dgm:pt>
    <dgm:pt modelId="{25B73932-3975-4BBD-9E15-4D84E6AB3F05}" type="pres">
      <dgm:prSet presAssocID="{3BEBF0A7-EA70-4F97-B542-28CE0D530506}" presName="hierChild4" presStyleCnt="0"/>
      <dgm:spPr/>
    </dgm:pt>
    <dgm:pt modelId="{640D23CD-3E5E-4AA7-BAF2-75618C8F931E}" type="pres">
      <dgm:prSet presAssocID="{3BEBF0A7-EA70-4F97-B542-28CE0D530506}" presName="hierChild5" presStyleCnt="0"/>
      <dgm:spPr/>
    </dgm:pt>
    <dgm:pt modelId="{2FF51255-7C38-4E41-B926-0A0D9653A548}" type="pres">
      <dgm:prSet presAssocID="{FB0A5261-B3C2-4191-B27A-FA3E39DE8B5E}" presName="Name37" presStyleLbl="parChTrans1D2" presStyleIdx="1" presStyleCnt="2"/>
      <dgm:spPr/>
    </dgm:pt>
    <dgm:pt modelId="{981EE35A-E7ED-49DE-9132-58845074B664}" type="pres">
      <dgm:prSet presAssocID="{01D8D4D2-8EBE-4D2B-96D6-63B5DA62E1EE}" presName="hierRoot2" presStyleCnt="0">
        <dgm:presLayoutVars>
          <dgm:hierBranch val="init"/>
        </dgm:presLayoutVars>
      </dgm:prSet>
      <dgm:spPr/>
    </dgm:pt>
    <dgm:pt modelId="{634E12F8-CDC7-4EF0-9FD7-CE4FE3728F54}" type="pres">
      <dgm:prSet presAssocID="{01D8D4D2-8EBE-4D2B-96D6-63B5DA62E1EE}" presName="rootComposite" presStyleCnt="0"/>
      <dgm:spPr/>
    </dgm:pt>
    <dgm:pt modelId="{C70D8E2A-35A8-4DBF-A84B-67DC7C9A311E}" type="pres">
      <dgm:prSet presAssocID="{01D8D4D2-8EBE-4D2B-96D6-63B5DA62E1EE}" presName="rootText" presStyleLbl="node2" presStyleIdx="1" presStyleCnt="2">
        <dgm:presLayoutVars>
          <dgm:chPref val="3"/>
        </dgm:presLayoutVars>
      </dgm:prSet>
      <dgm:spPr/>
    </dgm:pt>
    <dgm:pt modelId="{9DD38C58-779D-4871-828F-552A5CC93AAC}" type="pres">
      <dgm:prSet presAssocID="{01D8D4D2-8EBE-4D2B-96D6-63B5DA62E1EE}" presName="rootConnector" presStyleLbl="node2" presStyleIdx="1" presStyleCnt="2"/>
      <dgm:spPr/>
    </dgm:pt>
    <dgm:pt modelId="{54019B3C-52B0-4EB6-BDC2-A4162FF0191D}" type="pres">
      <dgm:prSet presAssocID="{01D8D4D2-8EBE-4D2B-96D6-63B5DA62E1EE}" presName="hierChild4" presStyleCnt="0"/>
      <dgm:spPr/>
    </dgm:pt>
    <dgm:pt modelId="{7DDFD7C6-2F19-43BC-B4BE-E9ECFF7D0C82}" type="pres">
      <dgm:prSet presAssocID="{01D8D4D2-8EBE-4D2B-96D6-63B5DA62E1EE}" presName="hierChild5" presStyleCnt="0"/>
      <dgm:spPr/>
    </dgm:pt>
    <dgm:pt modelId="{488FC76C-07CF-4EB5-ACE7-F20DF2A4BF28}" type="pres">
      <dgm:prSet presAssocID="{7E3C2DB0-993B-40DB-ADBC-0F872BF4F03A}" presName="hierChild3" presStyleCnt="0"/>
      <dgm:spPr/>
    </dgm:pt>
  </dgm:ptLst>
  <dgm:cxnLst>
    <dgm:cxn modelId="{99C46130-9D0E-4831-A73E-9BA403C4EB80}" type="presOf" srcId="{845A1A8E-0D00-4988-B4F4-7FAC19059893}" destId="{B6BB19B8-D9DB-4EBB-BC38-367B945B0D1E}" srcOrd="0" destOrd="0" presId="urn:microsoft.com/office/officeart/2005/8/layout/orgChart1"/>
    <dgm:cxn modelId="{7C1AB531-306E-4BEB-B2E6-D74E8E52E4D8}" type="presOf" srcId="{7E3C2DB0-993B-40DB-ADBC-0F872BF4F03A}" destId="{F4F6C4A2-6B11-49FD-AD03-C1D59A3E4159}" srcOrd="0" destOrd="0" presId="urn:microsoft.com/office/officeart/2005/8/layout/orgChart1"/>
    <dgm:cxn modelId="{27F16941-8351-4A52-8767-F7CC56066C29}" srcId="{7E3C2DB0-993B-40DB-ADBC-0F872BF4F03A}" destId="{3BEBF0A7-EA70-4F97-B542-28CE0D530506}" srcOrd="0" destOrd="0" parTransId="{845A1A8E-0D00-4988-B4F4-7FAC19059893}" sibTransId="{B1EBB834-FE60-4018-9583-A67D1F795850}"/>
    <dgm:cxn modelId="{8EE38042-1C90-4C91-A1CE-8EEEB1D905B8}" type="presOf" srcId="{3BEBF0A7-EA70-4F97-B542-28CE0D530506}" destId="{554E5ABE-5233-4CF5-997A-1B1B6E5318FD}" srcOrd="0" destOrd="0" presId="urn:microsoft.com/office/officeart/2005/8/layout/orgChart1"/>
    <dgm:cxn modelId="{A59EC06B-445B-4B9A-8058-71518DE1E856}" type="presOf" srcId="{01D8D4D2-8EBE-4D2B-96D6-63B5DA62E1EE}" destId="{C70D8E2A-35A8-4DBF-A84B-67DC7C9A311E}" srcOrd="0" destOrd="0" presId="urn:microsoft.com/office/officeart/2005/8/layout/orgChart1"/>
    <dgm:cxn modelId="{1DF4E84E-1CFB-4696-AB0C-79EFF40A6757}" type="presOf" srcId="{B91097DD-3C2B-48D3-8E05-046141EAF297}" destId="{13546483-C788-44CE-B3DD-F4AC843E92B0}" srcOrd="0" destOrd="0" presId="urn:microsoft.com/office/officeart/2005/8/layout/orgChart1"/>
    <dgm:cxn modelId="{B8FBAB98-A862-4AC3-A1BB-00D4E5F6BA0F}" type="presOf" srcId="{3BEBF0A7-EA70-4F97-B542-28CE0D530506}" destId="{06E8C466-199A-461E-885D-F81AC36E615C}" srcOrd="1" destOrd="0" presId="urn:microsoft.com/office/officeart/2005/8/layout/orgChart1"/>
    <dgm:cxn modelId="{10FDCFA1-4925-49D5-AFCC-C78FAD8648E8}" type="presOf" srcId="{FB0A5261-B3C2-4191-B27A-FA3E39DE8B5E}" destId="{2FF51255-7C38-4E41-B926-0A0D9653A548}" srcOrd="0" destOrd="0" presId="urn:microsoft.com/office/officeart/2005/8/layout/orgChart1"/>
    <dgm:cxn modelId="{2CBF08A4-5299-48D2-8AD7-B40C8F248436}" type="presOf" srcId="{01D8D4D2-8EBE-4D2B-96D6-63B5DA62E1EE}" destId="{9DD38C58-779D-4871-828F-552A5CC93AAC}" srcOrd="1" destOrd="0" presId="urn:microsoft.com/office/officeart/2005/8/layout/orgChart1"/>
    <dgm:cxn modelId="{0946A9C4-A663-400F-8718-2A4E8A01B93D}" srcId="{B91097DD-3C2B-48D3-8E05-046141EAF297}" destId="{7E3C2DB0-993B-40DB-ADBC-0F872BF4F03A}" srcOrd="0" destOrd="0" parTransId="{C810A86C-24F8-406E-BEAD-373D95751CDF}" sibTransId="{35EBE8A9-E4D5-48CB-8933-1F9F0D039EF7}"/>
    <dgm:cxn modelId="{145D2CEC-12E2-4C7B-8EC1-90EF3D7AD203}" srcId="{7E3C2DB0-993B-40DB-ADBC-0F872BF4F03A}" destId="{01D8D4D2-8EBE-4D2B-96D6-63B5DA62E1EE}" srcOrd="1" destOrd="0" parTransId="{FB0A5261-B3C2-4191-B27A-FA3E39DE8B5E}" sibTransId="{D0F9ACCA-4EC6-47E7-8CCE-F9AEDBCC7A45}"/>
    <dgm:cxn modelId="{3A6870F2-8F2D-4524-A94C-5D4C56E1BC82}" type="presOf" srcId="{7E3C2DB0-993B-40DB-ADBC-0F872BF4F03A}" destId="{5EA8DA48-5DB2-450B-8126-67A66A9CBBA6}" srcOrd="1" destOrd="0" presId="urn:microsoft.com/office/officeart/2005/8/layout/orgChart1"/>
    <dgm:cxn modelId="{9B9F24CD-7701-4B6E-B344-04ADDA047D8C}" type="presParOf" srcId="{13546483-C788-44CE-B3DD-F4AC843E92B0}" destId="{934CA72C-0049-4136-BF8F-9617B13BFF2A}" srcOrd="0" destOrd="0" presId="urn:microsoft.com/office/officeart/2005/8/layout/orgChart1"/>
    <dgm:cxn modelId="{CC6D37A3-6FAE-4C2D-B33C-EB61C3E271F2}" type="presParOf" srcId="{934CA72C-0049-4136-BF8F-9617B13BFF2A}" destId="{B00C1E85-AB1B-4F89-955F-EE0592792D5A}" srcOrd="0" destOrd="0" presId="urn:microsoft.com/office/officeart/2005/8/layout/orgChart1"/>
    <dgm:cxn modelId="{715013BF-5F3E-4506-9307-968D3FF88ACD}" type="presParOf" srcId="{B00C1E85-AB1B-4F89-955F-EE0592792D5A}" destId="{F4F6C4A2-6B11-49FD-AD03-C1D59A3E4159}" srcOrd="0" destOrd="0" presId="urn:microsoft.com/office/officeart/2005/8/layout/orgChart1"/>
    <dgm:cxn modelId="{D0A603EC-A5AF-487D-87F3-EC4C87641379}" type="presParOf" srcId="{B00C1E85-AB1B-4F89-955F-EE0592792D5A}" destId="{5EA8DA48-5DB2-450B-8126-67A66A9CBBA6}" srcOrd="1" destOrd="0" presId="urn:microsoft.com/office/officeart/2005/8/layout/orgChart1"/>
    <dgm:cxn modelId="{FC2F4E6E-7FB9-47E9-93AB-7DDC3A85B677}" type="presParOf" srcId="{934CA72C-0049-4136-BF8F-9617B13BFF2A}" destId="{FDA8E193-5D7F-419D-9035-7C0F191199E0}" srcOrd="1" destOrd="0" presId="urn:microsoft.com/office/officeart/2005/8/layout/orgChart1"/>
    <dgm:cxn modelId="{C26DF571-428B-4802-AF28-BBD7D4E16149}" type="presParOf" srcId="{FDA8E193-5D7F-419D-9035-7C0F191199E0}" destId="{B6BB19B8-D9DB-4EBB-BC38-367B945B0D1E}" srcOrd="0" destOrd="0" presId="urn:microsoft.com/office/officeart/2005/8/layout/orgChart1"/>
    <dgm:cxn modelId="{156E87C8-CF6C-4D64-80CB-7F04C074AE73}" type="presParOf" srcId="{FDA8E193-5D7F-419D-9035-7C0F191199E0}" destId="{BD881A08-5BCC-44EA-833D-5E5EA8468FF2}" srcOrd="1" destOrd="0" presId="urn:microsoft.com/office/officeart/2005/8/layout/orgChart1"/>
    <dgm:cxn modelId="{BDD87E69-713E-475B-A060-18D15BA4B000}" type="presParOf" srcId="{BD881A08-5BCC-44EA-833D-5E5EA8468FF2}" destId="{AC5D4A92-74F9-4577-8E59-398EB6AA4027}" srcOrd="0" destOrd="0" presId="urn:microsoft.com/office/officeart/2005/8/layout/orgChart1"/>
    <dgm:cxn modelId="{6A07C9DF-7861-4692-9753-1851791B4D23}" type="presParOf" srcId="{AC5D4A92-74F9-4577-8E59-398EB6AA4027}" destId="{554E5ABE-5233-4CF5-997A-1B1B6E5318FD}" srcOrd="0" destOrd="0" presId="urn:microsoft.com/office/officeart/2005/8/layout/orgChart1"/>
    <dgm:cxn modelId="{CF6BE0B1-712B-4E7C-A5DF-3E6C4AE15A37}" type="presParOf" srcId="{AC5D4A92-74F9-4577-8E59-398EB6AA4027}" destId="{06E8C466-199A-461E-885D-F81AC36E615C}" srcOrd="1" destOrd="0" presId="urn:microsoft.com/office/officeart/2005/8/layout/orgChart1"/>
    <dgm:cxn modelId="{A25CC850-2054-4D5F-ACB1-232A4EB86190}" type="presParOf" srcId="{BD881A08-5BCC-44EA-833D-5E5EA8468FF2}" destId="{25B73932-3975-4BBD-9E15-4D84E6AB3F05}" srcOrd="1" destOrd="0" presId="urn:microsoft.com/office/officeart/2005/8/layout/orgChart1"/>
    <dgm:cxn modelId="{A2874073-D345-48B7-A6D7-D676A3DB50A7}" type="presParOf" srcId="{BD881A08-5BCC-44EA-833D-5E5EA8468FF2}" destId="{640D23CD-3E5E-4AA7-BAF2-75618C8F931E}" srcOrd="2" destOrd="0" presId="urn:microsoft.com/office/officeart/2005/8/layout/orgChart1"/>
    <dgm:cxn modelId="{8ABF3004-C02A-4D2E-8B3F-EADC37C1B1FD}" type="presParOf" srcId="{FDA8E193-5D7F-419D-9035-7C0F191199E0}" destId="{2FF51255-7C38-4E41-B926-0A0D9653A548}" srcOrd="2" destOrd="0" presId="urn:microsoft.com/office/officeart/2005/8/layout/orgChart1"/>
    <dgm:cxn modelId="{B2CB42F2-39AE-4D09-854C-BBC9202BE350}" type="presParOf" srcId="{FDA8E193-5D7F-419D-9035-7C0F191199E0}" destId="{981EE35A-E7ED-49DE-9132-58845074B664}" srcOrd="3" destOrd="0" presId="urn:microsoft.com/office/officeart/2005/8/layout/orgChart1"/>
    <dgm:cxn modelId="{40633B1A-C5C1-4FD9-8B18-BCB58D4B3045}" type="presParOf" srcId="{981EE35A-E7ED-49DE-9132-58845074B664}" destId="{634E12F8-CDC7-4EF0-9FD7-CE4FE3728F54}" srcOrd="0" destOrd="0" presId="urn:microsoft.com/office/officeart/2005/8/layout/orgChart1"/>
    <dgm:cxn modelId="{16295D8D-E95C-497E-AEF6-0815C0B096BF}" type="presParOf" srcId="{634E12F8-CDC7-4EF0-9FD7-CE4FE3728F54}" destId="{C70D8E2A-35A8-4DBF-A84B-67DC7C9A311E}" srcOrd="0" destOrd="0" presId="urn:microsoft.com/office/officeart/2005/8/layout/orgChart1"/>
    <dgm:cxn modelId="{E1000E26-8257-4535-9EC9-5A0AD594EE10}" type="presParOf" srcId="{634E12F8-CDC7-4EF0-9FD7-CE4FE3728F54}" destId="{9DD38C58-779D-4871-828F-552A5CC93AAC}" srcOrd="1" destOrd="0" presId="urn:microsoft.com/office/officeart/2005/8/layout/orgChart1"/>
    <dgm:cxn modelId="{88E10855-319B-4A47-9FAD-134326661DCF}" type="presParOf" srcId="{981EE35A-E7ED-49DE-9132-58845074B664}" destId="{54019B3C-52B0-4EB6-BDC2-A4162FF0191D}" srcOrd="1" destOrd="0" presId="urn:microsoft.com/office/officeart/2005/8/layout/orgChart1"/>
    <dgm:cxn modelId="{E65A99B1-417E-40C5-8076-885835BBA422}" type="presParOf" srcId="{981EE35A-E7ED-49DE-9132-58845074B664}" destId="{7DDFD7C6-2F19-43BC-B4BE-E9ECFF7D0C82}" srcOrd="2" destOrd="0" presId="urn:microsoft.com/office/officeart/2005/8/layout/orgChart1"/>
    <dgm:cxn modelId="{339086A5-FCEA-447D-8F49-0AF6842BFAA8}" type="presParOf" srcId="{934CA72C-0049-4136-BF8F-9617B13BFF2A}" destId="{488FC76C-07CF-4EB5-ACE7-F20DF2A4BF28}"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51255-7C38-4E41-B926-0A0D9653A548}">
      <dsp:nvSpPr>
        <dsp:cNvPr id="0" name=""/>
        <dsp:cNvSpPr/>
      </dsp:nvSpPr>
      <dsp:spPr>
        <a:xfrm>
          <a:off x="1447338" y="675088"/>
          <a:ext cx="792051" cy="274927"/>
        </a:xfrm>
        <a:custGeom>
          <a:avLst/>
          <a:gdLst/>
          <a:ahLst/>
          <a:cxnLst/>
          <a:rect l="0" t="0" r="0" b="0"/>
          <a:pathLst>
            <a:path>
              <a:moveTo>
                <a:pt x="0" y="0"/>
              </a:moveTo>
              <a:lnTo>
                <a:pt x="0" y="137463"/>
              </a:lnTo>
              <a:lnTo>
                <a:pt x="792051" y="137463"/>
              </a:lnTo>
              <a:lnTo>
                <a:pt x="792051" y="274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6BB19B8-D9DB-4EBB-BC38-367B945B0D1E}">
      <dsp:nvSpPr>
        <dsp:cNvPr id="0" name=""/>
        <dsp:cNvSpPr/>
      </dsp:nvSpPr>
      <dsp:spPr>
        <a:xfrm>
          <a:off x="655286" y="675088"/>
          <a:ext cx="792051" cy="274927"/>
        </a:xfrm>
        <a:custGeom>
          <a:avLst/>
          <a:gdLst/>
          <a:ahLst/>
          <a:cxnLst/>
          <a:rect l="0" t="0" r="0" b="0"/>
          <a:pathLst>
            <a:path>
              <a:moveTo>
                <a:pt x="792051" y="0"/>
              </a:moveTo>
              <a:lnTo>
                <a:pt x="792051" y="137463"/>
              </a:lnTo>
              <a:lnTo>
                <a:pt x="0" y="137463"/>
              </a:lnTo>
              <a:lnTo>
                <a:pt x="0" y="27492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F6C4A2-6B11-49FD-AD03-C1D59A3E4159}">
      <dsp:nvSpPr>
        <dsp:cNvPr id="0" name=""/>
        <dsp:cNvSpPr/>
      </dsp:nvSpPr>
      <dsp:spPr>
        <a:xfrm>
          <a:off x="792749" y="20500"/>
          <a:ext cx="1309176" cy="6545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a:t>fragen</a:t>
          </a:r>
        </a:p>
      </dsp:txBody>
      <dsp:txXfrm>
        <a:off x="792749" y="20500"/>
        <a:ext cx="1309176" cy="654588"/>
      </dsp:txXfrm>
    </dsp:sp>
    <dsp:sp modelId="{554E5ABE-5233-4CF5-997A-1B1B6E5318FD}">
      <dsp:nvSpPr>
        <dsp:cNvPr id="0" name=""/>
        <dsp:cNvSpPr/>
      </dsp:nvSpPr>
      <dsp:spPr>
        <a:xfrm>
          <a:off x="697" y="950016"/>
          <a:ext cx="1309176" cy="6545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err="1"/>
            <a:t>System.out.println</a:t>
          </a:r>
          <a:endParaRPr lang="de-DE" sz="1300" kern="1200" dirty="0"/>
        </a:p>
      </dsp:txBody>
      <dsp:txXfrm>
        <a:off x="697" y="950016"/>
        <a:ext cx="1309176" cy="654588"/>
      </dsp:txXfrm>
    </dsp:sp>
    <dsp:sp modelId="{C70D8E2A-35A8-4DBF-A84B-67DC7C9A311E}">
      <dsp:nvSpPr>
        <dsp:cNvPr id="0" name=""/>
        <dsp:cNvSpPr/>
      </dsp:nvSpPr>
      <dsp:spPr>
        <a:xfrm>
          <a:off x="1584801" y="950016"/>
          <a:ext cx="1309176" cy="65458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de-DE" sz="1300" kern="1200" dirty="0" err="1"/>
            <a:t>nextLine</a:t>
          </a:r>
          <a:endParaRPr lang="de-DE" sz="1300" kern="1200" dirty="0"/>
        </a:p>
      </dsp:txBody>
      <dsp:txXfrm>
        <a:off x="1584801" y="950016"/>
        <a:ext cx="1309176" cy="65458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05T22:43:58.086"/>
    </inkml:context>
    <inkml:brush xml:id="br0">
      <inkml:brushProperty name="width" value="0.03528" units="cm"/>
      <inkml:brushProperty name="height" value="0.03528" units="cm"/>
      <inkml:brushProperty name="color" value="#FF0066"/>
      <inkml:brushProperty name="ignorePressure" value="1"/>
    </inkml:brush>
  </inkml:definitions>
  <inkml:trace contextRef="#ctx0" brushRef="#br0">9884 127,'-20'-12,"0"1,-1 0,0 2,-1 0,-32-8,0 6,0 3,0 2,-60 1,43 2,-524-11,-232 3,-559 12,1305 2,0 3,-97 22,-126 42,-22-14,-42 7,7 27,-305 144,639-223,0 1,0 1,2 1,0 1,0 2,1 0,2 2,-36 35,55-51,-143 140,126-125,-2-2,-1 0,0-1,0-2,-39 17,-4-5,16-7,1 2,1 3,-53 33,-60 42,132-83,0-1,-2-2,-57 17,6-10,-195 52,197-47,-110 50,-56 49,3-1,40-20,177-86,0 0,1 2,-39 36,-8 6,-22 21,62-51,-48 34,-105 66,35-16,74-54,44-33,1 1,2 1,-34 43,-118 144,148-179,-71 64,80-80,18-15,0 0,0 0,0 1,1 0,0 0,0 0,1 0,0 1,0 0,1 0,0 0,0 0,-1 10,-5 9,0-1,-2 1,-19 34,15-32,1 1,-13 39,-17 132,4-15,32-149,1 0,1 0,0 41,6 115,2-80,-2-62,1 2,-11 97,-1-49,5 0,7 103,1-67,1-92,1-1,17 72,-10-65,6 87,-17 151,9 124,17-266,-8-54,16 43,-23-97,-1 1,8 67,-18 327,-6-362,-27 125,-35 69,32-133,25-93,1 1,2 0,2 0,-2 66,12 439,-10-418,0 73,5-19,3 153,3-258,25 117,-22-148,8 87,-14-98,2 1,1-1,1 0,3 0,12 35,12-9,-26-50,0 1,0 1,-1-1,-1 1,5 17,0 18,-7-29,1-1,1 1,0 0,2-1,0 0,10 19,65 117,-20-23,-48-97,1-1,2 0,41 60,-24-46,34 63,-48-76,5 17,-21-42,0 1,1-1,0 0,0 0,1-1,0 1,1-1,-1-1,2 1,12 10,46 22,-13-10,19 14,2-3,2-3,1-4,2-3,108 28,-149-53,0 0,0-3,0-1,67-6,-12 2,503 2,220-1,-606-4,69-1,-18 7,282-2,-423-7,193-37,-194 23,201-10,263 33,-233 1,125-3,482 2,-455 26,-199-7,247 44,-62-3,-399-58,0-3,116-16,172-44,-220 33,589-145,-679 152,-1-4,117-60,-138 59,-2-2,-1-1,-1-3,63-60,-82 67,-1 0,-1-2,21-36,42-89,-78 140,51-83,-41 72,-1-1,-1 0,-1-1,-1-1,15-49,-19 27,-1 0,-2-1,-5-81,-1 62,0-1158,-5 1119,-27-151,-5-45,34 178,-11-122,-13 50,-11-116,34-269,9 331,-4 135,6 1,24-145,156-684,-165 843,5 2,4 0,5 2,4 2,60-110,-86 181,1 0,1 2,1 0,1 0,0 1,2 1,0 1,1 1,1 0,1 2,36-22,-5 10,-15 10,0-3,-1-1,-1-2,44-36,1-15,158-109,-220 170,-1 0,0-1,-1-1,-1 0,14-19,-3 0,34-59,-24 34,-18 32,-1-1,19-46,-25 47,-1 4,-2 1,0-1,-1 0,5-37,-5-55,-6-118,-3 95,1 113,-1 0,-2 1,0-1,-1 1,-2 0,0 0,-14-29,-6-4,-57-89,54 104,-56-62,9 13,62 71,-86-100,92 110,-23-24,0 3,-2 0,-1 2,-40-24,51 38,12 7,-1 0,-1 1,1 0,-27-8,23 10,-46-12,-105-42,-2-26,97 49,55 28,0 1,0 1,-1 1,0 1,-1 1,-19-2,-40-7,-28-14,54 11,-2 3,-82-8,84 17,-144-14,173 13,1-2,0 0,0-1,1-1,0-1,-29-17,16 6,0 0,-58-22,41 22,0-2,2-3,-76-49,79 39,2-2,-51-53,62 58,0-3,14 15,-30-25,-25-7,44 32,0-2,-31-29,54 42,1 0,-13-18,16 19,-1 1,-1 0,1 0,-1 0,0 1,-13-10,14 12,-24-15,0-2,2-1,0-1,-41-46,45 41,-1 0,-2 2,0 1,-40-28,53 44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0231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544967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8763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7F74B683-5B55-47E9-B45C-EB67E1285507}" type="datetimeFigureOut">
              <a:rPr lang="de-DE" smtClean="0"/>
              <a:t>19.04.2025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380881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7F74B683-5B55-47E9-B45C-EB67E1285507}" type="datetimeFigureOut">
              <a:rPr lang="de-DE" smtClean="0"/>
              <a:t>19.04.2025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54245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7F74B683-5B55-47E9-B45C-EB67E1285507}" type="datetimeFigureOut">
              <a:rPr lang="de-DE" smtClean="0"/>
              <a:t>19.04.2025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95211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7F74B683-5B55-47E9-B45C-EB67E1285507}" type="datetimeFigureOut">
              <a:rPr lang="de-DE" smtClean="0"/>
              <a:t>19.04.2025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91600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F74B683-5B55-47E9-B45C-EB67E1285507}" type="datetimeFigureOut">
              <a:rPr lang="de-DE" smtClean="0"/>
              <a:t>19.04.2025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288465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4B683-5B55-47E9-B45C-EB67E1285507}" type="datetimeFigureOut">
              <a:rPr lang="de-DE" smtClean="0"/>
              <a:t>19.04.2025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89881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19.04.2025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345198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7F74B683-5B55-47E9-B45C-EB67E1285507}" type="datetimeFigureOut">
              <a:rPr lang="de-DE" smtClean="0"/>
              <a:t>19.04.2025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8F3BE6F-4336-4318-AF2D-E80AFC66D590}" type="slidenum">
              <a:rPr lang="de-DE" smtClean="0"/>
              <a:t>‹#›</a:t>
            </a:fld>
            <a:endParaRPr lang="de-DE"/>
          </a:p>
        </p:txBody>
      </p:sp>
    </p:spTree>
    <p:extLst>
      <p:ext uri="{BB962C8B-B14F-4D97-AF65-F5344CB8AC3E}">
        <p14:creationId xmlns:p14="http://schemas.microsoft.com/office/powerpoint/2010/main" val="1585781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4B683-5B55-47E9-B45C-EB67E1285507}" type="datetimeFigureOut">
              <a:rPr lang="de-DE" smtClean="0"/>
              <a:t>19.04.2025</a:t>
            </a:fld>
            <a:endParaRPr lang="de-D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F3BE6F-4336-4318-AF2D-E80AFC66D590}" type="slidenum">
              <a:rPr lang="de-DE" smtClean="0"/>
              <a:t>‹#›</a:t>
            </a:fld>
            <a:endParaRPr lang="de-DE"/>
          </a:p>
        </p:txBody>
      </p:sp>
    </p:spTree>
    <p:extLst>
      <p:ext uri="{BB962C8B-B14F-4D97-AF65-F5344CB8AC3E}">
        <p14:creationId xmlns:p14="http://schemas.microsoft.com/office/powerpoint/2010/main" val="75757472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junioruni-essen.d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7" Type="http://schemas.openxmlformats.org/officeDocument/2006/relationships/image" Target="../media/image7.svg"/><Relationship Id="rId2" Type="http://schemas.openxmlformats.org/officeDocument/2006/relationships/slide" Target="slide36.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slide" Target="slide27.xml"/><Relationship Id="rId4" Type="http://schemas.openxmlformats.org/officeDocument/2006/relationships/slide" Target="slide50.xml"/></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slide" Target="slide11.xml"/><Relationship Id="rId7" Type="http://schemas.openxmlformats.org/officeDocument/2006/relationships/image" Target="../media/image8.png"/><Relationship Id="rId2" Type="http://schemas.openxmlformats.org/officeDocument/2006/relationships/slide" Target="slide6.xml"/><Relationship Id="rId1" Type="http://schemas.openxmlformats.org/officeDocument/2006/relationships/slideLayout" Target="../slideLayouts/slideLayout2.xml"/><Relationship Id="rId6" Type="http://schemas.openxmlformats.org/officeDocument/2006/relationships/slide" Target="slide48.xml"/><Relationship Id="rId5" Type="http://schemas.openxmlformats.org/officeDocument/2006/relationships/slide" Target="slide12.xml"/><Relationship Id="rId4" Type="http://schemas.openxmlformats.org/officeDocument/2006/relationships/slide" Target="slide36.xml"/></Relationships>
</file>

<file path=ppt/slides/_rels/slide1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9.svg"/><Relationship Id="rId7" Type="http://schemas.openxmlformats.org/officeDocument/2006/relationships/diagramLayout" Target="../diagrams/layout1.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Data" Target="../diagrams/data1.xml"/><Relationship Id="rId5" Type="http://schemas.openxmlformats.org/officeDocument/2006/relationships/image" Target="../media/image11.svg"/><Relationship Id="rId10" Type="http://schemas.microsoft.com/office/2007/relationships/diagramDrawing" Target="../diagrams/drawing1.xml"/><Relationship Id="rId4" Type="http://schemas.openxmlformats.org/officeDocument/2006/relationships/image" Target="../media/image10.png"/><Relationship Id="rId9" Type="http://schemas.openxmlformats.org/officeDocument/2006/relationships/diagramColors" Target="../diagrams/colors1.xml"/></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7.svg"/><Relationship Id="rId4" Type="http://schemas.openxmlformats.org/officeDocument/2006/relationships/image" Target="../media/image6.png"/></Relationships>
</file>

<file path=ppt/slides/_rels/slide6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785A916-8705-4789-91FD-B6AD62310C3E}"/>
              </a:ext>
            </a:extLst>
          </p:cNvPr>
          <p:cNvSpPr txBox="1"/>
          <p:nvPr/>
        </p:nvSpPr>
        <p:spPr>
          <a:xfrm rot="1272087">
            <a:off x="4762978" y="2958868"/>
            <a:ext cx="7248178"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y++</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CC7E47"/>
                </a:solidFill>
                <a:effectLst/>
                <a:latin typeface="Consolas" panose="020B0609020204030204" pitchFamily="49" charset="0"/>
              </a:rPr>
              <a:t>int</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 &lt;= </a:t>
            </a:r>
            <a:r>
              <a:rPr kumimoji="0" lang="de-DE" altLang="de-DE" sz="1600" b="0" i="0" u="none" strike="noStrike" cap="none" normalizeH="0" baseline="0" dirty="0">
                <a:ln>
                  <a:noFill/>
                </a:ln>
                <a:solidFill>
                  <a:srgbClr val="6897BB"/>
                </a:solidFill>
                <a:effectLst/>
                <a:latin typeface="Consolas" panose="020B0609020204030204" pitchFamily="49" charset="0"/>
              </a:rPr>
              <a:t>10</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x++</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x * x + y * y &lt; </a:t>
            </a:r>
            <a:r>
              <a:rPr kumimoji="0" lang="de-DE" altLang="de-DE" sz="1600" b="0" i="0" u="none" strike="noStrike" cap="none" normalizeH="0" baseline="0" dirty="0">
                <a:ln>
                  <a:noFill/>
                </a:ln>
                <a:solidFill>
                  <a:srgbClr val="6897BB"/>
                </a:solidFill>
                <a:effectLst/>
                <a:latin typeface="Consolas" panose="020B0609020204030204" pitchFamily="49" charset="0"/>
              </a:rPr>
              <a:t>64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x "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a:ln>
                  <a:noFill/>
                </a:ln>
                <a:solidFill>
                  <a:srgbClr val="6A8759"/>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System</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out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println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21EFB1FB-24D0-4C3C-837A-075D7435AE82}"/>
              </a:ext>
            </a:extLst>
          </p:cNvPr>
          <p:cNvSpPr txBox="1"/>
          <p:nvPr/>
        </p:nvSpPr>
        <p:spPr>
          <a:xfrm rot="684757">
            <a:off x="764481" y="5000615"/>
            <a:ext cx="7646685"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a:ln>
                  <a:noFill/>
                </a:ln>
                <a:solidFill>
                  <a:srgbClr val="CC7E47"/>
                </a:solidFill>
                <a:effectLst/>
                <a:latin typeface="Consolas" panose="020B0609020204030204" pitchFamily="49" charset="0"/>
              </a:rPr>
              <a:t>private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D6AF72"/>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add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points</a:t>
            </a:r>
            <a:r>
              <a:rPr kumimoji="0" lang="de-DE" altLang="de-DE" sz="1600" b="0" i="0" u="none" strike="noStrike" cap="none" normalizeH="0" baseline="0" dirty="0">
                <a:ln>
                  <a:noFill/>
                </a:ln>
                <a:solidFill>
                  <a:srgbClr val="9876AA"/>
                </a:solidFill>
                <a:effectLst/>
                <a:latin typeface="Consolas" panose="020B0609020204030204" pitchFamily="49" charset="0"/>
              </a:rPr>
              <a:t> </a:t>
            </a:r>
            <a:r>
              <a:rPr kumimoji="0" lang="de-DE" altLang="de-DE" sz="1600" b="0" i="0" u="none" strike="noStrike" cap="none" normalizeH="0" baseline="0" dirty="0">
                <a:ln>
                  <a:noFill/>
                </a:ln>
                <a:solidFill>
                  <a:srgbClr val="A9B7C6"/>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getPoints</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9876AA"/>
                </a:solidFill>
                <a:effectLst/>
                <a:latin typeface="Consolas" panose="020B0609020204030204" pitchFamily="49" charset="0"/>
              </a:rPr>
              <a:t>fields</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put</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9876AA"/>
                </a:solidFill>
                <a:effectLst/>
                <a:latin typeface="Consolas" panose="020B0609020204030204" pitchFamily="49" charset="0"/>
              </a:rPr>
              <a:t>playerPosition</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5FB1DA"/>
                </a:solidFill>
                <a:effectLst/>
                <a:latin typeface="Consolas" panose="020B0609020204030204" pitchFamily="49" charset="0"/>
              </a:rPr>
              <a:t>Field</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NEUTRAL</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8" name="TextBox 7">
            <a:extLst>
              <a:ext uri="{FF2B5EF4-FFF2-40B4-BE49-F238E27FC236}">
                <a16:creationId xmlns:a16="http://schemas.microsoft.com/office/drawing/2014/main" id="{132A2713-15B6-4062-AADA-FFE41E8D5591}"/>
              </a:ext>
            </a:extLst>
          </p:cNvPr>
          <p:cNvSpPr txBox="1"/>
          <p:nvPr/>
        </p:nvSpPr>
        <p:spPr>
          <a:xfrm rot="20631408">
            <a:off x="564987" y="431587"/>
            <a:ext cx="7091364"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600" b="0" i="0" u="none" strike="noStrike" cap="none" normalizeH="0" baseline="0" dirty="0" err="1">
                <a:ln>
                  <a:noFill/>
                </a:ln>
                <a:solidFill>
                  <a:srgbClr val="CC7E47"/>
                </a:solidFill>
                <a:effectLst/>
                <a:latin typeface="Consolas" panose="020B0609020204030204" pitchFamily="49" charset="0"/>
              </a:rPr>
              <a:t>public</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void</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D6AF72"/>
                </a:solidFill>
                <a:effectLst/>
                <a:latin typeface="Consolas" panose="020B0609020204030204" pitchFamily="49" charset="0"/>
              </a:rPr>
              <a:t>update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a:ln>
                  <a:noFill/>
                </a:ln>
                <a:solidFill>
                  <a:srgbClr val="507874"/>
                </a:solidFill>
                <a:effectLst/>
                <a:latin typeface="Consolas" panose="020B0609020204030204" pitchFamily="49" charset="0"/>
              </a:rPr>
              <a:t>{</a:t>
            </a:r>
            <a:br>
              <a:rPr kumimoji="0" lang="de-DE" altLang="de-DE" sz="1600" b="0" i="0" u="none" strike="noStrike" cap="none" normalizeH="0" baseline="0" dirty="0">
                <a:ln>
                  <a:noFill/>
                </a:ln>
                <a:solidFill>
                  <a:srgbClr val="507874"/>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A9B7C6"/>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isPlayerAlive</a:t>
            </a: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return</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for</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a:ln>
                  <a:noFill/>
                </a:ln>
                <a:solidFill>
                  <a:srgbClr val="5FB1DA"/>
                </a:solidFill>
                <a:effectLst/>
                <a:latin typeface="Consolas" panose="020B0609020204030204" pitchFamily="49" charset="0"/>
              </a:rPr>
              <a:t> </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A9B7C6"/>
                </a:solidFill>
                <a:effectLst/>
                <a:latin typeface="Consolas" panose="020B0609020204030204" pitchFamily="49" charset="0"/>
              </a:rPr>
              <a:t> : </a:t>
            </a:r>
            <a:r>
              <a:rPr kumimoji="0" lang="de-DE" altLang="de-DE" sz="1600" b="0" i="0" u="none" strike="noStrike" cap="none" normalizeH="0" baseline="0" dirty="0" err="1">
                <a:ln>
                  <a:noFill/>
                </a:ln>
                <a:solidFill>
                  <a:srgbClr val="5FB1DA"/>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AA7876"/>
                </a:solidFill>
                <a:effectLst/>
                <a:latin typeface="Consolas" panose="020B0609020204030204" pitchFamily="49" charset="0"/>
              </a:rPr>
              <a:t>values</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CC7E47"/>
                </a:solidFill>
                <a:effectLst/>
                <a:latin typeface="Consolas" panose="020B0609020204030204" pitchFamily="49" charset="0"/>
              </a:rPr>
              <a:t>if</a:t>
            </a:r>
            <a:r>
              <a:rPr kumimoji="0" lang="de-DE" altLang="de-DE" sz="1600" b="0" i="0" u="none" strike="noStrike" cap="none" normalizeH="0" baseline="0" dirty="0">
                <a:ln>
                  <a:noFill/>
                </a:ln>
                <a:solidFill>
                  <a:srgbClr val="CC7E47"/>
                </a:solidFill>
                <a:effectLst/>
                <a:latin typeface="Consolas" panose="020B0609020204030204" pitchFamily="49" charset="0"/>
              </a:rPr>
              <a:t> </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5FB1DA"/>
                </a:solidFill>
                <a:effectLst/>
                <a:latin typeface="Consolas" panose="020B0609020204030204" pitchFamily="49" charset="0"/>
              </a:rPr>
              <a:t>Gdx</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1" u="none" strike="noStrike" cap="none" normalizeH="0" baseline="0" dirty="0" err="1">
                <a:ln>
                  <a:noFill/>
                </a:ln>
                <a:solidFill>
                  <a:srgbClr val="9876AA"/>
                </a:solidFill>
                <a:effectLst/>
                <a:latin typeface="Consolas" panose="020B0609020204030204" pitchFamily="49" charset="0"/>
              </a:rPr>
              <a:t>input</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isKeyJustPressed</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err="1">
                <a:ln>
                  <a:noFill/>
                </a:ln>
                <a:solidFill>
                  <a:srgbClr val="AC91E3"/>
                </a:solidFill>
                <a:effectLst/>
                <a:latin typeface="Consolas" panose="020B0609020204030204" pitchFamily="49" charset="0"/>
              </a:rPr>
              <a:t>.</a:t>
            </a:r>
            <a:r>
              <a:rPr kumimoji="0" lang="de-DE" altLang="de-DE" sz="1600" b="0" i="0" u="none" strike="noStrike" cap="none" normalizeH="0" baseline="0" dirty="0" err="1">
                <a:ln>
                  <a:noFill/>
                </a:ln>
                <a:solidFill>
                  <a:srgbClr val="B9C7A6"/>
                </a:solidFill>
                <a:effectLst/>
                <a:latin typeface="Consolas" panose="020B0609020204030204" pitchFamily="49" charset="0"/>
              </a:rPr>
              <a:t>getKey</a:t>
            </a:r>
            <a:r>
              <a:rPr kumimoji="0" lang="de-DE" altLang="de-DE" sz="1600" b="0" i="0" u="none" strike="noStrike" cap="none" normalizeH="0" baseline="0" dirty="0">
                <a:ln>
                  <a:noFill/>
                </a:ln>
                <a:solidFill>
                  <a:srgbClr val="B0BA8C"/>
                </a:solidFill>
                <a:effectLst/>
                <a:latin typeface="Consolas" panose="020B0609020204030204" pitchFamily="49" charset="0"/>
              </a:rPr>
              <a:t>()))</a:t>
            </a:r>
            <a:br>
              <a:rPr kumimoji="0" lang="de-DE" altLang="de-DE" sz="1600" b="0" i="0" u="none" strike="noStrike" cap="none" normalizeH="0" baseline="0" dirty="0">
                <a:ln>
                  <a:noFill/>
                </a:ln>
                <a:solidFill>
                  <a:srgbClr val="B0BA8C"/>
                </a:solidFill>
                <a:effectLst/>
                <a:latin typeface="Consolas" panose="020B0609020204030204" pitchFamily="49" charset="0"/>
              </a:rPr>
            </a:br>
            <a:r>
              <a:rPr kumimoji="0" lang="de-DE" altLang="de-DE" sz="1600" b="0" i="0" u="none" strike="noStrike" cap="none" normalizeH="0" baseline="0" dirty="0">
                <a:ln>
                  <a:noFill/>
                </a:ln>
                <a:solidFill>
                  <a:srgbClr val="B0BA8C"/>
                </a:solidFill>
                <a:effectLst/>
                <a:latin typeface="Consolas" panose="020B0609020204030204" pitchFamily="49" charset="0"/>
              </a:rPr>
              <a:t>            </a:t>
            </a:r>
            <a:r>
              <a:rPr kumimoji="0" lang="de-DE" altLang="de-DE" sz="1600" b="0" i="0" u="none" strike="noStrike" cap="none" normalizeH="0" baseline="0" dirty="0" err="1">
                <a:ln>
                  <a:noFill/>
                </a:ln>
                <a:solidFill>
                  <a:srgbClr val="B9C7A6"/>
                </a:solidFill>
                <a:effectLst/>
                <a:latin typeface="Consolas" panose="020B0609020204030204" pitchFamily="49" charset="0"/>
              </a:rPr>
              <a:t>move</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err="1">
                <a:ln>
                  <a:noFill/>
                </a:ln>
                <a:solidFill>
                  <a:srgbClr val="A9B7C6"/>
                </a:solidFill>
                <a:effectLst/>
                <a:latin typeface="Consolas" panose="020B0609020204030204" pitchFamily="49" charset="0"/>
              </a:rPr>
              <a:t>direction</a:t>
            </a:r>
            <a:r>
              <a:rPr kumimoji="0" lang="de-DE" altLang="de-DE" sz="1600" b="0" i="0" u="none" strike="noStrike" cap="none" normalizeH="0" baseline="0" dirty="0">
                <a:ln>
                  <a:noFill/>
                </a:ln>
                <a:solidFill>
                  <a:srgbClr val="B0BA8C"/>
                </a:solidFill>
                <a:effectLst/>
                <a:latin typeface="Consolas" panose="020B0609020204030204" pitchFamily="49" charset="0"/>
              </a:rPr>
              <a:t>)</a:t>
            </a:r>
            <a:r>
              <a:rPr kumimoji="0" lang="de-DE" altLang="de-DE" sz="1600" b="0" i="0" u="none" strike="noStrike" cap="none" normalizeH="0" baseline="0" dirty="0">
                <a:ln>
                  <a:noFill/>
                </a:ln>
                <a:solidFill>
                  <a:srgbClr val="CC7E47"/>
                </a:solidFill>
                <a:effectLst/>
                <a:latin typeface="Consolas" panose="020B0609020204030204" pitchFamily="49" charset="0"/>
              </a:rPr>
              <a:t>;</a:t>
            </a:r>
            <a:br>
              <a:rPr kumimoji="0" lang="de-DE" altLang="de-DE" sz="1600" b="0" i="0" u="none" strike="noStrike" cap="none" normalizeH="0" baseline="0" dirty="0">
                <a:ln>
                  <a:noFill/>
                </a:ln>
                <a:solidFill>
                  <a:srgbClr val="CC7E47"/>
                </a:solidFill>
                <a:effectLst/>
                <a:latin typeface="Consolas" panose="020B0609020204030204" pitchFamily="49" charset="0"/>
              </a:rPr>
            </a:br>
            <a:r>
              <a:rPr kumimoji="0" lang="de-DE" altLang="de-DE" sz="1600" b="0" i="0" u="none" strike="noStrike" cap="none" normalizeH="0" baseline="0" dirty="0">
                <a:ln>
                  <a:noFill/>
                </a:ln>
                <a:solidFill>
                  <a:srgbClr val="507874"/>
                </a:solidFill>
                <a:effectLst/>
                <a:latin typeface="Consolas" panose="020B0609020204030204" pitchFamily="49" charset="0"/>
              </a:rPr>
              <a:t>}</a:t>
            </a:r>
            <a:endParaRPr kumimoji="0" lang="de-DE" altLang="de-DE" sz="1600" b="0" i="0" u="none" strike="noStrike" cap="none" normalizeH="0" baseline="0" dirty="0">
              <a:ln>
                <a:noFill/>
              </a:ln>
              <a:solidFill>
                <a:schemeClr val="tx1"/>
              </a:solidFill>
              <a:effectLst/>
              <a:latin typeface="Consolas" panose="020B0609020204030204" pitchFamily="49" charset="0"/>
            </a:endParaRPr>
          </a:p>
        </p:txBody>
      </p:sp>
      <p:sp>
        <p:nvSpPr>
          <p:cNvPr id="2" name="Title 1">
            <a:extLst>
              <a:ext uri="{FF2B5EF4-FFF2-40B4-BE49-F238E27FC236}">
                <a16:creationId xmlns:a16="http://schemas.microsoft.com/office/drawing/2014/main" id="{1C4FE5F9-987A-4C79-96C0-D4DAF6269162}"/>
              </a:ext>
            </a:extLst>
          </p:cNvPr>
          <p:cNvSpPr>
            <a:spLocks noGrp="1"/>
          </p:cNvSpPr>
          <p:nvPr>
            <p:ph type="ctrTitle"/>
          </p:nvPr>
        </p:nvSpPr>
        <p:spPr>
          <a:xfrm>
            <a:off x="1524000" y="2497873"/>
            <a:ext cx="9144000" cy="1012090"/>
          </a:xfrm>
          <a:solidFill>
            <a:schemeClr val="bg1">
              <a:alpha val="75000"/>
            </a:schemeClr>
          </a:solidFill>
        </p:spPr>
        <p:txBody>
          <a:bodyPr/>
          <a:lstStyle/>
          <a:p>
            <a:r>
              <a:rPr lang="de-DE" sz="6000" dirty="0">
                <a:solidFill>
                  <a:srgbClr val="FFFFFF"/>
                </a:solidFill>
              </a:rPr>
              <a:t>Programmieren mit Java</a:t>
            </a:r>
            <a:endParaRPr lang="de-DE" dirty="0"/>
          </a:p>
        </p:txBody>
      </p:sp>
      <p:sp>
        <p:nvSpPr>
          <p:cNvPr id="3" name="Subtitle 2">
            <a:extLst>
              <a:ext uri="{FF2B5EF4-FFF2-40B4-BE49-F238E27FC236}">
                <a16:creationId xmlns:a16="http://schemas.microsoft.com/office/drawing/2014/main" id="{AF5A2686-A781-4544-B353-C9A1F758E48A}"/>
              </a:ext>
            </a:extLst>
          </p:cNvPr>
          <p:cNvSpPr>
            <a:spLocks noGrp="1"/>
          </p:cNvSpPr>
          <p:nvPr>
            <p:ph type="subTitle" idx="1"/>
          </p:nvPr>
        </p:nvSpPr>
        <p:spPr>
          <a:xfrm>
            <a:off x="1524000" y="3602038"/>
            <a:ext cx="9144000" cy="702333"/>
          </a:xfrm>
          <a:solidFill>
            <a:schemeClr val="bg1">
              <a:alpha val="75000"/>
            </a:schemeClr>
          </a:solidFill>
        </p:spPr>
        <p:txBody>
          <a:bodyPr>
            <a:normAutofit/>
          </a:bodyPr>
          <a:lstStyle/>
          <a:p>
            <a:r>
              <a:rPr lang="de-DE" dirty="0">
                <a:solidFill>
                  <a:srgbClr val="FFFFFF"/>
                </a:solidFill>
              </a:rPr>
              <a:t>Willkommen</a:t>
            </a:r>
          </a:p>
        </p:txBody>
      </p:sp>
      <p:pic>
        <p:nvPicPr>
          <p:cNvPr id="9" name="Picture 8">
            <a:hlinkClick r:id="rId2"/>
            <a:extLst>
              <a:ext uri="{FF2B5EF4-FFF2-40B4-BE49-F238E27FC236}">
                <a16:creationId xmlns:a16="http://schemas.microsoft.com/office/drawing/2014/main" id="{720EDD69-8336-4AFF-9A22-7F921024C1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701"/>
            <a:ext cx="1524000" cy="1524000"/>
          </a:xfrm>
          <a:prstGeom prst="rect">
            <a:avLst/>
          </a:prstGeom>
        </p:spPr>
      </p:pic>
    </p:spTree>
    <p:extLst>
      <p:ext uri="{BB962C8B-B14F-4D97-AF65-F5344CB8AC3E}">
        <p14:creationId xmlns:p14="http://schemas.microsoft.com/office/powerpoint/2010/main" val="354163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B3464-5240-4F26-BE61-69C76ABAFAB4}"/>
              </a:ext>
            </a:extLst>
          </p:cNvPr>
          <p:cNvSpPr>
            <a:spLocks noGrp="1"/>
          </p:cNvSpPr>
          <p:nvPr>
            <p:ph type="title"/>
          </p:nvPr>
        </p:nvSpPr>
        <p:spPr/>
        <p:txBody>
          <a:bodyPr/>
          <a:lstStyle/>
          <a:p>
            <a:r>
              <a:rPr lang="de-DE" dirty="0"/>
              <a:t>primitive type </a:t>
            </a:r>
            <a:r>
              <a:rPr lang="de-DE" dirty="0" err="1"/>
              <a:t>casting</a:t>
            </a:r>
            <a:endParaRPr lang="de-DE" dirty="0"/>
          </a:p>
        </p:txBody>
      </p:sp>
      <p:sp>
        <p:nvSpPr>
          <p:cNvPr id="3" name="Content Placeholder 2">
            <a:extLst>
              <a:ext uri="{FF2B5EF4-FFF2-40B4-BE49-F238E27FC236}">
                <a16:creationId xmlns:a16="http://schemas.microsoft.com/office/drawing/2014/main" id="{EBCF74BA-DEC9-4894-9FEE-78C37CA61331}"/>
              </a:ext>
            </a:extLst>
          </p:cNvPr>
          <p:cNvSpPr>
            <a:spLocks noGrp="1"/>
          </p:cNvSpPr>
          <p:nvPr>
            <p:ph idx="1"/>
          </p:nvPr>
        </p:nvSpPr>
        <p:spPr>
          <a:xfrm>
            <a:off x="838200" y="1823522"/>
            <a:ext cx="10515600" cy="4351338"/>
          </a:xfrm>
          <a:noFill/>
        </p:spPr>
        <p:txBody>
          <a:bodyPr/>
          <a:lstStyle/>
          <a:p>
            <a:r>
              <a:rPr lang="de-DE" dirty="0"/>
              <a:t>Automatisch</a:t>
            </a:r>
          </a:p>
          <a:p>
            <a:pPr lvl="1"/>
            <a:r>
              <a:rPr lang="de-DE" dirty="0"/>
              <a:t>Beispiel: Bei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a:t>
            </a:r>
            <a:r>
              <a:rPr lang="de-DE" dirty="0">
                <a:sym typeface="Wingdings" panose="05000000000000000000" pitchFamily="2" charset="2"/>
              </a:rPr>
              <a:t> </a:t>
            </a:r>
            <a:r>
              <a:rPr kumimoji="0" lang="de-DE" altLang="de-DE" sz="2400" b="0" i="0" u="none" strike="noStrike" cap="none" normalizeH="0" baseline="0" dirty="0" err="1">
                <a:ln>
                  <a:noFill/>
                </a:ln>
                <a:solidFill>
                  <a:srgbClr val="CC7E47"/>
                </a:solidFill>
                <a:effectLst/>
                <a:latin typeface="Consolas" panose="020B0609020204030204" pitchFamily="49" charset="0"/>
              </a:rPr>
              <a:t>float</a:t>
            </a:r>
            <a:r>
              <a:rPr lang="de-DE" dirty="0">
                <a:sym typeface="Wingdings" panose="05000000000000000000" pitchFamily="2" charset="2"/>
              </a:rPr>
              <a:t> wird</a:t>
            </a:r>
          </a:p>
          <a:p>
            <a:pPr marL="457200" lvl="1" indent="0">
              <a:buNone/>
            </a:pPr>
            <a:endParaRPr lang="de-DE" dirty="0">
              <a:sym typeface="Wingdings" panose="05000000000000000000" pitchFamily="2" charset="2"/>
            </a:endParaRPr>
          </a:p>
          <a:p>
            <a:pPr marL="457200" lvl="1" indent="0">
              <a:buNone/>
            </a:pPr>
            <a:br>
              <a:rPr lang="de-DE" dirty="0"/>
            </a:br>
            <a:br>
              <a:rPr lang="de-DE" dirty="0"/>
            </a:br>
            <a:endParaRPr lang="de-DE" dirty="0"/>
          </a:p>
          <a:p>
            <a:r>
              <a:rPr lang="de-DE" dirty="0"/>
              <a:t>Manuell</a:t>
            </a:r>
          </a:p>
          <a:p>
            <a:pPr lvl="1"/>
            <a:r>
              <a:rPr lang="de-DE" dirty="0"/>
              <a:t>Beispiel: Bei </a:t>
            </a:r>
            <a:r>
              <a:rPr lang="de-DE" dirty="0" err="1">
                <a:solidFill>
                  <a:srgbClr val="CC7E47"/>
                </a:solidFill>
                <a:latin typeface="Consolas" panose="020B0609020204030204" pitchFamily="49" charset="0"/>
              </a:rPr>
              <a:t>float</a:t>
            </a:r>
            <a:r>
              <a:rPr lang="de-DE" dirty="0"/>
              <a:t> </a:t>
            </a:r>
            <a:r>
              <a:rPr lang="de-DE" dirty="0">
                <a:sym typeface="Wingdings" panose="05000000000000000000" pitchFamily="2" charset="2"/>
              </a:rPr>
              <a:t></a:t>
            </a:r>
            <a:r>
              <a:rPr lang="de-DE" dirty="0"/>
              <a:t> </a:t>
            </a:r>
            <a:r>
              <a:rPr kumimoji="0" lang="de-DE" altLang="de-DE" sz="2400" b="0" i="0" u="none" strike="noStrike" cap="none" normalizeH="0" baseline="0" dirty="0" err="1">
                <a:ln>
                  <a:noFill/>
                </a:ln>
                <a:solidFill>
                  <a:srgbClr val="CC7E47"/>
                </a:solidFill>
                <a:effectLst/>
                <a:latin typeface="Consolas" panose="020B0609020204030204" pitchFamily="49" charset="0"/>
              </a:rPr>
              <a:t>int</a:t>
            </a:r>
            <a:r>
              <a:rPr lang="de-DE" dirty="0"/>
              <a:t> fallen alle Nachkommastellen weg.</a:t>
            </a:r>
          </a:p>
          <a:p>
            <a:pPr marL="457200" lvl="1" indent="0">
              <a:buNone/>
            </a:pP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1.7f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5.0f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103.725f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sp>
        <p:nvSpPr>
          <p:cNvPr id="13" name="Rectangle 12">
            <a:extLst>
              <a:ext uri="{FF2B5EF4-FFF2-40B4-BE49-F238E27FC236}">
                <a16:creationId xmlns:a16="http://schemas.microsoft.com/office/drawing/2014/main" id="{CDE9508C-76C0-41DA-8C50-3AA99A86C0F0}"/>
              </a:ext>
            </a:extLst>
          </p:cNvPr>
          <p:cNvSpPr/>
          <p:nvPr/>
        </p:nvSpPr>
        <p:spPr>
          <a:xfrm>
            <a:off x="1105359"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byte</a:t>
            </a:r>
            <a:endParaRPr lang="de-DE" dirty="0"/>
          </a:p>
        </p:txBody>
      </p:sp>
      <p:sp>
        <p:nvSpPr>
          <p:cNvPr id="14" name="Rectangle 13">
            <a:extLst>
              <a:ext uri="{FF2B5EF4-FFF2-40B4-BE49-F238E27FC236}">
                <a16:creationId xmlns:a16="http://schemas.microsoft.com/office/drawing/2014/main" id="{05BF629A-83F8-432A-896B-4BB1733C3F2D}"/>
              </a:ext>
            </a:extLst>
          </p:cNvPr>
          <p:cNvSpPr/>
          <p:nvPr/>
        </p:nvSpPr>
        <p:spPr>
          <a:xfrm>
            <a:off x="2841658" y="2966292"/>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short</a:t>
            </a:r>
            <a:endParaRPr lang="de-DE" dirty="0"/>
          </a:p>
        </p:txBody>
      </p:sp>
      <p:sp>
        <p:nvSpPr>
          <p:cNvPr id="15" name="Rectangle 14">
            <a:extLst>
              <a:ext uri="{FF2B5EF4-FFF2-40B4-BE49-F238E27FC236}">
                <a16:creationId xmlns:a16="http://schemas.microsoft.com/office/drawing/2014/main" id="{DCEA7164-0540-4349-BBE0-6340BEF33234}"/>
              </a:ext>
            </a:extLst>
          </p:cNvPr>
          <p:cNvSpPr/>
          <p:nvPr/>
        </p:nvSpPr>
        <p:spPr>
          <a:xfrm>
            <a:off x="2841657" y="3561834"/>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char</a:t>
            </a:r>
            <a:endParaRPr lang="de-DE" dirty="0"/>
          </a:p>
        </p:txBody>
      </p:sp>
      <p:sp>
        <p:nvSpPr>
          <p:cNvPr id="16" name="Rectangle 15">
            <a:extLst>
              <a:ext uri="{FF2B5EF4-FFF2-40B4-BE49-F238E27FC236}">
                <a16:creationId xmlns:a16="http://schemas.microsoft.com/office/drawing/2014/main" id="{E713E2A4-27BA-4974-8AEE-9454D1989564}"/>
              </a:ext>
            </a:extLst>
          </p:cNvPr>
          <p:cNvSpPr/>
          <p:nvPr/>
        </p:nvSpPr>
        <p:spPr>
          <a:xfrm>
            <a:off x="4577957" y="3293166"/>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de-DE" altLang="de-DE" sz="1800" b="0" i="0" u="none" strike="noStrike" cap="none" normalizeH="0" baseline="0" dirty="0" err="1">
                <a:ln>
                  <a:noFill/>
                </a:ln>
                <a:solidFill>
                  <a:srgbClr val="CC7E47"/>
                </a:solidFill>
                <a:effectLst/>
                <a:latin typeface="Consolas" panose="020B0609020204030204" pitchFamily="49" charset="0"/>
              </a:rPr>
              <a:t>int</a:t>
            </a:r>
            <a:endParaRPr lang="de-DE" dirty="0"/>
          </a:p>
        </p:txBody>
      </p:sp>
      <p:sp>
        <p:nvSpPr>
          <p:cNvPr id="17" name="Rectangle 16">
            <a:extLst>
              <a:ext uri="{FF2B5EF4-FFF2-40B4-BE49-F238E27FC236}">
                <a16:creationId xmlns:a16="http://schemas.microsoft.com/office/drawing/2014/main" id="{674FFE64-6305-48D8-9C5B-6839B789E921}"/>
              </a:ext>
            </a:extLst>
          </p:cNvPr>
          <p:cNvSpPr/>
          <p:nvPr/>
        </p:nvSpPr>
        <p:spPr>
          <a:xfrm>
            <a:off x="6314255"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long</a:t>
            </a:r>
            <a:endParaRPr lang="de-DE" dirty="0"/>
          </a:p>
        </p:txBody>
      </p:sp>
      <p:sp>
        <p:nvSpPr>
          <p:cNvPr id="18" name="Rectangle 17">
            <a:extLst>
              <a:ext uri="{FF2B5EF4-FFF2-40B4-BE49-F238E27FC236}">
                <a16:creationId xmlns:a16="http://schemas.microsoft.com/office/drawing/2014/main" id="{03EC5B58-3710-4A3E-9837-5C65FE6CD6D4}"/>
              </a:ext>
            </a:extLst>
          </p:cNvPr>
          <p:cNvSpPr/>
          <p:nvPr/>
        </p:nvSpPr>
        <p:spPr>
          <a:xfrm>
            <a:off x="8050553" y="3288811"/>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err="1">
                <a:solidFill>
                  <a:srgbClr val="CC7E47"/>
                </a:solidFill>
                <a:latin typeface="Consolas" panose="020B0609020204030204" pitchFamily="49" charset="0"/>
              </a:rPr>
              <a:t>float</a:t>
            </a:r>
            <a:endParaRPr lang="de-DE" dirty="0"/>
          </a:p>
        </p:txBody>
      </p:sp>
      <p:sp>
        <p:nvSpPr>
          <p:cNvPr id="19" name="Rectangle 18">
            <a:extLst>
              <a:ext uri="{FF2B5EF4-FFF2-40B4-BE49-F238E27FC236}">
                <a16:creationId xmlns:a16="http://schemas.microsoft.com/office/drawing/2014/main" id="{91BC2EAD-1A8C-4BA2-91C9-331950C9C84D}"/>
              </a:ext>
            </a:extLst>
          </p:cNvPr>
          <p:cNvSpPr/>
          <p:nvPr/>
        </p:nvSpPr>
        <p:spPr>
          <a:xfrm>
            <a:off x="9786851" y="3288080"/>
            <a:ext cx="1388125" cy="46270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rgbClr val="CC7E47"/>
                </a:solidFill>
                <a:latin typeface="Consolas" panose="020B0609020204030204" pitchFamily="49" charset="0"/>
              </a:rPr>
              <a:t>double</a:t>
            </a:r>
            <a:endParaRPr lang="de-DE" dirty="0"/>
          </a:p>
        </p:txBody>
      </p:sp>
      <p:cxnSp>
        <p:nvCxnSpPr>
          <p:cNvPr id="22" name="Straight Arrow Connector 21">
            <a:extLst>
              <a:ext uri="{FF2B5EF4-FFF2-40B4-BE49-F238E27FC236}">
                <a16:creationId xmlns:a16="http://schemas.microsoft.com/office/drawing/2014/main" id="{DEFD84F1-EA71-4A4F-A031-02E009867CA0}"/>
              </a:ext>
            </a:extLst>
          </p:cNvPr>
          <p:cNvCxnSpPr>
            <a:cxnSpLocks/>
            <a:stCxn id="13" idx="3"/>
            <a:endCxn id="14" idx="1"/>
          </p:cNvCxnSpPr>
          <p:nvPr/>
        </p:nvCxnSpPr>
        <p:spPr>
          <a:xfrm flipV="1">
            <a:off x="2493484" y="3197646"/>
            <a:ext cx="348174" cy="322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1DD4CD8-548C-4D7E-8FD1-1D1F73B0F0F4}"/>
              </a:ext>
            </a:extLst>
          </p:cNvPr>
          <p:cNvCxnSpPr>
            <a:cxnSpLocks/>
            <a:stCxn id="14" idx="3"/>
            <a:endCxn id="16" idx="1"/>
          </p:cNvCxnSpPr>
          <p:nvPr/>
        </p:nvCxnSpPr>
        <p:spPr>
          <a:xfrm>
            <a:off x="4229783" y="3197646"/>
            <a:ext cx="348174" cy="326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C683271-1458-4A1E-BD85-FD8681B80B81}"/>
              </a:ext>
            </a:extLst>
          </p:cNvPr>
          <p:cNvCxnSpPr>
            <a:cxnSpLocks/>
            <a:stCxn id="15" idx="3"/>
            <a:endCxn id="16" idx="1"/>
          </p:cNvCxnSpPr>
          <p:nvPr/>
        </p:nvCxnSpPr>
        <p:spPr>
          <a:xfrm flipV="1">
            <a:off x="4229782" y="3524520"/>
            <a:ext cx="348175" cy="26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96EC7F3-B4DB-4853-8E6B-53CEBC3D6AC5}"/>
              </a:ext>
            </a:extLst>
          </p:cNvPr>
          <p:cNvCxnSpPr>
            <a:cxnSpLocks/>
            <a:stCxn id="16" idx="3"/>
            <a:endCxn id="17" idx="1"/>
          </p:cNvCxnSpPr>
          <p:nvPr/>
        </p:nvCxnSpPr>
        <p:spPr>
          <a:xfrm flipV="1">
            <a:off x="5966082" y="3520165"/>
            <a:ext cx="348173" cy="4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6247F6B-46EA-47A4-9B57-9A958FCA30AB}"/>
              </a:ext>
            </a:extLst>
          </p:cNvPr>
          <p:cNvCxnSpPr>
            <a:cxnSpLocks/>
            <a:stCxn id="17" idx="3"/>
            <a:endCxn id="18" idx="1"/>
          </p:cNvCxnSpPr>
          <p:nvPr/>
        </p:nvCxnSpPr>
        <p:spPr>
          <a:xfrm>
            <a:off x="7702380" y="3520165"/>
            <a:ext cx="3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3F28501-388E-4845-A577-3DFB6D8E78B9}"/>
              </a:ext>
            </a:extLst>
          </p:cNvPr>
          <p:cNvCxnSpPr>
            <a:cxnSpLocks/>
            <a:stCxn id="18" idx="3"/>
            <a:endCxn id="19" idx="1"/>
          </p:cNvCxnSpPr>
          <p:nvPr/>
        </p:nvCxnSpPr>
        <p:spPr>
          <a:xfrm flipV="1">
            <a:off x="9438678" y="3519434"/>
            <a:ext cx="348173" cy="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Graphic 22" descr="Document with solid fill">
            <a:extLst>
              <a:ext uri="{FF2B5EF4-FFF2-40B4-BE49-F238E27FC236}">
                <a16:creationId xmlns:a16="http://schemas.microsoft.com/office/drawing/2014/main" id="{A7DF0C79-4A1E-455E-8536-F7D0BB6EF4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008840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EF3DF8-3F53-4D3F-BBB7-B1982752CFCF}"/>
              </a:ext>
            </a:extLst>
          </p:cNvPr>
          <p:cNvSpPr>
            <a:spLocks noGrp="1"/>
          </p:cNvSpPr>
          <p:nvPr>
            <p:ph type="title"/>
          </p:nvPr>
        </p:nvSpPr>
        <p:spPr/>
        <p:txBody>
          <a:bodyPr/>
          <a:lstStyle/>
          <a:p>
            <a:r>
              <a:rPr lang="de-DE" dirty="0"/>
              <a:t>Objekte</a:t>
            </a:r>
          </a:p>
        </p:txBody>
      </p:sp>
      <p:graphicFrame>
        <p:nvGraphicFramePr>
          <p:cNvPr id="4" name="Tabelle 3">
            <a:extLst>
              <a:ext uri="{FF2B5EF4-FFF2-40B4-BE49-F238E27FC236}">
                <a16:creationId xmlns:a16="http://schemas.microsoft.com/office/drawing/2014/main" id="{75BACCF2-5CCA-476B-B405-3276013E87A9}"/>
              </a:ext>
            </a:extLst>
          </p:cNvPr>
          <p:cNvGraphicFramePr>
            <a:graphicFrameLocks noGrp="1"/>
          </p:cNvGraphicFramePr>
          <p:nvPr>
            <p:extLst>
              <p:ext uri="{D42A27DB-BD31-4B8C-83A1-F6EECF244321}">
                <p14:modId xmlns:p14="http://schemas.microsoft.com/office/powerpoint/2010/main" val="1583981989"/>
              </p:ext>
            </p:extLst>
          </p:nvPr>
        </p:nvGraphicFramePr>
        <p:xfrm>
          <a:off x="838200" y="1825625"/>
          <a:ext cx="10515600" cy="2182815"/>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314229418"/>
                    </a:ext>
                  </a:extLst>
                </a:gridCol>
                <a:gridCol w="3505200">
                  <a:extLst>
                    <a:ext uri="{9D8B030D-6E8A-4147-A177-3AD203B41FA5}">
                      <a16:colId xmlns:a16="http://schemas.microsoft.com/office/drawing/2014/main" val="2534246192"/>
                    </a:ext>
                  </a:extLst>
                </a:gridCol>
                <a:gridCol w="3505200">
                  <a:extLst>
                    <a:ext uri="{9D8B030D-6E8A-4147-A177-3AD203B41FA5}">
                      <a16:colId xmlns:a16="http://schemas.microsoft.com/office/drawing/2014/main" val="3563354033"/>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Speichert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0376625"/>
                  </a:ext>
                </a:extLst>
              </a:tr>
              <a:tr h="436563">
                <a:tc>
                  <a:txBody>
                    <a:bodyPr/>
                    <a:lstStyle/>
                    <a:p>
                      <a:r>
                        <a:rPr lang="de-DE" u="sng" dirty="0">
                          <a:solidFill>
                            <a:schemeClr val="tx1"/>
                          </a:solidFill>
                          <a:hlinkClick r:id="rId2" action="ppaction://hlinksldjump"/>
                        </a:rPr>
                        <a:t>String</a:t>
                      </a:r>
                      <a:endParaRPr lang="de-DE" u="sng"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Zeichenkette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Beliebig viele Zeichen (Text)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33836855"/>
                  </a:ext>
                </a:extLst>
              </a:tr>
              <a:tr h="436563">
                <a:tc>
                  <a:txBody>
                    <a:bodyPr/>
                    <a:lstStyle/>
                    <a:p>
                      <a:r>
                        <a:rPr lang="de-DE" u="sng" dirty="0">
                          <a:solidFill>
                            <a:schemeClr val="tx1"/>
                          </a:solidFill>
                          <a:hlinkClick r:id="rId3" action="ppaction://hlinksldjump"/>
                        </a:rPr>
                        <a:t>Scanner</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Eingaben-Leser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Infos zum Einlesen von Text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33939627"/>
                  </a:ext>
                </a:extLst>
              </a:tr>
              <a:tr h="436563">
                <a:tc>
                  <a:txBody>
                    <a:bodyPr/>
                    <a:lstStyle/>
                    <a:p>
                      <a:r>
                        <a:rPr lang="de-DE" u="none" dirty="0">
                          <a:solidFill>
                            <a:schemeClr val="tx1"/>
                          </a:solidFill>
                          <a:hlinkClick r:id="rId4" action="ppaction://hlinksldjump"/>
                        </a:rPr>
                        <a:t>Array</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Datenfeld / Reihe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Beliebig viele Variablen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587193656"/>
                  </a:ext>
                </a:extLst>
              </a:tr>
              <a:tr h="436563">
                <a:tc gridSpan="3">
                  <a:txBody>
                    <a:bodyPr/>
                    <a:lstStyle/>
                    <a:p>
                      <a:r>
                        <a:rPr lang="de-DE" u="none" dirty="0">
                          <a:solidFill>
                            <a:schemeClr val="tx1"/>
                          </a:solidFill>
                        </a:rPr>
                        <a:t>… weitere (z.B. selbst definierte)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8383703"/>
                  </a:ext>
                </a:extLst>
              </a:tr>
            </a:tbl>
          </a:graphicData>
        </a:graphic>
      </p:graphicFrame>
      <p:sp>
        <p:nvSpPr>
          <p:cNvPr id="3" name="Textfeld 2">
            <a:extLst>
              <a:ext uri="{FF2B5EF4-FFF2-40B4-BE49-F238E27FC236}">
                <a16:creationId xmlns:a16="http://schemas.microsoft.com/office/drawing/2014/main" id="{6A294101-710C-4979-89B5-34580BBCF004}"/>
              </a:ext>
            </a:extLst>
          </p:cNvPr>
          <p:cNvSpPr txBox="1"/>
          <p:nvPr/>
        </p:nvSpPr>
        <p:spPr>
          <a:xfrm>
            <a:off x="838200" y="4143377"/>
            <a:ext cx="7662290" cy="369332"/>
          </a:xfrm>
          <a:prstGeom prst="rect">
            <a:avLst/>
          </a:prstGeom>
          <a:noFill/>
        </p:spPr>
        <p:txBody>
          <a:bodyPr wrap="none" rtlCol="0">
            <a:spAutoFit/>
          </a:bodyPr>
          <a:lstStyle/>
          <a:p>
            <a:r>
              <a:rPr lang="de-DE" dirty="0"/>
              <a:t>Objekte sind immer Instanzen von Klassen. Mehr dazu unter </a:t>
            </a:r>
            <a:r>
              <a:rPr lang="de-DE" dirty="0">
                <a:hlinkClick r:id="rId5" action="ppaction://hlinksldjump"/>
              </a:rPr>
              <a:t>Objektorientierung</a:t>
            </a:r>
            <a:r>
              <a:rPr lang="de-DE" dirty="0"/>
              <a:t>.</a:t>
            </a:r>
          </a:p>
        </p:txBody>
      </p:sp>
      <p:pic>
        <p:nvPicPr>
          <p:cNvPr id="6" name="Graphic 5" descr="Books with solid fill">
            <a:extLst>
              <a:ext uri="{FF2B5EF4-FFF2-40B4-BE49-F238E27FC236}">
                <a16:creationId xmlns:a16="http://schemas.microsoft.com/office/drawing/2014/main" id="{D5DEC594-E728-49AF-9E03-3459A3BE06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75710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0784433-D79D-44AF-B59D-E8E6F853A2AF}"/>
              </a:ext>
            </a:extLst>
          </p:cNvPr>
          <p:cNvSpPr>
            <a:spLocks noGrp="1"/>
          </p:cNvSpPr>
          <p:nvPr>
            <p:ph type="title"/>
          </p:nvPr>
        </p:nvSpPr>
        <p:spPr/>
        <p:txBody>
          <a:bodyPr/>
          <a:lstStyle/>
          <a:p>
            <a:r>
              <a:rPr lang="de-DE" dirty="0"/>
              <a:t>Scanner</a:t>
            </a:r>
          </a:p>
        </p:txBody>
      </p:sp>
      <p:sp>
        <p:nvSpPr>
          <p:cNvPr id="3" name="Inhaltsplatzhalter 2">
            <a:extLst>
              <a:ext uri="{FF2B5EF4-FFF2-40B4-BE49-F238E27FC236}">
                <a16:creationId xmlns:a16="http://schemas.microsoft.com/office/drawing/2014/main" id="{A8BCBE00-FD15-411B-BBB7-24FCDFFCF585}"/>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Erstelle einen Scanner. Er soll aus der Konsole (System.in) lesen.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Eingaben einlesen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7" name="Graphic 6" descr="Document with solid fill">
            <a:extLst>
              <a:ext uri="{FF2B5EF4-FFF2-40B4-BE49-F238E27FC236}">
                <a16:creationId xmlns:a16="http://schemas.microsoft.com/office/drawing/2014/main" id="{CB2B3E50-B565-4097-88D3-59331B574F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3621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D48838-6A70-6046-BE9B-C2E69248128F}"/>
              </a:ext>
            </a:extLst>
          </p:cNvPr>
          <p:cNvSpPr>
            <a:spLocks noGrp="1"/>
          </p:cNvSpPr>
          <p:nvPr>
            <p:ph type="title"/>
          </p:nvPr>
        </p:nvSpPr>
        <p:spPr/>
        <p:txBody>
          <a:bodyPr/>
          <a:lstStyle/>
          <a:p>
            <a:r>
              <a:rPr lang="de-DE" dirty="0"/>
              <a:t>Objektvariablen</a:t>
            </a:r>
          </a:p>
        </p:txBody>
      </p:sp>
      <p:sp>
        <p:nvSpPr>
          <p:cNvPr id="5" name="Textfeld 4">
            <a:extLst>
              <a:ext uri="{FF2B5EF4-FFF2-40B4-BE49-F238E27FC236}">
                <a16:creationId xmlns:a16="http://schemas.microsoft.com/office/drawing/2014/main" id="{9806393A-274E-25A2-C77A-FB360BA107AE}"/>
              </a:ext>
            </a:extLst>
          </p:cNvPr>
          <p:cNvSpPr txBox="1"/>
          <p:nvPr/>
        </p:nvSpPr>
        <p:spPr>
          <a:xfrm>
            <a:off x="838200" y="1690688"/>
            <a:ext cx="10515600" cy="3631763"/>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Variablen deklarieren: &lt;Datentyp&gt; &lt;Name&gt; = &lt;Wert&gt;;</a:t>
            </a:r>
            <a:endParaRPr lang="de-DE" sz="1800" b="0" i="0" dirty="0">
              <a:solidFill>
                <a:srgbClr val="BCBEC4"/>
              </a:solidFill>
              <a:latin typeface="Consolas" panose="020B06090202040302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b="0" i="0" u="none" strike="noStrike" cap="none" normalizeH="0" baseline="0" dirty="0">
                <a:ln>
                  <a:noFill/>
                </a:ln>
                <a:solidFill>
                  <a:srgbClr val="5FB1DA"/>
                </a:solidFill>
                <a:effectLst/>
                <a:latin typeface="Consolas" panose="020B0609020204030204" pitchFamily="49" charset="0"/>
              </a:rPr>
              <a:t>String </a:t>
            </a:r>
            <a:r>
              <a:rPr kumimoji="0" lang="de-DE" altLang="de-DE" b="0" i="0" u="none" strike="noStrike" cap="none" normalizeH="0" baseline="0" dirty="0" err="1">
                <a:ln>
                  <a:noFill/>
                </a:ln>
                <a:solidFill>
                  <a:srgbClr val="A9B7C6"/>
                </a:solidFill>
                <a:effectLst/>
                <a:latin typeface="Consolas" panose="020B0609020204030204" pitchFamily="49" charset="0"/>
              </a:rPr>
              <a:t>nameDesHellstenSterns</a:t>
            </a:r>
            <a:r>
              <a:rPr kumimoji="0" lang="de-DE" altLang="de-DE" b="0" i="0" u="none" strike="noStrike" cap="none" normalizeH="0" baseline="0" dirty="0">
                <a:ln>
                  <a:noFill/>
                </a:ln>
                <a:solidFill>
                  <a:srgbClr val="A9B7C6"/>
                </a:solidFill>
                <a:effectLst/>
                <a:latin typeface="Consolas" panose="020B0609020204030204" pitchFamily="49" charset="0"/>
              </a:rPr>
              <a:t> = </a:t>
            </a:r>
            <a:r>
              <a:rPr kumimoji="0" lang="de-DE" altLang="de-DE" b="0" i="0" u="none" strike="noStrike" cap="none" normalizeH="0" baseline="0" dirty="0">
                <a:ln>
                  <a:noFill/>
                </a:ln>
                <a:solidFill>
                  <a:srgbClr val="6A8759"/>
                </a:solidFill>
                <a:effectLst/>
                <a:latin typeface="Consolas" panose="020B0609020204030204" pitchFamily="49" charset="0"/>
              </a:rPr>
              <a:t>"Sirius"</a:t>
            </a:r>
            <a:r>
              <a:rPr kumimoji="0" lang="de-DE" altLang="de-DE" b="0" i="0" u="none" strike="noStrike" cap="none" normalizeH="0" baseline="0" dirty="0">
                <a:ln>
                  <a:noFill/>
                </a:ln>
                <a:solidFill>
                  <a:srgbClr val="CC7E47"/>
                </a:solidFill>
                <a:effectLst/>
                <a:latin typeface="Consolas" panose="020B0609020204030204" pitchFamily="49" charset="0"/>
              </a:rPr>
              <a:t>;</a:t>
            </a:r>
            <a:br>
              <a:rPr kumimoji="0" lang="de-DE" altLang="de-DE" b="0" i="0" u="none" strike="noStrike" cap="none" normalizeH="0" baseline="0" dirty="0">
                <a:ln>
                  <a:noFill/>
                </a:ln>
                <a:solidFill>
                  <a:srgbClr val="CC7E47"/>
                </a:solidFill>
                <a:effectLst/>
                <a:latin typeface="Consolas" panose="020B0609020204030204" pitchFamily="49" charset="0"/>
              </a:rPr>
            </a:br>
            <a:r>
              <a:rPr kumimoji="0" lang="de-DE" altLang="de-DE" b="0" i="0" u="none" strike="noStrike" cap="none" normalizeH="0" baseline="0" dirty="0">
                <a:ln>
                  <a:noFill/>
                </a:ln>
                <a:solidFill>
                  <a:srgbClr val="5FB1DA"/>
                </a:solidFill>
                <a:effectLst/>
                <a:latin typeface="Consolas" panose="020B0609020204030204" pitchFamily="49" charset="0"/>
              </a:rPr>
              <a:t>Scanner </a:t>
            </a:r>
            <a:r>
              <a:rPr kumimoji="0" lang="de-DE" altLang="de-DE" b="0" i="0" u="none" strike="noStrike" cap="none" normalizeH="0" baseline="0" dirty="0" err="1">
                <a:ln>
                  <a:noFill/>
                </a:ln>
                <a:solidFill>
                  <a:srgbClr val="A9B7C6"/>
                </a:solidFill>
                <a:effectLst/>
                <a:latin typeface="Consolas" panose="020B0609020204030204" pitchFamily="49" charset="0"/>
              </a:rPr>
              <a:t>scanner</a:t>
            </a:r>
            <a:r>
              <a:rPr kumimoji="0" lang="de-DE" altLang="de-DE" b="0" i="0" u="none" strike="noStrike" cap="none" normalizeH="0" baseline="0" dirty="0">
                <a:ln>
                  <a:noFill/>
                </a:ln>
                <a:solidFill>
                  <a:srgbClr val="A9B7C6"/>
                </a:solidFill>
                <a:effectLst/>
                <a:latin typeface="Consolas" panose="020B0609020204030204" pitchFamily="49" charset="0"/>
              </a:rPr>
              <a:t> = </a:t>
            </a:r>
            <a:r>
              <a:rPr kumimoji="0" lang="de-DE" altLang="de-DE" b="0" i="0" u="none" strike="noStrike" cap="none" normalizeH="0" baseline="0" dirty="0" err="1">
                <a:ln>
                  <a:noFill/>
                </a:ln>
                <a:solidFill>
                  <a:srgbClr val="CC7E47"/>
                </a:solidFill>
                <a:effectLst/>
                <a:latin typeface="Consolas" panose="020B0609020204030204" pitchFamily="49" charset="0"/>
              </a:rPr>
              <a:t>new</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ADD8E6"/>
                </a:solidFill>
                <a:effectLst/>
                <a:latin typeface="Consolas" panose="020B0609020204030204" pitchFamily="49" charset="0"/>
              </a:rPr>
              <a:t>Scanner</a:t>
            </a:r>
            <a:r>
              <a:rPr kumimoji="0" lang="de-DE" altLang="de-DE" b="0" i="0" u="none" strike="noStrike" cap="none" normalizeH="0" baseline="0" dirty="0">
                <a:ln>
                  <a:noFill/>
                </a:ln>
                <a:solidFill>
                  <a:srgbClr val="B0BA8C"/>
                </a:solidFill>
                <a:effectLst/>
                <a:latin typeface="Consolas" panose="020B0609020204030204" pitchFamily="49" charset="0"/>
              </a:rPr>
              <a:t>(</a:t>
            </a:r>
            <a:r>
              <a:rPr kumimoji="0" lang="de-DE" altLang="de-DE" b="0" i="0" u="none" strike="noStrike" cap="none" normalizeH="0" baseline="0" dirty="0">
                <a:ln>
                  <a:noFill/>
                </a:ln>
                <a:solidFill>
                  <a:srgbClr val="5FB1DA"/>
                </a:solidFill>
                <a:effectLst/>
                <a:latin typeface="Consolas" panose="020B0609020204030204" pitchFamily="49" charset="0"/>
              </a:rPr>
              <a:t>System</a:t>
            </a:r>
            <a:r>
              <a:rPr kumimoji="0" lang="de-DE" altLang="de-DE" b="0" i="0" u="none" strike="noStrike" cap="none" normalizeH="0" baseline="0" dirty="0">
                <a:ln>
                  <a:noFill/>
                </a:ln>
                <a:solidFill>
                  <a:srgbClr val="AC91E3"/>
                </a:solidFill>
                <a:effectLst/>
                <a:latin typeface="Consolas" panose="020B0609020204030204" pitchFamily="49" charset="0"/>
              </a:rPr>
              <a:t>.</a:t>
            </a:r>
            <a:r>
              <a:rPr kumimoji="0" lang="de-DE" altLang="de-DE" b="0" i="1" u="none" strike="noStrike" cap="none" normalizeH="0" baseline="0" dirty="0">
                <a:ln>
                  <a:noFill/>
                </a:ln>
                <a:solidFill>
                  <a:srgbClr val="9876AA"/>
                </a:solidFill>
                <a:effectLst/>
                <a:latin typeface="Consolas" panose="020B0609020204030204" pitchFamily="49" charset="0"/>
              </a:rPr>
              <a:t>in</a:t>
            </a:r>
            <a:r>
              <a:rPr kumimoji="0" lang="de-DE" altLang="de-DE" b="0" i="0" u="none" strike="noStrike" cap="none" normalizeH="0" baseline="0" dirty="0">
                <a:ln>
                  <a:noFill/>
                </a:ln>
                <a:solidFill>
                  <a:srgbClr val="B0BA8C"/>
                </a:solidFill>
                <a:effectLst/>
                <a:latin typeface="Consolas" panose="020B0609020204030204" pitchFamily="49" charset="0"/>
              </a:rPr>
              <a:t>)</a:t>
            </a:r>
            <a:r>
              <a:rPr kumimoji="0" lang="de-DE" altLang="de-DE" b="0" i="0" u="none" strike="noStrike" cap="none" normalizeH="0" baseline="0" dirty="0">
                <a:ln>
                  <a:noFill/>
                </a:ln>
                <a:solidFill>
                  <a:srgbClr val="CC7E47"/>
                </a:solidFill>
                <a:effectLst/>
                <a:latin typeface="Consolas" panose="020B0609020204030204" pitchFamily="49" charset="0"/>
              </a:rPr>
              <a:t>;</a:t>
            </a:r>
            <a:br>
              <a:rPr kumimoji="0" lang="de-DE" altLang="de-DE" b="0" i="0" u="none" strike="noStrike" cap="none" normalizeH="0" baseline="0" dirty="0">
                <a:ln>
                  <a:noFill/>
                </a:ln>
                <a:solidFill>
                  <a:srgbClr val="CC7E47"/>
                </a:solidFill>
                <a:effectLst/>
                <a:latin typeface="Consolas" panose="020B0609020204030204" pitchFamily="49" charset="0"/>
              </a:rPr>
            </a:br>
            <a:r>
              <a:rPr kumimoji="0" lang="de-DE" altLang="de-DE" b="0" i="0" u="none" strike="noStrike" cap="none" normalizeH="0" baseline="0" dirty="0" err="1">
                <a:ln>
                  <a:noFill/>
                </a:ln>
                <a:solidFill>
                  <a:srgbClr val="CC7E47"/>
                </a:solidFill>
                <a:effectLst/>
                <a:latin typeface="Consolas" panose="020B0609020204030204" pitchFamily="49" charset="0"/>
              </a:rPr>
              <a:t>int</a:t>
            </a:r>
            <a:r>
              <a:rPr kumimoji="0" lang="de-DE" altLang="de-DE" b="0" i="0" u="none" strike="noStrike" cap="none" normalizeH="0" baseline="0" dirty="0">
                <a:ln>
                  <a:noFill/>
                </a:ln>
                <a:solidFill>
                  <a:srgbClr val="8552D3"/>
                </a:solidFill>
                <a:effectLst/>
                <a:latin typeface="Consolas" panose="020B0609020204030204" pitchFamily="49" charset="0"/>
              </a:rPr>
              <a:t>[] </a:t>
            </a:r>
            <a:r>
              <a:rPr kumimoji="0" lang="de-DE" altLang="de-DE" b="0" i="0" u="none" strike="noStrike" cap="none" normalizeH="0" baseline="0" dirty="0">
                <a:ln>
                  <a:noFill/>
                </a:ln>
                <a:solidFill>
                  <a:srgbClr val="A9B7C6"/>
                </a:solidFill>
                <a:effectLst/>
                <a:latin typeface="Consolas" panose="020B0609020204030204" pitchFamily="49" charset="0"/>
              </a:rPr>
              <a:t>lieblingszahlen = </a:t>
            </a:r>
            <a:r>
              <a:rPr kumimoji="0" lang="de-DE" altLang="de-DE" b="0" i="0" u="none" strike="noStrike" cap="none" normalizeH="0" baseline="0" dirty="0">
                <a:ln>
                  <a:noFill/>
                </a:ln>
                <a:solidFill>
                  <a:srgbClr val="507874"/>
                </a:solidFill>
                <a:effectLst/>
                <a:latin typeface="Consolas" panose="020B0609020204030204" pitchFamily="49" charset="0"/>
              </a:rPr>
              <a:t>{</a:t>
            </a:r>
            <a:r>
              <a:rPr kumimoji="0" lang="de-DE" altLang="de-DE" b="0" i="0" u="none" strike="noStrike" cap="none" normalizeH="0" baseline="0" dirty="0">
                <a:ln>
                  <a:noFill/>
                </a:ln>
                <a:solidFill>
                  <a:srgbClr val="6897BB"/>
                </a:solidFill>
                <a:effectLst/>
                <a:latin typeface="Consolas" panose="020B0609020204030204" pitchFamily="49" charset="0"/>
              </a:rPr>
              <a:t>2</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13</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42</a:t>
            </a:r>
            <a:r>
              <a:rPr kumimoji="0" lang="de-DE" altLang="de-DE" b="0" i="0" u="none" strike="noStrike" cap="none" normalizeH="0" baseline="0" dirty="0">
                <a:ln>
                  <a:noFill/>
                </a:ln>
                <a:solidFill>
                  <a:srgbClr val="CC7E47"/>
                </a:solidFill>
                <a:effectLst/>
                <a:latin typeface="Consolas" panose="020B0609020204030204" pitchFamily="49" charset="0"/>
              </a:rPr>
              <a:t>, </a:t>
            </a:r>
            <a:r>
              <a:rPr kumimoji="0" lang="de-DE" altLang="de-DE" b="0" i="0" u="none" strike="noStrike" cap="none" normalizeH="0" baseline="0" dirty="0">
                <a:ln>
                  <a:noFill/>
                </a:ln>
                <a:solidFill>
                  <a:srgbClr val="6897BB"/>
                </a:solidFill>
                <a:effectLst/>
                <a:latin typeface="Consolas" panose="020B0609020204030204" pitchFamily="49" charset="0"/>
              </a:rPr>
              <a:t>1111</a:t>
            </a:r>
            <a:r>
              <a:rPr kumimoji="0" lang="de-DE" altLang="de-DE" b="0" i="0" u="none" strike="noStrike" cap="none" normalizeH="0" baseline="0" dirty="0">
                <a:ln>
                  <a:noFill/>
                </a:ln>
                <a:solidFill>
                  <a:srgbClr val="507874"/>
                </a:solidFill>
                <a:effectLst/>
                <a:latin typeface="Consolas" panose="020B0609020204030204" pitchFamily="49" charset="0"/>
              </a:rPr>
              <a:t>}</a:t>
            </a:r>
            <a:r>
              <a:rPr kumimoji="0" lang="de-DE" altLang="de-DE" b="0" i="0" u="none" strike="noStrike" cap="none" normalizeH="0" baseline="0" dirty="0">
                <a:ln>
                  <a:noFill/>
                </a:ln>
                <a:solidFill>
                  <a:srgbClr val="CC7E47"/>
                </a:solidFill>
                <a:effectLst/>
                <a:latin typeface="Consolas" panose="020B0609020204030204" pitchFamily="49" charset="0"/>
              </a:rPr>
              <a:t>;</a:t>
            </a:r>
            <a:endParaRPr kumimoji="0" lang="de-DE" altLang="de-DE" b="0" i="0" u="none" strike="noStrike" cap="none" normalizeH="0" baseline="0" dirty="0">
              <a:ln>
                <a:noFill/>
              </a:ln>
              <a:solidFill>
                <a:schemeClr val="tx1"/>
              </a:solidFill>
              <a:effectLst/>
              <a:latin typeface="Consolas" panose="020B0609020204030204" pitchFamily="49" charset="0"/>
            </a:endParaRPr>
          </a:p>
          <a:p>
            <a:endParaRPr lang="de-DE" dirty="0"/>
          </a:p>
          <a:p>
            <a:r>
              <a:rPr lang="de-DE" sz="2800" dirty="0"/>
              <a:t>Wenn man Objektvariablen keinen Wert zuweist, haben sie den Wert null.</a:t>
            </a:r>
          </a:p>
          <a:p>
            <a:r>
              <a:rPr lang="de-DE" sz="2800" dirty="0"/>
              <a:t>Beim Zugriff auf eine Objektvariable mit dem Wert null, also Zugriff auf eine </a:t>
            </a:r>
            <a:r>
              <a:rPr lang="de-DE" sz="2800" dirty="0" err="1"/>
              <a:t>Instanzmethode</a:t>
            </a:r>
            <a:r>
              <a:rPr lang="de-DE" sz="2800" dirty="0"/>
              <a:t> oder ein Attribut des (nicht existenten) Objekts, stürzt das Programm mit einer </a:t>
            </a:r>
            <a:r>
              <a:rPr lang="de-DE" sz="2800" dirty="0" err="1"/>
              <a:t>NullPointerException</a:t>
            </a:r>
            <a:r>
              <a:rPr lang="de-DE" sz="2800" dirty="0"/>
              <a:t> ab.</a:t>
            </a:r>
          </a:p>
        </p:txBody>
      </p:sp>
      <p:pic>
        <p:nvPicPr>
          <p:cNvPr id="8" name="Graphic 7" descr="Document with solid fill">
            <a:extLst>
              <a:ext uri="{FF2B5EF4-FFF2-40B4-BE49-F238E27FC236}">
                <a16:creationId xmlns:a16="http://schemas.microsoft.com/office/drawing/2014/main" id="{9D285811-E3FA-4AC9-9D5A-43A3968B73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9395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DFB84-94E8-4C4B-ACB1-FADAD72D7597}"/>
              </a:ext>
            </a:extLst>
          </p:cNvPr>
          <p:cNvSpPr>
            <a:spLocks noGrp="1"/>
          </p:cNvSpPr>
          <p:nvPr>
            <p:ph type="title"/>
          </p:nvPr>
        </p:nvSpPr>
        <p:spPr/>
        <p:txBody>
          <a:bodyPr/>
          <a:lstStyle/>
          <a:p>
            <a:r>
              <a:rPr lang="de-DE" dirty="0"/>
              <a:t>Codebeispiel</a:t>
            </a:r>
          </a:p>
        </p:txBody>
      </p:sp>
      <p:sp>
        <p:nvSpPr>
          <p:cNvPr id="3" name="Content Placeholder 2">
            <a:extLst>
              <a:ext uri="{FF2B5EF4-FFF2-40B4-BE49-F238E27FC236}">
                <a16:creationId xmlns:a16="http://schemas.microsoft.com/office/drawing/2014/main" id="{CB037B67-0A79-49C7-8721-6AE03482A4F3}"/>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A9B7C6"/>
                </a:solidFill>
                <a:effectLst/>
                <a:latin typeface="Consolas" panose="020B0609020204030204" pitchFamily="49" charset="0"/>
              </a:rPr>
              <a:t>frage = </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frage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leser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leser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ausgabe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ausgabe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5" name="Graphic 4" descr="Puzzle pieces with solid fill">
            <a:extLst>
              <a:ext uri="{FF2B5EF4-FFF2-40B4-BE49-F238E27FC236}">
                <a16:creationId xmlns:a16="http://schemas.microsoft.com/office/drawing/2014/main" id="{4B8899EC-5110-4D5C-A2BA-309CF415ED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73515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532775-0C48-44FD-A744-1C24B06914E9}"/>
              </a:ext>
            </a:extLst>
          </p:cNvPr>
          <p:cNvSpPr>
            <a:spLocks noGrp="1"/>
          </p:cNvSpPr>
          <p:nvPr>
            <p:ph type="title"/>
          </p:nvPr>
        </p:nvSpPr>
        <p:spPr>
          <a:xfrm>
            <a:off x="838200" y="365125"/>
            <a:ext cx="5257800" cy="1325563"/>
          </a:xfrm>
        </p:spPr>
        <p:txBody>
          <a:bodyPr/>
          <a:lstStyle/>
          <a:p>
            <a:r>
              <a:rPr lang="de-DE" dirty="0"/>
              <a:t>Typ einer Variable</a:t>
            </a:r>
          </a:p>
        </p:txBody>
      </p:sp>
      <p:graphicFrame>
        <p:nvGraphicFramePr>
          <p:cNvPr id="5" name="Table 5">
            <a:extLst>
              <a:ext uri="{FF2B5EF4-FFF2-40B4-BE49-F238E27FC236}">
                <a16:creationId xmlns:a16="http://schemas.microsoft.com/office/drawing/2014/main" id="{59FBC0DC-1E06-4887-B109-60F3EFFDE6B1}"/>
              </a:ext>
            </a:extLst>
          </p:cNvPr>
          <p:cNvGraphicFramePr>
            <a:graphicFrameLocks noGrp="1"/>
          </p:cNvGraphicFramePr>
          <p:nvPr>
            <p:extLst>
              <p:ext uri="{D42A27DB-BD31-4B8C-83A1-F6EECF244321}">
                <p14:modId xmlns:p14="http://schemas.microsoft.com/office/powerpoint/2010/main" val="2506664036"/>
              </p:ext>
            </p:extLst>
          </p:nvPr>
        </p:nvGraphicFramePr>
        <p:xfrm>
          <a:off x="711200" y="4086860"/>
          <a:ext cx="3967480" cy="2225040"/>
        </p:xfrm>
        <a:graphic>
          <a:graphicData uri="http://schemas.openxmlformats.org/drawingml/2006/table">
            <a:tbl>
              <a:tblPr firstRow="1" bandRow="1">
                <a:tableStyleId>{5C22544A-7EE6-4342-B048-85BDC9FD1C3A}</a:tableStyleId>
              </a:tblPr>
              <a:tblGrid>
                <a:gridCol w="1264559">
                  <a:extLst>
                    <a:ext uri="{9D8B030D-6E8A-4147-A177-3AD203B41FA5}">
                      <a16:colId xmlns:a16="http://schemas.microsoft.com/office/drawing/2014/main" val="2146011180"/>
                    </a:ext>
                  </a:extLst>
                </a:gridCol>
                <a:gridCol w="1264559">
                  <a:extLst>
                    <a:ext uri="{9D8B030D-6E8A-4147-A177-3AD203B41FA5}">
                      <a16:colId xmlns:a16="http://schemas.microsoft.com/office/drawing/2014/main" val="751697227"/>
                    </a:ext>
                  </a:extLst>
                </a:gridCol>
                <a:gridCol w="1438362">
                  <a:extLst>
                    <a:ext uri="{9D8B030D-6E8A-4147-A177-3AD203B41FA5}">
                      <a16:colId xmlns:a16="http://schemas.microsoft.com/office/drawing/2014/main" val="380065805"/>
                    </a:ext>
                  </a:extLst>
                </a:gridCol>
              </a:tblGrid>
              <a:tr h="370840">
                <a:tc gridSpan="3">
                  <a:txBody>
                    <a:bodyPr/>
                    <a:lstStyle/>
                    <a:p>
                      <a:r>
                        <a:rPr lang="de-DE" dirty="0">
                          <a:solidFill>
                            <a:schemeClr val="tx1"/>
                          </a:solidFill>
                        </a:rPr>
                        <a:t>Objektvariablen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r>
                        <a:rPr lang="de-DE" dirty="0">
                          <a:solidFill>
                            <a:schemeClr val="tx1"/>
                          </a:solidFill>
                        </a:rPr>
                        <a:t>Objektvariablen</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de-DE" dirty="0"/>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18935623"/>
                  </a:ext>
                </a:extLst>
              </a:tr>
              <a:tr h="370840">
                <a:tc>
                  <a:txBody>
                    <a:bodyPr/>
                    <a:lstStyle/>
                    <a:p>
                      <a:r>
                        <a:rPr lang="de-DE" b="1" dirty="0">
                          <a:solidFill>
                            <a:schemeClr val="tx1"/>
                          </a:solidFill>
                        </a:rPr>
                        <a:t>Datentyp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92056995"/>
                  </a:ext>
                </a:extLst>
              </a:tr>
              <a:tr h="370840">
                <a:tc>
                  <a:txBody>
                    <a:bodyPr/>
                    <a:lstStyle/>
                    <a:p>
                      <a:r>
                        <a:rPr lang="de-DE" dirty="0">
                          <a:solidFill>
                            <a:schemeClr val="tx1"/>
                          </a:solidFill>
                        </a:rPr>
                        <a:t>String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frage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99579579"/>
                  </a:ext>
                </a:extLst>
              </a:tr>
              <a:tr h="370840">
                <a:tc>
                  <a:txBody>
                    <a:bodyPr/>
                    <a:lstStyle/>
                    <a:p>
                      <a:r>
                        <a:rPr lang="de-DE" dirty="0">
                          <a:solidFill>
                            <a:schemeClr val="tx1"/>
                          </a:solidFill>
                        </a:rPr>
                        <a:t>Scanner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leser</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60718936"/>
                  </a:ext>
                </a:extLst>
              </a:tr>
              <a:tr h="370840">
                <a:tc>
                  <a:txBody>
                    <a:bodyPr/>
                    <a:lstStyle/>
                    <a:p>
                      <a:r>
                        <a:rPr lang="de-D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eingabe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7022947"/>
                  </a:ext>
                </a:extLst>
              </a:tr>
              <a:tr h="370840">
                <a:tc>
                  <a:txBody>
                    <a:bodyPr/>
                    <a:lstStyle/>
                    <a:p>
                      <a:r>
                        <a:rPr lang="de-DE" dirty="0">
                          <a:solidFill>
                            <a:schemeClr val="tx1"/>
                          </a:solidFill>
                        </a:rPr>
                        <a:t>String</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ausgabe</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2449595"/>
                  </a:ext>
                </a:extLst>
              </a:tr>
            </a:tbl>
          </a:graphicData>
        </a:graphic>
      </p:graphicFrame>
      <p:sp>
        <p:nvSpPr>
          <p:cNvPr id="9" name="TextBox 8">
            <a:extLst>
              <a:ext uri="{FF2B5EF4-FFF2-40B4-BE49-F238E27FC236}">
                <a16:creationId xmlns:a16="http://schemas.microsoft.com/office/drawing/2014/main" id="{9BB76F9A-044C-48B4-A19D-B1C1BFF447BD}"/>
              </a:ext>
            </a:extLst>
          </p:cNvPr>
          <p:cNvSpPr txBox="1"/>
          <p:nvPr/>
        </p:nvSpPr>
        <p:spPr>
          <a:xfrm>
            <a:off x="7033260" y="3584717"/>
            <a:ext cx="2954020" cy="369332"/>
          </a:xfrm>
          <a:prstGeom prst="rect">
            <a:avLst/>
          </a:prstGeom>
          <a:noFill/>
        </p:spPr>
        <p:txBody>
          <a:bodyPr wrap="square" rtlCol="0">
            <a:spAutoFit/>
          </a:bodyPr>
          <a:lstStyle/>
          <a:p>
            <a:r>
              <a:rPr lang="de-DE" dirty="0"/>
              <a:t>Irgendwo anders im Speicher</a:t>
            </a:r>
          </a:p>
        </p:txBody>
      </p:sp>
      <p:sp>
        <p:nvSpPr>
          <p:cNvPr id="10" name="TextBox 9">
            <a:extLst>
              <a:ext uri="{FF2B5EF4-FFF2-40B4-BE49-F238E27FC236}">
                <a16:creationId xmlns:a16="http://schemas.microsoft.com/office/drawing/2014/main" id="{FEB6A37F-6A24-4737-96ED-B9A9C770DC7E}"/>
              </a:ext>
            </a:extLst>
          </p:cNvPr>
          <p:cNvSpPr txBox="1"/>
          <p:nvPr/>
        </p:nvSpPr>
        <p:spPr>
          <a:xfrm>
            <a:off x="5303520" y="4231005"/>
            <a:ext cx="2301240" cy="646331"/>
          </a:xfrm>
          <a:prstGeom prst="rect">
            <a:avLst/>
          </a:prstGeom>
          <a:noFill/>
        </p:spPr>
        <p:txBody>
          <a:bodyPr wrap="square" rtlCol="0">
            <a:spAutoFit/>
          </a:bodyPr>
          <a:lstStyle/>
          <a:p>
            <a:r>
              <a:rPr kumimoji="0" lang="de-DE" altLang="de-DE" sz="1800" b="0" i="0" u="none" strike="noStrike" cap="none" normalizeH="0" baseline="0" dirty="0">
                <a:ln>
                  <a:noFill/>
                </a:ln>
                <a:solidFill>
                  <a:srgbClr val="5FB1DA"/>
                </a:solidFill>
                <a:effectLst/>
                <a:latin typeface="Consolas" panose="020B0609020204030204" pitchFamily="49" charset="0"/>
              </a:rPr>
              <a:t>Scanner</a:t>
            </a:r>
            <a:r>
              <a:rPr lang="de-DE" dirty="0"/>
              <a:t>-Objekt</a:t>
            </a:r>
            <a:br>
              <a:rPr lang="de-DE" dirty="0"/>
            </a:br>
            <a:r>
              <a:rPr lang="de-DE" dirty="0"/>
              <a:t>(liest von </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lang="de-DE" dirty="0"/>
              <a:t>)</a:t>
            </a:r>
          </a:p>
        </p:txBody>
      </p:sp>
      <p:sp>
        <p:nvSpPr>
          <p:cNvPr id="13" name="TextBox 12">
            <a:extLst>
              <a:ext uri="{FF2B5EF4-FFF2-40B4-BE49-F238E27FC236}">
                <a16:creationId xmlns:a16="http://schemas.microsoft.com/office/drawing/2014/main" id="{FE512F0E-3D42-4D51-B09B-85A8DCA90906}"/>
              </a:ext>
            </a:extLst>
          </p:cNvPr>
          <p:cNvSpPr txBox="1"/>
          <p:nvPr/>
        </p:nvSpPr>
        <p:spPr>
          <a:xfrm>
            <a:off x="6258560" y="5736254"/>
            <a:ext cx="220472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endParaRPr lang="de-DE" dirty="0"/>
          </a:p>
        </p:txBody>
      </p:sp>
      <p:sp>
        <p:nvSpPr>
          <p:cNvPr id="15" name="TextBox 14">
            <a:extLst>
              <a:ext uri="{FF2B5EF4-FFF2-40B4-BE49-F238E27FC236}">
                <a16:creationId xmlns:a16="http://schemas.microsoft.com/office/drawing/2014/main" id="{AD57D11A-93AD-4572-B66D-F313DC4961AD}"/>
              </a:ext>
            </a:extLst>
          </p:cNvPr>
          <p:cNvSpPr txBox="1"/>
          <p:nvPr/>
        </p:nvSpPr>
        <p:spPr>
          <a:xfrm>
            <a:off x="8046720" y="4554170"/>
            <a:ext cx="320548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"Hallo, Max Mustermann!"</a:t>
            </a:r>
            <a:endParaRPr lang="de-DE" dirty="0"/>
          </a:p>
        </p:txBody>
      </p:sp>
      <p:sp>
        <p:nvSpPr>
          <p:cNvPr id="17" name="TextBox 16">
            <a:extLst>
              <a:ext uri="{FF2B5EF4-FFF2-40B4-BE49-F238E27FC236}">
                <a16:creationId xmlns:a16="http://schemas.microsoft.com/office/drawing/2014/main" id="{D130ADD4-B13A-44DD-82AA-8E34D250251C}"/>
              </a:ext>
            </a:extLst>
          </p:cNvPr>
          <p:cNvSpPr txBox="1"/>
          <p:nvPr/>
        </p:nvSpPr>
        <p:spPr>
          <a:xfrm>
            <a:off x="8956040" y="5422880"/>
            <a:ext cx="2204720" cy="369332"/>
          </a:xfrm>
          <a:prstGeom prst="rect">
            <a:avLst/>
          </a:prstGeom>
          <a:noFill/>
        </p:spPr>
        <p:txBody>
          <a:bodyPr wrap="square">
            <a:spAutoFit/>
          </a:bodyPr>
          <a:lstStyle/>
          <a:p>
            <a:r>
              <a:rPr kumimoji="0" lang="de-DE" altLang="de-DE" sz="1800" b="0" i="0" u="none" strike="noStrike" cap="none" normalizeH="0" baseline="0" dirty="0">
                <a:ln>
                  <a:noFill/>
                </a:ln>
                <a:solidFill>
                  <a:srgbClr val="6A8759"/>
                </a:solidFill>
                <a:effectLst/>
                <a:latin typeface="Consolas" panose="020B0609020204030204" pitchFamily="49" charset="0"/>
              </a:rPr>
              <a:t>"Max Mustermann"</a:t>
            </a:r>
            <a:endParaRPr lang="de-DE" dirty="0"/>
          </a:p>
        </p:txBody>
      </p:sp>
      <p:sp>
        <p:nvSpPr>
          <p:cNvPr id="3" name="Inhaltsplatzhalter 2">
            <a:extLst>
              <a:ext uri="{FF2B5EF4-FFF2-40B4-BE49-F238E27FC236}">
                <a16:creationId xmlns:a16="http://schemas.microsoft.com/office/drawing/2014/main" id="{EF6194DB-AD90-4A87-A778-DCE7EBB05F8F}"/>
              </a:ext>
            </a:extLst>
          </p:cNvPr>
          <p:cNvSpPr>
            <a:spLocks noGrp="1"/>
          </p:cNvSpPr>
          <p:nvPr>
            <p:ph idx="1"/>
          </p:nvPr>
        </p:nvSpPr>
        <p:spPr/>
        <p:txBody>
          <a:bodyPr/>
          <a:lstStyle/>
          <a:p>
            <a:r>
              <a:rPr lang="de-DE" dirty="0"/>
              <a:t>Variablen </a:t>
            </a:r>
            <a:r>
              <a:rPr lang="de-DE" dirty="0">
                <a:hlinkClick r:id="rId2" action="ppaction://hlinksldjump"/>
              </a:rPr>
              <a:t>primitiver Datentypen</a:t>
            </a:r>
            <a:r>
              <a:rPr lang="de-DE" dirty="0"/>
              <a:t> speichern ihren Wert direkt.</a:t>
            </a:r>
          </a:p>
          <a:p>
            <a:r>
              <a:rPr lang="de-DE" dirty="0"/>
              <a:t>Objektvariablen speichern Referenzen auf </a:t>
            </a:r>
            <a:r>
              <a:rPr lang="de-DE" dirty="0">
                <a:hlinkClick r:id="rId3" action="ppaction://hlinksldjump"/>
              </a:rPr>
              <a:t>Objekte</a:t>
            </a:r>
            <a:r>
              <a:rPr lang="de-DE" dirty="0"/>
              <a:t> (z.B. </a:t>
            </a:r>
            <a:r>
              <a:rPr lang="de-DE" dirty="0">
                <a:hlinkClick r:id="rId4" action="ppaction://hlinksldjump"/>
              </a:rPr>
              <a:t>String</a:t>
            </a:r>
            <a:r>
              <a:rPr lang="de-DE" dirty="0"/>
              <a:t>, </a:t>
            </a:r>
            <a:r>
              <a:rPr lang="de-DE" dirty="0">
                <a:hlinkClick r:id="rId5" action="ppaction://hlinksldjump"/>
              </a:rPr>
              <a:t>Scanner</a:t>
            </a:r>
            <a:r>
              <a:rPr lang="de-DE" dirty="0"/>
              <a:t>, </a:t>
            </a:r>
            <a:r>
              <a:rPr lang="de-DE" dirty="0">
                <a:hlinkClick r:id="rId6" action="ppaction://hlinksldjump"/>
              </a:rPr>
              <a:t>Random</a:t>
            </a:r>
            <a:r>
              <a:rPr lang="de-DE" dirty="0"/>
              <a:t>). Objekte können in mehreren Variablen referenziert werden.</a:t>
            </a:r>
          </a:p>
        </p:txBody>
      </p:sp>
      <p:sp>
        <p:nvSpPr>
          <p:cNvPr id="31" name="Rectangle 30">
            <a:extLst>
              <a:ext uri="{FF2B5EF4-FFF2-40B4-BE49-F238E27FC236}">
                <a16:creationId xmlns:a16="http://schemas.microsoft.com/office/drawing/2014/main" id="{1E3DBAEE-7E58-4FA2-9046-0BCE38186D0D}"/>
              </a:ext>
            </a:extLst>
          </p:cNvPr>
          <p:cNvSpPr/>
          <p:nvPr/>
        </p:nvSpPr>
        <p:spPr>
          <a:xfrm>
            <a:off x="5029200" y="3484880"/>
            <a:ext cx="6868160" cy="300799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35" name="Straight Arrow Connector 34">
            <a:extLst>
              <a:ext uri="{FF2B5EF4-FFF2-40B4-BE49-F238E27FC236}">
                <a16:creationId xmlns:a16="http://schemas.microsoft.com/office/drawing/2014/main" id="{974BB901-681E-4DAD-86A4-5E662A233EC6}"/>
              </a:ext>
            </a:extLst>
          </p:cNvPr>
          <p:cNvCxnSpPr>
            <a:cxnSpLocks/>
            <a:endCxn id="13" idx="1"/>
          </p:cNvCxnSpPr>
          <p:nvPr/>
        </p:nvCxnSpPr>
        <p:spPr>
          <a:xfrm>
            <a:off x="3368040" y="4993640"/>
            <a:ext cx="2890520" cy="9272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7DC8943D-8087-4A84-9681-C44BF09893A2}"/>
              </a:ext>
            </a:extLst>
          </p:cNvPr>
          <p:cNvCxnSpPr>
            <a:cxnSpLocks/>
            <a:endCxn id="10" idx="1"/>
          </p:cNvCxnSpPr>
          <p:nvPr/>
        </p:nvCxnSpPr>
        <p:spPr>
          <a:xfrm flipV="1">
            <a:off x="3368040" y="4554171"/>
            <a:ext cx="1935480" cy="8255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5" name="Straight Arrow Connector 44">
            <a:extLst>
              <a:ext uri="{FF2B5EF4-FFF2-40B4-BE49-F238E27FC236}">
                <a16:creationId xmlns:a16="http://schemas.microsoft.com/office/drawing/2014/main" id="{02B71EFF-0C37-4CA2-B0EF-4DFC8144E9EC}"/>
              </a:ext>
            </a:extLst>
          </p:cNvPr>
          <p:cNvCxnSpPr>
            <a:cxnSpLocks/>
            <a:endCxn id="15" idx="1"/>
          </p:cNvCxnSpPr>
          <p:nvPr/>
        </p:nvCxnSpPr>
        <p:spPr>
          <a:xfrm flipV="1">
            <a:off x="3368040" y="4738836"/>
            <a:ext cx="4678680" cy="136675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9" name="Connector: Curved 48">
            <a:extLst>
              <a:ext uri="{FF2B5EF4-FFF2-40B4-BE49-F238E27FC236}">
                <a16:creationId xmlns:a16="http://schemas.microsoft.com/office/drawing/2014/main" id="{88BD7CA1-AA3F-42B1-A8C6-A78820E19991}"/>
              </a:ext>
            </a:extLst>
          </p:cNvPr>
          <p:cNvCxnSpPr>
            <a:endCxn id="17" idx="2"/>
          </p:cNvCxnSpPr>
          <p:nvPr/>
        </p:nvCxnSpPr>
        <p:spPr>
          <a:xfrm>
            <a:off x="3368040" y="5736254"/>
            <a:ext cx="6690360" cy="55958"/>
          </a:xfrm>
          <a:prstGeom prst="curvedConnector4">
            <a:avLst>
              <a:gd name="adj1" fmla="val 41382"/>
              <a:gd name="adj2" fmla="val 1098606"/>
            </a:avLst>
          </a:prstGeom>
          <a:ln>
            <a:tailEnd type="triangle"/>
          </a:ln>
        </p:spPr>
        <p:style>
          <a:lnRef idx="1">
            <a:schemeClr val="accent2"/>
          </a:lnRef>
          <a:fillRef idx="0">
            <a:schemeClr val="accent2"/>
          </a:fillRef>
          <a:effectRef idx="0">
            <a:schemeClr val="accent2"/>
          </a:effectRef>
          <a:fontRef idx="minor">
            <a:schemeClr val="tx1"/>
          </a:fontRef>
        </p:style>
      </p:cxnSp>
      <p:pic>
        <p:nvPicPr>
          <p:cNvPr id="56" name="Graphic 55" descr="Lightbulb with solid fill">
            <a:extLst>
              <a:ext uri="{FF2B5EF4-FFF2-40B4-BE49-F238E27FC236}">
                <a16:creationId xmlns:a16="http://schemas.microsoft.com/office/drawing/2014/main" id="{CE2DC1A2-71A2-43AA-9A4A-72C839AE69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55076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F285DD-E3B2-4DDF-988B-FC5AEEF0D20C}"/>
              </a:ext>
            </a:extLst>
          </p:cNvPr>
          <p:cNvSpPr>
            <a:spLocks noGrp="1"/>
          </p:cNvSpPr>
          <p:nvPr>
            <p:ph type="title"/>
          </p:nvPr>
        </p:nvSpPr>
        <p:spPr/>
        <p:txBody>
          <a:bodyPr/>
          <a:lstStyle/>
          <a:p>
            <a:r>
              <a:rPr lang="de-DE" dirty="0"/>
              <a:t>Was sind Methoden?</a:t>
            </a:r>
          </a:p>
        </p:txBody>
      </p:sp>
      <p:sp>
        <p:nvSpPr>
          <p:cNvPr id="3" name="Inhaltsplatzhalter 2">
            <a:extLst>
              <a:ext uri="{FF2B5EF4-FFF2-40B4-BE49-F238E27FC236}">
                <a16:creationId xmlns:a16="http://schemas.microsoft.com/office/drawing/2014/main" id="{D48FC477-C60D-48B6-8549-D9F390B8020C}"/>
              </a:ext>
            </a:extLst>
          </p:cNvPr>
          <p:cNvSpPr>
            <a:spLocks noGrp="1"/>
          </p:cNvSpPr>
          <p:nvPr>
            <p:ph idx="1"/>
          </p:nvPr>
        </p:nvSpPr>
        <p:spPr/>
        <p:txBody>
          <a:bodyPr/>
          <a:lstStyle/>
          <a:p>
            <a:pPr marL="0" indent="0">
              <a:buNone/>
            </a:pPr>
            <a:r>
              <a:rPr lang="de-DE" dirty="0"/>
              <a:t>Methoden können zwei Dinge tun:</a:t>
            </a:r>
          </a:p>
          <a:p>
            <a:pPr marL="514350" indent="-514350">
              <a:buFont typeface="+mj-lt"/>
              <a:buAutoNum type="arabicParenBoth"/>
            </a:pPr>
            <a:r>
              <a:rPr lang="de-DE" dirty="0"/>
              <a:t>Befehle ausführen</a:t>
            </a:r>
          </a:p>
          <a:p>
            <a:pPr marL="514350" indent="-514350">
              <a:buFont typeface="+mj-lt"/>
              <a:buAutoNum type="arabicParenBoth"/>
            </a:pPr>
            <a:r>
              <a:rPr lang="de-DE" dirty="0"/>
              <a:t>Ergebnisse liefern (im Folgenden: "</a:t>
            </a:r>
            <a:r>
              <a:rPr lang="de-DE" dirty="0" err="1"/>
              <a:t>returnen</a:t>
            </a:r>
            <a:r>
              <a:rPr lang="de-DE" dirty="0"/>
              <a:t>")</a:t>
            </a:r>
          </a:p>
          <a:p>
            <a:pPr marL="0" indent="0">
              <a:buNone/>
            </a:pPr>
            <a:r>
              <a:rPr lang="de-DE" dirty="0"/>
              <a:t>Methoden verkapseln Programmcode.</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 Verwendung einer Methode: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[Objekt.]&lt;Name&gt;(&lt;Parameter&gt;);</a:t>
            </a:r>
            <a:endParaRPr lang="de-DE" sz="1800" dirty="0">
              <a:latin typeface="Consolas" panose="020B0609020204030204" pitchFamily="49" charset="0"/>
            </a:endParaRPr>
          </a:p>
        </p:txBody>
      </p:sp>
      <p:pic>
        <p:nvPicPr>
          <p:cNvPr id="7" name="Graphic 6" descr="Books with solid fill">
            <a:extLst>
              <a:ext uri="{FF2B5EF4-FFF2-40B4-BE49-F238E27FC236}">
                <a16:creationId xmlns:a16="http://schemas.microsoft.com/office/drawing/2014/main" id="{05095256-7839-4D6C-922B-D7E8247475D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509686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AD31-D233-46AF-AAA3-A62AD6439B84}"/>
              </a:ext>
            </a:extLst>
          </p:cNvPr>
          <p:cNvSpPr>
            <a:spLocks noGrp="1"/>
          </p:cNvSpPr>
          <p:nvPr>
            <p:ph type="title"/>
          </p:nvPr>
        </p:nvSpPr>
        <p:spPr/>
        <p:txBody>
          <a:bodyPr/>
          <a:lstStyle/>
          <a:p>
            <a:r>
              <a:rPr lang="de-DE" dirty="0"/>
              <a:t>Beispiele für Methodenaufrufe</a:t>
            </a:r>
          </a:p>
        </p:txBody>
      </p:sp>
      <p:graphicFrame>
        <p:nvGraphicFramePr>
          <p:cNvPr id="4" name="Table 4">
            <a:extLst>
              <a:ext uri="{FF2B5EF4-FFF2-40B4-BE49-F238E27FC236}">
                <a16:creationId xmlns:a16="http://schemas.microsoft.com/office/drawing/2014/main" id="{65A0004E-A3D3-4A18-AD4A-5C6A144B5778}"/>
              </a:ext>
            </a:extLst>
          </p:cNvPr>
          <p:cNvGraphicFramePr>
            <a:graphicFrameLocks noGrp="1"/>
          </p:cNvGraphicFramePr>
          <p:nvPr>
            <p:ph idx="1"/>
            <p:extLst>
              <p:ext uri="{D42A27DB-BD31-4B8C-83A1-F6EECF244321}">
                <p14:modId xmlns:p14="http://schemas.microsoft.com/office/powerpoint/2010/main" val="4034046216"/>
              </p:ext>
            </p:extLst>
          </p:nvPr>
        </p:nvGraphicFramePr>
        <p:xfrm>
          <a:off x="838200" y="1825625"/>
          <a:ext cx="10515600" cy="4450080"/>
        </p:xfrm>
        <a:graphic>
          <a:graphicData uri="http://schemas.openxmlformats.org/drawingml/2006/table">
            <a:tbl>
              <a:tblPr firstRow="1" bandRow="1">
                <a:tableStyleId>{5C22544A-7EE6-4342-B048-85BDC9FD1C3A}</a:tableStyleId>
              </a:tblPr>
              <a:tblGrid>
                <a:gridCol w="1456267">
                  <a:extLst>
                    <a:ext uri="{9D8B030D-6E8A-4147-A177-3AD203B41FA5}">
                      <a16:colId xmlns:a16="http://schemas.microsoft.com/office/drawing/2014/main" val="1301419155"/>
                    </a:ext>
                  </a:extLst>
                </a:gridCol>
                <a:gridCol w="5554133">
                  <a:extLst>
                    <a:ext uri="{9D8B030D-6E8A-4147-A177-3AD203B41FA5}">
                      <a16:colId xmlns:a16="http://schemas.microsoft.com/office/drawing/2014/main" val="811877467"/>
                    </a:ext>
                  </a:extLst>
                </a:gridCol>
                <a:gridCol w="3505200">
                  <a:extLst>
                    <a:ext uri="{9D8B030D-6E8A-4147-A177-3AD203B41FA5}">
                      <a16:colId xmlns:a16="http://schemas.microsoft.com/office/drawing/2014/main" val="1284221858"/>
                    </a:ext>
                  </a:extLst>
                </a:gridCol>
              </a:tblGrid>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pPr algn="ctr"/>
                      <a:endParaRPr lang="de-DE" dirty="0"/>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75397328"/>
                  </a:ext>
                </a:extLst>
              </a:tr>
              <a:tr h="370840">
                <a:tc>
                  <a:txBody>
                    <a:bodyPr/>
                    <a:lstStyle/>
                    <a:p>
                      <a:pPr algn="l"/>
                      <a:r>
                        <a:rPr lang="de-DE" dirty="0" err="1">
                          <a:solidFill>
                            <a:srgbClr val="7A7A7A"/>
                          </a:solidFill>
                        </a:rPr>
                        <a:t>println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Gibt "Hallo" in der Konsole aus.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7A7A7A"/>
                          </a:solidFill>
                          <a:effectLst/>
                          <a:latin typeface="Consolas" panose="020B0609020204030204" pitchFamily="49" charset="0"/>
                        </a:rPr>
                        <a:t>Befehl ausführen</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91943420"/>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buchstabenInLangemWort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Heizölrückstoßabdämpfung</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38341391"/>
                  </a:ext>
                </a:extLst>
              </a:tr>
              <a:tr h="370840">
                <a:tc>
                  <a:txBody>
                    <a:bodyPr/>
                    <a:lstStyle/>
                    <a:p>
                      <a:pPr algn="l"/>
                      <a:r>
                        <a:rPr lang="de-DE" dirty="0" err="1">
                          <a:solidFill>
                            <a:srgbClr val="7A7A7A"/>
                          </a:solidFill>
                        </a:rPr>
                        <a:t>length</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die Länge des Strings.</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5000902"/>
                  </a:ext>
                </a:extLst>
              </a:tr>
              <a:tr h="370840">
                <a:tc gridSpan="3">
                  <a:txBody>
                    <a:bodyPr/>
                    <a:lstStyle/>
                    <a:p>
                      <a:pPr algn="l"/>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AA7876"/>
                          </a:solidFill>
                          <a:effectLst/>
                          <a:latin typeface="Consolas" panose="020B0609020204030204" pitchFamily="49" charset="0"/>
                        </a:rPr>
                        <a:t>exit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30256108"/>
                  </a:ext>
                </a:extLst>
              </a:tr>
              <a:tr h="370840">
                <a:tc>
                  <a:txBody>
                    <a:bodyPr/>
                    <a:lstStyle/>
                    <a:p>
                      <a:pPr algn="l"/>
                      <a:r>
                        <a:rPr lang="de-DE" dirty="0" err="1">
                          <a:solidFill>
                            <a:srgbClr val="7A7A7A"/>
                          </a:solidFill>
                        </a:rPr>
                        <a:t>exit</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Beendet das Programm.</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Befehl ausführen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5993882"/>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affeInGiraffe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"Giraffe"</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contains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err="1">
                          <a:ln>
                            <a:noFill/>
                          </a:ln>
                          <a:solidFill>
                            <a:srgbClr val="6A8759"/>
                          </a:solidFill>
                          <a:effectLst/>
                          <a:latin typeface="Consolas" panose="020B0609020204030204" pitchFamily="49" charset="0"/>
                        </a:rPr>
                        <a:t>affe</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757397378"/>
                  </a:ext>
                </a:extLst>
              </a:tr>
              <a:tr h="370840">
                <a:tc>
                  <a:txBody>
                    <a:bodyPr/>
                    <a:lstStyle/>
                    <a:p>
                      <a:pPr algn="l"/>
                      <a:r>
                        <a:rPr lang="de-DE" dirty="0" err="1">
                          <a:solidFill>
                            <a:srgbClr val="7A7A7A"/>
                          </a:solidFill>
                        </a:rPr>
                        <a:t>contains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Enthält "Giraffe" irgendwo "</a:t>
                      </a:r>
                      <a:r>
                        <a:rPr kumimoji="0" lang="de-DE" altLang="de-DE" sz="1800" b="0" i="0" u="none" strike="noStrike" cap="none" normalizeH="0" baseline="0" dirty="0" err="1">
                          <a:ln>
                            <a:noFill/>
                          </a:ln>
                          <a:solidFill>
                            <a:srgbClr val="808080"/>
                          </a:solidFill>
                          <a:effectLst/>
                          <a:latin typeface="Consolas" panose="020B0609020204030204" pitchFamily="49" charset="0"/>
                        </a:rPr>
                        <a:t>affe</a:t>
                      </a:r>
                      <a:r>
                        <a:rPr kumimoji="0" lang="de-DE" altLang="de-DE" sz="1800" b="0" i="0" u="none" strike="noStrike" cap="none" normalizeH="0" baseline="0" dirty="0">
                          <a:ln>
                            <a:noFill/>
                          </a:ln>
                          <a:solidFill>
                            <a:srgbClr val="808080"/>
                          </a:solidFill>
                          <a:effectLst/>
                          <a:latin typeface="Consolas" panose="020B0609020204030204" pitchFamily="49" charset="0"/>
                        </a:rPr>
                        <a:t>"? Ja.</a:t>
                      </a:r>
                      <a:r>
                        <a:rPr lang="de-DE" altLang="de-DE" sz="1800" dirty="0">
                          <a:solidFill>
                            <a:srgbClr val="808080"/>
                          </a:solidFill>
                          <a:latin typeface="Consolas" panose="020B0609020204030204" pitchFamily="49" charset="0"/>
                        </a:rPr>
                        <a:t> </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54258283"/>
                  </a:ext>
                </a:extLst>
              </a:tr>
              <a:tr h="370840">
                <a:tc gridSpan="2">
                  <a:txBody>
                    <a:bodyPr/>
                    <a:lstStyle/>
                    <a:p>
                      <a:pPr algn="l"/>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rowSpan="2">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71468628"/>
                  </a:ext>
                </a:extLst>
              </a:tr>
              <a:tr h="370840">
                <a:tc>
                  <a:txBody>
                    <a:bodyPr/>
                    <a:lstStyle/>
                    <a:p>
                      <a:pPr algn="l"/>
                      <a:r>
                        <a:rPr lang="de-DE" dirty="0" err="1">
                          <a:solidFill>
                            <a:srgbClr val="7A7A7A"/>
                          </a:solidFill>
                        </a:rPr>
                        <a:t>nextLine</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Wartet auf eine Eingabe und </a:t>
                      </a:r>
                      <a:r>
                        <a:rPr kumimoji="0" lang="de-DE" altLang="de-DE" sz="1800" b="0" i="0" u="none" strike="noStrike" cap="none" normalizeH="0" baseline="0" dirty="0" err="1">
                          <a:ln>
                            <a:noFill/>
                          </a:ln>
                          <a:solidFill>
                            <a:srgbClr val="808080"/>
                          </a:solidFill>
                          <a:effectLst/>
                          <a:latin typeface="Consolas" panose="020B0609020204030204" pitchFamily="49" charset="0"/>
                        </a:rPr>
                        <a:t>returnt</a:t>
                      </a:r>
                      <a:r>
                        <a:rPr kumimoji="0" lang="de-DE" altLang="de-DE" sz="1800" b="0" i="0" u="none" strike="noStrike" cap="none" normalizeH="0" baseline="0" dirty="0">
                          <a:ln>
                            <a:noFill/>
                          </a:ln>
                          <a:solidFill>
                            <a:srgbClr val="808080"/>
                          </a:solidFill>
                          <a:effectLst/>
                          <a:latin typeface="Consolas" panose="020B0609020204030204" pitchFamily="49" charset="0"/>
                        </a:rPr>
                        <a:t> sie.</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tc vMerge="1">
                  <a:txBody>
                    <a:bodyPr/>
                    <a:lstStyle/>
                    <a:p>
                      <a:pPr algn="l"/>
                      <a:r>
                        <a:rPr kumimoji="0" lang="de-DE" altLang="de-DE" sz="1800" b="0" i="0" u="none" strike="noStrike" cap="none" normalizeH="0" baseline="0" dirty="0">
                          <a:ln>
                            <a:noFill/>
                          </a:ln>
                          <a:solidFill>
                            <a:srgbClr val="808080"/>
                          </a:solidFill>
                          <a:effectLst/>
                          <a:latin typeface="Consolas" panose="020B0609020204030204" pitchFamily="49" charset="0"/>
                        </a:rPr>
                        <a:t>Beides (Warten: Befehl, Eingabe: Ergebnis)</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lumMod val="75000"/>
                        </a:schemeClr>
                      </a:solidFill>
                      <a:prstDash val="dash"/>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26726285"/>
                  </a:ext>
                </a:extLst>
              </a:tr>
              <a:tr h="370840">
                <a:tc gridSpan="3">
                  <a:txBody>
                    <a:bodyPr/>
                    <a:lstStyle/>
                    <a:p>
                      <a:pPr algn="l"/>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feuerIstWasser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"Feuer"</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"Wasser"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lumMod val="75000"/>
                        </a:schemeClr>
                      </a:solidFill>
                      <a:prstDash val="dash"/>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de-DE"/>
                    </a:p>
                  </a:txBody>
                  <a:tcPr/>
                </a:tc>
                <a:tc hMerge="1">
                  <a:txBody>
                    <a:bodyPr/>
                    <a:lstStyle/>
                    <a:p>
                      <a:endParaRPr lang="de-DE" dirty="0"/>
                    </a:p>
                  </a:txBody>
                  <a:tcPr>
                    <a:lnL w="12700" cap="flat" cmpd="sng" algn="ctr">
                      <a:noFill/>
                      <a:prstDash val="solid"/>
                      <a:round/>
                      <a:headEnd type="none" w="med" len="med"/>
                      <a:tailEnd type="none" w="med" len="med"/>
                    </a:lnL>
                    <a:lnR w="12700" cmpd="sng">
                      <a:noFill/>
                    </a:lnR>
                    <a:lnT w="12700" cap="flat" cmpd="sng" algn="ctr">
                      <a:solidFill>
                        <a:schemeClr val="tx1">
                          <a:lumMod val="75000"/>
                        </a:schemeClr>
                      </a:solidFill>
                      <a:prstDash val="dash"/>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61594463"/>
                  </a:ext>
                </a:extLst>
              </a:tr>
              <a:tr h="370840">
                <a:tc>
                  <a:txBody>
                    <a:bodyPr/>
                    <a:lstStyle/>
                    <a:p>
                      <a:pPr algn="l"/>
                      <a:r>
                        <a:rPr lang="de-DE" dirty="0" err="1">
                          <a:solidFill>
                            <a:srgbClr val="7A7A7A"/>
                          </a:solidFill>
                        </a:rPr>
                        <a:t>equals</a:t>
                      </a:r>
                      <a:endParaRPr lang="de-DE" dirty="0">
                        <a:solidFill>
                          <a:srgbClr val="7A7A7A"/>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de-DE" sz="1800" b="0" i="0" u="none" strike="noStrike" cap="none" normalizeH="0" baseline="0" dirty="0">
                          <a:ln>
                            <a:noFill/>
                          </a:ln>
                          <a:solidFill>
                            <a:srgbClr val="808080"/>
                          </a:solidFill>
                          <a:effectLst/>
                          <a:latin typeface="Consolas" panose="020B0609020204030204" pitchFamily="49" charset="0"/>
                        </a:rPr>
                        <a:t>Handelt es sich um das gleiche Wort? Nein.</a:t>
                      </a:r>
                      <a:endParaRPr lang="de-DE"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altLang="de-DE" sz="1800" b="0" i="0" u="none" strike="noStrike" cap="none" normalizeH="0" baseline="0" dirty="0">
                          <a:ln>
                            <a:noFill/>
                          </a:ln>
                          <a:solidFill>
                            <a:srgbClr val="808080"/>
                          </a:solidFill>
                          <a:effectLst/>
                          <a:latin typeface="Consolas" panose="020B0609020204030204" pitchFamily="49" charset="0"/>
                        </a:rPr>
                        <a:t>Ergebnis </a:t>
                      </a:r>
                      <a:r>
                        <a:rPr kumimoji="0" lang="de-DE" altLang="de-DE" sz="1800" b="0" i="0" u="none" strike="noStrike" cap="none" normalizeH="0" baseline="0" dirty="0" err="1">
                          <a:ln>
                            <a:noFill/>
                          </a:ln>
                          <a:solidFill>
                            <a:srgbClr val="808080"/>
                          </a:solidFill>
                          <a:effectLst/>
                          <a:latin typeface="Consolas" panose="020B0609020204030204" pitchFamily="49" charset="0"/>
                        </a:rPr>
                        <a:t>returnen</a:t>
                      </a:r>
                      <a:endParaRPr lang="de-DE"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79208429"/>
                  </a:ext>
                </a:extLst>
              </a:tr>
            </a:tbl>
          </a:graphicData>
        </a:graphic>
      </p:graphicFrame>
      <p:pic>
        <p:nvPicPr>
          <p:cNvPr id="8" name="Graphic 7" descr="Document with solid fill">
            <a:extLst>
              <a:ext uri="{FF2B5EF4-FFF2-40B4-BE49-F238E27FC236}">
                <a16:creationId xmlns:a16="http://schemas.microsoft.com/office/drawing/2014/main" id="{00951D99-2E59-4B64-B8C1-1290E77B70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31751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FFC3ED-914D-4161-81D1-AA01B66684C5}"/>
              </a:ext>
            </a:extLst>
          </p:cNvPr>
          <p:cNvSpPr>
            <a:spLocks noGrp="1"/>
          </p:cNvSpPr>
          <p:nvPr>
            <p:ph type="title"/>
          </p:nvPr>
        </p:nvSpPr>
        <p:spPr/>
        <p:txBody>
          <a:bodyPr/>
          <a:lstStyle/>
          <a:p>
            <a:r>
              <a:rPr lang="de-DE" dirty="0"/>
              <a:t>Warum eigene Methoden schreiben?</a:t>
            </a:r>
          </a:p>
        </p:txBody>
      </p:sp>
      <p:sp>
        <p:nvSpPr>
          <p:cNvPr id="3" name="Inhaltsplatzhalter 2">
            <a:extLst>
              <a:ext uri="{FF2B5EF4-FFF2-40B4-BE49-F238E27FC236}">
                <a16:creationId xmlns:a16="http://schemas.microsoft.com/office/drawing/2014/main" id="{11ECDBE4-5DB2-4D2F-B97A-39A71797F883}"/>
              </a:ext>
            </a:extLst>
          </p:cNvPr>
          <p:cNvSpPr>
            <a:spLocks noGrp="1"/>
          </p:cNvSpPr>
          <p:nvPr>
            <p:ph idx="1"/>
          </p:nvPr>
        </p:nvSpPr>
        <p:spPr/>
        <p:txBody>
          <a:bodyPr>
            <a:normAutofit/>
          </a:bodyPr>
          <a:lstStyle/>
          <a:p>
            <a:r>
              <a:rPr lang="de-DE" dirty="0"/>
              <a:t>Wiederverwendung</a:t>
            </a:r>
          </a:p>
          <a:p>
            <a:pPr lvl="1"/>
            <a:r>
              <a:rPr lang="de-DE" dirty="0"/>
              <a:t>Vermeidung von ähnlichem Programmcode</a:t>
            </a:r>
          </a:p>
          <a:p>
            <a:r>
              <a:rPr lang="de-DE" dirty="0"/>
              <a:t>Methoden haben einen Namen.</a:t>
            </a:r>
          </a:p>
          <a:p>
            <a:pPr lvl="1"/>
            <a:r>
              <a:rPr lang="de-DE" dirty="0"/>
              <a:t>Zweck leichter verständlich</a:t>
            </a:r>
          </a:p>
          <a:p>
            <a:r>
              <a:rPr lang="de-DE" dirty="0"/>
              <a:t>Unabhängigkeit vom Rest des Programms</a:t>
            </a:r>
          </a:p>
          <a:p>
            <a:pPr lvl="1"/>
            <a:r>
              <a:rPr lang="de-DE" dirty="0"/>
              <a:t>Zerlegung des Programms in viele Teilprogramme</a:t>
            </a:r>
          </a:p>
        </p:txBody>
      </p:sp>
      <p:sp>
        <p:nvSpPr>
          <p:cNvPr id="4" name="Rectangle 3">
            <a:extLst>
              <a:ext uri="{FF2B5EF4-FFF2-40B4-BE49-F238E27FC236}">
                <a16:creationId xmlns:a16="http://schemas.microsoft.com/office/drawing/2014/main" id="{E047A92E-0BB8-4BCF-BA21-62A05CF7A2AF}"/>
              </a:ext>
            </a:extLst>
          </p:cNvPr>
          <p:cNvSpPr/>
          <p:nvPr/>
        </p:nvSpPr>
        <p:spPr>
          <a:xfrm>
            <a:off x="2527435" y="5681217"/>
            <a:ext cx="2948684" cy="81165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t>Methode</a:t>
            </a:r>
          </a:p>
          <a:p>
            <a:pPr algn="ctr"/>
            <a:r>
              <a:rPr lang="de-DE" dirty="0"/>
              <a:t>(z.B. </a:t>
            </a:r>
            <a:r>
              <a:rPr lang="de-DE" dirty="0" err="1"/>
              <a:t>nextLine</a:t>
            </a:r>
            <a:r>
              <a:rPr lang="de-DE" dirty="0"/>
              <a:t>)</a:t>
            </a:r>
          </a:p>
        </p:txBody>
      </p:sp>
      <p:cxnSp>
        <p:nvCxnSpPr>
          <p:cNvPr id="6" name="Straight Arrow Connector 5">
            <a:extLst>
              <a:ext uri="{FF2B5EF4-FFF2-40B4-BE49-F238E27FC236}">
                <a16:creationId xmlns:a16="http://schemas.microsoft.com/office/drawing/2014/main" id="{5FDB3DF3-3489-44D8-B9DF-90A4072D067D}"/>
              </a:ext>
            </a:extLst>
          </p:cNvPr>
          <p:cNvCxnSpPr>
            <a:endCxn id="4" idx="0"/>
          </p:cNvCxnSpPr>
          <p:nvPr/>
        </p:nvCxnSpPr>
        <p:spPr>
          <a:xfrm>
            <a:off x="2106196" y="4869950"/>
            <a:ext cx="1895581" cy="81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2D0A60D-5391-46B8-8055-17242C85B55F}"/>
              </a:ext>
            </a:extLst>
          </p:cNvPr>
          <p:cNvSpPr txBox="1"/>
          <p:nvPr/>
        </p:nvSpPr>
        <p:spPr>
          <a:xfrm rot="1378761">
            <a:off x="2467446" y="4866788"/>
            <a:ext cx="1173078" cy="369332"/>
          </a:xfrm>
          <a:prstGeom prst="rect">
            <a:avLst/>
          </a:prstGeom>
          <a:noFill/>
        </p:spPr>
        <p:txBody>
          <a:bodyPr wrap="square" rtlCol="0">
            <a:spAutoFit/>
          </a:bodyPr>
          <a:lstStyle/>
          <a:p>
            <a:r>
              <a:rPr lang="de-DE" dirty="0"/>
              <a:t>Parameter</a:t>
            </a:r>
          </a:p>
        </p:txBody>
      </p:sp>
      <p:cxnSp>
        <p:nvCxnSpPr>
          <p:cNvPr id="9" name="Straight Arrow Connector 8">
            <a:extLst>
              <a:ext uri="{FF2B5EF4-FFF2-40B4-BE49-F238E27FC236}">
                <a16:creationId xmlns:a16="http://schemas.microsoft.com/office/drawing/2014/main" id="{46527163-99D8-4726-BEAE-18C3F4896A21}"/>
              </a:ext>
            </a:extLst>
          </p:cNvPr>
          <p:cNvCxnSpPr>
            <a:stCxn id="4" idx="3"/>
          </p:cNvCxnSpPr>
          <p:nvPr/>
        </p:nvCxnSpPr>
        <p:spPr>
          <a:xfrm>
            <a:off x="5476119" y="6087046"/>
            <a:ext cx="251716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754A25-0252-407D-A558-3FCF034F2BC6}"/>
              </a:ext>
            </a:extLst>
          </p:cNvPr>
          <p:cNvCxnSpPr>
            <a:cxnSpLocks/>
            <a:stCxn id="4" idx="3"/>
          </p:cNvCxnSpPr>
          <p:nvPr/>
        </p:nvCxnSpPr>
        <p:spPr>
          <a:xfrm flipV="1">
            <a:off x="5476119" y="4869950"/>
            <a:ext cx="2003461" cy="1217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537E9FB-D59B-40AC-8381-1309D552AB3F}"/>
              </a:ext>
            </a:extLst>
          </p:cNvPr>
          <p:cNvSpPr txBox="1"/>
          <p:nvPr/>
        </p:nvSpPr>
        <p:spPr>
          <a:xfrm rot="19765532">
            <a:off x="5585881" y="5087678"/>
            <a:ext cx="1780352" cy="369332"/>
          </a:xfrm>
          <a:prstGeom prst="rect">
            <a:avLst/>
          </a:prstGeom>
          <a:noFill/>
        </p:spPr>
        <p:txBody>
          <a:bodyPr wrap="square" rtlCol="0">
            <a:spAutoFit/>
          </a:bodyPr>
          <a:lstStyle/>
          <a:p>
            <a:r>
              <a:rPr lang="de-DE" dirty="0"/>
              <a:t>Nebeneffekte</a:t>
            </a:r>
          </a:p>
        </p:txBody>
      </p:sp>
      <p:sp>
        <p:nvSpPr>
          <p:cNvPr id="14" name="TextBox 13">
            <a:extLst>
              <a:ext uri="{FF2B5EF4-FFF2-40B4-BE49-F238E27FC236}">
                <a16:creationId xmlns:a16="http://schemas.microsoft.com/office/drawing/2014/main" id="{067E2E7F-4E24-4998-9698-47C9FBA4429C}"/>
              </a:ext>
            </a:extLst>
          </p:cNvPr>
          <p:cNvSpPr txBox="1"/>
          <p:nvPr/>
        </p:nvSpPr>
        <p:spPr>
          <a:xfrm>
            <a:off x="6476057" y="5701279"/>
            <a:ext cx="1096882" cy="369332"/>
          </a:xfrm>
          <a:prstGeom prst="rect">
            <a:avLst/>
          </a:prstGeom>
          <a:noFill/>
        </p:spPr>
        <p:txBody>
          <a:bodyPr wrap="square" rtlCol="0">
            <a:spAutoFit/>
          </a:bodyPr>
          <a:lstStyle/>
          <a:p>
            <a:r>
              <a:rPr lang="de-DE" dirty="0"/>
              <a:t>Ergebnis</a:t>
            </a:r>
          </a:p>
        </p:txBody>
      </p:sp>
      <p:pic>
        <p:nvPicPr>
          <p:cNvPr id="11" name="Graphic 10" descr="Lightbulb with solid fill">
            <a:extLst>
              <a:ext uri="{FF2B5EF4-FFF2-40B4-BE49-F238E27FC236}">
                <a16:creationId xmlns:a16="http://schemas.microsoft.com/office/drawing/2014/main" id="{A609B949-322F-4081-9B79-42DE37970C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pic>
        <p:nvPicPr>
          <p:cNvPr id="12" name="Content Placeholder 5" descr="Arrow circle with solid fill">
            <a:extLst>
              <a:ext uri="{FF2B5EF4-FFF2-40B4-BE49-F238E27FC236}">
                <a16:creationId xmlns:a16="http://schemas.microsoft.com/office/drawing/2014/main" id="{D7D93B2B-52AF-42D2-B928-0504A573137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22380" y="1824840"/>
            <a:ext cx="914400" cy="914400"/>
          </a:xfrm>
          <a:prstGeom prst="rect">
            <a:avLst/>
          </a:prstGeom>
        </p:spPr>
      </p:pic>
      <p:graphicFrame>
        <p:nvGraphicFramePr>
          <p:cNvPr id="33" name="Diagram 32">
            <a:extLst>
              <a:ext uri="{FF2B5EF4-FFF2-40B4-BE49-F238E27FC236}">
                <a16:creationId xmlns:a16="http://schemas.microsoft.com/office/drawing/2014/main" id="{2A3D3E62-1AB2-43C0-8420-1C6549F4D31D}"/>
              </a:ext>
            </a:extLst>
          </p:cNvPr>
          <p:cNvGraphicFramePr/>
          <p:nvPr>
            <p:extLst>
              <p:ext uri="{D42A27DB-BD31-4B8C-83A1-F6EECF244321}">
                <p14:modId xmlns:p14="http://schemas.microsoft.com/office/powerpoint/2010/main" val="3645967386"/>
              </p:ext>
            </p:extLst>
          </p:nvPr>
        </p:nvGraphicFramePr>
        <p:xfrm>
          <a:off x="8459124" y="3027352"/>
          <a:ext cx="2894676" cy="162510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693547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9ADE03-0240-42CE-9049-503153E7DED7}"/>
              </a:ext>
            </a:extLst>
          </p:cNvPr>
          <p:cNvSpPr>
            <a:spLocks noGrp="1"/>
          </p:cNvSpPr>
          <p:nvPr>
            <p:ph type="title"/>
          </p:nvPr>
        </p:nvSpPr>
        <p:spPr/>
        <p:txBody>
          <a:bodyPr/>
          <a:lstStyle/>
          <a:p>
            <a:r>
              <a:rPr lang="de-DE" dirty="0"/>
              <a:t>Aufbau einer Methode</a:t>
            </a:r>
          </a:p>
        </p:txBody>
      </p:sp>
      <p:sp>
        <p:nvSpPr>
          <p:cNvPr id="3" name="Inhaltsplatzhalter 2">
            <a:extLst>
              <a:ext uri="{FF2B5EF4-FFF2-40B4-BE49-F238E27FC236}">
                <a16:creationId xmlns:a16="http://schemas.microsoft.com/office/drawing/2014/main" id="{FBC0B987-CE54-49BB-B5B6-9F9FE04DAD06}"/>
              </a:ext>
            </a:extLst>
          </p:cNvPr>
          <p:cNvSpPr>
            <a:spLocks noGrp="1"/>
          </p:cNvSpPr>
          <p:nvPr>
            <p:ph idx="1"/>
          </p:nvPr>
        </p:nvSpPr>
        <p:spPr/>
        <p:txBody>
          <a:bodyPr/>
          <a:lstStyle/>
          <a:p>
            <a:pPr marL="0" indent="0">
              <a:buNone/>
            </a:pPr>
            <a:r>
              <a:rPr lang="de-DE" dirty="0"/>
              <a:t>Um eine eigene Methode zu schreiben, müssen wir folgende Eigenschaften festlegen:</a:t>
            </a:r>
          </a:p>
          <a:p>
            <a:pPr marL="0" indent="0">
              <a:buNone/>
            </a:pPr>
            <a:endParaRPr lang="de-DE" dirty="0"/>
          </a:p>
          <a:p>
            <a:pPr marL="0" indent="0">
              <a:buNone/>
            </a:pP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Modifikatoren</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CC7E47"/>
                </a:solidFill>
                <a:effectLst/>
                <a:latin typeface="Consolas" panose="020B0609020204030204" pitchFamily="49" charset="0"/>
              </a:rPr>
              <a:t>Rückgabet</a:t>
            </a:r>
            <a:r>
              <a:rPr lang="de-DE" altLang="de-DE" sz="1800" dirty="0">
                <a:solidFill>
                  <a:srgbClr val="CC7E47"/>
                </a:solidFill>
                <a:latin typeface="Consolas" panose="020B0609020204030204" pitchFamily="49" charset="0"/>
              </a:rPr>
              <a:t>yp</a:t>
            </a:r>
            <a:r>
              <a:rPr lang="de-DE" altLang="de-DE" sz="1800" dirty="0">
                <a:solidFill>
                  <a:srgbClr val="808080"/>
                </a:solidFill>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D6AF72"/>
                </a:solidFill>
                <a:effectLst/>
                <a:latin typeface="Consolas" panose="020B0609020204030204" pitchFamily="49" charset="0"/>
              </a:rPr>
              <a:t>Name</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5FB1DA"/>
                </a:solidFill>
                <a:effectLst/>
                <a:latin typeface="Consolas" panose="020B0609020204030204" pitchFamily="49" charset="0"/>
              </a:rPr>
              <a:t>Parameter</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B9C7A6"/>
                </a:solidFill>
                <a:effectLst/>
                <a:latin typeface="Consolas" panose="020B0609020204030204" pitchFamily="49" charset="0"/>
              </a:rPr>
              <a:t>Befehle</a:t>
            </a:r>
            <a:r>
              <a:rPr kumimoji="0" lang="de-DE" altLang="de-DE" sz="1800" b="0" i="0" u="none" strike="noStrike" cap="none" normalizeH="0" baseline="0" dirty="0">
                <a:ln>
                  <a:noFill/>
                </a:ln>
                <a:solidFill>
                  <a:srgbClr val="808080"/>
                </a:solidFill>
                <a:effectLst/>
                <a:latin typeface="Consolas" panose="020B0609020204030204" pitchFamily="49" charset="0"/>
              </a:rPr>
              <a: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&lt;</a:t>
            </a:r>
            <a:r>
              <a:rPr kumimoji="0" lang="de-DE" altLang="de-DE" sz="1800" b="0" i="0" u="none" strike="noStrike" cap="none" normalizeH="0" baseline="0" dirty="0">
                <a:ln>
                  <a:noFill/>
                </a:ln>
                <a:solidFill>
                  <a:srgbClr val="A9B7C6"/>
                </a:solidFill>
                <a:effectLst/>
                <a:latin typeface="Consolas" panose="020B0609020204030204" pitchFamily="49" charset="0"/>
              </a:rPr>
              <a:t>Ergebnis</a:t>
            </a:r>
            <a:r>
              <a:rPr kumimoji="0" lang="de-DE" altLang="de-DE" sz="1800" b="0" i="0" u="none" strike="noStrike" cap="none" normalizeH="0" baseline="0" dirty="0">
                <a:ln>
                  <a:noFill/>
                </a:ln>
                <a:solidFill>
                  <a:srgbClr val="808080"/>
                </a:solidFill>
                <a:effectLst/>
                <a:latin typeface="Consolas" panose="020B0609020204030204" pitchFamily="49" charset="0"/>
              </a:rPr>
              <a:t>&gt;</a:t>
            </a:r>
            <a:r>
              <a:rPr kumimoji="0" lang="de-DE" altLang="de-DE" sz="1800" b="0" i="0" u="none" strike="noStrike" cap="none" normalizeH="0" baseline="0" dirty="0">
                <a:ln>
                  <a:noFill/>
                </a:ln>
                <a:solidFill>
                  <a:srgbClr val="CC7E47"/>
                </a:solidFill>
                <a:effectLst/>
                <a:latin typeface="Consolas" panose="020B06090202040302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3500E9CA-CE13-4FEE-8B13-1259F9EB7F6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10288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E1ABEA-8933-B02D-7D02-97577915488C}"/>
              </a:ext>
            </a:extLst>
          </p:cNvPr>
          <p:cNvSpPr>
            <a:spLocks noGrp="1"/>
          </p:cNvSpPr>
          <p:nvPr>
            <p:ph type="title"/>
          </p:nvPr>
        </p:nvSpPr>
        <p:spPr/>
        <p:txBody>
          <a:bodyPr/>
          <a:lstStyle/>
          <a:p>
            <a:r>
              <a:rPr lang="de-DE" dirty="0"/>
              <a:t>Codeschnipsel</a:t>
            </a:r>
          </a:p>
        </p:txBody>
      </p:sp>
      <p:sp>
        <p:nvSpPr>
          <p:cNvPr id="10" name="Textfeld 9">
            <a:extLst>
              <a:ext uri="{FF2B5EF4-FFF2-40B4-BE49-F238E27FC236}">
                <a16:creationId xmlns:a16="http://schemas.microsoft.com/office/drawing/2014/main" id="{CD0659A2-504B-2805-83FA-4F9323609A2F}"/>
              </a:ext>
            </a:extLst>
          </p:cNvPr>
          <p:cNvSpPr txBox="1"/>
          <p:nvPr/>
        </p:nvSpPr>
        <p:spPr>
          <a:xfrm>
            <a:off x="838200" y="1690688"/>
            <a:ext cx="10515600" cy="3693319"/>
          </a:xfrm>
          <a:prstGeom prst="rect">
            <a:avLst/>
          </a:prstGeom>
          <a:noFill/>
        </p:spPr>
        <p:txBody>
          <a:bodyPr wrap="square">
            <a:spAutoFit/>
          </a:bodyPr>
          <a:lstStyle/>
          <a:p>
            <a:r>
              <a:rPr lang="de-DE" sz="1800" b="0" i="0" dirty="0">
                <a:solidFill>
                  <a:srgbClr val="7A7E85"/>
                </a:solidFill>
                <a:latin typeface="Consolas" panose="020B0609020204030204" pitchFamily="49" charset="0"/>
                <a:cs typeface="Courier New" panose="02070309020205020404" pitchFamily="49" charset="0"/>
              </a:rPr>
              <a:t>// Die Start-Methode</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public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static</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void</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56A8F5"/>
                </a:solidFill>
                <a:latin typeface="Consolas" panose="020B0609020204030204" pitchFamily="49" charset="0"/>
                <a:cs typeface="Courier New" panose="02070309020205020404" pitchFamily="49" charset="0"/>
              </a:rPr>
              <a:t>main</a:t>
            </a: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args</a:t>
            </a:r>
            <a:r>
              <a:rPr lang="de-DE" sz="1800" b="0" i="0" dirty="0">
                <a:solidFill>
                  <a:srgbClr val="BCBEC4"/>
                </a:solidFill>
                <a:latin typeface="Consolas" panose="020B0609020204030204" pitchFamily="49" charset="0"/>
                <a:cs typeface="Courier New" panose="02070309020205020404" pitchFamily="49" charset="0"/>
              </a:rPr>
              <a:t>)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7A7E85"/>
                </a:solidFill>
                <a:latin typeface="Consolas" panose="020B0609020204030204" pitchFamily="49" charset="0"/>
                <a:cs typeface="Courier New" panose="02070309020205020404" pitchFamily="49" charset="0"/>
              </a:rPr>
              <a:t>// Hier beginnt das Programm. Gib dem Computer Befehle zum Ausführen!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endParaRPr lang="de-DE" sz="1800" b="0" i="0" dirty="0">
              <a:solidFill>
                <a:srgbClr val="7A7E85"/>
              </a:solidFill>
              <a:latin typeface="Consolas" panose="020B0609020204030204" pitchFamily="49" charset="0"/>
              <a:cs typeface="Courier New" panose="02070309020205020404" pitchFamily="49" charset="0"/>
            </a:endParaRPr>
          </a:p>
          <a:p>
            <a:endParaRPr lang="de-DE" dirty="0">
              <a:solidFill>
                <a:srgbClr val="7A7E85"/>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Etwas in der Konsole ausgeben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System.</a:t>
            </a:r>
            <a:r>
              <a:rPr lang="de-DE" sz="1800" b="0" i="1" dirty="0">
                <a:solidFill>
                  <a:srgbClr val="C77DBB"/>
                </a:solidFill>
                <a:latin typeface="Consolas" panose="020B0609020204030204" pitchFamily="49" charset="0"/>
                <a:cs typeface="Courier New" panose="02070309020205020404" pitchFamily="49" charset="0"/>
              </a:rPr>
              <a:t>out</a:t>
            </a:r>
            <a:r>
              <a:rPr lang="de-DE" sz="1800" b="0" i="0" dirty="0">
                <a:solidFill>
                  <a:srgbClr val="BCBEC4"/>
                </a:solidFill>
                <a:latin typeface="Consolas" panose="020B0609020204030204" pitchFamily="49" charset="0"/>
                <a:cs typeface="Courier New" panose="02070309020205020404" pitchFamily="49" charset="0"/>
              </a:rPr>
              <a:t>.println();</a:t>
            </a:r>
          </a:p>
          <a:p>
            <a:endParaRPr lang="de-DE"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Rechnen mit Zahlen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2AACB8"/>
                </a:solidFill>
                <a:latin typeface="Consolas" panose="020B0609020204030204" pitchFamily="49" charset="0"/>
                <a:cs typeface="Courier New" panose="02070309020205020404" pitchFamily="49" charset="0"/>
              </a:rPr>
              <a:t>3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4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8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10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2</a:t>
            </a:r>
            <a:endParaRPr lang="de-DE" dirty="0">
              <a:solidFill>
                <a:srgbClr val="BCBEC4"/>
              </a:solidFill>
              <a:latin typeface="Consolas" panose="020B0609020204030204" pitchFamily="49" charset="0"/>
              <a:cs typeface="Courier New" panose="02070309020205020404" pitchFamily="49" charset="0"/>
            </a:endParaRPr>
          </a:p>
          <a:p>
            <a:endParaRPr lang="de-DE" sz="1800" b="0" i="0" dirty="0">
              <a:solidFill>
                <a:srgbClr val="BCBEC4"/>
              </a:solidFill>
              <a:latin typeface="Consolas" panose="020B0609020204030204" pitchFamily="49" charset="0"/>
              <a:cs typeface="Courier New" panose="02070309020205020404" pitchFamily="49" charset="0"/>
            </a:endParaRPr>
          </a:p>
          <a:p>
            <a:r>
              <a:rPr lang="de-DE" sz="1800" b="0" i="0" dirty="0">
                <a:solidFill>
                  <a:srgbClr val="7A7E85"/>
                </a:solidFill>
                <a:latin typeface="Consolas" panose="020B0609020204030204" pitchFamily="49" charset="0"/>
                <a:cs typeface="Courier New" panose="02070309020205020404" pitchFamily="49" charset="0"/>
              </a:rPr>
              <a:t>// Strings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6AAB73"/>
                </a:solidFill>
                <a:latin typeface="Consolas" panose="020B0609020204030204" pitchFamily="49" charset="0"/>
                <a:cs typeface="Courier New" panose="02070309020205020404" pitchFamily="49" charset="0"/>
              </a:rPr>
              <a:t>"Willkommen in meinem Spiel!"</a:t>
            </a:r>
            <a:endParaRPr lang="de-DE" sz="1800" b="0" i="0" dirty="0">
              <a:solidFill>
                <a:srgbClr val="BCBEC4"/>
              </a:solidFill>
              <a:latin typeface="Consolas" panose="020B0609020204030204" pitchFamily="49" charset="0"/>
              <a:cs typeface="Courier New" panose="02070309020205020404" pitchFamily="49" charset="0"/>
            </a:endParaRPr>
          </a:p>
        </p:txBody>
      </p:sp>
      <p:pic>
        <p:nvPicPr>
          <p:cNvPr id="4" name="Graphic 3" descr="Puzzle pieces with solid fill">
            <a:extLst>
              <a:ext uri="{FF2B5EF4-FFF2-40B4-BE49-F238E27FC236}">
                <a16:creationId xmlns:a16="http://schemas.microsoft.com/office/drawing/2014/main" id="{C2313FBD-0369-487A-A48A-00333C9F9F5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62137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1B9B46-8BFA-4092-AE3B-F3701F7DBB85}"/>
              </a:ext>
            </a:extLst>
          </p:cNvPr>
          <p:cNvSpPr>
            <a:spLocks noGrp="1"/>
          </p:cNvSpPr>
          <p:nvPr>
            <p:ph type="title"/>
          </p:nvPr>
        </p:nvSpPr>
        <p:spPr/>
        <p:txBody>
          <a:bodyPr/>
          <a:lstStyle/>
          <a:p>
            <a:r>
              <a:rPr lang="de-DE" dirty="0"/>
              <a:t>Ergebnis der Methode festlegen</a:t>
            </a:r>
          </a:p>
        </p:txBody>
      </p:sp>
      <p:sp>
        <p:nvSpPr>
          <p:cNvPr id="3" name="Inhaltsplatzhalter 2">
            <a:extLst>
              <a:ext uri="{FF2B5EF4-FFF2-40B4-BE49-F238E27FC236}">
                <a16:creationId xmlns:a16="http://schemas.microsoft.com/office/drawing/2014/main" id="{3A31F804-4041-49BC-BCD3-1760650E91D7}"/>
              </a:ext>
            </a:extLst>
          </p:cNvPr>
          <p:cNvSpPr>
            <a:spLocks noGrp="1"/>
          </p:cNvSpPr>
          <p:nvPr>
            <p:ph idx="1"/>
          </p:nvPr>
        </p:nvSpPr>
        <p:spPr/>
        <p:txBody>
          <a:bodyPr/>
          <a:lstStyle/>
          <a:p>
            <a:r>
              <a:rPr lang="de-DE" dirty="0"/>
              <a:t>Mit dem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err="1"/>
              <a:t>-Schlüssenwort</a:t>
            </a:r>
            <a:r>
              <a:rPr lang="de-DE" dirty="0"/>
              <a:t> bestimmen wir, welches Ergebnis unsere eigene Methode liefern soll.</a:t>
            </a:r>
          </a:p>
          <a:p>
            <a:r>
              <a:rPr lang="de-DE" dirty="0"/>
              <a:t>Das Ergebnis steht rechts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a:t>
            </a:r>
          </a:p>
          <a:p>
            <a:r>
              <a:rPr lang="de-DE" dirty="0"/>
              <a:t>Methoden mit dem Rückgabetypen </a:t>
            </a:r>
            <a:r>
              <a:rPr kumimoji="0" lang="de-DE" altLang="de-DE" sz="2800" b="0" i="0" u="none" strike="noStrike" cap="none" normalizeH="0" baseline="0" dirty="0" err="1">
                <a:ln>
                  <a:noFill/>
                </a:ln>
                <a:solidFill>
                  <a:srgbClr val="CC7E47"/>
                </a:solidFill>
                <a:effectLst/>
                <a:latin typeface="Consolas" panose="020B0609020204030204" pitchFamily="49" charset="0"/>
              </a:rPr>
              <a:t>void</a:t>
            </a:r>
            <a:r>
              <a:rPr lang="de-DE" dirty="0"/>
              <a:t> liefern kein Ergebnis. Sie führen nur Befehle aus.</a:t>
            </a:r>
          </a:p>
          <a:p>
            <a:r>
              <a:rPr lang="de-DE" dirty="0"/>
              <a:t>Nach Ausführung von </a:t>
            </a:r>
            <a:r>
              <a:rPr kumimoji="0" lang="de-DE" altLang="de-DE" sz="2800" b="0" i="0" u="none" strike="noStrike" cap="none" normalizeH="0" baseline="0" dirty="0" err="1">
                <a:ln>
                  <a:noFill/>
                </a:ln>
                <a:solidFill>
                  <a:srgbClr val="CC7E47"/>
                </a:solidFill>
                <a:effectLst/>
                <a:latin typeface="Consolas" panose="020B0609020204030204" pitchFamily="49" charset="0"/>
              </a:rPr>
              <a:t>return</a:t>
            </a:r>
            <a:r>
              <a:rPr lang="de-DE" dirty="0"/>
              <a:t> ist die Methode vorbei. Es werden keine Befehle mehr ausgeführt.</a:t>
            </a:r>
          </a:p>
        </p:txBody>
      </p:sp>
      <p:pic>
        <p:nvPicPr>
          <p:cNvPr id="4" name="Graphic 3" descr="Books with solid fill">
            <a:extLst>
              <a:ext uri="{FF2B5EF4-FFF2-40B4-BE49-F238E27FC236}">
                <a16:creationId xmlns:a16="http://schemas.microsoft.com/office/drawing/2014/main" id="{F4E2B7CA-E45E-49B8-A79F-08F15F7CB0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927643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02D7-47D7-4E80-A13E-26472FA58639}"/>
              </a:ext>
            </a:extLst>
          </p:cNvPr>
          <p:cNvSpPr>
            <a:spLocks noGrp="1"/>
          </p:cNvSpPr>
          <p:nvPr>
            <p:ph type="title"/>
          </p:nvPr>
        </p:nvSpPr>
        <p:spPr/>
        <p:txBody>
          <a:bodyPr/>
          <a:lstStyle/>
          <a:p>
            <a:r>
              <a:rPr lang="de-DE" dirty="0"/>
              <a:t>Methoden in Aktion</a:t>
            </a:r>
          </a:p>
        </p:txBody>
      </p:sp>
      <p:sp>
        <p:nvSpPr>
          <p:cNvPr id="3" name="Content Placeholder 2">
            <a:extLst>
              <a:ext uri="{FF2B5EF4-FFF2-40B4-BE49-F238E27FC236}">
                <a16:creationId xmlns:a16="http://schemas.microsoft.com/office/drawing/2014/main" id="{591F119D-D456-4212-A884-EA68791BDA1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a:ln>
                  <a:noFill/>
                </a:ln>
                <a:solidFill>
                  <a:srgbClr val="D6AF72"/>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text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heißt du?"</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1" u="none" strike="noStrike" cap="none" normalizeH="0" baseline="0" dirty="0">
                <a:ln>
                  <a:noFill/>
                </a:ln>
                <a:solidFill>
                  <a:srgbClr val="AA7876"/>
                </a:solidFill>
                <a:effectLst/>
                <a:latin typeface="Consolas" panose="020B0609020204030204" pitchFamily="49" charset="0"/>
              </a:rPr>
              <a:t>frag</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"Was ist dein Lieblingswort?"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1" u="none" strike="noStrike" cap="none" normalizeH="0" baseline="0" dirty="0" err="1">
                <a:ln>
                  <a:noFill/>
                </a:ln>
                <a:solidFill>
                  <a:srgbClr val="AA7876"/>
                </a:solidFill>
                <a:effectLst/>
                <a:latin typeface="Consolas" panose="020B0609020204030204" pitchFamily="49" charset="0"/>
              </a:rPr>
              <a:t>gibAus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"Ich mag das Wort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wort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 auch, "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name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4EC6F7A9-F42A-4E66-AC6B-DECA94A029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3656831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C90C5EF-BC9B-468E-AE41-F52EE5664AD3}"/>
              </a:ext>
            </a:extLst>
          </p:cNvPr>
          <p:cNvSpPr>
            <a:spLocks noGrp="1"/>
          </p:cNvSpPr>
          <p:nvPr>
            <p:ph type="title"/>
          </p:nvPr>
        </p:nvSpPr>
        <p:spPr/>
        <p:txBody>
          <a:bodyPr/>
          <a:lstStyle/>
          <a:p>
            <a:r>
              <a:rPr lang="de-DE" dirty="0"/>
              <a:t>Methoden vs. Funktionen</a:t>
            </a:r>
          </a:p>
        </p:txBody>
      </p:sp>
      <p:sp>
        <p:nvSpPr>
          <p:cNvPr id="3" name="Inhaltsplatzhalter 2">
            <a:extLst>
              <a:ext uri="{FF2B5EF4-FFF2-40B4-BE49-F238E27FC236}">
                <a16:creationId xmlns:a16="http://schemas.microsoft.com/office/drawing/2014/main" id="{D5184F21-CAF3-4D62-8853-14EF7E95CCCF}"/>
              </a:ext>
            </a:extLst>
          </p:cNvPr>
          <p:cNvSpPr>
            <a:spLocks noGrp="1"/>
          </p:cNvSpPr>
          <p:nvPr>
            <p:ph idx="1"/>
          </p:nvPr>
        </p:nvSpPr>
        <p:spPr/>
        <p:txBody>
          <a:bodyPr/>
          <a:lstStyle/>
          <a:p>
            <a:r>
              <a:rPr lang="de-DE" dirty="0"/>
              <a:t>In Java bedeuten die Begriffe das gleiche.</a:t>
            </a:r>
          </a:p>
          <a:p>
            <a:r>
              <a:rPr lang="de-DE" dirty="0"/>
              <a:t>In einigen anderen Sprachen:</a:t>
            </a:r>
          </a:p>
          <a:p>
            <a:pPr lvl="1"/>
            <a:r>
              <a:rPr lang="de-DE" dirty="0"/>
              <a:t>Methoden führen Befehle aus, die den Zustand des Programms verändern.</a:t>
            </a:r>
          </a:p>
          <a:p>
            <a:pPr lvl="1"/>
            <a:r>
              <a:rPr lang="de-DE" dirty="0"/>
              <a:t>Funktionen dienen ausschließlich dazu, Ergebnisse zu liefern.</a:t>
            </a:r>
          </a:p>
          <a:p>
            <a:endParaRPr lang="de-DE" dirty="0"/>
          </a:p>
        </p:txBody>
      </p:sp>
      <p:pic>
        <p:nvPicPr>
          <p:cNvPr id="4" name="Graphic 3" descr="Lightbulb with solid fill">
            <a:extLst>
              <a:ext uri="{FF2B5EF4-FFF2-40B4-BE49-F238E27FC236}">
                <a16:creationId xmlns:a16="http://schemas.microsoft.com/office/drawing/2014/main" id="{5E75472D-6A43-47BF-986B-64C411BDC4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9237701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Methoden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156848346"/>
              </p:ext>
            </p:extLst>
          </p:nvPr>
        </p:nvGraphicFramePr>
        <p:xfrm>
          <a:off x="838200" y="1690688"/>
          <a:ext cx="10515600" cy="2356803"/>
        </p:xfrm>
        <a:graphic>
          <a:graphicData uri="http://schemas.openxmlformats.org/drawingml/2006/table">
            <a:tbl>
              <a:tblPr firstRow="1" bandRow="1">
                <a:tableStyleId>{5C22544A-7EE6-4342-B048-85BDC9FD1C3A}</a:tableStyleId>
              </a:tblPr>
              <a:tblGrid>
                <a:gridCol w="5044440">
                  <a:extLst>
                    <a:ext uri="{9D8B030D-6E8A-4147-A177-3AD203B41FA5}">
                      <a16:colId xmlns:a16="http://schemas.microsoft.com/office/drawing/2014/main" val="2317810761"/>
                    </a:ext>
                  </a:extLst>
                </a:gridCol>
                <a:gridCol w="547116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Methode deklarieren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selbst schreiben. Wir legen die Befehle fest, die die Methode ausführen soll.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Methode aufrufen / ausführen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Methoden verwenden. In den Klammern legen wir hier die Parameter für die Methode fest.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Methoden 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 abgeleiteten Klassen: Methoden neu deklarieren.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bl>
          </a:graphicData>
        </a:graphic>
      </p:graphicFrame>
      <p:pic>
        <p:nvPicPr>
          <p:cNvPr id="5" name="Graphic 4" descr="Books with solid fill">
            <a:extLst>
              <a:ext uri="{FF2B5EF4-FFF2-40B4-BE49-F238E27FC236}">
                <a16:creationId xmlns:a16="http://schemas.microsoft.com/office/drawing/2014/main" id="{4A5E7F6C-53EC-46B0-865E-0EA91C2EE3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552494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extLst>
              <p:ext uri="{D42A27DB-BD31-4B8C-83A1-F6EECF244321}">
                <p14:modId xmlns:p14="http://schemas.microsoft.com/office/powerpoint/2010/main" val="3828096448"/>
              </p:ext>
            </p:extLst>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err="1">
                          <a:solidFill>
                            <a:schemeClr val="tx1"/>
                          </a:solidFill>
                        </a:rPr>
                        <a:t>Instanzmethode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auf einem Objekt ausgeführt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a:t>
                      </a:r>
                      <a:r>
                        <a:rPr lang="de-DE" u="none" dirty="0" err="1">
                          <a:solidFill>
                            <a:schemeClr val="tx1"/>
                          </a:solidFill>
                        </a:rPr>
                        <a:t>nextLine</a:t>
                      </a:r>
                      <a:r>
                        <a:rPr lang="de-DE" u="none" dirty="0">
                          <a:solidFill>
                            <a:schemeClr val="tx1"/>
                          </a:solidFill>
                        </a:rPr>
                        <a:t>“ der Klasse „Scanner“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Statische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immer, unabhängig von Objekten, verwendet werden kann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„begrüßen“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bl>
          </a:graphicData>
        </a:graphic>
      </p:graphicFrame>
      <p:pic>
        <p:nvPicPr>
          <p:cNvPr id="5" name="Graphic 4" descr="Books with solid fill">
            <a:extLst>
              <a:ext uri="{FF2B5EF4-FFF2-40B4-BE49-F238E27FC236}">
                <a16:creationId xmlns:a16="http://schemas.microsoft.com/office/drawing/2014/main" id="{DD8ADB73-F6A4-4945-856A-0253757E540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94500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4C5D97-4287-4EC1-AA81-109925C70784}"/>
              </a:ext>
            </a:extLst>
          </p:cNvPr>
          <p:cNvSpPr>
            <a:spLocks noGrp="1"/>
          </p:cNvSpPr>
          <p:nvPr>
            <p:ph type="title"/>
          </p:nvPr>
        </p:nvSpPr>
        <p:spPr/>
        <p:txBody>
          <a:bodyPr/>
          <a:lstStyle/>
          <a:p>
            <a:r>
              <a:rPr lang="de-DE" dirty="0"/>
              <a:t>Nicht verwechseln: Deklaration und Aufruf</a:t>
            </a:r>
          </a:p>
        </p:txBody>
      </p:sp>
      <p:sp>
        <p:nvSpPr>
          <p:cNvPr id="3" name="Inhaltsplatzhalter 2">
            <a:extLst>
              <a:ext uri="{FF2B5EF4-FFF2-40B4-BE49-F238E27FC236}">
                <a16:creationId xmlns:a16="http://schemas.microsoft.com/office/drawing/2014/main" id="{13812FD8-9DBC-4664-A6D5-D6C4F437D9E6}"/>
              </a:ext>
            </a:extLst>
          </p:cNvPr>
          <p:cNvSpPr>
            <a:spLocks noGrp="1"/>
          </p:cNvSpPr>
          <p:nvPr>
            <p:ph idx="1"/>
          </p:nvPr>
        </p:nvSpPr>
        <p:spPr/>
        <p:txBody>
          <a:bodyPr/>
          <a:lstStyle/>
          <a:p>
            <a:r>
              <a:rPr lang="de-DE" dirty="0"/>
              <a:t>Bei der Deklaration wird die Methode definiert. Dabei entscheiden wir, was die Methode tut.</a:t>
            </a:r>
          </a:p>
          <a:p>
            <a:r>
              <a:rPr lang="de-DE" dirty="0"/>
              <a:t>Beim Aufruf einer</a:t>
            </a:r>
            <a:br>
              <a:rPr lang="de-DE" dirty="0"/>
            </a:br>
            <a:r>
              <a:rPr lang="de-DE" dirty="0"/>
              <a:t>Methode wird sie</a:t>
            </a:r>
            <a:br>
              <a:rPr lang="de-DE" dirty="0"/>
            </a:br>
            <a:r>
              <a:rPr lang="de-DE" dirty="0"/>
              <a:t>nur verwendet.</a:t>
            </a:r>
          </a:p>
          <a:p>
            <a:r>
              <a:rPr lang="de-DE" dirty="0"/>
              <a:t>Bild: Ablauf eines</a:t>
            </a:r>
            <a:br>
              <a:rPr lang="de-DE" dirty="0"/>
            </a:br>
            <a:r>
              <a:rPr lang="de-DE" dirty="0"/>
              <a:t>Methodenaufrufes</a:t>
            </a:r>
          </a:p>
        </p:txBody>
      </p:sp>
      <p:pic>
        <p:nvPicPr>
          <p:cNvPr id="9" name="Grafik 8">
            <a:extLst>
              <a:ext uri="{FF2B5EF4-FFF2-40B4-BE49-F238E27FC236}">
                <a16:creationId xmlns:a16="http://schemas.microsoft.com/office/drawing/2014/main" id="{9D82E79D-995F-4C91-8181-A097F1B851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4850" y="2672880"/>
            <a:ext cx="7677150" cy="4201897"/>
          </a:xfrm>
          <a:prstGeom prst="rect">
            <a:avLst/>
          </a:prstGeom>
        </p:spPr>
      </p:pic>
      <p:sp>
        <p:nvSpPr>
          <p:cNvPr id="12" name="Textfeld 11">
            <a:extLst>
              <a:ext uri="{FF2B5EF4-FFF2-40B4-BE49-F238E27FC236}">
                <a16:creationId xmlns:a16="http://schemas.microsoft.com/office/drawing/2014/main" id="{68DE21DD-7216-48DF-B253-E82E7A165775}"/>
              </a:ext>
            </a:extLst>
          </p:cNvPr>
          <p:cNvSpPr txBox="1"/>
          <p:nvPr/>
        </p:nvSpPr>
        <p:spPr>
          <a:xfrm>
            <a:off x="9799979" y="6215150"/>
            <a:ext cx="1588127" cy="369332"/>
          </a:xfrm>
          <a:prstGeom prst="rect">
            <a:avLst/>
          </a:prstGeom>
          <a:noFill/>
        </p:spPr>
        <p:txBody>
          <a:bodyPr wrap="none" rtlCol="0">
            <a:spAutoFit/>
          </a:bodyPr>
          <a:lstStyle/>
          <a:p>
            <a:r>
              <a:rPr lang="de-DE" dirty="0">
                <a:solidFill>
                  <a:schemeClr val="bg1"/>
                </a:solidFill>
              </a:rPr>
              <a:t>programiz.com</a:t>
            </a:r>
          </a:p>
        </p:txBody>
      </p:sp>
      <p:pic>
        <p:nvPicPr>
          <p:cNvPr id="6" name="Graphic 5" descr="Lightbulb with solid fill">
            <a:extLst>
              <a:ext uri="{FF2B5EF4-FFF2-40B4-BE49-F238E27FC236}">
                <a16:creationId xmlns:a16="http://schemas.microsoft.com/office/drawing/2014/main" id="{6B6361A2-FE46-482B-8DEA-C290457FE3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320510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C87DB-AC44-4DAC-902F-D3A5AFBA1DCC}"/>
              </a:ext>
            </a:extLst>
          </p:cNvPr>
          <p:cNvSpPr>
            <a:spLocks noGrp="1"/>
          </p:cNvSpPr>
          <p:nvPr>
            <p:ph type="title"/>
          </p:nvPr>
        </p:nvSpPr>
        <p:spPr/>
        <p:txBody>
          <a:bodyPr/>
          <a:lstStyle/>
          <a:p>
            <a:r>
              <a:rPr lang="de-DE" dirty="0"/>
              <a:t>Was sind Klassen?</a:t>
            </a:r>
          </a:p>
        </p:txBody>
      </p:sp>
      <p:sp>
        <p:nvSpPr>
          <p:cNvPr id="3" name="Content Placeholder 2">
            <a:extLst>
              <a:ext uri="{FF2B5EF4-FFF2-40B4-BE49-F238E27FC236}">
                <a16:creationId xmlns:a16="http://schemas.microsoft.com/office/drawing/2014/main" id="{4A0C900C-728F-4BA6-8CD1-F68CA1AF20EE}"/>
              </a:ext>
            </a:extLst>
          </p:cNvPr>
          <p:cNvSpPr>
            <a:spLocks noGrp="1"/>
          </p:cNvSpPr>
          <p:nvPr>
            <p:ph idx="1"/>
          </p:nvPr>
        </p:nvSpPr>
        <p:spPr/>
        <p:txBody>
          <a:bodyPr>
            <a:normAutofit/>
          </a:bodyPr>
          <a:lstStyle/>
          <a:p>
            <a:r>
              <a:rPr lang="de-DE" dirty="0"/>
              <a:t>Jedes Objekt hat einen Typen. Dieser wird durch Klassen definiert.</a:t>
            </a:r>
          </a:p>
          <a:p>
            <a:r>
              <a:rPr lang="de-DE" dirty="0"/>
              <a:t>Klassen sind autonom. Sie definieren:</a:t>
            </a:r>
          </a:p>
          <a:p>
            <a:pPr lvl="1"/>
            <a:r>
              <a:rPr lang="de-DE" dirty="0"/>
              <a:t>Den Zustand ihrer Objekte durch darin gespeicherte Variablen.</a:t>
            </a:r>
          </a:p>
          <a:p>
            <a:pPr lvl="2"/>
            <a:r>
              <a:rPr lang="de-DE" dirty="0"/>
              <a:t>Wir nennen sie „Attribute“.</a:t>
            </a:r>
          </a:p>
          <a:p>
            <a:pPr lvl="2"/>
            <a:r>
              <a:rPr lang="de-DE" dirty="0"/>
              <a:t>Die Klasse </a:t>
            </a:r>
            <a:r>
              <a:rPr kumimoji="0" lang="de-DE" altLang="de-DE" sz="2000" b="0" i="0" u="none" strike="noStrike" cap="none" normalizeH="0" baseline="0" dirty="0">
                <a:ln>
                  <a:noFill/>
                </a:ln>
                <a:solidFill>
                  <a:srgbClr val="5FB1DA"/>
                </a:solidFill>
                <a:effectLst/>
                <a:latin typeface="Consolas" panose="020B0609020204030204" pitchFamily="49" charset="0"/>
              </a:rPr>
              <a:t>String</a:t>
            </a:r>
            <a:r>
              <a:rPr lang="de-DE" dirty="0"/>
              <a:t> speichert mehrere Zeichen (</a:t>
            </a:r>
            <a:r>
              <a:rPr kumimoji="0" lang="de-DE" altLang="de-DE" sz="2000" b="0" i="0" u="none" strike="noStrike" cap="none" normalizeH="0" baseline="0" dirty="0" err="1">
                <a:ln>
                  <a:noFill/>
                </a:ln>
                <a:solidFill>
                  <a:srgbClr val="CC7E47"/>
                </a:solidFill>
                <a:effectLst/>
                <a:latin typeface="Consolas" panose="020B0609020204030204" pitchFamily="49" charset="0"/>
              </a:rPr>
              <a:t>char</a:t>
            </a:r>
            <a:r>
              <a:rPr lang="de-DE" dirty="0" err="1"/>
              <a:t>s</a:t>
            </a:r>
            <a:r>
              <a:rPr lang="de-DE" dirty="0"/>
              <a:t>).</a:t>
            </a:r>
          </a:p>
          <a:p>
            <a:pPr lvl="2"/>
            <a:r>
              <a:rPr lang="de-DE" dirty="0"/>
              <a:t>Arrays speichern mehrere Werte oder Referenzen.</a:t>
            </a:r>
          </a:p>
          <a:p>
            <a:pPr lvl="1"/>
            <a:r>
              <a:rPr lang="de-DE" dirty="0"/>
              <a:t>Methoden, die ihr Verhalten beschreiben.</a:t>
            </a:r>
          </a:p>
          <a:p>
            <a:pPr lvl="2"/>
            <a:r>
              <a:rPr lang="de-DE" dirty="0"/>
              <a:t>Wir nennen sie „</a:t>
            </a:r>
            <a:r>
              <a:rPr lang="de-DE" dirty="0" err="1"/>
              <a:t>Instanzmethoden</a:t>
            </a:r>
            <a:r>
              <a:rPr lang="de-DE" dirty="0"/>
              <a:t>“</a:t>
            </a:r>
          </a:p>
          <a:p>
            <a:pPr lvl="2"/>
            <a:r>
              <a:rPr lang="de-DE" dirty="0"/>
              <a:t>Die Klasse </a:t>
            </a:r>
            <a:r>
              <a:rPr kumimoji="0" lang="de-DE" altLang="de-DE" sz="2000" b="0" i="0" u="none" strike="noStrike" cap="none" normalizeH="0" baseline="0" dirty="0">
                <a:ln>
                  <a:noFill/>
                </a:ln>
                <a:solidFill>
                  <a:srgbClr val="5FB1DA"/>
                </a:solidFill>
                <a:effectLst/>
                <a:latin typeface="Consolas" panose="020B0609020204030204" pitchFamily="49" charset="0"/>
              </a:rPr>
              <a:t>Scanner</a:t>
            </a:r>
            <a:r>
              <a:rPr lang="de-DE" dirty="0"/>
              <a:t> definiert die Methode </a:t>
            </a:r>
            <a:r>
              <a:rPr kumimoji="0" lang="de-DE" altLang="de-DE" sz="2000" b="0" i="0" u="none" strike="noStrike" cap="none" normalizeH="0" baseline="0" dirty="0" err="1">
                <a:ln>
                  <a:noFill/>
                </a:ln>
                <a:solidFill>
                  <a:srgbClr val="CC7E47"/>
                </a:solidFill>
                <a:effectLst/>
                <a:latin typeface="Consolas" panose="020B0609020204030204" pitchFamily="49" charset="0"/>
              </a:rPr>
              <a:t>public</a:t>
            </a:r>
            <a:r>
              <a:rPr kumimoji="0" lang="de-DE" altLang="de-DE" sz="2000" b="0" i="0" u="none" strike="noStrike" cap="none" normalizeH="0" baseline="0" dirty="0">
                <a:ln>
                  <a:noFill/>
                </a:ln>
                <a:solidFill>
                  <a:srgbClr val="CC7E47"/>
                </a:solidFill>
                <a:effectLst/>
                <a:latin typeface="Consolas" panose="020B0609020204030204" pitchFamily="49" charset="0"/>
              </a:rPr>
              <a:t> </a:t>
            </a:r>
            <a:r>
              <a:rPr kumimoji="0" lang="de-DE" altLang="de-DE" sz="2000" b="0" i="0" u="none" strike="noStrike" cap="none" normalizeH="0" baseline="0" dirty="0">
                <a:ln>
                  <a:noFill/>
                </a:ln>
                <a:solidFill>
                  <a:srgbClr val="5FB1DA"/>
                </a:solidFill>
                <a:effectLst/>
                <a:latin typeface="Consolas" panose="020B0609020204030204" pitchFamily="49" charset="0"/>
              </a:rPr>
              <a:t>String </a:t>
            </a:r>
            <a:r>
              <a:rPr kumimoji="0" lang="de-DE" altLang="de-DE" sz="2000" b="0" i="0" u="none" strike="noStrike" cap="none" normalizeH="0" baseline="0" dirty="0" err="1">
                <a:ln>
                  <a:noFill/>
                </a:ln>
                <a:solidFill>
                  <a:srgbClr val="D6AF72"/>
                </a:solidFill>
                <a:effectLst/>
                <a:latin typeface="Consolas" panose="020B0609020204030204" pitchFamily="49" charset="0"/>
              </a:rPr>
              <a:t>nextLine</a:t>
            </a:r>
            <a:r>
              <a:rPr kumimoji="0" lang="de-DE" altLang="de-DE" sz="2000" b="0" i="0" u="none" strike="noStrike" cap="none" normalizeH="0" baseline="0" dirty="0">
                <a:ln>
                  <a:noFill/>
                </a:ln>
                <a:solidFill>
                  <a:srgbClr val="B0BA8C"/>
                </a:solidFill>
                <a:effectLst/>
                <a:latin typeface="Consolas" panose="020B0609020204030204" pitchFamily="49" charset="0"/>
              </a:rPr>
              <a:t>()</a:t>
            </a:r>
            <a:r>
              <a:rPr lang="de-DE" dirty="0"/>
              <a:t>. So können Scanner die nächste Zeile lesen.</a:t>
            </a:r>
          </a:p>
          <a:p>
            <a:pPr lvl="2"/>
            <a:r>
              <a:rPr lang="de-DE" dirty="0"/>
              <a:t>Die Klasse </a:t>
            </a:r>
            <a:r>
              <a:rPr kumimoji="0" lang="de-DE" altLang="de-DE" sz="2000" b="0" i="0" u="none" strike="noStrike" cap="none" normalizeH="0" baseline="0" dirty="0">
                <a:ln>
                  <a:noFill/>
                </a:ln>
                <a:solidFill>
                  <a:srgbClr val="5FB1DA"/>
                </a:solidFill>
                <a:effectLst/>
                <a:latin typeface="Consolas" panose="020B0609020204030204" pitchFamily="49" charset="0"/>
              </a:rPr>
              <a:t>Random</a:t>
            </a:r>
            <a:r>
              <a:rPr lang="de-DE" dirty="0"/>
              <a:t> definiert die Methode </a:t>
            </a:r>
            <a:r>
              <a:rPr kumimoji="0" lang="de-DE" altLang="de-DE" sz="2000" b="0" i="0" u="none" strike="noStrike" cap="none" normalizeH="0" baseline="0" dirty="0" err="1">
                <a:ln>
                  <a:noFill/>
                </a:ln>
                <a:solidFill>
                  <a:srgbClr val="CC7E47"/>
                </a:solidFill>
                <a:effectLst/>
                <a:latin typeface="Consolas" panose="020B0609020204030204" pitchFamily="49" charset="0"/>
              </a:rPr>
              <a:t>public</a:t>
            </a:r>
            <a:r>
              <a:rPr kumimoji="0" lang="de-DE" altLang="de-DE" sz="2000" b="0" i="0" u="none" strike="noStrike" cap="none" normalizeH="0" baseline="0" dirty="0">
                <a:ln>
                  <a:noFill/>
                </a:ln>
                <a:solidFill>
                  <a:srgbClr val="CC7E47"/>
                </a:solidFill>
                <a:effectLst/>
                <a:latin typeface="Consolas" panose="020B0609020204030204" pitchFamily="49" charset="0"/>
              </a:rPr>
              <a:t> </a:t>
            </a:r>
            <a:r>
              <a:rPr kumimoji="0" lang="de-DE" altLang="de-DE" sz="2000" b="0" i="0" u="none" strike="noStrike" cap="none" normalizeH="0" baseline="0" dirty="0" err="1">
                <a:ln>
                  <a:noFill/>
                </a:ln>
                <a:solidFill>
                  <a:srgbClr val="CC7E47"/>
                </a:solidFill>
                <a:effectLst/>
                <a:latin typeface="Consolas" panose="020B0609020204030204" pitchFamily="49" charset="0"/>
              </a:rPr>
              <a:t>int</a:t>
            </a:r>
            <a:r>
              <a:rPr kumimoji="0" lang="de-DE" altLang="de-DE" sz="2000" b="0" i="0" u="none" strike="noStrike" cap="none" normalizeH="0" baseline="0" dirty="0">
                <a:ln>
                  <a:noFill/>
                </a:ln>
                <a:solidFill>
                  <a:srgbClr val="CC7E47"/>
                </a:solidFill>
                <a:effectLst/>
                <a:latin typeface="Consolas" panose="020B0609020204030204" pitchFamily="49" charset="0"/>
              </a:rPr>
              <a:t> </a:t>
            </a:r>
            <a:r>
              <a:rPr kumimoji="0" lang="de-DE" altLang="de-DE" sz="2000" b="0" i="0" u="none" strike="noStrike" cap="none" normalizeH="0" baseline="0" dirty="0" err="1">
                <a:ln>
                  <a:noFill/>
                </a:ln>
                <a:solidFill>
                  <a:srgbClr val="D6AF72"/>
                </a:solidFill>
                <a:effectLst/>
                <a:latin typeface="Consolas" panose="020B0609020204030204" pitchFamily="49" charset="0"/>
              </a:rPr>
              <a:t>nextInt</a:t>
            </a:r>
            <a:r>
              <a:rPr kumimoji="0" lang="de-DE" altLang="de-DE" sz="2000" b="0" i="0" u="none" strike="noStrike" cap="none" normalizeH="0" baseline="0" dirty="0">
                <a:ln>
                  <a:noFill/>
                </a:ln>
                <a:solidFill>
                  <a:srgbClr val="B0BA8C"/>
                </a:solidFill>
                <a:effectLst/>
                <a:latin typeface="Consolas" panose="020B0609020204030204" pitchFamily="49" charset="0"/>
              </a:rPr>
              <a:t>(</a:t>
            </a:r>
            <a:r>
              <a:rPr kumimoji="0" lang="de-DE" altLang="de-DE" sz="2000" b="0" i="0" u="none" strike="noStrike" cap="none" normalizeH="0" baseline="0" dirty="0" err="1">
                <a:ln>
                  <a:noFill/>
                </a:ln>
                <a:solidFill>
                  <a:srgbClr val="CC7E47"/>
                </a:solidFill>
                <a:effectLst/>
                <a:latin typeface="Consolas" panose="020B0609020204030204" pitchFamily="49" charset="0"/>
              </a:rPr>
              <a:t>int</a:t>
            </a:r>
            <a:r>
              <a:rPr kumimoji="0" lang="de-DE" altLang="de-DE" sz="2000" b="0" i="0" u="none" strike="noStrike" cap="none" normalizeH="0" baseline="0" dirty="0">
                <a:ln>
                  <a:noFill/>
                </a:ln>
                <a:solidFill>
                  <a:srgbClr val="CC7E47"/>
                </a:solidFill>
                <a:effectLst/>
                <a:latin typeface="Consolas" panose="020B0609020204030204" pitchFamily="49" charset="0"/>
              </a:rPr>
              <a:t> </a:t>
            </a:r>
            <a:r>
              <a:rPr kumimoji="0" lang="de-DE" altLang="de-DE" sz="2000" b="0" i="0" u="none" strike="noStrike" cap="none" normalizeH="0" baseline="0" dirty="0" err="1">
                <a:ln>
                  <a:noFill/>
                </a:ln>
                <a:solidFill>
                  <a:srgbClr val="A9B7C6"/>
                </a:solidFill>
                <a:effectLst/>
                <a:latin typeface="Consolas" panose="020B0609020204030204" pitchFamily="49" charset="0"/>
              </a:rPr>
              <a:t>bound</a:t>
            </a:r>
            <a:r>
              <a:rPr kumimoji="0" lang="de-DE" altLang="de-DE" sz="2000" b="0" i="0" u="none" strike="noStrike" cap="none" normalizeH="0" baseline="0" dirty="0">
                <a:ln>
                  <a:noFill/>
                </a:ln>
                <a:solidFill>
                  <a:srgbClr val="B0BA8C"/>
                </a:solidFill>
                <a:effectLst/>
                <a:latin typeface="Consolas" panose="020B0609020204030204" pitchFamily="49" charset="0"/>
              </a:rPr>
              <a:t>)</a:t>
            </a:r>
            <a:r>
              <a:rPr lang="de-DE" dirty="0"/>
              <a:t>, um eine ganze Zufallszahl aus dem Intervall [</a:t>
            </a:r>
            <a:r>
              <a:rPr kumimoji="0" lang="de-DE" altLang="de-DE" sz="2000" b="0" i="0" u="none" strike="noStrike" cap="none" normalizeH="0" baseline="0" dirty="0">
                <a:ln>
                  <a:noFill/>
                </a:ln>
                <a:solidFill>
                  <a:srgbClr val="6897BB"/>
                </a:solidFill>
                <a:effectLst/>
                <a:latin typeface="Consolas" panose="020B0609020204030204" pitchFamily="49" charset="0"/>
              </a:rPr>
              <a:t>0</a:t>
            </a:r>
            <a:r>
              <a:rPr lang="de-DE" dirty="0"/>
              <a:t>,</a:t>
            </a:r>
            <a:r>
              <a:rPr kumimoji="0" lang="de-DE" altLang="de-DE" sz="2000" b="0" i="0" u="none" strike="noStrike" cap="none" normalizeH="0" baseline="0" dirty="0">
                <a:ln>
                  <a:noFill/>
                </a:ln>
                <a:solidFill>
                  <a:srgbClr val="6897BB"/>
                </a:solidFill>
                <a:effectLst/>
                <a:latin typeface="Consolas" panose="020B0609020204030204" pitchFamily="49" charset="0"/>
              </a:rPr>
              <a:t> </a:t>
            </a:r>
            <a:r>
              <a:rPr kumimoji="0" lang="de-DE" altLang="de-DE" sz="2000" b="0" i="0" u="none" strike="noStrike" cap="none" normalizeH="0" baseline="0" dirty="0" err="1">
                <a:ln>
                  <a:noFill/>
                </a:ln>
                <a:solidFill>
                  <a:srgbClr val="A9B7C6"/>
                </a:solidFill>
                <a:effectLst/>
                <a:latin typeface="Consolas" panose="020B0609020204030204" pitchFamily="49" charset="0"/>
              </a:rPr>
              <a:t>bound</a:t>
            </a:r>
            <a:r>
              <a:rPr lang="de-DE" dirty="0"/>
              <a:t>) zu erzeugen.</a:t>
            </a:r>
          </a:p>
        </p:txBody>
      </p:sp>
      <p:pic>
        <p:nvPicPr>
          <p:cNvPr id="4" name="Graphic 3" descr="Books with solid fill">
            <a:extLst>
              <a:ext uri="{FF2B5EF4-FFF2-40B4-BE49-F238E27FC236}">
                <a16:creationId xmlns:a16="http://schemas.microsoft.com/office/drawing/2014/main" id="{1ABC2B64-AE67-4743-A047-9E408304AE4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902706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9F2750-7CB3-4EC6-A1A7-C8B64818C011}"/>
              </a:ext>
            </a:extLst>
          </p:cNvPr>
          <p:cNvSpPr>
            <a:spLocks noGrp="1"/>
          </p:cNvSpPr>
          <p:nvPr>
            <p:ph type="title"/>
          </p:nvPr>
        </p:nvSpPr>
        <p:spPr/>
        <p:txBody>
          <a:bodyPr/>
          <a:lstStyle/>
          <a:p>
            <a:r>
              <a:rPr lang="de-DE" dirty="0"/>
              <a:t>Objektorientierung</a:t>
            </a:r>
          </a:p>
        </p:txBody>
      </p:sp>
      <p:sp>
        <p:nvSpPr>
          <p:cNvPr id="3" name="Inhaltsplatzhalter 2">
            <a:extLst>
              <a:ext uri="{FF2B5EF4-FFF2-40B4-BE49-F238E27FC236}">
                <a16:creationId xmlns:a16="http://schemas.microsoft.com/office/drawing/2014/main" id="{FA5D248E-4E06-4E0F-A16B-EE8CC6D94D05}"/>
              </a:ext>
            </a:extLst>
          </p:cNvPr>
          <p:cNvSpPr>
            <a:spLocks noGrp="1"/>
          </p:cNvSpPr>
          <p:nvPr>
            <p:ph idx="1"/>
          </p:nvPr>
        </p:nvSpPr>
        <p:spPr/>
        <p:txBody>
          <a:bodyPr>
            <a:normAutofit/>
          </a:bodyPr>
          <a:lstStyle/>
          <a:p>
            <a:r>
              <a:rPr lang="de-DE" dirty="0"/>
              <a:t>Paradigma</a:t>
            </a:r>
          </a:p>
          <a:p>
            <a:r>
              <a:rPr lang="de-DE" dirty="0"/>
              <a:t>Modellierung logisch zusammengehöriger Eigenschaften durch Klassen</a:t>
            </a:r>
          </a:p>
          <a:p>
            <a:pPr lvl="1"/>
            <a:r>
              <a:rPr lang="de-DE" dirty="0"/>
              <a:t>Beispiel: Attribute Vorname, Nachname und Geburtsdatum in Klasse "Person", Methode zur Berechnung des Alters</a:t>
            </a:r>
          </a:p>
          <a:p>
            <a:r>
              <a:rPr lang="de-DE" dirty="0"/>
              <a:t>Die Programmlogik ergibt sich aus dem Zusammenspiel von Objekten</a:t>
            </a:r>
          </a:p>
          <a:p>
            <a:pPr lvl="1"/>
            <a:r>
              <a:rPr lang="de-DE" dirty="0"/>
              <a:t>Beispiel: Initialen ergeben sich aus Anfangsbuchstaben von Vorname und Nachname, die durch die Klasse "String" verwaltet werden.</a:t>
            </a:r>
          </a:p>
        </p:txBody>
      </p:sp>
      <p:pic>
        <p:nvPicPr>
          <p:cNvPr id="4" name="Graphic 3" descr="Books with solid fill">
            <a:extLst>
              <a:ext uri="{FF2B5EF4-FFF2-40B4-BE49-F238E27FC236}">
                <a16:creationId xmlns:a16="http://schemas.microsoft.com/office/drawing/2014/main" id="{819DC9D1-AA31-490B-A1E4-D6F4FF9961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21081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47CC9-1D60-40D7-8CFC-EFB16059FAB7}"/>
              </a:ext>
            </a:extLst>
          </p:cNvPr>
          <p:cNvSpPr>
            <a:spLocks noGrp="1"/>
          </p:cNvSpPr>
          <p:nvPr>
            <p:ph type="title"/>
          </p:nvPr>
        </p:nvSpPr>
        <p:spPr/>
        <p:txBody>
          <a:bodyPr/>
          <a:lstStyle/>
          <a:p>
            <a:r>
              <a:rPr lang="de-DE" dirty="0"/>
              <a:t>Mengen</a:t>
            </a:r>
          </a:p>
        </p:txBody>
      </p:sp>
      <p:sp>
        <p:nvSpPr>
          <p:cNvPr id="3" name="Content Placeholder 2">
            <a:extLst>
              <a:ext uri="{FF2B5EF4-FFF2-40B4-BE49-F238E27FC236}">
                <a16:creationId xmlns:a16="http://schemas.microsoft.com/office/drawing/2014/main" id="{8FEB55A8-9D06-4A5B-A451-0D7377335339}"/>
              </a:ext>
            </a:extLst>
          </p:cNvPr>
          <p:cNvSpPr>
            <a:spLocks noGrp="1"/>
          </p:cNvSpPr>
          <p:nvPr>
            <p:ph idx="1"/>
          </p:nvPr>
        </p:nvSpPr>
        <p:spPr/>
        <p:txBody>
          <a:bodyPr/>
          <a:lstStyle/>
          <a:p>
            <a:pPr marL="0" indent="0">
              <a:buNone/>
            </a:pPr>
            <a:r>
              <a:rPr lang="de-DE" dirty="0"/>
              <a:t>…</a:t>
            </a:r>
          </a:p>
        </p:txBody>
      </p:sp>
      <p:pic>
        <p:nvPicPr>
          <p:cNvPr id="4" name="Graphic 3" descr="Ruler with solid fill">
            <a:extLst>
              <a:ext uri="{FF2B5EF4-FFF2-40B4-BE49-F238E27FC236}">
                <a16:creationId xmlns:a16="http://schemas.microsoft.com/office/drawing/2014/main" id="{B1890A57-15E5-471F-9FA0-CFDC256872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686811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B82E-B9E0-4E92-9CA2-0750CB840C35}"/>
              </a:ext>
            </a:extLst>
          </p:cNvPr>
          <p:cNvSpPr>
            <a:spLocks noGrp="1"/>
          </p:cNvSpPr>
          <p:nvPr>
            <p:ph type="title"/>
          </p:nvPr>
        </p:nvSpPr>
        <p:spPr/>
        <p:txBody>
          <a:bodyPr/>
          <a:lstStyle/>
          <a:p>
            <a:r>
              <a:rPr lang="de-DE" dirty="0"/>
              <a:t>Intervalle</a:t>
            </a:r>
          </a:p>
        </p:txBody>
      </p:sp>
      <p:sp>
        <p:nvSpPr>
          <p:cNvPr id="3" name="Content Placeholder 2">
            <a:extLst>
              <a:ext uri="{FF2B5EF4-FFF2-40B4-BE49-F238E27FC236}">
                <a16:creationId xmlns:a16="http://schemas.microsoft.com/office/drawing/2014/main" id="{0D0D2DC9-2013-4C0C-9440-12890C4EB15E}"/>
              </a:ext>
            </a:extLst>
          </p:cNvPr>
          <p:cNvSpPr>
            <a:spLocks noGrp="1"/>
          </p:cNvSpPr>
          <p:nvPr>
            <p:ph idx="1"/>
          </p:nvPr>
        </p:nvSpPr>
        <p:spPr/>
        <p:txBody>
          <a:bodyPr/>
          <a:lstStyle/>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Für reelle Zahlen a und b sind</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die Menge aller reellen Zahlen von a inklusiv bis b inklusiv.</a:t>
            </a:r>
          </a:p>
          <a:p>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[a, b) die Menge aller reellen Zahlen von a inklusiv bis b exklusiv.</a:t>
            </a:r>
          </a:p>
          <a:p>
            <a:pPr marL="0" indent="0">
              <a:buNone/>
            </a:pPr>
            <a:endParaRPr lang="de-DE" dirty="0">
              <a:solidFill>
                <a:srgbClr val="FFFFFF"/>
              </a:solidFill>
              <a:latin typeface="Calibri" panose="020F0502020204030204" pitchFamily="34" charset="0"/>
              <a:ea typeface="Calibri" panose="020F0502020204030204" pitchFamily="34" charset="0"/>
              <a:cs typeface="Calibri" panose="020F0502020204030204" pitchFamily="34" charset="0"/>
            </a:endParaRPr>
          </a:p>
          <a:p>
            <a:pPr marL="0" indent="0">
              <a:buNone/>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Beispiele:</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[4, 7] = {4, 5, 6, 7}.</a:t>
            </a:r>
          </a:p>
          <a:p>
            <a:pPr defTabSz="914400">
              <a:defRPr>
                <a:solidFill>
                  <a:srgbClr val="5FB1DA"/>
                </a:solidFill>
                <a:latin typeface="JetBrains Mono"/>
                <a:ea typeface="JetBrains Mono"/>
                <a:cs typeface="JetBrains Mono"/>
                <a:sym typeface="JetBrains Mono"/>
              </a:defRPr>
            </a:pP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Integer aus [3, 6) = {3, 4, 5}.</a:t>
            </a:r>
          </a:p>
          <a:p>
            <a:pPr defTabSz="914400">
              <a:defRPr>
                <a:solidFill>
                  <a:srgbClr val="5FB1DA"/>
                </a:solidFill>
                <a:latin typeface="JetBrains Mono"/>
                <a:ea typeface="JetBrains Mono"/>
                <a:cs typeface="JetBrains Mono"/>
                <a:sym typeface="JetBrains Mono"/>
              </a:defRPr>
            </a:pPr>
            <a:r>
              <a:rPr lang="de-DE" dirty="0" err="1">
                <a:solidFill>
                  <a:srgbClr val="FFFFFF"/>
                </a:solidFill>
                <a:latin typeface="Calibri" panose="020F0502020204030204" pitchFamily="34" charset="0"/>
                <a:ea typeface="Calibri" panose="020F0502020204030204" pitchFamily="34" charset="0"/>
                <a:cs typeface="Calibri" panose="020F0502020204030204" pitchFamily="34" charset="0"/>
              </a:rPr>
              <a:t>Floats</a:t>
            </a:r>
            <a:r>
              <a:rPr lang="de-DE" dirty="0">
                <a:solidFill>
                  <a:srgbClr val="FFFFFF"/>
                </a:solidFill>
                <a:latin typeface="Calibri" panose="020F0502020204030204" pitchFamily="34" charset="0"/>
                <a:ea typeface="Calibri" panose="020F0502020204030204" pitchFamily="34" charset="0"/>
                <a:cs typeface="Calibri" panose="020F0502020204030204" pitchFamily="34" charset="0"/>
              </a:rPr>
              <a:t> aus [1, 2] = {sehr viele Zahlen von 1 bis 2 inklusiv, z.B. 1.25}.</a:t>
            </a:r>
          </a:p>
        </p:txBody>
      </p:sp>
      <p:pic>
        <p:nvPicPr>
          <p:cNvPr id="5" name="Graphic 4" descr="Ruler with solid fill">
            <a:extLst>
              <a:ext uri="{FF2B5EF4-FFF2-40B4-BE49-F238E27FC236}">
                <a16:creationId xmlns:a16="http://schemas.microsoft.com/office/drawing/2014/main" id="{305C1F42-675D-4C32-AFF7-A64B73C0B7A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846048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CD9E8-30B5-44AF-B60E-B4E2D5D481CD}"/>
              </a:ext>
            </a:extLst>
          </p:cNvPr>
          <p:cNvSpPr>
            <a:spLocks noGrp="1"/>
          </p:cNvSpPr>
          <p:nvPr>
            <p:ph type="title"/>
          </p:nvPr>
        </p:nvSpPr>
        <p:spPr/>
        <p:txBody>
          <a:bodyPr/>
          <a:lstStyle/>
          <a:p>
            <a:r>
              <a:rPr lang="de-DE" dirty="0"/>
              <a:t>Kommentare</a:t>
            </a:r>
          </a:p>
        </p:txBody>
      </p:sp>
      <p:sp>
        <p:nvSpPr>
          <p:cNvPr id="3" name="Content Placeholder 2">
            <a:extLst>
              <a:ext uri="{FF2B5EF4-FFF2-40B4-BE49-F238E27FC236}">
                <a16:creationId xmlns:a16="http://schemas.microsoft.com/office/drawing/2014/main" id="{8074B2BA-E767-4290-8CCD-0C6E0051536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bin ein Kommentar. Ich werde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bin ein langer Kommentar, der</a:t>
            </a:r>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sich über mehrere Zeilen erstreckt.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Ich werde auch nicht ausgeführt.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10" name="Graphic 9" descr="Document with solid fill">
            <a:extLst>
              <a:ext uri="{FF2B5EF4-FFF2-40B4-BE49-F238E27FC236}">
                <a16:creationId xmlns:a16="http://schemas.microsoft.com/office/drawing/2014/main" id="{C313E765-654D-4E54-8809-962DF49A2E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2721539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F70B51-D9DC-4CE8-B598-7459B92359E4}"/>
              </a:ext>
            </a:extLst>
          </p:cNvPr>
          <p:cNvSpPr>
            <a:spLocks noGrp="1"/>
          </p:cNvSpPr>
          <p:nvPr>
            <p:ph type="title"/>
          </p:nvPr>
        </p:nvSpPr>
        <p:spPr/>
        <p:txBody>
          <a:bodyPr/>
          <a:lstStyle/>
          <a:p>
            <a:r>
              <a:rPr lang="de-DE" dirty="0"/>
              <a:t>Eigene Klassen erstellen</a:t>
            </a:r>
          </a:p>
        </p:txBody>
      </p:sp>
      <p:sp>
        <p:nvSpPr>
          <p:cNvPr id="3" name="Inhaltsplatzhalter 2">
            <a:extLst>
              <a:ext uri="{FF2B5EF4-FFF2-40B4-BE49-F238E27FC236}">
                <a16:creationId xmlns:a16="http://schemas.microsoft.com/office/drawing/2014/main" id="{5D162787-320F-4629-9DA9-6185BEF7CC01}"/>
              </a:ext>
            </a:extLst>
          </p:cNvPr>
          <p:cNvSpPr>
            <a:spLocks noGrp="1"/>
          </p:cNvSpPr>
          <p:nvPr>
            <p:ph idx="1"/>
          </p:nvPr>
        </p:nvSpPr>
        <p:spPr/>
        <p:txBody>
          <a:bodyPr/>
          <a:lstStyle/>
          <a:p>
            <a:r>
              <a:rPr lang="de-DE" dirty="0"/>
              <a:t>Jede Klasse hat normalerweise eine eigene Datei.</a:t>
            </a:r>
          </a:p>
          <a:p>
            <a:r>
              <a:rPr lang="de-DE" dirty="0"/>
              <a:t>Rechtsklicke den Ordner (z.B. </a:t>
            </a:r>
            <a:r>
              <a:rPr lang="de-DE" dirty="0" err="1"/>
              <a:t>root.content</a:t>
            </a:r>
            <a:r>
              <a:rPr lang="de-DE" dirty="0"/>
              <a:t>)</a:t>
            </a:r>
          </a:p>
          <a:p>
            <a:r>
              <a:rPr lang="de-DE" dirty="0"/>
              <a:t>Wähle New › Java Class</a:t>
            </a:r>
          </a:p>
          <a:p>
            <a:r>
              <a:rPr lang="de-DE" dirty="0"/>
              <a:t>Gib einen Namen in </a:t>
            </a:r>
            <a:r>
              <a:rPr lang="de-DE" dirty="0" err="1"/>
              <a:t>UpperCamelCase</a:t>
            </a:r>
            <a:r>
              <a:rPr lang="de-DE" dirty="0"/>
              <a:t> ein.</a:t>
            </a:r>
          </a:p>
          <a:p>
            <a:r>
              <a:rPr lang="de-DE" dirty="0"/>
              <a:t>In die geschweiften Klammern kannst du sowohl Attribute als auch Methoden schreiben.</a:t>
            </a:r>
          </a:p>
        </p:txBody>
      </p:sp>
      <p:pic>
        <p:nvPicPr>
          <p:cNvPr id="6" name="Picture 5">
            <a:extLst>
              <a:ext uri="{FF2B5EF4-FFF2-40B4-BE49-F238E27FC236}">
                <a16:creationId xmlns:a16="http://schemas.microsoft.com/office/drawing/2014/main" id="{AE06F703-1130-458B-9A21-2D5E66D24C3A}"/>
              </a:ext>
            </a:extLst>
          </p:cNvPr>
          <p:cNvPicPr>
            <a:picLocks noChangeAspect="1"/>
          </p:cNvPicPr>
          <p:nvPr/>
        </p:nvPicPr>
        <p:blipFill>
          <a:blip r:embed="rId2"/>
          <a:stretch>
            <a:fillRect/>
          </a:stretch>
        </p:blipFill>
        <p:spPr>
          <a:xfrm>
            <a:off x="7114583" y="5149663"/>
            <a:ext cx="4239217" cy="1343212"/>
          </a:xfrm>
          <a:prstGeom prst="rect">
            <a:avLst/>
          </a:prstGeom>
        </p:spPr>
      </p:pic>
      <p:sp>
        <p:nvSpPr>
          <p:cNvPr id="8" name="Oval 7">
            <a:extLst>
              <a:ext uri="{FF2B5EF4-FFF2-40B4-BE49-F238E27FC236}">
                <a16:creationId xmlns:a16="http://schemas.microsoft.com/office/drawing/2014/main" id="{1984BB5A-1A46-466C-8EE7-A8CE01CE90F3}"/>
              </a:ext>
            </a:extLst>
          </p:cNvPr>
          <p:cNvSpPr/>
          <p:nvPr/>
        </p:nvSpPr>
        <p:spPr>
          <a:xfrm>
            <a:off x="9854720" y="5172847"/>
            <a:ext cx="970737" cy="2903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5" name="Graphic 4" descr="Tools with solid fill">
            <a:extLst>
              <a:ext uri="{FF2B5EF4-FFF2-40B4-BE49-F238E27FC236}">
                <a16:creationId xmlns:a16="http://schemas.microsoft.com/office/drawing/2014/main" id="{9E7431E9-8236-4E31-A686-A662CB8C1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982269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81900D0-B019-4D82-AED4-A5CE3FAFE9B1}"/>
              </a:ext>
            </a:extLst>
          </p:cNvPr>
          <p:cNvSpPr>
            <a:spLocks noGrp="1"/>
          </p:cNvSpPr>
          <p:nvPr>
            <p:ph type="title"/>
          </p:nvPr>
        </p:nvSpPr>
        <p:spPr/>
        <p:txBody>
          <a:bodyPr/>
          <a:lstStyle/>
          <a:p>
            <a:r>
              <a:rPr lang="de-DE" dirty="0"/>
              <a:t>Konstruktor</a:t>
            </a:r>
          </a:p>
        </p:txBody>
      </p:sp>
      <p:sp>
        <p:nvSpPr>
          <p:cNvPr id="3" name="Inhaltsplatzhalter 2">
            <a:extLst>
              <a:ext uri="{FF2B5EF4-FFF2-40B4-BE49-F238E27FC236}">
                <a16:creationId xmlns:a16="http://schemas.microsoft.com/office/drawing/2014/main" id="{F73913EC-B8B6-4B9E-B574-1056A81C93FE}"/>
              </a:ext>
            </a:extLst>
          </p:cNvPr>
          <p:cNvSpPr>
            <a:spLocks noGrp="1"/>
          </p:cNvSpPr>
          <p:nvPr>
            <p:ph idx="1"/>
          </p:nvPr>
        </p:nvSpPr>
        <p:spPr/>
        <p:txBody>
          <a:bodyPr/>
          <a:lstStyle/>
          <a:p>
            <a:r>
              <a:rPr lang="de-DE" dirty="0"/>
              <a:t>Ähnlich wie Methoden</a:t>
            </a:r>
          </a:p>
          <a:p>
            <a:r>
              <a:rPr lang="de-DE" dirty="0"/>
              <a:t>Initialisiert die Attribute eines Objekts</a:t>
            </a:r>
            <a:br>
              <a:rPr lang="de-DE" dirty="0"/>
            </a:br>
            <a:r>
              <a:rPr lang="de-DE" dirty="0"/>
              <a:t>&lt;Modifikatoren&gt; &lt;Klassenname&gt;(&lt;Parameter&gt;) {</a:t>
            </a:r>
            <a:br>
              <a:rPr lang="de-DE" dirty="0"/>
            </a:br>
            <a:r>
              <a:rPr lang="de-DE" dirty="0"/>
              <a:t>}</a:t>
            </a:r>
          </a:p>
          <a:p>
            <a:r>
              <a:rPr lang="de-DE" dirty="0" err="1"/>
              <a:t>this</a:t>
            </a:r>
            <a:r>
              <a:rPr lang="de-DE" dirty="0"/>
              <a:t> bezeichnet das Objekt, auf dem eine </a:t>
            </a:r>
            <a:r>
              <a:rPr lang="de-DE" dirty="0" err="1"/>
              <a:t>Instanzmethode</a:t>
            </a:r>
            <a:r>
              <a:rPr lang="de-DE" dirty="0"/>
              <a:t> ausgeführt wurde.</a:t>
            </a:r>
          </a:p>
          <a:p>
            <a:pPr lvl="1"/>
            <a:r>
              <a:rPr lang="de-DE" dirty="0"/>
              <a:t>Mit </a:t>
            </a:r>
            <a:r>
              <a:rPr lang="de-DE" dirty="0" err="1"/>
              <a:t>this</a:t>
            </a:r>
            <a:r>
              <a:rPr lang="de-DE" dirty="0"/>
              <a:t>(&lt;Parameter&gt;); kann ein Konstruktor einen anderen Konstruktor aufrufen.</a:t>
            </a:r>
          </a:p>
          <a:p>
            <a:pPr lvl="1"/>
            <a:r>
              <a:rPr lang="de-DE" dirty="0"/>
              <a:t>Mit </a:t>
            </a:r>
            <a:r>
              <a:rPr lang="de-DE" dirty="0" err="1"/>
              <a:t>this</a:t>
            </a:r>
            <a:r>
              <a:rPr lang="de-DE" dirty="0"/>
              <a:t>.&lt;Attribut&gt; kann auf Attribute zugegriffen werden, wenn die Parameter-Namen des Konstruktors gleich heißen.</a:t>
            </a:r>
          </a:p>
        </p:txBody>
      </p:sp>
      <p:pic>
        <p:nvPicPr>
          <p:cNvPr id="4" name="Graphic 3" descr="Books with solid fill">
            <a:extLst>
              <a:ext uri="{FF2B5EF4-FFF2-40B4-BE49-F238E27FC236}">
                <a16:creationId xmlns:a16="http://schemas.microsoft.com/office/drawing/2014/main" id="{991E2AC9-B6A6-4F17-A930-B66AE36F0E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79524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F1943-F28E-4EB9-8E9E-A8E7197C28C7}"/>
              </a:ext>
            </a:extLst>
          </p:cNvPr>
          <p:cNvSpPr>
            <a:spLocks noGrp="1"/>
          </p:cNvSpPr>
          <p:nvPr>
            <p:ph type="title"/>
          </p:nvPr>
        </p:nvSpPr>
        <p:spPr/>
        <p:txBody>
          <a:bodyPr/>
          <a:lstStyle/>
          <a:p>
            <a:r>
              <a:rPr lang="de-DE" dirty="0"/>
              <a:t>Bezeichnung Methoden von Klassen</a:t>
            </a:r>
          </a:p>
        </p:txBody>
      </p:sp>
      <p:sp>
        <p:nvSpPr>
          <p:cNvPr id="3" name="Content Placeholder 2">
            <a:extLst>
              <a:ext uri="{FF2B5EF4-FFF2-40B4-BE49-F238E27FC236}">
                <a16:creationId xmlns:a16="http://schemas.microsoft.com/office/drawing/2014/main" id="{700D21F0-6F6B-4FBA-A211-BCAE97AA35A8}"/>
              </a:ext>
            </a:extLst>
          </p:cNvPr>
          <p:cNvSpPr>
            <a:spLocks noGrp="1"/>
          </p:cNvSpPr>
          <p:nvPr>
            <p:ph idx="1"/>
          </p:nvPr>
        </p:nvSpPr>
        <p:spPr/>
        <p:txBody>
          <a:bodyPr/>
          <a:lstStyle/>
          <a:p>
            <a:pPr marL="0" indent="0">
              <a:buNone/>
              <a:defRPr>
                <a:solidFill>
                  <a:srgbClr val="FFFFFF"/>
                </a:solidFill>
              </a:defRPr>
            </a:pPr>
            <a:r>
              <a:rPr lang="de-DE" dirty="0"/>
              <a:t>&lt;Klasse&gt;#&lt;methode&gt; bedeutet: &lt;</a:t>
            </a:r>
            <a:r>
              <a:rPr lang="de-DE" dirty="0" err="1"/>
              <a:t>methode</a:t>
            </a:r>
            <a:r>
              <a:rPr lang="de-DE" dirty="0"/>
              <a:t>&gt; kann auf einem Objekt von &lt;Klasse&gt; ausgeführt werden.</a:t>
            </a:r>
          </a:p>
          <a:p>
            <a:pPr>
              <a:defRPr>
                <a:solidFill>
                  <a:srgbClr val="FFFFFF"/>
                </a:solidFill>
              </a:defRPr>
            </a:pPr>
            <a:endParaRPr lang="de-DE" dirty="0"/>
          </a:p>
          <a:p>
            <a:pPr marL="0" indent="0">
              <a:buNone/>
              <a:defRPr>
                <a:solidFill>
                  <a:srgbClr val="FFFFFF"/>
                </a:solidFill>
              </a:defRPr>
            </a:pPr>
            <a:r>
              <a:rPr lang="de-DE" dirty="0"/>
              <a:t>Beispiel: </a:t>
            </a:r>
            <a:r>
              <a:rPr lang="de-DE" dirty="0" err="1"/>
              <a:t>Scanner#nextLine</a:t>
            </a:r>
            <a:r>
              <a:rPr lang="de-DE" dirty="0"/>
              <a:t> kann so verwendet werden:</a:t>
            </a:r>
          </a:p>
          <a:p>
            <a:pPr marL="0" indent="0" defTabSz="914400">
              <a:buNone/>
              <a:defRPr>
                <a:solidFill>
                  <a:srgbClr val="5FB1DA"/>
                </a:solidFill>
                <a:latin typeface="JetBrains Mono"/>
                <a:ea typeface="JetBrains Mono"/>
                <a:cs typeface="JetBrains Mono"/>
                <a:sym typeface="JetBrains Mono"/>
              </a:defRPr>
            </a:pPr>
            <a:r>
              <a:rPr lang="de-DE" sz="1800" dirty="0">
                <a:latin typeface="Consolas" panose="020B0609020204030204" pitchFamily="49" charset="0"/>
                <a:ea typeface="Calibri" panose="020F0502020204030204" pitchFamily="34" charset="0"/>
                <a:cs typeface="Calibri" panose="020F0502020204030204" pitchFamily="34" charset="0"/>
              </a:rPr>
              <a:t>Scanner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CC7E47"/>
                </a:solidFill>
                <a:latin typeface="Consolas" panose="020B0609020204030204" pitchFamily="49" charset="0"/>
                <a:ea typeface="Calibri" panose="020F0502020204030204" pitchFamily="34" charset="0"/>
                <a:cs typeface="Calibri" panose="020F0502020204030204" pitchFamily="34" charset="0"/>
              </a:rPr>
              <a:t>new</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 </a:t>
            </a:r>
            <a:r>
              <a:rPr lang="de-DE" sz="1800" dirty="0">
                <a:solidFill>
                  <a:srgbClr val="ADD8E6"/>
                </a:solidFill>
                <a:latin typeface="Consolas" panose="020B0609020204030204" pitchFamily="49" charset="0"/>
                <a:ea typeface="Calibri" panose="020F0502020204030204" pitchFamily="34" charset="0"/>
                <a:cs typeface="Calibri" panose="020F0502020204030204" pitchFamily="34" charset="0"/>
              </a:rPr>
              <a:t>Scanner</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latin typeface="Consolas" panose="020B0609020204030204" pitchFamily="49" charset="0"/>
                <a:ea typeface="Calibri" panose="020F0502020204030204" pitchFamily="34" charset="0"/>
                <a:cs typeface="Calibri" panose="020F0502020204030204" pitchFamily="34" charset="0"/>
              </a:rPr>
              <a:t>System</a:t>
            </a:r>
            <a:r>
              <a:rPr lang="de-DE" sz="1800" dirty="0">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i="1" dirty="0">
                <a:solidFill>
                  <a:srgbClr val="9876AA"/>
                </a:solidFill>
                <a:latin typeface="Consolas" panose="020B0609020204030204" pitchFamily="49" charset="0"/>
                <a:ea typeface="Calibri" panose="020F0502020204030204" pitchFamily="34" charset="0"/>
                <a:cs typeface="Calibri" panose="020F0502020204030204" pitchFamily="34" charset="0"/>
              </a:rPr>
              <a:t>in</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b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br>
            <a:r>
              <a:rPr lang="de-DE" sz="1800" dirty="0">
                <a:latin typeface="Consolas" panose="020B0609020204030204" pitchFamily="49" charset="0"/>
                <a:ea typeface="Calibri" panose="020F0502020204030204" pitchFamily="34" charset="0"/>
                <a:cs typeface="Calibri" panose="020F0502020204030204" pitchFamily="34" charset="0"/>
              </a:rPr>
              <a:t>String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input</a:t>
            </a:r>
            <a:r>
              <a:rPr lang="de-DE" sz="1800" dirty="0">
                <a:solidFill>
                  <a:srgbClr val="A9B7C6"/>
                </a:solidFill>
                <a:latin typeface="Consolas" panose="020B0609020204030204" pitchFamily="49" charset="0"/>
                <a:ea typeface="Calibri" panose="020F0502020204030204" pitchFamily="34" charset="0"/>
                <a:cs typeface="Calibri" panose="020F0502020204030204" pitchFamily="34" charset="0"/>
              </a:rPr>
              <a:t> = </a:t>
            </a:r>
            <a:r>
              <a:rPr lang="de-DE" sz="1800" dirty="0" err="1">
                <a:solidFill>
                  <a:srgbClr val="A9B7C6"/>
                </a:solidFill>
                <a:latin typeface="Consolas" panose="020B0609020204030204" pitchFamily="49" charset="0"/>
                <a:ea typeface="Calibri" panose="020F0502020204030204" pitchFamily="34" charset="0"/>
                <a:cs typeface="Calibri" panose="020F0502020204030204" pitchFamily="34" charset="0"/>
              </a:rPr>
              <a:t>scanner</a:t>
            </a:r>
            <a:r>
              <a:rPr lang="de-DE" sz="1800" dirty="0" err="1">
                <a:solidFill>
                  <a:srgbClr val="AC91E3"/>
                </a:solidFill>
                <a:latin typeface="Consolas" panose="020B0609020204030204" pitchFamily="49" charset="0"/>
                <a:ea typeface="Calibri" panose="020F0502020204030204" pitchFamily="34" charset="0"/>
                <a:cs typeface="Calibri" panose="020F0502020204030204" pitchFamily="34" charset="0"/>
              </a:rPr>
              <a:t>.</a:t>
            </a:r>
            <a:r>
              <a:rPr lang="de-DE" sz="1800" dirty="0" err="1">
                <a:solidFill>
                  <a:srgbClr val="B9C7A6"/>
                </a:solidFill>
                <a:latin typeface="Consolas" panose="020B0609020204030204" pitchFamily="49" charset="0"/>
                <a:ea typeface="Calibri" panose="020F0502020204030204" pitchFamily="34" charset="0"/>
                <a:cs typeface="Calibri" panose="020F0502020204030204" pitchFamily="34" charset="0"/>
              </a:rPr>
              <a:t>nextLine</a:t>
            </a:r>
            <a:r>
              <a:rPr lang="de-DE" sz="1800" dirty="0">
                <a:solidFill>
                  <a:srgbClr val="B0BA8C"/>
                </a:solidFill>
                <a:latin typeface="Consolas" panose="020B0609020204030204" pitchFamily="49" charset="0"/>
                <a:ea typeface="Calibri" panose="020F0502020204030204" pitchFamily="34" charset="0"/>
                <a:cs typeface="Calibri" panose="020F0502020204030204" pitchFamily="34" charset="0"/>
              </a:rPr>
              <a:t>()</a:t>
            </a:r>
            <a:r>
              <a:rPr lang="de-DE" sz="1800" dirty="0">
                <a:solidFill>
                  <a:srgbClr val="CC7E47"/>
                </a:solidFill>
                <a:latin typeface="Consolas" panose="020B0609020204030204" pitchFamily="49" charset="0"/>
                <a:ea typeface="Calibri" panose="020F0502020204030204" pitchFamily="34" charset="0"/>
                <a:cs typeface="Calibri" panose="020F0502020204030204" pitchFamily="34" charset="0"/>
              </a:rPr>
              <a:t>;</a:t>
            </a:r>
          </a:p>
          <a:p>
            <a:endParaRPr lang="de-DE" dirty="0"/>
          </a:p>
        </p:txBody>
      </p:sp>
      <p:pic>
        <p:nvPicPr>
          <p:cNvPr id="4" name="Graphic 3" descr="Lightbulb with solid fill">
            <a:extLst>
              <a:ext uri="{FF2B5EF4-FFF2-40B4-BE49-F238E27FC236}">
                <a16:creationId xmlns:a16="http://schemas.microsoft.com/office/drawing/2014/main" id="{D763762C-0FA8-466F-A913-9790799AED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253306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E4040F-DA6C-4632-BB2C-AC920BE84EC6}"/>
              </a:ext>
            </a:extLst>
          </p:cNvPr>
          <p:cNvSpPr>
            <a:spLocks noGrp="1"/>
          </p:cNvSpPr>
          <p:nvPr>
            <p:ph type="title"/>
          </p:nvPr>
        </p:nvSpPr>
        <p:spPr/>
        <p:txBody>
          <a:bodyPr/>
          <a:lstStyle/>
          <a:p>
            <a:r>
              <a:rPr lang="de-DE" dirty="0"/>
              <a:t>Arten von Variablen</a:t>
            </a:r>
          </a:p>
        </p:txBody>
      </p:sp>
      <p:graphicFrame>
        <p:nvGraphicFramePr>
          <p:cNvPr id="6" name="Tabelle 7">
            <a:extLst>
              <a:ext uri="{FF2B5EF4-FFF2-40B4-BE49-F238E27FC236}">
                <a16:creationId xmlns:a16="http://schemas.microsoft.com/office/drawing/2014/main" id="{2BF05063-F9F7-490C-A55E-58958302473C}"/>
              </a:ext>
            </a:extLst>
          </p:cNvPr>
          <p:cNvGraphicFramePr>
            <a:graphicFrameLocks noGrp="1"/>
          </p:cNvGraphicFramePr>
          <p:nvPr>
            <p:extLst>
              <p:ext uri="{D42A27DB-BD31-4B8C-83A1-F6EECF244321}">
                <p14:modId xmlns:p14="http://schemas.microsoft.com/office/powerpoint/2010/main" val="988169138"/>
              </p:ext>
            </p:extLst>
          </p:nvPr>
        </p:nvGraphicFramePr>
        <p:xfrm>
          <a:off x="838200" y="1684656"/>
          <a:ext cx="10515600" cy="436848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4163030904"/>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b="1"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b="0" u="none" dirty="0">
                          <a:solidFill>
                            <a:schemeClr val="tx1"/>
                          </a:solidFill>
                        </a:rPr>
                        <a:t>Lokale 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eines Blocks.</a:t>
                      </a:r>
                    </a:p>
                    <a:p>
                      <a:r>
                        <a:rPr lang="de-DE" u="none" dirty="0">
                          <a:solidFill>
                            <a:schemeClr val="tx1"/>
                          </a:solidFill>
                        </a:rPr>
                        <a:t>(Methoden sind auch ein Block)</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Um die kleinste Zahl aus einem Array zu finden, verwenden wir eine Schleife. Wir speichern dabei immer die aktuell kleinste 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Attribut / Instanzvariable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wird für jedes Objekt einmal gespeichert.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 „Baum“ könnte das Attribut „Höhe“ haben. Jeder Baum hat eine andere Höhe.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a:solidFill>
                            <a:schemeClr val="tx1"/>
                          </a:solidFill>
                        </a:rPr>
                        <a:t>Statische Variable / Klassenvariable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innerhalb einer Klasse. Sie speichert, unabhängig vom Projekt, nur einen Wert.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Zahl </a:t>
                      </a:r>
                      <a:r>
                        <a:rPr lang="el-GR" u="none" dirty="0">
                          <a:solidFill>
                            <a:schemeClr val="tx1"/>
                          </a:solidFill>
                        </a:rPr>
                        <a:t>π</a:t>
                      </a:r>
                      <a:r>
                        <a:rPr lang="en-US" u="none" dirty="0">
                          <a:solidFill>
                            <a:schemeClr val="tx1"/>
                          </a:solidFill>
                        </a:rPr>
                        <a:t> </a:t>
                      </a:r>
                      <a:r>
                        <a:rPr lang="de-DE" u="none" dirty="0">
                          <a:solidFill>
                            <a:schemeClr val="tx1"/>
                          </a:solidFill>
                        </a:rPr>
                        <a:t>ist unabhängig vom Objekt immer gleich.</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Parameter / Argument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 die einer Methode übergeben wird.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Methode „frag“ bekommt den Parameter „</a:t>
                      </a:r>
                      <a:r>
                        <a:rPr lang="de-DE" u="none" dirty="0" err="1">
                          <a:solidFill>
                            <a:schemeClr val="tx1"/>
                          </a:solidFill>
                        </a:rPr>
                        <a:t>text</a:t>
                      </a:r>
                      <a:r>
                        <a:rPr lang="de-DE" u="none" dirty="0">
                          <a:solidFill>
                            <a:schemeClr val="tx1"/>
                          </a:solidFill>
                        </a:rPr>
                        <a:t>“, um den Fragetext zu kennen.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5724485"/>
                  </a:ext>
                </a:extLst>
              </a:tr>
            </a:tbl>
          </a:graphicData>
        </a:graphic>
      </p:graphicFrame>
      <p:pic>
        <p:nvPicPr>
          <p:cNvPr id="4" name="Graphic 3" descr="Books with solid fill">
            <a:extLst>
              <a:ext uri="{FF2B5EF4-FFF2-40B4-BE49-F238E27FC236}">
                <a16:creationId xmlns:a16="http://schemas.microsoft.com/office/drawing/2014/main" id="{6F604223-4B41-4E4D-BA12-9B36AC49E4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809069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5AF151-936D-4C37-8FB6-1FE1773E16FE}"/>
              </a:ext>
            </a:extLst>
          </p:cNvPr>
          <p:cNvSpPr>
            <a:spLocks noGrp="1"/>
          </p:cNvSpPr>
          <p:nvPr>
            <p:ph type="title"/>
          </p:nvPr>
        </p:nvSpPr>
        <p:spPr/>
        <p:txBody>
          <a:bodyPr/>
          <a:lstStyle/>
          <a:p>
            <a:r>
              <a:rPr lang="de-DE" dirty="0"/>
              <a:t>Sichtbarkeitsmodifikatoren</a:t>
            </a:r>
          </a:p>
        </p:txBody>
      </p:sp>
      <p:sp>
        <p:nvSpPr>
          <p:cNvPr id="3" name="Inhaltsplatzhalter 2">
            <a:extLst>
              <a:ext uri="{FF2B5EF4-FFF2-40B4-BE49-F238E27FC236}">
                <a16:creationId xmlns:a16="http://schemas.microsoft.com/office/drawing/2014/main" id="{7243F6A4-221D-42B7-8BD2-1A5B8903308D}"/>
              </a:ext>
            </a:extLst>
          </p:cNvPr>
          <p:cNvSpPr>
            <a:spLocks noGrp="1"/>
          </p:cNvSpPr>
          <p:nvPr>
            <p:ph idx="1"/>
          </p:nvPr>
        </p:nvSpPr>
        <p:spPr>
          <a:xfrm>
            <a:off x="838200" y="1825624"/>
            <a:ext cx="10515600" cy="530226"/>
          </a:xfrm>
        </p:spPr>
        <p:txBody>
          <a:bodyPr>
            <a:normAutofit/>
          </a:bodyPr>
          <a:lstStyle/>
          <a:p>
            <a:pPr marL="0" indent="0">
              <a:buNone/>
            </a:pPr>
            <a:r>
              <a:rPr lang="de-DE" dirty="0"/>
              <a:t>Können für Attribute und Methoden verwendet werden:</a:t>
            </a:r>
          </a:p>
        </p:txBody>
      </p:sp>
      <p:graphicFrame>
        <p:nvGraphicFramePr>
          <p:cNvPr id="4" name="Tabelle 7">
            <a:extLst>
              <a:ext uri="{FF2B5EF4-FFF2-40B4-BE49-F238E27FC236}">
                <a16:creationId xmlns:a16="http://schemas.microsoft.com/office/drawing/2014/main" id="{95DA91B7-623F-428B-9E85-1EDDBC4559F8}"/>
              </a:ext>
            </a:extLst>
          </p:cNvPr>
          <p:cNvGraphicFramePr>
            <a:graphicFrameLocks noGrp="1"/>
          </p:cNvGraphicFramePr>
          <p:nvPr>
            <p:extLst>
              <p:ext uri="{D42A27DB-BD31-4B8C-83A1-F6EECF244321}">
                <p14:modId xmlns:p14="http://schemas.microsoft.com/office/powerpoint/2010/main" val="2887687869"/>
              </p:ext>
            </p:extLst>
          </p:nvPr>
        </p:nvGraphicFramePr>
        <p:xfrm>
          <a:off x="838200" y="2490786"/>
          <a:ext cx="10515600" cy="2386332"/>
        </p:xfrm>
        <a:graphic>
          <a:graphicData uri="http://schemas.openxmlformats.org/drawingml/2006/table">
            <a:tbl>
              <a:tblPr firstRow="1" bandRow="1">
                <a:tableStyleId>{5C22544A-7EE6-4342-B048-85BDC9FD1C3A}</a:tableStyleId>
              </a:tblPr>
              <a:tblGrid>
                <a:gridCol w="2781300">
                  <a:extLst>
                    <a:ext uri="{9D8B030D-6E8A-4147-A177-3AD203B41FA5}">
                      <a16:colId xmlns:a16="http://schemas.microsoft.com/office/drawing/2014/main" val="2317810761"/>
                    </a:ext>
                  </a:extLst>
                </a:gridCol>
                <a:gridCol w="7734300">
                  <a:extLst>
                    <a:ext uri="{9D8B030D-6E8A-4147-A177-3AD203B41FA5}">
                      <a16:colId xmlns:a16="http://schemas.microsoft.com/office/drawing/2014/main" val="3760803087"/>
                    </a:ext>
                  </a:extLst>
                </a:gridCol>
              </a:tblGrid>
              <a:tr h="436563">
                <a:tc>
                  <a:txBody>
                    <a:bodyPr/>
                    <a:lstStyle/>
                    <a:p>
                      <a:r>
                        <a:rPr lang="de-DE" b="1" u="none" dirty="0">
                          <a:solidFill>
                            <a:schemeClr val="tx1"/>
                          </a:solidFill>
                        </a:rPr>
                        <a:t>Schlüsselwort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private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nur innerhalb der Klasse verwendet werden. So können wir sie absichern.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18878006"/>
                  </a:ext>
                </a:extLst>
              </a:tr>
              <a:tr h="436563">
                <a:tc>
                  <a:txBody>
                    <a:bodyPr/>
                    <a:lstStyle/>
                    <a:p>
                      <a:r>
                        <a:rPr lang="de-DE" u="none" dirty="0">
                          <a:solidFill>
                            <a:schemeClr val="tx1"/>
                          </a:solidFill>
                        </a:rPr>
                        <a:t>&lt;kein Modifikator&gt;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protected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im gleichen Ordner (</a:t>
                      </a:r>
                      <a:r>
                        <a:rPr lang="de-DE" u="none" dirty="0" err="1">
                          <a:solidFill>
                            <a:schemeClr val="tx1"/>
                          </a:solidFill>
                        </a:rPr>
                        <a:t>package</a:t>
                      </a:r>
                      <a:r>
                        <a:rPr lang="de-DE" u="none" dirty="0">
                          <a:solidFill>
                            <a:schemeClr val="tx1"/>
                          </a:solidFill>
                        </a:rPr>
                        <a:t>) und abgeleiteten Klassen (siehe Vererbung)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err="1">
                          <a:solidFill>
                            <a:schemeClr val="tx1"/>
                          </a:solidFill>
                        </a:rPr>
                        <a:t>public</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Kann überall verwendet werden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pic>
        <p:nvPicPr>
          <p:cNvPr id="5" name="Graphic 4" descr="Books with solid fill">
            <a:extLst>
              <a:ext uri="{FF2B5EF4-FFF2-40B4-BE49-F238E27FC236}">
                <a16:creationId xmlns:a16="http://schemas.microsoft.com/office/drawing/2014/main" id="{9E830E90-3B3E-4FC5-B0D4-3A7AFACF3D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88173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78A049F-B707-4BF9-AE48-6221789AD3D7}"/>
              </a:ext>
            </a:extLst>
          </p:cNvPr>
          <p:cNvSpPr>
            <a:spLocks noGrp="1"/>
          </p:cNvSpPr>
          <p:nvPr>
            <p:ph type="title"/>
          </p:nvPr>
        </p:nvSpPr>
        <p:spPr/>
        <p:txBody>
          <a:bodyPr/>
          <a:lstStyle/>
          <a:p>
            <a:r>
              <a:rPr lang="de-DE" dirty="0"/>
              <a:t>final-Modifikator</a:t>
            </a:r>
          </a:p>
        </p:txBody>
      </p:sp>
      <p:sp>
        <p:nvSpPr>
          <p:cNvPr id="3" name="Inhaltsplatzhalter 2">
            <a:extLst>
              <a:ext uri="{FF2B5EF4-FFF2-40B4-BE49-F238E27FC236}">
                <a16:creationId xmlns:a16="http://schemas.microsoft.com/office/drawing/2014/main" id="{7C24BEBF-B385-4CF8-B02A-184DF8CEF9A0}"/>
              </a:ext>
            </a:extLst>
          </p:cNvPr>
          <p:cNvSpPr>
            <a:spLocks noGrp="1"/>
          </p:cNvSpPr>
          <p:nvPr>
            <p:ph idx="1"/>
          </p:nvPr>
        </p:nvSpPr>
        <p:spPr/>
        <p:txBody>
          <a:bodyPr/>
          <a:lstStyle/>
          <a:p>
            <a:pPr marL="0" indent="0">
              <a:buNone/>
            </a:pPr>
            <a:r>
              <a:rPr lang="de-DE" dirty="0"/>
              <a:t>Sorgt dafür, dass …</a:t>
            </a:r>
          </a:p>
          <a:p>
            <a:pPr marL="0" indent="0">
              <a:buNone/>
            </a:pPr>
            <a:r>
              <a:rPr lang="de-DE" dirty="0"/>
              <a:t>… Variablen kein neuer Wert zugewiesen werden kann.</a:t>
            </a:r>
          </a:p>
          <a:p>
            <a:pPr lvl="1"/>
            <a:r>
              <a:rPr lang="de-DE" dirty="0"/>
              <a:t>Achtung: Referenzierte Objekte können ihren Zustand ändern, es können nur keine neuen Objekte zugewiesen werden.</a:t>
            </a:r>
          </a:p>
          <a:p>
            <a:pPr marL="0" indent="0">
              <a:buNone/>
            </a:pPr>
            <a:r>
              <a:rPr lang="de-DE" dirty="0"/>
              <a:t>… Methoden nicht überschrieben werden können. (siehe Vererbung)</a:t>
            </a:r>
          </a:p>
          <a:p>
            <a:pPr marL="0" indent="0">
              <a:buNone/>
            </a:pPr>
            <a:r>
              <a:rPr lang="de-DE" dirty="0"/>
              <a:t>… Klassen nicht erweitert werden können. (</a:t>
            </a:r>
            <a:r>
              <a:rPr lang="de-DE"/>
              <a:t>siehe Vererbung)</a:t>
            </a:r>
            <a:endParaRPr lang="de-DE" dirty="0"/>
          </a:p>
        </p:txBody>
      </p:sp>
      <p:pic>
        <p:nvPicPr>
          <p:cNvPr id="4" name="Graphic 3" descr="Books with solid fill">
            <a:extLst>
              <a:ext uri="{FF2B5EF4-FFF2-40B4-BE49-F238E27FC236}">
                <a16:creationId xmlns:a16="http://schemas.microsoft.com/office/drawing/2014/main" id="{35D95804-4CB3-4D9D-8343-473782C9E8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152867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F6864F-C4C7-4FC2-930E-7C767A1CE80F}"/>
              </a:ext>
            </a:extLst>
          </p:cNvPr>
          <p:cNvSpPr>
            <a:spLocks noGrp="1"/>
          </p:cNvSpPr>
          <p:nvPr>
            <p:ph type="title"/>
          </p:nvPr>
        </p:nvSpPr>
        <p:spPr/>
        <p:txBody>
          <a:bodyPr/>
          <a:lstStyle/>
          <a:p>
            <a:r>
              <a:rPr lang="de-DE" dirty="0"/>
              <a:t>String</a:t>
            </a:r>
          </a:p>
        </p:txBody>
      </p:sp>
      <p:sp>
        <p:nvSpPr>
          <p:cNvPr id="3" name="Inhaltsplatzhalter 2">
            <a:extLst>
              <a:ext uri="{FF2B5EF4-FFF2-40B4-BE49-F238E27FC236}">
                <a16:creationId xmlns:a16="http://schemas.microsoft.com/office/drawing/2014/main" id="{6DEDE1D3-02D2-4619-8B41-676671AB4B0E}"/>
              </a:ext>
            </a:extLst>
          </p:cNvPr>
          <p:cNvSpPr>
            <a:spLocks noGrp="1"/>
          </p:cNvSpPr>
          <p:nvPr>
            <p:ph idx="1"/>
          </p:nvPr>
        </p:nvSpPr>
        <p:spPr/>
        <p:txBody>
          <a:bodyPr>
            <a:normAutofit/>
          </a:bodyPr>
          <a:lstStyle/>
          <a:p>
            <a:r>
              <a:rPr lang="de-DE" dirty="0"/>
              <a:t>Ein String ist eine Zeichenkette.</a:t>
            </a:r>
          </a:p>
          <a:p>
            <a:r>
              <a:rPr lang="de-DE" dirty="0"/>
              <a:t>Er kann durch Anführungsstriche erstellt werden: </a:t>
            </a:r>
            <a:r>
              <a:rPr kumimoji="0" lang="de-DE" altLang="de-DE" b="0" i="0" u="none" strike="noStrike" cap="none" normalizeH="0" baseline="0" dirty="0">
                <a:ln>
                  <a:noFill/>
                </a:ln>
                <a:solidFill>
                  <a:srgbClr val="6A8759"/>
                </a:solidFill>
                <a:effectLst/>
                <a:latin typeface="Consolas" panose="020B0609020204030204" pitchFamily="49" charset="0"/>
              </a:rPr>
              <a:t>"Hallo"</a:t>
            </a:r>
            <a:endParaRPr kumimoji="0" lang="de-DE" altLang="de-DE" b="0" i="0" u="none" strike="noStrike" cap="none" normalizeH="0" baseline="0" dirty="0">
              <a:ln>
                <a:noFill/>
              </a:ln>
              <a:solidFill>
                <a:schemeClr val="tx1"/>
              </a:solidFill>
              <a:effectLst/>
            </a:endParaRPr>
          </a:p>
          <a:p>
            <a:r>
              <a:rPr lang="de-DE" dirty="0"/>
              <a:t>Um ein beliebiges Zeichen auszulesen, gibt es die Methode</a:t>
            </a:r>
            <a:br>
              <a:rPr lang="de-DE" dirty="0"/>
            </a:br>
            <a:r>
              <a:rPr kumimoji="0" lang="de-DE" altLang="de-DE" sz="2800" b="0" i="0" u="none" strike="noStrike" cap="none" normalizeH="0" baseline="0" dirty="0" err="1">
                <a:ln>
                  <a:noFill/>
                </a:ln>
                <a:solidFill>
                  <a:srgbClr val="D6AF72"/>
                </a:solidFill>
                <a:effectLst/>
                <a:latin typeface="Consolas" panose="020B0609020204030204" pitchFamily="49" charset="0"/>
              </a:rPr>
              <a:t>charAt</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err="1">
                <a:ln>
                  <a:noFill/>
                </a:ln>
                <a:solidFill>
                  <a:srgbClr val="CC7E47"/>
                </a:solidFill>
                <a:effectLst/>
                <a:latin typeface="Consolas" panose="020B0609020204030204" pitchFamily="49" charset="0"/>
              </a:rPr>
              <a:t>int</a:t>
            </a:r>
            <a:r>
              <a:rPr kumimoji="0" lang="de-DE" altLang="de-DE" sz="2800" b="0" i="0" u="none" strike="noStrike" cap="none" normalizeH="0" baseline="0" dirty="0">
                <a:ln>
                  <a:noFill/>
                </a:ln>
                <a:solidFill>
                  <a:srgbClr val="CC7E47"/>
                </a:solidFill>
                <a:effectLst/>
                <a:latin typeface="Consolas" panose="020B0609020204030204" pitchFamily="49" charset="0"/>
              </a:rPr>
              <a:t> </a:t>
            </a:r>
            <a:r>
              <a:rPr kumimoji="0" lang="de-DE" altLang="de-DE" sz="2800" b="0" i="0" u="none" strike="noStrike" cap="none" normalizeH="0" baseline="0" dirty="0" err="1">
                <a:ln>
                  <a:noFill/>
                </a:ln>
                <a:solidFill>
                  <a:srgbClr val="A9B7C6"/>
                </a:solidFill>
                <a:effectLst/>
                <a:latin typeface="Consolas" panose="020B0609020204030204" pitchFamily="49" charset="0"/>
              </a:rPr>
              <a:t>index</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altLang="de-DE" dirty="0"/>
              <a:t>. Die </a:t>
            </a:r>
            <a:r>
              <a:rPr lang="de-DE" dirty="0"/>
              <a:t>Indizes starten bei 0!</a:t>
            </a:r>
          </a:p>
          <a:p>
            <a:pPr lvl="1"/>
            <a:r>
              <a:rPr lang="de-DE" dirty="0"/>
              <a:t>Achtung: Wenn der Index negativ oder größer/gleich der Länge des Strings ist, stürzt das Programm mit einer </a:t>
            </a:r>
            <a:r>
              <a:rPr lang="de-DE" dirty="0" err="1"/>
              <a:t>StringIndexOutOfBoundsException</a:t>
            </a:r>
            <a:r>
              <a:rPr lang="de-DE" dirty="0"/>
              <a:t> ab.</a:t>
            </a:r>
          </a:p>
          <a:p>
            <a:r>
              <a:rPr lang="de-DE" dirty="0"/>
              <a:t>Um die Länge eines Strings zu erfahren, verwende </a:t>
            </a:r>
            <a:r>
              <a:rPr kumimoji="0" lang="de-DE" altLang="de-DE" sz="2800" b="0" i="0" u="none" strike="noStrike" cap="none" normalizeH="0" baseline="0" dirty="0" err="1">
                <a:ln>
                  <a:noFill/>
                </a:ln>
                <a:solidFill>
                  <a:srgbClr val="D6AF72"/>
                </a:solidFill>
                <a:effectLst/>
                <a:latin typeface="Consolas" panose="020B0609020204030204" pitchFamily="49" charset="0"/>
              </a:rPr>
              <a:t>length</a:t>
            </a:r>
            <a:r>
              <a:rPr kumimoji="0" lang="de-DE" altLang="de-DE" sz="2800" b="0" i="0" u="none" strike="noStrike" cap="none" normalizeH="0" baseline="0" dirty="0">
                <a:ln>
                  <a:noFill/>
                </a:ln>
                <a:solidFill>
                  <a:srgbClr val="B0BA8C"/>
                </a:solidFill>
                <a:effectLst/>
                <a:latin typeface="Consolas" panose="020B0609020204030204" pitchFamily="49" charset="0"/>
              </a:rPr>
              <a:t>()</a:t>
            </a:r>
            <a:r>
              <a:rPr kumimoji="0" lang="de-DE" altLang="de-DE" sz="2800" b="0" i="0" u="none" strike="noStrike" cap="none" normalizeH="0" baseline="0" dirty="0">
                <a:ln>
                  <a:noFill/>
                </a:ln>
                <a:effectLst/>
              </a:rPr>
              <a:t>.</a:t>
            </a:r>
            <a:endParaRPr lang="de-DE" dirty="0"/>
          </a:p>
          <a:p>
            <a:r>
              <a:rPr lang="de-DE" dirty="0"/>
              <a:t>Um Strings untereinander oder mit anderen Werten zu kombinieren, verwende das Plus-Zeichen: </a:t>
            </a:r>
            <a:r>
              <a:rPr lang="de-DE" dirty="0" err="1">
                <a:latin typeface="Consolas" panose="020B0609020204030204" pitchFamily="49" charset="0"/>
              </a:rPr>
              <a:t>stringA</a:t>
            </a:r>
            <a:r>
              <a:rPr lang="de-DE" dirty="0">
                <a:latin typeface="Consolas" panose="020B0609020204030204" pitchFamily="49" charset="0"/>
              </a:rPr>
              <a:t> + </a:t>
            </a:r>
            <a:r>
              <a:rPr lang="de-DE" dirty="0" err="1">
                <a:latin typeface="Consolas" panose="020B0609020204030204" pitchFamily="49" charset="0"/>
              </a:rPr>
              <a:t>variableB</a:t>
            </a:r>
            <a:endParaRPr lang="de-DE" dirty="0">
              <a:latin typeface="Consolas" panose="020B0609020204030204" pitchFamily="49" charset="0"/>
            </a:endParaRPr>
          </a:p>
        </p:txBody>
      </p:sp>
      <p:pic>
        <p:nvPicPr>
          <p:cNvPr id="4" name="Graphic 3" descr="Books with solid fill">
            <a:extLst>
              <a:ext uri="{FF2B5EF4-FFF2-40B4-BE49-F238E27FC236}">
                <a16:creationId xmlns:a16="http://schemas.microsoft.com/office/drawing/2014/main" id="{61F7EDA2-290D-40FF-A2B7-F111A65565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5641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ED1BDE4-184B-4A08-8305-4B06D8CFF027}"/>
              </a:ext>
            </a:extLst>
          </p:cNvPr>
          <p:cNvSpPr>
            <a:spLocks noGrp="1"/>
          </p:cNvSpPr>
          <p:nvPr>
            <p:ph type="title"/>
          </p:nvPr>
        </p:nvSpPr>
        <p:spPr/>
        <p:txBody>
          <a:bodyPr/>
          <a:lstStyle/>
          <a:p>
            <a:r>
              <a:rPr lang="de-DE" dirty="0"/>
              <a:t>System-Klasse</a:t>
            </a:r>
          </a:p>
        </p:txBody>
      </p:sp>
      <p:sp>
        <p:nvSpPr>
          <p:cNvPr id="3" name="Inhaltsplatzhalter 2">
            <a:extLst>
              <a:ext uri="{FF2B5EF4-FFF2-40B4-BE49-F238E27FC236}">
                <a16:creationId xmlns:a16="http://schemas.microsoft.com/office/drawing/2014/main" id="{48D41F1F-EA83-43BB-82B2-76F4E41728E0}"/>
              </a:ext>
            </a:extLst>
          </p:cNvPr>
          <p:cNvSpPr>
            <a:spLocks noGrp="1"/>
          </p:cNvSpPr>
          <p:nvPr>
            <p:ph idx="1"/>
          </p:nvPr>
        </p:nvSpPr>
        <p:spPr/>
        <p:txBody>
          <a:bodyPr/>
          <a:lstStyle/>
          <a:p>
            <a:r>
              <a:rPr lang="de-DE" dirty="0"/>
              <a:t>Die System-Klasse bietet nützliche Attribute und Methoden:</a:t>
            </a:r>
          </a:p>
          <a:p>
            <a:pPr lvl="1"/>
            <a:r>
              <a:rPr lang="de-DE" dirty="0"/>
              <a:t>Über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9876AA"/>
                </a:solidFill>
                <a:effectLst/>
                <a:latin typeface="Consolas" panose="020B0609020204030204" pitchFamily="49" charset="0"/>
              </a:rPr>
              <a:t>out</a:t>
            </a:r>
            <a:r>
              <a:rPr lang="de-DE" altLang="de-DE" dirty="0"/>
              <a:t> </a:t>
            </a:r>
            <a:r>
              <a:rPr lang="de-DE" dirty="0"/>
              <a:t>kann mit der Methode </a:t>
            </a:r>
            <a:r>
              <a:rPr lang="de-DE" dirty="0" err="1"/>
              <a:t>println</a:t>
            </a:r>
            <a:r>
              <a:rPr lang="de-DE" dirty="0"/>
              <a:t>(String s) etwas in der Konsole ausgegeben werden.</a:t>
            </a:r>
          </a:p>
          <a:p>
            <a:pPr lvl="1"/>
            <a:r>
              <a:rPr lang="de-DE" dirty="0"/>
              <a:t>Über </a:t>
            </a:r>
            <a:r>
              <a:rPr kumimoji="0" lang="de-DE" altLang="de-DE" sz="2400" b="0" i="0" u="none" strike="noStrike" cap="none" normalizeH="0" baseline="0" dirty="0">
                <a:ln>
                  <a:noFill/>
                </a:ln>
                <a:solidFill>
                  <a:srgbClr val="5FB1DA"/>
                </a:solidFill>
                <a:effectLst/>
                <a:latin typeface="Consolas" panose="020B0609020204030204" pitchFamily="49" charset="0"/>
              </a:rPr>
              <a:t>System</a:t>
            </a:r>
            <a:r>
              <a:rPr kumimoji="0" lang="de-DE" altLang="de-DE" sz="2400" b="0" i="0" u="none" strike="noStrike" cap="none" normalizeH="0" baseline="0" dirty="0">
                <a:ln>
                  <a:noFill/>
                </a:ln>
                <a:solidFill>
                  <a:srgbClr val="AC91E3"/>
                </a:solidFill>
                <a:effectLst/>
                <a:latin typeface="Consolas" panose="020B0609020204030204" pitchFamily="49" charset="0"/>
              </a:rPr>
              <a:t>.</a:t>
            </a:r>
            <a:r>
              <a:rPr kumimoji="0" lang="de-DE" altLang="de-DE" sz="2400" b="0" i="1" u="none" strike="noStrike" cap="none" normalizeH="0" baseline="0" dirty="0">
                <a:ln>
                  <a:noFill/>
                </a:ln>
                <a:solidFill>
                  <a:srgbClr val="9876AA"/>
                </a:solidFill>
                <a:effectLst/>
                <a:latin typeface="Consolas" panose="020B0609020204030204" pitchFamily="49" charset="0"/>
              </a:rPr>
              <a:t>in</a:t>
            </a:r>
            <a:r>
              <a:rPr lang="de-DE" altLang="de-DE" dirty="0"/>
              <a:t> </a:t>
            </a:r>
            <a:r>
              <a:rPr lang="de-DE" dirty="0"/>
              <a:t>können mit Hilfe des Scanners Eingaben aus der Konsole eingelesen werden.</a:t>
            </a:r>
          </a:p>
          <a:p>
            <a:pPr lvl="1"/>
            <a:r>
              <a:rPr lang="de-DE" dirty="0"/>
              <a:t>Die Methode </a:t>
            </a:r>
            <a:r>
              <a:rPr kumimoji="0" lang="de-DE" altLang="de-DE" sz="2400" b="0" i="0" u="none" strike="noStrike" cap="none" normalizeH="0" baseline="0" dirty="0" err="1">
                <a:ln>
                  <a:noFill/>
                </a:ln>
                <a:solidFill>
                  <a:srgbClr val="5FB1DA"/>
                </a:solidFill>
                <a:effectLst/>
                <a:latin typeface="Consolas" panose="020B0609020204030204" pitchFamily="49" charset="0"/>
              </a:rPr>
              <a:t>System</a:t>
            </a:r>
            <a:r>
              <a:rPr kumimoji="0" lang="de-DE" altLang="de-DE" sz="2400" b="0" i="0" u="none" strike="noStrike" cap="none" normalizeH="0" baseline="0" dirty="0" err="1">
                <a:ln>
                  <a:noFill/>
                </a:ln>
                <a:solidFill>
                  <a:srgbClr val="AC91E3"/>
                </a:solidFill>
                <a:effectLst/>
                <a:latin typeface="Consolas" panose="020B0609020204030204" pitchFamily="49" charset="0"/>
              </a:rPr>
              <a:t>.</a:t>
            </a:r>
            <a:r>
              <a:rPr kumimoji="0" lang="de-DE" altLang="de-DE" sz="2400" b="0" i="1" u="none" strike="noStrike" cap="none" normalizeH="0" baseline="0" dirty="0" err="1">
                <a:ln>
                  <a:noFill/>
                </a:ln>
                <a:solidFill>
                  <a:srgbClr val="AA7876"/>
                </a:solidFill>
                <a:effectLst/>
                <a:latin typeface="Consolas" panose="020B0609020204030204" pitchFamily="49" charset="0"/>
              </a:rPr>
              <a:t>currentTimeMillis</a:t>
            </a:r>
            <a:r>
              <a:rPr kumimoji="0" lang="de-DE" altLang="de-DE" sz="2400" b="0" i="0" u="none" strike="noStrike" cap="none" normalizeH="0" baseline="0" dirty="0">
                <a:ln>
                  <a:noFill/>
                </a:ln>
                <a:solidFill>
                  <a:srgbClr val="B0BA8C"/>
                </a:solidFill>
                <a:effectLst/>
                <a:latin typeface="Consolas" panose="020B0609020204030204" pitchFamily="49" charset="0"/>
              </a:rPr>
              <a:t>()</a:t>
            </a:r>
            <a:r>
              <a:rPr lang="de-DE" dirty="0"/>
              <a:t> liefert die Anzahl an Millisekunden (also 1000stel Sekunden) seit dem 1. Januar 1970.</a:t>
            </a:r>
          </a:p>
        </p:txBody>
      </p:sp>
      <p:pic>
        <p:nvPicPr>
          <p:cNvPr id="4" name="Graphic 3" descr="Books with solid fill">
            <a:extLst>
              <a:ext uri="{FF2B5EF4-FFF2-40B4-BE49-F238E27FC236}">
                <a16:creationId xmlns:a16="http://schemas.microsoft.com/office/drawing/2014/main" id="{F86E1524-556D-457D-94DC-B8BD336315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8902961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99CF762-172F-4803-82FE-E0E937754BA9}"/>
              </a:ext>
            </a:extLst>
          </p:cNvPr>
          <p:cNvSpPr>
            <a:spLocks noGrp="1"/>
          </p:cNvSpPr>
          <p:nvPr>
            <p:ph type="title"/>
          </p:nvPr>
        </p:nvSpPr>
        <p:spPr/>
        <p:txBody>
          <a:bodyPr/>
          <a:lstStyle/>
          <a:p>
            <a:r>
              <a:rPr lang="de-DE" dirty="0" err="1"/>
              <a:t>equals</a:t>
            </a:r>
            <a:r>
              <a:rPr lang="de-DE" dirty="0"/>
              <a:t>-Methode</a:t>
            </a:r>
          </a:p>
        </p:txBody>
      </p:sp>
      <p:graphicFrame>
        <p:nvGraphicFramePr>
          <p:cNvPr id="7" name="Table 4">
            <a:extLst>
              <a:ext uri="{FF2B5EF4-FFF2-40B4-BE49-F238E27FC236}">
                <a16:creationId xmlns:a16="http://schemas.microsoft.com/office/drawing/2014/main" id="{F468432F-8BF3-445C-B4A5-63ABEDD4D20B}"/>
              </a:ext>
            </a:extLst>
          </p:cNvPr>
          <p:cNvGraphicFramePr>
            <a:graphicFrameLocks noGrp="1"/>
          </p:cNvGraphicFramePr>
          <p:nvPr>
            <p:ph idx="1"/>
            <p:extLst>
              <p:ext uri="{D42A27DB-BD31-4B8C-83A1-F6EECF244321}">
                <p14:modId xmlns:p14="http://schemas.microsoft.com/office/powerpoint/2010/main" val="1984013268"/>
              </p:ext>
            </p:extLst>
          </p:nvPr>
        </p:nvGraphicFramePr>
        <p:xfrm>
          <a:off x="809105" y="2316480"/>
          <a:ext cx="10515600" cy="14833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04490164"/>
                    </a:ext>
                  </a:extLst>
                </a:gridCol>
                <a:gridCol w="5257800">
                  <a:extLst>
                    <a:ext uri="{9D8B030D-6E8A-4147-A177-3AD203B41FA5}">
                      <a16:colId xmlns:a16="http://schemas.microsoft.com/office/drawing/2014/main" val="135970129"/>
                    </a:ext>
                  </a:extLst>
                </a:gridCol>
              </a:tblGrid>
              <a:tr h="370840">
                <a:tc>
                  <a:txBody>
                    <a:bodyPr/>
                    <a:lstStyle/>
                    <a:p>
                      <a:r>
                        <a:rPr lang="de-DE" dirty="0">
                          <a:solidFill>
                            <a:schemeClr val="tx1"/>
                          </a:solidFill>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err="1">
                          <a:solidFill>
                            <a:schemeClr val="tx1"/>
                          </a:solidFill>
                        </a:rPr>
                        <a:t>equals</a:t>
                      </a:r>
                      <a:endParaRPr lang="de-D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49307233"/>
                  </a:ext>
                </a:extLst>
              </a:tr>
              <a:tr h="370840">
                <a:tc>
                  <a:txBody>
                    <a:bodyPr/>
                    <a:lstStyle/>
                    <a:p>
                      <a:r>
                        <a:rPr lang="de-DE" dirty="0">
                          <a:solidFill>
                            <a:schemeClr val="tx1"/>
                          </a:solidFill>
                        </a:rPr>
                        <a:t>Operator</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Methode der Klasse </a:t>
                      </a:r>
                      <a:r>
                        <a:rPr lang="de-DE" dirty="0" err="1">
                          <a:solidFill>
                            <a:schemeClr val="tx1"/>
                          </a:solidFill>
                        </a:rPr>
                        <a:t>Object</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519517"/>
                  </a:ext>
                </a:extLst>
              </a:tr>
              <a:tr h="370840">
                <a:tc>
                  <a:txBody>
                    <a:bodyPr/>
                    <a:lstStyle/>
                    <a:p>
                      <a:r>
                        <a:rPr lang="de-DE" dirty="0">
                          <a:solidFill>
                            <a:schemeClr val="tx1"/>
                          </a:solidFill>
                        </a:rPr>
                        <a:t>Sind zwei Werte identisch? ("die selben")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Sind zwei Objekte inhaltsgleich? ("die gleichen")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2193517"/>
                  </a:ext>
                </a:extLst>
              </a:tr>
              <a:tr h="370840">
                <a:tc>
                  <a:txBody>
                    <a:bodyPr/>
                    <a:lstStyle/>
                    <a:p>
                      <a:pPr algn="l"/>
                      <a:r>
                        <a:rPr lang="de-DE" dirty="0">
                          <a:solidFill>
                            <a:schemeClr val="tx1"/>
                          </a:solidFill>
                        </a:rPr>
                        <a:t>In die Sprache eingebaut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l"/>
                      <a:r>
                        <a:rPr lang="de-DE" dirty="0">
                          <a:solidFill>
                            <a:schemeClr val="tx1"/>
                          </a:solidFill>
                        </a:rPr>
                        <a:t>Verhalten wird von Klassen definiert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0952137"/>
                  </a:ext>
                </a:extLst>
              </a:tr>
            </a:tbl>
          </a:graphicData>
        </a:graphic>
      </p:graphicFrame>
      <p:sp>
        <p:nvSpPr>
          <p:cNvPr id="8" name="TextBox 7">
            <a:extLst>
              <a:ext uri="{FF2B5EF4-FFF2-40B4-BE49-F238E27FC236}">
                <a16:creationId xmlns:a16="http://schemas.microsoft.com/office/drawing/2014/main" id="{0BFB5FF8-6D68-4533-87CB-E4F9E309DA81}"/>
              </a:ext>
            </a:extLst>
          </p:cNvPr>
          <p:cNvSpPr txBox="1"/>
          <p:nvPr/>
        </p:nvSpPr>
        <p:spPr>
          <a:xfrm>
            <a:off x="809105" y="5969655"/>
            <a:ext cx="5257800" cy="523220"/>
          </a:xfrm>
          <a:prstGeom prst="rect">
            <a:avLst/>
          </a:prstGeom>
          <a:noFill/>
        </p:spPr>
        <p:txBody>
          <a:bodyPr wrap="square" rtlCol="0">
            <a:spAutoFit/>
          </a:bodyPr>
          <a:lstStyle/>
          <a:p>
            <a:r>
              <a:rPr lang="de-DE" sz="2800" dirty="0"/>
              <a:t>Beide geben einen </a:t>
            </a:r>
            <a:r>
              <a:rPr lang="de-DE" sz="2800" dirty="0" err="1"/>
              <a:t>boolean</a:t>
            </a:r>
            <a:r>
              <a:rPr lang="de-DE" sz="2800" dirty="0"/>
              <a:t> zurück.</a:t>
            </a:r>
          </a:p>
        </p:txBody>
      </p:sp>
      <p:pic>
        <p:nvPicPr>
          <p:cNvPr id="5" name="Graphic 4" descr="Books with solid fill">
            <a:extLst>
              <a:ext uri="{FF2B5EF4-FFF2-40B4-BE49-F238E27FC236}">
                <a16:creationId xmlns:a16="http://schemas.microsoft.com/office/drawing/2014/main" id="{D401CF43-1A21-4DCD-9305-9E57DD936A4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219068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2B652F-212A-491B-9A04-2EF0B1CF3507}"/>
              </a:ext>
            </a:extLst>
          </p:cNvPr>
          <p:cNvSpPr>
            <a:spLocks noGrp="1"/>
          </p:cNvSpPr>
          <p:nvPr>
            <p:ph type="title"/>
          </p:nvPr>
        </p:nvSpPr>
        <p:spPr/>
        <p:txBody>
          <a:bodyPr/>
          <a:lstStyle/>
          <a:p>
            <a:r>
              <a:rPr lang="de-DE" dirty="0"/>
              <a:t>Kontrollstrukturen</a:t>
            </a:r>
          </a:p>
        </p:txBody>
      </p:sp>
      <p:graphicFrame>
        <p:nvGraphicFramePr>
          <p:cNvPr id="4" name="Tabelle 3">
            <a:extLst>
              <a:ext uri="{FF2B5EF4-FFF2-40B4-BE49-F238E27FC236}">
                <a16:creationId xmlns:a16="http://schemas.microsoft.com/office/drawing/2014/main" id="{2F6FFA6E-64B8-4891-A1C3-8410B828529B}"/>
              </a:ext>
            </a:extLst>
          </p:cNvPr>
          <p:cNvGraphicFramePr>
            <a:graphicFrameLocks noGrp="1"/>
          </p:cNvGraphicFramePr>
          <p:nvPr/>
        </p:nvGraphicFramePr>
        <p:xfrm>
          <a:off x="838200" y="1825625"/>
          <a:ext cx="10515600" cy="3696021"/>
        </p:xfrm>
        <a:graphic>
          <a:graphicData uri="http://schemas.openxmlformats.org/drawingml/2006/table">
            <a:tbl>
              <a:tblPr firstRow="1" bandRow="1">
                <a:tableStyleId>{5C22544A-7EE6-4342-B048-85BDC9FD1C3A}</a:tableStyleId>
              </a:tblPr>
              <a:tblGrid>
                <a:gridCol w="3794760">
                  <a:extLst>
                    <a:ext uri="{9D8B030D-6E8A-4147-A177-3AD203B41FA5}">
                      <a16:colId xmlns:a16="http://schemas.microsoft.com/office/drawing/2014/main" val="340987855"/>
                    </a:ext>
                  </a:extLst>
                </a:gridCol>
                <a:gridCol w="6720840">
                  <a:extLst>
                    <a:ext uri="{9D8B030D-6E8A-4147-A177-3AD203B41FA5}">
                      <a16:colId xmlns:a16="http://schemas.microsoft.com/office/drawing/2014/main" val="3238039161"/>
                    </a:ext>
                  </a:extLst>
                </a:gridCol>
              </a:tblGrid>
              <a:tr h="436563">
                <a:tc>
                  <a:txBody>
                    <a:bodyPr/>
                    <a:lstStyle/>
                    <a:p>
                      <a:r>
                        <a:rPr lang="de-D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u="sng" dirty="0" err="1">
                          <a:solidFill>
                            <a:schemeClr val="tx1"/>
                          </a:solidFill>
                        </a:rPr>
                        <a:t>if</a:t>
                      </a:r>
                      <a:r>
                        <a:rPr lang="de-DE" u="sng" dirty="0">
                          <a:solidFill>
                            <a:schemeClr val="tx1"/>
                          </a:solidFill>
                        </a:rPr>
                        <a:t> (&lt;Wahrheitswert&gt;) &lt;Befehl&gt;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nur dann aus, wenn der Wahrheitswert </a:t>
                      </a:r>
                      <a:r>
                        <a:rPr lang="de-DE" u="none" dirty="0" err="1">
                          <a:solidFill>
                            <a:schemeClr val="tx1"/>
                          </a:solidFill>
                        </a:rPr>
                        <a:t>true</a:t>
                      </a:r>
                      <a:r>
                        <a:rPr lang="de-DE" u="none" dirty="0">
                          <a:solidFill>
                            <a:schemeClr val="tx1"/>
                          </a:solidFill>
                        </a:rPr>
                        <a: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u="sng" dirty="0">
                          <a:solidFill>
                            <a:schemeClr val="tx1"/>
                          </a:solidFill>
                        </a:rPr>
                        <a:t>… </a:t>
                      </a:r>
                      <a:r>
                        <a:rPr lang="de-DE" u="sng" dirty="0" err="1">
                          <a:solidFill>
                            <a:schemeClr val="tx1"/>
                          </a:solidFill>
                        </a:rPr>
                        <a:t>else</a:t>
                      </a:r>
                      <a:r>
                        <a:rPr lang="de-DE" u="sng" dirty="0">
                          <a:solidFill>
                            <a:schemeClr val="tx1"/>
                          </a:solidFill>
                        </a:rPr>
                        <a:t> &lt;Befehl&gt;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Sonst und nur sonst führe den anderen Befehl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a:txBody>
                    <a:bodyPr/>
                    <a:lstStyle/>
                    <a:p>
                      <a:r>
                        <a:rPr lang="de-DE" u="sng" dirty="0" err="1">
                          <a:solidFill>
                            <a:schemeClr val="tx1"/>
                          </a:solidFill>
                        </a:rPr>
                        <a:t>while</a:t>
                      </a:r>
                      <a:r>
                        <a:rPr lang="de-DE" u="sng" dirty="0">
                          <a:solidFill>
                            <a:schemeClr val="tx1"/>
                          </a:solidFill>
                        </a:rPr>
                        <a:t> (&lt;Bedingung&gt;) &lt;Befehl&gt;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u="sng" dirty="0" err="1">
                          <a:solidFill>
                            <a:schemeClr val="tx1"/>
                          </a:solidFill>
                        </a:rPr>
                        <a:t>for</a:t>
                      </a:r>
                      <a:r>
                        <a:rPr lang="de-DE" u="sng" dirty="0">
                          <a:solidFill>
                            <a:schemeClr val="tx1"/>
                          </a:solidFill>
                        </a:rPr>
                        <a:t> (&lt;Datentyp&gt; &lt;Name&gt; : &lt;Array&gt;) &lt;Befehl&gt;</a:t>
                      </a:r>
                      <a:r>
                        <a:rPr lang="de-DE" u="none" dirty="0">
                          <a:solidFill>
                            <a:schemeClr val="tx1"/>
                          </a:solidFill>
                        </a:rPr>
                        <a:t> (genannt: </a:t>
                      </a:r>
                      <a:r>
                        <a:rPr lang="de-DE" u="none" dirty="0" err="1">
                          <a:solidFill>
                            <a:schemeClr val="tx1"/>
                          </a:solidFill>
                        </a:rPr>
                        <a:t>foreach</a:t>
                      </a:r>
                      <a:r>
                        <a:rPr lang="de-DE" u="none" dirty="0">
                          <a:solidFill>
                            <a:schemeClr val="tx1"/>
                          </a:solidFill>
                        </a:rPr>
                        <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Führt den Befehl für jedes Element des Arrays aus.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u="none" dirty="0">
                          <a:solidFill>
                            <a:schemeClr val="tx1"/>
                          </a:solidFill>
                        </a:rPr>
                        <a:t>do &lt;Befehl&gt; </a:t>
                      </a:r>
                      <a:r>
                        <a:rPr lang="de-DE" u="none" dirty="0" err="1">
                          <a:solidFill>
                            <a:schemeClr val="tx1"/>
                          </a:solidFill>
                        </a:rPr>
                        <a:t>while</a:t>
                      </a:r>
                      <a:r>
                        <a:rPr lang="de-DE" u="none" dirty="0">
                          <a:solidFill>
                            <a:schemeClr val="tx1"/>
                          </a:solidFill>
                        </a:rPr>
                        <a:t> (&lt;Bedingung&gt;)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Führe den Befehl aus und wiederhole solange die Bedingung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r h="436563">
                <a:tc>
                  <a:txBody>
                    <a:bodyPr/>
                    <a:lstStyle/>
                    <a:p>
                      <a:r>
                        <a:rPr lang="de-DE" u="none" dirty="0">
                          <a:solidFill>
                            <a:schemeClr val="tx1"/>
                          </a:solidFill>
                        </a:rPr>
                        <a:t>x = &lt;Bedingung&gt; ? &lt;Wert1&gt; : &lt;Wert2&gt;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Wenn die Bedingung gilt, soll x Wert1 sein, sonst soll x Wert2 sein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2758047"/>
                  </a:ext>
                </a:extLst>
              </a:tr>
              <a:tr h="436563">
                <a:tc>
                  <a:txBody>
                    <a:bodyPr/>
                    <a:lstStyle/>
                    <a:p>
                      <a:r>
                        <a:rPr lang="de-DE" u="none" dirty="0">
                          <a:solidFill>
                            <a:schemeClr val="tx1"/>
                          </a:solidFill>
                        </a:rPr>
                        <a:t>… 2 weitere (</a:t>
                      </a:r>
                      <a:r>
                        <a:rPr lang="de-DE" u="none" dirty="0" err="1">
                          <a:solidFill>
                            <a:schemeClr val="tx1"/>
                          </a:solidFill>
                        </a:rPr>
                        <a:t>for</a:t>
                      </a:r>
                      <a:r>
                        <a:rPr lang="de-DE" u="none" dirty="0">
                          <a:solidFill>
                            <a:schemeClr val="tx1"/>
                          </a:solidFill>
                        </a:rPr>
                        <a:t>, switch)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593697"/>
                  </a:ext>
                </a:extLst>
              </a:tr>
            </a:tbl>
          </a:graphicData>
        </a:graphic>
      </p:graphicFrame>
      <p:pic>
        <p:nvPicPr>
          <p:cNvPr id="5" name="Graphic 4" descr="Books with solid fill">
            <a:extLst>
              <a:ext uri="{FF2B5EF4-FFF2-40B4-BE49-F238E27FC236}">
                <a16:creationId xmlns:a16="http://schemas.microsoft.com/office/drawing/2014/main" id="{FD72A200-0650-41AC-B22B-F7CB0B0892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976525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A6B31-5FCD-4D07-A8E6-7338067BF7B9}"/>
              </a:ext>
            </a:extLst>
          </p:cNvPr>
          <p:cNvSpPr>
            <a:spLocks noGrp="1"/>
          </p:cNvSpPr>
          <p:nvPr>
            <p:ph type="title"/>
          </p:nvPr>
        </p:nvSpPr>
        <p:spPr/>
        <p:txBody>
          <a:bodyPr/>
          <a:lstStyle/>
          <a:p>
            <a:r>
              <a:rPr lang="de-DE" dirty="0"/>
              <a:t>Start-Methode</a:t>
            </a:r>
          </a:p>
        </p:txBody>
      </p:sp>
      <p:sp>
        <p:nvSpPr>
          <p:cNvPr id="3" name="Content Placeholder 2">
            <a:extLst>
              <a:ext uri="{FF2B5EF4-FFF2-40B4-BE49-F238E27FC236}">
                <a16:creationId xmlns:a16="http://schemas.microsoft.com/office/drawing/2014/main" id="{D3756569-9C32-45CD-A2F0-3E5CA28EF9FC}"/>
              </a:ext>
            </a:extLst>
          </p:cNvPr>
          <p:cNvSpPr>
            <a:spLocks noGrp="1"/>
          </p:cNvSpPr>
          <p:nvPr>
            <p:ph idx="1"/>
          </p:nvPr>
        </p:nvSpPr>
        <p:spPr/>
        <p:txBody>
          <a:bodyPr>
            <a:normAutofit/>
          </a:bodyPr>
          <a:lstStyle/>
          <a:p>
            <a:pPr marL="0" indent="0">
              <a:buNone/>
            </a:pPr>
            <a:r>
              <a:rPr kumimoji="0" lang="de-DE" altLang="de-DE" sz="1800" b="0" i="1" u="none" strike="noStrike" cap="none" normalizeH="0" baseline="0" dirty="0">
                <a:ln>
                  <a:noFill/>
                </a:ln>
                <a:solidFill>
                  <a:srgbClr val="479834"/>
                </a:solidFill>
                <a:effectLst/>
                <a:latin typeface="Consolas" panose="020B0609020204030204" pitchFamily="49" charset="0"/>
              </a:rPr>
              <a: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Ich bin </a:t>
            </a:r>
            <a:r>
              <a:rPr kumimoji="0" lang="de-DE" altLang="de-DE" sz="1800" b="0" i="1" u="none" strike="noStrike" cap="none" normalizeH="0" baseline="0" dirty="0" err="1">
                <a:ln>
                  <a:noFill/>
                </a:ln>
                <a:solidFill>
                  <a:srgbClr val="479834"/>
                </a:solidFill>
                <a:effectLst/>
                <a:latin typeface="Consolas" panose="020B0609020204030204" pitchFamily="49" charset="0"/>
              </a:rPr>
              <a:t>JavaDoc</a:t>
            </a:r>
            <a:r>
              <a:rPr kumimoji="0" lang="de-DE" altLang="de-DE" sz="1800" b="0" i="1" u="none" strike="noStrike" cap="none" normalizeH="0" baseline="0" dirty="0">
                <a:ln>
                  <a:noFill/>
                </a:ln>
                <a:solidFill>
                  <a:srgbClr val="479834"/>
                </a:solidFill>
                <a:effectLst/>
                <a:latin typeface="Consolas" panose="020B0609020204030204" pitchFamily="49" charset="0"/>
              </a:rPr>
              <a:t>. Ich erkläre den Zweck von Programmbestandteilen.</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Die Start-Methode wird beim Start des Programms ausgeführt.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a:t>
            </a:r>
            <a:r>
              <a:rPr kumimoji="0" lang="de-DE" altLang="de-DE" sz="1800" b="1" i="1" u="none" strike="noStrike" cap="none" normalizeH="0" baseline="0" dirty="0">
                <a:ln>
                  <a:noFill/>
                </a:ln>
                <a:solidFill>
                  <a:srgbClr val="8B7775"/>
                </a:solidFill>
                <a:effectLst/>
                <a:latin typeface="Consolas" panose="020B0609020204030204" pitchFamily="49" charset="0"/>
              </a:rPr>
              <a:t>@param </a:t>
            </a:r>
            <a:r>
              <a:rPr kumimoji="0" lang="de-DE" altLang="de-DE" sz="1800" b="0" i="1" u="none" strike="noStrike" cap="none" normalizeH="0" baseline="0" dirty="0" err="1">
                <a:ln>
                  <a:noFill/>
                </a:ln>
                <a:solidFill>
                  <a:srgbClr val="8A653B"/>
                </a:solidFill>
                <a:effectLst/>
                <a:latin typeface="Consolas" panose="020B0609020204030204" pitchFamily="49" charset="0"/>
              </a:rPr>
              <a:t>args</a:t>
            </a:r>
            <a:r>
              <a:rPr kumimoji="0" lang="de-DE" altLang="de-DE" sz="1800" b="0" i="1" u="none" strike="noStrike" cap="none" normalizeH="0" baseline="0" dirty="0">
                <a:ln>
                  <a:noFill/>
                </a:ln>
                <a:solidFill>
                  <a:srgbClr val="8A653B"/>
                </a:solidFill>
                <a:effectLst/>
                <a:latin typeface="Consolas" panose="020B0609020204030204" pitchFamily="49" charset="0"/>
              </a:rPr>
              <a:t> </a:t>
            </a:r>
            <a:r>
              <a:rPr kumimoji="0" lang="de-DE" altLang="de-DE" sz="1800" b="0" i="1" u="none" strike="noStrike" cap="none" normalizeH="0" baseline="0" dirty="0">
                <a:ln>
                  <a:noFill/>
                </a:ln>
                <a:solidFill>
                  <a:srgbClr val="479834"/>
                </a:solidFill>
                <a:effectLst/>
                <a:latin typeface="Consolas" panose="020B0609020204030204" pitchFamily="49" charset="0"/>
              </a:rPr>
              <a:t>Kommandozeilen-Argumente für den Start des Programms.</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             Wir verwenden sie nicht.</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1" u="none" strike="noStrike" cap="none" normalizeH="0" baseline="0" dirty="0">
                <a:ln>
                  <a:noFill/>
                </a:ln>
                <a:solidFill>
                  <a:srgbClr val="479834"/>
                </a:solidFill>
                <a:effectLst/>
                <a:latin typeface="Consolas" panose="020B0609020204030204" pitchFamily="49" charset="0"/>
              </a:rPr>
              <a:t> */</a:t>
            </a:r>
            <a:br>
              <a:rPr kumimoji="0" lang="de-DE" altLang="de-DE" sz="1800" b="0" i="1" u="none" strike="noStrike" cap="none" normalizeH="0" baseline="0" dirty="0">
                <a:ln>
                  <a:noFill/>
                </a:ln>
                <a:solidFill>
                  <a:srgbClr val="47983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Hier stehen die Befehle, die das Programm ausführen soll.</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pic>
        <p:nvPicPr>
          <p:cNvPr id="7" name="Graphic 6" descr="Document with solid fill">
            <a:extLst>
              <a:ext uri="{FF2B5EF4-FFF2-40B4-BE49-F238E27FC236}">
                <a16:creationId xmlns:a16="http://schemas.microsoft.com/office/drawing/2014/main" id="{FF2EF9BC-AF08-4EFF-A3BD-CCFB337E77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56770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34C9A-F08C-42B5-881B-1ECACF15C303}"/>
              </a:ext>
            </a:extLst>
          </p:cNvPr>
          <p:cNvSpPr>
            <a:spLocks noGrp="1"/>
          </p:cNvSpPr>
          <p:nvPr>
            <p:ph type="title"/>
          </p:nvPr>
        </p:nvSpPr>
        <p:spPr/>
        <p:txBody>
          <a:bodyPr/>
          <a:lstStyle/>
          <a:p>
            <a:r>
              <a:rPr lang="de-DE" dirty="0"/>
              <a:t>Ausnahmen: Reihenfolge der Ausführung</a:t>
            </a:r>
          </a:p>
        </p:txBody>
      </p:sp>
      <p:sp>
        <p:nvSpPr>
          <p:cNvPr id="3" name="Content Placeholder 2">
            <a:extLst>
              <a:ext uri="{FF2B5EF4-FFF2-40B4-BE49-F238E27FC236}">
                <a16:creationId xmlns:a16="http://schemas.microsoft.com/office/drawing/2014/main" id="{140E9F40-9B76-41B4-9960-5CB804044B0F}"/>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Zuweisung von Variablen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dreiIstVier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3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Punkt vor Strich</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wert = </a:t>
            </a:r>
            <a:r>
              <a:rPr kumimoji="0" lang="de-DE" altLang="de-DE" sz="1800" b="0" i="0" u="none" strike="noStrike" cap="none" normalizeH="0" baseline="0" dirty="0">
                <a:ln>
                  <a:noFill/>
                </a:ln>
                <a:solidFill>
                  <a:srgbClr val="6897BB"/>
                </a:solidFill>
                <a:effectLst/>
                <a:latin typeface="Consolas" panose="020B0609020204030204" pitchFamily="49" charset="0"/>
              </a:rPr>
              <a:t>1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5, nicht 6</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Aufruf von Methoden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Wartet erst, macht dann weiter</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Verwendung von Kontrollstrukturen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Springt zur Bedingung der Schleife zurück</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"weiter"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975AB5BF-0984-4DD3-A5AB-65184E7587E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081933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89B4C1-15EB-45BD-979D-CFCDD7C7D109}"/>
              </a:ext>
            </a:extLst>
          </p:cNvPr>
          <p:cNvSpPr>
            <a:spLocks noGrp="1"/>
          </p:cNvSpPr>
          <p:nvPr>
            <p:ph type="title"/>
          </p:nvPr>
        </p:nvSpPr>
        <p:spPr/>
        <p:txBody>
          <a:bodyPr/>
          <a:lstStyle/>
          <a:p>
            <a:r>
              <a:rPr lang="de-DE" dirty="0"/>
              <a:t>Blöcke</a:t>
            </a:r>
          </a:p>
        </p:txBody>
      </p:sp>
      <p:sp>
        <p:nvSpPr>
          <p:cNvPr id="3" name="Inhaltsplatzhalter 2">
            <a:extLst>
              <a:ext uri="{FF2B5EF4-FFF2-40B4-BE49-F238E27FC236}">
                <a16:creationId xmlns:a16="http://schemas.microsoft.com/office/drawing/2014/main" id="{E3AA2FA2-C585-4830-BAEC-41B685E1984D}"/>
              </a:ext>
            </a:extLst>
          </p:cNvPr>
          <p:cNvSpPr>
            <a:spLocks noGrp="1"/>
          </p:cNvSpPr>
          <p:nvPr>
            <p:ph idx="1"/>
          </p:nvPr>
        </p:nvSpPr>
        <p:spPr/>
        <p:txBody>
          <a:bodyPr>
            <a:normAutofit fontScale="92500" lnSpcReduction="1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900" b="0" i="0" u="none" strike="noStrike" cap="none" normalizeH="0" baseline="0" dirty="0">
                <a:ln>
                  <a:noFill/>
                </a:ln>
                <a:solidFill>
                  <a:srgbClr val="808080"/>
                </a:solidFill>
                <a:effectLst/>
                <a:latin typeface="Consolas" panose="020B0609020204030204" pitchFamily="49" charset="0"/>
              </a:rPr>
              <a:t>// Um mehrere Befehle in Kontrollstrukturen auszuführen, werden Blöcke verwendet:</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err="1">
                <a:ln>
                  <a:noFill/>
                </a:ln>
                <a:solidFill>
                  <a:srgbClr val="CC7E47"/>
                </a:solidFill>
                <a:effectLst/>
                <a:latin typeface="Consolas" panose="020B0609020204030204" pitchFamily="49" charset="0"/>
              </a:rPr>
              <a:t>if</a:t>
            </a: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equals</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"Mach mir nach!"</a:t>
            </a:r>
            <a:r>
              <a:rPr kumimoji="0" lang="de-DE" altLang="de-DE" sz="1900" b="0" i="0" u="none" strike="noStrike" cap="none" normalizeH="0" baseline="0" dirty="0">
                <a:ln>
                  <a:noFill/>
                </a:ln>
                <a:solidFill>
                  <a:srgbClr val="B0BA8C"/>
                </a:solidFill>
                <a:effectLst/>
                <a:latin typeface="Consolas" panose="020B0609020204030204" pitchFamily="49" charset="0"/>
              </a:rPr>
              <a:t>)) </a:t>
            </a: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    </a:t>
            </a:r>
            <a:r>
              <a:rPr kumimoji="0" lang="de-DE" altLang="de-DE" sz="1900" b="0" i="0" u="none" strike="noStrike" cap="none" normalizeH="0" baseline="0" dirty="0">
                <a:ln>
                  <a:noFill/>
                </a:ln>
                <a:solidFill>
                  <a:srgbClr val="808080"/>
                </a:solidFill>
                <a:effectLst/>
                <a:latin typeface="Consolas" panose="020B0609020204030204" pitchFamily="49" charset="0"/>
              </a:rPr>
              <a:t>// Die Befehle werden {in geschweifte Klammern} geschrieben.</a:t>
            </a:r>
            <a:br>
              <a:rPr kumimoji="0" lang="de-DE" altLang="de-DE" sz="1900" b="0" i="0" u="none" strike="noStrike" cap="none" normalizeH="0" baseline="0" dirty="0">
                <a:ln>
                  <a:noFill/>
                </a:ln>
                <a:solidFill>
                  <a:srgbClr val="808080"/>
                </a:solidFill>
                <a:effectLst/>
                <a:latin typeface="Consolas" panose="020B0609020204030204" pitchFamily="49" charset="0"/>
              </a:rPr>
            </a:br>
            <a:r>
              <a:rPr kumimoji="0" lang="de-DE" altLang="de-DE" sz="1900" b="0" i="0" u="none" strike="noStrike" cap="none" normalizeH="0" baseline="0" dirty="0">
                <a:ln>
                  <a:noFill/>
                </a:ln>
                <a:solidFill>
                  <a:srgbClr val="808080"/>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6A8759"/>
                </a:solidFill>
                <a:effectLst/>
                <a:latin typeface="Consolas" panose="020B0609020204030204" pitchFamily="49" charset="0"/>
              </a:rPr>
              <a:t>"Okay!"</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CC7E47"/>
                </a:solidFill>
                <a:effectLst/>
                <a:latin typeface="Consolas" panose="020B0609020204030204" pitchFamily="49" charset="0"/>
              </a:rPr>
              <a:t>    </a:t>
            </a:r>
            <a:r>
              <a:rPr kumimoji="0" lang="de-DE" altLang="de-DE" sz="1900" b="0" i="0" u="none" strike="noStrike" cap="none" normalizeH="0" baseline="0" dirty="0" err="1">
                <a:ln>
                  <a:noFill/>
                </a:ln>
                <a:solidFill>
                  <a:srgbClr val="5FB1DA"/>
                </a:solidFill>
                <a:effectLst/>
                <a:latin typeface="Consolas" panose="020B0609020204030204" pitchFamily="49" charset="0"/>
              </a:rPr>
              <a:t>System</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1" u="none" strike="noStrike" cap="none" normalizeH="0" baseline="0" dirty="0" err="1">
                <a:ln>
                  <a:noFill/>
                </a:ln>
                <a:solidFill>
                  <a:srgbClr val="9876AA"/>
                </a:solidFill>
                <a:effectLst/>
                <a:latin typeface="Consolas" panose="020B0609020204030204" pitchFamily="49" charset="0"/>
              </a:rPr>
              <a:t>out</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println</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err="1">
                <a:ln>
                  <a:noFill/>
                </a:ln>
                <a:solidFill>
                  <a:srgbClr val="A9B7C6"/>
                </a:solidFill>
                <a:effectLst/>
                <a:latin typeface="Consolas" panose="020B0609020204030204" pitchFamily="49" charset="0"/>
              </a:rPr>
              <a:t>scanner</a:t>
            </a:r>
            <a:r>
              <a:rPr kumimoji="0" lang="de-DE" altLang="de-DE" sz="1900" b="0" i="0" u="none" strike="noStrike" cap="none" normalizeH="0" baseline="0" dirty="0" err="1">
                <a:ln>
                  <a:noFill/>
                </a:ln>
                <a:solidFill>
                  <a:srgbClr val="AC91E3"/>
                </a:solidFill>
                <a:effectLst/>
                <a:latin typeface="Consolas" panose="020B0609020204030204" pitchFamily="49" charset="0"/>
              </a:rPr>
              <a:t>.</a:t>
            </a:r>
            <a:r>
              <a:rPr kumimoji="0" lang="de-DE" altLang="de-DE" sz="1900" b="0" i="0" u="none" strike="noStrike" cap="none" normalizeH="0" baseline="0" dirty="0" err="1">
                <a:ln>
                  <a:noFill/>
                </a:ln>
                <a:solidFill>
                  <a:srgbClr val="B9C7A6"/>
                </a:solidFill>
                <a:effectLst/>
                <a:latin typeface="Consolas" panose="020B0609020204030204" pitchFamily="49" charset="0"/>
              </a:rPr>
              <a:t>nextLine</a:t>
            </a:r>
            <a:r>
              <a:rPr kumimoji="0" lang="de-DE" altLang="de-DE" sz="1900" b="0" i="0" u="none" strike="noStrike" cap="none" normalizeH="0" baseline="0" dirty="0">
                <a:ln>
                  <a:noFill/>
                </a:ln>
                <a:solidFill>
                  <a:srgbClr val="B0BA8C"/>
                </a:solidFill>
                <a:effectLst/>
                <a:latin typeface="Consolas" panose="020B0609020204030204" pitchFamily="49" charset="0"/>
              </a:rPr>
              <a:t>())</a:t>
            </a:r>
            <a:r>
              <a:rPr kumimoji="0" lang="de-DE" altLang="de-DE" sz="1900" b="0" i="0" u="none" strike="noStrike" cap="none" normalizeH="0" baseline="0" dirty="0">
                <a:ln>
                  <a:noFill/>
                </a:ln>
                <a:solidFill>
                  <a:srgbClr val="CC7E47"/>
                </a:solidFill>
                <a:effectLst/>
                <a:latin typeface="Consolas" panose="020B0609020204030204" pitchFamily="49" charset="0"/>
              </a:rPr>
              <a:t>;</a:t>
            </a:r>
            <a:br>
              <a:rPr kumimoji="0" lang="de-DE" altLang="de-DE" sz="1900" b="0" i="0" u="none" strike="noStrike" cap="none" normalizeH="0" baseline="0" dirty="0">
                <a:ln>
                  <a:noFill/>
                </a:ln>
                <a:solidFill>
                  <a:srgbClr val="CC7E47"/>
                </a:solidFill>
                <a:effectLst/>
                <a:latin typeface="Consolas" panose="020B0609020204030204" pitchFamily="49" charset="0"/>
              </a:rPr>
            </a:br>
            <a:r>
              <a:rPr kumimoji="0" lang="de-DE" altLang="de-DE" sz="1900" b="0" i="0" u="none" strike="noStrike" cap="none" normalizeH="0" baseline="0" dirty="0">
                <a:ln>
                  <a:noFill/>
                </a:ln>
                <a:solidFill>
                  <a:srgbClr val="507874"/>
                </a:solidFill>
                <a:effectLst/>
                <a:latin typeface="Consolas" panose="020B0609020204030204" pitchFamily="49" charset="0"/>
              </a:rPr>
              <a:t>}</a:t>
            </a:r>
            <a:br>
              <a:rPr kumimoji="0" lang="de-DE" altLang="de-DE" sz="1900" b="0" i="0" u="none" strike="noStrike" cap="none" normalizeH="0" baseline="0" dirty="0">
                <a:ln>
                  <a:noFill/>
                </a:ln>
                <a:solidFill>
                  <a:srgbClr val="507874"/>
                </a:solidFill>
                <a:effectLst/>
                <a:latin typeface="Consolas" panose="020B0609020204030204" pitchFamily="49" charset="0"/>
              </a:rPr>
            </a:br>
            <a:endParaRPr lang="de-DE" dirty="0"/>
          </a:p>
          <a:p>
            <a:r>
              <a:rPr lang="de-DE" dirty="0"/>
              <a:t>Blöcke gruppieren mehrere Befehle zusammen.</a:t>
            </a:r>
          </a:p>
          <a:p>
            <a:r>
              <a:rPr lang="de-DE" dirty="0"/>
              <a:t>Alle Methoden sind Blöcke.</a:t>
            </a:r>
          </a:p>
          <a:p>
            <a:r>
              <a:rPr lang="de-DE" dirty="0"/>
              <a:t>Alle Variablen innerhalb eines Blocks sind nach dessen Ausführung weg.</a:t>
            </a:r>
          </a:p>
          <a:p>
            <a:pPr lvl="1"/>
            <a:r>
              <a:rPr lang="de-DE" dirty="0"/>
              <a:t>Achtung: Das betrifft nur die Variablen, weil sie nicht mehr verwendet werden. Objekte innerhalb der Variablen, die noch von woanders im Programm (zum Beispiel in einer Attributvariable der Klasse) referenziert werden, werden nicht gelöscht.</a:t>
            </a:r>
          </a:p>
        </p:txBody>
      </p:sp>
      <p:pic>
        <p:nvPicPr>
          <p:cNvPr id="4" name="Graphic 3" descr="Document with solid fill">
            <a:extLst>
              <a:ext uri="{FF2B5EF4-FFF2-40B4-BE49-F238E27FC236}">
                <a16:creationId xmlns:a16="http://schemas.microsoft.com/office/drawing/2014/main" id="{C6C1D0E8-247F-4BB0-BEC6-9BD05CF3A0B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5108369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5940-8FE9-4115-BA85-14F905D0627D}"/>
              </a:ext>
            </a:extLst>
          </p:cNvPr>
          <p:cNvSpPr>
            <a:spLocks noGrp="1"/>
          </p:cNvSpPr>
          <p:nvPr>
            <p:ph type="title"/>
          </p:nvPr>
        </p:nvSpPr>
        <p:spPr/>
        <p:txBody>
          <a:bodyPr/>
          <a:lstStyle/>
          <a:p>
            <a:r>
              <a:rPr lang="de-DE" dirty="0"/>
              <a:t>Beispiele für Blöcke</a:t>
            </a:r>
          </a:p>
        </p:txBody>
      </p:sp>
      <p:sp>
        <p:nvSpPr>
          <p:cNvPr id="3" name="Content Placeholder 2">
            <a:extLst>
              <a:ext uri="{FF2B5EF4-FFF2-40B4-BE49-F238E27FC236}">
                <a16:creationId xmlns:a16="http://schemas.microsoft.com/office/drawing/2014/main" id="{D70E6E16-AC19-4B72-88A7-ED4587647F9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static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main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args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i="0" u="none" strike="noStrike" cap="none" normalizeH="0" baseline="0" dirty="0">
                <a:ln>
                  <a:noFill/>
                </a:ln>
                <a:solidFill>
                  <a:srgbClr val="5FB1DA"/>
                </a:solidFill>
                <a:effectLst/>
                <a:latin typeface="Consolas" panose="020B0609020204030204" pitchFamily="49" charset="0"/>
              </a:rPr>
              <a:t>Scanner</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"Mach mir nach, bis ich stopp sage."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mache ich."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"stopp"</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"Okay, ich höre auf."</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break;</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800080"/>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CC7E47"/>
                </a:solidFill>
                <a:effectLst/>
                <a:highlight>
                  <a:srgbClr val="008000"/>
                </a:highlight>
                <a:latin typeface="Consolas" panose="020B0609020204030204" pitchFamily="49" charset="0"/>
              </a:rPr>
              <a:t> </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FF00FF"/>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00FF"/>
                </a:highligh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highlight>
                  <a:srgbClr val="00FF00"/>
                </a:highligh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highlight>
                  <a:srgbClr val="00FFFF"/>
                </a:highlight>
                <a:latin typeface="Consolas" panose="020B0609020204030204" pitchFamily="49" charset="0"/>
              </a:rPr>
              <a:t>}</a:t>
            </a:r>
            <a:endParaRPr kumimoji="0" lang="de-DE" altLang="de-DE" sz="4000" b="0" i="0" u="none" strike="noStrike" cap="none" normalizeH="0" baseline="0" dirty="0">
              <a:ln>
                <a:noFill/>
              </a:ln>
              <a:solidFill>
                <a:schemeClr val="tx1"/>
              </a:solidFill>
              <a:effectLst/>
              <a:highlight>
                <a:srgbClr val="00FFFF"/>
              </a:highlight>
              <a:latin typeface="Consolas" panose="020B0609020204030204" pitchFamily="49" charset="0"/>
            </a:endParaRPr>
          </a:p>
        </p:txBody>
      </p:sp>
      <p:pic>
        <p:nvPicPr>
          <p:cNvPr id="5" name="Graphic 4" descr="Lightbulb with solid fill">
            <a:extLst>
              <a:ext uri="{FF2B5EF4-FFF2-40B4-BE49-F238E27FC236}">
                <a16:creationId xmlns:a16="http://schemas.microsoft.com/office/drawing/2014/main" id="{8947EBC6-4C11-4EDD-A787-FC8D2CFC7BB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88526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37F3-B2D5-45B7-B03C-3FB9FDD06107}"/>
              </a:ext>
            </a:extLst>
          </p:cNvPr>
          <p:cNvSpPr>
            <a:spLocks noGrp="1"/>
          </p:cNvSpPr>
          <p:nvPr>
            <p:ph type="title"/>
          </p:nvPr>
        </p:nvSpPr>
        <p:spPr/>
        <p:txBody>
          <a:bodyPr/>
          <a:lstStyle/>
          <a:p>
            <a:r>
              <a:rPr lang="de-DE" dirty="0"/>
              <a:t>Einlesen anderer Datentypen</a:t>
            </a:r>
          </a:p>
        </p:txBody>
      </p:sp>
      <p:sp>
        <p:nvSpPr>
          <p:cNvPr id="3" name="Text Placeholder 2">
            <a:extLst>
              <a:ext uri="{FF2B5EF4-FFF2-40B4-BE49-F238E27FC236}">
                <a16:creationId xmlns:a16="http://schemas.microsoft.com/office/drawing/2014/main" id="{701A31E4-337B-49B7-A908-E79304E5798C}"/>
              </a:ext>
            </a:extLst>
          </p:cNvPr>
          <p:cNvSpPr>
            <a:spLocks noGrp="1"/>
          </p:cNvSpPr>
          <p:nvPr>
            <p:ph type="body" idx="1"/>
          </p:nvPr>
        </p:nvSpPr>
        <p:spPr/>
        <p:txBody>
          <a:bodyPr>
            <a:normAutofit/>
          </a:bodyPr>
          <a:lstStyle/>
          <a:p>
            <a:pPr marL="0" indent="0">
              <a:buNone/>
            </a:pPr>
            <a:r>
              <a:rPr lang="de-DE" dirty="0"/>
              <a:t>Wir verwenden </a:t>
            </a:r>
            <a:r>
              <a:rPr kumimoji="0" lang="de-DE" altLang="de-DE" sz="2800" b="0" i="0" u="none" strike="noStrike" cap="none" normalizeH="0" baseline="0" dirty="0" err="1">
                <a:ln>
                  <a:noFill/>
                </a:ln>
                <a:solidFill>
                  <a:srgbClr val="A9B7C6"/>
                </a:solidFill>
                <a:effectLst/>
                <a:latin typeface="Consolas" panose="020B0609020204030204" pitchFamily="49" charset="0"/>
              </a:rPr>
              <a:t>scanner</a:t>
            </a:r>
            <a:r>
              <a:rPr kumimoji="0" lang="de-DE" altLang="de-DE" sz="2800" b="0" i="0" u="none" strike="noStrike" cap="none" normalizeH="0" baseline="0" dirty="0" err="1">
                <a:ln>
                  <a:noFill/>
                </a:ln>
                <a:solidFill>
                  <a:srgbClr val="AC91E3"/>
                </a:solidFill>
                <a:effectLst/>
                <a:latin typeface="Consolas" panose="020B0609020204030204" pitchFamily="49" charset="0"/>
              </a:rPr>
              <a:t>.</a:t>
            </a:r>
            <a:r>
              <a:rPr kumimoji="0" lang="de-DE" altLang="de-DE" sz="2800" b="0" i="0" u="none" strike="noStrike" cap="none" normalizeH="0" baseline="0" dirty="0" err="1">
                <a:ln>
                  <a:noFill/>
                </a:ln>
                <a:solidFill>
                  <a:srgbClr val="B9C7A6"/>
                </a:solidFill>
                <a:effectLst/>
                <a:latin typeface="Consolas" panose="020B0609020204030204" pitchFamily="49" charset="0"/>
              </a:rPr>
              <a:t>nextLine</a:t>
            </a:r>
            <a:r>
              <a:rPr kumimoji="0" lang="de-DE" altLang="de-DE" sz="2800" b="0" i="0" u="none" strike="noStrike" cap="none" normalizeH="0" baseline="0" dirty="0">
                <a:ln>
                  <a:noFill/>
                </a:ln>
                <a:solidFill>
                  <a:srgbClr val="B0BA8C"/>
                </a:solidFill>
                <a:effectLst/>
                <a:latin typeface="Consolas" panose="020B0609020204030204" pitchFamily="49" charset="0"/>
              </a:rPr>
              <a:t>()</a:t>
            </a:r>
            <a:r>
              <a:rPr lang="de-DE" dirty="0"/>
              <a:t>, um einen String einzulesen. Es können aber auch andere Datentypen eingelesen werden: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indent="0">
              <a:buNone/>
            </a:pPr>
            <a:r>
              <a:rPr lang="de-DE" dirty="0"/>
              <a:t>Allerdings stürzt das Programm ab, wenn die Eingabe nicht diesem Datentyp entspricht. Daher sollten wir vor dem Einlesen mit Hilfe einer Schleife auf den richtigen Datentyp warten: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hasNextInt</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Solange die Eingabe kein </a:t>
            </a:r>
            <a:r>
              <a:rPr kumimoji="0" lang="de-DE" altLang="de-DE" sz="1800" b="0" i="0" u="none" strike="noStrike" cap="none" normalizeH="0" baseline="0" dirty="0" err="1">
                <a:ln>
                  <a:noFill/>
                </a:ln>
                <a:solidFill>
                  <a:srgbClr val="808080"/>
                </a:solidFill>
                <a:effectLst/>
                <a:latin typeface="Consolas" panose="020B0609020204030204" pitchFamily="49" charset="0"/>
              </a:rPr>
              <a:t>int</a:t>
            </a:r>
            <a:r>
              <a:rPr kumimoji="0" lang="de-DE" altLang="de-DE" sz="1800" b="0" i="0" u="none" strike="noStrike" cap="none" normalizeH="0" baseline="0" dirty="0">
                <a:ln>
                  <a:noFill/>
                </a:ln>
                <a:solidFill>
                  <a:srgbClr val="808080"/>
                </a:solidFill>
                <a:effectLst/>
                <a:latin typeface="Consolas" panose="020B0609020204030204" pitchFamily="49" charset="0"/>
              </a:rPr>
              <a: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Überspringe die Eingabe.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"Bitte gib einen </a:t>
            </a:r>
            <a:r>
              <a:rPr kumimoji="0" lang="de-DE" altLang="de-DE" sz="1800" b="0" i="0" u="none" strike="noStrike" cap="none" normalizeH="0" baseline="0" dirty="0" err="1">
                <a:ln>
                  <a:noFill/>
                </a:ln>
                <a:solidFill>
                  <a:srgbClr val="6A8759"/>
                </a:solidFill>
                <a:effectLst/>
                <a:latin typeface="Consolas" panose="020B0609020204030204" pitchFamily="49" charset="0"/>
              </a:rPr>
              <a:t>int</a:t>
            </a:r>
            <a:r>
              <a:rPr kumimoji="0" lang="de-DE" altLang="de-DE" sz="1800" b="0" i="0" u="none" strike="noStrike" cap="none" normalizeH="0" baseline="0" dirty="0">
                <a:ln>
                  <a:noFill/>
                </a:ln>
                <a:solidFill>
                  <a:srgbClr val="6A8759"/>
                </a:solidFill>
                <a:effectLst/>
                <a:latin typeface="Consolas" panose="020B0609020204030204" pitchFamily="49" charset="0"/>
              </a:rPr>
              <a:t> ein."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nextInt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F3276134-7D81-475F-A047-89E383A0F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54597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08C512-05F2-405A-A241-3B8D71978BE4}"/>
              </a:ext>
            </a:extLst>
          </p:cNvPr>
          <p:cNvSpPr>
            <a:spLocks noGrp="1"/>
          </p:cNvSpPr>
          <p:nvPr>
            <p:ph type="title"/>
          </p:nvPr>
        </p:nvSpPr>
        <p:spPr/>
        <p:txBody>
          <a:bodyPr/>
          <a:lstStyle/>
          <a:p>
            <a:r>
              <a:rPr lang="de-DE" dirty="0"/>
              <a:t>Problem: Alle Geschichten ausgeben</a:t>
            </a:r>
          </a:p>
        </p:txBody>
      </p:sp>
      <p:sp>
        <p:nvSpPr>
          <p:cNvPr id="3" name="Inhaltsplatzhalter 2">
            <a:extLst>
              <a:ext uri="{FF2B5EF4-FFF2-40B4-BE49-F238E27FC236}">
                <a16:creationId xmlns:a16="http://schemas.microsoft.com/office/drawing/2014/main" id="{6974EFE9-EB0B-4955-AD30-E849B059ACEB}"/>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Deklariere ganze Zahl i. (Sie steht für den Index der aktuellen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Solange die Anzahl der Geschichten nicht erreicht ist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Gib die aktuelle Geschichte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Erhöhe den Index um 1.</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Puzzle pieces with solid fill">
            <a:extLst>
              <a:ext uri="{FF2B5EF4-FFF2-40B4-BE49-F238E27FC236}">
                <a16:creationId xmlns:a16="http://schemas.microsoft.com/office/drawing/2014/main" id="{EA9C22C2-C70D-4394-B823-E54A17D4FE9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677123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C8A3-F511-43F6-9E5F-13EB6958276C}"/>
              </a:ext>
            </a:extLst>
          </p:cNvPr>
          <p:cNvSpPr>
            <a:spLocks noGrp="1"/>
          </p:cNvSpPr>
          <p:nvPr>
            <p:ph type="title"/>
          </p:nvPr>
        </p:nvSpPr>
        <p:spPr/>
        <p:txBody>
          <a:bodyPr/>
          <a:lstStyle/>
          <a:p>
            <a:r>
              <a:rPr lang="de-DE" dirty="0"/>
              <a:t>Abkürzungen: Variablen verändern</a:t>
            </a:r>
          </a:p>
        </p:txBody>
      </p:sp>
      <p:graphicFrame>
        <p:nvGraphicFramePr>
          <p:cNvPr id="8" name="Tabelle 3">
            <a:extLst>
              <a:ext uri="{FF2B5EF4-FFF2-40B4-BE49-F238E27FC236}">
                <a16:creationId xmlns:a16="http://schemas.microsoft.com/office/drawing/2014/main" id="{98228517-973D-4C8E-B995-EE84A5096E88}"/>
              </a:ext>
            </a:extLst>
          </p:cNvPr>
          <p:cNvGraphicFramePr>
            <a:graphicFrameLocks noGrp="1"/>
          </p:cNvGraphicFramePr>
          <p:nvPr>
            <p:extLst>
              <p:ext uri="{D42A27DB-BD31-4B8C-83A1-F6EECF244321}">
                <p14:modId xmlns:p14="http://schemas.microsoft.com/office/powerpoint/2010/main" val="3324309968"/>
              </p:ext>
            </p:extLst>
          </p:nvPr>
        </p:nvGraphicFramePr>
        <p:xfrm>
          <a:off x="838200" y="1825625"/>
          <a:ext cx="10515600" cy="2619378"/>
        </p:xfrm>
        <a:graphic>
          <a:graphicData uri="http://schemas.openxmlformats.org/drawingml/2006/table">
            <a:tbl>
              <a:tblPr firstRow="1" bandRow="1">
                <a:tableStyleId>{5C22544A-7EE6-4342-B048-85BDC9FD1C3A}</a:tableStyleId>
              </a:tblPr>
              <a:tblGrid>
                <a:gridCol w="2315106">
                  <a:extLst>
                    <a:ext uri="{9D8B030D-6E8A-4147-A177-3AD203B41FA5}">
                      <a16:colId xmlns:a16="http://schemas.microsoft.com/office/drawing/2014/main" val="340987855"/>
                    </a:ext>
                  </a:extLst>
                </a:gridCol>
                <a:gridCol w="4100247">
                  <a:extLst>
                    <a:ext uri="{9D8B030D-6E8A-4147-A177-3AD203B41FA5}">
                      <a16:colId xmlns:a16="http://schemas.microsoft.com/office/drawing/2014/main" val="3238039161"/>
                    </a:ext>
                  </a:extLst>
                </a:gridCol>
                <a:gridCol w="4100247">
                  <a:extLst>
                    <a:ext uri="{9D8B030D-6E8A-4147-A177-3AD203B41FA5}">
                      <a16:colId xmlns:a16="http://schemas.microsoft.com/office/drawing/2014/main" val="366124274"/>
                    </a:ext>
                  </a:extLst>
                </a:gridCol>
              </a:tblGrid>
              <a:tr h="436563">
                <a:tc>
                  <a:txBody>
                    <a:bodyPr/>
                    <a:lstStyle/>
                    <a:p>
                      <a:r>
                        <a:rPr lang="de-DE" dirty="0">
                          <a:solidFill>
                            <a:schemeClr val="tx1"/>
                          </a:solidFill>
                        </a:rPr>
                        <a:t>Abkürzung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Langform</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78351589"/>
                  </a:ext>
                </a:extLst>
              </a:tr>
              <a:tr h="436563">
                <a:tc>
                  <a:txBody>
                    <a:bodyPr/>
                    <a:lstStyle/>
                    <a:p>
                      <a:r>
                        <a:rPr lang="de-DE" b="0" i="0" u="none" dirty="0">
                          <a:solidFill>
                            <a:schemeClr val="tx1"/>
                          </a:solidFill>
                        </a:rPr>
                        <a:t>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2.</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3908139"/>
                  </a:ext>
                </a:extLst>
              </a:tr>
              <a:tr h="436563">
                <a:tc>
                  <a:txBody>
                    <a:bodyPr/>
                    <a:lstStyle/>
                    <a:p>
                      <a:r>
                        <a:rPr lang="de-DE" b="0" i="0" u="none" dirty="0">
                          <a:solidFill>
                            <a:schemeClr val="tx1"/>
                          </a:solidFill>
                        </a:rPr>
                        <a:t>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Verzweifache 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4753540"/>
                  </a:ext>
                </a:extLst>
              </a:tr>
              <a:tr h="436563">
                <a:tc gridSpan="3">
                  <a:txBody>
                    <a:bodyPr/>
                    <a:lstStyle/>
                    <a:p>
                      <a:r>
                        <a:rPr lang="de-DE" b="0" i="0" u="none" dirty="0">
                          <a:solidFill>
                            <a:schemeClr val="tx1"/>
                          </a:solidFill>
                        </a:rPr>
                        <a:t>Das funktioniert auch für andere Operatoren, z.B. Minus (-), Geteilt (/), Teiler Rest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hMerge="1">
                  <a:txBody>
                    <a:bodyPr/>
                    <a:lstStyle/>
                    <a:p>
                      <a:endParaRPr lang="de-DE" b="0" i="0"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956943"/>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Erhöhe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5641052"/>
                  </a:ext>
                </a:extLst>
              </a:tr>
              <a:tr h="436563">
                <a:tc>
                  <a:txBody>
                    <a:bodyPr/>
                    <a:lstStyle/>
                    <a:p>
                      <a:r>
                        <a:rPr lang="de-DE" b="0" i="0" u="none" dirty="0">
                          <a:solidFill>
                            <a:schemeClr val="tx1"/>
                          </a:solidFill>
                        </a:rPr>
                        <a:t>i--;</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i = i - 1;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b="0" i="0" u="none" dirty="0">
                          <a:solidFill>
                            <a:schemeClr val="tx1"/>
                          </a:solidFill>
                        </a:rPr>
                        <a:t>Verringere i um 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53773224"/>
                  </a:ext>
                </a:extLst>
              </a:tr>
            </a:tbl>
          </a:graphicData>
        </a:graphic>
      </p:graphicFrame>
      <p:pic>
        <p:nvPicPr>
          <p:cNvPr id="4" name="Graphic 3" descr="Books with solid fill">
            <a:extLst>
              <a:ext uri="{FF2B5EF4-FFF2-40B4-BE49-F238E27FC236}">
                <a16:creationId xmlns:a16="http://schemas.microsoft.com/office/drawing/2014/main" id="{E8814FF6-71F6-4945-A0D3-09435E0D2E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612069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4393-D9C8-4E02-8E00-1003A64EACE4}"/>
              </a:ext>
            </a:extLst>
          </p:cNvPr>
          <p:cNvSpPr>
            <a:spLocks noGrp="1"/>
          </p:cNvSpPr>
          <p:nvPr>
            <p:ph type="title"/>
          </p:nvPr>
        </p:nvSpPr>
        <p:spPr/>
        <p:txBody>
          <a:bodyPr/>
          <a:lstStyle/>
          <a:p>
            <a:r>
              <a:rPr lang="de-DE" dirty="0" err="1"/>
              <a:t>for</a:t>
            </a:r>
            <a:r>
              <a:rPr lang="de-DE" dirty="0"/>
              <a:t>-Schleife</a:t>
            </a:r>
          </a:p>
        </p:txBody>
      </p:sp>
      <p:sp>
        <p:nvSpPr>
          <p:cNvPr id="3" name="Content Placeholder 2">
            <a:extLst>
              <a:ext uri="{FF2B5EF4-FFF2-40B4-BE49-F238E27FC236}">
                <a16:creationId xmlns:a16="http://schemas.microsoft.com/office/drawing/2014/main" id="{C63925AF-84AA-401F-9E72-65476754730A}"/>
              </a:ext>
            </a:extLst>
          </p:cNvPr>
          <p:cNvSpPr>
            <a:spLocks noGrp="1"/>
          </p:cNvSpPr>
          <p:nvPr>
            <p:ph idx="1"/>
          </p:nvPr>
        </p:nvSpPr>
        <p:spPr/>
        <p:txBody>
          <a:bodyPr>
            <a:normAutofit lnSpcReduction="10000"/>
          </a:bodyPr>
          <a:lstStyle/>
          <a:p>
            <a:pPr marL="0" indent="0">
              <a:buNone/>
            </a:pPr>
            <a:r>
              <a:rPr lang="de-DE" dirty="0"/>
              <a:t>Diese </a:t>
            </a:r>
            <a:r>
              <a:rPr lang="de-DE" dirty="0" err="1"/>
              <a:t>while</a:t>
            </a:r>
            <a:r>
              <a:rPr lang="de-DE" dirty="0"/>
              <a:t>-Schleife gibt die Zahlen von 0 (inkl.) bis 20 (exkl.) aus.</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i++</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cs typeface="Courier New" panose="02070309020205020404" pitchFamily="49" charset="0"/>
              </a:rPr>
            </a:br>
            <a:br>
              <a:rPr lang="de-DE" dirty="0"/>
            </a:br>
            <a:r>
              <a:rPr lang="de-DE" dirty="0"/>
              <a:t>Diese </a:t>
            </a:r>
            <a:r>
              <a:rPr lang="de-DE" dirty="0" err="1"/>
              <a:t>for</a:t>
            </a:r>
            <a:r>
              <a:rPr lang="de-DE" dirty="0"/>
              <a:t>-Schleife tut das auch.</a:t>
            </a:r>
            <a:endParaRPr lang="de-DE" dirty="0">
              <a:solidFill>
                <a:srgbClr val="507874"/>
              </a:solidFill>
              <a:latin typeface="Consolas" panose="020B0609020204030204" pitchFamily="49" charset="0"/>
              <a:cs typeface="Courier New" panose="02070309020205020404" pitchFamily="49" charset="0"/>
            </a:endParaRP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 &lt; </a:t>
            </a:r>
            <a:r>
              <a:rPr kumimoji="0" lang="de-DE" altLang="de-DE" sz="1800" b="0" i="0" u="none" strike="noStrike" cap="none" normalizeH="0" baseline="0" dirty="0">
                <a:ln>
                  <a:noFill/>
                </a:ln>
                <a:solidFill>
                  <a:srgbClr val="6897BB"/>
                </a:solidFill>
                <a:effectLst/>
                <a:latin typeface="Consolas" panose="020B0609020204030204" pitchFamily="49" charset="0"/>
                <a:cs typeface="Courier New" panose="02070309020205020404" pitchFamily="49" charset="0"/>
              </a:rPr>
              <a:t>20</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cs typeface="Courier New" panose="020703090202050204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cs typeface="Courier New" panose="020703090202050204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cs typeface="Courier New" panose="020703090202050204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cs typeface="Courier New" panose="02070309020205020404" pitchFamily="49" charset="0"/>
              </a:rPr>
              <a:t>j</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br>
            <a:endPar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endParaRPr>
          </a:p>
          <a:p>
            <a:pPr marL="0" indent="0">
              <a:buNone/>
            </a:pPr>
            <a:r>
              <a:rPr lang="de-DE" dirty="0" err="1"/>
              <a:t>for</a:t>
            </a:r>
            <a:r>
              <a:rPr lang="de-DE" dirty="0"/>
              <a:t>-Schleifen können verwendet werden, um zu zählen. Aufbau:</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cs typeface="Courier New" panose="020703090202050204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&lt;Deklaration &amp; Initialisierung&gt;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&lt;Bedingung&gt;</a:t>
            </a:r>
            <a:r>
              <a:rPr kumimoji="0" lang="de-DE" altLang="de-DE" sz="1800" b="0" i="0" u="none" strike="noStrike" cap="none" normalizeH="0" baseline="0" dirty="0">
                <a:ln>
                  <a:noFill/>
                </a:ln>
                <a:solidFill>
                  <a:srgbClr val="CC7E47"/>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&lt;Schritt&gt;</a:t>
            </a:r>
            <a:r>
              <a:rPr kumimoji="0" lang="de-DE" altLang="de-DE" sz="1800" b="0" i="0" u="none" strike="noStrike" cap="none" normalizeH="0" baseline="0" dirty="0">
                <a:ln>
                  <a:noFill/>
                </a:ln>
                <a:solidFill>
                  <a:srgbClr val="B0BA8C"/>
                </a:solidFill>
                <a:effectLst/>
                <a:latin typeface="Consolas" panose="020B0609020204030204" pitchFamily="49" charset="0"/>
                <a:cs typeface="Courier New" panose="020703090202050204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cs typeface="Courier New" panose="02070309020205020404" pitchFamily="49" charset="0"/>
              </a:rPr>
              <a:t>&lt;Befehl&gt;</a:t>
            </a:r>
            <a:endParaRPr lang="de-DE" sz="1800" dirty="0">
              <a:solidFill>
                <a:srgbClr val="808080"/>
              </a:solidFill>
              <a:latin typeface="Consolas" panose="020B0609020204030204" pitchFamily="49" charset="0"/>
              <a:cs typeface="Courier New" panose="02070309020205020404" pitchFamily="49" charset="0"/>
            </a:endParaRPr>
          </a:p>
          <a:p>
            <a:pPr marL="0" indent="0">
              <a:buNone/>
            </a:pPr>
            <a:endParaRPr kumimoji="0" lang="de-DE" altLang="de-DE" sz="4000" b="0" i="0" u="none" strike="noStrike" cap="none" normalizeH="0" baseline="0" dirty="0">
              <a:ln>
                <a:noFill/>
              </a:ln>
              <a:solidFill>
                <a:schemeClr val="tx1"/>
              </a:solidFill>
              <a:effectLst/>
              <a:latin typeface="Consolas" panose="020B0609020204030204" pitchFamily="49" charset="0"/>
              <a:cs typeface="Courier New" panose="02070309020205020404" pitchFamily="49" charset="0"/>
            </a:endParaRPr>
          </a:p>
        </p:txBody>
      </p:sp>
      <p:pic>
        <p:nvPicPr>
          <p:cNvPr id="4" name="Graphic 3" descr="Document with solid fill">
            <a:extLst>
              <a:ext uri="{FF2B5EF4-FFF2-40B4-BE49-F238E27FC236}">
                <a16:creationId xmlns:a16="http://schemas.microsoft.com/office/drawing/2014/main" id="{44EB226D-45E7-4869-925D-970CDA2F1F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902655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DCBCA1D-BCE1-40C4-96F4-ACF4FC7F7914}"/>
              </a:ext>
            </a:extLst>
          </p:cNvPr>
          <p:cNvSpPr>
            <a:spLocks noGrp="1"/>
          </p:cNvSpPr>
          <p:nvPr>
            <p:ph type="title"/>
          </p:nvPr>
        </p:nvSpPr>
        <p:spPr/>
        <p:txBody>
          <a:bodyPr/>
          <a:lstStyle/>
          <a:p>
            <a:r>
              <a:rPr lang="de-DE" dirty="0"/>
              <a:t>Der </a:t>
            </a:r>
            <a:r>
              <a:rPr lang="de-DE" dirty="0" err="1"/>
              <a:t>Ternary</a:t>
            </a:r>
            <a:r>
              <a:rPr lang="de-DE" dirty="0"/>
              <a:t>-Operator</a:t>
            </a:r>
          </a:p>
        </p:txBody>
      </p:sp>
      <p:sp>
        <p:nvSpPr>
          <p:cNvPr id="3" name="Inhaltsplatzhalter 2">
            <a:extLst>
              <a:ext uri="{FF2B5EF4-FFF2-40B4-BE49-F238E27FC236}">
                <a16:creationId xmlns:a16="http://schemas.microsoft.com/office/drawing/2014/main" id="{41B0CB41-4AE0-4233-B01F-236D9E731FB9}"/>
              </a:ext>
            </a:extLst>
          </p:cNvPr>
          <p:cNvSpPr>
            <a:spLocks noGrp="1"/>
          </p:cNvSpPr>
          <p:nvPr>
            <p:ph idx="1"/>
          </p:nvPr>
        </p:nvSpPr>
        <p:spPr/>
        <p:txBody>
          <a:bodyPr>
            <a:normAutofit lnSpcReduction="10000"/>
          </a:bodyPr>
          <a:lstStyle/>
          <a:p>
            <a:pPr marL="0" indent="0">
              <a:buNone/>
            </a:pPr>
            <a:r>
              <a:rPr lang="de-DE" dirty="0"/>
              <a:t>Wenn die Bedingung vor dem "?" gilt, wird der Wert links vom ":" zurückgegeben, sonst der Wert rechts vom ":".</a:t>
            </a:r>
          </a:p>
          <a:p>
            <a:pPr marL="0" indent="0">
              <a:buNone/>
            </a:pP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5FB1DA"/>
                </a:solidFill>
                <a:effectLst/>
                <a:latin typeface="Consolas" panose="020B0609020204030204" pitchFamily="49" charset="0"/>
              </a:rPr>
              <a:t>Scanner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Scanner</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System</a:t>
            </a:r>
            <a:r>
              <a:rPr kumimoji="0" lang="de-DE" altLang="de-DE" sz="1800" b="0" i="0" u="none" strike="noStrike" cap="none" normalizeH="0" baseline="0" dirty="0">
                <a:ln>
                  <a:noFill/>
                </a:ln>
                <a:solidFill>
                  <a:srgbClr val="AC91E3"/>
                </a:solidFill>
                <a:effectLst/>
                <a:latin typeface="Consolas" panose="020B0609020204030204" pitchFamily="49" charset="0"/>
              </a:rPr>
              <a:t>.</a:t>
            </a:r>
            <a:r>
              <a:rPr kumimoji="0" lang="de-DE" altLang="de-DE" sz="1800" b="0" i="1" u="none" strike="noStrike" cap="none" normalizeH="0" baseline="0" dirty="0">
                <a:ln>
                  <a:noFill/>
                </a:ln>
                <a:solidFill>
                  <a:srgbClr val="9876AA"/>
                </a:solidFill>
                <a:effectLst/>
                <a:latin typeface="Consolas" panose="020B0609020204030204" pitchFamily="49" charset="0"/>
              </a:rPr>
              <a:t>in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scanner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nextLine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lang (mit </a:t>
            </a:r>
            <a:r>
              <a:rPr kumimoji="0" lang="de-DE" altLang="de-DE" sz="1800" b="0" i="0" u="none" strike="noStrike" cap="none" normalizeH="0" baseline="0" dirty="0" err="1">
                <a:ln>
                  <a:noFill/>
                </a:ln>
                <a:solidFill>
                  <a:srgbClr val="808080"/>
                </a:solidFill>
                <a:effectLst/>
                <a:latin typeface="Consolas" panose="020B0609020204030204" pitchFamily="49" charset="0"/>
              </a:rPr>
              <a:t>if-else</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 zurück!"</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else</a:t>
            </a:r>
            <a:br>
              <a:rPr lang="de-DE" altLang="de-DE" sz="1800" dirty="0">
                <a:solidFill>
                  <a:srgbClr val="CC7E47"/>
                </a:solidFill>
                <a:latin typeface="Consolas" panose="020B0609020204030204" pitchFamily="49" charset="0"/>
              </a:rPr>
            </a:br>
            <a:r>
              <a:rPr lang="de-DE" altLang="de-DE" sz="1800" dirty="0">
                <a:solidFill>
                  <a:srgbClr val="CC7E47"/>
                </a:solidFill>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kurz (mit </a:t>
            </a:r>
            <a:r>
              <a:rPr kumimoji="0" lang="de-DE" altLang="de-DE" sz="1800" b="0" i="0" u="none" strike="noStrike" cap="none" normalizeH="0" baseline="0" dirty="0" err="1">
                <a:ln>
                  <a:noFill/>
                </a:ln>
                <a:solidFill>
                  <a:srgbClr val="808080"/>
                </a:solidFill>
                <a:effectLst/>
                <a:latin typeface="Consolas" panose="020B0609020204030204" pitchFamily="49" charset="0"/>
              </a:rPr>
              <a:t>ternary</a:t>
            </a:r>
            <a:r>
              <a:rPr kumimoji="0" lang="de-DE" altLang="de-DE" sz="1800" b="0" i="0" u="none" strike="noStrike" cap="none" normalizeH="0" baseline="0" dirty="0">
                <a:ln>
                  <a:noFill/>
                </a:ln>
                <a:solidFill>
                  <a:srgbClr val="808080"/>
                </a:solidFill>
                <a:effectLst/>
                <a:latin typeface="Consolas" panose="020B0609020204030204" pitchFamily="49" charset="0"/>
              </a:rPr>
              <a: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eingabe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equals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A8759"/>
                </a:solidFill>
                <a:effectLst/>
                <a:latin typeface="Consolas" panose="020B0609020204030204" pitchFamily="49" charset="0"/>
              </a:rPr>
              <a:t>"Hallo"</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"Hallo zurück!"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"Wie bitte?"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BE92B930-1484-43CE-93BD-2B06F3D904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258108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4458E-69ED-4468-AC7A-07DAF028EDE9}"/>
              </a:ext>
            </a:extLst>
          </p:cNvPr>
          <p:cNvSpPr>
            <a:spLocks noGrp="1"/>
          </p:cNvSpPr>
          <p:nvPr>
            <p:ph type="title"/>
          </p:nvPr>
        </p:nvSpPr>
        <p:spPr/>
        <p:txBody>
          <a:bodyPr/>
          <a:lstStyle/>
          <a:p>
            <a:r>
              <a:rPr lang="de-DE" dirty="0"/>
              <a:t>Random</a:t>
            </a:r>
          </a:p>
        </p:txBody>
      </p:sp>
      <p:sp>
        <p:nvSpPr>
          <p:cNvPr id="3" name="Content Placeholder 2">
            <a:extLst>
              <a:ext uri="{FF2B5EF4-FFF2-40B4-BE49-F238E27FC236}">
                <a16:creationId xmlns:a16="http://schemas.microsoft.com/office/drawing/2014/main" id="{94AAD2F7-F3BE-49D1-ABAC-545E9A0BF53A}"/>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5FB1DA"/>
                </a:solidFill>
                <a:effectLst/>
                <a:latin typeface="Consolas" panose="020B0609020204030204" pitchFamily="49" charset="0"/>
              </a:rPr>
              <a:t>Random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Random</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 (inklusiv) bis 4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aus {0, 1, 2, 3} (jeweils 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randomInt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nextInt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Zufälliger Wert von 0.0 (inklusiv) bis 4.0 (exklusiv),</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also z.B. 0.75, 2.0, 3.125</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randomFloat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nextFloat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p>
          <a:p>
            <a:pPr marL="0" indent="0">
              <a:buNone/>
            </a:pP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Entweder </a:t>
            </a:r>
            <a:r>
              <a:rPr kumimoji="0" lang="de-DE" altLang="de-DE" sz="1800" b="0" i="0" u="none" strike="noStrike" cap="none" normalizeH="0" baseline="0" dirty="0" err="1">
                <a:ln>
                  <a:noFill/>
                </a:ln>
                <a:solidFill>
                  <a:srgbClr val="808080"/>
                </a:solidFill>
                <a:effectLst/>
                <a:latin typeface="Consolas" panose="020B0609020204030204" pitchFamily="49" charset="0"/>
              </a:rPr>
              <a:t>true</a:t>
            </a:r>
            <a:r>
              <a:rPr kumimoji="0" lang="de-DE" altLang="de-DE" sz="1800" b="0" i="0" u="none" strike="noStrike" cap="none" normalizeH="0" baseline="0" dirty="0">
                <a:ln>
                  <a:noFill/>
                </a:ln>
                <a:solidFill>
                  <a:srgbClr val="808080"/>
                </a:solidFill>
                <a:effectLst/>
                <a:latin typeface="Consolas" panose="020B0609020204030204" pitchFamily="49" charset="0"/>
              </a:rPr>
              <a:t> (50%) oder </a:t>
            </a:r>
            <a:r>
              <a:rPr kumimoji="0" lang="de-DE" altLang="de-DE" sz="1800" b="0" i="0" u="none" strike="noStrike" cap="none" normalizeH="0" baseline="0" dirty="0" err="1">
                <a:ln>
                  <a:noFill/>
                </a:ln>
                <a:solidFill>
                  <a:srgbClr val="808080"/>
                </a:solidFill>
                <a:effectLst/>
                <a:latin typeface="Consolas" panose="020B0609020204030204" pitchFamily="49" charset="0"/>
              </a:rPr>
              <a:t>false</a:t>
            </a:r>
            <a:r>
              <a:rPr kumimoji="0" lang="de-DE" altLang="de-DE" sz="1800" b="0" i="0" u="none" strike="noStrike" cap="none" normalizeH="0" baseline="0" dirty="0">
                <a:ln>
                  <a:noFill/>
                </a:ln>
                <a:solidFill>
                  <a:srgbClr val="808080"/>
                </a:solidFill>
                <a:effectLst/>
                <a:latin typeface="Consolas" panose="020B0609020204030204" pitchFamily="49" charset="0"/>
              </a:rPr>
              <a:t> (50%)</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random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nextBoolean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randomBoolean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"Glück"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a:ln>
                  <a:noFill/>
                </a:ln>
                <a:solidFill>
                  <a:srgbClr val="6A8759"/>
                </a:solidFill>
                <a:effectLst/>
                <a:latin typeface="Consolas" panose="020B0609020204030204" pitchFamily="49" charset="0"/>
              </a:rPr>
              <a:t>"Pech"</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C2AF62F9-8BEF-4C5A-A261-7714A9327D0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78278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D770E0-285A-4873-8DB0-263F3B2FBA2C}"/>
              </a:ext>
            </a:extLst>
          </p:cNvPr>
          <p:cNvSpPr>
            <a:spLocks noGrp="1"/>
          </p:cNvSpPr>
          <p:nvPr>
            <p:ph type="title"/>
          </p:nvPr>
        </p:nvSpPr>
        <p:spPr/>
        <p:txBody>
          <a:bodyPr/>
          <a:lstStyle/>
          <a:p>
            <a:r>
              <a:rPr lang="de-DE" dirty="0"/>
              <a:t>Math-Klasse</a:t>
            </a:r>
          </a:p>
        </p:txBody>
      </p:sp>
      <p:sp>
        <p:nvSpPr>
          <p:cNvPr id="3" name="Inhaltsplatzhalter 2">
            <a:extLst>
              <a:ext uri="{FF2B5EF4-FFF2-40B4-BE49-F238E27FC236}">
                <a16:creationId xmlns:a16="http://schemas.microsoft.com/office/drawing/2014/main" id="{64313AED-7A41-44EA-A623-C12B0EE035D7}"/>
              </a:ext>
            </a:extLst>
          </p:cNvPr>
          <p:cNvSpPr>
            <a:spLocks noGrp="1"/>
          </p:cNvSpPr>
          <p:nvPr>
            <p:ph idx="1"/>
          </p:nvPr>
        </p:nvSpPr>
        <p:spPr>
          <a:xfrm>
            <a:off x="838200" y="1690688"/>
            <a:ext cx="10515600" cy="502708"/>
          </a:xfrm>
        </p:spPr>
        <p:txBody>
          <a:bodyPr/>
          <a:lstStyle/>
          <a:p>
            <a:r>
              <a:rPr lang="de-DE" dirty="0"/>
              <a:t>Stellt hilfreiche Mathe-Funktionen bereit, z.B.:</a:t>
            </a:r>
          </a:p>
        </p:txBody>
      </p:sp>
      <p:graphicFrame>
        <p:nvGraphicFramePr>
          <p:cNvPr id="4" name="Tabelle 7">
            <a:extLst>
              <a:ext uri="{FF2B5EF4-FFF2-40B4-BE49-F238E27FC236}">
                <a16:creationId xmlns:a16="http://schemas.microsoft.com/office/drawing/2014/main" id="{42175F88-D202-4DB1-8B52-E25F2630C807}"/>
              </a:ext>
            </a:extLst>
          </p:cNvPr>
          <p:cNvGraphicFramePr>
            <a:graphicFrameLocks noGrp="1"/>
          </p:cNvGraphicFramePr>
          <p:nvPr>
            <p:extLst>
              <p:ext uri="{D42A27DB-BD31-4B8C-83A1-F6EECF244321}">
                <p14:modId xmlns:p14="http://schemas.microsoft.com/office/powerpoint/2010/main" val="829083477"/>
              </p:ext>
            </p:extLst>
          </p:nvPr>
        </p:nvGraphicFramePr>
        <p:xfrm>
          <a:off x="838201" y="2193396"/>
          <a:ext cx="10515599" cy="4498974"/>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min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Kleinere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max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 &lt;Zahl&gt;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Größere der beiden Zahlen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a:solidFill>
                            <a:schemeClr val="tx1"/>
                          </a:solidFill>
                        </a:rPr>
                        <a:t>sin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a:solidFill>
                            <a:schemeClr val="tx1"/>
                          </a:solidFill>
                        </a:rPr>
                        <a:t>cos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Cosinus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a:solidFill>
                            <a:schemeClr val="tx1"/>
                          </a:solidFill>
                        </a:rPr>
                        <a:t>tan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Tangens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abs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&lt;Zahl&gt;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Betrag von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round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a:t>
                      </a:r>
                      <a:r>
                        <a:rPr lang="de-DE" u="none" dirty="0" err="1">
                          <a:solidFill>
                            <a:schemeClr val="tx1"/>
                          </a:solidFill>
                        </a:rPr>
                        <a:t>long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float</a:t>
                      </a:r>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nächste ganze Zahl (</a:t>
                      </a:r>
                      <a:r>
                        <a:rPr lang="de-DE" u="none">
                          <a:solidFill>
                            <a:schemeClr val="tx1"/>
                          </a:solidFill>
                        </a:rPr>
                        <a:t>rundet bei .5 auf</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r h="451379">
                <a:tc>
                  <a:txBody>
                    <a:bodyPr/>
                    <a:lstStyle/>
                    <a:p>
                      <a:r>
                        <a:rPr lang="de-DE" u="none" dirty="0" err="1">
                          <a:solidFill>
                            <a:schemeClr val="tx1"/>
                          </a:solidFill>
                        </a:rPr>
                        <a:t>pow</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double a, double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hoch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4442433"/>
                  </a:ext>
                </a:extLst>
              </a:tr>
              <a:tr h="451379">
                <a:tc>
                  <a:txBody>
                    <a:bodyPr/>
                    <a:lstStyle/>
                    <a:p>
                      <a:r>
                        <a:rPr lang="de-DE" u="none" dirty="0">
                          <a:solidFill>
                            <a:schemeClr val="tx1"/>
                          </a:solidFill>
                        </a:rPr>
                        <a:t>PI</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gridSpan="2">
                  <a:txBody>
                    <a:bodyPr/>
                    <a:lstStyle/>
                    <a:p>
                      <a:r>
                        <a:rPr lang="de-DE" u="none" dirty="0">
                          <a:solidFill>
                            <a:schemeClr val="tx1"/>
                          </a:solidFill>
                        </a:rPr>
                        <a:t>double (</a:t>
                      </a:r>
                      <a:r>
                        <a:rPr lang="el-GR" u="none" dirty="0">
                          <a:solidFill>
                            <a:schemeClr val="tx1"/>
                          </a:solidFill>
                        </a:rPr>
                        <a:t>π</a:t>
                      </a:r>
                      <a:r>
                        <a:rPr lang="de-DE" u="none" dirty="0">
                          <a:solidFill>
                            <a:schemeClr val="tx1"/>
                          </a:solidFill>
                        </a:rPr>
                        <a:t> ist eine Konstante)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hMerge="1">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Kreiszahl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79311371"/>
                  </a:ext>
                </a:extLst>
              </a:tr>
            </a:tbl>
          </a:graphicData>
        </a:graphic>
      </p:graphicFrame>
      <p:pic>
        <p:nvPicPr>
          <p:cNvPr id="5" name="Graphic 4" descr="Books with solid fill">
            <a:extLst>
              <a:ext uri="{FF2B5EF4-FFF2-40B4-BE49-F238E27FC236}">
                <a16:creationId xmlns:a16="http://schemas.microsoft.com/office/drawing/2014/main" id="{3EE94F5B-5178-41D6-8A3B-DFDC27F23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69388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00A921-FD2E-4E02-8749-350D748DA2D0}"/>
              </a:ext>
            </a:extLst>
          </p:cNvPr>
          <p:cNvSpPr>
            <a:spLocks noGrp="1"/>
          </p:cNvSpPr>
          <p:nvPr>
            <p:ph type="title"/>
          </p:nvPr>
        </p:nvSpPr>
        <p:spPr/>
        <p:txBody>
          <a:bodyPr/>
          <a:lstStyle/>
          <a:p>
            <a:r>
              <a:rPr lang="de-DE" dirty="0"/>
              <a:t>Befehle</a:t>
            </a:r>
          </a:p>
        </p:txBody>
      </p:sp>
      <p:sp>
        <p:nvSpPr>
          <p:cNvPr id="3" name="Inhaltsplatzhalter 2">
            <a:extLst>
              <a:ext uri="{FF2B5EF4-FFF2-40B4-BE49-F238E27FC236}">
                <a16:creationId xmlns:a16="http://schemas.microsoft.com/office/drawing/2014/main" id="{C0226CAA-8D44-45E5-B9BA-E2CDBE0D50D9}"/>
              </a:ext>
            </a:extLst>
          </p:cNvPr>
          <p:cNvSpPr>
            <a:spLocks noGrp="1"/>
          </p:cNvSpPr>
          <p:nvPr>
            <p:ph idx="1"/>
          </p:nvPr>
        </p:nvSpPr>
        <p:spPr/>
        <p:txBody>
          <a:bodyPr/>
          <a:lstStyle/>
          <a:p>
            <a:r>
              <a:rPr lang="de-DE" dirty="0"/>
              <a:t>Java ist imperativ.</a:t>
            </a:r>
          </a:p>
          <a:p>
            <a:pPr lvl="1"/>
            <a:r>
              <a:rPr lang="de-DE" dirty="0"/>
              <a:t>Das bedeutet, dass man dem Computer Befehle zum Ausführen gibt.</a:t>
            </a:r>
          </a:p>
          <a:p>
            <a:r>
              <a:rPr lang="de-DE" dirty="0"/>
              <a:t>Befehle enden immer mit einem Semikolon (</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dirty="0"/>
              <a:t>).</a:t>
            </a:r>
          </a:p>
          <a:p>
            <a:r>
              <a:rPr lang="de-DE" dirty="0"/>
              <a:t>Befehle werden von oben nach unten und von links nach rechts ausgeführt.</a:t>
            </a:r>
          </a:p>
          <a:p>
            <a:pPr lvl="1"/>
            <a:r>
              <a:rPr lang="de-DE" dirty="0"/>
              <a:t>So lesen wir auch Text.</a:t>
            </a:r>
          </a:p>
          <a:p>
            <a:pPr lvl="1"/>
            <a:r>
              <a:rPr lang="de-DE" dirty="0"/>
              <a:t>Ausnahmen besprechen wir später</a:t>
            </a:r>
          </a:p>
        </p:txBody>
      </p:sp>
      <p:cxnSp>
        <p:nvCxnSpPr>
          <p:cNvPr id="5" name="Straight Arrow Connector 4">
            <a:extLst>
              <a:ext uri="{FF2B5EF4-FFF2-40B4-BE49-F238E27FC236}">
                <a16:creationId xmlns:a16="http://schemas.microsoft.com/office/drawing/2014/main" id="{8B738B5E-CD93-48F5-82EA-B80E27F1A97F}"/>
              </a:ext>
            </a:extLst>
          </p:cNvPr>
          <p:cNvCxnSpPr>
            <a:cxnSpLocks/>
          </p:cNvCxnSpPr>
          <p:nvPr/>
        </p:nvCxnSpPr>
        <p:spPr>
          <a:xfrm>
            <a:off x="8229600" y="40233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27FB8E3-30BB-4723-8657-2894BFE0A8AA}"/>
              </a:ext>
            </a:extLst>
          </p:cNvPr>
          <p:cNvCxnSpPr>
            <a:cxnSpLocks/>
          </p:cNvCxnSpPr>
          <p:nvPr/>
        </p:nvCxnSpPr>
        <p:spPr>
          <a:xfrm>
            <a:off x="8229600" y="42062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DDF1088-21F6-401F-8CDC-03B7B98B0583}"/>
              </a:ext>
            </a:extLst>
          </p:cNvPr>
          <p:cNvCxnSpPr>
            <a:cxnSpLocks/>
          </p:cNvCxnSpPr>
          <p:nvPr/>
        </p:nvCxnSpPr>
        <p:spPr>
          <a:xfrm>
            <a:off x="8229600" y="43891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73F42C7-4BBF-4EA9-96D2-4D11A640314F}"/>
              </a:ext>
            </a:extLst>
          </p:cNvPr>
          <p:cNvCxnSpPr>
            <a:cxnSpLocks/>
          </p:cNvCxnSpPr>
          <p:nvPr/>
        </p:nvCxnSpPr>
        <p:spPr>
          <a:xfrm>
            <a:off x="8229600" y="45720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E383BE6-20BE-41DF-9406-EA62C7C18B29}"/>
              </a:ext>
            </a:extLst>
          </p:cNvPr>
          <p:cNvCxnSpPr>
            <a:cxnSpLocks/>
          </p:cNvCxnSpPr>
          <p:nvPr/>
        </p:nvCxnSpPr>
        <p:spPr>
          <a:xfrm>
            <a:off x="8229600" y="47548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D74CF1F-390A-4ACE-9062-46229BE1B7AD}"/>
              </a:ext>
            </a:extLst>
          </p:cNvPr>
          <p:cNvCxnSpPr>
            <a:cxnSpLocks/>
          </p:cNvCxnSpPr>
          <p:nvPr/>
        </p:nvCxnSpPr>
        <p:spPr>
          <a:xfrm>
            <a:off x="8229600" y="49377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29642B1-B3CF-460B-A6B7-FFB3FD8D10D3}"/>
              </a:ext>
            </a:extLst>
          </p:cNvPr>
          <p:cNvCxnSpPr>
            <a:cxnSpLocks/>
          </p:cNvCxnSpPr>
          <p:nvPr/>
        </p:nvCxnSpPr>
        <p:spPr>
          <a:xfrm>
            <a:off x="8229600" y="512064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1F04949-FE98-49DA-81CC-D617831C594C}"/>
              </a:ext>
            </a:extLst>
          </p:cNvPr>
          <p:cNvCxnSpPr>
            <a:cxnSpLocks/>
          </p:cNvCxnSpPr>
          <p:nvPr/>
        </p:nvCxnSpPr>
        <p:spPr>
          <a:xfrm>
            <a:off x="8229600" y="530352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EE3F85F-EED7-4580-A571-A222856C6284}"/>
              </a:ext>
            </a:extLst>
          </p:cNvPr>
          <p:cNvCxnSpPr>
            <a:cxnSpLocks/>
          </p:cNvCxnSpPr>
          <p:nvPr/>
        </p:nvCxnSpPr>
        <p:spPr>
          <a:xfrm>
            <a:off x="8229600" y="548640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594C409-9D1A-4374-A850-D1A0B8DCB11E}"/>
              </a:ext>
            </a:extLst>
          </p:cNvPr>
          <p:cNvCxnSpPr>
            <a:cxnSpLocks/>
          </p:cNvCxnSpPr>
          <p:nvPr/>
        </p:nvCxnSpPr>
        <p:spPr>
          <a:xfrm>
            <a:off x="8229600" y="566928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6D42A39-02C2-4180-9525-AD92DB3E208A}"/>
              </a:ext>
            </a:extLst>
          </p:cNvPr>
          <p:cNvCxnSpPr>
            <a:cxnSpLocks/>
          </p:cNvCxnSpPr>
          <p:nvPr/>
        </p:nvCxnSpPr>
        <p:spPr>
          <a:xfrm>
            <a:off x="8229600" y="5852160"/>
            <a:ext cx="2743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F3FEDB3-F5FB-49CB-A9BB-73A377B38548}"/>
              </a:ext>
            </a:extLst>
          </p:cNvPr>
          <p:cNvCxnSpPr>
            <a:cxnSpLocks/>
          </p:cNvCxnSpPr>
          <p:nvPr/>
        </p:nvCxnSpPr>
        <p:spPr>
          <a:xfrm rot="5400000">
            <a:off x="7086600" y="4983480"/>
            <a:ext cx="210312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descr="Books with solid fill">
            <a:extLst>
              <a:ext uri="{FF2B5EF4-FFF2-40B4-BE49-F238E27FC236}">
                <a16:creationId xmlns:a16="http://schemas.microsoft.com/office/drawing/2014/main" id="{CFEBB7B5-8F75-41F3-A865-614B4890F3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89049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E19C98-3440-4167-8226-B197C6D17238}"/>
              </a:ext>
            </a:extLst>
          </p:cNvPr>
          <p:cNvSpPr>
            <a:spLocks noGrp="1"/>
          </p:cNvSpPr>
          <p:nvPr>
            <p:ph type="title"/>
          </p:nvPr>
        </p:nvSpPr>
        <p:spPr/>
        <p:txBody>
          <a:bodyPr/>
          <a:lstStyle/>
          <a:p>
            <a:r>
              <a:rPr lang="de-DE" dirty="0"/>
              <a:t>Array</a:t>
            </a:r>
          </a:p>
        </p:txBody>
      </p:sp>
      <p:sp>
        <p:nvSpPr>
          <p:cNvPr id="3" name="Inhaltsplatzhalter 2">
            <a:extLst>
              <a:ext uri="{FF2B5EF4-FFF2-40B4-BE49-F238E27FC236}">
                <a16:creationId xmlns:a16="http://schemas.microsoft.com/office/drawing/2014/main" id="{883EB046-4C92-460C-A4D7-88BE402F14FB}"/>
              </a:ext>
            </a:extLst>
          </p:cNvPr>
          <p:cNvSpPr>
            <a:spLocks noGrp="1"/>
          </p:cNvSpPr>
          <p:nvPr>
            <p:ph idx="1"/>
          </p:nvPr>
        </p:nvSpPr>
        <p:spPr/>
        <p:txBody>
          <a:bodyPr>
            <a:normAutofit fontScale="92500" lnSpcReduction="10000"/>
          </a:bodyPr>
          <a:lstStyle/>
          <a:p>
            <a:pPr marL="0" indent="0">
              <a:buNone/>
            </a:pPr>
            <a:r>
              <a:rPr lang="de-DE" sz="1800" b="0" i="0" dirty="0">
                <a:solidFill>
                  <a:srgbClr val="7A7E85"/>
                </a:solidFill>
                <a:latin typeface="Consolas" panose="020B0609020204030204" pitchFamily="49" charset="0"/>
                <a:cs typeface="Courier New" panose="02070309020205020404" pitchFamily="49" charset="0"/>
              </a:rPr>
              <a:t>// Array erstellen</a:t>
            </a:r>
            <a:br>
              <a:rPr lang="de-DE" sz="1800" b="0" i="0" dirty="0">
                <a:solidFill>
                  <a:srgbClr val="7A7E85"/>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 = {</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"Es war einmal ein schrecklicher Drache. Er lebte in einer dunklen Höhle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"Tief verborgen im Zauberwald lebte die alte Hexe ..."</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6AAB73"/>
                </a:solidFill>
                <a:latin typeface="Consolas" panose="020B0609020204030204" pitchFamily="49" charset="0"/>
                <a:cs typeface="Courier New" panose="02070309020205020404" pitchFamily="49" charset="0"/>
              </a:rPr>
              <a:t>"Vor langer, langer Zeit gab es einen Raben. Er flog nachts über die dunklen Bergkuppen ..."</a:t>
            </a:r>
            <a:br>
              <a:rPr lang="de-DE" sz="1800" b="0" i="0" dirty="0">
                <a:solidFill>
                  <a:srgbClr val="6AAB73"/>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"Welche Geschichte möchtest du hören? (Drache, Hexe, 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String </a:t>
            </a:r>
            <a:r>
              <a:rPr lang="de-DE" sz="1800" b="0" i="0" dirty="0" err="1">
                <a:solidFill>
                  <a:srgbClr val="BCBEC4"/>
                </a:solidFill>
                <a:latin typeface="Consolas" panose="020B0609020204030204" pitchFamily="49" charset="0"/>
                <a:cs typeface="Courier New" panose="02070309020205020404" pitchFamily="49" charset="0"/>
              </a:rPr>
              <a:t>wahl</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err="1">
                <a:solidFill>
                  <a:srgbClr val="BCBEC4"/>
                </a:solidFill>
                <a:latin typeface="Consolas" panose="020B0609020204030204" pitchFamily="49" charset="0"/>
                <a:cs typeface="Courier New" panose="02070309020205020404" pitchFamily="49" charset="0"/>
              </a:rPr>
              <a:t>scanner.nextLine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7A7E85"/>
                </a:solidFill>
                <a:latin typeface="Consolas" panose="020B0609020204030204" pitchFamily="49" charset="0"/>
                <a:cs typeface="Courier New" panose="02070309020205020404" pitchFamily="49" charset="0"/>
              </a:rPr>
              <a:t>// Zugriff auf Arrays mit &lt;Name&gt;[</a:t>
            </a:r>
            <a:r>
              <a:rPr lang="de-DE" sz="1800" b="0" i="0" dirty="0" err="1">
                <a:solidFill>
                  <a:srgbClr val="7A7E85"/>
                </a:solidFill>
                <a:latin typeface="Consolas" panose="020B0609020204030204" pitchFamily="49" charset="0"/>
                <a:cs typeface="Courier New" panose="02070309020205020404" pitchFamily="49" charset="0"/>
              </a:rPr>
              <a:t>index</a:t>
            </a:r>
            <a:r>
              <a:rPr lang="de-DE" sz="1800" b="0" i="0" dirty="0">
                <a:solidFill>
                  <a:srgbClr val="7A7E85"/>
                </a:solidFill>
                <a:latin typeface="Consolas" panose="020B0609020204030204" pitchFamily="49" charset="0"/>
                <a:cs typeface="Courier New" panose="02070309020205020404" pitchFamily="49" charset="0"/>
              </a:rPr>
              <a:t>], Indizes beginnen bei 0, nicht 1.</a:t>
            </a:r>
            <a:br>
              <a:rPr lang="de-DE" sz="1800" b="0" i="0" dirty="0">
                <a:solidFill>
                  <a:srgbClr val="7A7E85"/>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"Drache"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0</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"Hexe"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1</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err="1">
                <a:solidFill>
                  <a:srgbClr val="CF8E6D"/>
                </a:solidFill>
                <a:latin typeface="Consolas" panose="020B0609020204030204" pitchFamily="49" charset="0"/>
                <a:cs typeface="Courier New" panose="02070309020205020404" pitchFamily="49" charset="0"/>
              </a:rPr>
              <a:t>if</a:t>
            </a:r>
            <a:r>
              <a:rPr lang="de-DE" sz="1800" b="0" i="0" dirty="0">
                <a:solidFill>
                  <a:srgbClr val="CF8E6D"/>
                </a:solidFill>
                <a:latin typeface="Consolas" panose="020B0609020204030204" pitchFamily="49" charset="0"/>
                <a:cs typeface="Courier New" panose="02070309020205020404" pitchFamily="49" charset="0"/>
              </a:rPr>
              <a:t> </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wahl.equals</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"Rabe"</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a:solidFill>
                  <a:srgbClr val="BCBEC4"/>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err="1">
                <a:solidFill>
                  <a:srgbClr val="BCBEC4"/>
                </a:solidFill>
                <a:latin typeface="Consolas" panose="020B0609020204030204" pitchFamily="49" charset="0"/>
                <a:cs typeface="Courier New" panose="02070309020205020404" pitchFamily="49" charset="0"/>
              </a:rPr>
              <a:t>geschichten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2AACB8"/>
                </a:solidFill>
                <a:latin typeface="Consolas" panose="020B0609020204030204" pitchFamily="49" charset="0"/>
                <a:cs typeface="Courier New" panose="02070309020205020404" pitchFamily="49" charset="0"/>
              </a:rPr>
              <a:t>2</a:t>
            </a:r>
            <a:r>
              <a:rPr lang="de-DE" sz="1800" b="0" i="0" dirty="0">
                <a:solidFill>
                  <a:srgbClr val="BCBEC4"/>
                </a:solidFill>
                <a:latin typeface="Consolas" panose="020B0609020204030204" pitchFamily="49" charset="0"/>
                <a:cs typeface="Courier New" panose="02070309020205020404" pitchFamily="49" charset="0"/>
              </a:rPr>
              <a:t>]);</a:t>
            </a:r>
            <a:br>
              <a:rPr lang="de-DE" sz="1800" b="0" i="0" dirty="0">
                <a:solidFill>
                  <a:srgbClr val="BCBEC4"/>
                </a:solidFill>
                <a:latin typeface="Consolas" panose="020B0609020204030204" pitchFamily="49" charset="0"/>
                <a:cs typeface="Courier New" panose="02070309020205020404" pitchFamily="49" charset="0"/>
              </a:rPr>
            </a:br>
            <a:r>
              <a:rPr lang="de-DE" sz="1800" b="0" i="0" dirty="0" err="1">
                <a:solidFill>
                  <a:srgbClr val="CF8E6D"/>
                </a:solidFill>
                <a:latin typeface="Consolas" panose="020B0609020204030204" pitchFamily="49" charset="0"/>
                <a:cs typeface="Courier New" panose="02070309020205020404" pitchFamily="49" charset="0"/>
              </a:rPr>
              <a:t>else</a:t>
            </a:r>
            <a:br>
              <a:rPr lang="de-DE" sz="1800" dirty="0">
                <a:solidFill>
                  <a:srgbClr val="CF8E6D"/>
                </a:solidFill>
                <a:latin typeface="Consolas" panose="020B0609020204030204" pitchFamily="49" charset="0"/>
                <a:cs typeface="Courier New" panose="02070309020205020404" pitchFamily="49" charset="0"/>
              </a:rPr>
            </a:br>
            <a:r>
              <a:rPr lang="de-DE" sz="1800" dirty="0">
                <a:solidFill>
                  <a:srgbClr val="CF8E6D"/>
                </a:solidFill>
                <a:latin typeface="Consolas" panose="020B0609020204030204" pitchFamily="49" charset="0"/>
                <a:cs typeface="Courier New" panose="02070309020205020404" pitchFamily="49" charset="0"/>
              </a:rPr>
              <a:t>    </a:t>
            </a:r>
            <a:r>
              <a:rPr lang="de-DE" sz="1800" b="0" i="0" dirty="0" err="1">
                <a:solidFill>
                  <a:srgbClr val="BCBEC4"/>
                </a:solidFill>
                <a:latin typeface="Consolas" panose="020B0609020204030204" pitchFamily="49" charset="0"/>
                <a:cs typeface="Courier New" panose="02070309020205020404" pitchFamily="49" charset="0"/>
              </a:rPr>
              <a:t>System.</a:t>
            </a:r>
            <a:r>
              <a:rPr lang="de-DE" sz="1800" b="0" i="1" dirty="0" err="1">
                <a:solidFill>
                  <a:srgbClr val="C77DBB"/>
                </a:solidFill>
                <a:latin typeface="Consolas" panose="020B0609020204030204" pitchFamily="49" charset="0"/>
                <a:cs typeface="Courier New" panose="02070309020205020404" pitchFamily="49" charset="0"/>
              </a:rPr>
              <a:t>out</a:t>
            </a:r>
            <a:r>
              <a:rPr lang="de-DE" sz="1800" b="0" i="0" dirty="0" err="1">
                <a:solidFill>
                  <a:srgbClr val="BCBEC4"/>
                </a:solidFill>
                <a:latin typeface="Consolas" panose="020B0609020204030204" pitchFamily="49" charset="0"/>
                <a:cs typeface="Courier New" panose="02070309020205020404" pitchFamily="49" charset="0"/>
              </a:rPr>
              <a:t>.println</a:t>
            </a:r>
            <a:r>
              <a:rPr lang="de-DE" sz="1800" b="0" i="0" dirty="0">
                <a:solidFill>
                  <a:srgbClr val="BCBEC4"/>
                </a:solidFill>
                <a:latin typeface="Consolas" panose="020B0609020204030204" pitchFamily="49" charset="0"/>
                <a:cs typeface="Courier New" panose="02070309020205020404" pitchFamily="49" charset="0"/>
              </a:rPr>
              <a:t>(</a:t>
            </a:r>
            <a:r>
              <a:rPr lang="de-DE" sz="1800" b="0" i="0" dirty="0">
                <a:solidFill>
                  <a:srgbClr val="6AAB73"/>
                </a:solidFill>
                <a:latin typeface="Consolas" panose="020B0609020204030204" pitchFamily="49" charset="0"/>
                <a:cs typeface="Courier New" panose="02070309020205020404" pitchFamily="49" charset="0"/>
              </a:rPr>
              <a:t>"Diese Geschichte kenne ich nicht."</a:t>
            </a:r>
            <a:r>
              <a:rPr lang="de-DE" sz="1800" b="0" i="0" dirty="0">
                <a:solidFill>
                  <a:srgbClr val="BCBEC4"/>
                </a:solidFill>
                <a:latin typeface="Consolas" panose="020B0609020204030204" pitchFamily="49" charset="0"/>
                <a:cs typeface="Courier New" panose="02070309020205020404" pitchFamily="49" charset="0"/>
              </a:rPr>
              <a:t>);</a:t>
            </a:r>
          </a:p>
        </p:txBody>
      </p:sp>
      <p:pic>
        <p:nvPicPr>
          <p:cNvPr id="4" name="Graphic 3" descr="Document with solid fill">
            <a:extLst>
              <a:ext uri="{FF2B5EF4-FFF2-40B4-BE49-F238E27FC236}">
                <a16:creationId xmlns:a16="http://schemas.microsoft.com/office/drawing/2014/main" id="{1426C676-FEC8-46D9-ABA8-4840DD6BE5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1052741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5C41-A7E3-4DB7-AEE4-F3B7E2EA1874}"/>
              </a:ext>
            </a:extLst>
          </p:cNvPr>
          <p:cNvSpPr>
            <a:spLocks noGrp="1"/>
          </p:cNvSpPr>
          <p:nvPr>
            <p:ph type="title"/>
          </p:nvPr>
        </p:nvSpPr>
        <p:spPr/>
        <p:txBody>
          <a:bodyPr/>
          <a:lstStyle/>
          <a:p>
            <a:r>
              <a:rPr lang="de-DE" dirty="0"/>
              <a:t>Array-Visualisierung</a:t>
            </a:r>
          </a:p>
        </p:txBody>
      </p:sp>
      <p:graphicFrame>
        <p:nvGraphicFramePr>
          <p:cNvPr id="5" name="Table 5">
            <a:extLst>
              <a:ext uri="{FF2B5EF4-FFF2-40B4-BE49-F238E27FC236}">
                <a16:creationId xmlns:a16="http://schemas.microsoft.com/office/drawing/2014/main" id="{D66C2503-133C-4B03-ADE8-64A572FA910F}"/>
              </a:ext>
            </a:extLst>
          </p:cNvPr>
          <p:cNvGraphicFramePr>
            <a:graphicFrameLocks noGrp="1"/>
          </p:cNvGraphicFramePr>
          <p:nvPr>
            <p:ph idx="1"/>
            <p:extLst>
              <p:ext uri="{D42A27DB-BD31-4B8C-83A1-F6EECF244321}">
                <p14:modId xmlns:p14="http://schemas.microsoft.com/office/powerpoint/2010/main" val="1737471338"/>
              </p:ext>
            </p:extLst>
          </p:nvPr>
        </p:nvGraphicFramePr>
        <p:xfrm>
          <a:off x="838200"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4234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34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6" name="TextBox 5">
            <a:extLst>
              <a:ext uri="{FF2B5EF4-FFF2-40B4-BE49-F238E27FC236}">
                <a16:creationId xmlns:a16="http://schemas.microsoft.com/office/drawing/2014/main" id="{3D77D058-3C59-4A83-B441-6BCEC4EA20BE}"/>
              </a:ext>
            </a:extLst>
          </p:cNvPr>
          <p:cNvSpPr txBox="1"/>
          <p:nvPr/>
        </p:nvSpPr>
        <p:spPr>
          <a:xfrm>
            <a:off x="838200" y="2138144"/>
            <a:ext cx="3517669" cy="646331"/>
          </a:xfrm>
          <a:prstGeom prst="rect">
            <a:avLst/>
          </a:prstGeom>
          <a:noFill/>
        </p:spPr>
        <p:txBody>
          <a:bodyPr wrap="square" rtlCol="0">
            <a:spAutoFit/>
          </a:bodyPr>
          <a:lstStyle/>
          <a:p>
            <a:r>
              <a:rPr lang="de-DE" dirty="0"/>
              <a:t>Array an primitiven Werten</a:t>
            </a:r>
            <a:br>
              <a:rPr lang="de-DE" dirty="0"/>
            </a:br>
            <a:r>
              <a:rPr lang="de-DE" dirty="0"/>
              <a:t>Beispiel: </a:t>
            </a:r>
            <a:r>
              <a:rPr lang="de-DE" dirty="0" err="1"/>
              <a:t>int</a:t>
            </a:r>
            <a:r>
              <a:rPr lang="de-DE" dirty="0"/>
              <a:t>[]</a:t>
            </a:r>
          </a:p>
        </p:txBody>
      </p:sp>
      <p:graphicFrame>
        <p:nvGraphicFramePr>
          <p:cNvPr id="7" name="Table 5">
            <a:extLst>
              <a:ext uri="{FF2B5EF4-FFF2-40B4-BE49-F238E27FC236}">
                <a16:creationId xmlns:a16="http://schemas.microsoft.com/office/drawing/2014/main" id="{00D1B36D-4322-4185-B567-08E68EA07B2A}"/>
              </a:ext>
            </a:extLst>
          </p:cNvPr>
          <p:cNvGraphicFramePr>
            <a:graphicFrameLocks/>
          </p:cNvGraphicFramePr>
          <p:nvPr>
            <p:extLst>
              <p:ext uri="{D42A27DB-BD31-4B8C-83A1-F6EECF244321}">
                <p14:modId xmlns:p14="http://schemas.microsoft.com/office/powerpoint/2010/main" val="1293802838"/>
              </p:ext>
            </p:extLst>
          </p:nvPr>
        </p:nvGraphicFramePr>
        <p:xfrm>
          <a:off x="4355869" y="2784475"/>
          <a:ext cx="1527081" cy="3708400"/>
        </p:xfrm>
        <a:graphic>
          <a:graphicData uri="http://schemas.openxmlformats.org/drawingml/2006/table">
            <a:tbl>
              <a:tblPr firstRow="1" bandRow="1">
                <a:tableStyleId>{5C22544A-7EE6-4342-B048-85BDC9FD1C3A}</a:tableStyleId>
              </a:tblPr>
              <a:tblGrid>
                <a:gridCol w="757844">
                  <a:extLst>
                    <a:ext uri="{9D8B030D-6E8A-4147-A177-3AD203B41FA5}">
                      <a16:colId xmlns:a16="http://schemas.microsoft.com/office/drawing/2014/main" val="238375881"/>
                    </a:ext>
                  </a:extLst>
                </a:gridCol>
                <a:gridCol w="769237">
                  <a:extLst>
                    <a:ext uri="{9D8B030D-6E8A-4147-A177-3AD203B41FA5}">
                      <a16:colId xmlns:a16="http://schemas.microsoft.com/office/drawing/2014/main" val="3546152541"/>
                    </a:ext>
                  </a:extLst>
                </a:gridCol>
              </a:tblGrid>
              <a:tr h="370840">
                <a:tc>
                  <a:txBody>
                    <a:bodyPr/>
                    <a:lstStyle/>
                    <a:p>
                      <a:r>
                        <a:rPr lang="de-DE" dirty="0"/>
                        <a:t>Index</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dirty="0"/>
                        <a:t>Wert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047873"/>
                  </a:ext>
                </a:extLst>
              </a:tr>
              <a:tr h="370840">
                <a:tc>
                  <a:txBody>
                    <a:bodyPr/>
                    <a:lstStyle/>
                    <a:p>
                      <a:r>
                        <a:rPr lang="de-DE"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9619075"/>
                  </a:ext>
                </a:extLst>
              </a:tr>
              <a:tr h="370840">
                <a:tc>
                  <a:txBody>
                    <a:bodyPr/>
                    <a:lstStyle/>
                    <a:p>
                      <a:r>
                        <a:rPr lang="de-DE"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2397140"/>
                  </a:ext>
                </a:extLst>
              </a:tr>
              <a:tr h="370840">
                <a:tc>
                  <a:txBody>
                    <a:bodyPr/>
                    <a:lstStyle/>
                    <a:p>
                      <a:r>
                        <a:rPr lang="de-DE"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3220520"/>
                  </a:ext>
                </a:extLst>
              </a:tr>
              <a:tr h="370840">
                <a:tc>
                  <a:txBody>
                    <a:bodyPr/>
                    <a:lstStyle/>
                    <a:p>
                      <a:r>
                        <a:rPr lang="de-DE"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71684487"/>
                  </a:ext>
                </a:extLst>
              </a:tr>
              <a:tr h="370840">
                <a:tc>
                  <a:txBody>
                    <a:bodyPr/>
                    <a:lstStyle/>
                    <a:p>
                      <a:r>
                        <a:rPr lang="de-DE"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2150100"/>
                  </a:ext>
                </a:extLst>
              </a:tr>
              <a:tr h="370840">
                <a:tc>
                  <a:txBody>
                    <a:bodyPr/>
                    <a:lstStyle/>
                    <a:p>
                      <a:r>
                        <a:rPr lang="de-DE"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4644522"/>
                  </a:ext>
                </a:extLst>
              </a:tr>
              <a:tr h="370840">
                <a:tc>
                  <a:txBody>
                    <a:bodyPr/>
                    <a:lstStyle/>
                    <a:p>
                      <a:r>
                        <a:rPr lang="de-DE"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1286255"/>
                  </a:ext>
                </a:extLst>
              </a:tr>
              <a:tr h="370840">
                <a:tc>
                  <a:txBody>
                    <a:bodyPr/>
                    <a:lstStyle/>
                    <a:p>
                      <a:r>
                        <a:rPr lang="de-DE"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de-DE" altLang="de-DE" sz="1800" b="0" i="0" u="none" strike="noStrike" cap="none" normalizeH="0" baseline="0" dirty="0">
                          <a:ln>
                            <a:noFill/>
                          </a:ln>
                          <a:solidFill>
                            <a:srgbClr val="CC7E47"/>
                          </a:solidFill>
                          <a:effectLst/>
                          <a:latin typeface="Consolas" panose="020B0609020204030204" pitchFamily="49" charset="0"/>
                        </a:rPr>
                        <a:t>null</a:t>
                      </a:r>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77269"/>
                  </a:ext>
                </a:extLst>
              </a:tr>
              <a:tr h="370840">
                <a:tc>
                  <a:txBody>
                    <a:bodyPr/>
                    <a:lstStyle/>
                    <a:p>
                      <a:r>
                        <a:rPr lang="de-DE"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de-DE"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411581"/>
                  </a:ext>
                </a:extLst>
              </a:tr>
            </a:tbl>
          </a:graphicData>
        </a:graphic>
      </p:graphicFrame>
      <p:sp>
        <p:nvSpPr>
          <p:cNvPr id="8" name="TextBox 7">
            <a:extLst>
              <a:ext uri="{FF2B5EF4-FFF2-40B4-BE49-F238E27FC236}">
                <a16:creationId xmlns:a16="http://schemas.microsoft.com/office/drawing/2014/main" id="{D03628EB-0B31-47F3-A099-E039353ECA07}"/>
              </a:ext>
            </a:extLst>
          </p:cNvPr>
          <p:cNvSpPr txBox="1"/>
          <p:nvPr/>
        </p:nvSpPr>
        <p:spPr>
          <a:xfrm>
            <a:off x="4355869" y="2138144"/>
            <a:ext cx="3517669" cy="646331"/>
          </a:xfrm>
          <a:prstGeom prst="rect">
            <a:avLst/>
          </a:prstGeom>
          <a:noFill/>
        </p:spPr>
        <p:txBody>
          <a:bodyPr wrap="square" rtlCol="0">
            <a:spAutoFit/>
          </a:bodyPr>
          <a:lstStyle/>
          <a:p>
            <a:r>
              <a:rPr lang="de-DE" dirty="0"/>
              <a:t>Array an Objektreferenzen</a:t>
            </a:r>
            <a:br>
              <a:rPr lang="de-DE" dirty="0"/>
            </a:br>
            <a:r>
              <a:rPr lang="de-DE" dirty="0"/>
              <a:t>Beispiel: String[]</a:t>
            </a:r>
          </a:p>
        </p:txBody>
      </p:sp>
      <p:sp>
        <p:nvSpPr>
          <p:cNvPr id="12" name="TextBox 11">
            <a:extLst>
              <a:ext uri="{FF2B5EF4-FFF2-40B4-BE49-F238E27FC236}">
                <a16:creationId xmlns:a16="http://schemas.microsoft.com/office/drawing/2014/main" id="{F364642D-9CE7-49DD-9CBD-F5C3F3508DA9}"/>
              </a:ext>
            </a:extLst>
          </p:cNvPr>
          <p:cNvSpPr txBox="1"/>
          <p:nvPr/>
        </p:nvSpPr>
        <p:spPr>
          <a:xfrm>
            <a:off x="7719407" y="2165134"/>
            <a:ext cx="3062396" cy="646331"/>
          </a:xfrm>
          <a:prstGeom prst="rect">
            <a:avLst/>
          </a:prstGeom>
          <a:noFill/>
        </p:spPr>
        <p:txBody>
          <a:bodyPr wrap="square" rtlCol="0">
            <a:spAutoFit/>
          </a:bodyPr>
          <a:lstStyle/>
          <a:p>
            <a:pPr algn="ctr"/>
            <a:r>
              <a:rPr lang="de-DE" dirty="0"/>
              <a:t>Irgendwo anders</a:t>
            </a:r>
            <a:br>
              <a:rPr lang="de-DE" dirty="0"/>
            </a:br>
            <a:r>
              <a:rPr lang="de-DE" dirty="0"/>
              <a:t>im Speicher</a:t>
            </a:r>
          </a:p>
        </p:txBody>
      </p:sp>
      <p:sp>
        <p:nvSpPr>
          <p:cNvPr id="15" name="TextBox 14">
            <a:extLst>
              <a:ext uri="{FF2B5EF4-FFF2-40B4-BE49-F238E27FC236}">
                <a16:creationId xmlns:a16="http://schemas.microsoft.com/office/drawing/2014/main" id="{37F40E3B-7817-4158-85A3-BD3C0088BAEB}"/>
              </a:ext>
            </a:extLst>
          </p:cNvPr>
          <p:cNvSpPr txBox="1"/>
          <p:nvPr/>
        </p:nvSpPr>
        <p:spPr>
          <a:xfrm>
            <a:off x="7719407" y="3925978"/>
            <a:ext cx="96377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"Erde"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90DBD035-5309-4276-BBC7-8064D3026E8C}"/>
              </a:ext>
            </a:extLst>
          </p:cNvPr>
          <p:cNvSpPr txBox="1"/>
          <p:nvPr/>
        </p:nvSpPr>
        <p:spPr>
          <a:xfrm>
            <a:off x="8244148" y="4930433"/>
            <a:ext cx="1095895"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"Feuer"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982FD02A-84E4-46DD-802D-54495F385A97}"/>
              </a:ext>
            </a:extLst>
          </p:cNvPr>
          <p:cNvSpPr txBox="1"/>
          <p:nvPr/>
        </p:nvSpPr>
        <p:spPr>
          <a:xfrm>
            <a:off x="9413509" y="4155355"/>
            <a:ext cx="123062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"Wasser"</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0A9E453A-130E-4420-B939-3B01D45A9E1A}"/>
              </a:ext>
            </a:extLst>
          </p:cNvPr>
          <p:cNvSpPr txBox="1"/>
          <p:nvPr/>
        </p:nvSpPr>
        <p:spPr>
          <a:xfrm>
            <a:off x="7828014" y="4471935"/>
            <a:ext cx="94087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"Luft"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2EBDF107-BC22-4FC1-8AEB-3F0725E7E427}"/>
              </a:ext>
            </a:extLst>
          </p:cNvPr>
          <p:cNvSpPr txBox="1"/>
          <p:nvPr/>
        </p:nvSpPr>
        <p:spPr>
          <a:xfrm>
            <a:off x="6762058" y="3338579"/>
            <a:ext cx="106595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"Stein"</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38714648-D64D-4283-B722-183C4DA62EAF}"/>
              </a:ext>
            </a:extLst>
          </p:cNvPr>
          <p:cNvSpPr txBox="1"/>
          <p:nvPr/>
        </p:nvSpPr>
        <p:spPr>
          <a:xfrm>
            <a:off x="7098918" y="5780604"/>
            <a:ext cx="1337308"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"Pflanze"</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4FF9EF36-EBAA-4218-A71C-14CEB643D90A}"/>
              </a:ext>
            </a:extLst>
          </p:cNvPr>
          <p:cNvSpPr txBox="1"/>
          <p:nvPr/>
        </p:nvSpPr>
        <p:spPr>
          <a:xfrm>
            <a:off x="9638261" y="5545575"/>
            <a:ext cx="96584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"Sand"</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sp>
        <p:nvSpPr>
          <p:cNvPr id="22" name="TextBox 21">
            <a:extLst>
              <a:ext uri="{FF2B5EF4-FFF2-40B4-BE49-F238E27FC236}">
                <a16:creationId xmlns:a16="http://schemas.microsoft.com/office/drawing/2014/main" id="{FBAF10CC-B22E-4643-A373-15587C632E8F}"/>
              </a:ext>
            </a:extLst>
          </p:cNvPr>
          <p:cNvSpPr txBox="1"/>
          <p:nvPr/>
        </p:nvSpPr>
        <p:spPr>
          <a:xfrm>
            <a:off x="10195215" y="3125894"/>
            <a:ext cx="1331429"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6A8759"/>
                </a:solidFill>
                <a:effectLst/>
                <a:latin typeface="Consolas" panose="020B0609020204030204" pitchFamily="49" charset="0"/>
              </a:rPr>
              <a:t>"Schlamm"</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cxnSp>
        <p:nvCxnSpPr>
          <p:cNvPr id="24" name="Straight Arrow Connector 23">
            <a:extLst>
              <a:ext uri="{FF2B5EF4-FFF2-40B4-BE49-F238E27FC236}">
                <a16:creationId xmlns:a16="http://schemas.microsoft.com/office/drawing/2014/main" id="{8EF822FB-086A-4A09-8976-A37E9AD606A6}"/>
              </a:ext>
            </a:extLst>
          </p:cNvPr>
          <p:cNvCxnSpPr>
            <a:cxnSpLocks/>
            <a:endCxn id="19" idx="1"/>
          </p:cNvCxnSpPr>
          <p:nvPr/>
        </p:nvCxnSpPr>
        <p:spPr>
          <a:xfrm>
            <a:off x="5515495" y="3338579"/>
            <a:ext cx="1246563" cy="18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B037A5B-D807-4C67-AB95-6351BCCB80DE}"/>
              </a:ext>
            </a:extLst>
          </p:cNvPr>
          <p:cNvCxnSpPr>
            <a:cxnSpLocks/>
            <a:endCxn id="18" idx="1"/>
          </p:cNvCxnSpPr>
          <p:nvPr/>
        </p:nvCxnSpPr>
        <p:spPr>
          <a:xfrm>
            <a:off x="5515284" y="3662420"/>
            <a:ext cx="2312730" cy="9941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ADC2F5-CE7B-4DB2-9FA0-F6D4BB5F359F}"/>
              </a:ext>
            </a:extLst>
          </p:cNvPr>
          <p:cNvCxnSpPr>
            <a:cxnSpLocks/>
            <a:endCxn id="15" idx="1"/>
          </p:cNvCxnSpPr>
          <p:nvPr/>
        </p:nvCxnSpPr>
        <p:spPr>
          <a:xfrm>
            <a:off x="5515495" y="4094018"/>
            <a:ext cx="2203912" cy="16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7B3E4CB-1B1B-4042-AC76-103A57F27DAE}"/>
              </a:ext>
            </a:extLst>
          </p:cNvPr>
          <p:cNvCxnSpPr>
            <a:cxnSpLocks/>
            <a:endCxn id="20" idx="1"/>
          </p:cNvCxnSpPr>
          <p:nvPr/>
        </p:nvCxnSpPr>
        <p:spPr>
          <a:xfrm>
            <a:off x="5584961" y="4372084"/>
            <a:ext cx="1513957" cy="1593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659D9B-693F-48B4-B68E-F395C7A220D7}"/>
              </a:ext>
            </a:extLst>
          </p:cNvPr>
          <p:cNvCxnSpPr>
            <a:cxnSpLocks/>
            <a:endCxn id="16" idx="1"/>
          </p:cNvCxnSpPr>
          <p:nvPr/>
        </p:nvCxnSpPr>
        <p:spPr>
          <a:xfrm>
            <a:off x="5515495" y="4846320"/>
            <a:ext cx="2728653" cy="268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071FCE-CDE7-4A1B-80CD-EE7D0E4166CC}"/>
              </a:ext>
            </a:extLst>
          </p:cNvPr>
          <p:cNvCxnSpPr>
            <a:cxnSpLocks/>
            <a:endCxn id="15" idx="1"/>
          </p:cNvCxnSpPr>
          <p:nvPr/>
        </p:nvCxnSpPr>
        <p:spPr>
          <a:xfrm flipV="1">
            <a:off x="5515495" y="4110644"/>
            <a:ext cx="2203912" cy="1076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71B2BB4-5588-4AC2-B665-B76E26712188}"/>
              </a:ext>
            </a:extLst>
          </p:cNvPr>
          <p:cNvCxnSpPr>
            <a:cxnSpLocks/>
            <a:endCxn id="22" idx="1"/>
          </p:cNvCxnSpPr>
          <p:nvPr/>
        </p:nvCxnSpPr>
        <p:spPr>
          <a:xfrm flipV="1">
            <a:off x="5515495" y="3310560"/>
            <a:ext cx="4679720" cy="22755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EB6C2C5-DBE4-46DE-B3AA-32E582550A96}"/>
              </a:ext>
            </a:extLst>
          </p:cNvPr>
          <p:cNvCxnSpPr>
            <a:cxnSpLocks/>
            <a:endCxn id="20" idx="1"/>
          </p:cNvCxnSpPr>
          <p:nvPr/>
        </p:nvCxnSpPr>
        <p:spPr>
          <a:xfrm flipV="1">
            <a:off x="5551710" y="5965270"/>
            <a:ext cx="1547208" cy="27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3" name="Ink 42">
                <a:extLst>
                  <a:ext uri="{FF2B5EF4-FFF2-40B4-BE49-F238E27FC236}">
                    <a16:creationId xmlns:a16="http://schemas.microsoft.com/office/drawing/2014/main" id="{9CABC56B-282F-4FC5-82C0-F30294F734E8}"/>
                  </a:ext>
                </a:extLst>
              </p14:cNvPr>
              <p14:cNvContentPartPr/>
              <p14:nvPr/>
            </p14:nvContentPartPr>
            <p14:xfrm>
              <a:off x="6620564" y="2069804"/>
              <a:ext cx="4906080" cy="4223880"/>
            </p14:xfrm>
          </p:contentPart>
        </mc:Choice>
        <mc:Fallback xmlns="">
          <p:pic>
            <p:nvPicPr>
              <p:cNvPr id="43" name="Ink 42">
                <a:extLst>
                  <a:ext uri="{FF2B5EF4-FFF2-40B4-BE49-F238E27FC236}">
                    <a16:creationId xmlns:a16="http://schemas.microsoft.com/office/drawing/2014/main" id="{9CABC56B-282F-4FC5-82C0-F30294F734E8}"/>
                  </a:ext>
                </a:extLst>
              </p:cNvPr>
              <p:cNvPicPr/>
              <p:nvPr/>
            </p:nvPicPr>
            <p:blipFill>
              <a:blip r:embed="rId3"/>
              <a:stretch>
                <a:fillRect/>
              </a:stretch>
            </p:blipFill>
            <p:spPr>
              <a:xfrm>
                <a:off x="6614444" y="2063324"/>
                <a:ext cx="4918320" cy="4236120"/>
              </a:xfrm>
              <a:prstGeom prst="rect">
                <a:avLst/>
              </a:prstGeom>
            </p:spPr>
          </p:pic>
        </mc:Fallback>
      </mc:AlternateContent>
      <p:pic>
        <p:nvPicPr>
          <p:cNvPr id="25" name="Graphic 24" descr="Lightbulb with solid fill">
            <a:extLst>
              <a:ext uri="{FF2B5EF4-FFF2-40B4-BE49-F238E27FC236}">
                <a16:creationId xmlns:a16="http://schemas.microsoft.com/office/drawing/2014/main" id="{85FB25C5-DD64-4940-8C1D-7B99457C004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452140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9FDB93-FE17-4F5F-9195-4DE14B7A54B7}"/>
              </a:ext>
            </a:extLst>
          </p:cNvPr>
          <p:cNvSpPr>
            <a:spLocks noGrp="1"/>
          </p:cNvSpPr>
          <p:nvPr>
            <p:ph type="title"/>
          </p:nvPr>
        </p:nvSpPr>
        <p:spPr/>
        <p:txBody>
          <a:bodyPr/>
          <a:lstStyle/>
          <a:p>
            <a:r>
              <a:rPr lang="de-DE" dirty="0"/>
              <a:t>Array-Inhalte verändern</a:t>
            </a:r>
          </a:p>
        </p:txBody>
      </p:sp>
      <p:sp>
        <p:nvSpPr>
          <p:cNvPr id="3" name="Inhaltsplatzhalter 2">
            <a:extLst>
              <a:ext uri="{FF2B5EF4-FFF2-40B4-BE49-F238E27FC236}">
                <a16:creationId xmlns:a16="http://schemas.microsoft.com/office/drawing/2014/main" id="{7852041E-93B1-43F1-A516-F20876999404}"/>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100</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[0] .. </a:t>
            </a:r>
            <a:r>
              <a:rPr kumimoji="0" lang="de-DE" altLang="de-DE" sz="1800" b="0" i="0" u="none" strike="noStrike" cap="none" normalizeH="0" baseline="0" dirty="0" err="1">
                <a:ln>
                  <a:noFill/>
                </a:ln>
                <a:solidFill>
                  <a:srgbClr val="808080"/>
                </a:solidFill>
                <a:effectLst/>
                <a:latin typeface="Consolas" panose="020B0609020204030204" pitchFamily="49" charset="0"/>
              </a:rPr>
              <a:t>quadrate</a:t>
            </a:r>
            <a:r>
              <a:rPr kumimoji="0" lang="de-DE" altLang="de-DE" sz="1800" b="0" i="0" u="none" strike="noStrike" cap="none" normalizeH="0" baseline="0" dirty="0">
                <a:ln>
                  <a:noFill/>
                </a:ln>
                <a:solidFill>
                  <a:srgbClr val="808080"/>
                </a:solidFill>
                <a:effectLst/>
                <a:latin typeface="Consolas" panose="020B0609020204030204" pitchFamily="49" charset="0"/>
              </a:rPr>
              <a:t>[99]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i * i</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3</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9</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4</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quadrate</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6897BB"/>
                </a:solidFill>
                <a:effectLst/>
                <a:latin typeface="Consolas" panose="020B0609020204030204" pitchFamily="49" charset="0"/>
              </a:rPr>
              <a:t>2</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Ausgabe: 16</a:t>
            </a:r>
            <a:endParaRPr kumimoji="0" lang="de-DE" altLang="de-DE" sz="32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DADE6AD9-F492-4704-A265-C851CA102C8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42348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09DD83-7B83-4278-8996-8907C5E65CDF}"/>
              </a:ext>
            </a:extLst>
          </p:cNvPr>
          <p:cNvSpPr>
            <a:spLocks noGrp="1"/>
          </p:cNvSpPr>
          <p:nvPr>
            <p:ph type="title"/>
          </p:nvPr>
        </p:nvSpPr>
        <p:spPr/>
        <p:txBody>
          <a:bodyPr/>
          <a:lstStyle/>
          <a:p>
            <a:r>
              <a:rPr lang="de-DE" dirty="0"/>
              <a:t>Algorithmus</a:t>
            </a:r>
          </a:p>
        </p:txBody>
      </p:sp>
      <p:sp>
        <p:nvSpPr>
          <p:cNvPr id="3" name="Inhaltsplatzhalter 2">
            <a:extLst>
              <a:ext uri="{FF2B5EF4-FFF2-40B4-BE49-F238E27FC236}">
                <a16:creationId xmlns:a16="http://schemas.microsoft.com/office/drawing/2014/main" id="{605C84C4-0001-40AA-98A1-0D500E954B9A}"/>
              </a:ext>
            </a:extLst>
          </p:cNvPr>
          <p:cNvSpPr>
            <a:spLocks noGrp="1"/>
          </p:cNvSpPr>
          <p:nvPr>
            <p:ph idx="1"/>
          </p:nvPr>
        </p:nvSpPr>
        <p:spPr/>
        <p:txBody>
          <a:bodyPr/>
          <a:lstStyle/>
          <a:p>
            <a:pPr marL="0" indent="0">
              <a:buNone/>
            </a:pPr>
            <a:r>
              <a:rPr lang="de-DE" dirty="0"/>
              <a:t>Ablauf von Befehlen, der ein (mathematisches) Problem löst</a:t>
            </a:r>
          </a:p>
          <a:p>
            <a:pPr marL="0" indent="0">
              <a:buNone/>
            </a:pPr>
            <a:endParaRPr lang="de-DE" dirty="0"/>
          </a:p>
          <a:p>
            <a:pPr marL="0" indent="0">
              <a:buNone/>
            </a:pPr>
            <a:r>
              <a:rPr lang="de-DE" dirty="0"/>
              <a:t>Beispiele:</a:t>
            </a:r>
          </a:p>
          <a:p>
            <a:r>
              <a:rPr lang="de-DE" dirty="0"/>
              <a:t>Durchschnitt mehrerer Zahlen berechnen</a:t>
            </a:r>
          </a:p>
          <a:p>
            <a:r>
              <a:rPr lang="de-DE" dirty="0"/>
              <a:t>Besten Tick-Tack-Toe Zug finden</a:t>
            </a:r>
          </a:p>
          <a:p>
            <a:r>
              <a:rPr lang="de-DE" dirty="0"/>
              <a:t>Ausgang eines Labyrinths finden</a:t>
            </a:r>
          </a:p>
        </p:txBody>
      </p:sp>
      <p:pic>
        <p:nvPicPr>
          <p:cNvPr id="4" name="Graphic 3" descr="Lightbulb with solid fill">
            <a:extLst>
              <a:ext uri="{FF2B5EF4-FFF2-40B4-BE49-F238E27FC236}">
                <a16:creationId xmlns:a16="http://schemas.microsoft.com/office/drawing/2014/main" id="{C513A054-9CA0-48CD-A9CA-46ED797FEAF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115824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3667-8FD8-44C3-9A3C-254DFAA624A0}"/>
              </a:ext>
            </a:extLst>
          </p:cNvPr>
          <p:cNvSpPr>
            <a:spLocks noGrp="1"/>
          </p:cNvSpPr>
          <p:nvPr>
            <p:ph type="title"/>
          </p:nvPr>
        </p:nvSpPr>
        <p:spPr/>
        <p:txBody>
          <a:bodyPr/>
          <a:lstStyle/>
          <a:p>
            <a:r>
              <a:rPr lang="de-DE" dirty="0"/>
              <a:t>Beispiel: Durchschnitt mehrerer Zahlen</a:t>
            </a:r>
          </a:p>
        </p:txBody>
      </p:sp>
      <p:sp>
        <p:nvSpPr>
          <p:cNvPr id="3" name="Content Placeholder 2">
            <a:extLst>
              <a:ext uri="{FF2B5EF4-FFF2-40B4-BE49-F238E27FC236}">
                <a16:creationId xmlns:a16="http://schemas.microsoft.com/office/drawing/2014/main" id="{F220A0A4-6527-4C67-893E-08EEA4FA3E95}"/>
              </a:ext>
            </a:extLst>
          </p:cNvPr>
          <p:cNvSpPr>
            <a:spLocks noGrp="1"/>
          </p:cNvSpPr>
          <p:nvPr>
            <p:ph idx="1"/>
          </p:nvPr>
        </p:nvSpPr>
        <p:spPr/>
        <p:txBody>
          <a:bodyPr>
            <a:normAutofit/>
          </a:bodyPr>
          <a:lstStyle/>
          <a:p>
            <a:pPr marL="0" indent="0">
              <a:buNone/>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while</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 &lt;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zahlen</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A9B7C6"/>
                </a:solidFill>
                <a:effectLst/>
                <a:latin typeface="Consolas" panose="020B0609020204030204" pitchFamily="49" charset="0"/>
              </a:rPr>
              <a:t>i</a:t>
            </a:r>
            <a:r>
              <a:rPr kumimoji="0" lang="de-DE" altLang="de-DE" sz="1800" b="0" i="0" u="none" strike="noStrike" cap="none" normalizeH="0" baseline="0" dirty="0">
                <a:ln>
                  <a:noFill/>
                </a:ln>
                <a:solidFill>
                  <a:srgbClr val="8552D3"/>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i = i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sz="1800" dirty="0">
              <a:latin typeface="Consolas" panose="020B0609020204030204" pitchFamily="49" charset="0"/>
            </a:endParaRPr>
          </a:p>
        </p:txBody>
      </p:sp>
      <p:pic>
        <p:nvPicPr>
          <p:cNvPr id="6" name="Graphic 5" descr="Lightbulb with solid fill">
            <a:extLst>
              <a:ext uri="{FF2B5EF4-FFF2-40B4-BE49-F238E27FC236}">
                <a16:creationId xmlns:a16="http://schemas.microsoft.com/office/drawing/2014/main" id="{91187DED-BB80-4DD7-849C-D29ABBE2808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195646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28C-FAE7-481A-90C7-DD0865545BBA}"/>
              </a:ext>
            </a:extLst>
          </p:cNvPr>
          <p:cNvSpPr>
            <a:spLocks noGrp="1"/>
          </p:cNvSpPr>
          <p:nvPr>
            <p:ph type="title"/>
          </p:nvPr>
        </p:nvSpPr>
        <p:spPr/>
        <p:txBody>
          <a:bodyPr/>
          <a:lstStyle/>
          <a:p>
            <a:r>
              <a:rPr lang="de-DE" dirty="0" err="1"/>
              <a:t>foreach</a:t>
            </a:r>
            <a:r>
              <a:rPr lang="de-DE" dirty="0"/>
              <a:t>-Schleife</a:t>
            </a:r>
          </a:p>
        </p:txBody>
      </p:sp>
      <p:sp>
        <p:nvSpPr>
          <p:cNvPr id="3" name="Content Placeholder 2">
            <a:extLst>
              <a:ext uri="{FF2B5EF4-FFF2-40B4-BE49-F238E27FC236}">
                <a16:creationId xmlns:a16="http://schemas.microsoft.com/office/drawing/2014/main" id="{F1079E1A-FE59-4FFC-96C4-A3BEBC20DF68}"/>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Ich will alle Geschichten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Ich will die längste Geschichte hören.</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Für jede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String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Ist sie länger als die aktuell längste Geschichte?</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if</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&gt;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length</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geschichte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Gib die längste aus</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longest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A63E1CEC-6956-4EC6-9CCD-B241A1A13B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9493489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C6C83D-0E36-41C1-9CF3-1047F0F7CFBC}"/>
              </a:ext>
            </a:extLst>
          </p:cNvPr>
          <p:cNvSpPr>
            <a:spLocks noGrp="1"/>
          </p:cNvSpPr>
          <p:nvPr>
            <p:ph type="title"/>
          </p:nvPr>
        </p:nvSpPr>
        <p:spPr/>
        <p:txBody>
          <a:bodyPr/>
          <a:lstStyle/>
          <a:p>
            <a:r>
              <a:rPr lang="de-DE" dirty="0"/>
              <a:t>Kontrolle von Schleifen</a:t>
            </a:r>
          </a:p>
        </p:txBody>
      </p:sp>
      <p:sp>
        <p:nvSpPr>
          <p:cNvPr id="3" name="Inhaltsplatzhalter 2">
            <a:extLst>
              <a:ext uri="{FF2B5EF4-FFF2-40B4-BE49-F238E27FC236}">
                <a16:creationId xmlns:a16="http://schemas.microsoft.com/office/drawing/2014/main" id="{33559C98-306D-4EBC-85B8-867C4C2E8783}"/>
              </a:ext>
            </a:extLst>
          </p:cNvPr>
          <p:cNvSpPr>
            <a:spLocks noGrp="1"/>
          </p:cNvSpPr>
          <p:nvPr>
            <p:ph idx="1"/>
          </p:nvPr>
        </p:nvSpPr>
        <p:spPr>
          <a:xfrm>
            <a:off x="838200" y="1825625"/>
            <a:ext cx="10515600" cy="4544490"/>
          </a:xfrm>
        </p:spPr>
        <p:txBody>
          <a:bodyPr>
            <a:normAutofit fontScale="62500" lnSpcReduction="20000"/>
          </a:bodyPr>
          <a:lstStyle/>
          <a:p>
            <a:r>
              <a:rPr kumimoji="0" lang="de-DE" altLang="de-DE" sz="2800" b="0" i="0" u="none" strike="noStrike" cap="none" normalizeH="0" baseline="0" dirty="0">
                <a:ln>
                  <a:noFill/>
                </a:ln>
                <a:effectLst/>
              </a:rPr>
              <a:t>"</a:t>
            </a:r>
            <a:r>
              <a:rPr kumimoji="0" lang="de-DE" altLang="de-DE" sz="2800" b="0" i="0" u="none" strike="noStrike" cap="none" normalizeH="0" baseline="0" dirty="0">
                <a:ln>
                  <a:noFill/>
                </a:ln>
                <a:solidFill>
                  <a:srgbClr val="CC7E47"/>
                </a:solidFill>
                <a:effectLst/>
                <a:latin typeface="Consolas" panose="020B0609020204030204" pitchFamily="49" charset="0"/>
              </a:rPr>
              <a:t>break;</a:t>
            </a:r>
            <a:r>
              <a:rPr lang="de-DE" altLang="de-DE" dirty="0"/>
              <a:t>" </a:t>
            </a:r>
            <a:r>
              <a:rPr lang="de-DE" dirty="0"/>
              <a:t>bricht eine Schleife früher ab.</a:t>
            </a:r>
          </a:p>
          <a:p>
            <a:r>
              <a:rPr kumimoji="0" lang="de-DE" altLang="de-DE" sz="2800" b="0" i="0" u="none" strike="noStrike" cap="none" normalizeH="0" baseline="0" dirty="0">
                <a:ln>
                  <a:noFill/>
                </a:ln>
                <a:effectLst/>
              </a:rPr>
              <a:t>"</a:t>
            </a:r>
            <a:r>
              <a:rPr kumimoji="0" lang="de-DE" altLang="de-DE" sz="2800" b="0" i="0" u="none" strike="noStrike" cap="none" normalizeH="0" baseline="0" dirty="0" err="1">
                <a:ln>
                  <a:noFill/>
                </a:ln>
                <a:solidFill>
                  <a:srgbClr val="CC7E47"/>
                </a:solidFill>
                <a:effectLst/>
                <a:latin typeface="Consolas" panose="020B0609020204030204" pitchFamily="49" charset="0"/>
              </a:rPr>
              <a:t>continue</a:t>
            </a:r>
            <a:r>
              <a:rPr kumimoji="0" lang="de-DE" altLang="de-DE" sz="2800" b="0" i="0" u="none" strike="noStrike" cap="none" normalizeH="0" baseline="0" dirty="0">
                <a:ln>
                  <a:noFill/>
                </a:ln>
                <a:solidFill>
                  <a:srgbClr val="CC7E47"/>
                </a:solidFill>
                <a:effectLst/>
                <a:latin typeface="Consolas" panose="020B0609020204030204" pitchFamily="49" charset="0"/>
              </a:rPr>
              <a:t>;</a:t>
            </a:r>
            <a:r>
              <a:rPr lang="de-DE" altLang="de-DE" dirty="0"/>
              <a:t>" </a:t>
            </a:r>
            <a:r>
              <a:rPr lang="de-DE" dirty="0"/>
              <a:t>beendet die aktuelle Iteration einer Schleife.</a:t>
            </a:r>
            <a:br>
              <a:rPr lang="de-DE" dirty="0"/>
            </a:br>
            <a:endParaRPr lang="de-DE" dirty="0"/>
          </a:p>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2900" b="0" i="0" u="none" strike="noStrike" cap="none" normalizeH="0" baseline="0" dirty="0">
                <a:ln>
                  <a:noFill/>
                </a:ln>
                <a:solidFill>
                  <a:srgbClr val="5FB1DA"/>
                </a:solidFill>
                <a:effectLst/>
                <a:latin typeface="Consolas" panose="020B0609020204030204" pitchFamily="49" charset="0"/>
              </a:rPr>
              <a:t>String</a:t>
            </a:r>
            <a:r>
              <a:rPr kumimoji="0" lang="de-DE" altLang="de-DE" sz="2900" b="0" i="0" u="none" strike="noStrike" cap="none" normalizeH="0" baseline="0" dirty="0">
                <a:ln>
                  <a:noFill/>
                </a:ln>
                <a:solidFill>
                  <a:srgbClr val="8552D3"/>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"Fake News!"</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"WOW!"</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"Oh nein."</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"Achtung, Wahrheit."</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6A8759"/>
                </a:solidFill>
                <a:effectLst/>
                <a:latin typeface="Consolas" panose="020B0609020204030204" pitchFamily="49" charset="0"/>
              </a:rPr>
              <a:t>"Was?"</a:t>
            </a:r>
            <a:r>
              <a:rPr kumimoji="0" lang="de-DE" altLang="de-DE" sz="2900" b="0" i="0" u="none" strike="noStrike" cap="none" normalizeH="0" baseline="0" dirty="0">
                <a:ln>
                  <a:noFill/>
                </a:ln>
                <a:solidFill>
                  <a:srgbClr val="507874"/>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Zensiere wahre Neuigkeiten.</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"Wahrheit"</a:t>
            </a:r>
            <a:r>
              <a:rPr kumimoji="0" lang="de-DE" altLang="de-DE" sz="2900" b="0" i="0" u="none" strike="noStrike" cap="none" normalizeH="0" baseline="0" dirty="0">
                <a:ln>
                  <a:noFill/>
                </a:ln>
                <a:solidFill>
                  <a:srgbClr val="B0BA8C"/>
                </a:solidFill>
                <a:effectLst/>
                <a:latin typeface="Consolas" panose="020B0609020204030204" pitchFamily="49" charset="0"/>
              </a:rPr>
              <a:t>))</a:t>
            </a:r>
            <a:br>
              <a:rPr kumimoji="0" lang="de-DE" altLang="de-DE" sz="2900" b="0" i="0" u="none" strike="noStrike" cap="none" normalizeH="0" baseline="0" dirty="0">
                <a:ln>
                  <a:noFill/>
                </a:ln>
                <a:solidFill>
                  <a:srgbClr val="B0BA8C"/>
                </a:solidFill>
                <a:effectLst/>
                <a:latin typeface="Consolas" panose="020B0609020204030204" pitchFamily="49" charset="0"/>
              </a:rPr>
            </a:b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continue</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"Keine Zensur nötig: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808080"/>
                </a:solidFill>
                <a:effectLst/>
                <a:latin typeface="Consolas" panose="020B0609020204030204" pitchFamily="49" charset="0"/>
              </a:rPr>
              <a:t>// Finde etwas Falsches.</a:t>
            </a:r>
            <a:br>
              <a:rPr kumimoji="0" lang="de-DE" altLang="de-DE" sz="2900" b="0" i="0" u="none" strike="noStrike" cap="none" normalizeH="0" baseline="0" dirty="0">
                <a:ln>
                  <a:noFill/>
                </a:ln>
                <a:solidFill>
                  <a:srgbClr val="808080"/>
                </a:solidFill>
                <a:effectLst/>
                <a:latin typeface="Consolas" panose="020B0609020204030204" pitchFamily="49" charset="0"/>
              </a:rPr>
            </a:br>
            <a:r>
              <a:rPr kumimoji="0" lang="de-DE" altLang="de-DE" sz="2900" b="0" i="0" u="none" strike="noStrike" cap="none" normalizeH="0" baseline="0" dirty="0" err="1">
                <a:ln>
                  <a:noFill/>
                </a:ln>
                <a:solidFill>
                  <a:srgbClr val="CC7E47"/>
                </a:solidFill>
                <a:effectLst/>
                <a:latin typeface="Consolas" panose="020B0609020204030204" pitchFamily="49" charset="0"/>
              </a:rPr>
              <a:t>for</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5FB1DA"/>
                </a:solidFill>
                <a:effectLst/>
                <a:latin typeface="Consolas" panose="020B0609020204030204" pitchFamily="49" charset="0"/>
              </a:rPr>
              <a:t>String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A9B7C6"/>
                </a:solidFill>
                <a:effectLst/>
                <a:latin typeface="Consolas" panose="020B0609020204030204" pitchFamily="49" charset="0"/>
              </a:rPr>
              <a:t> :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neuigkeiten</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CC7E47"/>
                </a:solidFill>
                <a:effectLst/>
                <a:latin typeface="Consolas" panose="020B0609020204030204" pitchFamily="49" charset="0"/>
              </a:rPr>
              <a:t>if</a:t>
            </a: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contains</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"Fake"</a:t>
            </a:r>
            <a:r>
              <a:rPr kumimoji="0" lang="de-DE" altLang="de-DE" sz="2900" b="0" i="0" u="none" strike="noStrike" cap="none" normalizeH="0" baseline="0" dirty="0">
                <a:ln>
                  <a:noFill/>
                </a:ln>
                <a:solidFill>
                  <a:srgbClr val="B0BA8C"/>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        </a:t>
            </a:r>
            <a:r>
              <a:rPr kumimoji="0" lang="de-DE" altLang="de-DE" sz="2900" b="0" i="0" u="none" strike="noStrike" cap="none" normalizeH="0" baseline="0" dirty="0" err="1">
                <a:ln>
                  <a:noFill/>
                </a:ln>
                <a:solidFill>
                  <a:srgbClr val="5FB1DA"/>
                </a:solidFill>
                <a:effectLst/>
                <a:latin typeface="Consolas" panose="020B0609020204030204" pitchFamily="49" charset="0"/>
              </a:rPr>
              <a:t>System</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1" u="none" strike="noStrike" cap="none" normalizeH="0" baseline="0" dirty="0" err="1">
                <a:ln>
                  <a:noFill/>
                </a:ln>
                <a:solidFill>
                  <a:srgbClr val="9876AA"/>
                </a:solidFill>
                <a:effectLst/>
                <a:latin typeface="Consolas" panose="020B0609020204030204" pitchFamily="49" charset="0"/>
              </a:rPr>
              <a:t>out</a:t>
            </a:r>
            <a:r>
              <a:rPr kumimoji="0" lang="de-DE" altLang="de-DE" sz="2900" b="0" i="0" u="none" strike="noStrike" cap="none" normalizeH="0" baseline="0" dirty="0" err="1">
                <a:ln>
                  <a:noFill/>
                </a:ln>
                <a:solidFill>
                  <a:srgbClr val="AC91E3"/>
                </a:solidFill>
                <a:effectLst/>
                <a:latin typeface="Consolas" panose="020B0609020204030204" pitchFamily="49" charset="0"/>
              </a:rPr>
              <a:t>.</a:t>
            </a:r>
            <a:r>
              <a:rPr kumimoji="0" lang="de-DE" altLang="de-DE" sz="2900" b="0" i="0" u="none" strike="noStrike" cap="none" normalizeH="0" baseline="0" dirty="0" err="1">
                <a:ln>
                  <a:noFill/>
                </a:ln>
                <a:solidFill>
                  <a:srgbClr val="B9C7A6"/>
                </a:solidFill>
                <a:effectLst/>
                <a:latin typeface="Consolas" panose="020B0609020204030204" pitchFamily="49" charset="0"/>
              </a:rPr>
              <a:t>println</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6A8759"/>
                </a:solidFill>
                <a:effectLst/>
                <a:latin typeface="Consolas" panose="020B0609020204030204" pitchFamily="49" charset="0"/>
              </a:rPr>
              <a:t>"Die totale Wahrheit: " </a:t>
            </a:r>
            <a:r>
              <a:rPr kumimoji="0" lang="de-DE" altLang="de-DE" sz="2900" b="0" i="0" u="none" strike="noStrike" cap="none" normalizeH="0" baseline="0" dirty="0">
                <a:ln>
                  <a:noFill/>
                </a:ln>
                <a:solidFill>
                  <a:srgbClr val="A9B7C6"/>
                </a:solidFill>
                <a:effectLst/>
                <a:latin typeface="Consolas" panose="020B0609020204030204" pitchFamily="49" charset="0"/>
              </a:rPr>
              <a:t>+ </a:t>
            </a:r>
            <a:r>
              <a:rPr kumimoji="0" lang="de-DE" altLang="de-DE" sz="2900" b="0" i="0" u="none" strike="noStrike" cap="none" normalizeH="0" baseline="0" dirty="0" err="1">
                <a:ln>
                  <a:noFill/>
                </a:ln>
                <a:solidFill>
                  <a:srgbClr val="A9B7C6"/>
                </a:solidFill>
                <a:effectLst/>
                <a:latin typeface="Consolas" panose="020B0609020204030204" pitchFamily="49" charset="0"/>
              </a:rPr>
              <a:t>neuigkeit</a:t>
            </a:r>
            <a:r>
              <a:rPr kumimoji="0" lang="de-DE" altLang="de-DE" sz="2900" b="0" i="0" u="none" strike="noStrike" cap="none" normalizeH="0" baseline="0" dirty="0">
                <a:ln>
                  <a:noFill/>
                </a:ln>
                <a:solidFill>
                  <a:srgbClr val="B0BA8C"/>
                </a:solidFill>
                <a:effectLst/>
                <a:latin typeface="Consolas" panose="020B0609020204030204" pitchFamily="49" charset="0"/>
              </a:rPr>
              <a:t>)</a:t>
            </a:r>
            <a:r>
              <a:rPr kumimoji="0" lang="de-DE" altLang="de-DE" sz="2900" b="0" i="0" u="none" strike="noStrike" cap="none" normalizeH="0" baseline="0" dirty="0">
                <a:ln>
                  <a:noFill/>
                </a:ln>
                <a:solidFill>
                  <a:srgbClr val="CC7E47"/>
                </a:solidFill>
                <a:effectLst/>
                <a:latin typeface="Consolas" panose="020B0609020204030204" pitchFamily="49" charset="0"/>
              </a:rPr>
              <a:t>;</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break;</a:t>
            </a:r>
            <a:br>
              <a:rPr kumimoji="0" lang="de-DE" altLang="de-DE" sz="2900" b="0" i="0" u="none" strike="noStrike" cap="none" normalizeH="0" baseline="0" dirty="0">
                <a:ln>
                  <a:noFill/>
                </a:ln>
                <a:solidFill>
                  <a:srgbClr val="CC7E47"/>
                </a:solidFill>
                <a:effectLst/>
                <a:latin typeface="Consolas" panose="020B0609020204030204" pitchFamily="49" charset="0"/>
              </a:rPr>
            </a:br>
            <a:r>
              <a:rPr kumimoji="0" lang="de-DE" altLang="de-DE" sz="2900" b="0" i="0" u="none" strike="noStrike" cap="none" normalizeH="0" baseline="0" dirty="0">
                <a:ln>
                  <a:noFill/>
                </a:ln>
                <a:solidFill>
                  <a:srgbClr val="CC7E47"/>
                </a:solidFill>
                <a:effectLst/>
                <a:latin typeface="Consolas" panose="020B0609020204030204" pitchFamily="49" charset="0"/>
              </a:rPr>
              <a:t>    </a:t>
            </a:r>
            <a:r>
              <a:rPr kumimoji="0" lang="de-DE" altLang="de-DE" sz="2900" b="0" i="0" u="none" strike="noStrike" cap="none" normalizeH="0" baseline="0" dirty="0">
                <a:ln>
                  <a:noFill/>
                </a:ln>
                <a:solidFill>
                  <a:srgbClr val="507874"/>
                </a:solidFill>
                <a:effectLst/>
                <a:latin typeface="Consolas" panose="020B0609020204030204" pitchFamily="49" charset="0"/>
              </a:rPr>
              <a:t>}</a:t>
            </a:r>
            <a:br>
              <a:rPr kumimoji="0" lang="de-DE" altLang="de-DE" sz="2900" b="0" i="0" u="none" strike="noStrike" cap="none" normalizeH="0" baseline="0" dirty="0">
                <a:ln>
                  <a:noFill/>
                </a:ln>
                <a:solidFill>
                  <a:srgbClr val="507874"/>
                </a:solidFill>
                <a:effectLst/>
                <a:latin typeface="Consolas" panose="020B0609020204030204" pitchFamily="49" charset="0"/>
              </a:rPr>
            </a:br>
            <a:r>
              <a:rPr kumimoji="0" lang="de-DE" altLang="de-DE" sz="2900" b="0" i="0" u="none" strike="noStrike" cap="none" normalizeH="0" baseline="0" dirty="0">
                <a:ln>
                  <a:noFill/>
                </a:ln>
                <a:solidFill>
                  <a:srgbClr val="507874"/>
                </a:solidFill>
                <a:effectLst/>
                <a:latin typeface="Consolas" panose="020B0609020204030204" pitchFamily="49" charset="0"/>
              </a:rPr>
              <a:t>}</a:t>
            </a:r>
            <a:endParaRPr kumimoji="0" lang="de-DE" altLang="de-DE" sz="26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0FAB911D-A59D-4841-940B-6D837F8ED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465595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D408-2E39-47DC-9885-F5FBEABA1374}"/>
              </a:ext>
            </a:extLst>
          </p:cNvPr>
          <p:cNvSpPr>
            <a:spLocks noGrp="1"/>
          </p:cNvSpPr>
          <p:nvPr>
            <p:ph type="title"/>
          </p:nvPr>
        </p:nvSpPr>
        <p:spPr/>
        <p:txBody>
          <a:bodyPr/>
          <a:lstStyle/>
          <a:p>
            <a:r>
              <a:rPr lang="de-DE" dirty="0"/>
              <a:t>Verbessert: Durchschnitt mehrerer Zahlen</a:t>
            </a:r>
          </a:p>
        </p:txBody>
      </p:sp>
      <p:sp>
        <p:nvSpPr>
          <p:cNvPr id="3" name="Content Placeholder 2">
            <a:extLst>
              <a:ext uri="{FF2B5EF4-FFF2-40B4-BE49-F238E27FC236}">
                <a16:creationId xmlns:a16="http://schemas.microsoft.com/office/drawing/2014/main" id="{18F8450A-7D32-4A90-B417-113668FBBB50}"/>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CC7E47"/>
                </a:solidFill>
                <a:effectLst/>
                <a:latin typeface="Consolas" panose="020B0609020204030204" pitchFamily="49" charset="0"/>
              </a:rPr>
              <a:t>private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D6AF72"/>
                </a:solidFill>
                <a:effectLst/>
                <a:latin typeface="Consolas" panose="020B0609020204030204" pitchFamily="49" charset="0"/>
              </a:rPr>
              <a:t>durchschnitt</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8552D3"/>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zahlen</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a:ln>
                  <a:noFill/>
                </a:ln>
                <a:solidFill>
                  <a:srgbClr val="6897BB"/>
                </a:solidFill>
                <a:effectLst/>
                <a:latin typeface="Consolas" panose="020B0609020204030204" pitchFamily="49" charset="0"/>
              </a:rPr>
              <a:t>0</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for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zahl : zahlen</a:t>
            </a:r>
            <a:r>
              <a:rPr kumimoji="0" lang="de-DE" altLang="de-DE" sz="1800" b="0" i="0" u="none" strike="noStrike" cap="none" normalizeH="0" baseline="0" dirty="0">
                <a:ln>
                  <a:noFill/>
                </a:ln>
                <a:solidFill>
                  <a:srgbClr val="B0BA8C"/>
                </a:solidFill>
                <a:effectLst/>
                <a:latin typeface="Consolas" panose="020B0609020204030204" pitchFamily="49" charset="0"/>
              </a:rPr>
              <a:t>)</a:t>
            </a:r>
            <a:br>
              <a:rPr kumimoji="0" lang="de-DE" altLang="de-DE" sz="1800" b="0" i="0" u="none" strike="noStrike" cap="none" normalizeH="0" baseline="0" dirty="0">
                <a:ln>
                  <a:noFill/>
                </a:ln>
                <a:solidFill>
                  <a:srgbClr val="B0BA8C"/>
                </a:solidFill>
                <a:effectLst/>
                <a:latin typeface="Consolas" panose="020B0609020204030204" pitchFamily="49" charset="0"/>
              </a:rPr>
            </a:b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zahl</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summe / </a:t>
            </a:r>
            <a:r>
              <a:rPr kumimoji="0" lang="de-DE" altLang="de-DE" sz="1800" b="0" i="0" u="none" strike="noStrike" cap="none" normalizeH="0" baseline="0" dirty="0" err="1">
                <a:ln>
                  <a:noFill/>
                </a:ln>
                <a:solidFill>
                  <a:srgbClr val="A9B7C6"/>
                </a:solidFill>
                <a:effectLst/>
                <a:latin typeface="Consolas" panose="020B0609020204030204" pitchFamily="49" charset="0"/>
              </a:rPr>
              <a:t>zahlen</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length</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pic>
        <p:nvPicPr>
          <p:cNvPr id="4" name="Graphic 3" descr="Puzzle pieces with solid fill">
            <a:extLst>
              <a:ext uri="{FF2B5EF4-FFF2-40B4-BE49-F238E27FC236}">
                <a16:creationId xmlns:a16="http://schemas.microsoft.com/office/drawing/2014/main" id="{A350A0F6-B300-4933-969E-91575BA93D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7886165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99F9-3DD9-4E02-AEC5-0533753A5FED}"/>
              </a:ext>
            </a:extLst>
          </p:cNvPr>
          <p:cNvSpPr>
            <a:spLocks noGrp="1"/>
          </p:cNvSpPr>
          <p:nvPr>
            <p:ph type="title"/>
          </p:nvPr>
        </p:nvSpPr>
        <p:spPr/>
        <p:txBody>
          <a:bodyPr/>
          <a:lstStyle/>
          <a:p>
            <a:r>
              <a:rPr lang="de-DE" dirty="0"/>
              <a:t>Induktion</a:t>
            </a:r>
          </a:p>
        </p:txBody>
      </p:sp>
      <p:sp>
        <p:nvSpPr>
          <p:cNvPr id="3" name="Content Placeholder 2">
            <a:extLst>
              <a:ext uri="{FF2B5EF4-FFF2-40B4-BE49-F238E27FC236}">
                <a16:creationId xmlns:a16="http://schemas.microsoft.com/office/drawing/2014/main" id="{3CAEE54A-741D-4374-B20B-25EB1C6A68A5}"/>
              </a:ext>
            </a:extLst>
          </p:cNvPr>
          <p:cNvSpPr>
            <a:spLocks noGrp="1"/>
          </p:cNvSpPr>
          <p:nvPr>
            <p:ph idx="1"/>
          </p:nvPr>
        </p:nvSpPr>
        <p:spPr/>
        <p:txBody>
          <a:bodyPr/>
          <a:lstStyle/>
          <a:p>
            <a:endParaRPr lang="de-DE"/>
          </a:p>
        </p:txBody>
      </p:sp>
      <p:pic>
        <p:nvPicPr>
          <p:cNvPr id="4" name="Graphic 3" descr="Ruler with solid fill">
            <a:extLst>
              <a:ext uri="{FF2B5EF4-FFF2-40B4-BE49-F238E27FC236}">
                <a16:creationId xmlns:a16="http://schemas.microsoft.com/office/drawing/2014/main" id="{1BC8F55D-3F8D-467E-B118-2F582C1C742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1012591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5" descr="Arrow circle with solid fill">
            <a:extLst>
              <a:ext uri="{FF2B5EF4-FFF2-40B4-BE49-F238E27FC236}">
                <a16:creationId xmlns:a16="http://schemas.microsoft.com/office/drawing/2014/main" id="{BDCE9FB2-B682-49A2-B1D0-87520BFEBC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5978" y="570706"/>
            <a:ext cx="914400" cy="914400"/>
          </a:xfrm>
          <a:prstGeom prst="rect">
            <a:avLst/>
          </a:prstGeom>
        </p:spPr>
      </p:pic>
      <p:sp>
        <p:nvSpPr>
          <p:cNvPr id="2" name="Title 1">
            <a:extLst>
              <a:ext uri="{FF2B5EF4-FFF2-40B4-BE49-F238E27FC236}">
                <a16:creationId xmlns:a16="http://schemas.microsoft.com/office/drawing/2014/main" id="{DB994218-72F7-48DA-BFB2-98EE4C384609}"/>
              </a:ext>
            </a:extLst>
          </p:cNvPr>
          <p:cNvSpPr>
            <a:spLocks noGrp="1"/>
          </p:cNvSpPr>
          <p:nvPr>
            <p:ph type="title"/>
          </p:nvPr>
        </p:nvSpPr>
        <p:spPr/>
        <p:txBody>
          <a:bodyPr/>
          <a:lstStyle/>
          <a:p>
            <a:r>
              <a:rPr lang="de-DE" dirty="0"/>
              <a:t>Rekursion</a:t>
            </a:r>
          </a:p>
        </p:txBody>
      </p:sp>
      <p:sp>
        <p:nvSpPr>
          <p:cNvPr id="3" name="Content Placeholder 2">
            <a:extLst>
              <a:ext uri="{FF2B5EF4-FFF2-40B4-BE49-F238E27FC236}">
                <a16:creationId xmlns:a16="http://schemas.microsoft.com/office/drawing/2014/main" id="{7A21FD65-2DAF-4BD1-A35A-AFC245CC8F68}"/>
              </a:ext>
            </a:extLst>
          </p:cNvPr>
          <p:cNvSpPr>
            <a:spLocks noGrp="1"/>
          </p:cNvSpPr>
          <p:nvPr>
            <p:ph idx="1"/>
          </p:nvPr>
        </p:nvSpPr>
        <p:spPr/>
        <p:txBody>
          <a:bodyPr/>
          <a:lstStyle/>
          <a:p>
            <a:r>
              <a:rPr lang="de-DE" dirty="0"/>
              <a:t>Methode ruft sich selbst auf</a:t>
            </a:r>
          </a:p>
        </p:txBody>
      </p:sp>
      <p:pic>
        <p:nvPicPr>
          <p:cNvPr id="4" name="Graphic 3" descr="Lightbulb with solid fill">
            <a:extLst>
              <a:ext uri="{FF2B5EF4-FFF2-40B4-BE49-F238E27FC236}">
                <a16:creationId xmlns:a16="http://schemas.microsoft.com/office/drawing/2014/main" id="{6250E774-6BD7-4BA0-8DBB-B56E7A4B90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293169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21C9AA5-7892-48F0-B8F0-7BB296DA45B4}"/>
              </a:ext>
            </a:extLst>
          </p:cNvPr>
          <p:cNvSpPr>
            <a:spLocks noGrp="1"/>
          </p:cNvSpPr>
          <p:nvPr>
            <p:ph type="title"/>
          </p:nvPr>
        </p:nvSpPr>
        <p:spPr/>
        <p:txBody>
          <a:bodyPr/>
          <a:lstStyle/>
          <a:p>
            <a:r>
              <a:rPr lang="de-DE" dirty="0"/>
              <a:t>Primitive Datentypen</a:t>
            </a:r>
          </a:p>
        </p:txBody>
      </p:sp>
      <p:graphicFrame>
        <p:nvGraphicFramePr>
          <p:cNvPr id="7" name="Tabelle 7">
            <a:extLst>
              <a:ext uri="{FF2B5EF4-FFF2-40B4-BE49-F238E27FC236}">
                <a16:creationId xmlns:a16="http://schemas.microsoft.com/office/drawing/2014/main" id="{1E81569A-B3CE-4860-A137-38CE8F9E1097}"/>
              </a:ext>
            </a:extLst>
          </p:cNvPr>
          <p:cNvGraphicFramePr>
            <a:graphicFrameLocks noGrp="1"/>
          </p:cNvGraphicFramePr>
          <p:nvPr/>
        </p:nvGraphicFramePr>
        <p:xfrm>
          <a:off x="838200" y="1690687"/>
          <a:ext cx="10515600" cy="3929067"/>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317810761"/>
                    </a:ext>
                  </a:extLst>
                </a:gridCol>
                <a:gridCol w="3505200">
                  <a:extLst>
                    <a:ext uri="{9D8B030D-6E8A-4147-A177-3AD203B41FA5}">
                      <a16:colId xmlns:a16="http://schemas.microsoft.com/office/drawing/2014/main" val="3760803087"/>
                    </a:ext>
                  </a:extLst>
                </a:gridCol>
                <a:gridCol w="3505200">
                  <a:extLst>
                    <a:ext uri="{9D8B030D-6E8A-4147-A177-3AD203B41FA5}">
                      <a16:colId xmlns:a16="http://schemas.microsoft.com/office/drawing/2014/main" val="2063619127"/>
                    </a:ext>
                  </a:extLst>
                </a:gridCol>
              </a:tblGrid>
              <a:tr h="436563">
                <a:tc>
                  <a:txBody>
                    <a:bodyPr/>
                    <a:lstStyle/>
                    <a:p>
                      <a:r>
                        <a:rPr lang="de-D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dirty="0">
                          <a:solidFill>
                            <a:schemeClr val="tx1"/>
                          </a:solidFill>
                        </a:rPr>
                        <a:t>Werte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dirty="0" err="1">
                          <a:solidFill>
                            <a:schemeClr val="tx1"/>
                          </a:solidFill>
                        </a:rPr>
                        <a:t>byte</a:t>
                      </a:r>
                      <a:endParaRPr lang="de-D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Speichereinheit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[-128 bis 127] (2^8)</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dirty="0" err="1">
                          <a:solidFill>
                            <a:schemeClr val="tx1"/>
                          </a:solidFill>
                        </a:rPr>
                        <a:t>short</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[-32768 bis 32767] (2^16)</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sng" dirty="0" err="1">
                          <a:solidFill>
                            <a:schemeClr val="tx1"/>
                          </a:solidFill>
                        </a:rPr>
                        <a:t>int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 2 Milliarden (2^32)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dirty="0" err="1">
                          <a:solidFill>
                            <a:schemeClr val="tx1"/>
                          </a:solidFill>
                        </a:rPr>
                        <a:t>long</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Ganze 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solidFill>
                            <a:schemeClr val="tx1"/>
                          </a:solidFill>
                        </a:rPr>
                        <a:t>± 9 Trillionen (2^64)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70795586"/>
                  </a:ext>
                </a:extLst>
              </a:tr>
              <a:tr h="436563">
                <a:tc>
                  <a:txBody>
                    <a:bodyPr/>
                    <a:lstStyle/>
                    <a:p>
                      <a:r>
                        <a:rPr lang="de-DE" u="sng" dirty="0" err="1">
                          <a:solidFill>
                            <a:schemeClr val="tx1"/>
                          </a:solidFill>
                        </a:rPr>
                        <a:t>float</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7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4437853"/>
                  </a:ext>
                </a:extLst>
              </a:tr>
              <a:tr h="436563">
                <a:tc>
                  <a:txBody>
                    <a:bodyPr/>
                    <a:lstStyle/>
                    <a:p>
                      <a:r>
                        <a:rPr lang="de-DE" dirty="0">
                          <a:solidFill>
                            <a:schemeClr val="tx1"/>
                          </a:solidFill>
                        </a:rPr>
                        <a:t>double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Fließkommazahl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ca. 16 Ziffern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23904026"/>
                  </a:ext>
                </a:extLst>
              </a:tr>
              <a:tr h="436563">
                <a:tc>
                  <a:txBody>
                    <a:bodyPr/>
                    <a:lstStyle/>
                    <a:p>
                      <a:r>
                        <a:rPr lang="de-DE" u="sng" dirty="0" err="1">
                          <a:solidFill>
                            <a:schemeClr val="tx1"/>
                          </a:solidFill>
                        </a:rPr>
                        <a:t>boolean</a:t>
                      </a:r>
                      <a:endParaRPr lang="de-DE" u="sng"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Wahrheitswert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err="1">
                          <a:solidFill>
                            <a:schemeClr val="tx1"/>
                          </a:solidFill>
                        </a:rPr>
                        <a:t>true</a:t>
                      </a:r>
                      <a:r>
                        <a:rPr lang="de-DE" dirty="0">
                          <a:solidFill>
                            <a:schemeClr val="tx1"/>
                          </a:solidFill>
                        </a:rPr>
                        <a:t> (wahr) oder </a:t>
                      </a:r>
                      <a:r>
                        <a:rPr lang="de-DE" dirty="0" err="1">
                          <a:solidFill>
                            <a:schemeClr val="tx1"/>
                          </a:solidFill>
                        </a:rPr>
                        <a:t>false</a:t>
                      </a:r>
                      <a:r>
                        <a:rPr lang="de-DE" dirty="0">
                          <a:solidFill>
                            <a:schemeClr val="tx1"/>
                          </a:solidFill>
                        </a:rPr>
                        <a:t> (falsch)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6807540"/>
                  </a:ext>
                </a:extLst>
              </a:tr>
              <a:tr h="436563">
                <a:tc>
                  <a:txBody>
                    <a:bodyPr/>
                    <a:lstStyle/>
                    <a:p>
                      <a:r>
                        <a:rPr lang="de-DE" dirty="0" err="1">
                          <a:solidFill>
                            <a:schemeClr val="tx1"/>
                          </a:solidFill>
                        </a:rPr>
                        <a:t>char</a:t>
                      </a:r>
                      <a:endParaRPr lang="de-D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Einzelnes Zeichen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dirty="0">
                          <a:solidFill>
                            <a:schemeClr val="tx1"/>
                          </a:solidFill>
                        </a:rPr>
                        <a:t>z.B. 'a', '7', 'N', '-', '#' oder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08067369"/>
                  </a:ext>
                </a:extLst>
              </a:tr>
            </a:tbl>
          </a:graphicData>
        </a:graphic>
      </p:graphicFrame>
      <p:pic>
        <p:nvPicPr>
          <p:cNvPr id="5" name="Graphic 4" descr="Books with solid fill">
            <a:extLst>
              <a:ext uri="{FF2B5EF4-FFF2-40B4-BE49-F238E27FC236}">
                <a16:creationId xmlns:a16="http://schemas.microsoft.com/office/drawing/2014/main" id="{C43DF4B7-7675-4ECD-BBB0-0C6DFA2AECE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257973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50829-2536-4CC4-9995-20789DFCD30A}"/>
              </a:ext>
            </a:extLst>
          </p:cNvPr>
          <p:cNvSpPr>
            <a:spLocks noGrp="1"/>
          </p:cNvSpPr>
          <p:nvPr>
            <p:ph type="title"/>
          </p:nvPr>
        </p:nvSpPr>
        <p:spPr/>
        <p:txBody>
          <a:bodyPr/>
          <a:lstStyle/>
          <a:p>
            <a:r>
              <a:rPr lang="de-DE" dirty="0"/>
              <a:t>Vererbung</a:t>
            </a:r>
          </a:p>
        </p:txBody>
      </p:sp>
      <p:sp>
        <p:nvSpPr>
          <p:cNvPr id="3" name="Inhaltsplatzhalter 2">
            <a:extLst>
              <a:ext uri="{FF2B5EF4-FFF2-40B4-BE49-F238E27FC236}">
                <a16:creationId xmlns:a16="http://schemas.microsoft.com/office/drawing/2014/main" id="{5F12857A-A633-4502-A405-D96EA4677657}"/>
              </a:ext>
            </a:extLst>
          </p:cNvPr>
          <p:cNvSpPr>
            <a:spLocks noGrp="1"/>
          </p:cNvSpPr>
          <p:nvPr>
            <p:ph idx="1"/>
          </p:nvPr>
        </p:nvSpPr>
        <p:spPr/>
        <p:txBody>
          <a:bodyPr>
            <a:normAutofit/>
          </a:bodyPr>
          <a:lstStyle/>
          <a:p>
            <a:r>
              <a:rPr lang="de-DE" dirty="0"/>
              <a:t>Klassen können andere Klassen erweitern. Beispiele:</a:t>
            </a:r>
          </a:p>
          <a:p>
            <a:pPr lvl="1"/>
            <a:r>
              <a:rPr lang="de-DE" dirty="0"/>
              <a:t>„Main“ erweitert „</a:t>
            </a:r>
            <a:r>
              <a:rPr lang="de-DE" dirty="0" err="1"/>
              <a:t>ApplicationListener</a:t>
            </a:r>
            <a:r>
              <a:rPr lang="de-DE" dirty="0"/>
              <a:t>“, um Lifecycle-Methoden zu überschreiben.</a:t>
            </a:r>
          </a:p>
          <a:p>
            <a:pPr lvl="1"/>
            <a:r>
              <a:rPr lang="de-DE" dirty="0"/>
              <a:t>„</a:t>
            </a:r>
            <a:r>
              <a:rPr lang="de-DE" dirty="0" err="1"/>
              <a:t>ExtendViewport</a:t>
            </a:r>
            <a:r>
              <a:rPr lang="de-DE" dirty="0"/>
              <a:t>“ erweitert „Viewport“, um den Rest des Bildschirms auszufüllen.</a:t>
            </a:r>
          </a:p>
          <a:p>
            <a:pPr lvl="1"/>
            <a:r>
              <a:rPr lang="de-DE" dirty="0"/>
              <a:t>„</a:t>
            </a:r>
            <a:r>
              <a:rPr lang="de-DE" dirty="0" err="1"/>
              <a:t>DefaultAndroidInput</a:t>
            </a:r>
            <a:r>
              <a:rPr lang="de-DE" dirty="0"/>
              <a:t>“ erweitert „Input“, um Fingerbewegungen und Handydrehungen auszulesen und „DefaultLwjgl3Input“ erweitert „Input“, um Mausklicks und Tastatureingaben auszulesen.</a:t>
            </a:r>
          </a:p>
          <a:p>
            <a:r>
              <a:rPr lang="de-DE" dirty="0"/>
              <a:t>Bei Vererbung können Klassen Methoden überschreiben. So tun Objekte dieser Klasse nicht das, was in der Basisklasse, sondern was in der abgeleiteten Klasse festgelegt wurde.</a:t>
            </a:r>
          </a:p>
        </p:txBody>
      </p:sp>
      <p:pic>
        <p:nvPicPr>
          <p:cNvPr id="4" name="Graphic 3" descr="Books with solid fill">
            <a:extLst>
              <a:ext uri="{FF2B5EF4-FFF2-40B4-BE49-F238E27FC236}">
                <a16:creationId xmlns:a16="http://schemas.microsoft.com/office/drawing/2014/main" id="{276FA7B7-42E6-46F3-B8EC-183ECA0AB1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1762997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1CD60-6E34-45DD-84D3-404116C6D21A}"/>
              </a:ext>
            </a:extLst>
          </p:cNvPr>
          <p:cNvSpPr>
            <a:spLocks noGrp="1"/>
          </p:cNvSpPr>
          <p:nvPr>
            <p:ph type="title"/>
          </p:nvPr>
        </p:nvSpPr>
        <p:spPr/>
        <p:txBody>
          <a:bodyPr/>
          <a:lstStyle/>
          <a:p>
            <a:r>
              <a:rPr lang="de-DE" dirty="0"/>
              <a:t>Begriffe - Vererbung</a:t>
            </a:r>
          </a:p>
        </p:txBody>
      </p:sp>
      <p:graphicFrame>
        <p:nvGraphicFramePr>
          <p:cNvPr id="4" name="Tabelle 7">
            <a:extLst>
              <a:ext uri="{FF2B5EF4-FFF2-40B4-BE49-F238E27FC236}">
                <a16:creationId xmlns:a16="http://schemas.microsoft.com/office/drawing/2014/main" id="{0FC56745-A5CC-4315-9B67-58BDF1E248CB}"/>
              </a:ext>
            </a:extLst>
          </p:cNvPr>
          <p:cNvGraphicFramePr>
            <a:graphicFrameLocks noGrp="1"/>
          </p:cNvGraphicFramePr>
          <p:nvPr/>
        </p:nvGraphicFramePr>
        <p:xfrm>
          <a:off x="838200" y="2459038"/>
          <a:ext cx="10515600" cy="2905443"/>
        </p:xfrm>
        <a:graphic>
          <a:graphicData uri="http://schemas.openxmlformats.org/drawingml/2006/table">
            <a:tbl>
              <a:tblPr firstRow="1" bandRow="1">
                <a:tableStyleId>{5C22544A-7EE6-4342-B048-85BDC9FD1C3A}</a:tableStyleId>
              </a:tblPr>
              <a:tblGrid>
                <a:gridCol w="2084858">
                  <a:extLst>
                    <a:ext uri="{9D8B030D-6E8A-4147-A177-3AD203B41FA5}">
                      <a16:colId xmlns:a16="http://schemas.microsoft.com/office/drawing/2014/main" val="2317810761"/>
                    </a:ext>
                  </a:extLst>
                </a:gridCol>
                <a:gridCol w="4215371">
                  <a:extLst>
                    <a:ext uri="{9D8B030D-6E8A-4147-A177-3AD203B41FA5}">
                      <a16:colId xmlns:a16="http://schemas.microsoft.com/office/drawing/2014/main" val="3760803087"/>
                    </a:ext>
                  </a:extLst>
                </a:gridCol>
                <a:gridCol w="4215371">
                  <a:extLst>
                    <a:ext uri="{9D8B030D-6E8A-4147-A177-3AD203B41FA5}">
                      <a16:colId xmlns:a16="http://schemas.microsoft.com/office/drawing/2014/main" val="2878832364"/>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Beispiel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Superklasse / Basisklasse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A ist eine Superklasse bzw. Basisklasse von Klasse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„Pflanze“ und „Baum“ sind Superklassen der Klasse „Eiche“.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a:solidFill>
                            <a:schemeClr val="tx1"/>
                          </a:solidFill>
                        </a:rPr>
                        <a:t>Subklasse / abgeleitete Klasse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Klasse B ist eine Subklasse bzw. abgeleitete Klasse von Klasse A.</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Die Klassen „Baum“ und „Eiche“ sind Subklassen der Klasse „Pflanze“.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32830645"/>
                  </a:ext>
                </a:extLst>
              </a:tr>
              <a:tr h="451379">
                <a:tc>
                  <a:txBody>
                    <a:bodyPr/>
                    <a:lstStyle/>
                    <a:p>
                      <a:r>
                        <a:rPr lang="de-DE" u="none" dirty="0">
                          <a:solidFill>
                            <a:schemeClr val="tx1"/>
                          </a:solidFill>
                        </a:rPr>
                        <a:t>überschreiben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 Methode aus Klasse A wird in Klasse B mit der gleichen Vorschrift deklariert. Ihr Verhalten wird so für alle Objekte von B neu definiert.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Wir überschreiben die Lifecycle-Methoden und definieren damit deren Verhalten neu.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29467603"/>
                  </a:ext>
                </a:extLst>
              </a:tr>
            </a:tbl>
          </a:graphicData>
        </a:graphic>
      </p:graphicFrame>
      <p:sp>
        <p:nvSpPr>
          <p:cNvPr id="5" name="Textfeld 4">
            <a:extLst>
              <a:ext uri="{FF2B5EF4-FFF2-40B4-BE49-F238E27FC236}">
                <a16:creationId xmlns:a16="http://schemas.microsoft.com/office/drawing/2014/main" id="{B2B69D6B-A555-4C71-A50E-93D2132820D2}"/>
              </a:ext>
            </a:extLst>
          </p:cNvPr>
          <p:cNvSpPr txBox="1"/>
          <p:nvPr/>
        </p:nvSpPr>
        <p:spPr>
          <a:xfrm>
            <a:off x="838200" y="1690688"/>
            <a:ext cx="2686826" cy="369332"/>
          </a:xfrm>
          <a:prstGeom prst="rect">
            <a:avLst/>
          </a:prstGeom>
          <a:noFill/>
        </p:spPr>
        <p:txBody>
          <a:bodyPr wrap="none" rtlCol="0">
            <a:spAutoFit/>
          </a:bodyPr>
          <a:lstStyle/>
          <a:p>
            <a:r>
              <a:rPr lang="de-DE" dirty="0"/>
              <a:t>Klasse B erweitert Klasse A</a:t>
            </a:r>
          </a:p>
        </p:txBody>
      </p:sp>
      <p:pic>
        <p:nvPicPr>
          <p:cNvPr id="6" name="Graphic 5" descr="Books with solid fill">
            <a:extLst>
              <a:ext uri="{FF2B5EF4-FFF2-40B4-BE49-F238E27FC236}">
                <a16:creationId xmlns:a16="http://schemas.microsoft.com/office/drawing/2014/main" id="{B5E1D30A-A9CB-411B-AD29-5175D0C2B5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0310829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399959-112B-4AEE-8900-955B304BCAB9}"/>
              </a:ext>
            </a:extLst>
          </p:cNvPr>
          <p:cNvSpPr>
            <a:spLocks noGrp="1"/>
          </p:cNvSpPr>
          <p:nvPr>
            <p:ph type="title"/>
          </p:nvPr>
        </p:nvSpPr>
        <p:spPr/>
        <p:txBody>
          <a:bodyPr/>
          <a:lstStyle/>
          <a:p>
            <a:r>
              <a:rPr lang="de-DE" dirty="0" err="1"/>
              <a:t>Object</a:t>
            </a:r>
            <a:r>
              <a:rPr lang="de-DE" dirty="0"/>
              <a:t>-Klasse</a:t>
            </a:r>
          </a:p>
        </p:txBody>
      </p:sp>
      <p:sp>
        <p:nvSpPr>
          <p:cNvPr id="3" name="Inhaltsplatzhalter 2">
            <a:extLst>
              <a:ext uri="{FF2B5EF4-FFF2-40B4-BE49-F238E27FC236}">
                <a16:creationId xmlns:a16="http://schemas.microsoft.com/office/drawing/2014/main" id="{77CC8868-0E80-4AB3-AF49-A9794EDCFCCB}"/>
              </a:ext>
            </a:extLst>
          </p:cNvPr>
          <p:cNvSpPr>
            <a:spLocks noGrp="1"/>
          </p:cNvSpPr>
          <p:nvPr>
            <p:ph idx="1"/>
          </p:nvPr>
        </p:nvSpPr>
        <p:spPr>
          <a:xfrm>
            <a:off x="838200" y="1825625"/>
            <a:ext cx="10515600" cy="549275"/>
          </a:xfrm>
        </p:spPr>
        <p:txBody>
          <a:bodyPr/>
          <a:lstStyle/>
          <a:p>
            <a:r>
              <a:rPr lang="de-DE" dirty="0"/>
              <a:t>Alle Klassen erweitern standardmäßig die Objekt-Klasse</a:t>
            </a:r>
          </a:p>
        </p:txBody>
      </p:sp>
      <p:graphicFrame>
        <p:nvGraphicFramePr>
          <p:cNvPr id="4" name="Tabelle 7">
            <a:extLst>
              <a:ext uri="{FF2B5EF4-FFF2-40B4-BE49-F238E27FC236}">
                <a16:creationId xmlns:a16="http://schemas.microsoft.com/office/drawing/2014/main" id="{B2EE7343-4913-4211-8A5B-14A53C7B4D76}"/>
              </a:ext>
            </a:extLst>
          </p:cNvPr>
          <p:cNvGraphicFramePr>
            <a:graphicFrameLocks noGrp="1"/>
          </p:cNvGraphicFramePr>
          <p:nvPr/>
        </p:nvGraphicFramePr>
        <p:xfrm>
          <a:off x="838200" y="2509837"/>
          <a:ext cx="10515599" cy="290544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492250">
                  <a:extLst>
                    <a:ext uri="{9D8B030D-6E8A-4147-A177-3AD203B41FA5}">
                      <a16:colId xmlns:a16="http://schemas.microsoft.com/office/drawing/2014/main" val="4025835444"/>
                    </a:ext>
                  </a:extLst>
                </a:gridCol>
                <a:gridCol w="14478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toString</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Text um, damit wir es ausgeben können.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36563">
                <a:tc>
                  <a:txBody>
                    <a:bodyPr/>
                    <a:lstStyle/>
                    <a:p>
                      <a:r>
                        <a:rPr lang="de-DE" u="none" dirty="0" err="1">
                          <a:solidFill>
                            <a:schemeClr val="tx1"/>
                          </a:solidFill>
                        </a:rPr>
                        <a:t>equals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other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Überprüft, ob das Objekt den gleichen Inhalt wie ein anderes Objekt hat.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37631992"/>
                  </a:ext>
                </a:extLst>
              </a:tr>
              <a:tr h="436563">
                <a:tc>
                  <a:txBody>
                    <a:bodyPr/>
                    <a:lstStyle/>
                    <a:p>
                      <a:r>
                        <a:rPr lang="de-DE" u="none" dirty="0" err="1">
                          <a:solidFill>
                            <a:schemeClr val="tx1"/>
                          </a:solidFill>
                        </a:rPr>
                        <a:t>hashCode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Wandelt das Objekt in eine ganze Zahl (</a:t>
                      </a:r>
                      <a:r>
                        <a:rPr lang="de-DE" u="none" dirty="0" err="1">
                          <a:solidFill>
                            <a:schemeClr val="tx1"/>
                          </a:solidFill>
                        </a:rPr>
                        <a:t>int</a:t>
                      </a:r>
                      <a:r>
                        <a:rPr lang="de-DE" u="none" dirty="0">
                          <a:solidFill>
                            <a:schemeClr val="tx1"/>
                          </a:solidFill>
                        </a:rPr>
                        <a:t>) um. Diese kann verwendet werden, um das Objekt schnell wiederzufinden, ähnlich wie Bücher, die in einer Bibliothek nach Textart und Genre sortiert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47145346"/>
                  </a:ext>
                </a:extLst>
              </a:tr>
            </a:tbl>
          </a:graphicData>
        </a:graphic>
      </p:graphicFrame>
      <p:pic>
        <p:nvPicPr>
          <p:cNvPr id="5" name="Graphic 4" descr="Books with solid fill">
            <a:extLst>
              <a:ext uri="{FF2B5EF4-FFF2-40B4-BE49-F238E27FC236}">
                <a16:creationId xmlns:a16="http://schemas.microsoft.com/office/drawing/2014/main" id="{7AE8A1D0-96DC-4E08-A858-0ED1B658093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62235345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2004A-A67E-403F-9DAA-B6760E436D57}"/>
              </a:ext>
            </a:extLst>
          </p:cNvPr>
          <p:cNvSpPr>
            <a:spLocks noGrp="1"/>
          </p:cNvSpPr>
          <p:nvPr>
            <p:ph type="title"/>
          </p:nvPr>
        </p:nvSpPr>
        <p:spPr/>
        <p:txBody>
          <a:bodyPr/>
          <a:lstStyle/>
          <a:p>
            <a:r>
              <a:rPr lang="de-DE" dirty="0"/>
              <a:t>Zugriffsfunktionen</a:t>
            </a:r>
          </a:p>
        </p:txBody>
      </p:sp>
      <p:sp>
        <p:nvSpPr>
          <p:cNvPr id="3" name="Content Placeholder 2">
            <a:extLst>
              <a:ext uri="{FF2B5EF4-FFF2-40B4-BE49-F238E27FC236}">
                <a16:creationId xmlns:a16="http://schemas.microsoft.com/office/drawing/2014/main" id="{10A106AA-17F3-4F59-A8E6-8AF340F0BC42}"/>
              </a:ext>
            </a:extLst>
          </p:cNvPr>
          <p:cNvSpPr>
            <a:spLocks noGrp="1"/>
          </p:cNvSpPr>
          <p:nvPr>
            <p:ph idx="1"/>
          </p:nvPr>
        </p:nvSpPr>
        <p:spPr/>
        <p:txBody>
          <a:bodyPr/>
          <a:lstStyle/>
          <a:p>
            <a:pPr marL="0" indent="0">
              <a:buNone/>
            </a:pPr>
            <a:r>
              <a:rPr lang="de-DE" dirty="0"/>
              <a:t>Eine Methode heißt </a:t>
            </a:r>
            <a:r>
              <a:rPr lang="de-DE" u="sng" dirty="0" err="1"/>
              <a:t>getter</a:t>
            </a:r>
            <a:r>
              <a:rPr lang="de-DE" dirty="0"/>
              <a:t>, wenn sie lediglich ein Attribut liefert: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getPoints</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lang="de-DE" sz="1800" dirty="0">
              <a:latin typeface="Consolas" panose="020B0609020204030204" pitchFamily="49" charset="0"/>
            </a:endParaRPr>
          </a:p>
          <a:p>
            <a:pPr marL="0" indent="0">
              <a:buNone/>
            </a:pPr>
            <a:endParaRPr lang="de-DE" dirty="0"/>
          </a:p>
          <a:p>
            <a:pPr marL="0" indent="0">
              <a:buNone/>
            </a:pPr>
            <a:r>
              <a:rPr lang="de-DE" dirty="0"/>
              <a:t>Eine Methode heißt </a:t>
            </a:r>
            <a:r>
              <a:rPr lang="de-DE" u="sng" dirty="0" err="1"/>
              <a:t>setter</a:t>
            </a:r>
            <a:r>
              <a:rPr lang="de-DE" dirty="0"/>
              <a:t>, wenn sie lediglich ein Attribut setzt:</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setPoints</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this</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points</a:t>
            </a:r>
            <a:r>
              <a:rPr kumimoji="0" lang="de-DE" altLang="de-DE" sz="1800" b="0" i="0" u="none" strike="noStrike" cap="none" normalizeH="0" baseline="0" dirty="0">
                <a:ln>
                  <a:noFill/>
                </a:ln>
                <a:solidFill>
                  <a:srgbClr val="9876AA"/>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value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Lightbulb with solid fill">
            <a:extLst>
              <a:ext uri="{FF2B5EF4-FFF2-40B4-BE49-F238E27FC236}">
                <a16:creationId xmlns:a16="http://schemas.microsoft.com/office/drawing/2014/main" id="{C31E30CC-BA73-4100-8558-044C198C2A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41121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DA92DC-DF8A-4DC3-BB1E-E2FE8706CC2A}"/>
              </a:ext>
            </a:extLst>
          </p:cNvPr>
          <p:cNvSpPr>
            <a:spLocks noGrp="1"/>
          </p:cNvSpPr>
          <p:nvPr>
            <p:ph type="title"/>
          </p:nvPr>
        </p:nvSpPr>
        <p:spPr/>
        <p:txBody>
          <a:bodyPr/>
          <a:lstStyle/>
          <a:p>
            <a:r>
              <a:rPr lang="de-DE" dirty="0"/>
              <a:t>Arten von Methoden 2</a:t>
            </a:r>
          </a:p>
        </p:txBody>
      </p:sp>
      <p:graphicFrame>
        <p:nvGraphicFramePr>
          <p:cNvPr id="4" name="Tabelle 7">
            <a:extLst>
              <a:ext uri="{FF2B5EF4-FFF2-40B4-BE49-F238E27FC236}">
                <a16:creationId xmlns:a16="http://schemas.microsoft.com/office/drawing/2014/main" id="{FCF8F7D9-B880-49A3-B645-F74B46E1E96A}"/>
              </a:ext>
            </a:extLst>
          </p:cNvPr>
          <p:cNvGraphicFramePr>
            <a:graphicFrameLocks noGrp="1"/>
          </p:cNvGraphicFramePr>
          <p:nvPr/>
        </p:nvGraphicFramePr>
        <p:xfrm>
          <a:off x="838200" y="1690688"/>
          <a:ext cx="10515600" cy="1991043"/>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45641757"/>
                    </a:ext>
                  </a:extLst>
                </a:gridCol>
              </a:tblGrid>
              <a:tr h="436563">
                <a:tc>
                  <a:txBody>
                    <a:bodyPr/>
                    <a:lstStyle/>
                    <a:p>
                      <a:r>
                        <a:rPr lang="de-DE" b="1" u="none" dirty="0">
                          <a:solidFill>
                            <a:schemeClr val="tx1"/>
                          </a:solidFill>
                        </a:rPr>
                        <a:t>Art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Finale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nicht überschrieben werden kann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52032368"/>
                  </a:ext>
                </a:extLst>
              </a:tr>
              <a:tr h="436563">
                <a:tc>
                  <a:txBody>
                    <a:bodyPr/>
                    <a:lstStyle/>
                    <a:p>
                      <a:r>
                        <a:rPr lang="de-DE" u="none" dirty="0">
                          <a:solidFill>
                            <a:schemeClr val="tx1"/>
                          </a:solidFill>
                        </a:rPr>
                        <a:t>Abstrakte Methode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Methode, die überschrieben werden muss, weil sie keine Definition hat (siehe Vererbung)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8259508"/>
                  </a:ext>
                </a:extLst>
              </a:tr>
            </a:tbl>
          </a:graphicData>
        </a:graphic>
      </p:graphicFrame>
      <p:pic>
        <p:nvPicPr>
          <p:cNvPr id="5" name="Graphic 4" descr="Books with solid fill">
            <a:extLst>
              <a:ext uri="{FF2B5EF4-FFF2-40B4-BE49-F238E27FC236}">
                <a16:creationId xmlns:a16="http://schemas.microsoft.com/office/drawing/2014/main" id="{D86D1834-1266-432C-AD5A-017D0E40AE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810088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C3905A-64C6-48B1-8704-5A47FB88047F}"/>
              </a:ext>
            </a:extLst>
          </p:cNvPr>
          <p:cNvSpPr>
            <a:spLocks noGrp="1"/>
          </p:cNvSpPr>
          <p:nvPr>
            <p:ph type="title"/>
          </p:nvPr>
        </p:nvSpPr>
        <p:spPr/>
        <p:txBody>
          <a:bodyPr/>
          <a:lstStyle/>
          <a:p>
            <a:r>
              <a:rPr lang="de-DE" dirty="0"/>
              <a:t>Überschriebene Methoden verwenden</a:t>
            </a:r>
          </a:p>
        </p:txBody>
      </p:sp>
      <p:sp>
        <p:nvSpPr>
          <p:cNvPr id="3" name="Inhaltsplatzhalter 2">
            <a:extLst>
              <a:ext uri="{FF2B5EF4-FFF2-40B4-BE49-F238E27FC236}">
                <a16:creationId xmlns:a16="http://schemas.microsoft.com/office/drawing/2014/main" id="{AAC20A67-2E29-4DC3-A246-0DA7C44564CE}"/>
              </a:ext>
            </a:extLst>
          </p:cNvPr>
          <p:cNvSpPr>
            <a:spLocks noGrp="1"/>
          </p:cNvSpPr>
          <p:nvPr>
            <p:ph idx="1"/>
          </p:nvPr>
        </p:nvSpPr>
        <p:spPr/>
        <p:txBody>
          <a:bodyPr/>
          <a:lstStyle/>
          <a:p>
            <a:r>
              <a:rPr lang="de-DE" dirty="0"/>
              <a:t>Wenn man eine Methode überschreibt, aber die überschriebene Methode noch verwenden möchte, kann man super verwenden:</a:t>
            </a:r>
          </a:p>
        </p:txBody>
      </p:sp>
      <p:pic>
        <p:nvPicPr>
          <p:cNvPr id="7" name="Grafik 6">
            <a:extLst>
              <a:ext uri="{FF2B5EF4-FFF2-40B4-BE49-F238E27FC236}">
                <a16:creationId xmlns:a16="http://schemas.microsoft.com/office/drawing/2014/main" id="{EE236CC6-3B65-4B10-A0E6-B3C1752871F9}"/>
              </a:ext>
            </a:extLst>
          </p:cNvPr>
          <p:cNvPicPr>
            <a:picLocks noChangeAspect="1"/>
          </p:cNvPicPr>
          <p:nvPr/>
        </p:nvPicPr>
        <p:blipFill>
          <a:blip r:embed="rId2"/>
          <a:stretch>
            <a:fillRect/>
          </a:stretch>
        </p:blipFill>
        <p:spPr>
          <a:xfrm>
            <a:off x="4997915" y="4000500"/>
            <a:ext cx="7194085" cy="2857500"/>
          </a:xfrm>
          <a:prstGeom prst="rect">
            <a:avLst/>
          </a:prstGeom>
        </p:spPr>
      </p:pic>
      <p:pic>
        <p:nvPicPr>
          <p:cNvPr id="5" name="Grafik 4">
            <a:extLst>
              <a:ext uri="{FF2B5EF4-FFF2-40B4-BE49-F238E27FC236}">
                <a16:creationId xmlns:a16="http://schemas.microsoft.com/office/drawing/2014/main" id="{EE79B9EB-79A9-41B9-BC21-6891CE2A26B8}"/>
              </a:ext>
            </a:extLst>
          </p:cNvPr>
          <p:cNvPicPr>
            <a:picLocks noChangeAspect="1"/>
          </p:cNvPicPr>
          <p:nvPr/>
        </p:nvPicPr>
        <p:blipFill>
          <a:blip r:embed="rId3"/>
          <a:stretch>
            <a:fillRect/>
          </a:stretch>
        </p:blipFill>
        <p:spPr>
          <a:xfrm>
            <a:off x="1" y="4285450"/>
            <a:ext cx="4997914" cy="2572549"/>
          </a:xfrm>
          <a:prstGeom prst="rect">
            <a:avLst/>
          </a:prstGeom>
        </p:spPr>
      </p:pic>
      <p:sp>
        <p:nvSpPr>
          <p:cNvPr id="6" name="Oval 5">
            <a:extLst>
              <a:ext uri="{FF2B5EF4-FFF2-40B4-BE49-F238E27FC236}">
                <a16:creationId xmlns:a16="http://schemas.microsoft.com/office/drawing/2014/main" id="{8B72F7D9-929D-4903-BC05-D9E6D7F08C12}"/>
              </a:ext>
            </a:extLst>
          </p:cNvPr>
          <p:cNvSpPr/>
          <p:nvPr/>
        </p:nvSpPr>
        <p:spPr>
          <a:xfrm>
            <a:off x="9646920" y="5274425"/>
            <a:ext cx="648393" cy="27847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solidFill>
                <a:srgbClr val="FF0000"/>
              </a:solidFill>
            </a:endParaRPr>
          </a:p>
        </p:txBody>
      </p:sp>
      <p:pic>
        <p:nvPicPr>
          <p:cNvPr id="8" name="Graphic 7" descr="Books with solid fill">
            <a:extLst>
              <a:ext uri="{FF2B5EF4-FFF2-40B4-BE49-F238E27FC236}">
                <a16:creationId xmlns:a16="http://schemas.microsoft.com/office/drawing/2014/main" id="{67802B30-D499-4F74-99BC-5BE7D7DFE85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54439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4158-80A9-4264-8ECB-CC73B26736FC}"/>
              </a:ext>
            </a:extLst>
          </p:cNvPr>
          <p:cNvSpPr>
            <a:spLocks noGrp="1"/>
          </p:cNvSpPr>
          <p:nvPr>
            <p:ph type="title"/>
          </p:nvPr>
        </p:nvSpPr>
        <p:spPr/>
        <p:txBody>
          <a:bodyPr/>
          <a:lstStyle/>
          <a:p>
            <a:r>
              <a:rPr lang="de-DE" dirty="0" err="1"/>
              <a:t>object</a:t>
            </a:r>
            <a:r>
              <a:rPr lang="de-DE" dirty="0"/>
              <a:t>/</a:t>
            </a:r>
            <a:r>
              <a:rPr lang="de-DE" dirty="0" err="1"/>
              <a:t>class</a:t>
            </a:r>
            <a:r>
              <a:rPr lang="de-DE" dirty="0"/>
              <a:t> type </a:t>
            </a:r>
            <a:r>
              <a:rPr lang="de-DE" dirty="0" err="1"/>
              <a:t>casting</a:t>
            </a:r>
            <a:endParaRPr lang="de-DE" dirty="0"/>
          </a:p>
        </p:txBody>
      </p:sp>
      <p:sp>
        <p:nvSpPr>
          <p:cNvPr id="3" name="Content Placeholder 2">
            <a:extLst>
              <a:ext uri="{FF2B5EF4-FFF2-40B4-BE49-F238E27FC236}">
                <a16:creationId xmlns:a16="http://schemas.microsoft.com/office/drawing/2014/main" id="{40873388-7CDE-4926-9DF1-374DA4F26547}"/>
              </a:ext>
            </a:extLst>
          </p:cNvPr>
          <p:cNvSpPr>
            <a:spLocks noGrp="1"/>
          </p:cNvSpPr>
          <p:nvPr>
            <p:ph idx="1"/>
          </p:nvPr>
        </p:nvSpPr>
        <p:spPr/>
        <p:txBody>
          <a:bodyPr/>
          <a:lstStyle/>
          <a:p>
            <a:r>
              <a:rPr lang="de-DE" dirty="0"/>
              <a:t>Automatisch</a:t>
            </a:r>
          </a:p>
          <a:p>
            <a:pPr lvl="1"/>
            <a:r>
              <a:rPr lang="de-DE" dirty="0"/>
              <a:t>Objekte von Unterklassen sind gleichzeitig Objekte der Basisklasse.</a:t>
            </a:r>
          </a:p>
          <a:p>
            <a:pPr lvl="1"/>
            <a:r>
              <a:rPr lang="de-DE" dirty="0"/>
              <a:t>Das Objekt verändert sich nicht.</a:t>
            </a:r>
          </a:p>
          <a:p>
            <a:pPr lvl="1"/>
            <a:r>
              <a:rPr lang="de-DE" dirty="0"/>
              <a:t>Beispiel: Eine Eiche ist ein Baum, bleibt deshalb aber trotzdem eine Eiche.</a:t>
            </a:r>
          </a:p>
          <a:p>
            <a:r>
              <a:rPr lang="de-DE" dirty="0"/>
              <a:t>Manuell</a:t>
            </a:r>
          </a:p>
          <a:p>
            <a:pPr lvl="1"/>
            <a:r>
              <a:rPr lang="de-DE" dirty="0"/>
              <a:t>Wenn das Objekt nicht den Typen hat, zu dem umgewandelt wird, stürzt das Programm mit einer </a:t>
            </a:r>
            <a:r>
              <a:rPr lang="de-DE" dirty="0" err="1"/>
              <a:t>ClassCastException</a:t>
            </a:r>
            <a:r>
              <a:rPr lang="de-DE" dirty="0"/>
              <a:t> ab.</a:t>
            </a:r>
          </a:p>
          <a:p>
            <a:pPr lvl="1"/>
            <a:r>
              <a:rPr lang="de-DE" dirty="0"/>
              <a:t>Beispiel: Beim Casten einer Birke zu einer Eiche stürzt das Programm ab.</a:t>
            </a:r>
          </a:p>
        </p:txBody>
      </p:sp>
      <p:pic>
        <p:nvPicPr>
          <p:cNvPr id="4" name="Graphic 3" descr="Books with solid fill">
            <a:extLst>
              <a:ext uri="{FF2B5EF4-FFF2-40B4-BE49-F238E27FC236}">
                <a16:creationId xmlns:a16="http://schemas.microsoft.com/office/drawing/2014/main" id="{F778A7BB-F078-4233-87C4-250CD0EA270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9297527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D39B-8832-4B86-82E5-E841853E495C}"/>
              </a:ext>
            </a:extLst>
          </p:cNvPr>
          <p:cNvSpPr>
            <a:spLocks noGrp="1"/>
          </p:cNvSpPr>
          <p:nvPr>
            <p:ph type="title"/>
          </p:nvPr>
        </p:nvSpPr>
        <p:spPr/>
        <p:txBody>
          <a:bodyPr/>
          <a:lstStyle/>
          <a:p>
            <a:r>
              <a:rPr lang="de-DE" dirty="0"/>
              <a:t>Klasse Position</a:t>
            </a:r>
          </a:p>
        </p:txBody>
      </p:sp>
      <p:graphicFrame>
        <p:nvGraphicFramePr>
          <p:cNvPr id="6" name="Table 6">
            <a:extLst>
              <a:ext uri="{FF2B5EF4-FFF2-40B4-BE49-F238E27FC236}">
                <a16:creationId xmlns:a16="http://schemas.microsoft.com/office/drawing/2014/main" id="{7C5E739D-3595-4803-954A-AD77BFBBCB31}"/>
              </a:ext>
            </a:extLst>
          </p:cNvPr>
          <p:cNvGraphicFramePr>
            <a:graphicFrameLocks noGrp="1"/>
          </p:cNvGraphicFramePr>
          <p:nvPr>
            <p:ph idx="1"/>
          </p:nvPr>
        </p:nvGraphicFramePr>
        <p:xfrm>
          <a:off x="838200" y="1825625"/>
          <a:ext cx="10515600" cy="4637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96760968"/>
                    </a:ext>
                  </a:extLst>
                </a:gridCol>
                <a:gridCol w="5257800">
                  <a:extLst>
                    <a:ext uri="{9D8B030D-6E8A-4147-A177-3AD203B41FA5}">
                      <a16:colId xmlns:a16="http://schemas.microsoft.com/office/drawing/2014/main" val="3177935489"/>
                    </a:ext>
                  </a:extLst>
                </a:gridCol>
              </a:tblGrid>
              <a:tr h="4637520">
                <a:tc>
                  <a: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class</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FB1DA"/>
                          </a:solidFill>
                          <a:effectLst/>
                          <a:uLnTx/>
                          <a:uFillTx/>
                          <a:latin typeface="Consolas" panose="020B0609020204030204" pitchFamily="49" charset="0"/>
                          <a:ea typeface="+mn-ea"/>
                          <a:cs typeface="+mn-cs"/>
                        </a:rPr>
                        <a:t>Position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private final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DD8E6"/>
                          </a:solidFill>
                          <a:effectLst/>
                          <a:uLnTx/>
                          <a:uFillTx/>
                          <a:latin typeface="Consolas" panose="020B0609020204030204" pitchFamily="49" charset="0"/>
                          <a:ea typeface="+mn-ea"/>
                          <a:cs typeface="+mn-cs"/>
                        </a:rPr>
                        <a:t>Position</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this</a:t>
                      </a:r>
                      <a:r>
                        <a:rPr kumimoji="0" lang="de-DE" altLang="de-DE" sz="1400" b="0" i="0" u="none" strike="noStrike" kern="1200" cap="none" spc="0" normalizeH="0" baseline="0" noProof="0" dirty="0" err="1">
                          <a:ln>
                            <a:noFill/>
                          </a:ln>
                          <a:solidFill>
                            <a:srgbClr val="AC91E3"/>
                          </a:solidFill>
                          <a:effectLst/>
                          <a:uLnTx/>
                          <a:uFillTx/>
                          <a:latin typeface="Consolas" panose="020B0609020204030204" pitchFamily="49" charset="0"/>
                          <a:ea typeface="+mn-ea"/>
                          <a:cs typeface="+mn-cs"/>
                        </a:rPr>
                        <a:t>.</a:t>
                      </a:r>
                      <a:r>
                        <a:rPr kumimoji="0" lang="de-DE" altLang="de-DE" sz="1400" b="0" i="0" u="none" strike="noStrike" kern="1200" cap="none" spc="0" normalizeH="0" baseline="0" noProof="0" dirty="0" err="1">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A9B7C6"/>
                          </a:solidFill>
                          <a:effectLst/>
                          <a:uLnTx/>
                          <a:uFillTx/>
                          <a:latin typeface="Consolas" panose="020B0609020204030204" pitchFamily="49" charset="0"/>
                          <a:ea typeface="+mn-ea"/>
                          <a:cs typeface="+mn-cs"/>
                        </a:rPr>
                        <a:t>= 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getX</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x</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public</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int</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D6AF72"/>
                          </a:solidFill>
                          <a:effectLst/>
                          <a:uLnTx/>
                          <a:uFillTx/>
                          <a:latin typeface="Consolas" panose="020B0609020204030204" pitchFamily="49" charset="0"/>
                          <a:ea typeface="+mn-ea"/>
                          <a:cs typeface="+mn-cs"/>
                        </a:rPr>
                        <a:t>getY</a:t>
                      </a:r>
                      <a:r>
                        <a:rPr kumimoji="0" lang="de-DE" altLang="de-DE" sz="1400" b="0" i="0" u="none" strike="noStrike" kern="1200" cap="none" spc="0" normalizeH="0" baseline="0" noProof="0" dirty="0">
                          <a:ln>
                            <a:noFill/>
                          </a:ln>
                          <a:solidFill>
                            <a:srgbClr val="B0BA8C"/>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err="1">
                          <a:ln>
                            <a:noFill/>
                          </a:ln>
                          <a:solidFill>
                            <a:srgbClr val="CC7E47"/>
                          </a:solidFill>
                          <a:effectLst/>
                          <a:uLnTx/>
                          <a:uFillTx/>
                          <a:latin typeface="Consolas" panose="020B0609020204030204" pitchFamily="49" charset="0"/>
                          <a:ea typeface="+mn-ea"/>
                          <a:cs typeface="+mn-cs"/>
                        </a:rPr>
                        <a:t>return</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9876AA"/>
                          </a:solidFill>
                          <a:effectLst/>
                          <a:uLnTx/>
                          <a:uFillTx/>
                          <a:latin typeface="Consolas" panose="020B0609020204030204" pitchFamily="49" charset="0"/>
                          <a:ea typeface="+mn-ea"/>
                          <a:cs typeface="+mn-cs"/>
                        </a:rPr>
                        <a:t>y</a:t>
                      </a: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CC7E47"/>
                          </a:solidFill>
                          <a:effectLst/>
                          <a:uLnTx/>
                          <a:uFillTx/>
                          <a:latin typeface="Consolas" panose="020B0609020204030204" pitchFamily="49" charset="0"/>
                          <a:ea typeface="+mn-ea"/>
                          <a:cs typeface="+mn-cs"/>
                        </a:rPr>
                        <a:t>    </a:t>
                      </a: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a:t>
                      </a: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b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br>
                      <a:r>
                        <a:rPr kumimoji="0" lang="de-DE" altLang="de-DE" sz="1400" b="0" i="0" u="none" strike="noStrike" kern="1200" cap="none" spc="0" normalizeH="0" baseline="0" noProof="0" dirty="0">
                          <a:ln>
                            <a:noFill/>
                          </a:ln>
                          <a:solidFill>
                            <a:srgbClr val="507874"/>
                          </a:solidFill>
                          <a:effectLst/>
                          <a:uLnTx/>
                          <a:uFillTx/>
                          <a:latin typeface="Consolas" panose="020B0609020204030204" pitchFamily="49" charset="0"/>
                          <a:ea typeface="+mn-ea"/>
                          <a:cs typeface="+mn-cs"/>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D6AF72"/>
                          </a:solidFill>
                          <a:effectLst/>
                          <a:latin typeface="Consolas" panose="020B0609020204030204" pitchFamily="49" charset="0"/>
                        </a:rPr>
                        <a:t>add</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new</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DD8E6"/>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other</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endParaRPr kumimoji="0" lang="de-DE" altLang="de-DE" sz="1400" b="0" i="0" u="none" strike="noStrike" kern="1200" cap="none" spc="0" normalizeH="0" baseline="0" noProof="0" dirty="0">
                        <a:ln>
                          <a:noFill/>
                        </a:ln>
                        <a:solidFill>
                          <a:prstClr val="white"/>
                        </a:solidFill>
                        <a:effectLst/>
                        <a:uLnTx/>
                        <a:uFillTx/>
                        <a:latin typeface="Consolas" panose="020B0609020204030204" pitchFamily="49" charset="0"/>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boolean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equals</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5FB1DA"/>
                          </a:solidFill>
                          <a:effectLst/>
                          <a:latin typeface="Consolas" panose="020B0609020204030204" pitchFamily="49" charset="0"/>
                        </a:rPr>
                        <a:t>Object</a:t>
                      </a:r>
                      <a:r>
                        <a:rPr kumimoji="0" lang="de-DE" altLang="de-DE" sz="1400" b="0" i="0" u="none" strike="noStrike" cap="none" normalizeH="0" baseline="0" dirty="0">
                          <a:ln>
                            <a:noFill/>
                          </a:ln>
                          <a:solidFill>
                            <a:srgbClr val="5FB1D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err="1">
                          <a:ln>
                            <a:noFill/>
                          </a:ln>
                          <a:solidFill>
                            <a:srgbClr val="CC7E47"/>
                          </a:solidFill>
                          <a:effectLst/>
                          <a:latin typeface="Consolas" panose="020B0609020204030204" pitchFamily="49" charset="0"/>
                        </a:rPr>
                        <a:t>this</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 o</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true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if</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A9B7C6"/>
                          </a:solidFill>
                          <a:effectLst/>
                          <a:latin typeface="Consolas" panose="020B0609020204030204" pitchFamily="49" charset="0"/>
                        </a:rPr>
                        <a:t>o == </a:t>
                      </a:r>
                      <a:r>
                        <a:rPr kumimoji="0" lang="de-DE" altLang="de-DE" sz="1400" b="0" i="0" u="none" strike="noStrike" cap="none" normalizeH="0" baseline="0" dirty="0">
                          <a:ln>
                            <a:noFill/>
                          </a:ln>
                          <a:solidFill>
                            <a:srgbClr val="CC7E47"/>
                          </a:solidFill>
                          <a:effectLst/>
                          <a:latin typeface="Consolas" panose="020B0609020204030204" pitchFamily="49" charset="0"/>
                        </a:rPr>
                        <a:t>null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t>
                      </a:r>
                      <a:br>
                        <a:rPr kumimoji="0" lang="de-DE" altLang="de-DE" sz="1400" b="0" i="0" u="none" strike="noStrike" cap="none" normalizeH="0" baseline="0" dirty="0">
                          <a:ln>
                            <a:noFill/>
                          </a:ln>
                          <a:solidFill>
                            <a:srgbClr val="A9B7C6"/>
                          </a:solidFill>
                          <a:effectLst/>
                          <a:latin typeface="Consolas" panose="020B0609020204030204" pitchFamily="49" charset="0"/>
                        </a:rPr>
                      </a:b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o</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B9C7A6"/>
                          </a:solidFill>
                          <a:effectLst/>
                          <a:latin typeface="Consolas" panose="020B0609020204030204" pitchFamily="49" charset="0"/>
                        </a:rPr>
                        <a:t>getClass</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false</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FB1DA"/>
                          </a:solidFill>
                          <a:effectLst/>
                          <a:latin typeface="Consolas" panose="020B0609020204030204" pitchFamily="49" charset="0"/>
                        </a:rPr>
                        <a:t>Position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B0BA8C"/>
                          </a:solidFill>
                          <a:effectLst/>
                          <a:latin typeface="Consolas" panose="020B0609020204030204" pitchFamily="49" charset="0"/>
                        </a:rPr>
                        <a:t>(</a:t>
                      </a:r>
                      <a:r>
                        <a:rPr kumimoji="0" lang="de-DE" altLang="de-DE" sz="1400" b="0" i="0" u="none" strike="noStrike" cap="none" normalizeH="0" baseline="0" dirty="0">
                          <a:ln>
                            <a:noFill/>
                          </a:ln>
                          <a:solidFill>
                            <a:srgbClr val="5FB1DA"/>
                          </a:solidFill>
                          <a:effectLst/>
                          <a:latin typeface="Consolas" panose="020B0609020204030204" pitchFamily="49" charset="0"/>
                        </a:rPr>
                        <a:t>Position</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o</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9876AA"/>
                          </a:solidFill>
                          <a:effectLst/>
                          <a:latin typeface="Consolas" panose="020B0609020204030204" pitchFamily="49" charset="0"/>
                        </a:rPr>
                        <a:t>x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9876AA"/>
                          </a:solidFill>
                          <a:effectLst/>
                          <a:latin typeface="Consolas" panose="020B0609020204030204" pitchFamily="49" charset="0"/>
                        </a:rPr>
                        <a:t> </a:t>
                      </a:r>
                      <a:r>
                        <a:rPr kumimoji="0" lang="de-DE" altLang="de-DE" sz="1400" b="0" i="0" u="none" strike="noStrike" cap="none" normalizeH="0" baseline="0" dirty="0">
                          <a:ln>
                            <a:noFill/>
                          </a:ln>
                          <a:solidFill>
                            <a:srgbClr val="A9B7C6"/>
                          </a:solidFill>
                          <a:effectLst/>
                          <a:latin typeface="Consolas" panose="020B0609020204030204" pitchFamily="49" charset="0"/>
                        </a:rPr>
                        <a:t>&amp;&amp; </a:t>
                      </a:r>
                      <a:r>
                        <a:rPr kumimoji="0" lang="de-DE" altLang="de-DE" sz="1400" b="0" i="0" u="none" strike="noStrike" cap="none" normalizeH="0" baseline="0" dirty="0">
                          <a:ln>
                            <a:noFill/>
                          </a:ln>
                          <a:solidFill>
                            <a:srgbClr val="9876AA"/>
                          </a:solidFill>
                          <a:effectLst/>
                          <a:latin typeface="Consolas" panose="020B0609020204030204" pitchFamily="49" charset="0"/>
                        </a:rPr>
                        <a:t>y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position</a:t>
                      </a:r>
                      <a:r>
                        <a:rPr kumimoji="0" lang="de-DE" altLang="de-DE" sz="1400" b="0" i="0" u="none" strike="noStrike" cap="none" normalizeH="0" baseline="0" dirty="0" err="1">
                          <a:ln>
                            <a:noFill/>
                          </a:ln>
                          <a:solidFill>
                            <a:srgbClr val="AC91E3"/>
                          </a:solidFill>
                          <a:effectLst/>
                          <a:latin typeface="Consolas" panose="020B0609020204030204" pitchFamily="49" charset="0"/>
                        </a:rPr>
                        <a:t>.</a:t>
                      </a:r>
                      <a:r>
                        <a:rPr kumimoji="0" lang="de-DE" altLang="de-DE" sz="1400" b="0" i="0" u="none" strike="noStrike" cap="none" normalizeH="0" baseline="0" dirty="0" err="1">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a:ln>
                            <a:noFill/>
                          </a:ln>
                          <a:solidFill>
                            <a:srgbClr val="BBB529"/>
                          </a:solidFill>
                          <a:effectLst/>
                          <a:latin typeface="Consolas" panose="020B0609020204030204" pitchFamily="49" charset="0"/>
                        </a:rPr>
                        <a:t>@Override</a:t>
                      </a:r>
                      <a:br>
                        <a:rPr kumimoji="0" lang="de-DE" altLang="de-DE" sz="1400" b="0" i="0" u="none" strike="noStrike" cap="none" normalizeH="0" baseline="0" dirty="0">
                          <a:ln>
                            <a:noFill/>
                          </a:ln>
                          <a:solidFill>
                            <a:srgbClr val="BBB529"/>
                          </a:solidFill>
                          <a:effectLst/>
                          <a:latin typeface="Consolas" panose="020B0609020204030204" pitchFamily="49" charset="0"/>
                        </a:rPr>
                      </a:br>
                      <a:r>
                        <a:rPr kumimoji="0" lang="de-DE" altLang="de-DE" sz="1400" b="0" i="0" u="none" strike="noStrike" cap="none" normalizeH="0" baseline="0" dirty="0">
                          <a:ln>
                            <a:noFill/>
                          </a:ln>
                          <a:solidFill>
                            <a:srgbClr val="BBB529"/>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public</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D6AF72"/>
                          </a:solidFill>
                          <a:effectLst/>
                          <a:latin typeface="Consolas" panose="020B0609020204030204" pitchFamily="49" charset="0"/>
                        </a:rPr>
                        <a:t>hashCode</a:t>
                      </a:r>
                      <a:r>
                        <a:rPr kumimoji="0" lang="de-DE" altLang="de-DE" sz="1400" b="0" i="0" u="none" strike="noStrike" cap="none" normalizeH="0" baseline="0" dirty="0">
                          <a:ln>
                            <a:noFill/>
                          </a:ln>
                          <a:solidFill>
                            <a:srgbClr val="B0BA8C"/>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int</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x</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6897BB"/>
                          </a:solidFill>
                          <a:effectLst/>
                          <a:latin typeface="Consolas" panose="020B0609020204030204" pitchFamily="49" charset="0"/>
                        </a:rPr>
                        <a:t>31 </a:t>
                      </a:r>
                      <a:r>
                        <a:rPr kumimoji="0" lang="de-DE" altLang="de-DE" sz="1400" b="0" i="0" u="none" strike="noStrike" cap="none" normalizeH="0" baseline="0" dirty="0">
                          <a:ln>
                            <a:noFill/>
                          </a:ln>
                          <a:solidFill>
                            <a:srgbClr val="A9B7C6"/>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A9B7C6"/>
                          </a:solidFill>
                          <a:effectLst/>
                          <a:latin typeface="Consolas" panose="020B0609020204030204" pitchFamily="49" charset="0"/>
                        </a:rPr>
                        <a:t> + </a:t>
                      </a:r>
                      <a:r>
                        <a:rPr kumimoji="0" lang="de-DE" altLang="de-DE" sz="1400" b="0" i="0" u="none" strike="noStrike" cap="none" normalizeH="0" baseline="0" dirty="0">
                          <a:ln>
                            <a:noFill/>
                          </a:ln>
                          <a:solidFill>
                            <a:srgbClr val="9876AA"/>
                          </a:solidFill>
                          <a:effectLst/>
                          <a:latin typeface="Consolas" panose="020B0609020204030204" pitchFamily="49" charset="0"/>
                        </a:rPr>
                        <a:t>y</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CC7E47"/>
                          </a:solidFill>
                          <a:effectLst/>
                          <a:latin typeface="Consolas" panose="020B0609020204030204" pitchFamily="49" charset="0"/>
                        </a:rPr>
                        <a:t>return</a:t>
                      </a: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err="1">
                          <a:ln>
                            <a:noFill/>
                          </a:ln>
                          <a:solidFill>
                            <a:srgbClr val="A9B7C6"/>
                          </a:solidFill>
                          <a:effectLst/>
                          <a:latin typeface="Consolas" panose="020B0609020204030204" pitchFamily="49" charset="0"/>
                        </a:rPr>
                        <a:t>result</a:t>
                      </a:r>
                      <a:r>
                        <a:rPr kumimoji="0" lang="de-DE" altLang="de-DE" sz="1400" b="0" i="0" u="none" strike="noStrike" cap="none" normalizeH="0" baseline="0" dirty="0">
                          <a:ln>
                            <a:noFill/>
                          </a:ln>
                          <a:solidFill>
                            <a:srgbClr val="CC7E47"/>
                          </a:solidFill>
                          <a:effectLst/>
                          <a:latin typeface="Consolas" panose="020B0609020204030204" pitchFamily="49" charset="0"/>
                        </a:rPr>
                        <a:t>;</a:t>
                      </a:r>
                      <a:br>
                        <a:rPr kumimoji="0" lang="de-DE" altLang="de-DE" sz="1400" b="0" i="0" u="none" strike="noStrike" cap="none" normalizeH="0" baseline="0" dirty="0">
                          <a:ln>
                            <a:noFill/>
                          </a:ln>
                          <a:solidFill>
                            <a:srgbClr val="CC7E47"/>
                          </a:solidFill>
                          <a:effectLst/>
                          <a:latin typeface="Consolas" panose="020B0609020204030204" pitchFamily="49" charset="0"/>
                        </a:rPr>
                      </a:br>
                      <a:r>
                        <a:rPr kumimoji="0" lang="de-DE" altLang="de-DE" sz="1400" b="0" i="0" u="none" strike="noStrike" cap="none" normalizeH="0" baseline="0" dirty="0">
                          <a:ln>
                            <a:noFill/>
                          </a:ln>
                          <a:solidFill>
                            <a:srgbClr val="CC7E47"/>
                          </a:solidFill>
                          <a:effectLst/>
                          <a:latin typeface="Consolas" panose="020B0609020204030204" pitchFamily="49" charset="0"/>
                        </a:rPr>
                        <a:t>    </a:t>
                      </a: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r>
                        <a:rPr kumimoji="0" lang="de-DE" altLang="de-DE" sz="1400" b="0" i="0" u="none" strike="noStrike" cap="none" normalizeH="0" baseline="0" dirty="0">
                          <a:ln>
                            <a:noFill/>
                          </a:ln>
                          <a:solidFill>
                            <a:srgbClr val="507874"/>
                          </a:solidFill>
                          <a:effectLst/>
                          <a:latin typeface="Consolas" panose="020B0609020204030204" pitchFamily="49" charset="0"/>
                        </a:rPr>
                        <a:t>}</a:t>
                      </a:r>
                      <a:br>
                        <a:rPr kumimoji="0" lang="de-DE" altLang="de-DE" sz="1400" b="0" i="0" u="none" strike="noStrike" cap="none" normalizeH="0" baseline="0" dirty="0">
                          <a:ln>
                            <a:noFill/>
                          </a:ln>
                          <a:solidFill>
                            <a:srgbClr val="507874"/>
                          </a:solidFill>
                          <a:effectLst/>
                          <a:latin typeface="Consolas" panose="020B0609020204030204" pitchFamily="49" charset="0"/>
                        </a:rPr>
                      </a:br>
                      <a:endParaRPr kumimoji="0" lang="de-DE" altLang="de-DE" sz="3200" b="0" i="0" u="none" strike="noStrike" cap="none" normalizeH="0" baseline="0" dirty="0">
                        <a:ln>
                          <a:noFill/>
                        </a:ln>
                        <a:solidFill>
                          <a:schemeClr val="tx1"/>
                        </a:solidFill>
                        <a:effectLst/>
                        <a:latin typeface="Consolas" panose="020B0609020204030204" pitchFamily="49"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3814552"/>
                  </a:ext>
                </a:extLst>
              </a:tr>
            </a:tbl>
          </a:graphicData>
        </a:graphic>
      </p:graphicFrame>
      <p:cxnSp>
        <p:nvCxnSpPr>
          <p:cNvPr id="7" name="Connector: Elbow 6">
            <a:extLst>
              <a:ext uri="{FF2B5EF4-FFF2-40B4-BE49-F238E27FC236}">
                <a16:creationId xmlns:a16="http://schemas.microsoft.com/office/drawing/2014/main" id="{3D140E62-8EFC-4865-95E4-F0540FC660F1}"/>
              </a:ext>
            </a:extLst>
          </p:cNvPr>
          <p:cNvCxnSpPr>
            <a:cxnSpLocks/>
          </p:cNvCxnSpPr>
          <p:nvPr/>
        </p:nvCxnSpPr>
        <p:spPr>
          <a:xfrm flipV="1">
            <a:off x="2992582" y="1957647"/>
            <a:ext cx="4642658" cy="4505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5" name="Graphic 4" descr="Lightbulb with solid fill">
            <a:extLst>
              <a:ext uri="{FF2B5EF4-FFF2-40B4-BE49-F238E27FC236}">
                <a16:creationId xmlns:a16="http://schemas.microsoft.com/office/drawing/2014/main" id="{74671F2D-1328-47E9-9968-ADE0838BFC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1898093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31D01-33FA-41DD-A83F-4484FB800602}"/>
              </a:ext>
            </a:extLst>
          </p:cNvPr>
          <p:cNvSpPr>
            <a:spLocks noGrp="1"/>
          </p:cNvSpPr>
          <p:nvPr>
            <p:ph type="title"/>
          </p:nvPr>
        </p:nvSpPr>
        <p:spPr/>
        <p:txBody>
          <a:bodyPr/>
          <a:lstStyle/>
          <a:p>
            <a:r>
              <a:rPr lang="de-DE" dirty="0" err="1"/>
              <a:t>Record</a:t>
            </a:r>
            <a:endParaRPr lang="de-DE" dirty="0"/>
          </a:p>
        </p:txBody>
      </p:sp>
      <p:sp>
        <p:nvSpPr>
          <p:cNvPr id="3" name="Content Placeholder 2">
            <a:extLst>
              <a:ext uri="{FF2B5EF4-FFF2-40B4-BE49-F238E27FC236}">
                <a16:creationId xmlns:a16="http://schemas.microsoft.com/office/drawing/2014/main" id="{A41BF2FF-76D9-4627-ACC6-24A3AB2D4DEA}"/>
              </a:ext>
            </a:extLst>
          </p:cNvPr>
          <p:cNvSpPr>
            <a:spLocks noGrp="1"/>
          </p:cNvSpPr>
          <p:nvPr>
            <p:ph idx="1"/>
          </p:nvPr>
        </p:nvSpPr>
        <p:spPr/>
        <p:txBody>
          <a:bodyPr>
            <a:normAutofit/>
          </a:bodyPr>
          <a:lstStyle/>
          <a:p>
            <a:pPr marL="0" indent="0">
              <a:buNone/>
            </a:pPr>
            <a:r>
              <a:rPr lang="de-DE" dirty="0"/>
              <a:t>Ein </a:t>
            </a:r>
            <a:r>
              <a:rPr lang="de-DE" dirty="0" err="1"/>
              <a:t>Record</a:t>
            </a:r>
            <a:r>
              <a:rPr lang="de-DE" dirty="0"/>
              <a:t> ist eine Abkürzung für eine Klasse, die als reiner Datenspeicher dient. Er hat folgende Eigenschaften:</a:t>
            </a:r>
          </a:p>
          <a:p>
            <a:r>
              <a:rPr lang="de-DE" dirty="0"/>
              <a:t>Alle Attribute sind final</a:t>
            </a:r>
          </a:p>
          <a:p>
            <a:r>
              <a:rPr lang="de-DE" dirty="0"/>
              <a:t>Objekte sind genau dann </a:t>
            </a:r>
            <a:r>
              <a:rPr lang="de-DE" dirty="0" err="1"/>
              <a:t>equals</a:t>
            </a:r>
            <a:r>
              <a:rPr lang="de-DE" dirty="0"/>
              <a:t>, wenn es ihre Attributwerte sind.</a:t>
            </a:r>
          </a:p>
          <a:p>
            <a:pPr marL="0" indent="0">
              <a:buNone/>
            </a:pPr>
            <a:r>
              <a:rPr lang="de-DE" dirty="0"/>
              <a:t>Beispiel:</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record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D6AF72"/>
                </a:solidFill>
                <a:effectLst/>
                <a:latin typeface="Consolas" panose="020B0609020204030204" pitchFamily="49" charset="0"/>
              </a:rPr>
              <a:t>add</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5FB1DA"/>
                </a:solidFill>
                <a:effectLst/>
                <a:latin typeface="Consolas" panose="020B0609020204030204" pitchFamily="49" charset="0"/>
              </a:rPr>
              <a:t>Position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a:ln>
                  <a:noFill/>
                </a:ln>
                <a:solidFill>
                  <a:srgbClr val="B0BA8C"/>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return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new</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DD8E6"/>
                </a:solidFill>
                <a:effectLst/>
                <a:latin typeface="Consolas" panose="020B0609020204030204" pitchFamily="49" charset="0"/>
              </a:rPr>
              <a:t>Position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9876AA"/>
                </a:solidFill>
                <a:effectLst/>
                <a:latin typeface="Consolas" panose="020B0609020204030204" pitchFamily="49" charset="0"/>
              </a:rPr>
              <a:t>x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9876AA"/>
                </a:solidFill>
                <a:effectLst/>
                <a:latin typeface="Consolas" panose="020B0609020204030204" pitchFamily="49" charset="0"/>
              </a:rPr>
              <a:t>y </a:t>
            </a:r>
            <a:r>
              <a:rPr kumimoji="0" lang="de-DE" altLang="de-DE" sz="1800" b="0" i="0" u="none" strike="noStrike" cap="none" normalizeH="0" baseline="0" dirty="0">
                <a:ln>
                  <a:noFill/>
                </a:ln>
                <a:solidFill>
                  <a:srgbClr val="A9B7C6"/>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other</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9876AA"/>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C1B6046D-084C-4E97-BE7C-ACBD5CA3A9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69473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4F3753-F32F-4463-BD56-49F9C368492E}"/>
              </a:ext>
            </a:extLst>
          </p:cNvPr>
          <p:cNvSpPr>
            <a:spLocks noGrp="1"/>
          </p:cNvSpPr>
          <p:nvPr>
            <p:ph type="title"/>
          </p:nvPr>
        </p:nvSpPr>
        <p:spPr/>
        <p:txBody>
          <a:bodyPr/>
          <a:lstStyle/>
          <a:p>
            <a:r>
              <a:rPr lang="de-DE" dirty="0" err="1"/>
              <a:t>Enum</a:t>
            </a:r>
            <a:endParaRPr lang="de-DE" dirty="0"/>
          </a:p>
        </p:txBody>
      </p:sp>
      <p:sp>
        <p:nvSpPr>
          <p:cNvPr id="3" name="Inhaltsplatzhalter 2">
            <a:extLst>
              <a:ext uri="{FF2B5EF4-FFF2-40B4-BE49-F238E27FC236}">
                <a16:creationId xmlns:a16="http://schemas.microsoft.com/office/drawing/2014/main" id="{7E9492DB-3F3A-45C9-AC1F-274E1C31DB54}"/>
              </a:ext>
            </a:extLst>
          </p:cNvPr>
          <p:cNvSpPr>
            <a:spLocks noGrp="1"/>
          </p:cNvSpPr>
          <p:nvPr>
            <p:ph idx="1"/>
          </p:nvPr>
        </p:nvSpPr>
        <p:spPr/>
        <p:txBody>
          <a:bodyPr/>
          <a:lstStyle/>
          <a:p>
            <a:r>
              <a:rPr lang="de-DE" dirty="0"/>
              <a:t>Eine Klasse, die eine vordefinierte Anzahl an Objekten hat.</a:t>
            </a:r>
          </a:p>
        </p:txBody>
      </p:sp>
      <p:pic>
        <p:nvPicPr>
          <p:cNvPr id="5" name="Grafik 4">
            <a:extLst>
              <a:ext uri="{FF2B5EF4-FFF2-40B4-BE49-F238E27FC236}">
                <a16:creationId xmlns:a16="http://schemas.microsoft.com/office/drawing/2014/main" id="{0A8FE040-8DEF-445C-BD00-8ED683449EB2}"/>
              </a:ext>
            </a:extLst>
          </p:cNvPr>
          <p:cNvPicPr>
            <a:picLocks noChangeAspect="1"/>
          </p:cNvPicPr>
          <p:nvPr/>
        </p:nvPicPr>
        <p:blipFill>
          <a:blip r:embed="rId2"/>
          <a:stretch>
            <a:fillRect/>
          </a:stretch>
        </p:blipFill>
        <p:spPr>
          <a:xfrm>
            <a:off x="0" y="2275572"/>
            <a:ext cx="12192000" cy="1245140"/>
          </a:xfrm>
          <a:prstGeom prst="rect">
            <a:avLst/>
          </a:prstGeom>
        </p:spPr>
      </p:pic>
      <p:pic>
        <p:nvPicPr>
          <p:cNvPr id="7" name="Grafik 6">
            <a:extLst>
              <a:ext uri="{FF2B5EF4-FFF2-40B4-BE49-F238E27FC236}">
                <a16:creationId xmlns:a16="http://schemas.microsoft.com/office/drawing/2014/main" id="{A84A1C7D-9667-489E-A52E-5FDDD87E6320}"/>
              </a:ext>
            </a:extLst>
          </p:cNvPr>
          <p:cNvPicPr>
            <a:picLocks noChangeAspect="1"/>
          </p:cNvPicPr>
          <p:nvPr/>
        </p:nvPicPr>
        <p:blipFill>
          <a:blip r:embed="rId3"/>
          <a:stretch>
            <a:fillRect/>
          </a:stretch>
        </p:blipFill>
        <p:spPr>
          <a:xfrm>
            <a:off x="0" y="3520712"/>
            <a:ext cx="10515601" cy="3337287"/>
          </a:xfrm>
          <a:prstGeom prst="rect">
            <a:avLst/>
          </a:prstGeom>
        </p:spPr>
      </p:pic>
      <p:pic>
        <p:nvPicPr>
          <p:cNvPr id="6" name="Graphic 5" descr="Document with solid fill">
            <a:extLst>
              <a:ext uri="{FF2B5EF4-FFF2-40B4-BE49-F238E27FC236}">
                <a16:creationId xmlns:a16="http://schemas.microsoft.com/office/drawing/2014/main" id="{4870EAC7-0FCC-4896-B09C-E0491F62B05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8588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FB919-1A1E-4370-B4CA-FEAE4CB3F12A}"/>
              </a:ext>
            </a:extLst>
          </p:cNvPr>
          <p:cNvSpPr>
            <a:spLocks noGrp="1"/>
          </p:cNvSpPr>
          <p:nvPr>
            <p:ph type="title"/>
          </p:nvPr>
        </p:nvSpPr>
        <p:spPr/>
        <p:txBody>
          <a:bodyPr/>
          <a:lstStyle/>
          <a:p>
            <a:r>
              <a:rPr lang="de-DE" dirty="0"/>
              <a:t>Variablen</a:t>
            </a:r>
          </a:p>
        </p:txBody>
      </p:sp>
      <p:sp>
        <p:nvSpPr>
          <p:cNvPr id="5" name="Textfeld 4">
            <a:extLst>
              <a:ext uri="{FF2B5EF4-FFF2-40B4-BE49-F238E27FC236}">
                <a16:creationId xmlns:a16="http://schemas.microsoft.com/office/drawing/2014/main" id="{8FF67C96-054F-B98E-66FD-0C1BF1E4EB94}"/>
              </a:ext>
            </a:extLst>
          </p:cNvPr>
          <p:cNvSpPr txBox="1"/>
          <p:nvPr/>
        </p:nvSpPr>
        <p:spPr>
          <a:xfrm>
            <a:off x="838200" y="1690688"/>
            <a:ext cx="10515600"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de-DE" sz="1800" b="0" i="0" u="none" strike="noStrike" cap="none" normalizeH="0" baseline="0" dirty="0">
                <a:ln>
                  <a:noFill/>
                </a:ln>
                <a:solidFill>
                  <a:srgbClr val="808080"/>
                </a:solidFill>
                <a:effectLst/>
                <a:latin typeface="Consolas" panose="020B0609020204030204" pitchFamily="49" charset="0"/>
              </a:rPr>
              <a:t>// Variablen deklarieren: &lt;Datentyp&gt; &lt;Name&gt;( = &lt;Wert&gt;);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9095</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boolean</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sterneLeuchten</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CC7E47"/>
                </a:solidFill>
                <a:effectLst/>
                <a:latin typeface="Consolas" panose="020B0609020204030204" pitchFamily="49" charset="0"/>
              </a:rPr>
              <a:t>true</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char</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zweiterBuchstabe</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A8759"/>
                </a:solidFill>
                <a:effectLst/>
                <a:latin typeface="Consolas" panose="020B0609020204030204" pitchFamily="49" charset="0"/>
              </a:rPr>
              <a:t>'B'</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CC7E47"/>
                </a:solidFill>
                <a:effectLst/>
                <a:latin typeface="Consolas" panose="020B0609020204030204" pitchFamily="49" charset="0"/>
              </a:rPr>
              <a:t>float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A9B7C6"/>
                </a:solidFill>
                <a:effectLst/>
                <a:latin typeface="Consolas" panose="020B0609020204030204" pitchFamily="49" charset="0"/>
              </a:rPr>
              <a:t>temperaturInGradCelsius</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20.21f</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Variablen verwenden: &lt;Name&gt;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9095</a:t>
            </a:r>
            <a:br>
              <a:rPr kumimoji="0" lang="de-DE" altLang="de-DE" sz="1800" b="0" i="0" u="none" strike="noStrike" cap="none" normalizeH="0" baseline="0" dirty="0">
                <a:ln>
                  <a:noFill/>
                </a:ln>
                <a:solidFill>
                  <a:srgbClr val="808080"/>
                </a:solidFill>
                <a:effectLst/>
                <a:latin typeface="Consolas" panose="020B0609020204030204" pitchFamily="49" charset="0"/>
              </a:rPr>
            </a:b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a:ln>
                  <a:noFill/>
                </a:ln>
                <a:solidFill>
                  <a:srgbClr val="808080"/>
                </a:solidFill>
                <a:effectLst/>
                <a:latin typeface="Consolas" panose="020B0609020204030204" pitchFamily="49" charset="0"/>
              </a:rPr>
              <a:t>// Variablen setzen: &lt;Name&gt; = &lt;Neuer Wert&gt;;</a:t>
            </a:r>
            <a:br>
              <a:rPr kumimoji="0" lang="de-DE" altLang="de-DE" sz="1800" b="0" i="0" u="none" strike="noStrike" cap="none" normalizeH="0" baseline="0" dirty="0">
                <a:ln>
                  <a:noFill/>
                </a:ln>
                <a:solidFill>
                  <a:srgbClr val="808080"/>
                </a:solidFill>
                <a:effectLst/>
                <a:latin typeface="Consolas" panose="020B0609020204030204" pitchFamily="49" charset="0"/>
              </a:rPr>
            </a:b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A9B7C6"/>
                </a:solidFill>
                <a:effectLst/>
                <a:latin typeface="Consolas" panose="020B0609020204030204" pitchFamily="49" charset="0"/>
              </a:rPr>
              <a:t> + </a:t>
            </a:r>
            <a:r>
              <a:rPr kumimoji="0" lang="de-DE" altLang="de-DE" sz="1800" b="0" i="0" u="none" strike="noStrike" cap="none" normalizeH="0" baseline="0" dirty="0">
                <a:ln>
                  <a:noFill/>
                </a:ln>
                <a:solidFill>
                  <a:srgbClr val="6897BB"/>
                </a:solidFill>
                <a:effectLst/>
                <a:latin typeface="Consolas" panose="020B0609020204030204" pitchFamily="49" charset="0"/>
              </a:rPr>
              <a:t>1</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err="1">
                <a:ln>
                  <a:noFill/>
                </a:ln>
                <a:solidFill>
                  <a:srgbClr val="5FB1DA"/>
                </a:solidFill>
                <a:effectLst/>
                <a:latin typeface="Consolas" panose="020B0609020204030204" pitchFamily="49" charset="0"/>
              </a:rPr>
              <a:t>System</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1" u="none" strike="noStrike" cap="none" normalizeH="0" baseline="0" dirty="0" err="1">
                <a:ln>
                  <a:noFill/>
                </a:ln>
                <a:solidFill>
                  <a:srgbClr val="9876AA"/>
                </a:solidFill>
                <a:effectLst/>
                <a:latin typeface="Consolas" panose="020B0609020204030204" pitchFamily="49" charset="0"/>
              </a:rPr>
              <a:t>out</a:t>
            </a:r>
            <a:r>
              <a:rPr kumimoji="0" lang="de-DE" altLang="de-DE" sz="1800" b="0" i="0" u="none" strike="noStrike" cap="none" normalizeH="0" baseline="0" dirty="0" err="1">
                <a:ln>
                  <a:noFill/>
                </a:ln>
                <a:solidFill>
                  <a:srgbClr val="AC91E3"/>
                </a:solidFill>
                <a:effectLst/>
                <a:latin typeface="Consolas" panose="020B0609020204030204" pitchFamily="49" charset="0"/>
              </a:rPr>
              <a:t>.</a:t>
            </a:r>
            <a:r>
              <a:rPr kumimoji="0" lang="de-DE" altLang="de-DE" sz="1800" b="0" i="0" u="none" strike="noStrike" cap="none" normalizeH="0" baseline="0" dirty="0" err="1">
                <a:ln>
                  <a:noFill/>
                </a:ln>
                <a:solidFill>
                  <a:srgbClr val="B9C7A6"/>
                </a:solidFill>
                <a:effectLst/>
                <a:latin typeface="Consolas" panose="020B0609020204030204" pitchFamily="49" charset="0"/>
              </a:rPr>
              <a:t>println</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A9B7C6"/>
                </a:solidFill>
                <a:effectLst/>
                <a:latin typeface="Consolas" panose="020B0609020204030204" pitchFamily="49" charset="0"/>
              </a:rPr>
              <a:t>sterneAmHimmel</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808080"/>
                </a:solidFill>
                <a:effectLst/>
                <a:latin typeface="Consolas" panose="020B0609020204030204" pitchFamily="49" charset="0"/>
              </a:rPr>
              <a:t>// Ergebnis: 9096</a:t>
            </a:r>
            <a:endParaRPr kumimoji="0" lang="de-DE" altLang="de-DE" sz="4000" b="0" i="0" u="none" strike="noStrike" cap="none" normalizeH="0" baseline="0" dirty="0">
              <a:ln>
                <a:noFill/>
              </a:ln>
              <a:solidFill>
                <a:schemeClr val="tx1"/>
              </a:solidFill>
              <a:effectLst/>
              <a:latin typeface="Consolas" panose="020B0609020204030204" pitchFamily="49" charset="0"/>
            </a:endParaRPr>
          </a:p>
        </p:txBody>
      </p:sp>
      <p:graphicFrame>
        <p:nvGraphicFramePr>
          <p:cNvPr id="3" name="Table 3">
            <a:extLst>
              <a:ext uri="{FF2B5EF4-FFF2-40B4-BE49-F238E27FC236}">
                <a16:creationId xmlns:a16="http://schemas.microsoft.com/office/drawing/2014/main" id="{18870359-C709-489C-AA53-A38E28C68C49}"/>
              </a:ext>
            </a:extLst>
          </p:cNvPr>
          <p:cNvGraphicFramePr>
            <a:graphicFrameLocks noGrp="1"/>
          </p:cNvGraphicFramePr>
          <p:nvPr>
            <p:extLst>
              <p:ext uri="{D42A27DB-BD31-4B8C-83A1-F6EECF244321}">
                <p14:modId xmlns:p14="http://schemas.microsoft.com/office/powerpoint/2010/main" val="2171780877"/>
              </p:ext>
            </p:extLst>
          </p:nvPr>
        </p:nvGraphicFramePr>
        <p:xfrm>
          <a:off x="7980680" y="4902200"/>
          <a:ext cx="4109720" cy="1854200"/>
        </p:xfrm>
        <a:graphic>
          <a:graphicData uri="http://schemas.openxmlformats.org/drawingml/2006/table">
            <a:tbl>
              <a:tblPr firstRow="1" bandRow="1">
                <a:tableStyleId>{5C22544A-7EE6-4342-B048-85BDC9FD1C3A}</a:tableStyleId>
              </a:tblPr>
              <a:tblGrid>
                <a:gridCol w="2692400">
                  <a:extLst>
                    <a:ext uri="{9D8B030D-6E8A-4147-A177-3AD203B41FA5}">
                      <a16:colId xmlns:a16="http://schemas.microsoft.com/office/drawing/2014/main" val="2195427083"/>
                    </a:ext>
                  </a:extLst>
                </a:gridCol>
                <a:gridCol w="1417320">
                  <a:extLst>
                    <a:ext uri="{9D8B030D-6E8A-4147-A177-3AD203B41FA5}">
                      <a16:colId xmlns:a16="http://schemas.microsoft.com/office/drawing/2014/main" val="769526545"/>
                    </a:ext>
                  </a:extLst>
                </a:gridCol>
              </a:tblGrid>
              <a:tr h="370840">
                <a:tc>
                  <a:txBody>
                    <a:bodyPr/>
                    <a:lstStyle/>
                    <a:p>
                      <a:r>
                        <a:rPr lang="de-DE" b="1" dirty="0">
                          <a:solidFill>
                            <a:schemeClr val="tx1"/>
                          </a:solidFill>
                        </a:rPr>
                        <a:t>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b="1" dirty="0">
                          <a:solidFill>
                            <a:schemeClr val="tx1"/>
                          </a:solidFill>
                        </a:rPr>
                        <a:t>Wert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9222498"/>
                  </a:ext>
                </a:extLst>
              </a:tr>
              <a:tr h="370840">
                <a:tc>
                  <a:txBody>
                    <a:bodyPr/>
                    <a:lstStyle/>
                    <a:p>
                      <a:r>
                        <a:rPr lang="de-DE" b="0" dirty="0" err="1">
                          <a:solidFill>
                            <a:schemeClr val="tx1"/>
                          </a:solidFill>
                        </a:rPr>
                        <a:t>sterneAmHimmel</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9095</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276844"/>
                  </a:ext>
                </a:extLst>
              </a:tr>
              <a:tr h="370840">
                <a:tc>
                  <a:txBody>
                    <a:bodyPr/>
                    <a:lstStyle/>
                    <a:p>
                      <a:r>
                        <a:rPr lang="de-DE" b="0" dirty="0" err="1">
                          <a:solidFill>
                            <a:schemeClr val="tx1"/>
                          </a:solidFill>
                        </a:rPr>
                        <a:t>sterneLeuchten</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err="1">
                          <a:solidFill>
                            <a:srgbClr val="CF8E6D"/>
                          </a:solidFill>
                          <a:latin typeface="Consolas" panose="020B0609020204030204" pitchFamily="49" charset="0"/>
                          <a:cs typeface="Courier New" panose="02070309020205020404" pitchFamily="49" charset="0"/>
                        </a:rPr>
                        <a:t>true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54332594"/>
                  </a:ext>
                </a:extLst>
              </a:tr>
              <a:tr h="370840">
                <a:tc>
                  <a:txBody>
                    <a:bodyPr/>
                    <a:lstStyle/>
                    <a:p>
                      <a:r>
                        <a:rPr lang="de-DE" b="0" dirty="0" err="1">
                          <a:solidFill>
                            <a:schemeClr val="tx1"/>
                          </a:solidFill>
                        </a:rPr>
                        <a:t>zweiterBuchstabe</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6AAB73"/>
                          </a:solidFill>
                          <a:latin typeface="Consolas" panose="020B0609020204030204" pitchFamily="49" charset="0"/>
                          <a:cs typeface="Courier New" panose="02070309020205020404" pitchFamily="49" charset="0"/>
                        </a:rPr>
                        <a:t>'B'</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6116202"/>
                  </a:ext>
                </a:extLst>
              </a:tr>
              <a:tr h="370840">
                <a:tc>
                  <a:txBody>
                    <a:bodyPr/>
                    <a:lstStyle/>
                    <a:p>
                      <a:r>
                        <a:rPr lang="de-DE" b="0" dirty="0" err="1">
                          <a:solidFill>
                            <a:schemeClr val="tx1"/>
                          </a:solidFill>
                        </a:rPr>
                        <a:t>temperaturInGradCelsius</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1800" b="0" i="0" dirty="0">
                          <a:solidFill>
                            <a:srgbClr val="2AACB8"/>
                          </a:solidFill>
                          <a:latin typeface="Consolas" panose="020B0609020204030204" pitchFamily="49" charset="0"/>
                          <a:cs typeface="Courier New" panose="02070309020205020404" pitchFamily="49" charset="0"/>
                        </a:rPr>
                        <a:t>20.21f</a:t>
                      </a:r>
                      <a:endParaRPr lang="de-DE"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83921566"/>
                  </a:ext>
                </a:extLst>
              </a:tr>
            </a:tbl>
          </a:graphicData>
        </a:graphic>
      </p:graphicFrame>
      <p:cxnSp>
        <p:nvCxnSpPr>
          <p:cNvPr id="11" name="Straight Arrow Connector 10">
            <a:extLst>
              <a:ext uri="{FF2B5EF4-FFF2-40B4-BE49-F238E27FC236}">
                <a16:creationId xmlns:a16="http://schemas.microsoft.com/office/drawing/2014/main" id="{EB68B7BB-1328-4046-86B8-BC4485073F7E}"/>
              </a:ext>
            </a:extLst>
          </p:cNvPr>
          <p:cNvCxnSpPr/>
          <p:nvPr/>
        </p:nvCxnSpPr>
        <p:spPr>
          <a:xfrm flipH="1" flipV="1">
            <a:off x="966724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CC7F864B-A08E-4B77-A784-FEE2A0488CD1}"/>
              </a:ext>
            </a:extLst>
          </p:cNvPr>
          <p:cNvSpPr txBox="1"/>
          <p:nvPr/>
        </p:nvSpPr>
        <p:spPr>
          <a:xfrm>
            <a:off x="9163050" y="2606477"/>
            <a:ext cx="2065020" cy="646331"/>
          </a:xfrm>
          <a:prstGeom prst="rect">
            <a:avLst/>
          </a:prstGeom>
          <a:noFill/>
        </p:spPr>
        <p:txBody>
          <a:bodyPr wrap="square">
            <a:spAutoFit/>
          </a:bodyPr>
          <a:lstStyle/>
          <a:p>
            <a:r>
              <a:rPr lang="de-DE" dirty="0"/>
              <a:t>Berechne:</a:t>
            </a:r>
          </a:p>
          <a:p>
            <a:r>
              <a:rPr lang="de-DE" sz="1800" b="0" i="0" dirty="0">
                <a:solidFill>
                  <a:srgbClr val="2AACB8"/>
                </a:solidFill>
                <a:latin typeface="Consolas" panose="020B0609020204030204" pitchFamily="49" charset="0"/>
                <a:cs typeface="Courier New" panose="02070309020205020404" pitchFamily="49" charset="0"/>
              </a:rPr>
              <a:t>9095</a:t>
            </a:r>
            <a:r>
              <a:rPr lang="de-DE" sz="1800" b="0" i="0" dirty="0">
                <a:solidFill>
                  <a:srgbClr val="BCBEC4"/>
                </a:solidFill>
                <a:latin typeface="Consolas" panose="020B0609020204030204" pitchFamily="49" charset="0"/>
                <a:cs typeface="Courier New" panose="02070309020205020404" pitchFamily="49" charset="0"/>
              </a:rPr>
              <a:t> + </a:t>
            </a:r>
            <a:r>
              <a:rPr lang="de-DE" sz="1800" b="0" i="0" dirty="0">
                <a:solidFill>
                  <a:srgbClr val="2AACB8"/>
                </a:solidFill>
                <a:latin typeface="Consolas" panose="020B0609020204030204" pitchFamily="49" charset="0"/>
                <a:cs typeface="Courier New" panose="02070309020205020404" pitchFamily="49" charset="0"/>
              </a:rPr>
              <a:t>1 </a:t>
            </a:r>
            <a:r>
              <a:rPr lang="de-DE" sz="1800" b="0" i="0" dirty="0">
                <a:solidFill>
                  <a:srgbClr val="BCBEC4"/>
                </a:solidFill>
                <a:latin typeface="Consolas" panose="020B0609020204030204" pitchFamily="49" charset="0"/>
                <a:cs typeface="Courier New" panose="02070309020205020404" pitchFamily="49" charset="0"/>
              </a:rPr>
              <a:t>= </a:t>
            </a:r>
            <a:r>
              <a:rPr lang="de-DE" sz="1800" b="0" i="0" dirty="0">
                <a:solidFill>
                  <a:srgbClr val="2AACB8"/>
                </a:solidFill>
                <a:latin typeface="Consolas" panose="020B0609020204030204" pitchFamily="49" charset="0"/>
                <a:cs typeface="Courier New" panose="02070309020205020404" pitchFamily="49" charset="0"/>
              </a:rPr>
              <a:t>9096</a:t>
            </a:r>
            <a:endParaRPr lang="de-DE" dirty="0"/>
          </a:p>
        </p:txBody>
      </p:sp>
      <p:cxnSp>
        <p:nvCxnSpPr>
          <p:cNvPr id="14" name="Straight Arrow Connector 13">
            <a:extLst>
              <a:ext uri="{FF2B5EF4-FFF2-40B4-BE49-F238E27FC236}">
                <a16:creationId xmlns:a16="http://schemas.microsoft.com/office/drawing/2014/main" id="{87536019-CC91-4B79-A933-595613D77E05}"/>
              </a:ext>
            </a:extLst>
          </p:cNvPr>
          <p:cNvCxnSpPr>
            <a:cxnSpLocks/>
          </p:cNvCxnSpPr>
          <p:nvPr/>
        </p:nvCxnSpPr>
        <p:spPr>
          <a:xfrm rot="10800000" flipH="1" flipV="1">
            <a:off x="10769600" y="3215640"/>
            <a:ext cx="1056640" cy="211836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Graphic 11" descr="Document with solid fill">
            <a:extLst>
              <a:ext uri="{FF2B5EF4-FFF2-40B4-BE49-F238E27FC236}">
                <a16:creationId xmlns:a16="http://schemas.microsoft.com/office/drawing/2014/main" id="{C233AC7B-20D0-485D-A88F-8232322DE4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7669281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E6D20B5-908F-498E-A808-E097292FAB3A}"/>
              </a:ext>
            </a:extLst>
          </p:cNvPr>
          <p:cNvSpPr>
            <a:spLocks noGrp="1"/>
          </p:cNvSpPr>
          <p:nvPr>
            <p:ph type="title"/>
          </p:nvPr>
        </p:nvSpPr>
        <p:spPr/>
        <p:txBody>
          <a:bodyPr/>
          <a:lstStyle/>
          <a:p>
            <a:r>
              <a:rPr lang="de-DE" dirty="0" err="1"/>
              <a:t>Enum</a:t>
            </a:r>
            <a:r>
              <a:rPr lang="de-DE" dirty="0"/>
              <a:t>-Methoden</a:t>
            </a:r>
          </a:p>
        </p:txBody>
      </p:sp>
      <p:graphicFrame>
        <p:nvGraphicFramePr>
          <p:cNvPr id="4" name="Tabelle 7">
            <a:extLst>
              <a:ext uri="{FF2B5EF4-FFF2-40B4-BE49-F238E27FC236}">
                <a16:creationId xmlns:a16="http://schemas.microsoft.com/office/drawing/2014/main" id="{52A1085D-A077-4E13-A9BA-05D6B3C2D421}"/>
              </a:ext>
            </a:extLst>
          </p:cNvPr>
          <p:cNvGraphicFramePr>
            <a:graphicFrameLocks noGrp="1"/>
          </p:cNvGraphicFramePr>
          <p:nvPr/>
        </p:nvGraphicFramePr>
        <p:xfrm>
          <a:off x="838200" y="2533650"/>
          <a:ext cx="10515599" cy="1790700"/>
        </p:xfrm>
        <a:graphic>
          <a:graphicData uri="http://schemas.openxmlformats.org/drawingml/2006/table">
            <a:tbl>
              <a:tblPr firstRow="1" bandRow="1">
                <a:tableStyleId>{5C22544A-7EE6-4342-B048-85BDC9FD1C3A}</a:tableStyleId>
              </a:tblPr>
              <a:tblGrid>
                <a:gridCol w="3784599">
                  <a:extLst>
                    <a:ext uri="{9D8B030D-6E8A-4147-A177-3AD203B41FA5}">
                      <a16:colId xmlns:a16="http://schemas.microsoft.com/office/drawing/2014/main" val="2317810761"/>
                    </a:ext>
                  </a:extLst>
                </a:gridCol>
                <a:gridCol w="2302933">
                  <a:extLst>
                    <a:ext uri="{9D8B030D-6E8A-4147-A177-3AD203B41FA5}">
                      <a16:colId xmlns:a16="http://schemas.microsoft.com/office/drawing/2014/main" val="4025835444"/>
                    </a:ext>
                  </a:extLst>
                </a:gridCol>
                <a:gridCol w="4428067">
                  <a:extLst>
                    <a:ext uri="{9D8B030D-6E8A-4147-A177-3AD203B41FA5}">
                      <a16:colId xmlns:a16="http://schemas.microsoft.com/office/drawing/2014/main" val="3760803087"/>
                    </a:ext>
                  </a:extLst>
                </a:gridCol>
              </a:tblGrid>
              <a:tr h="436563">
                <a:tc>
                  <a:txBody>
                    <a:bodyPr/>
                    <a:lstStyle/>
                    <a:p>
                      <a:r>
                        <a:rPr lang="de-DE" u="none" dirty="0">
                          <a:solidFill>
                            <a:schemeClr val="tx1"/>
                          </a:solidFill>
                        </a:rPr>
                        <a:t>Aufruf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a:solidFill>
                            <a:schemeClr val="tx1"/>
                          </a:solidFill>
                        </a:rPr>
                        <a:t>C&lt;x&gt;.ordinal()</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Index des </a:t>
                      </a:r>
                      <a:r>
                        <a:rPr lang="de-DE" u="none" dirty="0" err="1">
                          <a:solidFill>
                            <a:schemeClr val="tx1"/>
                          </a:solidFill>
                        </a:rPr>
                        <a:t>Enum</a:t>
                      </a:r>
                      <a:r>
                        <a:rPr lang="de-DE" u="none" dirty="0">
                          <a:solidFill>
                            <a:schemeClr val="tx1"/>
                          </a:solidFill>
                        </a:rPr>
                        <a:t>-Werts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E.values</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Array mit allen </a:t>
                      </a:r>
                      <a:r>
                        <a:rPr lang="de-DE" u="none" dirty="0" err="1">
                          <a:solidFill>
                            <a:schemeClr val="tx1"/>
                          </a:solidFill>
                        </a:rPr>
                        <a:t>Enum</a:t>
                      </a:r>
                      <a:r>
                        <a:rPr lang="de-DE" u="none" dirty="0">
                          <a:solidFill>
                            <a:schemeClr val="tx1"/>
                          </a:solidFill>
                        </a:rPr>
                        <a:t>-Werten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E.valueOf</a:t>
                      </a:r>
                      <a:r>
                        <a:rPr lang="de-DE" u="none" dirty="0">
                          <a:solidFill>
                            <a:schemeClr val="tx1"/>
                          </a:solidFill>
                        </a:rPr>
                        <a:t>(String </a:t>
                      </a:r>
                      <a:r>
                        <a:rPr lang="de-DE" u="none" dirty="0" err="1">
                          <a:solidFill>
                            <a:schemeClr val="tx1"/>
                          </a:solidFill>
                        </a:rPr>
                        <a:t>name</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Enum</a:t>
                      </a:r>
                      <a:r>
                        <a:rPr lang="de-DE" u="none" dirty="0">
                          <a:solidFill>
                            <a:schemeClr val="tx1"/>
                          </a:solidFill>
                        </a:rPr>
                        <a:t>-Wert mit dem Namen </a:t>
                      </a:r>
                      <a:r>
                        <a:rPr lang="de-DE" u="none" dirty="0" err="1">
                          <a:solidFill>
                            <a:schemeClr val="tx1"/>
                          </a:solidFill>
                        </a:rPr>
                        <a:t>name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bl>
          </a:graphicData>
        </a:graphic>
      </p:graphicFrame>
      <p:sp>
        <p:nvSpPr>
          <p:cNvPr id="3" name="TextBox 2">
            <a:extLst>
              <a:ext uri="{FF2B5EF4-FFF2-40B4-BE49-F238E27FC236}">
                <a16:creationId xmlns:a16="http://schemas.microsoft.com/office/drawing/2014/main" id="{78937DCA-9FCA-4A17-A88E-02E501E40472}"/>
              </a:ext>
            </a:extLst>
          </p:cNvPr>
          <p:cNvSpPr txBox="1"/>
          <p:nvPr/>
        </p:nvSpPr>
        <p:spPr>
          <a:xfrm>
            <a:off x="838200" y="1825664"/>
            <a:ext cx="6878444" cy="369332"/>
          </a:xfrm>
          <a:prstGeom prst="rect">
            <a:avLst/>
          </a:prstGeom>
          <a:noFill/>
        </p:spPr>
        <p:txBody>
          <a:bodyPr wrap="square" rtlCol="0">
            <a:spAutoFit/>
          </a:bodyPr>
          <a:lstStyle/>
          <a:p>
            <a:r>
              <a:rPr lang="de-DE" dirty="0"/>
              <a:t>Sei E ein </a:t>
            </a:r>
            <a:r>
              <a:rPr lang="de-DE" dirty="0" err="1"/>
              <a:t>Enum</a:t>
            </a:r>
            <a:r>
              <a:rPr lang="de-DE" dirty="0"/>
              <a:t> mit </a:t>
            </a:r>
            <a:r>
              <a:rPr lang="de-DE" dirty="0" err="1"/>
              <a:t>Enum</a:t>
            </a:r>
            <a:r>
              <a:rPr lang="de-DE" dirty="0"/>
              <a:t>-Konstanten C1, C2, C3.</a:t>
            </a:r>
          </a:p>
        </p:txBody>
      </p:sp>
      <p:pic>
        <p:nvPicPr>
          <p:cNvPr id="5" name="Graphic 4" descr="Books with solid fill">
            <a:extLst>
              <a:ext uri="{FF2B5EF4-FFF2-40B4-BE49-F238E27FC236}">
                <a16:creationId xmlns:a16="http://schemas.microsoft.com/office/drawing/2014/main" id="{CC7F0A5F-3DD8-49E0-992B-59CB48CD252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8881712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09C7BB-5A6B-4A8F-8222-00E1A52B916A}"/>
              </a:ext>
            </a:extLst>
          </p:cNvPr>
          <p:cNvSpPr>
            <a:spLocks noGrp="1"/>
          </p:cNvSpPr>
          <p:nvPr>
            <p:ph type="title"/>
          </p:nvPr>
        </p:nvSpPr>
        <p:spPr/>
        <p:txBody>
          <a:bodyPr/>
          <a:lstStyle/>
          <a:p>
            <a:r>
              <a:rPr lang="de-DE" dirty="0"/>
              <a:t>Datenstrukturen</a:t>
            </a:r>
          </a:p>
        </p:txBody>
      </p:sp>
      <p:sp>
        <p:nvSpPr>
          <p:cNvPr id="3" name="Inhaltsplatzhalter 2">
            <a:extLst>
              <a:ext uri="{FF2B5EF4-FFF2-40B4-BE49-F238E27FC236}">
                <a16:creationId xmlns:a16="http://schemas.microsoft.com/office/drawing/2014/main" id="{0F810A94-D402-4C54-B1C4-73243E9DCEBA}"/>
              </a:ext>
            </a:extLst>
          </p:cNvPr>
          <p:cNvSpPr>
            <a:spLocks noGrp="1"/>
          </p:cNvSpPr>
          <p:nvPr>
            <p:ph idx="1"/>
          </p:nvPr>
        </p:nvSpPr>
        <p:spPr/>
        <p:txBody>
          <a:bodyPr>
            <a:normAutofit fontScale="92500"/>
          </a:bodyPr>
          <a:lstStyle/>
          <a:p>
            <a:r>
              <a:rPr lang="de-DE" dirty="0"/>
              <a:t>Datenstrukturen speichern und organisieren mehrere Objekte.</a:t>
            </a:r>
          </a:p>
          <a:p>
            <a:pPr lvl="1"/>
            <a:r>
              <a:rPr lang="de-DE" dirty="0"/>
              <a:t>Arraylisten nummerieren Objekte durch. Sie beginnen bei 0 und können beliebig viele Objekte beinhalten.</a:t>
            </a:r>
          </a:p>
          <a:p>
            <a:pPr lvl="1"/>
            <a:r>
              <a:rPr lang="de-DE" dirty="0" err="1"/>
              <a:t>HashSets</a:t>
            </a:r>
            <a:r>
              <a:rPr lang="de-DE" dirty="0"/>
              <a:t> merken sich alle Objekte, die sie enthalten, auf eine strukturierte Weise. So kann man schnell herausfinden, ob ein Objekt vorhanden ist, ohne alle Objekte zu durchstöbern.</a:t>
            </a:r>
            <a:br>
              <a:rPr lang="de-DE" dirty="0"/>
            </a:br>
            <a:r>
              <a:rPr lang="de-DE" dirty="0"/>
              <a:t>Beispiel: Wenn in einer Bibliothek „Der Herr der Ringe“ nicht unter „Fantasyromane mit D“ oder „Fantasyromane mit H“ zu finden ist, muss man im Rest der Bibliothek gar nicht erst danach suchen.</a:t>
            </a:r>
            <a:br>
              <a:rPr lang="de-DE" dirty="0"/>
            </a:br>
            <a:r>
              <a:rPr lang="de-DE" dirty="0"/>
              <a:t>Außerdem können Sets (Mengen) im allgemeinen jedes Objekt nur einmal enthalten.</a:t>
            </a:r>
          </a:p>
          <a:p>
            <a:pPr lvl="1"/>
            <a:r>
              <a:rPr lang="de-DE" dirty="0" err="1"/>
              <a:t>HashMaps</a:t>
            </a:r>
            <a:r>
              <a:rPr lang="de-DE" dirty="0"/>
              <a:t> ordnen Objekten andere Objekte zu. So kann man z.B. Positionen auf einem schachbrettartigen Spielfeld die Figur zuordnen, die sich darauf befindet.</a:t>
            </a:r>
          </a:p>
        </p:txBody>
      </p:sp>
      <p:pic>
        <p:nvPicPr>
          <p:cNvPr id="4" name="Graphic 3" descr="Books with solid fill">
            <a:extLst>
              <a:ext uri="{FF2B5EF4-FFF2-40B4-BE49-F238E27FC236}">
                <a16:creationId xmlns:a16="http://schemas.microsoft.com/office/drawing/2014/main" id="{D9966F58-2A75-42A9-A18B-E59C5FA656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0645844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A48B76-16DD-4B7B-90C5-D9156A41D6E5}"/>
              </a:ext>
            </a:extLst>
          </p:cNvPr>
          <p:cNvSpPr>
            <a:spLocks noGrp="1"/>
          </p:cNvSpPr>
          <p:nvPr>
            <p:ph type="title"/>
          </p:nvPr>
        </p:nvSpPr>
        <p:spPr/>
        <p:txBody>
          <a:bodyPr/>
          <a:lstStyle/>
          <a:p>
            <a:r>
              <a:rPr lang="de-DE" dirty="0" err="1"/>
              <a:t>Generics</a:t>
            </a:r>
            <a:endParaRPr lang="de-DE" dirty="0"/>
          </a:p>
        </p:txBody>
      </p:sp>
      <p:sp>
        <p:nvSpPr>
          <p:cNvPr id="3" name="Inhaltsplatzhalter 2">
            <a:extLst>
              <a:ext uri="{FF2B5EF4-FFF2-40B4-BE49-F238E27FC236}">
                <a16:creationId xmlns:a16="http://schemas.microsoft.com/office/drawing/2014/main" id="{C6CFDA68-2C72-43AE-B56B-E14822E9B586}"/>
              </a:ext>
            </a:extLst>
          </p:cNvPr>
          <p:cNvSpPr>
            <a:spLocks noGrp="1"/>
          </p:cNvSpPr>
          <p:nvPr>
            <p:ph idx="1"/>
          </p:nvPr>
        </p:nvSpPr>
        <p:spPr/>
        <p:txBody>
          <a:bodyPr/>
          <a:lstStyle/>
          <a:p>
            <a:r>
              <a:rPr lang="de-DE" dirty="0" err="1"/>
              <a:t>Generics</a:t>
            </a:r>
            <a:r>
              <a:rPr lang="de-DE" dirty="0"/>
              <a:t> machen es möglich, Klassen und Methoden für beliebige Typen zu verwenden.</a:t>
            </a:r>
          </a:p>
          <a:p>
            <a:r>
              <a:rPr lang="de-DE" dirty="0" err="1"/>
              <a:t>Generics</a:t>
            </a:r>
            <a:r>
              <a:rPr lang="de-DE" dirty="0"/>
              <a:t> sind durch eine gespitzte Klammer um den Namen des generischen Typen gekennzeichnet, z.B. &lt;T&gt;</a:t>
            </a:r>
          </a:p>
          <a:p>
            <a:r>
              <a:rPr lang="de-DE" dirty="0"/>
              <a:t>Wenn der Typ unbestimmt ist, wird ein ? eingesetzt, z.B. &lt;?&gt;</a:t>
            </a:r>
          </a:p>
        </p:txBody>
      </p:sp>
      <p:pic>
        <p:nvPicPr>
          <p:cNvPr id="4" name="Graphic 3" descr="Books with solid fill">
            <a:extLst>
              <a:ext uri="{FF2B5EF4-FFF2-40B4-BE49-F238E27FC236}">
                <a16:creationId xmlns:a16="http://schemas.microsoft.com/office/drawing/2014/main" id="{045B96BD-EA63-42BE-B053-3CFE0A9801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151482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A8527-3911-40D2-9C81-5C4C6ADEF309}"/>
              </a:ext>
            </a:extLst>
          </p:cNvPr>
          <p:cNvSpPr>
            <a:spLocks noGrp="1"/>
          </p:cNvSpPr>
          <p:nvPr>
            <p:ph type="title"/>
          </p:nvPr>
        </p:nvSpPr>
        <p:spPr/>
        <p:txBody>
          <a:bodyPr/>
          <a:lstStyle/>
          <a:p>
            <a:r>
              <a:rPr lang="de-DE" dirty="0"/>
              <a:t>Collection&lt;E&gt;</a:t>
            </a:r>
          </a:p>
        </p:txBody>
      </p:sp>
      <p:graphicFrame>
        <p:nvGraphicFramePr>
          <p:cNvPr id="4" name="Tabelle 7">
            <a:extLst>
              <a:ext uri="{FF2B5EF4-FFF2-40B4-BE49-F238E27FC236}">
                <a16:creationId xmlns:a16="http://schemas.microsoft.com/office/drawing/2014/main" id="{584274A5-57A5-453D-8E2B-258B77429208}"/>
              </a:ext>
            </a:extLst>
          </p:cNvPr>
          <p:cNvGraphicFramePr>
            <a:graphicFrameLocks noGrp="1"/>
          </p:cNvGraphicFramePr>
          <p:nvPr/>
        </p:nvGraphicFramePr>
        <p:xfrm>
          <a:off x="838200" y="1690688"/>
          <a:ext cx="10515599" cy="4950353"/>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contains</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das Objekt „o“ enthalten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containsAll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alle Objekte aus c auch hier enthalten sind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add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 </a:t>
                      </a:r>
                      <a:r>
                        <a:rPr lang="de-DE" u="none" dirty="0" err="1">
                          <a:solidFill>
                            <a:schemeClr val="tx1"/>
                          </a:solidFill>
                        </a:rPr>
                        <a:t>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das Element „e“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remove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das Objekt „o“, wenn enthalten.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r h="451379">
                <a:tc>
                  <a:txBody>
                    <a:bodyPr/>
                    <a:lstStyle/>
                    <a:p>
                      <a:r>
                        <a:rPr lang="de-DE" u="none" dirty="0" err="1">
                          <a:solidFill>
                            <a:schemeClr val="tx1"/>
                          </a:solidFill>
                        </a:rPr>
                        <a:t>addAll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 </a:t>
                      </a:r>
                      <a:r>
                        <a:rPr lang="de-DE" u="none" dirty="0" err="1">
                          <a:solidFill>
                            <a:schemeClr val="tx1"/>
                          </a:solidFill>
                        </a:rPr>
                        <a:t>extends</a:t>
                      </a:r>
                      <a:r>
                        <a:rPr lang="de-DE" u="none" dirty="0">
                          <a:solidFill>
                            <a:schemeClr val="tx1"/>
                          </a:solidFill>
                        </a:rPr>
                        <a:t> E&gt;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Fügt alle Elemente auf c hinzu.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18670606"/>
                  </a:ext>
                </a:extLst>
              </a:tr>
              <a:tr h="451379">
                <a:tc>
                  <a:txBody>
                    <a:bodyPr/>
                    <a:lstStyle/>
                    <a:p>
                      <a:r>
                        <a:rPr lang="de-DE" u="none" dirty="0" err="1">
                          <a:solidFill>
                            <a:schemeClr val="tx1"/>
                          </a:solidFill>
                        </a:rPr>
                        <a:t>removeAll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07417104"/>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Collection.</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1201518"/>
                  </a:ext>
                </a:extLst>
              </a:tr>
              <a:tr h="451379">
                <a:tc>
                  <a:txBody>
                    <a:bodyPr/>
                    <a:lstStyle/>
                    <a:p>
                      <a:r>
                        <a:rPr lang="de-DE" u="none" dirty="0" err="1">
                          <a:solidFill>
                            <a:schemeClr val="tx1"/>
                          </a:solidFill>
                        </a:rPr>
                        <a:t>retainAll</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Collection&lt;?&gt;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Entfernt alle Elemente, bis auf die aus c.</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3329608"/>
                  </a:ext>
                </a:extLst>
              </a:tr>
            </a:tbl>
          </a:graphicData>
        </a:graphic>
      </p:graphicFrame>
      <p:pic>
        <p:nvPicPr>
          <p:cNvPr id="5" name="Graphic 4" descr="Books with solid fill">
            <a:extLst>
              <a:ext uri="{FF2B5EF4-FFF2-40B4-BE49-F238E27FC236}">
                <a16:creationId xmlns:a16="http://schemas.microsoft.com/office/drawing/2014/main" id="{C58B2FF7-7E9F-41F1-8C07-086FF04C1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45941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0C42AE2-B519-4754-AE97-B452A9FF1F49}"/>
              </a:ext>
            </a:extLst>
          </p:cNvPr>
          <p:cNvSpPr>
            <a:spLocks noGrp="1"/>
          </p:cNvSpPr>
          <p:nvPr>
            <p:ph type="title"/>
          </p:nvPr>
        </p:nvSpPr>
        <p:spPr/>
        <p:txBody>
          <a:bodyPr/>
          <a:lstStyle/>
          <a:p>
            <a:r>
              <a:rPr lang="de-DE" dirty="0" err="1"/>
              <a:t>ArrayList</a:t>
            </a:r>
            <a:r>
              <a:rPr lang="de-DE" dirty="0"/>
              <a:t>&lt;E&gt; (ist eine Collection)</a:t>
            </a:r>
          </a:p>
        </p:txBody>
      </p:sp>
      <p:graphicFrame>
        <p:nvGraphicFramePr>
          <p:cNvPr id="4" name="Tabelle 7">
            <a:extLst>
              <a:ext uri="{FF2B5EF4-FFF2-40B4-BE49-F238E27FC236}">
                <a16:creationId xmlns:a16="http://schemas.microsoft.com/office/drawing/2014/main" id="{ABDCC862-E6BD-4362-AF21-A24DFAA7236B}"/>
              </a:ext>
            </a:extLst>
          </p:cNvPr>
          <p:cNvGraphicFramePr>
            <a:graphicFrameLocks noGrp="1"/>
          </p:cNvGraphicFramePr>
          <p:nvPr/>
        </p:nvGraphicFramePr>
        <p:xfrm>
          <a:off x="838201" y="2657059"/>
          <a:ext cx="10515599" cy="1339321"/>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1371600">
                  <a:extLst>
                    <a:ext uri="{9D8B030D-6E8A-4147-A177-3AD203B41FA5}">
                      <a16:colId xmlns:a16="http://schemas.microsoft.com/office/drawing/2014/main" val="3569515172"/>
                    </a:ext>
                  </a:extLst>
                </a:gridCol>
                <a:gridCol w="602614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r>
                        <a:rPr lang="de-DE" u="none" dirty="0">
                          <a:solidFill>
                            <a:schemeClr val="tx1"/>
                          </a:solidFill>
                        </a:rPr>
                        <a:t> </a:t>
                      </a:r>
                      <a:r>
                        <a:rPr lang="de-DE" u="none" dirty="0" err="1">
                          <a:solidFill>
                            <a:schemeClr val="tx1"/>
                          </a:solidFill>
                        </a:rPr>
                        <a:t>index</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Objekt mit der Nummer </a:t>
                      </a:r>
                      <a:r>
                        <a:rPr lang="de-DE" u="none" dirty="0" err="1">
                          <a:solidFill>
                            <a:schemeClr val="tx1"/>
                          </a:solidFill>
                        </a:rPr>
                        <a:t>index</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056201382"/>
                  </a:ext>
                </a:extLst>
              </a:tr>
              <a:tr h="451379">
                <a:tc>
                  <a:txBody>
                    <a:bodyPr/>
                    <a:lstStyle/>
                    <a:p>
                      <a:r>
                        <a:rPr lang="de-DE" u="none" dirty="0" err="1">
                          <a:solidFill>
                            <a:schemeClr val="tx1"/>
                          </a:solidFill>
                        </a:rPr>
                        <a:t>indexOf</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o</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falls o enthalten, den (ersten) Index von o, sonst -1.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75734007"/>
                  </a:ext>
                </a:extLst>
              </a:tr>
            </a:tbl>
          </a:graphicData>
        </a:graphic>
      </p:graphicFrame>
      <p:sp>
        <p:nvSpPr>
          <p:cNvPr id="5" name="Textfeld 4">
            <a:extLst>
              <a:ext uri="{FF2B5EF4-FFF2-40B4-BE49-F238E27FC236}">
                <a16:creationId xmlns:a16="http://schemas.microsoft.com/office/drawing/2014/main" id="{7EA2548D-458E-4EE8-8E70-C77E69943370}"/>
              </a:ext>
            </a:extLst>
          </p:cNvPr>
          <p:cNvSpPr txBox="1"/>
          <p:nvPr/>
        </p:nvSpPr>
        <p:spPr>
          <a:xfrm>
            <a:off x="838200" y="1684656"/>
            <a:ext cx="8196411" cy="646331"/>
          </a:xfrm>
          <a:prstGeom prst="rect">
            <a:avLst/>
          </a:prstGeom>
          <a:noFill/>
        </p:spPr>
        <p:txBody>
          <a:bodyPr wrap="none" rtlCol="0">
            <a:spAutoFit/>
          </a:bodyPr>
          <a:lstStyle/>
          <a:p>
            <a:r>
              <a:rPr lang="de-DE" dirty="0"/>
              <a:t>Nummeriert Objekte durch. Beginnt bei 0 und kann beliebig viele Objekte beinhalten.</a:t>
            </a:r>
          </a:p>
          <a:p>
            <a:r>
              <a:rPr lang="de-DE" dirty="0"/>
              <a:t>Anders als ein Array kann sich die Länge einer </a:t>
            </a:r>
            <a:r>
              <a:rPr lang="de-DE" dirty="0" err="1"/>
              <a:t>ArrayList</a:t>
            </a:r>
            <a:r>
              <a:rPr lang="de-DE" dirty="0"/>
              <a:t> ändern.</a:t>
            </a:r>
          </a:p>
        </p:txBody>
      </p:sp>
      <p:pic>
        <p:nvPicPr>
          <p:cNvPr id="6" name="Graphic 5" descr="Books with solid fill">
            <a:extLst>
              <a:ext uri="{FF2B5EF4-FFF2-40B4-BE49-F238E27FC236}">
                <a16:creationId xmlns:a16="http://schemas.microsoft.com/office/drawing/2014/main" id="{6713745A-2AA1-41C5-81F6-F9E9555360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35861182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7D0A80-21D2-45F7-8DA8-E73BE2E34F7E}"/>
              </a:ext>
            </a:extLst>
          </p:cNvPr>
          <p:cNvSpPr>
            <a:spLocks noGrp="1"/>
          </p:cNvSpPr>
          <p:nvPr>
            <p:ph type="title"/>
          </p:nvPr>
        </p:nvSpPr>
        <p:spPr/>
        <p:txBody>
          <a:bodyPr/>
          <a:lstStyle/>
          <a:p>
            <a:r>
              <a:rPr lang="de-DE" dirty="0" err="1"/>
              <a:t>HashSet</a:t>
            </a:r>
            <a:r>
              <a:rPr lang="de-DE" dirty="0"/>
              <a:t>&lt;E&gt; (ist eine Collection)</a:t>
            </a:r>
          </a:p>
        </p:txBody>
      </p:sp>
      <p:sp>
        <p:nvSpPr>
          <p:cNvPr id="4" name="Textfeld 3">
            <a:extLst>
              <a:ext uri="{FF2B5EF4-FFF2-40B4-BE49-F238E27FC236}">
                <a16:creationId xmlns:a16="http://schemas.microsoft.com/office/drawing/2014/main" id="{FEF3277F-8ECB-486F-A055-E075F83233C5}"/>
              </a:ext>
            </a:extLst>
          </p:cNvPr>
          <p:cNvSpPr txBox="1"/>
          <p:nvPr/>
        </p:nvSpPr>
        <p:spPr>
          <a:xfrm>
            <a:off x="838200" y="1684656"/>
            <a:ext cx="10515599" cy="3416320"/>
          </a:xfrm>
          <a:prstGeom prst="rect">
            <a:avLst/>
          </a:prstGeom>
          <a:noFill/>
        </p:spPr>
        <p:txBody>
          <a:bodyPr wrap="square" rtlCol="0">
            <a:spAutoFit/>
          </a:bodyPr>
          <a:lstStyle/>
          <a:p>
            <a:r>
              <a:rPr lang="de-DE" dirty="0"/>
              <a:t>Merkt sich alle Objekte, die sie enthalten, auf eine strukturierte Weise. So kann man schnell herausfinden, ob ein Objekt vorhanden ist, ohne alle Objekte zu durchstöbern.</a:t>
            </a:r>
          </a:p>
          <a:p>
            <a:br>
              <a:rPr lang="de-DE" dirty="0"/>
            </a:br>
            <a:r>
              <a:rPr lang="de-DE" dirty="0"/>
              <a:t>Beispiel:</a:t>
            </a:r>
          </a:p>
          <a:p>
            <a:r>
              <a:rPr lang="de-DE" dirty="0"/>
              <a:t>Wenn in einer Bibliothek „Der Herr der Ringe“ nicht unter „Fantasyromane mit D“ oder „Fantasyromane mit H“ zu finden ist, muss man im Rest der Bibliothek gar nicht erst danach suchen.</a:t>
            </a:r>
          </a:p>
          <a:p>
            <a:endParaRPr lang="de-DE" dirty="0"/>
          </a:p>
          <a:p>
            <a:r>
              <a:rPr lang="de-DE" dirty="0"/>
              <a:t>Sets (Mengen) allgemein:</a:t>
            </a:r>
          </a:p>
          <a:p>
            <a:pPr marL="285750" indent="-285750">
              <a:buFont typeface="Arial" panose="020B0604020202020204" pitchFamily="34" charset="0"/>
              <a:buChar char="•"/>
            </a:pPr>
            <a:r>
              <a:rPr lang="de-DE" dirty="0"/>
              <a:t>Können jedes Element nur einmal enthalten. Entweder ist es enthalten, oder nicht.</a:t>
            </a:r>
          </a:p>
          <a:p>
            <a:pPr marL="285750" indent="-285750">
              <a:buFont typeface="Arial" panose="020B0604020202020204" pitchFamily="34" charset="0"/>
              <a:buChar char="•"/>
            </a:pPr>
            <a:r>
              <a:rPr lang="de-DE" dirty="0"/>
              <a:t>Haben, anders als Listen, keine Information über die Reihenfolge der Objekte. Sie ist entweder komplett willkürlich oder hängt von Eigenschaften der Objekte </a:t>
            </a:r>
            <a:r>
              <a:rPr lang="de-DE"/>
              <a:t>ab.</a:t>
            </a:r>
          </a:p>
          <a:p>
            <a:pPr marL="742950" lvl="1" indent="-285750">
              <a:buFont typeface="Arial" panose="020B0604020202020204" pitchFamily="34" charset="0"/>
              <a:buChar char="•"/>
            </a:pPr>
            <a:r>
              <a:rPr lang="de-DE"/>
              <a:t>Es </a:t>
            </a:r>
            <a:r>
              <a:rPr lang="de-DE" dirty="0"/>
              <a:t>gibt keine Indizes.</a:t>
            </a:r>
          </a:p>
        </p:txBody>
      </p:sp>
      <p:pic>
        <p:nvPicPr>
          <p:cNvPr id="5" name="Graphic 4" descr="Books with solid fill">
            <a:extLst>
              <a:ext uri="{FF2B5EF4-FFF2-40B4-BE49-F238E27FC236}">
                <a16:creationId xmlns:a16="http://schemas.microsoft.com/office/drawing/2014/main" id="{16C23DA6-DCA2-4095-99D0-A1C759ED26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427205780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182BCD-583B-4DF5-908B-E196C3AB16BF}"/>
              </a:ext>
            </a:extLst>
          </p:cNvPr>
          <p:cNvSpPr>
            <a:spLocks noGrp="1"/>
          </p:cNvSpPr>
          <p:nvPr>
            <p:ph type="title"/>
          </p:nvPr>
        </p:nvSpPr>
        <p:spPr/>
        <p:txBody>
          <a:bodyPr/>
          <a:lstStyle/>
          <a:p>
            <a:r>
              <a:rPr lang="de-DE" dirty="0" err="1"/>
              <a:t>HashMap</a:t>
            </a:r>
            <a:r>
              <a:rPr lang="de-DE" dirty="0"/>
              <a:t>&lt;K, V&gt;</a:t>
            </a:r>
          </a:p>
        </p:txBody>
      </p:sp>
      <p:sp>
        <p:nvSpPr>
          <p:cNvPr id="3" name="Inhaltsplatzhalter 2">
            <a:extLst>
              <a:ext uri="{FF2B5EF4-FFF2-40B4-BE49-F238E27FC236}">
                <a16:creationId xmlns:a16="http://schemas.microsoft.com/office/drawing/2014/main" id="{ED105477-A36E-40B8-8138-5AB86B946BC0}"/>
              </a:ext>
            </a:extLst>
          </p:cNvPr>
          <p:cNvSpPr>
            <a:spLocks noGrp="1"/>
          </p:cNvSpPr>
          <p:nvPr>
            <p:ph idx="1"/>
          </p:nvPr>
        </p:nvSpPr>
        <p:spPr>
          <a:xfrm>
            <a:off x="838200" y="1825625"/>
            <a:ext cx="10515600" cy="587375"/>
          </a:xfrm>
        </p:spPr>
        <p:txBody>
          <a:bodyPr>
            <a:normAutofit/>
          </a:bodyPr>
          <a:lstStyle/>
          <a:p>
            <a:pPr marL="0" indent="0">
              <a:buNone/>
            </a:pPr>
            <a:r>
              <a:rPr lang="de-DE" sz="1800" dirty="0"/>
              <a:t>Ordnet Objekten andere Objekte zu. So kann man z.B. Positionen auf einem schachbrettartigen Spielfeld die darauf befindliche Figur zuordnen.</a:t>
            </a:r>
          </a:p>
        </p:txBody>
      </p:sp>
      <p:graphicFrame>
        <p:nvGraphicFramePr>
          <p:cNvPr id="4" name="Tabelle 7">
            <a:extLst>
              <a:ext uri="{FF2B5EF4-FFF2-40B4-BE49-F238E27FC236}">
                <a16:creationId xmlns:a16="http://schemas.microsoft.com/office/drawing/2014/main" id="{DBB5F8A0-80FD-4EAB-9774-719A00558EEC}"/>
              </a:ext>
            </a:extLst>
          </p:cNvPr>
          <p:cNvGraphicFramePr>
            <a:graphicFrameLocks noGrp="1"/>
          </p:cNvGraphicFramePr>
          <p:nvPr/>
        </p:nvGraphicFramePr>
        <p:xfrm>
          <a:off x="838201" y="2547937"/>
          <a:ext cx="10515599" cy="3784917"/>
        </p:xfrm>
        <a:graphic>
          <a:graphicData uri="http://schemas.openxmlformats.org/drawingml/2006/table">
            <a:tbl>
              <a:tblPr firstRow="1" bandRow="1">
                <a:tableStyleId>{5C22544A-7EE6-4342-B048-85BDC9FD1C3A}</a:tableStyleId>
              </a:tblPr>
              <a:tblGrid>
                <a:gridCol w="1549400">
                  <a:extLst>
                    <a:ext uri="{9D8B030D-6E8A-4147-A177-3AD203B41FA5}">
                      <a16:colId xmlns:a16="http://schemas.microsoft.com/office/drawing/2014/main" val="2317810761"/>
                    </a:ext>
                  </a:extLst>
                </a:gridCol>
                <a:gridCol w="1568450">
                  <a:extLst>
                    <a:ext uri="{9D8B030D-6E8A-4147-A177-3AD203B41FA5}">
                      <a16:colId xmlns:a16="http://schemas.microsoft.com/office/drawing/2014/main" val="4025835444"/>
                    </a:ext>
                  </a:extLst>
                </a:gridCol>
                <a:gridCol w="2787650">
                  <a:extLst>
                    <a:ext uri="{9D8B030D-6E8A-4147-A177-3AD203B41FA5}">
                      <a16:colId xmlns:a16="http://schemas.microsoft.com/office/drawing/2014/main" val="3569515172"/>
                    </a:ext>
                  </a:extLst>
                </a:gridCol>
                <a:gridCol w="4610099">
                  <a:extLst>
                    <a:ext uri="{9D8B030D-6E8A-4147-A177-3AD203B41FA5}">
                      <a16:colId xmlns:a16="http://schemas.microsoft.com/office/drawing/2014/main" val="3760803087"/>
                    </a:ext>
                  </a:extLst>
                </a:gridCol>
              </a:tblGrid>
              <a:tr h="436563">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Rückgabetyp</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Parameter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51379">
                <a:tc>
                  <a:txBody>
                    <a:bodyPr/>
                    <a:lstStyle/>
                    <a:p>
                      <a:r>
                        <a:rPr lang="de-DE" u="none" dirty="0" err="1">
                          <a:solidFill>
                            <a:schemeClr val="tx1"/>
                          </a:solidFill>
                        </a:rPr>
                        <a:t>size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int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Anzahl der Elemente</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31942836"/>
                  </a:ext>
                </a:extLst>
              </a:tr>
              <a:tr h="451379">
                <a:tc>
                  <a:txBody>
                    <a:bodyPr/>
                    <a:lstStyle/>
                    <a:p>
                      <a:r>
                        <a:rPr lang="de-DE" u="none" dirty="0" err="1">
                          <a:solidFill>
                            <a:schemeClr val="tx1"/>
                          </a:solidFill>
                        </a:rPr>
                        <a:t>isEmpty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es keine Elemente gibt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81015050"/>
                  </a:ext>
                </a:extLst>
              </a:tr>
              <a:tr h="451379">
                <a:tc>
                  <a:txBody>
                    <a:bodyPr/>
                    <a:lstStyle/>
                    <a:p>
                      <a:r>
                        <a:rPr lang="de-DE" u="none" dirty="0" err="1">
                          <a:solidFill>
                            <a:schemeClr val="tx1"/>
                          </a:solidFill>
                        </a:rPr>
                        <a:t>clear</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void</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Leert die </a:t>
                      </a:r>
                      <a:r>
                        <a:rPr lang="de-DE" u="none" dirty="0" err="1">
                          <a:solidFill>
                            <a:schemeClr val="tx1"/>
                          </a:solidFill>
                        </a:rPr>
                        <a:t>HashMap</a:t>
                      </a:r>
                      <a:r>
                        <a:rPr lang="de-DE" u="none" dirty="0">
                          <a:solidFill>
                            <a:schemeClr val="tx1"/>
                          </a:solidFill>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55954112"/>
                  </a:ext>
                </a:extLst>
              </a:tr>
              <a:tr h="451379">
                <a:tc>
                  <a:txBody>
                    <a:bodyPr/>
                    <a:lstStyle/>
                    <a:p>
                      <a:r>
                        <a:rPr lang="de-DE" u="none" dirty="0" err="1">
                          <a:solidFill>
                            <a:schemeClr val="tx1"/>
                          </a:solidFill>
                        </a:rPr>
                        <a:t>put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K </a:t>
                      </a:r>
                      <a:r>
                        <a:rPr lang="de-DE" u="none" dirty="0" err="1">
                          <a:solidFill>
                            <a:schemeClr val="tx1"/>
                          </a:solidFill>
                        </a:rPr>
                        <a:t>key</a:t>
                      </a:r>
                      <a:r>
                        <a:rPr lang="de-DE" u="none" dirty="0">
                          <a:solidFill>
                            <a:schemeClr val="tx1"/>
                          </a:solidFill>
                        </a:rPr>
                        <a:t>, V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Ordnet </a:t>
                      </a:r>
                      <a:r>
                        <a:rPr lang="de-DE" u="none" dirty="0" err="1">
                          <a:solidFill>
                            <a:schemeClr val="tx1"/>
                          </a:solidFill>
                        </a:rPr>
                        <a:t>key</a:t>
                      </a:r>
                      <a:r>
                        <a:rPr lang="de-DE" u="none" dirty="0">
                          <a:solidFill>
                            <a:schemeClr val="tx1"/>
                          </a:solidFill>
                        </a:rPr>
                        <a:t> </a:t>
                      </a:r>
                      <a:r>
                        <a:rPr lang="de-DE" u="none" dirty="0" err="1">
                          <a:solidFill>
                            <a:schemeClr val="tx1"/>
                          </a:solidFill>
                        </a:rPr>
                        <a:t>value</a:t>
                      </a:r>
                      <a:r>
                        <a:rPr lang="de-DE" u="none" dirty="0">
                          <a:solidFill>
                            <a:schemeClr val="tx1"/>
                          </a:solidFill>
                        </a:rPr>
                        <a:t> zu.</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67254657"/>
                  </a:ext>
                </a:extLst>
              </a:tr>
              <a:tr h="451379">
                <a:tc>
                  <a:txBody>
                    <a:bodyPr/>
                    <a:lstStyle/>
                    <a:p>
                      <a:r>
                        <a:rPr lang="de-DE" u="none" dirty="0" err="1">
                          <a:solidFill>
                            <a:schemeClr val="tx1"/>
                          </a:solidFill>
                        </a:rPr>
                        <a:t>get</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Liefert das zu </a:t>
                      </a:r>
                      <a:r>
                        <a:rPr lang="de-DE" u="none" dirty="0" err="1">
                          <a:solidFill>
                            <a:schemeClr val="tx1"/>
                          </a:solidFill>
                        </a:rPr>
                        <a:t>key</a:t>
                      </a:r>
                      <a:r>
                        <a:rPr lang="de-DE" u="none" dirty="0">
                          <a:solidFill>
                            <a:schemeClr val="tx1"/>
                          </a:solidFill>
                        </a:rPr>
                        <a:t> zugeordnete Objekt, oder null wenn keines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07678246"/>
                  </a:ext>
                </a:extLst>
              </a:tr>
              <a:tr h="451379">
                <a:tc>
                  <a:txBody>
                    <a:bodyPr/>
                    <a:lstStyle/>
                    <a:p>
                      <a:r>
                        <a:rPr lang="de-DE" u="none" dirty="0" err="1">
                          <a:solidFill>
                            <a:schemeClr val="tx1"/>
                          </a:solidFill>
                        </a:rPr>
                        <a:t>containsKey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key</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a:t>
                      </a:r>
                      <a:r>
                        <a:rPr lang="de-DE" u="none" dirty="0" err="1">
                          <a:solidFill>
                            <a:schemeClr val="tx1"/>
                          </a:solidFill>
                        </a:rPr>
                        <a:t>key</a:t>
                      </a:r>
                      <a:r>
                        <a:rPr lang="de-DE" u="none" dirty="0">
                          <a:solidFill>
                            <a:schemeClr val="tx1"/>
                          </a:solidFill>
                        </a:rPr>
                        <a:t> ein Objekt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88479809"/>
                  </a:ext>
                </a:extLst>
              </a:tr>
              <a:tr h="451379">
                <a:tc>
                  <a:txBody>
                    <a:bodyPr/>
                    <a:lstStyle/>
                    <a:p>
                      <a:r>
                        <a:rPr lang="de-DE" u="none" dirty="0" err="1">
                          <a:solidFill>
                            <a:schemeClr val="tx1"/>
                          </a:solidFill>
                        </a:rPr>
                        <a:t>containsValue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Object</a:t>
                      </a:r>
                      <a:r>
                        <a:rPr lang="de-DE" u="none" dirty="0">
                          <a:solidFill>
                            <a:schemeClr val="tx1"/>
                          </a:solidFill>
                        </a:rPr>
                        <a:t> </a:t>
                      </a:r>
                      <a:r>
                        <a:rPr lang="de-DE" u="none" dirty="0" err="1">
                          <a:solidFill>
                            <a:schemeClr val="tx1"/>
                          </a:solidFill>
                        </a:rPr>
                        <a:t>value</a:t>
                      </a:r>
                      <a:endParaRPr lang="de-DE" u="none"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Ob irgendeinem Objekt </a:t>
                      </a:r>
                      <a:r>
                        <a:rPr lang="de-DE" u="none" dirty="0" err="1">
                          <a:solidFill>
                            <a:schemeClr val="tx1"/>
                          </a:solidFill>
                        </a:rPr>
                        <a:t>value</a:t>
                      </a:r>
                      <a:r>
                        <a:rPr lang="de-DE" u="none" dirty="0">
                          <a:solidFill>
                            <a:schemeClr val="tx1"/>
                          </a:solidFill>
                        </a:rPr>
                        <a:t> zugeordnet ist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98086591"/>
                  </a:ext>
                </a:extLst>
              </a:tr>
            </a:tbl>
          </a:graphicData>
        </a:graphic>
      </p:graphicFrame>
      <p:pic>
        <p:nvPicPr>
          <p:cNvPr id="5" name="Graphic 4" descr="Books with solid fill">
            <a:extLst>
              <a:ext uri="{FF2B5EF4-FFF2-40B4-BE49-F238E27FC236}">
                <a16:creationId xmlns:a16="http://schemas.microsoft.com/office/drawing/2014/main" id="{020A3BCD-7E10-445C-BCEA-50194626AC1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356498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63257-4771-41D8-87F7-17EF5194C9D5}"/>
              </a:ext>
            </a:extLst>
          </p:cNvPr>
          <p:cNvSpPr>
            <a:spLocks noGrp="1"/>
          </p:cNvSpPr>
          <p:nvPr>
            <p:ph type="title"/>
          </p:nvPr>
        </p:nvSpPr>
        <p:spPr/>
        <p:txBody>
          <a:bodyPr/>
          <a:lstStyle/>
          <a:p>
            <a:r>
              <a:rPr lang="de-DE" dirty="0" err="1"/>
              <a:t>exception</a:t>
            </a:r>
            <a:r>
              <a:rPr lang="de-DE" dirty="0"/>
              <a:t> </a:t>
            </a:r>
            <a:r>
              <a:rPr lang="de-DE" dirty="0" err="1"/>
              <a:t>handling</a:t>
            </a:r>
            <a:endParaRPr lang="de-DE" dirty="0"/>
          </a:p>
        </p:txBody>
      </p:sp>
      <p:sp>
        <p:nvSpPr>
          <p:cNvPr id="3" name="Content Placeholder 2">
            <a:extLst>
              <a:ext uri="{FF2B5EF4-FFF2-40B4-BE49-F238E27FC236}">
                <a16:creationId xmlns:a16="http://schemas.microsoft.com/office/drawing/2014/main" id="{573672AD-248D-488E-9BA4-76D72E2A1DA7}"/>
              </a:ext>
            </a:extLst>
          </p:cNvPr>
          <p:cNvSpPr>
            <a:spLocks noGrp="1"/>
          </p:cNvSpPr>
          <p:nvPr>
            <p:ph idx="1"/>
          </p:nvPr>
        </p:nvSpPr>
        <p:spPr/>
        <p:txBody>
          <a:bodyPr/>
          <a:lstStyle/>
          <a:p>
            <a:pPr marL="0" indent="0">
              <a:buNone/>
            </a:pPr>
            <a:r>
              <a:rPr lang="de-DE" dirty="0"/>
              <a:t>…</a:t>
            </a:r>
          </a:p>
        </p:txBody>
      </p:sp>
      <p:pic>
        <p:nvPicPr>
          <p:cNvPr id="4" name="Graphic 3" descr="Document with solid fill">
            <a:extLst>
              <a:ext uri="{FF2B5EF4-FFF2-40B4-BE49-F238E27FC236}">
                <a16:creationId xmlns:a16="http://schemas.microsoft.com/office/drawing/2014/main" id="{611071BF-2687-4F66-8D3E-1E4C901465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7502954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A1749B5-E743-4316-9598-D089F5F166E5}"/>
              </a:ext>
            </a:extLst>
          </p:cNvPr>
          <p:cNvSpPr>
            <a:spLocks noGrp="1"/>
          </p:cNvSpPr>
          <p:nvPr>
            <p:ph type="title"/>
          </p:nvPr>
        </p:nvSpPr>
        <p:spPr/>
        <p:txBody>
          <a:bodyPr/>
          <a:lstStyle/>
          <a:p>
            <a:r>
              <a:rPr lang="de-DE" dirty="0"/>
              <a:t>Interfaces</a:t>
            </a:r>
          </a:p>
        </p:txBody>
      </p:sp>
      <p:sp>
        <p:nvSpPr>
          <p:cNvPr id="3" name="Inhaltsplatzhalter 2">
            <a:extLst>
              <a:ext uri="{FF2B5EF4-FFF2-40B4-BE49-F238E27FC236}">
                <a16:creationId xmlns:a16="http://schemas.microsoft.com/office/drawing/2014/main" id="{0710EA50-F5A7-495F-9371-386CBA462F63}"/>
              </a:ext>
            </a:extLst>
          </p:cNvPr>
          <p:cNvSpPr>
            <a:spLocks noGrp="1"/>
          </p:cNvSpPr>
          <p:nvPr>
            <p:ph idx="1"/>
          </p:nvPr>
        </p:nvSpPr>
        <p:spPr/>
        <p:txBody>
          <a:bodyPr>
            <a:normAutofit/>
          </a:bodyPr>
          <a:lstStyle/>
          <a:p>
            <a:pPr marL="0" indent="0">
              <a:buNone/>
            </a:pPr>
            <a:r>
              <a:rPr lang="de-DE" dirty="0"/>
              <a:t>Gibt vor, welche Methoden abgeleitete Klassen bereitstellen müssen.</a:t>
            </a:r>
          </a:p>
          <a:p>
            <a:pPr marL="0" indent="0">
              <a:buNone/>
            </a:pPr>
            <a:r>
              <a:rPr lang="de-DE" dirty="0"/>
              <a:t>Eignen sich als Methode, die man übergeben kann.</a:t>
            </a:r>
          </a:p>
          <a:p>
            <a:pPr marL="0" indent="0">
              <a:buNone/>
            </a:pPr>
            <a:r>
              <a:rPr kumimoji="0" lang="de-DE" altLang="de-DE" sz="1800" b="0" i="0" u="none" strike="noStrike" cap="none" normalizeH="0" baseline="0" dirty="0" err="1">
                <a:ln>
                  <a:noFill/>
                </a:ln>
                <a:solidFill>
                  <a:srgbClr val="CC7E47"/>
                </a:solidFill>
                <a:effectLst/>
                <a:latin typeface="Consolas" panose="020B0609020204030204" pitchFamily="49" charset="0"/>
              </a:rPr>
              <a:t>public</a:t>
            </a:r>
            <a:r>
              <a:rPr kumimoji="0" lang="de-DE" altLang="de-DE" sz="1800" b="0" i="0" u="none" strike="noStrike" cap="none" normalizeH="0" baseline="0" dirty="0">
                <a:ln>
                  <a:noFill/>
                </a:ln>
                <a:solidFill>
                  <a:srgbClr val="CC7E47"/>
                </a:solidFill>
                <a:effectLst/>
                <a:latin typeface="Consolas" panose="020B0609020204030204" pitchFamily="49" charset="0"/>
              </a:rPr>
              <a:t> interface </a:t>
            </a:r>
            <a:r>
              <a:rPr kumimoji="0" lang="de-DE" altLang="de-DE" sz="1800" b="0" i="0" u="none" strike="noStrike" cap="none" normalizeH="0" baseline="0" dirty="0" err="1">
                <a:ln>
                  <a:noFill/>
                </a:ln>
                <a:solidFill>
                  <a:srgbClr val="5FB1DA"/>
                </a:solidFill>
                <a:effectLst/>
                <a:latin typeface="Consolas" panose="020B0609020204030204" pitchFamily="49" charset="0"/>
              </a:rPr>
              <a:t>CoordinateAction</a:t>
            </a:r>
            <a:r>
              <a:rPr kumimoji="0" lang="de-DE" altLang="de-DE" sz="1800" b="0" i="0" u="none" strike="noStrike" cap="none" normalizeH="0" baseline="0" dirty="0">
                <a:ln>
                  <a:noFill/>
                </a:ln>
                <a:solidFill>
                  <a:srgbClr val="5FB1DA"/>
                </a:solidFill>
                <a:effectLst/>
                <a:latin typeface="Consolas" panose="020B0609020204030204" pitchFamily="49" charset="0"/>
              </a:rPr>
              <a:t> </a:t>
            </a:r>
            <a:r>
              <a:rPr kumimoji="0" lang="de-DE" altLang="de-DE" sz="1800" b="0" i="0" u="none" strike="noStrike" cap="none" normalizeH="0" baseline="0" dirty="0">
                <a:ln>
                  <a:noFill/>
                </a:ln>
                <a:solidFill>
                  <a:srgbClr val="507874"/>
                </a:solidFill>
                <a:effectLst/>
                <a:latin typeface="Consolas" panose="020B0609020204030204" pitchFamily="49" charset="0"/>
              </a:rPr>
              <a:t>{</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br>
              <a:rPr kumimoji="0" lang="de-DE" altLang="de-DE" sz="1800" b="0" i="0" u="none" strike="noStrike" cap="none" normalizeH="0" baseline="0" dirty="0">
                <a:ln>
                  <a:noFill/>
                </a:ln>
                <a:solidFill>
                  <a:srgbClr val="507874"/>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void</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D6AF72"/>
                </a:solidFill>
                <a:effectLst/>
                <a:latin typeface="Consolas" panose="020B0609020204030204" pitchFamily="49" charset="0"/>
              </a:rPr>
              <a:t>execute</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x</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err="1">
                <a:ln>
                  <a:noFill/>
                </a:ln>
                <a:solidFill>
                  <a:srgbClr val="CC7E47"/>
                </a:solidFill>
                <a:effectLst/>
                <a:latin typeface="Consolas" panose="020B0609020204030204" pitchFamily="49" charset="0"/>
              </a:rPr>
              <a:t>int</a:t>
            </a:r>
            <a:r>
              <a:rPr kumimoji="0" lang="de-DE" altLang="de-DE" sz="1800" b="0" i="0" u="none" strike="noStrike" cap="none" normalizeH="0" baseline="0" dirty="0">
                <a:ln>
                  <a:noFill/>
                </a:ln>
                <a:solidFill>
                  <a:srgbClr val="CC7E47"/>
                </a:solidFill>
                <a:effectLst/>
                <a:latin typeface="Consolas" panose="020B0609020204030204" pitchFamily="49" charset="0"/>
              </a:rPr>
              <a:t> </a:t>
            </a:r>
            <a:r>
              <a:rPr kumimoji="0" lang="de-DE" altLang="de-DE" sz="1800" b="0" i="0" u="none" strike="noStrike" cap="none" normalizeH="0" baseline="0" dirty="0">
                <a:ln>
                  <a:noFill/>
                </a:ln>
                <a:solidFill>
                  <a:srgbClr val="A9B7C6"/>
                </a:solidFill>
                <a:effectLst/>
                <a:latin typeface="Consolas" panose="020B0609020204030204" pitchFamily="49" charset="0"/>
              </a:rPr>
              <a:t>y</a:t>
            </a:r>
            <a:r>
              <a:rPr kumimoji="0" lang="de-DE" altLang="de-DE" sz="1800" b="0" i="0" u="none" strike="noStrike" cap="none" normalizeH="0" baseline="0" dirty="0">
                <a:ln>
                  <a:noFill/>
                </a:ln>
                <a:solidFill>
                  <a:srgbClr val="B0BA8C"/>
                </a:solidFill>
                <a:effectLst/>
                <a:latin typeface="Consolas" panose="020B0609020204030204" pitchFamily="49" charset="0"/>
              </a:rPr>
              <a:t>)</a:t>
            </a:r>
            <a:r>
              <a:rPr kumimoji="0" lang="de-DE" altLang="de-DE" sz="1800" b="0" i="0" u="none" strike="noStrike" cap="none" normalizeH="0" baseline="0" dirty="0">
                <a:ln>
                  <a:noFill/>
                </a:ln>
                <a:solidFill>
                  <a:srgbClr val="CC7E47"/>
                </a:solidFill>
                <a:effectLst/>
                <a:latin typeface="Consolas" panose="020B0609020204030204" pitchFamily="49" charset="0"/>
              </a:rPr>
              <a:t>;</a:t>
            </a:r>
            <a:br>
              <a:rPr kumimoji="0" lang="de-DE" altLang="de-DE" sz="1800" b="0" i="0" u="none" strike="noStrike" cap="none" normalizeH="0" baseline="0" dirty="0">
                <a:ln>
                  <a:noFill/>
                </a:ln>
                <a:solidFill>
                  <a:srgbClr val="CC7E47"/>
                </a:solidFill>
                <a:effectLst/>
                <a:latin typeface="Consolas" panose="020B0609020204030204" pitchFamily="49" charset="0"/>
              </a:rPr>
            </a:br>
            <a:r>
              <a:rPr kumimoji="0" lang="de-DE" altLang="de-DE" sz="1800" b="0" i="0" u="none" strike="noStrike" cap="none" normalizeH="0" baseline="0" dirty="0">
                <a:ln>
                  <a:noFill/>
                </a:ln>
                <a:solidFill>
                  <a:srgbClr val="507874"/>
                </a:solidFill>
                <a:effectLst/>
                <a:latin typeface="Consolas" panose="020B0609020204030204" pitchFamily="49" charset="0"/>
              </a:rPr>
              <a:t>}</a:t>
            </a:r>
            <a:endParaRPr kumimoji="0" lang="de-DE" altLang="de-DE" sz="1800" b="0" i="0" u="none" strike="noStrike" cap="none" normalizeH="0" baseline="0" dirty="0">
              <a:ln>
                <a:noFill/>
              </a:ln>
              <a:solidFill>
                <a:schemeClr val="tx1"/>
              </a:solidFill>
              <a:effectLst/>
              <a:latin typeface="Consolas" panose="020B0609020204030204" pitchFamily="49" charset="0"/>
            </a:endParaRPr>
          </a:p>
        </p:txBody>
      </p:sp>
      <p:pic>
        <p:nvPicPr>
          <p:cNvPr id="4" name="Graphic 3" descr="Document with solid fill">
            <a:extLst>
              <a:ext uri="{FF2B5EF4-FFF2-40B4-BE49-F238E27FC236}">
                <a16:creationId xmlns:a16="http://schemas.microsoft.com/office/drawing/2014/main" id="{87E446F7-92F8-4F61-AC55-D9FEC5C4376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2677759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BA9763F-D3AF-40E7-8DE1-A92247710BEC}"/>
              </a:ext>
            </a:extLst>
          </p:cNvPr>
          <p:cNvSpPr>
            <a:spLocks noGrp="1"/>
          </p:cNvSpPr>
          <p:nvPr>
            <p:ph type="title"/>
          </p:nvPr>
        </p:nvSpPr>
        <p:spPr/>
        <p:txBody>
          <a:bodyPr/>
          <a:lstStyle/>
          <a:p>
            <a:r>
              <a:rPr lang="de-DE" dirty="0"/>
              <a:t>Begriffe - Variablen</a:t>
            </a:r>
          </a:p>
        </p:txBody>
      </p:sp>
      <p:graphicFrame>
        <p:nvGraphicFramePr>
          <p:cNvPr id="4" name="Tabelle 7">
            <a:extLst>
              <a:ext uri="{FF2B5EF4-FFF2-40B4-BE49-F238E27FC236}">
                <a16:creationId xmlns:a16="http://schemas.microsoft.com/office/drawing/2014/main" id="{35F8CCEB-EAB4-421C-88D3-1A5B5BCE446B}"/>
              </a:ext>
            </a:extLst>
          </p:cNvPr>
          <p:cNvGraphicFramePr>
            <a:graphicFrameLocks noGrp="1"/>
          </p:cNvGraphicFramePr>
          <p:nvPr>
            <p:extLst>
              <p:ext uri="{D42A27DB-BD31-4B8C-83A1-F6EECF244321}">
                <p14:modId xmlns:p14="http://schemas.microsoft.com/office/powerpoint/2010/main" val="2424041107"/>
              </p:ext>
            </p:extLst>
          </p:nvPr>
        </p:nvGraphicFramePr>
        <p:xfrm>
          <a:off x="838200" y="1690688"/>
          <a:ext cx="10515600" cy="2153286"/>
        </p:xfrm>
        <a:graphic>
          <a:graphicData uri="http://schemas.openxmlformats.org/drawingml/2006/table">
            <a:tbl>
              <a:tblPr firstRow="1" bandRow="1">
                <a:tableStyleId>{5C22544A-7EE6-4342-B048-85BDC9FD1C3A}</a:tableStyleId>
              </a:tblPr>
              <a:tblGrid>
                <a:gridCol w="3318078">
                  <a:extLst>
                    <a:ext uri="{9D8B030D-6E8A-4147-A177-3AD203B41FA5}">
                      <a16:colId xmlns:a16="http://schemas.microsoft.com/office/drawing/2014/main" val="2317810761"/>
                    </a:ext>
                  </a:extLst>
                </a:gridCol>
                <a:gridCol w="3598761">
                  <a:extLst>
                    <a:ext uri="{9D8B030D-6E8A-4147-A177-3AD203B41FA5}">
                      <a16:colId xmlns:a16="http://schemas.microsoft.com/office/drawing/2014/main" val="3760803087"/>
                    </a:ext>
                  </a:extLst>
                </a:gridCol>
                <a:gridCol w="3598761">
                  <a:extLst>
                    <a:ext uri="{9D8B030D-6E8A-4147-A177-3AD203B41FA5}">
                      <a16:colId xmlns:a16="http://schemas.microsoft.com/office/drawing/2014/main" val="2659914015"/>
                    </a:ext>
                  </a:extLst>
                </a:gridCol>
              </a:tblGrid>
              <a:tr h="436563">
                <a:tc>
                  <a:txBody>
                    <a:bodyPr/>
                    <a:lstStyle/>
                    <a:p>
                      <a:r>
                        <a:rPr lang="de-DE" b="1" u="none" dirty="0">
                          <a:solidFill>
                            <a:schemeClr val="tx1"/>
                          </a:solidFill>
                        </a:rPr>
                        <a:t>Begriff</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1139332"/>
                  </a:ext>
                </a:extLst>
              </a:tr>
              <a:tr h="436563">
                <a:tc>
                  <a:txBody>
                    <a:bodyPr/>
                    <a:lstStyle/>
                    <a:p>
                      <a:r>
                        <a:rPr lang="de-DE" u="none" dirty="0">
                          <a:solidFill>
                            <a:schemeClr val="tx1"/>
                          </a:solidFill>
                        </a:rPr>
                        <a:t>Variablen deklarieren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im Code erstellen.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&lt;Datentyp&gt; &lt;Name&gt;;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35349028"/>
                  </a:ext>
                </a:extLst>
              </a:tr>
              <a:tr h="436563">
                <a:tc>
                  <a:txBody>
                    <a:bodyPr/>
                    <a:lstStyle/>
                    <a:p>
                      <a:r>
                        <a:rPr lang="de-DE" u="none" dirty="0">
                          <a:solidFill>
                            <a:schemeClr val="tx1"/>
                          </a:solidFill>
                        </a:rPr>
                        <a:t>Variablen setzen / Werte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verändern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&lt;Name&gt; = &lt;Neuer Wert&gt;;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753339480"/>
                  </a:ext>
                </a:extLst>
              </a:tr>
              <a:tr h="436563">
                <a:tc>
                  <a:txBody>
                    <a:bodyPr/>
                    <a:lstStyle/>
                    <a:p>
                      <a:r>
                        <a:rPr lang="de-DE" u="none" dirty="0">
                          <a:solidFill>
                            <a:schemeClr val="tx1"/>
                          </a:solidFill>
                        </a:rPr>
                        <a:t>Variablen initialisieren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Variablen erstmalig einen Wert zuweisen.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0787946"/>
                  </a:ext>
                </a:extLst>
              </a:tr>
            </a:tbl>
          </a:graphicData>
        </a:graphic>
      </p:graphicFrame>
      <p:sp>
        <p:nvSpPr>
          <p:cNvPr id="3" name="Textfeld 2">
            <a:extLst>
              <a:ext uri="{FF2B5EF4-FFF2-40B4-BE49-F238E27FC236}">
                <a16:creationId xmlns:a16="http://schemas.microsoft.com/office/drawing/2014/main" id="{B5C49FDC-0F75-4996-B151-974E08A3ECCF}"/>
              </a:ext>
            </a:extLst>
          </p:cNvPr>
          <p:cNvSpPr txBox="1"/>
          <p:nvPr/>
        </p:nvSpPr>
        <p:spPr>
          <a:xfrm>
            <a:off x="838200" y="5569545"/>
            <a:ext cx="5295873" cy="923330"/>
          </a:xfrm>
          <a:prstGeom prst="rect">
            <a:avLst/>
          </a:prstGeom>
          <a:noFill/>
        </p:spPr>
        <p:txBody>
          <a:bodyPr wrap="none" rtlCol="0">
            <a:spAutoFit/>
          </a:bodyPr>
          <a:lstStyle/>
          <a:p>
            <a:r>
              <a:rPr lang="de-DE" dirty="0"/>
              <a:t>Man kann Deklaration und Initialisierung kombinieren:</a:t>
            </a:r>
          </a:p>
          <a:p>
            <a:endParaRPr lang="de-DE" dirty="0"/>
          </a:p>
          <a:p>
            <a:r>
              <a:rPr lang="de-DE" dirty="0"/>
              <a:t>&lt;Datentyp&gt; &lt;Name&gt; = &lt;Wert&gt;;</a:t>
            </a:r>
          </a:p>
        </p:txBody>
      </p:sp>
      <p:pic>
        <p:nvPicPr>
          <p:cNvPr id="6" name="Graphic 5" descr="Books with solid fill">
            <a:extLst>
              <a:ext uri="{FF2B5EF4-FFF2-40B4-BE49-F238E27FC236}">
                <a16:creationId xmlns:a16="http://schemas.microsoft.com/office/drawing/2014/main" id="{1E103F8F-5182-41CB-850A-AF36ED7205D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328162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FE00A-A67F-48B1-BD3D-31136BA52A80}"/>
              </a:ext>
            </a:extLst>
          </p:cNvPr>
          <p:cNvSpPr>
            <a:spLocks noGrp="1"/>
          </p:cNvSpPr>
          <p:nvPr>
            <p:ph type="title"/>
          </p:nvPr>
        </p:nvSpPr>
        <p:spPr/>
        <p:txBody>
          <a:bodyPr/>
          <a:lstStyle/>
          <a:p>
            <a:r>
              <a:rPr lang="de-DE" dirty="0"/>
              <a:t>Operatoren und Ausdrücke</a:t>
            </a:r>
          </a:p>
        </p:txBody>
      </p:sp>
      <p:graphicFrame>
        <p:nvGraphicFramePr>
          <p:cNvPr id="4" name="Table 4">
            <a:extLst>
              <a:ext uri="{FF2B5EF4-FFF2-40B4-BE49-F238E27FC236}">
                <a16:creationId xmlns:a16="http://schemas.microsoft.com/office/drawing/2014/main" id="{F4889304-05F0-4B24-8E76-C1A01E9CAFD0}"/>
              </a:ext>
            </a:extLst>
          </p:cNvPr>
          <p:cNvGraphicFramePr>
            <a:graphicFrameLocks noGrp="1"/>
          </p:cNvGraphicFramePr>
          <p:nvPr>
            <p:ph idx="1"/>
            <p:extLst>
              <p:ext uri="{D42A27DB-BD31-4B8C-83A1-F6EECF244321}">
                <p14:modId xmlns:p14="http://schemas.microsoft.com/office/powerpoint/2010/main" val="3303757075"/>
              </p:ext>
            </p:extLst>
          </p:nvPr>
        </p:nvGraphicFramePr>
        <p:xfrm>
          <a:off x="838200" y="1825625"/>
          <a:ext cx="10515598" cy="4450080"/>
        </p:xfrm>
        <a:graphic>
          <a:graphicData uri="http://schemas.openxmlformats.org/drawingml/2006/table">
            <a:tbl>
              <a:tblPr firstRow="1" bandRow="1">
                <a:tableStyleId>{5C22544A-7EE6-4342-B048-85BDC9FD1C3A}</a:tableStyleId>
              </a:tblPr>
              <a:tblGrid>
                <a:gridCol w="1393767">
                  <a:extLst>
                    <a:ext uri="{9D8B030D-6E8A-4147-A177-3AD203B41FA5}">
                      <a16:colId xmlns:a16="http://schemas.microsoft.com/office/drawing/2014/main" val="29334960"/>
                    </a:ext>
                  </a:extLst>
                </a:gridCol>
                <a:gridCol w="5610473">
                  <a:extLst>
                    <a:ext uri="{9D8B030D-6E8A-4147-A177-3AD203B41FA5}">
                      <a16:colId xmlns:a16="http://schemas.microsoft.com/office/drawing/2014/main" val="2697668192"/>
                    </a:ext>
                  </a:extLst>
                </a:gridCol>
                <a:gridCol w="1997520">
                  <a:extLst>
                    <a:ext uri="{9D8B030D-6E8A-4147-A177-3AD203B41FA5}">
                      <a16:colId xmlns:a16="http://schemas.microsoft.com/office/drawing/2014/main" val="3283285367"/>
                    </a:ext>
                  </a:extLst>
                </a:gridCol>
                <a:gridCol w="1513838">
                  <a:extLst>
                    <a:ext uri="{9D8B030D-6E8A-4147-A177-3AD203B41FA5}">
                      <a16:colId xmlns:a16="http://schemas.microsoft.com/office/drawing/2014/main" val="2005870110"/>
                    </a:ext>
                  </a:extLst>
                </a:gridCol>
              </a:tblGrid>
              <a:tr h="370840">
                <a:tc>
                  <a:txBody>
                    <a:bodyPr/>
                    <a:lstStyle/>
                    <a:p>
                      <a:r>
                        <a:rPr lang="de-DE" u="none" dirty="0">
                          <a:solidFill>
                            <a:schemeClr val="tx1"/>
                          </a:solidFill>
                        </a:rPr>
                        <a:t>Name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Bedeutung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Syntax</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de-DE" u="none" dirty="0">
                          <a:solidFill>
                            <a:schemeClr val="tx1"/>
                          </a:solidFill>
                        </a:rPr>
                        <a:t>Ergebnis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17009768"/>
                  </a:ext>
                </a:extLst>
              </a:tr>
              <a:tr h="370840">
                <a:tc>
                  <a:txBody>
                    <a:bodyPr/>
                    <a:lstStyle/>
                    <a:p>
                      <a:r>
                        <a:rPr lang="de-DE" u="none" dirty="0">
                          <a:solidFill>
                            <a:schemeClr val="tx1"/>
                          </a:solidFill>
                        </a:rPr>
                        <a:t>plus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Bei Strings: Verkettung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 / String</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8171898"/>
                  </a:ext>
                </a:extLst>
              </a:tr>
              <a:tr h="370840">
                <a:tc>
                  <a:txBody>
                    <a:bodyPr/>
                    <a:lstStyle/>
                    <a:p>
                      <a:r>
                        <a:rPr lang="de-DE" u="none" dirty="0">
                          <a:solidFill>
                            <a:schemeClr val="tx1"/>
                          </a:solidFill>
                        </a:rPr>
                        <a:t>minus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61077438"/>
                  </a:ext>
                </a:extLst>
              </a:tr>
              <a:tr h="370840">
                <a:tc>
                  <a:txBody>
                    <a:bodyPr/>
                    <a:lstStyle/>
                    <a:p>
                      <a:r>
                        <a:rPr lang="de-DE" u="none" dirty="0">
                          <a:solidFill>
                            <a:schemeClr val="tx1"/>
                          </a:solidFill>
                        </a:rPr>
                        <a:t>mal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373426685"/>
                  </a:ext>
                </a:extLst>
              </a:tr>
              <a:tr h="370840">
                <a:tc>
                  <a:txBody>
                    <a:bodyPr/>
                    <a:lstStyle/>
                    <a:p>
                      <a:r>
                        <a:rPr lang="de-DE" u="none" dirty="0">
                          <a:solidFill>
                            <a:schemeClr val="tx1"/>
                          </a:solidFill>
                        </a:rPr>
                        <a:t>geteilt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Zahl</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16514206"/>
                  </a:ext>
                </a:extLst>
              </a:tr>
              <a:tr h="370840">
                <a:tc>
                  <a:txBody>
                    <a:bodyPr/>
                    <a:lstStyle/>
                    <a:p>
                      <a:r>
                        <a:rPr lang="de-DE" u="none" dirty="0">
                          <a:solidFill>
                            <a:schemeClr val="tx1"/>
                          </a:solidFill>
                        </a:rPr>
                        <a:t>kleiner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&lt;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89273202"/>
                  </a:ext>
                </a:extLst>
              </a:tr>
              <a:tr h="370840">
                <a:tc>
                  <a:txBody>
                    <a:bodyPr/>
                    <a:lstStyle/>
                    <a:p>
                      <a:r>
                        <a:rPr lang="de-DE" u="none" dirty="0">
                          <a:solidFill>
                            <a:schemeClr val="tx1"/>
                          </a:solidFill>
                        </a:rPr>
                        <a:t>größer als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&gt;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044137648"/>
                  </a:ext>
                </a:extLst>
              </a:tr>
              <a:tr h="370840">
                <a:tc>
                  <a:txBody>
                    <a:bodyPr/>
                    <a:lstStyle/>
                    <a:p>
                      <a:r>
                        <a:rPr lang="de-DE" u="none" dirty="0">
                          <a:solidFill>
                            <a:schemeClr val="tx1"/>
                          </a:solidFill>
                        </a:rPr>
                        <a:t>und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Dinge gelten</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&amp;&amp;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r>
                        <a:rPr lang="de-DE" u="none" dirty="0">
                          <a:solidFill>
                            <a:schemeClr val="tx1"/>
                          </a:solidFill>
                        </a:rPr>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15703513"/>
                  </a:ext>
                </a:extLst>
              </a:tr>
              <a:tr h="370840">
                <a:tc>
                  <a:txBody>
                    <a:bodyPr/>
                    <a:lstStyle/>
                    <a:p>
                      <a:r>
                        <a:rPr lang="de-DE" u="none" dirty="0">
                          <a:solidFill>
                            <a:schemeClr val="tx1"/>
                          </a:solidFill>
                        </a:rPr>
                        <a:t>oder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mindestens eins von beiden gilt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72520274"/>
                  </a:ext>
                </a:extLst>
              </a:tr>
              <a:tr h="370840">
                <a:tc>
                  <a:txBody>
                    <a:bodyPr/>
                    <a:lstStyle/>
                    <a:p>
                      <a:r>
                        <a:rPr lang="de-DE" u="none" dirty="0">
                          <a:solidFill>
                            <a:schemeClr val="tx1"/>
                          </a:solidFill>
                        </a:rPr>
                        <a:t>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86330126"/>
                  </a:ext>
                </a:extLst>
              </a:tr>
              <a:tr h="370840">
                <a:tc>
                  <a:txBody>
                    <a:bodyPr/>
                    <a:lstStyle/>
                    <a:p>
                      <a:r>
                        <a:rPr lang="de-DE" u="none" dirty="0">
                          <a:solidFill>
                            <a:schemeClr val="tx1"/>
                          </a:solidFill>
                        </a:rPr>
                        <a:t>ungleich</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prüfen, ob zwei Werte </a:t>
                      </a:r>
                      <a:r>
                        <a:rPr lang="de-DE" u="sng" dirty="0">
                          <a:solidFill>
                            <a:schemeClr val="tx1"/>
                          </a:solidFill>
                        </a:rPr>
                        <a:t>nicht dieselben</a:t>
                      </a:r>
                      <a:r>
                        <a:rPr lang="de-DE" u="none" dirty="0">
                          <a:solidFill>
                            <a:schemeClr val="tx1"/>
                          </a:solidFill>
                        </a:rPr>
                        <a:t> sind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 != b</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810369037"/>
                  </a:ext>
                </a:extLst>
              </a:tr>
              <a:tr h="370840">
                <a:tc>
                  <a:txBody>
                    <a:bodyPr/>
                    <a:lstStyle/>
                    <a:p>
                      <a:r>
                        <a:rPr lang="de-DE" u="none" dirty="0">
                          <a:solidFill>
                            <a:schemeClr val="tx1"/>
                          </a:solidFill>
                        </a:rPr>
                        <a:t>nicht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einen </a:t>
                      </a:r>
                      <a:r>
                        <a:rPr lang="de-DE" u="none">
                          <a:solidFill>
                            <a:schemeClr val="tx1"/>
                          </a:solidFill>
                        </a:rPr>
                        <a:t>Boolean verneinen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a:solidFill>
                            <a:schemeClr val="tx1"/>
                          </a:solidFill>
                        </a:rPr>
                        <a:t>!a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de-DE" u="none" dirty="0" err="1">
                          <a:solidFill>
                            <a:schemeClr val="tx1"/>
                          </a:solidFill>
                        </a:rPr>
                        <a:t>boolean</a:t>
                      </a:r>
                      <a:endParaRPr lang="de-DE" u="none"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01851007"/>
                  </a:ext>
                </a:extLst>
              </a:tr>
            </a:tbl>
          </a:graphicData>
        </a:graphic>
      </p:graphicFrame>
      <p:pic>
        <p:nvPicPr>
          <p:cNvPr id="6" name="Graphic 5" descr="Books with solid fill">
            <a:extLst>
              <a:ext uri="{FF2B5EF4-FFF2-40B4-BE49-F238E27FC236}">
                <a16:creationId xmlns:a16="http://schemas.microsoft.com/office/drawing/2014/main" id="{31303001-4744-4E0C-A896-DE342AB328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277600" y="0"/>
            <a:ext cx="914400" cy="914400"/>
          </a:xfrm>
          <a:prstGeom prst="rect">
            <a:avLst/>
          </a:prstGeom>
        </p:spPr>
      </p:pic>
    </p:spTree>
    <p:extLst>
      <p:ext uri="{BB962C8B-B14F-4D97-AF65-F5344CB8AC3E}">
        <p14:creationId xmlns:p14="http://schemas.microsoft.com/office/powerpoint/2010/main" val="129743149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6217</Words>
  <Application>Microsoft Office PowerPoint</Application>
  <PresentationFormat>Widescreen</PresentationFormat>
  <Paragraphs>750</Paragraphs>
  <Slides>78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Arial</vt:lpstr>
      <vt:lpstr>Calibri</vt:lpstr>
      <vt:lpstr>Calibri Light</vt:lpstr>
      <vt:lpstr>Consolas</vt:lpstr>
      <vt:lpstr>Office</vt:lpstr>
      <vt:lpstr>Programmieren mit Java</vt:lpstr>
      <vt:lpstr>Codeschnipsel</vt:lpstr>
      <vt:lpstr>Kommentare</vt:lpstr>
      <vt:lpstr>Start-Methode</vt:lpstr>
      <vt:lpstr>Befehle</vt:lpstr>
      <vt:lpstr>Primitive Datentypen</vt:lpstr>
      <vt:lpstr>Variablen</vt:lpstr>
      <vt:lpstr>Begriffe - Variablen</vt:lpstr>
      <vt:lpstr>Operatoren und Ausdrücke</vt:lpstr>
      <vt:lpstr>primitive type casting</vt:lpstr>
      <vt:lpstr>Objekte</vt:lpstr>
      <vt:lpstr>Scanner</vt:lpstr>
      <vt:lpstr>Objektvariablen</vt:lpstr>
      <vt:lpstr>Codebeispiel</vt:lpstr>
      <vt:lpstr>Typ einer Variable</vt:lpstr>
      <vt:lpstr>Was sind Methoden?</vt:lpstr>
      <vt:lpstr>Beispiele für Methodenaufrufe</vt:lpstr>
      <vt:lpstr>Warum eigene Methoden schreiben?</vt:lpstr>
      <vt:lpstr>Aufbau einer Methode</vt:lpstr>
      <vt:lpstr>Ergebnis der Methode festlegen</vt:lpstr>
      <vt:lpstr>Methoden in Aktion</vt:lpstr>
      <vt:lpstr>Methoden vs. Funktionen</vt:lpstr>
      <vt:lpstr>Begriffe - Methoden</vt:lpstr>
      <vt:lpstr>Arten von Methoden</vt:lpstr>
      <vt:lpstr>Nicht verwechseln: Deklaration und Aufruf</vt:lpstr>
      <vt:lpstr>Was sind Klassen?</vt:lpstr>
      <vt:lpstr>Objektorientierung</vt:lpstr>
      <vt:lpstr>Mengen</vt:lpstr>
      <vt:lpstr>Intervalle</vt:lpstr>
      <vt:lpstr>Eigene Klassen erstellen</vt:lpstr>
      <vt:lpstr>Konstruktor</vt:lpstr>
      <vt:lpstr>Bezeichnung Methoden von Klassen</vt:lpstr>
      <vt:lpstr>Arten von Variablen</vt:lpstr>
      <vt:lpstr>Sichtbarkeitsmodifikatoren</vt:lpstr>
      <vt:lpstr>final-Modifikator</vt:lpstr>
      <vt:lpstr>String</vt:lpstr>
      <vt:lpstr>System-Klasse</vt:lpstr>
      <vt:lpstr>equals-Methode</vt:lpstr>
      <vt:lpstr>Kontrollstrukturen</vt:lpstr>
      <vt:lpstr>Ausnahmen: Reihenfolge der Ausführung</vt:lpstr>
      <vt:lpstr>Blöcke</vt:lpstr>
      <vt:lpstr>Beispiele für Blöcke</vt:lpstr>
      <vt:lpstr>Einlesen anderer Datentypen</vt:lpstr>
      <vt:lpstr>Problem: Alle Geschichten ausgeben</vt:lpstr>
      <vt:lpstr>Abkürzungen: Variablen verändern</vt:lpstr>
      <vt:lpstr>for-Schleife</vt:lpstr>
      <vt:lpstr>Der Ternary-Operator</vt:lpstr>
      <vt:lpstr>Random</vt:lpstr>
      <vt:lpstr>Math-Klasse</vt:lpstr>
      <vt:lpstr>Array</vt:lpstr>
      <vt:lpstr>Array-Visualisierung</vt:lpstr>
      <vt:lpstr>Array-Inhalte verändern</vt:lpstr>
      <vt:lpstr>Algorithmus</vt:lpstr>
      <vt:lpstr>Beispiel: Durchschnitt mehrerer Zahlen</vt:lpstr>
      <vt:lpstr>foreach-Schleife</vt:lpstr>
      <vt:lpstr>Kontrolle von Schleifen</vt:lpstr>
      <vt:lpstr>Verbessert: Durchschnitt mehrerer Zahlen</vt:lpstr>
      <vt:lpstr>Induktion</vt:lpstr>
      <vt:lpstr>Rekursion</vt:lpstr>
      <vt:lpstr>Vererbung</vt:lpstr>
      <vt:lpstr>Begriffe - Vererbung</vt:lpstr>
      <vt:lpstr>Object-Klasse</vt:lpstr>
      <vt:lpstr>Zugriffsfunktionen</vt:lpstr>
      <vt:lpstr>Arten von Methoden 2</vt:lpstr>
      <vt:lpstr>Überschriebene Methoden verwenden</vt:lpstr>
      <vt:lpstr>object/class type casting</vt:lpstr>
      <vt:lpstr>Klasse Position</vt:lpstr>
      <vt:lpstr>Record</vt:lpstr>
      <vt:lpstr>Enum</vt:lpstr>
      <vt:lpstr>Enum-Methoden</vt:lpstr>
      <vt:lpstr>Datenstrukturen</vt:lpstr>
      <vt:lpstr>Generics</vt:lpstr>
      <vt:lpstr>Collection&lt;E&gt;</vt:lpstr>
      <vt:lpstr>ArrayList&lt;E&gt; (ist eine Collection)</vt:lpstr>
      <vt:lpstr>HashSet&lt;E&gt; (ist eine Collection)</vt:lpstr>
      <vt:lpstr>HashMap&lt;K, V&gt;</vt:lpstr>
      <vt:lpstr>exception handling</vt:lpstr>
      <vt:lpstr>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2025-03-17T21:21:38Z</dcterms:created>
  <dcterms:modified xsi:type="dcterms:W3CDTF">2025-04-19T17:16:22Z</dcterms:modified>
</cp:coreProperties>
</file>