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331" r:id="rId2"/>
    <p:sldId id="321" r:id="rId3"/>
    <p:sldId id="322" r:id="rId4"/>
    <p:sldId id="323" r:id="rId5"/>
    <p:sldId id="329" r:id="rId6"/>
    <p:sldId id="330" r:id="rId7"/>
    <p:sldId id="325" r:id="rId8"/>
    <p:sldId id="328" r:id="rId9"/>
    <p:sldId id="314" r:id="rId10"/>
    <p:sldId id="315" r:id="rId11"/>
    <p:sldId id="31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de Schnipsel" id="{94F0B658-724D-42B4-B9AD-5D812FEA865E}">
          <p14:sldIdLst>
            <p14:sldId id="331"/>
            <p14:sldId id="321"/>
            <p14:sldId id="322"/>
            <p14:sldId id="323"/>
            <p14:sldId id="329"/>
            <p14:sldId id="330"/>
            <p14:sldId id="325"/>
            <p14:sldId id="328"/>
          </p14:sldIdLst>
        </p14:section>
        <p14:section name="Bedienung" id="{BBAC5551-2E42-4348-B559-83824DAA8B41}">
          <p14:sldIdLst>
            <p14:sldId id="314"/>
            <p14:sldId id="315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74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22.03.2025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31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22.03.2025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96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22.03.2025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63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22.03.2025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88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22.03.2025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4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22.03.2025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21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22.03.2025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00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22.03.2025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65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22.03.2025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81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22.03.2025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98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22.03.2025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78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4B683-5B55-47E9-B45C-EB67E1285507}" type="datetimeFigureOut">
              <a:rPr lang="de-DE" smtClean="0"/>
              <a:t>22.03.2025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574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git.github.io/#/home?url=https://github.com/Cactusroot/JavaKursMaterialien/tree/main/assets" TargetMode="External"/><Relationship Id="rId2" Type="http://schemas.openxmlformats.org/officeDocument/2006/relationships/hyperlink" Target="https://github.com/Cactusroot/JavaKursMaterialien/blob/main/code/Renderer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4788-E515-4771-BC64-4A1BDC39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Schnipsel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B9B73-C223-4D5F-97A4-5969C3A36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Die </a:t>
            </a:r>
            <a:r>
              <a:rPr lang="de-DE" dirty="0">
                <a:solidFill>
                  <a:srgbClr val="7030A0"/>
                </a:solidFill>
              </a:rPr>
              <a:t>lilafarben markierten Codeteile</a:t>
            </a:r>
            <a:r>
              <a:rPr lang="de-DE" dirty="0"/>
              <a:t> musst du selbst ausfüllen.</a:t>
            </a:r>
            <a:endParaRPr lang="de-DE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dirty="0"/>
              <a:t>Erstelle alle Klassen in </a:t>
            </a:r>
            <a:r>
              <a:rPr lang="de-DE" dirty="0" err="1">
                <a:latin typeface="Consolas" panose="020B0609020204030204" pitchFamily="49" charset="0"/>
              </a:rPr>
              <a:t>core</a:t>
            </a:r>
            <a:r>
              <a:rPr lang="de-DE" dirty="0">
                <a:latin typeface="Consolas" panose="020B0609020204030204" pitchFamily="49" charset="0"/>
              </a:rPr>
              <a:t>/</a:t>
            </a:r>
            <a:r>
              <a:rPr lang="de-DE" dirty="0" err="1">
                <a:latin typeface="Consolas" panose="020B0609020204030204" pitchFamily="49" charset="0"/>
              </a:rPr>
              <a:t>src</a:t>
            </a:r>
            <a:r>
              <a:rPr lang="de-DE" dirty="0">
                <a:latin typeface="Consolas" panose="020B0609020204030204" pitchFamily="49" charset="0"/>
              </a:rPr>
              <a:t>/</a:t>
            </a:r>
            <a:r>
              <a:rPr lang="de-DE" dirty="0" err="1">
                <a:latin typeface="Consolas" panose="020B0609020204030204" pitchFamily="49" charset="0"/>
              </a:rPr>
              <a:t>main</a:t>
            </a:r>
            <a:r>
              <a:rPr lang="de-DE" dirty="0">
                <a:latin typeface="Consolas" panose="020B0609020204030204" pitchFamily="49" charset="0"/>
              </a:rPr>
              <a:t>/</a:t>
            </a:r>
            <a:r>
              <a:rPr lang="de-DE" dirty="0" err="1">
                <a:latin typeface="Consolas" panose="020B0609020204030204" pitchFamily="49" charset="0"/>
              </a:rPr>
              <a:t>java</a:t>
            </a:r>
            <a:r>
              <a:rPr lang="de-DE" dirty="0">
                <a:latin typeface="Consolas" panose="020B0609020204030204" pitchFamily="49" charset="0"/>
              </a:rPr>
              <a:t>/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root.content</a:t>
            </a:r>
            <a:r>
              <a:rPr lang="de-DE" dirty="0"/>
              <a:t>. </a:t>
            </a:r>
            <a:r>
              <a:rPr lang="de-DE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Schreibe die Klassennamen richtig und in </a:t>
            </a:r>
            <a:r>
              <a:rPr lang="de-DE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UpperCamelCase</a:t>
            </a:r>
            <a:r>
              <a:rPr lang="de-DE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de-DE" dirty="0"/>
              <a:t>Melde dich bitte bei allen Schwierigkeiten.</a:t>
            </a:r>
          </a:p>
        </p:txBody>
      </p:sp>
      <p:pic>
        <p:nvPicPr>
          <p:cNvPr id="4" name="Graphic 3" descr="Game controller with solid fill">
            <a:extLst>
              <a:ext uri="{FF2B5EF4-FFF2-40B4-BE49-F238E27FC236}">
                <a16:creationId xmlns:a16="http://schemas.microsoft.com/office/drawing/2014/main" id="{25E21ED3-9CF2-4EA0-8284-E3009BD2B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4303291"/>
            <a:ext cx="2189584" cy="2189584"/>
          </a:xfrm>
          <a:prstGeom prst="rect">
            <a:avLst/>
          </a:prstGeom>
        </p:spPr>
      </p:pic>
      <p:pic>
        <p:nvPicPr>
          <p:cNvPr id="5" name="Graphic 4" descr="Puzzle pieces with solid fill">
            <a:extLst>
              <a:ext uri="{FF2B5EF4-FFF2-40B4-BE49-F238E27FC236}">
                <a16:creationId xmlns:a16="http://schemas.microsoft.com/office/drawing/2014/main" id="{D164B452-89CE-4D10-8BB6-73DFE7B183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4216" y="4303291"/>
            <a:ext cx="2189584" cy="218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89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E2288E-B7E7-481D-8C02-46CACAC7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Tastatur-Shortcuts</a:t>
            </a:r>
          </a:p>
        </p:txBody>
      </p:sp>
      <p:graphicFrame>
        <p:nvGraphicFramePr>
          <p:cNvPr id="5" name="Tabelle 7">
            <a:extLst>
              <a:ext uri="{FF2B5EF4-FFF2-40B4-BE49-F238E27FC236}">
                <a16:creationId xmlns:a16="http://schemas.microsoft.com/office/drawing/2014/main" id="{D75F95FC-911C-4637-9026-3A47ACF0B35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8"/>
          <a:ext cx="10515600" cy="4802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4440">
                  <a:extLst>
                    <a:ext uri="{9D8B030D-6E8A-4147-A177-3AD203B41FA5}">
                      <a16:colId xmlns:a16="http://schemas.microsoft.com/office/drawing/2014/main" val="2317810761"/>
                    </a:ext>
                  </a:extLst>
                </a:gridCol>
                <a:gridCol w="5471160">
                  <a:extLst>
                    <a:ext uri="{9D8B030D-6E8A-4147-A177-3AD203B41FA5}">
                      <a16:colId xmlns:a16="http://schemas.microsoft.com/office/drawing/2014/main" val="3760803087"/>
                    </a:ext>
                  </a:extLst>
                </a:gridCol>
              </a:tblGrid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Kombination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13933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Element auswählen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87800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Alles auswählen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63199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Kopieren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349028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Einfügen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V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33948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Löschen und Kopieren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79558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Duplizieren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437853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Rückgängig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Z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90402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Rückrückgängig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80754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Suchen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067369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Suchen und Ersetzen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078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559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E2288E-B7E7-481D-8C02-46CACAC7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IntelliJ</a:t>
            </a:r>
            <a:r>
              <a:rPr lang="de-DE" dirty="0"/>
              <a:t>-Shortcuts</a:t>
            </a:r>
          </a:p>
        </p:txBody>
      </p:sp>
      <p:graphicFrame>
        <p:nvGraphicFramePr>
          <p:cNvPr id="5" name="Tabelle 7">
            <a:extLst>
              <a:ext uri="{FF2B5EF4-FFF2-40B4-BE49-F238E27FC236}">
                <a16:creationId xmlns:a16="http://schemas.microsoft.com/office/drawing/2014/main" id="{D75F95FC-911C-4637-9026-3A47ACF0B35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8"/>
          <a:ext cx="10515600" cy="436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4440">
                  <a:extLst>
                    <a:ext uri="{9D8B030D-6E8A-4147-A177-3AD203B41FA5}">
                      <a16:colId xmlns:a16="http://schemas.microsoft.com/office/drawing/2014/main" val="2317810761"/>
                    </a:ext>
                  </a:extLst>
                </a:gridCol>
                <a:gridCol w="5471160">
                  <a:extLst>
                    <a:ext uri="{9D8B030D-6E8A-4147-A177-3AD203B41FA5}">
                      <a16:colId xmlns:a16="http://schemas.microsoft.com/office/drawing/2014/main" val="3760803087"/>
                    </a:ext>
                  </a:extLst>
                </a:gridCol>
              </a:tblGrid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Kombination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13933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Nach oben / unten scrollen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↑↓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87800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Mauszeiger nach links / rechts bewegen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←→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63199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Zu Definition / Verwendung springen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349028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Methoden überschreiben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33948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Schnell durch das Projekt navigieren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2x Shift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79558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Programm starten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Shift + F10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437853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Code formatieren (schön einrücken)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Alt + 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90402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Zurück zum vorherigen Mauszeiger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Alt + ←→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80754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Zu Mauszeiger springen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940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20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BF7771-851F-42F9-92D9-3BA4E714366F}"/>
              </a:ext>
            </a:extLst>
          </p:cNvPr>
          <p:cNvSpPr txBox="1"/>
          <p:nvPr/>
        </p:nvSpPr>
        <p:spPr>
          <a:xfrm>
            <a:off x="609600" y="335845"/>
            <a:ext cx="10972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private final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private final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getKey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altLang="de-DE" dirty="0">
                <a:solidFill>
                  <a:srgbClr val="7030A0"/>
                </a:solidFill>
                <a:latin typeface="Consolas" panose="020B0609020204030204" pitchFamily="49" charset="0"/>
              </a:rPr>
              <a:t>??? (</a:t>
            </a:r>
            <a:r>
              <a:rPr lang="de-DE" altLang="de-DE" dirty="0" err="1">
                <a:solidFill>
                  <a:srgbClr val="7030A0"/>
                </a:solidFill>
                <a:latin typeface="Consolas" panose="020B0609020204030204" pitchFamily="49" charset="0"/>
              </a:rPr>
              <a:t>getter</a:t>
            </a:r>
            <a:r>
              <a:rPr lang="de-DE" altLang="de-DE" dirty="0">
                <a:solidFill>
                  <a:srgbClr val="7030A0"/>
                </a:solidFill>
                <a:latin typeface="Consolas" panose="020B0609020204030204" pitchFamily="49" charset="0"/>
              </a:rPr>
              <a:t> für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de-DE" altLang="de-DE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31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BF7771-851F-42F9-92D9-3BA4E714366F}"/>
              </a:ext>
            </a:extLst>
          </p:cNvPr>
          <p:cNvSpPr txBox="1"/>
          <p:nvPr/>
        </p:nvSpPr>
        <p:spPr>
          <a:xfrm>
            <a:off x="609600" y="335845"/>
            <a:ext cx="10972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Colors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Die Farben bestehen aus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und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(= Opazität).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// Opazität: 0f = unsichtbar, 0.5f 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semi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transparent, 1f = völlig undurchsichtig.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// Alle Komponenten werden zwischen 0f und 1f angegeben.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final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Color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POSITIVE_COLOR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NEGATIVE_COLOR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NEUTRAL_COLOR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HEALTH_BAR_COLOR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479834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47983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479834"/>
                </a:solidFill>
                <a:effectLst/>
                <a:latin typeface="Consolas" panose="020B0609020204030204" pitchFamily="49" charset="0"/>
              </a:rPr>
              <a:t> * Repräsentiert die Koordinaten eines Ortsvektors der Spielwelt.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47983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479834"/>
                </a:solidFill>
                <a:effectLst/>
                <a:latin typeface="Consolas" panose="020B0609020204030204" pitchFamily="49" charset="0"/>
              </a:rPr>
              <a:t> */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05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BF7771-851F-42F9-92D9-3BA4E714366F}"/>
              </a:ext>
            </a:extLst>
          </p:cNvPr>
          <p:cNvSpPr txBox="1"/>
          <p:nvPr/>
        </p:nvSpPr>
        <p:spPr>
          <a:xfrm>
            <a:off x="609600" y="335845"/>
            <a:ext cx="10972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Field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NEUTRAL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ONE_POSITIVE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altLang="de-DE" dirty="0">
                <a:solidFill>
                  <a:srgbClr val="CC7E47"/>
                </a:solidFill>
                <a:latin typeface="Consolas" panose="020B0609020204030204" pitchFamily="49" charset="0"/>
              </a:rPr>
              <a:t>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FOUR_POSITIVE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altLang="de-DE" dirty="0">
                <a:solidFill>
                  <a:srgbClr val="CC7E47"/>
                </a:solidFill>
                <a:latin typeface="Consolas" panose="020B0609020204030204" pitchFamily="49" charset="0"/>
              </a:rPr>
              <a:t>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TWO_NEGATIVE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br>
              <a:rPr lang="de-DE" altLang="de-DE" dirty="0">
                <a:solidFill>
                  <a:srgbClr val="CC7E47"/>
                </a:solidFill>
                <a:latin typeface="Consolas" panose="020B0609020204030204" pitchFamily="49" charset="0"/>
              </a:rPr>
            </a:br>
            <a:br>
              <a:rPr lang="de-DE" altLang="de-DE" dirty="0">
                <a:solidFill>
                  <a:srgbClr val="CC7E47"/>
                </a:solidFill>
                <a:latin typeface="Consolas" panose="020B0609020204030204" pitchFamily="49" charset="0"/>
              </a:rPr>
            </a:br>
            <a:r>
              <a:rPr lang="de-DE" altLang="de-DE" dirty="0">
                <a:solidFill>
                  <a:srgbClr val="CC7E47"/>
                </a:solidFill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private final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textureName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private final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private final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textureName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(Format: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&lt;Absolute Punktanzahl&gt;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png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(initialisiere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JetBrains Mono"/>
              </a:rPr>
              <a:t>Colors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JetBrains Mono"/>
              </a:rPr>
              <a:t>.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NEGATIVE_COLOR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76AA7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(zweiter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Ternary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für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textureName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und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17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BF7771-851F-42F9-92D9-3BA4E714366F}"/>
              </a:ext>
            </a:extLst>
          </p:cNvPr>
          <p:cNvSpPr txBox="1"/>
          <p:nvPr/>
        </p:nvSpPr>
        <p:spPr>
          <a:xfrm>
            <a:off x="609600" y="335845"/>
            <a:ext cx="10972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World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private final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&lt;&gt;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private final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Random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private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playerPosition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private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Field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getField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Field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(Hole das Feld an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aus der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.)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552D3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allFields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AA787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(Wähle ein zufälliges Feld aus.)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Tipp: Schau dir die Aufgabe "Lustige Sätze" an.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</a:t>
            </a:r>
            <a:r>
              <a:rPr lang="de-DE" altLang="de-DE" dirty="0">
                <a:solidFill>
                  <a:srgbClr val="7030A0"/>
                </a:solidFill>
                <a:latin typeface="Consolas" panose="020B0609020204030204" pitchFamily="49" charset="0"/>
              </a:rPr>
              <a:t>(Schreibe das neue Feld an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de-DE" altLang="de-DE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de-DE" altLang="de-DE" dirty="0">
                <a:solidFill>
                  <a:srgbClr val="7030A0"/>
                </a:solidFill>
                <a:latin typeface="Consolas" panose="020B0609020204030204" pitchFamily="49" charset="0"/>
              </a:rPr>
              <a:t> in die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lang="de-DE" altLang="de-DE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lang="de-DE" altLang="de-DE" dirty="0">
                <a:solidFill>
                  <a:srgbClr val="7030A0"/>
                </a:solidFill>
                <a:latin typeface="Consolas" panose="020B0609020204030204" pitchFamily="49" charset="0"/>
              </a:rPr>
              <a:t>.)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Zuletzt implement</a:t>
            </a:r>
            <a:r>
              <a:rPr lang="de-DE" altLang="de-DE" dirty="0">
                <a:solidFill>
                  <a:srgbClr val="C00000"/>
                </a:solidFill>
                <a:latin typeface="Consolas" panose="020B0609020204030204" pitchFamily="49" charset="0"/>
              </a:rPr>
              <a:t>ieren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: Was </a:t>
            </a:r>
            <a:r>
              <a:rPr lang="de-DE" altLang="de-DE" dirty="0">
                <a:solidFill>
                  <a:srgbClr val="7030A0"/>
                </a:solidFill>
                <a:latin typeface="Consolas" panose="020B0609020204030204" pitchFamily="49" charset="0"/>
              </a:rPr>
              <a:t>muss passieren, wenn man sich bewegt?)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08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5B0AD-9409-40BD-838E-97DE5309A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World fertigstellen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C4823-FDD7-4480-80E7-B27DF8304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Ergänze World um folgende Methoden:</a:t>
            </a:r>
          </a:p>
          <a:p>
            <a:pPr marL="0" indent="0">
              <a:buNone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lang="de-DE" altLang="de-DE" sz="1800" dirty="0">
                <a:solidFill>
                  <a:srgbClr val="507874"/>
                </a:solidFill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B9C7A6"/>
                </a:solidFill>
                <a:effectLst/>
                <a:latin typeface="Consolas" panose="020B0609020204030204" pitchFamily="49" charset="0"/>
              </a:rPr>
              <a:t>isPlayerAlive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AA787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Gdx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B9C7A6"/>
                </a:solidFill>
                <a:effectLst/>
                <a:latin typeface="Consolas" panose="020B0609020204030204" pitchFamily="49" charset="0"/>
              </a:rPr>
              <a:t>isKeyJustPressed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B9C7A6"/>
                </a:solidFill>
                <a:effectLst/>
                <a:latin typeface="Consolas" panose="020B0609020204030204" pitchFamily="49" charset="0"/>
              </a:rPr>
              <a:t>getKey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()))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B9C7A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endParaRPr lang="de-DE" sz="1800" dirty="0">
              <a:latin typeface="Consolas" panose="020B0609020204030204" pitchFamily="49" charset="0"/>
            </a:endParaRPr>
          </a:p>
          <a:p>
            <a:r>
              <a:rPr lang="de-DE" altLang="de-DE" dirty="0"/>
              <a:t>Methode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isPlayerAlive</a:t>
            </a:r>
            <a:r>
              <a:rPr lang="de-DE" altLang="de-DE" dirty="0"/>
              <a:t>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(Gibt es noch Punkte?)</a:t>
            </a:r>
          </a:p>
          <a:p>
            <a:r>
              <a:rPr lang="de-DE" dirty="0" err="1"/>
              <a:t>getter</a:t>
            </a:r>
            <a:r>
              <a:rPr lang="de-DE" dirty="0"/>
              <a:t> für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playerPosition</a:t>
            </a:r>
            <a:r>
              <a:rPr lang="de-DE" altLang="de-DE" dirty="0"/>
              <a:t> und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points</a:t>
            </a:r>
            <a:endParaRPr lang="de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237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F332-623F-4CB1-A498-E83248F03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 Renderer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AE623-8375-4244-A43F-CB2BC93A9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Die Klasse Renderer stellt die Welt auf dem Bildschirm da.</a:t>
            </a:r>
          </a:p>
          <a:p>
            <a:pPr marL="0" indent="0">
              <a:buNone/>
            </a:pPr>
            <a:r>
              <a:rPr lang="de-DE" dirty="0"/>
              <a:t>Weil sie sehr lang ist und nicht viele Erkenntnisse bietet, haben wir uns entschieden, sie euch </a:t>
            </a:r>
            <a:r>
              <a:rPr lang="de-DE" dirty="0">
                <a:hlinkClick r:id="rId2"/>
              </a:rPr>
              <a:t>zum Kopieren</a:t>
            </a:r>
            <a:r>
              <a:rPr lang="de-DE" dirty="0"/>
              <a:t> zu geben.</a:t>
            </a:r>
          </a:p>
          <a:p>
            <a:pPr marL="0" indent="0">
              <a:buNone/>
            </a:pPr>
            <a:r>
              <a:rPr lang="de-DE" dirty="0"/>
              <a:t>Die zugehörigen Assets musst du auch </a:t>
            </a:r>
            <a:r>
              <a:rPr lang="de-DE" dirty="0">
                <a:hlinkClick r:id="rId3"/>
              </a:rPr>
              <a:t>herunterladen</a:t>
            </a:r>
            <a:r>
              <a:rPr lang="de-DE" dirty="0"/>
              <a:t> und in den </a:t>
            </a:r>
            <a:r>
              <a:rPr lang="de-DE" dirty="0" err="1"/>
              <a:t>assets</a:t>
            </a:r>
            <a:r>
              <a:rPr lang="de-DE" dirty="0"/>
              <a:t>-Ordner (</a:t>
            </a:r>
            <a:r>
              <a:rPr lang="de-DE" dirty="0" err="1"/>
              <a:t>resources</a:t>
            </a:r>
            <a:r>
              <a:rPr lang="de-DE" dirty="0"/>
              <a:t> root) kopieren.</a:t>
            </a:r>
          </a:p>
        </p:txBody>
      </p:sp>
    </p:spTree>
    <p:extLst>
      <p:ext uri="{BB962C8B-B14F-4D97-AF65-F5344CB8AC3E}">
        <p14:creationId xmlns:p14="http://schemas.microsoft.com/office/powerpoint/2010/main" val="3899086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BF7771-851F-42F9-92D9-3BA4E714366F}"/>
              </a:ext>
            </a:extLst>
          </p:cNvPr>
          <p:cNvSpPr txBox="1"/>
          <p:nvPr/>
        </p:nvSpPr>
        <p:spPr>
          <a:xfrm>
            <a:off x="609600" y="335845"/>
            <a:ext cx="10972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Main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ApplicationAdapter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private final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World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private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Renderer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</a:t>
            </a:r>
            <a:r>
              <a:rPr lang="de-DE" altLang="de-DE" dirty="0">
                <a:solidFill>
                  <a:srgbClr val="7030A0"/>
                </a:solidFill>
                <a:latin typeface="Consolas" panose="020B0609020204030204" pitchFamily="49" charset="0"/>
              </a:rPr>
              <a:t>(Initialisiere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de-DE" altLang="de-DE" dirty="0">
                <a:solidFill>
                  <a:srgbClr val="7030A0"/>
                </a:solidFill>
                <a:latin typeface="Consolas" panose="020B0609020204030204" pitchFamily="49" charset="0"/>
              </a:rPr>
              <a:t> durch ein neues Objekt.)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resize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(Rufe die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resize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-Methode von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auf.)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B9C7A6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(Verwende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, um die Welt darzustellen.)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115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1DD04-3BD8-4A71-A4F7-714837989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Eingabe von Symbolen</a:t>
            </a:r>
          </a:p>
        </p:txBody>
      </p:sp>
      <p:graphicFrame>
        <p:nvGraphicFramePr>
          <p:cNvPr id="4" name="Tabelle 7">
            <a:extLst>
              <a:ext uri="{FF2B5EF4-FFF2-40B4-BE49-F238E27FC236}">
                <a16:creationId xmlns:a16="http://schemas.microsoft.com/office/drawing/2014/main" id="{36A5935D-4966-45D8-A2DD-102E2AD40272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7"/>
          <a:ext cx="10515600" cy="4802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317810761"/>
                    </a:ext>
                  </a:extLst>
                </a:gridCol>
                <a:gridCol w="5466080">
                  <a:extLst>
                    <a:ext uri="{9D8B030D-6E8A-4147-A177-3AD203B41FA5}">
                      <a16:colId xmlns:a16="http://schemas.microsoft.com/office/drawing/2014/main" val="3760803087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63619127"/>
                    </a:ext>
                  </a:extLst>
                </a:gridCol>
              </a:tblGrid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Kombination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Symbole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13933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Semikolon, Doppelpunkt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Shift + Komma (,) / Punkt (.)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; 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63199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Anführungsstrich(e)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Shift + Hashtag (#) / 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' "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349028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Runde Klammern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Shift + 8/9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33948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Eckige Klammern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Alt </a:t>
                      </a:r>
                      <a:r>
                        <a:rPr lang="de-DE" u="none" dirty="0" err="1">
                          <a:solidFill>
                            <a:schemeClr val="tx1"/>
                          </a:solidFill>
                        </a:rPr>
                        <a:t>Gr</a:t>
                      </a:r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 + 8/9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[]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79558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Geschweifte Klammern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Alt </a:t>
                      </a:r>
                      <a:r>
                        <a:rPr lang="de-DE" u="none" dirty="0" err="1">
                          <a:solidFill>
                            <a:schemeClr val="tx1"/>
                          </a:solidFill>
                        </a:rPr>
                        <a:t>Gr</a:t>
                      </a:r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 + 7/0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{}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437853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Ausrufe/Fragezeichen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Shift + 1/ß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! 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90402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Und, Gleich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Shift + 6/0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&amp; 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80754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Senkrechter Strich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Alt </a:t>
                      </a:r>
                      <a:r>
                        <a:rPr lang="de-DE" u="none" dirty="0" err="1">
                          <a:solidFill>
                            <a:schemeClr val="tx1"/>
                          </a:solidFill>
                        </a:rPr>
                        <a:t>Gr</a:t>
                      </a:r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 + &lt;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|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067369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Größer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Shift + &lt;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078954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Unterstrich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Shift + 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239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632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1081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JetBrains Mono</vt:lpstr>
      <vt:lpstr>Office</vt:lpstr>
      <vt:lpstr>Code Schnipsel</vt:lpstr>
      <vt:lpstr>PowerPoint Presentation</vt:lpstr>
      <vt:lpstr>PowerPoint Presentation</vt:lpstr>
      <vt:lpstr>PowerPoint Presentation</vt:lpstr>
      <vt:lpstr>PowerPoint Presentation</vt:lpstr>
      <vt:lpstr>World fertigstellen</vt:lpstr>
      <vt:lpstr>Klasse Renderer</vt:lpstr>
      <vt:lpstr>PowerPoint Presentation</vt:lpstr>
      <vt:lpstr>Eingabe von Symbolen</vt:lpstr>
      <vt:lpstr>Tastatur-Shortcuts</vt:lpstr>
      <vt:lpstr>IntelliJ-Shortcuts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2025-03-17T21:24:38Z</dcterms:created>
  <dcterms:modified xsi:type="dcterms:W3CDTF">2025-03-22T11:45:26Z</dcterms:modified>
</cp:coreProperties>
</file>