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59" r:id="rId5"/>
    <p:sldId id="263" r:id="rId6"/>
    <p:sldId id="260" r:id="rId7"/>
    <p:sldId id="261" r:id="rId8"/>
    <p:sldId id="262" r:id="rId9"/>
    <p:sldId id="265" r:id="rId10"/>
    <p:sldId id="268" r:id="rId11"/>
    <p:sldId id="266" r:id="rId12"/>
    <p:sldId id="267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oni0/mem-doc/blob/master/doc/.NETMemoryPerformanceAnalysis.md#gc-is-per-process-but-is-aware-of-physical-memory-load-on-the-machin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oni0/mem-doc/blob/master/doc/.NETMemoryPerformanceAnalysis.md#physical-representation-of-the-gc-hea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author/maoni/" TargetMode="External"/><Relationship Id="rId2" Type="http://schemas.openxmlformats.org/officeDocument/2006/relationships/hyperlink" Target="https://github.com/Maoni0/mem-doc/blob/master/doc/.NETMemoryPerformanceAnalysis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runtime/issues" TargetMode="External"/><Relationship Id="rId5" Type="http://schemas.openxmlformats.org/officeDocument/2006/relationships/hyperlink" Target="https://twitter.com/maoni0" TargetMode="External"/><Relationship Id="rId4" Type="http://schemas.openxmlformats.org/officeDocument/2006/relationships/hyperlink" Target="https://www.youtube.com/MaoniStephe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gc-handles/" TargetMode="External"/><Relationship Id="rId2" Type="http://schemas.openxmlformats.org/officeDocument/2006/relationships/hyperlink" Target="https://github.com/Maoni0/mem-doc/blob/master/doc/.NETMemoryPerformanceAnalysis.md#2-User-roo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blogs.microsoft.com/dotnet/finalization-implementation-detail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uT8C8-WQ8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otnetmemory.com/" TargetMode="External"/><Relationship Id="rId2" Type="http://schemas.openxmlformats.org/officeDocument/2006/relationships/hyperlink" Target="https://www.youtube.com/watch?v=vqMky3uw4u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5284-CD5E-4DBF-A10C-D7A9E21A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9193" y="1214438"/>
            <a:ext cx="9004182" cy="2387600"/>
          </a:xfrm>
        </p:spPr>
        <p:txBody>
          <a:bodyPr>
            <a:normAutofit/>
          </a:bodyPr>
          <a:lstStyle/>
          <a:p>
            <a:r>
              <a:rPr lang="en-US" sz="5400" cap="none" dirty="0"/>
              <a:t>What’s So Hard About Pinning?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625B9-3C27-4816-BC60-6034BFB79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6029" y="3602038"/>
            <a:ext cx="7315200" cy="1655762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/>
              <a:t>Maoni Stephens</a:t>
            </a:r>
          </a:p>
          <a:p>
            <a:pPr algn="ctr"/>
            <a:r>
              <a:rPr lang="en-US" sz="3200" cap="none" dirty="0"/>
              <a:t>dotnetos 2020</a:t>
            </a:r>
          </a:p>
          <a:p>
            <a:pPr algn="ctr"/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06316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D3D4-8A28-4C17-940E-75ECCA1B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19186"/>
            <a:ext cx="9905998" cy="1159947"/>
          </a:xfrm>
        </p:spPr>
        <p:txBody>
          <a:bodyPr>
            <a:normAutofit/>
          </a:bodyPr>
          <a:lstStyle/>
          <a:p>
            <a:r>
              <a:rPr lang="en-US" sz="5400" cap="none" dirty="0"/>
              <a:t>Perf implications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4BC7-B6FD-413D-BDB4-9412D886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05637"/>
            <a:ext cx="9905999" cy="4546833"/>
          </a:xfrm>
        </p:spPr>
        <p:txBody>
          <a:bodyPr/>
          <a:lstStyle/>
          <a:p>
            <a:r>
              <a:rPr lang="en-US" sz="3600" dirty="0"/>
              <a:t>Heap size</a:t>
            </a:r>
          </a:p>
          <a:p>
            <a:pPr lvl="1"/>
            <a:r>
              <a:rPr lang="en-US" sz="3200" dirty="0"/>
              <a:t>Heap can become fragmented</a:t>
            </a:r>
          </a:p>
          <a:p>
            <a:pPr lvl="1"/>
            <a:r>
              <a:rPr lang="en-US" sz="3200" dirty="0"/>
              <a:t>However pinned objects are limited to user roots</a:t>
            </a:r>
          </a:p>
          <a:p>
            <a:r>
              <a:rPr lang="en-US" sz="3600" dirty="0"/>
              <a:t>So do we not have a problem if there aren’t too many pins?</a:t>
            </a:r>
          </a:p>
        </p:txBody>
      </p:sp>
    </p:spTree>
    <p:extLst>
      <p:ext uri="{BB962C8B-B14F-4D97-AF65-F5344CB8AC3E}">
        <p14:creationId xmlns:p14="http://schemas.microsoft.com/office/powerpoint/2010/main" val="374046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D3D4-8A28-4C17-940E-75ECCA1B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1957"/>
            <a:ext cx="9905998" cy="1159947"/>
          </a:xfrm>
        </p:spPr>
        <p:txBody>
          <a:bodyPr>
            <a:normAutofit/>
          </a:bodyPr>
          <a:lstStyle/>
          <a:p>
            <a:r>
              <a:rPr lang="en-US" sz="5400" cap="none" dirty="0"/>
              <a:t>Perf implications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4BC7-B6FD-413D-BDB4-9412D886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07345"/>
            <a:ext cx="9905999" cy="5360567"/>
          </a:xfrm>
        </p:spPr>
        <p:txBody>
          <a:bodyPr>
            <a:normAutofit/>
          </a:bodyPr>
          <a:lstStyle/>
          <a:p>
            <a:r>
              <a:rPr lang="en-US" sz="3600" dirty="0"/>
              <a:t>Even if we don’t have too many they can still be scattered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This is why we suggest to pin a batch of objects and pin early, if you can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F6976F-FEF4-437F-B7D6-58EA6547E1D1}"/>
              </a:ext>
            </a:extLst>
          </p:cNvPr>
          <p:cNvSpPr/>
          <p:nvPr/>
        </p:nvSpPr>
        <p:spPr>
          <a:xfrm>
            <a:off x="1560353" y="2663503"/>
            <a:ext cx="7667538" cy="52850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3769F-2788-4087-B10E-F784CDCB1CE5}"/>
              </a:ext>
            </a:extLst>
          </p:cNvPr>
          <p:cNvSpPr/>
          <p:nvPr/>
        </p:nvSpPr>
        <p:spPr>
          <a:xfrm>
            <a:off x="3492618" y="2671892"/>
            <a:ext cx="766195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75CAA4-9861-4BD7-89EE-1620EB537982}"/>
              </a:ext>
            </a:extLst>
          </p:cNvPr>
          <p:cNvSpPr/>
          <p:nvPr/>
        </p:nvSpPr>
        <p:spPr>
          <a:xfrm>
            <a:off x="5727393" y="2663503"/>
            <a:ext cx="841187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1A67AB-7545-4E66-982A-80F17CBE011B}"/>
              </a:ext>
            </a:extLst>
          </p:cNvPr>
          <p:cNvSpPr/>
          <p:nvPr/>
        </p:nvSpPr>
        <p:spPr>
          <a:xfrm>
            <a:off x="1560352" y="2663503"/>
            <a:ext cx="766195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17A94-E091-45AA-93F2-5033F6D3CEE6}"/>
              </a:ext>
            </a:extLst>
          </p:cNvPr>
          <p:cNvSpPr/>
          <p:nvPr/>
        </p:nvSpPr>
        <p:spPr>
          <a:xfrm>
            <a:off x="2326547" y="2663502"/>
            <a:ext cx="766195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78F96F-9C0D-42D5-A3EE-22C9389CEED0}"/>
              </a:ext>
            </a:extLst>
          </p:cNvPr>
          <p:cNvSpPr/>
          <p:nvPr/>
        </p:nvSpPr>
        <p:spPr>
          <a:xfrm>
            <a:off x="4275591" y="2663502"/>
            <a:ext cx="766195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466F75-7E1E-4DE7-AFCD-85D6B49FF87C}"/>
              </a:ext>
            </a:extLst>
          </p:cNvPr>
          <p:cNvSpPr/>
          <p:nvPr/>
        </p:nvSpPr>
        <p:spPr>
          <a:xfrm>
            <a:off x="1560353" y="3823282"/>
            <a:ext cx="7667538" cy="52850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4F04D9-6EA1-478D-9596-CEE79F66C3DB}"/>
              </a:ext>
            </a:extLst>
          </p:cNvPr>
          <p:cNvSpPr/>
          <p:nvPr/>
        </p:nvSpPr>
        <p:spPr>
          <a:xfrm>
            <a:off x="3492618" y="3831671"/>
            <a:ext cx="766195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594F70-00E5-4DFB-B50A-63ACDF334F42}"/>
              </a:ext>
            </a:extLst>
          </p:cNvPr>
          <p:cNvSpPr/>
          <p:nvPr/>
        </p:nvSpPr>
        <p:spPr>
          <a:xfrm>
            <a:off x="7841421" y="3823282"/>
            <a:ext cx="841187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DFDD8D-8557-456E-A075-1FFDBCED1478}"/>
              </a:ext>
            </a:extLst>
          </p:cNvPr>
          <p:cNvSpPr/>
          <p:nvPr/>
        </p:nvSpPr>
        <p:spPr>
          <a:xfrm>
            <a:off x="1560352" y="3823282"/>
            <a:ext cx="766195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F749B3-EB6F-45BA-890C-59CEA72C103C}"/>
              </a:ext>
            </a:extLst>
          </p:cNvPr>
          <p:cNvSpPr/>
          <p:nvPr/>
        </p:nvSpPr>
        <p:spPr>
          <a:xfrm>
            <a:off x="2326547" y="3823281"/>
            <a:ext cx="766195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181F29-C3A6-42B7-9883-0A61EDA9ACE9}"/>
              </a:ext>
            </a:extLst>
          </p:cNvPr>
          <p:cNvSpPr/>
          <p:nvPr/>
        </p:nvSpPr>
        <p:spPr>
          <a:xfrm>
            <a:off x="4275591" y="3823281"/>
            <a:ext cx="766195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NP2</a:t>
            </a: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CE2659AA-90F8-4D72-B17F-90CE4AB1DE41}"/>
              </a:ext>
            </a:extLst>
          </p:cNvPr>
          <p:cNvSpPr/>
          <p:nvPr/>
        </p:nvSpPr>
        <p:spPr>
          <a:xfrm>
            <a:off x="6491904" y="3275900"/>
            <a:ext cx="153351" cy="36911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8637344F-7155-4897-84F6-E2E4366589DA}"/>
              </a:ext>
            </a:extLst>
          </p:cNvPr>
          <p:cNvSpPr/>
          <p:nvPr/>
        </p:nvSpPr>
        <p:spPr>
          <a:xfrm>
            <a:off x="8605932" y="4496497"/>
            <a:ext cx="153351" cy="36911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D3D4-8A28-4C17-940E-75ECCA1B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33294"/>
            <a:ext cx="9905998" cy="740498"/>
          </a:xfrm>
        </p:spPr>
        <p:txBody>
          <a:bodyPr>
            <a:normAutofit fontScale="90000"/>
          </a:bodyPr>
          <a:lstStyle/>
          <a:p>
            <a:r>
              <a:rPr lang="en-US" sz="5400" cap="none" dirty="0"/>
              <a:t>The generational aspect of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4BC7-B6FD-413D-BDB4-9412D886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73792"/>
            <a:ext cx="9905999" cy="5578679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We compact the whole heap very infrequently</a:t>
            </a:r>
          </a:p>
          <a:p>
            <a:r>
              <a:rPr lang="en-US" sz="3600" dirty="0"/>
              <a:t>What matter is when GC sees pins in the condemned generations</a:t>
            </a:r>
          </a:p>
          <a:p>
            <a:r>
              <a:rPr lang="en-US" sz="3600" dirty="0"/>
              <a:t>If GC does not observe it, it doesn’t matter if it’s pinned</a:t>
            </a:r>
          </a:p>
          <a:p>
            <a:pPr lvl="1"/>
            <a:r>
              <a:rPr lang="en-US" sz="3200" dirty="0"/>
              <a:t>This implies what GC observes during ephemeral collections is very important</a:t>
            </a:r>
          </a:p>
          <a:p>
            <a:pPr lvl="1"/>
            <a:r>
              <a:rPr lang="en-US" sz="3200" dirty="0"/>
              <a:t>But if you do run in high memory load situation, full compacting GCs may occur</a:t>
            </a:r>
          </a:p>
        </p:txBody>
      </p:sp>
    </p:spTree>
    <p:extLst>
      <p:ext uri="{BB962C8B-B14F-4D97-AF65-F5344CB8AC3E}">
        <p14:creationId xmlns:p14="http://schemas.microsoft.com/office/powerpoint/2010/main" val="304519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D3D4-8A28-4C17-940E-75ECCA1B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33293"/>
            <a:ext cx="10603175" cy="883111"/>
          </a:xfrm>
        </p:spPr>
        <p:txBody>
          <a:bodyPr>
            <a:normAutofit fontScale="90000"/>
          </a:bodyPr>
          <a:lstStyle/>
          <a:p>
            <a:r>
              <a:rPr lang="en-US" sz="5400" cap="none" dirty="0"/>
              <a:t>Full blocking GCs in </a:t>
            </a:r>
            <a:r>
              <a:rPr lang="en-US" sz="5400" cap="none" dirty="0">
                <a:hlinkClick r:id="rId2"/>
              </a:rPr>
              <a:t>high mem</a:t>
            </a:r>
            <a:r>
              <a:rPr lang="en-US" sz="5400" cap="none" dirty="0"/>
              <a:t>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4BC7-B6FD-413D-BDB4-9412D886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6404"/>
            <a:ext cx="9905999" cy="5436067"/>
          </a:xfrm>
        </p:spPr>
        <p:txBody>
          <a:bodyPr>
            <a:normAutofit/>
          </a:bodyPr>
          <a:lstStyle/>
          <a:p>
            <a:r>
              <a:rPr lang="en-US" sz="3600" dirty="0"/>
              <a:t>Pinning makes estimating how much we can shrink the heap harder</a:t>
            </a:r>
          </a:p>
          <a:p>
            <a:r>
              <a:rPr lang="en-US" sz="3600" dirty="0"/>
              <a:t>We can’t really predict the pinning situation</a:t>
            </a:r>
          </a:p>
          <a:p>
            <a:r>
              <a:rPr lang="en-US" sz="3600" dirty="0"/>
              <a:t>We could end up triggering frequent full blocking GCs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268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4BC7-B6FD-413D-BDB4-9412D886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1671"/>
            <a:ext cx="9905999" cy="6216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Previously</a:t>
            </a:r>
          </a:p>
          <a:p>
            <a:pPr marL="0" indent="0">
              <a:buNone/>
            </a:pPr>
            <a:r>
              <a:rPr lang="en-US" sz="3200" dirty="0"/>
              <a:t>after gen2</a:t>
            </a:r>
          </a:p>
          <a:p>
            <a:pPr marL="457200" lvl="1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600" dirty="0"/>
              <a:t>Soon after GC detects “enough fragmentation in gen2” so does another gen2, on entry of this gen2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This means we didn’t use the free space efficiently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F6976F-FEF4-437F-B7D6-58EA6547E1D1}"/>
              </a:ext>
            </a:extLst>
          </p:cNvPr>
          <p:cNvSpPr/>
          <p:nvPr/>
        </p:nvSpPr>
        <p:spPr>
          <a:xfrm>
            <a:off x="1208017" y="1769028"/>
            <a:ext cx="7667538" cy="52850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3769F-2788-4087-B10E-F784CDCB1CE5}"/>
              </a:ext>
            </a:extLst>
          </p:cNvPr>
          <p:cNvSpPr/>
          <p:nvPr/>
        </p:nvSpPr>
        <p:spPr>
          <a:xfrm>
            <a:off x="3140282" y="1777417"/>
            <a:ext cx="766195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75CAA4-9861-4BD7-89EE-1620EB537982}"/>
              </a:ext>
            </a:extLst>
          </p:cNvPr>
          <p:cNvSpPr/>
          <p:nvPr/>
        </p:nvSpPr>
        <p:spPr>
          <a:xfrm>
            <a:off x="7106936" y="1777417"/>
            <a:ext cx="841187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1A67AB-7545-4E66-982A-80F17CBE011B}"/>
              </a:ext>
            </a:extLst>
          </p:cNvPr>
          <p:cNvSpPr/>
          <p:nvPr/>
        </p:nvSpPr>
        <p:spPr>
          <a:xfrm>
            <a:off x="1208016" y="1769028"/>
            <a:ext cx="1507730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78F96F-9C0D-42D5-A3EE-22C9389CEED0}"/>
              </a:ext>
            </a:extLst>
          </p:cNvPr>
          <p:cNvSpPr/>
          <p:nvPr/>
        </p:nvSpPr>
        <p:spPr>
          <a:xfrm>
            <a:off x="3923255" y="1769027"/>
            <a:ext cx="925582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BEB476-2AAC-4E84-B5D8-C7B44C4A262F}"/>
              </a:ext>
            </a:extLst>
          </p:cNvPr>
          <p:cNvSpPr/>
          <p:nvPr/>
        </p:nvSpPr>
        <p:spPr>
          <a:xfrm>
            <a:off x="1268138" y="4031959"/>
            <a:ext cx="7667538" cy="52850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1E7519-F526-4204-B636-C13EFEC3EB59}"/>
              </a:ext>
            </a:extLst>
          </p:cNvPr>
          <p:cNvSpPr/>
          <p:nvPr/>
        </p:nvSpPr>
        <p:spPr>
          <a:xfrm>
            <a:off x="3200403" y="4040348"/>
            <a:ext cx="766195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F22293-CFD1-44BF-B074-F210055DA716}"/>
              </a:ext>
            </a:extLst>
          </p:cNvPr>
          <p:cNvSpPr/>
          <p:nvPr/>
        </p:nvSpPr>
        <p:spPr>
          <a:xfrm>
            <a:off x="7167057" y="4040348"/>
            <a:ext cx="841187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6EA8CE-89E2-42E3-A17E-D56D2E4F83A5}"/>
              </a:ext>
            </a:extLst>
          </p:cNvPr>
          <p:cNvSpPr/>
          <p:nvPr/>
        </p:nvSpPr>
        <p:spPr>
          <a:xfrm>
            <a:off x="1268137" y="4031959"/>
            <a:ext cx="1256949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95EE06-4E3D-42B2-93F4-0E25975BFC48}"/>
              </a:ext>
            </a:extLst>
          </p:cNvPr>
          <p:cNvSpPr/>
          <p:nvPr/>
        </p:nvSpPr>
        <p:spPr>
          <a:xfrm>
            <a:off x="3983375" y="4031958"/>
            <a:ext cx="1326855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155824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  <p:bldP spid="11" grpId="0" animBg="1"/>
      <p:bldP spid="15" grpId="0" animBg="1"/>
      <p:bldP spid="8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4BC7-B6FD-413D-BDB4-9412D886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0"/>
            <a:ext cx="11050587" cy="6467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With provisional mode</a:t>
            </a:r>
          </a:p>
          <a:p>
            <a:pPr marL="0" indent="0">
              <a:buNone/>
            </a:pPr>
            <a:r>
              <a:rPr lang="en-US" sz="3200" dirty="0"/>
              <a:t>after gen2</a:t>
            </a:r>
          </a:p>
          <a:p>
            <a:pPr marL="0" indent="0">
              <a:buNone/>
            </a:pPr>
            <a:r>
              <a:rPr lang="en-US" sz="3200" dirty="0"/>
              <a:t>GC detects “after a compacting gen2 we still have high fragmentation in high mem situation”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provisional mode on</a:t>
            </a:r>
          </a:p>
          <a:p>
            <a:pPr marL="0" indent="0">
              <a:buNone/>
            </a:pPr>
            <a:r>
              <a:rPr lang="en-US" sz="3200" dirty="0"/>
              <a:t>after gen1 – NP’ is what this gen1 promoted</a:t>
            </a:r>
            <a:endParaRPr lang="en-US" sz="36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… till a gen1 needs to grow gen2 size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200" dirty="0"/>
              <a:t>then a gen2 is triggered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F6976F-FEF4-437F-B7D6-58EA6547E1D1}"/>
              </a:ext>
            </a:extLst>
          </p:cNvPr>
          <p:cNvSpPr/>
          <p:nvPr/>
        </p:nvSpPr>
        <p:spPr>
          <a:xfrm>
            <a:off x="3206563" y="988852"/>
            <a:ext cx="7667538" cy="52850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3769F-2788-4087-B10E-F784CDCB1CE5}"/>
              </a:ext>
            </a:extLst>
          </p:cNvPr>
          <p:cNvSpPr/>
          <p:nvPr/>
        </p:nvSpPr>
        <p:spPr>
          <a:xfrm>
            <a:off x="5138828" y="997241"/>
            <a:ext cx="766195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75CAA4-9861-4BD7-89EE-1620EB537982}"/>
              </a:ext>
            </a:extLst>
          </p:cNvPr>
          <p:cNvSpPr/>
          <p:nvPr/>
        </p:nvSpPr>
        <p:spPr>
          <a:xfrm>
            <a:off x="9105482" y="997241"/>
            <a:ext cx="841187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1A67AB-7545-4E66-982A-80F17CBE011B}"/>
              </a:ext>
            </a:extLst>
          </p:cNvPr>
          <p:cNvSpPr/>
          <p:nvPr/>
        </p:nvSpPr>
        <p:spPr>
          <a:xfrm>
            <a:off x="3206562" y="988852"/>
            <a:ext cx="1339570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78F96F-9C0D-42D5-A3EE-22C9389CEED0}"/>
              </a:ext>
            </a:extLst>
          </p:cNvPr>
          <p:cNvSpPr/>
          <p:nvPr/>
        </p:nvSpPr>
        <p:spPr>
          <a:xfrm>
            <a:off x="5921801" y="988851"/>
            <a:ext cx="925582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BEB476-2AAC-4E84-B5D8-C7B44C4A262F}"/>
              </a:ext>
            </a:extLst>
          </p:cNvPr>
          <p:cNvSpPr/>
          <p:nvPr/>
        </p:nvSpPr>
        <p:spPr>
          <a:xfrm>
            <a:off x="3206563" y="3719993"/>
            <a:ext cx="7667538" cy="52850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1E7519-F526-4204-B636-C13EFEC3EB59}"/>
              </a:ext>
            </a:extLst>
          </p:cNvPr>
          <p:cNvSpPr/>
          <p:nvPr/>
        </p:nvSpPr>
        <p:spPr>
          <a:xfrm>
            <a:off x="5138828" y="3728382"/>
            <a:ext cx="766195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F22293-CFD1-44BF-B074-F210055DA716}"/>
              </a:ext>
            </a:extLst>
          </p:cNvPr>
          <p:cNvSpPr/>
          <p:nvPr/>
        </p:nvSpPr>
        <p:spPr>
          <a:xfrm>
            <a:off x="9105482" y="3728382"/>
            <a:ext cx="841187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6EA8CE-89E2-42E3-A17E-D56D2E4F83A5}"/>
              </a:ext>
            </a:extLst>
          </p:cNvPr>
          <p:cNvSpPr/>
          <p:nvPr/>
        </p:nvSpPr>
        <p:spPr>
          <a:xfrm>
            <a:off x="3206562" y="3719993"/>
            <a:ext cx="1406174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95EE06-4E3D-42B2-93F4-0E25975BFC48}"/>
              </a:ext>
            </a:extLst>
          </p:cNvPr>
          <p:cNvSpPr/>
          <p:nvPr/>
        </p:nvSpPr>
        <p:spPr>
          <a:xfrm>
            <a:off x="5921800" y="3719992"/>
            <a:ext cx="992187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8F8F78-934F-4852-BC2A-5A59EE1B557A}"/>
              </a:ext>
            </a:extLst>
          </p:cNvPr>
          <p:cNvSpPr/>
          <p:nvPr/>
        </p:nvSpPr>
        <p:spPr>
          <a:xfrm>
            <a:off x="4629514" y="3719993"/>
            <a:ext cx="509314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A577-82A6-454E-B77D-7733AEF145E9}"/>
              </a:ext>
            </a:extLst>
          </p:cNvPr>
          <p:cNvSpPr/>
          <p:nvPr/>
        </p:nvSpPr>
        <p:spPr>
          <a:xfrm>
            <a:off x="6868389" y="3719992"/>
            <a:ext cx="509314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758EF6-FA4E-4937-ADE4-EDFA739EB34B}"/>
              </a:ext>
            </a:extLst>
          </p:cNvPr>
          <p:cNvSpPr/>
          <p:nvPr/>
        </p:nvSpPr>
        <p:spPr>
          <a:xfrm>
            <a:off x="3206563" y="5093952"/>
            <a:ext cx="7667538" cy="52850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9BBB4D-54EA-4D47-8B27-E08DCCEB637C}"/>
              </a:ext>
            </a:extLst>
          </p:cNvPr>
          <p:cNvSpPr/>
          <p:nvPr/>
        </p:nvSpPr>
        <p:spPr>
          <a:xfrm>
            <a:off x="5138828" y="5102341"/>
            <a:ext cx="766195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A04E7D-6DF9-4F43-92A5-644FC6CFFCC1}"/>
              </a:ext>
            </a:extLst>
          </p:cNvPr>
          <p:cNvSpPr/>
          <p:nvPr/>
        </p:nvSpPr>
        <p:spPr>
          <a:xfrm>
            <a:off x="9105482" y="5093952"/>
            <a:ext cx="841187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E8DD57-38B1-49D7-83BE-4B7F0EDBE9D7}"/>
              </a:ext>
            </a:extLst>
          </p:cNvPr>
          <p:cNvSpPr/>
          <p:nvPr/>
        </p:nvSpPr>
        <p:spPr>
          <a:xfrm>
            <a:off x="3206562" y="5093952"/>
            <a:ext cx="1406174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57AD05-2F9F-43B7-B67C-CD6B6488A464}"/>
              </a:ext>
            </a:extLst>
          </p:cNvPr>
          <p:cNvSpPr/>
          <p:nvPr/>
        </p:nvSpPr>
        <p:spPr>
          <a:xfrm>
            <a:off x="5921800" y="5093951"/>
            <a:ext cx="992187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CF75AA-C917-4190-8BE6-89033784D767}"/>
              </a:ext>
            </a:extLst>
          </p:cNvPr>
          <p:cNvSpPr/>
          <p:nvPr/>
        </p:nvSpPr>
        <p:spPr>
          <a:xfrm>
            <a:off x="4629514" y="5093952"/>
            <a:ext cx="509314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F00B73-CC62-4EB2-ADF3-DC7477E5552C}"/>
              </a:ext>
            </a:extLst>
          </p:cNvPr>
          <p:cNvSpPr/>
          <p:nvPr/>
        </p:nvSpPr>
        <p:spPr>
          <a:xfrm>
            <a:off x="6868388" y="5093951"/>
            <a:ext cx="1228129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EAE35C-52E9-4947-AF59-C63B46385810}"/>
              </a:ext>
            </a:extLst>
          </p:cNvPr>
          <p:cNvSpPr/>
          <p:nvPr/>
        </p:nvSpPr>
        <p:spPr>
          <a:xfrm>
            <a:off x="8096518" y="5093951"/>
            <a:ext cx="896479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NP’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4D9A40-D64E-4F8B-95D5-9CC0CE44F5FE}"/>
              </a:ext>
            </a:extLst>
          </p:cNvPr>
          <p:cNvSpPr/>
          <p:nvPr/>
        </p:nvSpPr>
        <p:spPr>
          <a:xfrm>
            <a:off x="9946669" y="5093951"/>
            <a:ext cx="509314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NP’</a:t>
            </a:r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0F579F7A-5C73-4CEB-A306-0688D7CE680F}"/>
              </a:ext>
            </a:extLst>
          </p:cNvPr>
          <p:cNvSpPr/>
          <p:nvPr/>
        </p:nvSpPr>
        <p:spPr>
          <a:xfrm>
            <a:off x="9869993" y="4306304"/>
            <a:ext cx="153351" cy="36911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6307BCEC-A16A-4870-BFEB-8F91DF071571}"/>
              </a:ext>
            </a:extLst>
          </p:cNvPr>
          <p:cNvSpPr/>
          <p:nvPr/>
        </p:nvSpPr>
        <p:spPr>
          <a:xfrm>
            <a:off x="10379307" y="5684590"/>
            <a:ext cx="153351" cy="36911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0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  <p:bldP spid="11" grpId="0" animBg="1"/>
      <p:bldP spid="15" grpId="0" animBg="1"/>
      <p:bldP spid="8" grpId="0" animBg="1"/>
      <p:bldP spid="10" grpId="0" animBg="1"/>
      <p:bldP spid="12" grpId="0" animBg="1"/>
      <p:bldP spid="14" grpId="0" animBg="1"/>
      <p:bldP spid="16" grpId="0" animBg="1"/>
      <p:bldP spid="2" grpId="0" animBg="1"/>
      <p:bldP spid="4" grpId="0" animBg="1"/>
      <p:bldP spid="6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D3D4-8A28-4C17-940E-75ECCA1B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33293"/>
            <a:ext cx="9905998" cy="832777"/>
          </a:xfrm>
        </p:spPr>
        <p:txBody>
          <a:bodyPr>
            <a:normAutofit/>
          </a:bodyPr>
          <a:lstStyle/>
          <a:p>
            <a:r>
              <a:rPr lang="en-US" sz="5400" cap="none" dirty="0"/>
              <a:t>Pinning during ephemeral GCs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4BC7-B6FD-413D-BDB4-9412D886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5368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Before a gen0 GC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Plugs formed during the plan phase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4870A-D418-4647-8AAD-3B8CD5E7DAB6}"/>
              </a:ext>
            </a:extLst>
          </p:cNvPr>
          <p:cNvSpPr/>
          <p:nvPr/>
        </p:nvSpPr>
        <p:spPr>
          <a:xfrm>
            <a:off x="1266740" y="2087808"/>
            <a:ext cx="7667538" cy="52850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4D97B8-050F-45A0-9D7E-5297FB79A38C}"/>
              </a:ext>
            </a:extLst>
          </p:cNvPr>
          <p:cNvSpPr/>
          <p:nvPr/>
        </p:nvSpPr>
        <p:spPr>
          <a:xfrm>
            <a:off x="1266740" y="2087808"/>
            <a:ext cx="925582" cy="5285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06EBF490-59B1-465B-A47A-A0BC0850B0E5}"/>
              </a:ext>
            </a:extLst>
          </p:cNvPr>
          <p:cNvSpPr/>
          <p:nvPr/>
        </p:nvSpPr>
        <p:spPr>
          <a:xfrm>
            <a:off x="1190063" y="2733761"/>
            <a:ext cx="153351" cy="36911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3AF2C9-7AD7-4B8E-9FF2-A4F2F7FDEB4F}"/>
              </a:ext>
            </a:extLst>
          </p:cNvPr>
          <p:cNvSpPr txBox="1"/>
          <p:nvPr/>
        </p:nvSpPr>
        <p:spPr>
          <a:xfrm>
            <a:off x="933496" y="3171037"/>
            <a:ext cx="92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Gen1 start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556E84AE-9FEB-4CF5-AE38-78F03D703840}"/>
              </a:ext>
            </a:extLst>
          </p:cNvPr>
          <p:cNvSpPr/>
          <p:nvPr/>
        </p:nvSpPr>
        <p:spPr>
          <a:xfrm>
            <a:off x="2115645" y="2733761"/>
            <a:ext cx="153351" cy="36911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5079E2-834F-4F6B-9646-07647759DB47}"/>
              </a:ext>
            </a:extLst>
          </p:cNvPr>
          <p:cNvSpPr txBox="1"/>
          <p:nvPr/>
        </p:nvSpPr>
        <p:spPr>
          <a:xfrm>
            <a:off x="1806205" y="3157568"/>
            <a:ext cx="92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Gen0 start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7E1A95-DD61-471D-9B74-5CD05EF021A3}"/>
              </a:ext>
            </a:extLst>
          </p:cNvPr>
          <p:cNvSpPr/>
          <p:nvPr/>
        </p:nvSpPr>
        <p:spPr>
          <a:xfrm>
            <a:off x="2192321" y="2088748"/>
            <a:ext cx="3977334" cy="5285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FDA8B9FA-8FD2-41CB-ABBF-E93C2357D148}"/>
              </a:ext>
            </a:extLst>
          </p:cNvPr>
          <p:cNvSpPr/>
          <p:nvPr/>
        </p:nvSpPr>
        <p:spPr>
          <a:xfrm>
            <a:off x="6092979" y="2717507"/>
            <a:ext cx="153351" cy="36911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F419E3-1D4B-4064-8FB9-F7705E9A7E23}"/>
              </a:ext>
            </a:extLst>
          </p:cNvPr>
          <p:cNvSpPr txBox="1"/>
          <p:nvPr/>
        </p:nvSpPr>
        <p:spPr>
          <a:xfrm>
            <a:off x="5870007" y="3157567"/>
            <a:ext cx="92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Gen0 end</a:t>
            </a:r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1898005B-4B10-4C1A-B2A6-D71582684F18}"/>
              </a:ext>
            </a:extLst>
          </p:cNvPr>
          <p:cNvSpPr/>
          <p:nvPr/>
        </p:nvSpPr>
        <p:spPr>
          <a:xfrm>
            <a:off x="1190063" y="5267235"/>
            <a:ext cx="153351" cy="36911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F78D37-7A43-4EE2-A63E-3815DE80B2C4}"/>
              </a:ext>
            </a:extLst>
          </p:cNvPr>
          <p:cNvSpPr txBox="1"/>
          <p:nvPr/>
        </p:nvSpPr>
        <p:spPr>
          <a:xfrm>
            <a:off x="933496" y="5704511"/>
            <a:ext cx="92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Gen1 start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542FF7E-44C4-465A-B4F5-9898F8B1CEF2}"/>
              </a:ext>
            </a:extLst>
          </p:cNvPr>
          <p:cNvSpPr/>
          <p:nvPr/>
        </p:nvSpPr>
        <p:spPr>
          <a:xfrm>
            <a:off x="1266740" y="4659556"/>
            <a:ext cx="7667538" cy="52850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90ECA0D-42AF-4E7C-8F8D-F5302D805891}"/>
              </a:ext>
            </a:extLst>
          </p:cNvPr>
          <p:cNvSpPr/>
          <p:nvPr/>
        </p:nvSpPr>
        <p:spPr>
          <a:xfrm>
            <a:off x="3920460" y="4667945"/>
            <a:ext cx="595618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1518E88-9FA6-40FB-864B-14443517651B}"/>
              </a:ext>
            </a:extLst>
          </p:cNvPr>
          <p:cNvSpPr/>
          <p:nvPr/>
        </p:nvSpPr>
        <p:spPr>
          <a:xfrm>
            <a:off x="5449413" y="4667945"/>
            <a:ext cx="448559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A0DBE5-C545-4B2F-84FC-27D28BB93F49}"/>
              </a:ext>
            </a:extLst>
          </p:cNvPr>
          <p:cNvSpPr/>
          <p:nvPr/>
        </p:nvSpPr>
        <p:spPr>
          <a:xfrm>
            <a:off x="2483142" y="4659556"/>
            <a:ext cx="478172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AF45A1C-1D6C-4244-8F75-CDF74954FEB8}"/>
              </a:ext>
            </a:extLst>
          </p:cNvPr>
          <p:cNvSpPr/>
          <p:nvPr/>
        </p:nvSpPr>
        <p:spPr>
          <a:xfrm>
            <a:off x="4787825" y="4658616"/>
            <a:ext cx="491009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7C34E9-6C9A-45AB-8475-67C18C014070}"/>
              </a:ext>
            </a:extLst>
          </p:cNvPr>
          <p:cNvSpPr/>
          <p:nvPr/>
        </p:nvSpPr>
        <p:spPr>
          <a:xfrm>
            <a:off x="1266740" y="4658616"/>
            <a:ext cx="925582" cy="5285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/>
      <p:bldP spid="70" grpId="0" animBg="1"/>
      <p:bldP spid="72" grpId="0" animBg="1"/>
      <p:bldP spid="74" grpId="0" animBg="1"/>
      <p:bldP spid="76" grpId="0" animBg="1"/>
      <p:bldP spid="78" grpId="0" animBg="1"/>
      <p:bldP spid="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D3D4-8A28-4C17-940E-75ECCA1B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33293"/>
            <a:ext cx="9905998" cy="832777"/>
          </a:xfrm>
        </p:spPr>
        <p:txBody>
          <a:bodyPr>
            <a:normAutofit/>
          </a:bodyPr>
          <a:lstStyle/>
          <a:p>
            <a:r>
              <a:rPr lang="en-US" sz="5400" cap="none" dirty="0"/>
              <a:t>Pinning during ephemeral GCs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4BC7-B6FD-413D-BDB4-9412D886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5368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Before a gen0 GC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Plugs formed during the plan phase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4870A-D418-4647-8AAD-3B8CD5E7DAB6}"/>
              </a:ext>
            </a:extLst>
          </p:cNvPr>
          <p:cNvSpPr/>
          <p:nvPr/>
        </p:nvSpPr>
        <p:spPr>
          <a:xfrm>
            <a:off x="1266740" y="2087808"/>
            <a:ext cx="7667538" cy="52850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4D97B8-050F-45A0-9D7E-5297FB79A38C}"/>
              </a:ext>
            </a:extLst>
          </p:cNvPr>
          <p:cNvSpPr/>
          <p:nvPr/>
        </p:nvSpPr>
        <p:spPr>
          <a:xfrm>
            <a:off x="1266740" y="2087808"/>
            <a:ext cx="925582" cy="5285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06EBF490-59B1-465B-A47A-A0BC0850B0E5}"/>
              </a:ext>
            </a:extLst>
          </p:cNvPr>
          <p:cNvSpPr/>
          <p:nvPr/>
        </p:nvSpPr>
        <p:spPr>
          <a:xfrm>
            <a:off x="1190063" y="2733761"/>
            <a:ext cx="153351" cy="36911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3AF2C9-7AD7-4B8E-9FF2-A4F2F7FDEB4F}"/>
              </a:ext>
            </a:extLst>
          </p:cNvPr>
          <p:cNvSpPr txBox="1"/>
          <p:nvPr/>
        </p:nvSpPr>
        <p:spPr>
          <a:xfrm>
            <a:off x="933496" y="3171037"/>
            <a:ext cx="92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Gen1 start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556E84AE-9FEB-4CF5-AE38-78F03D703840}"/>
              </a:ext>
            </a:extLst>
          </p:cNvPr>
          <p:cNvSpPr/>
          <p:nvPr/>
        </p:nvSpPr>
        <p:spPr>
          <a:xfrm>
            <a:off x="2115645" y="2733761"/>
            <a:ext cx="153351" cy="36911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5079E2-834F-4F6B-9646-07647759DB47}"/>
              </a:ext>
            </a:extLst>
          </p:cNvPr>
          <p:cNvSpPr txBox="1"/>
          <p:nvPr/>
        </p:nvSpPr>
        <p:spPr>
          <a:xfrm>
            <a:off x="1806205" y="3157568"/>
            <a:ext cx="92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Gen0 start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7E1A95-DD61-471D-9B74-5CD05EF021A3}"/>
              </a:ext>
            </a:extLst>
          </p:cNvPr>
          <p:cNvSpPr/>
          <p:nvPr/>
        </p:nvSpPr>
        <p:spPr>
          <a:xfrm>
            <a:off x="2192321" y="2088748"/>
            <a:ext cx="3977334" cy="5285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FDA8B9FA-8FD2-41CB-ABBF-E93C2357D148}"/>
              </a:ext>
            </a:extLst>
          </p:cNvPr>
          <p:cNvSpPr/>
          <p:nvPr/>
        </p:nvSpPr>
        <p:spPr>
          <a:xfrm>
            <a:off x="6092979" y="2717507"/>
            <a:ext cx="153351" cy="36911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F419E3-1D4B-4064-8FB9-F7705E9A7E23}"/>
              </a:ext>
            </a:extLst>
          </p:cNvPr>
          <p:cNvSpPr txBox="1"/>
          <p:nvPr/>
        </p:nvSpPr>
        <p:spPr>
          <a:xfrm>
            <a:off x="5870007" y="3157567"/>
            <a:ext cx="92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Gen0 end</a:t>
            </a:r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1898005B-4B10-4C1A-B2A6-D71582684F18}"/>
              </a:ext>
            </a:extLst>
          </p:cNvPr>
          <p:cNvSpPr/>
          <p:nvPr/>
        </p:nvSpPr>
        <p:spPr>
          <a:xfrm>
            <a:off x="1190063" y="5267235"/>
            <a:ext cx="153351" cy="36911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F78D37-7A43-4EE2-A63E-3815DE80B2C4}"/>
              </a:ext>
            </a:extLst>
          </p:cNvPr>
          <p:cNvSpPr txBox="1"/>
          <p:nvPr/>
        </p:nvSpPr>
        <p:spPr>
          <a:xfrm>
            <a:off x="933496" y="5704511"/>
            <a:ext cx="92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Gen1 start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542FF7E-44C4-465A-B4F5-9898F8B1CEF2}"/>
              </a:ext>
            </a:extLst>
          </p:cNvPr>
          <p:cNvSpPr/>
          <p:nvPr/>
        </p:nvSpPr>
        <p:spPr>
          <a:xfrm>
            <a:off x="1266740" y="4659556"/>
            <a:ext cx="7667538" cy="52850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90ECA0D-42AF-4E7C-8F8D-F5302D805891}"/>
              </a:ext>
            </a:extLst>
          </p:cNvPr>
          <p:cNvSpPr/>
          <p:nvPr/>
        </p:nvSpPr>
        <p:spPr>
          <a:xfrm>
            <a:off x="3920460" y="4659556"/>
            <a:ext cx="595618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1518E88-9FA6-40FB-864B-14443517651B}"/>
              </a:ext>
            </a:extLst>
          </p:cNvPr>
          <p:cNvSpPr/>
          <p:nvPr/>
        </p:nvSpPr>
        <p:spPr>
          <a:xfrm>
            <a:off x="5449413" y="4667945"/>
            <a:ext cx="448559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A0DBE5-C545-4B2F-84FC-27D28BB93F49}"/>
              </a:ext>
            </a:extLst>
          </p:cNvPr>
          <p:cNvSpPr/>
          <p:nvPr/>
        </p:nvSpPr>
        <p:spPr>
          <a:xfrm>
            <a:off x="2197916" y="4659556"/>
            <a:ext cx="478172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AF45A1C-1D6C-4244-8F75-CDF74954FEB8}"/>
              </a:ext>
            </a:extLst>
          </p:cNvPr>
          <p:cNvSpPr/>
          <p:nvPr/>
        </p:nvSpPr>
        <p:spPr>
          <a:xfrm>
            <a:off x="2682186" y="4658616"/>
            <a:ext cx="491009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7C34E9-6C9A-45AB-8475-67C18C014070}"/>
              </a:ext>
            </a:extLst>
          </p:cNvPr>
          <p:cNvSpPr/>
          <p:nvPr/>
        </p:nvSpPr>
        <p:spPr>
          <a:xfrm>
            <a:off x="1266740" y="4658616"/>
            <a:ext cx="925582" cy="5285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7746E6F9-98B7-46E7-A291-FFE4C9C1CB93}"/>
              </a:ext>
            </a:extLst>
          </p:cNvPr>
          <p:cNvSpPr/>
          <p:nvPr/>
        </p:nvSpPr>
        <p:spPr>
          <a:xfrm>
            <a:off x="5837102" y="5267235"/>
            <a:ext cx="153351" cy="36911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00249-34E8-4728-8CEF-B9365F69FD1C}"/>
              </a:ext>
            </a:extLst>
          </p:cNvPr>
          <p:cNvSpPr txBox="1"/>
          <p:nvPr/>
        </p:nvSpPr>
        <p:spPr>
          <a:xfrm>
            <a:off x="5449414" y="5704511"/>
            <a:ext cx="128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Gen 0 start here?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4B3ED2-B671-4DE2-B8CC-55499FB7E8AB}"/>
              </a:ext>
            </a:extLst>
          </p:cNvPr>
          <p:cNvSpPr/>
          <p:nvPr/>
        </p:nvSpPr>
        <p:spPr>
          <a:xfrm>
            <a:off x="5918645" y="4667944"/>
            <a:ext cx="2151564" cy="5285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86DC9D8A-14E0-4260-9739-56E7D0491468}"/>
              </a:ext>
            </a:extLst>
          </p:cNvPr>
          <p:cNvSpPr/>
          <p:nvPr/>
        </p:nvSpPr>
        <p:spPr>
          <a:xfrm>
            <a:off x="3489820" y="5343787"/>
            <a:ext cx="218114" cy="3691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41783991-DBAA-48DA-B91E-A493A0DCD754}"/>
              </a:ext>
            </a:extLst>
          </p:cNvPr>
          <p:cNvSpPr/>
          <p:nvPr/>
        </p:nvSpPr>
        <p:spPr>
          <a:xfrm>
            <a:off x="4865198" y="5351125"/>
            <a:ext cx="218114" cy="3691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1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9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D3D4-8A28-4C17-940E-75ECCA1B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33293"/>
            <a:ext cx="9905998" cy="832777"/>
          </a:xfrm>
        </p:spPr>
        <p:txBody>
          <a:bodyPr>
            <a:normAutofit/>
          </a:bodyPr>
          <a:lstStyle/>
          <a:p>
            <a:r>
              <a:rPr lang="en-US" sz="5400" cap="none" dirty="0"/>
              <a:t>Pinning during ephemeral GCs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4BC7-B6FD-413D-BDB4-9412D886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516"/>
            <a:ext cx="9905999" cy="5368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Before a gen0 GC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Plugs formed during the plan phase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4870A-D418-4647-8AAD-3B8CD5E7DAB6}"/>
              </a:ext>
            </a:extLst>
          </p:cNvPr>
          <p:cNvSpPr/>
          <p:nvPr/>
        </p:nvSpPr>
        <p:spPr>
          <a:xfrm>
            <a:off x="1266740" y="2087808"/>
            <a:ext cx="7667538" cy="52850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4D97B8-050F-45A0-9D7E-5297FB79A38C}"/>
              </a:ext>
            </a:extLst>
          </p:cNvPr>
          <p:cNvSpPr/>
          <p:nvPr/>
        </p:nvSpPr>
        <p:spPr>
          <a:xfrm>
            <a:off x="1266740" y="2087808"/>
            <a:ext cx="925582" cy="5285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06EBF490-59B1-465B-A47A-A0BC0850B0E5}"/>
              </a:ext>
            </a:extLst>
          </p:cNvPr>
          <p:cNvSpPr/>
          <p:nvPr/>
        </p:nvSpPr>
        <p:spPr>
          <a:xfrm>
            <a:off x="1190063" y="2733761"/>
            <a:ext cx="153351" cy="36911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3AF2C9-7AD7-4B8E-9FF2-A4F2F7FDEB4F}"/>
              </a:ext>
            </a:extLst>
          </p:cNvPr>
          <p:cNvSpPr txBox="1"/>
          <p:nvPr/>
        </p:nvSpPr>
        <p:spPr>
          <a:xfrm>
            <a:off x="933496" y="3171037"/>
            <a:ext cx="92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Gen1 start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556E84AE-9FEB-4CF5-AE38-78F03D703840}"/>
              </a:ext>
            </a:extLst>
          </p:cNvPr>
          <p:cNvSpPr/>
          <p:nvPr/>
        </p:nvSpPr>
        <p:spPr>
          <a:xfrm>
            <a:off x="2115645" y="2733761"/>
            <a:ext cx="153351" cy="36911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5079E2-834F-4F6B-9646-07647759DB47}"/>
              </a:ext>
            </a:extLst>
          </p:cNvPr>
          <p:cNvSpPr txBox="1"/>
          <p:nvPr/>
        </p:nvSpPr>
        <p:spPr>
          <a:xfrm>
            <a:off x="1806205" y="3157568"/>
            <a:ext cx="92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Gen0 start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7E1A95-DD61-471D-9B74-5CD05EF021A3}"/>
              </a:ext>
            </a:extLst>
          </p:cNvPr>
          <p:cNvSpPr/>
          <p:nvPr/>
        </p:nvSpPr>
        <p:spPr>
          <a:xfrm>
            <a:off x="2192321" y="2088748"/>
            <a:ext cx="3977334" cy="5285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FDA8B9FA-8FD2-41CB-ABBF-E93C2357D148}"/>
              </a:ext>
            </a:extLst>
          </p:cNvPr>
          <p:cNvSpPr/>
          <p:nvPr/>
        </p:nvSpPr>
        <p:spPr>
          <a:xfrm>
            <a:off x="6092979" y="2717507"/>
            <a:ext cx="153351" cy="36911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F419E3-1D4B-4064-8FB9-F7705E9A7E23}"/>
              </a:ext>
            </a:extLst>
          </p:cNvPr>
          <p:cNvSpPr txBox="1"/>
          <p:nvPr/>
        </p:nvSpPr>
        <p:spPr>
          <a:xfrm>
            <a:off x="5870007" y="3157567"/>
            <a:ext cx="92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Gen0 end</a:t>
            </a:r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1898005B-4B10-4C1A-B2A6-D71582684F18}"/>
              </a:ext>
            </a:extLst>
          </p:cNvPr>
          <p:cNvSpPr/>
          <p:nvPr/>
        </p:nvSpPr>
        <p:spPr>
          <a:xfrm>
            <a:off x="1190063" y="5267235"/>
            <a:ext cx="153351" cy="36911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F78D37-7A43-4EE2-A63E-3815DE80B2C4}"/>
              </a:ext>
            </a:extLst>
          </p:cNvPr>
          <p:cNvSpPr txBox="1"/>
          <p:nvPr/>
        </p:nvSpPr>
        <p:spPr>
          <a:xfrm>
            <a:off x="933496" y="5704511"/>
            <a:ext cx="92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Gen1 start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542FF7E-44C4-465A-B4F5-9898F8B1CEF2}"/>
              </a:ext>
            </a:extLst>
          </p:cNvPr>
          <p:cNvSpPr/>
          <p:nvPr/>
        </p:nvSpPr>
        <p:spPr>
          <a:xfrm>
            <a:off x="1266740" y="4659556"/>
            <a:ext cx="7667538" cy="52850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90ECA0D-42AF-4E7C-8F8D-F5302D805891}"/>
              </a:ext>
            </a:extLst>
          </p:cNvPr>
          <p:cNvSpPr/>
          <p:nvPr/>
        </p:nvSpPr>
        <p:spPr>
          <a:xfrm>
            <a:off x="3920460" y="4659556"/>
            <a:ext cx="595618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1518E88-9FA6-40FB-864B-14443517651B}"/>
              </a:ext>
            </a:extLst>
          </p:cNvPr>
          <p:cNvSpPr/>
          <p:nvPr/>
        </p:nvSpPr>
        <p:spPr>
          <a:xfrm>
            <a:off x="5449413" y="4667945"/>
            <a:ext cx="448559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A0DBE5-C545-4B2F-84FC-27D28BB93F49}"/>
              </a:ext>
            </a:extLst>
          </p:cNvPr>
          <p:cNvSpPr/>
          <p:nvPr/>
        </p:nvSpPr>
        <p:spPr>
          <a:xfrm>
            <a:off x="2197916" y="4659556"/>
            <a:ext cx="478172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AF45A1C-1D6C-4244-8F75-CDF74954FEB8}"/>
              </a:ext>
            </a:extLst>
          </p:cNvPr>
          <p:cNvSpPr/>
          <p:nvPr/>
        </p:nvSpPr>
        <p:spPr>
          <a:xfrm>
            <a:off x="2682186" y="4658616"/>
            <a:ext cx="491009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7C34E9-6C9A-45AB-8475-67C18C014070}"/>
              </a:ext>
            </a:extLst>
          </p:cNvPr>
          <p:cNvSpPr/>
          <p:nvPr/>
        </p:nvSpPr>
        <p:spPr>
          <a:xfrm>
            <a:off x="1266740" y="4658616"/>
            <a:ext cx="925582" cy="5285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7746E6F9-98B7-46E7-A291-FFE4C9C1CB93}"/>
              </a:ext>
            </a:extLst>
          </p:cNvPr>
          <p:cNvSpPr/>
          <p:nvPr/>
        </p:nvSpPr>
        <p:spPr>
          <a:xfrm>
            <a:off x="3080554" y="5258843"/>
            <a:ext cx="153351" cy="36911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00249-34E8-4728-8CEF-B9365F69FD1C}"/>
              </a:ext>
            </a:extLst>
          </p:cNvPr>
          <p:cNvSpPr txBox="1"/>
          <p:nvPr/>
        </p:nvSpPr>
        <p:spPr>
          <a:xfrm>
            <a:off x="2692866" y="5696119"/>
            <a:ext cx="128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Gen 0 start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152AF-5E6B-41C9-97FC-47B2825A1377}"/>
              </a:ext>
            </a:extLst>
          </p:cNvPr>
          <p:cNvSpPr txBox="1"/>
          <p:nvPr/>
        </p:nvSpPr>
        <p:spPr>
          <a:xfrm>
            <a:off x="4510610" y="5726896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Demotion</a:t>
            </a:r>
          </a:p>
        </p:txBody>
      </p:sp>
    </p:spTree>
    <p:extLst>
      <p:ext uri="{BB962C8B-B14F-4D97-AF65-F5344CB8AC3E}">
        <p14:creationId xmlns:p14="http://schemas.microsoft.com/office/powerpoint/2010/main" val="2578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1A35-6D0B-40A8-8E15-A4471FEF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0432"/>
            <a:ext cx="9905998" cy="816301"/>
          </a:xfrm>
        </p:spPr>
        <p:txBody>
          <a:bodyPr>
            <a:noAutofit/>
          </a:bodyPr>
          <a:lstStyle/>
          <a:p>
            <a:r>
              <a:rPr lang="en-US" sz="5400" cap="none" dirty="0"/>
              <a:t>Is our problem solved?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CF6E-5030-4511-80A5-64D34F9AE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23457"/>
            <a:ext cx="9905999" cy="47677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a gen0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another gen0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9C105475-3E9F-422F-84B5-22D36BEE84C7}"/>
              </a:ext>
            </a:extLst>
          </p:cNvPr>
          <p:cNvSpPr/>
          <p:nvPr/>
        </p:nvSpPr>
        <p:spPr>
          <a:xfrm>
            <a:off x="1397978" y="2447437"/>
            <a:ext cx="153351" cy="36911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816B6-2DA8-44C3-827C-F1CA6E4D4FB3}"/>
              </a:ext>
            </a:extLst>
          </p:cNvPr>
          <p:cNvSpPr txBox="1"/>
          <p:nvPr/>
        </p:nvSpPr>
        <p:spPr>
          <a:xfrm>
            <a:off x="1141411" y="2884713"/>
            <a:ext cx="92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Gen1 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536B40-22C3-48E9-8801-624F1C4B1042}"/>
              </a:ext>
            </a:extLst>
          </p:cNvPr>
          <p:cNvSpPr/>
          <p:nvPr/>
        </p:nvSpPr>
        <p:spPr>
          <a:xfrm>
            <a:off x="1474655" y="1839758"/>
            <a:ext cx="7667538" cy="52850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B153F-1437-4563-A3EC-974DA3EE0CAE}"/>
              </a:ext>
            </a:extLst>
          </p:cNvPr>
          <p:cNvSpPr/>
          <p:nvPr/>
        </p:nvSpPr>
        <p:spPr>
          <a:xfrm>
            <a:off x="4128375" y="1839758"/>
            <a:ext cx="595618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6B12CE-DD5E-412C-B6C4-3F4A3D6B6553}"/>
              </a:ext>
            </a:extLst>
          </p:cNvPr>
          <p:cNvSpPr/>
          <p:nvPr/>
        </p:nvSpPr>
        <p:spPr>
          <a:xfrm>
            <a:off x="5657328" y="1839758"/>
            <a:ext cx="448559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152F3-FD71-4F41-A491-F10F5CD1B6B4}"/>
              </a:ext>
            </a:extLst>
          </p:cNvPr>
          <p:cNvSpPr/>
          <p:nvPr/>
        </p:nvSpPr>
        <p:spPr>
          <a:xfrm>
            <a:off x="1474655" y="1838818"/>
            <a:ext cx="925582" cy="5285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9922F42D-FAF9-4498-951F-7458597C0B4F}"/>
              </a:ext>
            </a:extLst>
          </p:cNvPr>
          <p:cNvSpPr/>
          <p:nvPr/>
        </p:nvSpPr>
        <p:spPr>
          <a:xfrm>
            <a:off x="2323561" y="2435485"/>
            <a:ext cx="153351" cy="36911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CFAA4E-2ACA-4678-B9D1-918595248E44}"/>
              </a:ext>
            </a:extLst>
          </p:cNvPr>
          <p:cNvSpPr txBox="1"/>
          <p:nvPr/>
        </p:nvSpPr>
        <p:spPr>
          <a:xfrm>
            <a:off x="1935873" y="2872761"/>
            <a:ext cx="128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Gen 0 start here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2267E6-0554-4D65-A9A4-D9A1B6161FD7}"/>
              </a:ext>
            </a:extLst>
          </p:cNvPr>
          <p:cNvSpPr/>
          <p:nvPr/>
        </p:nvSpPr>
        <p:spPr>
          <a:xfrm>
            <a:off x="4723993" y="1838818"/>
            <a:ext cx="871464" cy="5285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282820-C10E-42A5-A46A-130D5CC37BBD}"/>
              </a:ext>
            </a:extLst>
          </p:cNvPr>
          <p:cNvSpPr/>
          <p:nvPr/>
        </p:nvSpPr>
        <p:spPr>
          <a:xfrm>
            <a:off x="6112333" y="1838818"/>
            <a:ext cx="1379035" cy="5285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3BC724CE-D902-4DE7-B0F4-E24348153BB1}"/>
              </a:ext>
            </a:extLst>
          </p:cNvPr>
          <p:cNvSpPr/>
          <p:nvPr/>
        </p:nvSpPr>
        <p:spPr>
          <a:xfrm>
            <a:off x="1397978" y="5057870"/>
            <a:ext cx="153351" cy="36911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822B34-292D-4588-BE95-AB3C3E8C8D62}"/>
              </a:ext>
            </a:extLst>
          </p:cNvPr>
          <p:cNvSpPr txBox="1"/>
          <p:nvPr/>
        </p:nvSpPr>
        <p:spPr>
          <a:xfrm>
            <a:off x="1141411" y="5495146"/>
            <a:ext cx="92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Gen1 start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B54CC8-72A0-44E4-9087-C2BA47F7AB74}"/>
              </a:ext>
            </a:extLst>
          </p:cNvPr>
          <p:cNvSpPr/>
          <p:nvPr/>
        </p:nvSpPr>
        <p:spPr>
          <a:xfrm>
            <a:off x="1474655" y="4450191"/>
            <a:ext cx="7667538" cy="52850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1FE904-B487-41BD-9DE3-F0708AAF2800}"/>
              </a:ext>
            </a:extLst>
          </p:cNvPr>
          <p:cNvSpPr/>
          <p:nvPr/>
        </p:nvSpPr>
        <p:spPr>
          <a:xfrm>
            <a:off x="4128375" y="4450191"/>
            <a:ext cx="595618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FD1824-01FF-47E1-AA12-8015E9266C99}"/>
              </a:ext>
            </a:extLst>
          </p:cNvPr>
          <p:cNvSpPr/>
          <p:nvPr/>
        </p:nvSpPr>
        <p:spPr>
          <a:xfrm>
            <a:off x="5657328" y="4450191"/>
            <a:ext cx="448559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392105-3633-440F-AF9B-62BD1113F023}"/>
              </a:ext>
            </a:extLst>
          </p:cNvPr>
          <p:cNvSpPr/>
          <p:nvPr/>
        </p:nvSpPr>
        <p:spPr>
          <a:xfrm>
            <a:off x="1474653" y="4449251"/>
            <a:ext cx="1146369" cy="5285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E64E8F13-372E-4A79-AAA4-20CE6148F52E}"/>
              </a:ext>
            </a:extLst>
          </p:cNvPr>
          <p:cNvSpPr/>
          <p:nvPr/>
        </p:nvSpPr>
        <p:spPr>
          <a:xfrm>
            <a:off x="2554179" y="5045448"/>
            <a:ext cx="153351" cy="36911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3ACB1E-3AE2-4260-8DCC-F9EDF557CFFC}"/>
              </a:ext>
            </a:extLst>
          </p:cNvPr>
          <p:cNvSpPr txBox="1"/>
          <p:nvPr/>
        </p:nvSpPr>
        <p:spPr>
          <a:xfrm>
            <a:off x="2012548" y="5482866"/>
            <a:ext cx="128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Gen 0 start here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F6A51A2C-B99E-4E7F-9FB1-4ED9992B66C8}"/>
              </a:ext>
            </a:extLst>
          </p:cNvPr>
          <p:cNvSpPr/>
          <p:nvPr/>
        </p:nvSpPr>
        <p:spPr>
          <a:xfrm>
            <a:off x="4317127" y="5230006"/>
            <a:ext cx="218114" cy="3691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3F7AEB4F-514E-4A22-9BC4-14FC36B9A4C6}"/>
              </a:ext>
            </a:extLst>
          </p:cNvPr>
          <p:cNvSpPr/>
          <p:nvPr/>
        </p:nvSpPr>
        <p:spPr>
          <a:xfrm>
            <a:off x="5772550" y="5200391"/>
            <a:ext cx="218114" cy="3691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8B2E9C-F19D-408C-A971-FF4913DBCE9C}"/>
              </a:ext>
            </a:extLst>
          </p:cNvPr>
          <p:cNvSpPr txBox="1"/>
          <p:nvPr/>
        </p:nvSpPr>
        <p:spPr>
          <a:xfrm>
            <a:off x="3783435" y="5818311"/>
            <a:ext cx="4655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these pinned plugs are big and stay for many GCs?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9FD07D-632D-4723-A902-9C9546B3006F}"/>
              </a:ext>
            </a:extLst>
          </p:cNvPr>
          <p:cNvSpPr/>
          <p:nvPr/>
        </p:nvSpPr>
        <p:spPr>
          <a:xfrm>
            <a:off x="2406683" y="1840086"/>
            <a:ext cx="1599820" cy="5285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6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30" grpId="0" animBg="1"/>
      <p:bldP spid="31" grpId="0" animBg="1"/>
      <p:bldP spid="32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D3D4-8A28-4C17-940E-75ECCA1B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Basics of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4BC7-B6FD-413D-BDB4-9412D886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555382"/>
          </a:xfrm>
        </p:spPr>
        <p:txBody>
          <a:bodyPr/>
          <a:lstStyle/>
          <a:p>
            <a:r>
              <a:rPr lang="en-US" sz="3600" dirty="0"/>
              <a:t>What’s pinning?</a:t>
            </a:r>
          </a:p>
          <a:p>
            <a:pPr lvl="1"/>
            <a:r>
              <a:rPr lang="en-US" sz="2800" dirty="0"/>
              <a:t>Make the GC not move an object</a:t>
            </a:r>
          </a:p>
          <a:p>
            <a:r>
              <a:rPr lang="en-US" sz="3600" dirty="0"/>
              <a:t>How to pin?</a:t>
            </a:r>
          </a:p>
          <a:p>
            <a:pPr lvl="1"/>
            <a:r>
              <a:rPr lang="en-US" sz="2800" dirty="0"/>
              <a:t>Pinned GC handle</a:t>
            </a:r>
          </a:p>
          <a:p>
            <a:pPr lvl="1"/>
            <a:r>
              <a:rPr lang="en-US" sz="2800" dirty="0"/>
              <a:t>fixed keyword</a:t>
            </a:r>
          </a:p>
        </p:txBody>
      </p:sp>
    </p:spTree>
    <p:extLst>
      <p:ext uri="{BB962C8B-B14F-4D97-AF65-F5344CB8AC3E}">
        <p14:creationId xmlns:p14="http://schemas.microsoft.com/office/powerpoint/2010/main" val="367565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D3D4-8A28-4C17-940E-75ECCA1B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33293"/>
            <a:ext cx="10603175" cy="883111"/>
          </a:xfrm>
        </p:spPr>
        <p:txBody>
          <a:bodyPr>
            <a:normAutofit/>
          </a:bodyPr>
          <a:lstStyle/>
          <a:p>
            <a:r>
              <a:rPr lang="en-US" sz="5400" cap="none" dirty="0"/>
              <a:t>This was a real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4BC7-B6FD-413D-BDB4-9412D886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6404"/>
            <a:ext cx="9905999" cy="5436067"/>
          </a:xfrm>
        </p:spPr>
        <p:txBody>
          <a:bodyPr>
            <a:normAutofit/>
          </a:bodyPr>
          <a:lstStyle/>
          <a:p>
            <a:r>
              <a:rPr lang="en-US" sz="3600" dirty="0"/>
              <a:t>Introduced the POPO (Promote Only Pinned Objects) feature</a:t>
            </a:r>
          </a:p>
          <a:p>
            <a:r>
              <a:rPr lang="en-US" sz="3600" dirty="0"/>
              <a:t>For the first time in the .NET GC history we broke plugs apart</a:t>
            </a:r>
          </a:p>
          <a:p>
            <a:r>
              <a:rPr lang="en-US" sz="3600" dirty="0"/>
              <a:t>Was very difficult to do but yielded significant perf benefits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439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D3D4-8A28-4C17-940E-75ECCA1B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0603175" cy="883111"/>
          </a:xfrm>
        </p:spPr>
        <p:txBody>
          <a:bodyPr>
            <a:normAutofit fontScale="90000"/>
          </a:bodyPr>
          <a:lstStyle/>
          <a:p>
            <a:r>
              <a:rPr lang="en-US" sz="5400" cap="none" dirty="0"/>
              <a:t>Some of the reasons why it was difficult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4BC7-B6FD-413D-BDB4-9412D886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738232"/>
            <a:ext cx="10712741" cy="5914240"/>
          </a:xfrm>
        </p:spPr>
        <p:txBody>
          <a:bodyPr>
            <a:normAutofit/>
          </a:bodyPr>
          <a:lstStyle/>
          <a:p>
            <a:r>
              <a:rPr lang="en-US" sz="3200" dirty="0"/>
              <a:t>The idea is to break the plug up into 2 or 3 plugs but still make each one look like normal plugs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200" dirty="0"/>
              <a:t>Each phase that cares about plugs need to recognize this</a:t>
            </a:r>
          </a:p>
          <a:p>
            <a:r>
              <a:rPr lang="en-US" sz="3200" dirty="0"/>
              <a:t>We need to record the info we overwrite with artificial gaps</a:t>
            </a:r>
          </a:p>
          <a:p>
            <a:pPr lvl="1"/>
            <a:r>
              <a:rPr lang="en-US" sz="2800" dirty="0"/>
              <a:t>What if A or B is too small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47BFC9-4F7F-478B-A13F-4B72185E7FFE}"/>
              </a:ext>
            </a:extLst>
          </p:cNvPr>
          <p:cNvSpPr/>
          <p:nvPr/>
        </p:nvSpPr>
        <p:spPr>
          <a:xfrm>
            <a:off x="1466711" y="2132432"/>
            <a:ext cx="5894170" cy="52850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A95B3-1970-4020-BAD6-4E07FBEE3F17}"/>
              </a:ext>
            </a:extLst>
          </p:cNvPr>
          <p:cNvSpPr/>
          <p:nvPr/>
        </p:nvSpPr>
        <p:spPr>
          <a:xfrm>
            <a:off x="4043938" y="2133372"/>
            <a:ext cx="1675424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Pinned 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016FA-B687-406C-B9FC-46C3196C6065}"/>
              </a:ext>
            </a:extLst>
          </p:cNvPr>
          <p:cNvSpPr/>
          <p:nvPr/>
        </p:nvSpPr>
        <p:spPr>
          <a:xfrm>
            <a:off x="1466711" y="2132432"/>
            <a:ext cx="1468518" cy="528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1A307D-4F9C-4689-A522-472B20BFCC0D}"/>
              </a:ext>
            </a:extLst>
          </p:cNvPr>
          <p:cNvSpPr/>
          <p:nvPr/>
        </p:nvSpPr>
        <p:spPr>
          <a:xfrm>
            <a:off x="5719362" y="2132432"/>
            <a:ext cx="622715" cy="528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A3BC23-CD6D-441B-8B8C-FD3EDE8AF603}"/>
              </a:ext>
            </a:extLst>
          </p:cNvPr>
          <p:cNvSpPr/>
          <p:nvPr/>
        </p:nvSpPr>
        <p:spPr>
          <a:xfrm>
            <a:off x="2935229" y="2132432"/>
            <a:ext cx="1108709" cy="528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279A4-1D54-476D-8301-9DB5571D5F47}"/>
              </a:ext>
            </a:extLst>
          </p:cNvPr>
          <p:cNvSpPr/>
          <p:nvPr/>
        </p:nvSpPr>
        <p:spPr>
          <a:xfrm>
            <a:off x="6342077" y="2132432"/>
            <a:ext cx="1018804" cy="528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3B9117-02C7-4987-BF5E-66AE51250FF3}"/>
              </a:ext>
            </a:extLst>
          </p:cNvPr>
          <p:cNvSpPr/>
          <p:nvPr/>
        </p:nvSpPr>
        <p:spPr>
          <a:xfrm>
            <a:off x="1466712" y="2900493"/>
            <a:ext cx="5894170" cy="52850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38AA85-BDFD-457C-8AC4-54C2AF9372F6}"/>
              </a:ext>
            </a:extLst>
          </p:cNvPr>
          <p:cNvSpPr/>
          <p:nvPr/>
        </p:nvSpPr>
        <p:spPr>
          <a:xfrm>
            <a:off x="4043939" y="2901433"/>
            <a:ext cx="1675424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Pinned Object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FFEA2B-0C83-4CBA-86B8-AB2CEA64CC1A}"/>
              </a:ext>
            </a:extLst>
          </p:cNvPr>
          <p:cNvSpPr/>
          <p:nvPr/>
        </p:nvSpPr>
        <p:spPr>
          <a:xfrm>
            <a:off x="1466712" y="2900493"/>
            <a:ext cx="1468518" cy="528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DF8332-A566-49D2-AEF5-E79E88FBCCFC}"/>
              </a:ext>
            </a:extLst>
          </p:cNvPr>
          <p:cNvSpPr/>
          <p:nvPr/>
        </p:nvSpPr>
        <p:spPr>
          <a:xfrm>
            <a:off x="5719363" y="2900493"/>
            <a:ext cx="622715" cy="528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7B9900-0DD0-46FC-8FD7-7D110AC8AF20}"/>
              </a:ext>
            </a:extLst>
          </p:cNvPr>
          <p:cNvSpPr/>
          <p:nvPr/>
        </p:nvSpPr>
        <p:spPr>
          <a:xfrm>
            <a:off x="2935231" y="2900493"/>
            <a:ext cx="764316" cy="528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5B9CB6-524A-4CA2-9364-0B8C55E4BE98}"/>
              </a:ext>
            </a:extLst>
          </p:cNvPr>
          <p:cNvSpPr/>
          <p:nvPr/>
        </p:nvSpPr>
        <p:spPr>
          <a:xfrm>
            <a:off x="6324304" y="2900493"/>
            <a:ext cx="1036578" cy="528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AC694-75BB-4262-8076-4E9ED3409587}"/>
              </a:ext>
            </a:extLst>
          </p:cNvPr>
          <p:cNvSpPr/>
          <p:nvPr/>
        </p:nvSpPr>
        <p:spPr>
          <a:xfrm>
            <a:off x="3699547" y="2900493"/>
            <a:ext cx="344392" cy="5285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E971FE-B324-4027-A072-023CCA730DA7}"/>
              </a:ext>
            </a:extLst>
          </p:cNvPr>
          <p:cNvSpPr/>
          <p:nvPr/>
        </p:nvSpPr>
        <p:spPr>
          <a:xfrm>
            <a:off x="5979913" y="2899553"/>
            <a:ext cx="345385" cy="5285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9BDA8C5-AB38-44E2-A00D-C275D23426AB}"/>
              </a:ext>
            </a:extLst>
          </p:cNvPr>
          <p:cNvSpPr/>
          <p:nvPr/>
        </p:nvSpPr>
        <p:spPr>
          <a:xfrm rot="5400000">
            <a:off x="2406523" y="2673330"/>
            <a:ext cx="353211" cy="2232835"/>
          </a:xfrm>
          <a:prstGeom prst="righ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49AB323-BB1E-4167-B7F9-3FE98CB58D2C}"/>
              </a:ext>
            </a:extLst>
          </p:cNvPr>
          <p:cNvSpPr/>
          <p:nvPr/>
        </p:nvSpPr>
        <p:spPr>
          <a:xfrm rot="5400000">
            <a:off x="4835320" y="2821760"/>
            <a:ext cx="353211" cy="1935975"/>
          </a:xfrm>
          <a:prstGeom prst="righ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03C1CEC-94E1-4DD6-B1DA-917CF9408587}"/>
              </a:ext>
            </a:extLst>
          </p:cNvPr>
          <p:cNvSpPr/>
          <p:nvPr/>
        </p:nvSpPr>
        <p:spPr>
          <a:xfrm rot="5400000">
            <a:off x="6665987" y="3271459"/>
            <a:ext cx="353211" cy="1036577"/>
          </a:xfrm>
          <a:prstGeom prst="righ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C4833B-97E2-4E19-B984-DD09C0297417}"/>
              </a:ext>
            </a:extLst>
          </p:cNvPr>
          <p:cNvSpPr txBox="1"/>
          <p:nvPr/>
        </p:nvSpPr>
        <p:spPr>
          <a:xfrm>
            <a:off x="2306973" y="4047947"/>
            <a:ext cx="7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3F2FF5-E0B4-4584-A307-3D171CED58E5}"/>
              </a:ext>
            </a:extLst>
          </p:cNvPr>
          <p:cNvSpPr txBox="1"/>
          <p:nvPr/>
        </p:nvSpPr>
        <p:spPr>
          <a:xfrm>
            <a:off x="4655890" y="4040964"/>
            <a:ext cx="91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Pinned plug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5FDD1-337E-4635-9B7C-D50F8B6F341F}"/>
              </a:ext>
            </a:extLst>
          </p:cNvPr>
          <p:cNvSpPr txBox="1"/>
          <p:nvPr/>
        </p:nvSpPr>
        <p:spPr>
          <a:xfrm>
            <a:off x="6628192" y="4015681"/>
            <a:ext cx="60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E3F27A-274D-4BD4-B81E-2FBBA9B46CE1}"/>
              </a:ext>
            </a:extLst>
          </p:cNvPr>
          <p:cNvCxnSpPr>
            <a:cxnSpLocks/>
          </p:cNvCxnSpPr>
          <p:nvPr/>
        </p:nvCxnSpPr>
        <p:spPr>
          <a:xfrm flipV="1">
            <a:off x="3884103" y="3613142"/>
            <a:ext cx="0" cy="3532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F42FE8-94BD-469A-AECD-CA394F17C55A}"/>
              </a:ext>
            </a:extLst>
          </p:cNvPr>
          <p:cNvSpPr txBox="1"/>
          <p:nvPr/>
        </p:nvSpPr>
        <p:spPr>
          <a:xfrm>
            <a:off x="3444088" y="3909447"/>
            <a:ext cx="989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Artificial gap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C67AAD-B0C3-442C-854C-9AF85EC39CA8}"/>
              </a:ext>
            </a:extLst>
          </p:cNvPr>
          <p:cNvCxnSpPr>
            <a:cxnSpLocks/>
          </p:cNvCxnSpPr>
          <p:nvPr/>
        </p:nvCxnSpPr>
        <p:spPr>
          <a:xfrm flipV="1">
            <a:off x="6158311" y="3596070"/>
            <a:ext cx="0" cy="3532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E180B4-AC94-402C-9CDE-90D6CC64B34E}"/>
              </a:ext>
            </a:extLst>
          </p:cNvPr>
          <p:cNvSpPr txBox="1"/>
          <p:nvPr/>
        </p:nvSpPr>
        <p:spPr>
          <a:xfrm>
            <a:off x="5693719" y="3889546"/>
            <a:ext cx="103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Artificial gap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24BC7D4-57F1-4F3C-A9C5-9DEAE4ABFFE2}"/>
              </a:ext>
            </a:extLst>
          </p:cNvPr>
          <p:cNvSpPr/>
          <p:nvPr/>
        </p:nvSpPr>
        <p:spPr>
          <a:xfrm>
            <a:off x="7703395" y="2279239"/>
            <a:ext cx="1532390" cy="23489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0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5" grpId="0" animBg="1"/>
      <p:bldP spid="26" grpId="0"/>
      <p:bldP spid="28" grpId="0"/>
      <p:bldP spid="30" grpId="0"/>
      <p:bldP spid="35" grpId="0"/>
      <p:bldP spid="39" grpId="0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D3D4-8A28-4C17-940E-75ECCA1B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33293"/>
            <a:ext cx="10603175" cy="883111"/>
          </a:xfrm>
        </p:spPr>
        <p:txBody>
          <a:bodyPr>
            <a:normAutofit/>
          </a:bodyPr>
          <a:lstStyle/>
          <a:p>
            <a:r>
              <a:rPr lang="en-US" sz="5400" cap="none" dirty="0"/>
              <a:t>Root cause for all these perf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4BC7-B6FD-413D-BDB4-9412D886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6404"/>
            <a:ext cx="9905999" cy="5436067"/>
          </a:xfrm>
        </p:spPr>
        <p:txBody>
          <a:bodyPr>
            <a:normAutofit/>
          </a:bodyPr>
          <a:lstStyle/>
          <a:p>
            <a:r>
              <a:rPr lang="en-US" sz="3600" dirty="0"/>
              <a:t>We have no control over which objects get pinned</a:t>
            </a:r>
          </a:p>
          <a:p>
            <a:r>
              <a:rPr lang="en-US" sz="3600" dirty="0"/>
              <a:t>This was a very conscious decision at the beginning of the runtime – to make interop fast</a:t>
            </a:r>
          </a:p>
          <a:p>
            <a:r>
              <a:rPr lang="en-US" sz="3600" dirty="0"/>
              <a:t>We cannot break this contract</a:t>
            </a:r>
          </a:p>
          <a:p>
            <a:r>
              <a:rPr lang="en-US" sz="3600" dirty="0"/>
              <a:t>However, we can provide a mechanism to help users organize these objects if they have control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572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D3D4-8A28-4C17-940E-75ECCA1B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33293"/>
            <a:ext cx="10603175" cy="883111"/>
          </a:xfrm>
        </p:spPr>
        <p:txBody>
          <a:bodyPr>
            <a:normAutofit/>
          </a:bodyPr>
          <a:lstStyle/>
          <a:p>
            <a:r>
              <a:rPr lang="en-US" sz="5400" cap="none" dirty="0"/>
              <a:t>POH (Pinned Object Heap)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4BC7-B6FD-413D-BDB4-9412D886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6404"/>
            <a:ext cx="9905999" cy="5436067"/>
          </a:xfrm>
        </p:spPr>
        <p:txBody>
          <a:bodyPr>
            <a:normAutofit/>
          </a:bodyPr>
          <a:lstStyle/>
          <a:p>
            <a:r>
              <a:rPr lang="en-US" sz="3600" dirty="0"/>
              <a:t>Introduced in .NET 5.0</a:t>
            </a:r>
          </a:p>
          <a:p>
            <a:r>
              <a:rPr lang="en-US" sz="3600" dirty="0"/>
              <a:t>For the scenarios when you know you will pin objects when you allocate them</a:t>
            </a:r>
          </a:p>
          <a:p>
            <a:r>
              <a:rPr lang="en-US" sz="3600" dirty="0"/>
              <a:t>They will stay on their own </a:t>
            </a:r>
            <a:r>
              <a:rPr lang="en-US" sz="3600" dirty="0">
                <a:hlinkClick r:id="rId2"/>
              </a:rPr>
              <a:t>segments</a:t>
            </a:r>
            <a:endParaRPr lang="en-US" sz="3600" dirty="0"/>
          </a:p>
          <a:p>
            <a:r>
              <a:rPr lang="en-US" sz="3600" dirty="0"/>
              <a:t>They are swept in gen2 GCs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188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D3D4-8A28-4C17-940E-75ECCA1B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33293"/>
            <a:ext cx="10603175" cy="883111"/>
          </a:xfrm>
        </p:spPr>
        <p:txBody>
          <a:bodyPr>
            <a:normAutofit/>
          </a:bodyPr>
          <a:lstStyle/>
          <a:p>
            <a:r>
              <a:rPr lang="en-US" sz="5400" cap="none" dirty="0"/>
              <a:t>Connect with me for GC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4BC7-B6FD-413D-BDB4-9412D886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6404"/>
            <a:ext cx="9905999" cy="5436067"/>
          </a:xfrm>
        </p:spPr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.NET Memory Performance Analysis doc</a:t>
            </a:r>
            <a:r>
              <a:rPr lang="en-US" sz="3600" dirty="0"/>
              <a:t> (new)</a:t>
            </a:r>
          </a:p>
          <a:p>
            <a:r>
              <a:rPr lang="en-US" sz="3600" dirty="0">
                <a:hlinkClick r:id="rId3"/>
              </a:rPr>
              <a:t>My blog</a:t>
            </a:r>
            <a:endParaRPr lang="en-US" sz="3600" dirty="0"/>
          </a:p>
          <a:p>
            <a:r>
              <a:rPr lang="en-US" sz="3600" dirty="0">
                <a:hlinkClick r:id="rId4"/>
              </a:rPr>
              <a:t>https://www.youtube.com/MaoniStephens</a:t>
            </a:r>
            <a:r>
              <a:rPr lang="en-US" sz="3600" dirty="0"/>
              <a:t> (new, short videos)</a:t>
            </a:r>
          </a:p>
          <a:p>
            <a:r>
              <a:rPr lang="en-US" sz="3600" dirty="0">
                <a:hlinkClick r:id="rId5"/>
              </a:rPr>
              <a:t>https://twitter.com/maoni0</a:t>
            </a:r>
            <a:r>
              <a:rPr lang="en-US" sz="3600" dirty="0"/>
              <a:t> (I don’t look at twitter constantly)</a:t>
            </a:r>
          </a:p>
          <a:p>
            <a:r>
              <a:rPr lang="en-US" sz="3600" dirty="0">
                <a:hlinkClick r:id="rId6"/>
              </a:rPr>
              <a:t>File an issue at the runtime repo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648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D3D4-8A28-4C17-940E-75ECCA1B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8794"/>
            <a:ext cx="9905998" cy="1193504"/>
          </a:xfrm>
        </p:spPr>
        <p:txBody>
          <a:bodyPr>
            <a:normAutofit/>
          </a:bodyPr>
          <a:lstStyle/>
          <a:p>
            <a:r>
              <a:rPr lang="en-US" sz="5400" cap="none" dirty="0"/>
              <a:t>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4BC7-B6FD-413D-BDB4-9412D886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3909"/>
            <a:ext cx="9905999" cy="5050172"/>
          </a:xfrm>
        </p:spPr>
        <p:txBody>
          <a:bodyPr/>
          <a:lstStyle/>
          <a:p>
            <a:r>
              <a:rPr lang="en-US" sz="3600" dirty="0"/>
              <a:t>How does the GC discover an object is pinned?</a:t>
            </a:r>
          </a:p>
          <a:p>
            <a:pPr lvl="1"/>
            <a:r>
              <a:rPr lang="en-US" sz="2800" dirty="0"/>
              <a:t>Mark phase – </a:t>
            </a:r>
          </a:p>
          <a:p>
            <a:pPr lvl="2"/>
            <a:r>
              <a:rPr lang="en-US" sz="2600" dirty="0"/>
              <a:t>Start from </a:t>
            </a:r>
            <a:r>
              <a:rPr lang="en-US" sz="2600" dirty="0">
                <a:hlinkClick r:id="rId2"/>
              </a:rPr>
              <a:t>user roots</a:t>
            </a:r>
            <a:r>
              <a:rPr lang="en-US" sz="2600" dirty="0"/>
              <a:t> - stack, </a:t>
            </a:r>
            <a:r>
              <a:rPr lang="en-US" sz="2600" dirty="0">
                <a:hlinkClick r:id="rId3"/>
              </a:rPr>
              <a:t>GC handles</a:t>
            </a:r>
            <a:r>
              <a:rPr lang="en-US" sz="2600" dirty="0"/>
              <a:t> and </a:t>
            </a:r>
            <a:r>
              <a:rPr lang="en-US" sz="2600" dirty="0">
                <a:hlinkClick r:id="rId4"/>
              </a:rPr>
              <a:t>finalize queue</a:t>
            </a:r>
            <a:endParaRPr lang="en-US" sz="2600" dirty="0"/>
          </a:p>
          <a:p>
            <a:pPr lvl="2"/>
            <a:r>
              <a:rPr lang="en-US" sz="2600" dirty="0"/>
              <a:t>These roots can report a pinned object</a:t>
            </a:r>
          </a:p>
          <a:p>
            <a:pPr lvl="3"/>
            <a:r>
              <a:rPr lang="en-US" sz="2400" dirty="0"/>
              <a:t>GC then sets a bit on the object header</a:t>
            </a:r>
          </a:p>
          <a:p>
            <a:pPr lvl="1"/>
            <a:r>
              <a:rPr lang="en-US" sz="2800" dirty="0"/>
              <a:t>Plan phase –</a:t>
            </a:r>
          </a:p>
          <a:p>
            <a:pPr lvl="2"/>
            <a:r>
              <a:rPr lang="en-US" sz="2600" dirty="0"/>
              <a:t>Checks the bit and…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578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D3D4-8A28-4C17-940E-75ECCA1B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1682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cap="none" dirty="0"/>
              <a:t>But wait, what is the plan phase?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4BC7-B6FD-413D-BDB4-9412D886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04969"/>
            <a:ext cx="9905999" cy="4647501"/>
          </a:xfrm>
        </p:spPr>
        <p:txBody>
          <a:bodyPr/>
          <a:lstStyle/>
          <a:p>
            <a:r>
              <a:rPr lang="en-US" sz="3600" dirty="0"/>
              <a:t>Plan phase is a simulation of the compact phase</a:t>
            </a:r>
          </a:p>
          <a:p>
            <a:pPr lvl="1"/>
            <a:r>
              <a:rPr lang="en-US" sz="3200" dirty="0"/>
              <a:t>Meaning we calculate where to move objects to, if we compact</a:t>
            </a:r>
          </a:p>
          <a:p>
            <a:r>
              <a:rPr lang="en-US" sz="3600" dirty="0"/>
              <a:t>Plan phase goes through the condemned portions of the heap</a:t>
            </a:r>
          </a:p>
          <a:p>
            <a:pPr lvl="1"/>
            <a:r>
              <a:rPr lang="en-US" sz="2800" dirty="0"/>
              <a:t>“Condemned portion” is very important!</a:t>
            </a:r>
          </a:p>
          <a:p>
            <a:pPr lvl="1"/>
            <a:r>
              <a:rPr lang="en-US" sz="2800" dirty="0">
                <a:hlinkClick r:id="rId2"/>
              </a:rPr>
              <a:t>“What does being a generation GC imply”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631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D3D4-8A28-4C17-940E-75ECCA1B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52742"/>
            <a:ext cx="9905998" cy="1067668"/>
          </a:xfrm>
        </p:spPr>
        <p:txBody>
          <a:bodyPr>
            <a:normAutofit/>
          </a:bodyPr>
          <a:lstStyle/>
          <a:p>
            <a:r>
              <a:rPr lang="en-US" sz="5400" cap="none" dirty="0"/>
              <a:t>The generational aspect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4BC7-B6FD-413D-BDB4-9412D886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14025"/>
            <a:ext cx="9905999" cy="4538445"/>
          </a:xfrm>
        </p:spPr>
        <p:txBody>
          <a:bodyPr/>
          <a:lstStyle/>
          <a:p>
            <a:r>
              <a:rPr lang="en-US" sz="3600" dirty="0"/>
              <a:t>Applies to all phases of the GC</a:t>
            </a:r>
          </a:p>
          <a:p>
            <a:r>
              <a:rPr lang="en-US" sz="3600" dirty="0"/>
              <a:t>Some root reporting is generational</a:t>
            </a:r>
          </a:p>
          <a:p>
            <a:pPr lvl="1"/>
            <a:r>
              <a:rPr lang="en-US" sz="3200"/>
              <a:t>Handles </a:t>
            </a:r>
            <a:r>
              <a:rPr lang="en-US" sz="3200" dirty="0"/>
              <a:t>are generational, stack is not.</a:t>
            </a:r>
          </a:p>
          <a:p>
            <a:pPr lvl="1"/>
            <a:r>
              <a:rPr lang="en-US" sz="3200" dirty="0"/>
              <a:t>Will be filtered as soon as it comes into the GC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123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D3D4-8A28-4C17-940E-75ECCA1B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92016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cap="none" dirty="0"/>
              <a:t>Plan phase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4BC7-B6FD-413D-BDB4-9412D886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7857"/>
            <a:ext cx="9905999" cy="4714612"/>
          </a:xfrm>
        </p:spPr>
        <p:txBody>
          <a:bodyPr/>
          <a:lstStyle/>
          <a:p>
            <a:r>
              <a:rPr lang="en-US" sz="3600" dirty="0"/>
              <a:t>Checks 2 bits – the mark bit and the pinned bit</a:t>
            </a:r>
          </a:p>
          <a:p>
            <a:pPr lvl="1"/>
            <a:r>
              <a:rPr lang="en-US" sz="3200" dirty="0"/>
              <a:t>When it encounters a pinned object it will record info on a side data structure (pinned queue)</a:t>
            </a:r>
          </a:p>
          <a:p>
            <a:r>
              <a:rPr lang="en-US" sz="3600" dirty="0"/>
              <a:t>When calculating relocate address it knows to not move pinned object</a:t>
            </a:r>
          </a:p>
          <a:p>
            <a:pPr lvl="1"/>
            <a:r>
              <a:rPr lang="en-US" sz="3200" dirty="0"/>
              <a:t>However, plan phase operates on plugs, not objects</a:t>
            </a:r>
          </a:p>
        </p:txBody>
      </p:sp>
    </p:spTree>
    <p:extLst>
      <p:ext uri="{BB962C8B-B14F-4D97-AF65-F5344CB8AC3E}">
        <p14:creationId xmlns:p14="http://schemas.microsoft.com/office/powerpoint/2010/main" val="393617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D3D4-8A28-4C17-940E-75ECCA1B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8337"/>
          </a:xfrm>
        </p:spPr>
        <p:txBody>
          <a:bodyPr>
            <a:normAutofit/>
          </a:bodyPr>
          <a:lstStyle/>
          <a:p>
            <a:r>
              <a:rPr lang="en-US" sz="5400" cap="none" dirty="0"/>
              <a:t>Plugs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4BC7-B6FD-413D-BDB4-9412D886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9409"/>
            <a:ext cx="9905999" cy="4983061"/>
          </a:xfrm>
        </p:spPr>
        <p:txBody>
          <a:bodyPr>
            <a:normAutofit fontScale="85000" lnSpcReduction="10000"/>
          </a:bodyPr>
          <a:lstStyle/>
          <a:p>
            <a:r>
              <a:rPr lang="en-US" sz="3600" dirty="0"/>
              <a:t>What’s a plug?</a:t>
            </a:r>
          </a:p>
          <a:p>
            <a:pPr lvl="1"/>
            <a:r>
              <a:rPr lang="en-US" sz="3200" dirty="0"/>
              <a:t>A plug is an adjacent group of live objects</a:t>
            </a:r>
          </a:p>
          <a:p>
            <a:pPr lvl="1"/>
            <a:r>
              <a:rPr lang="en-US" sz="3200" dirty="0"/>
              <a:t>Space in between is called a gap</a:t>
            </a:r>
          </a:p>
          <a:p>
            <a:pPr lvl="1"/>
            <a:r>
              <a:rPr lang="en-US" sz="3200" dirty="0"/>
              <a:t>Explained in </a:t>
            </a:r>
            <a:r>
              <a:rPr lang="en-US" sz="3200" dirty="0">
                <a:hlinkClick r:id="rId2"/>
              </a:rPr>
              <a:t>this short video</a:t>
            </a:r>
            <a:r>
              <a:rPr lang="en-US" sz="3200" dirty="0"/>
              <a:t>; </a:t>
            </a:r>
            <a:r>
              <a:rPr lang="en-US" sz="3200"/>
              <a:t>more implementation details </a:t>
            </a:r>
            <a:r>
              <a:rPr lang="en-US" sz="3200" dirty="0"/>
              <a:t>in the </a:t>
            </a:r>
            <a:r>
              <a:rPr lang="en-US" sz="3200" dirty="0">
                <a:hlinkClick r:id="rId3"/>
              </a:rPr>
              <a:t>Pro .NET Memory book</a:t>
            </a:r>
            <a:r>
              <a:rPr lang="en-US" sz="3200" dirty="0"/>
              <a:t>.</a:t>
            </a:r>
          </a:p>
          <a:p>
            <a:r>
              <a:rPr lang="en-US" sz="3600" dirty="0"/>
              <a:t>Plugs were used for performance reasons</a:t>
            </a:r>
          </a:p>
          <a:p>
            <a:pPr lvl="1"/>
            <a:r>
              <a:rPr lang="en-US" sz="3200" dirty="0"/>
              <a:t>We can calculate reloc address on a plug instead of an object</a:t>
            </a:r>
          </a:p>
          <a:p>
            <a:pPr lvl="1"/>
            <a:r>
              <a:rPr lang="en-US" sz="3200" dirty="0"/>
              <a:t>We can take advantage of the dead object space inbetween to store the reloc address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950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D3D4-8A28-4C17-940E-75ECCA1B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19186"/>
            <a:ext cx="9905998" cy="1159947"/>
          </a:xfrm>
        </p:spPr>
        <p:txBody>
          <a:bodyPr>
            <a:normAutofit/>
          </a:bodyPr>
          <a:lstStyle/>
          <a:p>
            <a:r>
              <a:rPr lang="en-US" sz="5400" cap="none" dirty="0"/>
              <a:t>Plugs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4BC7-B6FD-413D-BDB4-9412D886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05637"/>
            <a:ext cx="9905999" cy="4546833"/>
          </a:xfrm>
        </p:spPr>
        <p:txBody>
          <a:bodyPr/>
          <a:lstStyle/>
          <a:p>
            <a:r>
              <a:rPr lang="en-US" sz="3600" dirty="0"/>
              <a:t>Great for perf but with a limitation</a:t>
            </a:r>
          </a:p>
          <a:p>
            <a:pPr lvl="1"/>
            <a:r>
              <a:rPr lang="en-US" sz="3200" dirty="0"/>
              <a:t>We had to pin the whole plug if at least one obj is pinned</a:t>
            </a:r>
          </a:p>
          <a:p>
            <a:r>
              <a:rPr lang="en-US" sz="3600" dirty="0"/>
              <a:t>What’s the performance consequence of this?</a:t>
            </a:r>
          </a:p>
        </p:txBody>
      </p:sp>
    </p:spTree>
    <p:extLst>
      <p:ext uri="{BB962C8B-B14F-4D97-AF65-F5344CB8AC3E}">
        <p14:creationId xmlns:p14="http://schemas.microsoft.com/office/powerpoint/2010/main" val="21009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D3D4-8A28-4C17-940E-75ECCA1B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168337"/>
          </a:xfrm>
        </p:spPr>
        <p:txBody>
          <a:bodyPr>
            <a:normAutofit/>
          </a:bodyPr>
          <a:lstStyle/>
          <a:p>
            <a:r>
              <a:rPr lang="en-US" sz="5400" cap="none" dirty="0"/>
              <a:t>Performance implications of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4BC7-B6FD-413D-BDB4-9412D886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083577"/>
            <a:ext cx="9905999" cy="4983061"/>
          </a:xfrm>
        </p:spPr>
        <p:txBody>
          <a:bodyPr/>
          <a:lstStyle/>
          <a:p>
            <a:r>
              <a:rPr lang="en-US" sz="3600" dirty="0"/>
              <a:t>Heap size</a:t>
            </a:r>
          </a:p>
          <a:p>
            <a:pPr lvl="1"/>
            <a:r>
              <a:rPr lang="en-US" sz="3200" dirty="0"/>
              <a:t>GC cannot move pinning plugs</a:t>
            </a:r>
          </a:p>
          <a:p>
            <a:pPr lvl="1"/>
            <a:r>
              <a:rPr lang="en-US" sz="3200" dirty="0"/>
              <a:t>GC can compact plugs inbetween pinned plugs</a:t>
            </a:r>
          </a:p>
          <a:p>
            <a:pPr marL="457200" lvl="1" indent="0">
              <a:buNone/>
            </a:pPr>
            <a:r>
              <a:rPr lang="en-US" sz="3200" dirty="0"/>
              <a:t>NP – </a:t>
            </a:r>
            <a:r>
              <a:rPr lang="en-US" sz="3200" dirty="0" err="1"/>
              <a:t>NonPinned</a:t>
            </a:r>
            <a:r>
              <a:rPr lang="en-US" sz="3200" dirty="0"/>
              <a:t> Plug; PP – Pinned Plug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F2C38C-646C-492B-8429-D7E10857483A}"/>
              </a:ext>
            </a:extLst>
          </p:cNvPr>
          <p:cNvSpPr/>
          <p:nvPr/>
        </p:nvSpPr>
        <p:spPr>
          <a:xfrm>
            <a:off x="1677798" y="3893889"/>
            <a:ext cx="7667538" cy="52850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D7AF7-0ED9-4088-A731-673B39BA5C82}"/>
              </a:ext>
            </a:extLst>
          </p:cNvPr>
          <p:cNvSpPr/>
          <p:nvPr/>
        </p:nvSpPr>
        <p:spPr>
          <a:xfrm>
            <a:off x="3610063" y="3893889"/>
            <a:ext cx="766195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0A2870-2AF5-4A7E-9430-B89CE1D59CB7}"/>
              </a:ext>
            </a:extLst>
          </p:cNvPr>
          <p:cNvSpPr/>
          <p:nvPr/>
        </p:nvSpPr>
        <p:spPr>
          <a:xfrm>
            <a:off x="5844838" y="3893889"/>
            <a:ext cx="841187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6BFE7-658E-4A3C-A75C-DA54191AE5B2}"/>
              </a:ext>
            </a:extLst>
          </p:cNvPr>
          <p:cNvSpPr/>
          <p:nvPr/>
        </p:nvSpPr>
        <p:spPr>
          <a:xfrm>
            <a:off x="1677797" y="3893889"/>
            <a:ext cx="766195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0EA211-442E-4864-9296-4E39A0CE5865}"/>
              </a:ext>
            </a:extLst>
          </p:cNvPr>
          <p:cNvSpPr/>
          <p:nvPr/>
        </p:nvSpPr>
        <p:spPr>
          <a:xfrm>
            <a:off x="4695545" y="3893889"/>
            <a:ext cx="766195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5E4B9A-423A-4634-A8E5-4DFA6BD18F9F}"/>
              </a:ext>
            </a:extLst>
          </p:cNvPr>
          <p:cNvSpPr/>
          <p:nvPr/>
        </p:nvSpPr>
        <p:spPr>
          <a:xfrm>
            <a:off x="7393944" y="3893889"/>
            <a:ext cx="766195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66EF75-BFC6-433B-9845-F86C55CC34F9}"/>
              </a:ext>
            </a:extLst>
          </p:cNvPr>
          <p:cNvSpPr/>
          <p:nvPr/>
        </p:nvSpPr>
        <p:spPr>
          <a:xfrm>
            <a:off x="1677798" y="5245916"/>
            <a:ext cx="7667538" cy="52850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09A62C-9416-4FB2-8197-32123E9BE9F5}"/>
              </a:ext>
            </a:extLst>
          </p:cNvPr>
          <p:cNvSpPr/>
          <p:nvPr/>
        </p:nvSpPr>
        <p:spPr>
          <a:xfrm>
            <a:off x="3610063" y="5254305"/>
            <a:ext cx="766195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EE521F-67EF-4C21-9FA0-5D2A910713AB}"/>
              </a:ext>
            </a:extLst>
          </p:cNvPr>
          <p:cNvSpPr/>
          <p:nvPr/>
        </p:nvSpPr>
        <p:spPr>
          <a:xfrm>
            <a:off x="5844838" y="5245916"/>
            <a:ext cx="841187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61310A-38EC-4405-B098-E842B6DE68E6}"/>
              </a:ext>
            </a:extLst>
          </p:cNvPr>
          <p:cNvSpPr/>
          <p:nvPr/>
        </p:nvSpPr>
        <p:spPr>
          <a:xfrm>
            <a:off x="1677797" y="5245916"/>
            <a:ext cx="766195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246D01-0E97-4891-B1ED-EE10A5F020C1}"/>
              </a:ext>
            </a:extLst>
          </p:cNvPr>
          <p:cNvSpPr/>
          <p:nvPr/>
        </p:nvSpPr>
        <p:spPr>
          <a:xfrm>
            <a:off x="2443992" y="5245915"/>
            <a:ext cx="766195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B45D6B-A50A-4131-AB91-207B365EBE7E}"/>
              </a:ext>
            </a:extLst>
          </p:cNvPr>
          <p:cNvSpPr/>
          <p:nvPr/>
        </p:nvSpPr>
        <p:spPr>
          <a:xfrm>
            <a:off x="4393036" y="5245915"/>
            <a:ext cx="766195" cy="528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NP2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0EEDA8E-8434-4C06-AEE4-EE4EAE919CE1}"/>
              </a:ext>
            </a:extLst>
          </p:cNvPr>
          <p:cNvSpPr/>
          <p:nvPr/>
        </p:nvSpPr>
        <p:spPr>
          <a:xfrm>
            <a:off x="1677797" y="4783122"/>
            <a:ext cx="1532390" cy="23489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6A226892-18C8-49EF-8E50-9BD6F179A57A}"/>
              </a:ext>
            </a:extLst>
          </p:cNvPr>
          <p:cNvSpPr/>
          <p:nvPr/>
        </p:nvSpPr>
        <p:spPr>
          <a:xfrm>
            <a:off x="8101416" y="4548230"/>
            <a:ext cx="153351" cy="36911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9768B19F-FA45-4671-A1A7-DE453EB9ECBD}"/>
              </a:ext>
            </a:extLst>
          </p:cNvPr>
          <p:cNvSpPr/>
          <p:nvPr/>
        </p:nvSpPr>
        <p:spPr>
          <a:xfrm>
            <a:off x="6609349" y="5954783"/>
            <a:ext cx="153351" cy="36911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4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29" grpId="0" animBg="1"/>
      <p:bldP spid="30" grpId="0" animBg="1"/>
      <p:bldP spid="3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1024</TotalTime>
  <Words>1047</Words>
  <Application>Microsoft Office PowerPoint</Application>
  <PresentationFormat>Widescreen</PresentationFormat>
  <Paragraphs>236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Tw Cen MT</vt:lpstr>
      <vt:lpstr>Circuit</vt:lpstr>
      <vt:lpstr>What’s So Hard About Pinning?</vt:lpstr>
      <vt:lpstr>Basics of pinning</vt:lpstr>
      <vt:lpstr>Fundamentals</vt:lpstr>
      <vt:lpstr>But wait, what is the plan phase?</vt:lpstr>
      <vt:lpstr>The generational aspect</vt:lpstr>
      <vt:lpstr>Plan phase – cont.</vt:lpstr>
      <vt:lpstr>Plugs</vt:lpstr>
      <vt:lpstr>Plugs – cont.</vt:lpstr>
      <vt:lpstr>Performance implications of pinning</vt:lpstr>
      <vt:lpstr>Perf implications – cont.</vt:lpstr>
      <vt:lpstr>Perf implications – cont.</vt:lpstr>
      <vt:lpstr>The generational aspect of pinning</vt:lpstr>
      <vt:lpstr>Full blocking GCs in high mem situation</vt:lpstr>
      <vt:lpstr>PowerPoint Presentation</vt:lpstr>
      <vt:lpstr>PowerPoint Presentation</vt:lpstr>
      <vt:lpstr>Pinning during ephemeral GCs</vt:lpstr>
      <vt:lpstr>Pinning during ephemeral GCs</vt:lpstr>
      <vt:lpstr>Pinning during ephemeral GCs</vt:lpstr>
      <vt:lpstr>Is our problem solved?</vt:lpstr>
      <vt:lpstr>This was a real problem</vt:lpstr>
      <vt:lpstr>Some of the reasons why it was difficult</vt:lpstr>
      <vt:lpstr>Root cause for all these perf issues</vt:lpstr>
      <vt:lpstr>POH (Pinned Object Heap)</vt:lpstr>
      <vt:lpstr>Connect with me for GC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So Hard About Pinning?</dc:title>
  <dc:creator>Maoni Stephens</dc:creator>
  <cp:lastModifiedBy>Maoni Stephens</cp:lastModifiedBy>
  <cp:revision>141</cp:revision>
  <dcterms:created xsi:type="dcterms:W3CDTF">2020-09-17T20:45:10Z</dcterms:created>
  <dcterms:modified xsi:type="dcterms:W3CDTF">2020-09-28T19:45:58Z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2020-09-17T20:45:11Z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797c5f11-bb59-4478-82f8-568c3b3f1b41</vt:lpwstr>
  </property>
  <property fmtid="{D5CDD505-2E9C-101B-9397-08002B2CF9AE}" pid="8" name="MSIP_Label_f42aa342-8706-4288-bd11-ebb85995028c_ContentBits">
    <vt:lpwstr>0</vt:lpwstr>
  </property>
</Properties>
</file>