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65" r:id="rId5"/>
    <p:sldId id="257" r:id="rId6"/>
    <p:sldId id="273" r:id="rId7"/>
    <p:sldId id="272" r:id="rId8"/>
    <p:sldId id="258" r:id="rId9"/>
    <p:sldId id="268" r:id="rId10"/>
    <p:sldId id="274" r:id="rId11"/>
    <p:sldId id="269" r:id="rId12"/>
    <p:sldId id="266" r:id="rId13"/>
    <p:sldId id="259" r:id="rId14"/>
    <p:sldId id="260" r:id="rId15"/>
    <p:sldId id="27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EDD0-53C2-4EDB-A63D-46FD1D8D9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B55F2-86AE-4247-AAFD-49395263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8433-7A49-4135-AE51-784D0C8D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484C-FB91-4E8A-8ECB-735EF9B8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1F54-F798-4163-98BC-D4C87525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22A3-622A-43A7-A138-3B24125D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183A7-3EEA-4993-90E2-F0CCEAB9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DA39-E653-487A-8296-A28DD77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A650-B357-4E6B-A8DA-C0D3A44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BBFC-06B6-42E2-AF75-EF7D87B9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BE5CC-FE2F-4376-9247-14DB6D8D7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0DD61-1E4A-4EC0-8CD3-F96C077BE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B518-4D0C-4C2F-8AAF-CCAADC19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576A-4EF4-420B-8BF0-529B5DD7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8979-5975-4AD6-BD31-AA9D1E22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E41E-7E0B-403C-990D-5A88CA12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57CB-893D-4A49-9FCA-7AC8B69F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79FF0-6E01-47E0-960D-CF728427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F806-9E08-48F8-8A3A-73439BF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00BB4-FDC4-4488-AF11-C0BE85D0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E40A-F830-4F9F-850E-D713DF1D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9E259-3D94-451E-9B37-D797330D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04B6-409B-42F6-BE41-8A091B01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1F50-132E-40AA-9585-25E380B4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3D8-485A-44FA-9106-3861FE05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1E0F-0513-42ED-A189-B7770AF3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032D-2FE2-493B-AA8F-E6D0F08A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3896-B59B-4652-AB6E-1A18039F6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DD1BA-B117-4404-A50A-647DA1F4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ABBD-BFEE-4400-BF16-7EB0FF2C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714BC-29CA-4C71-86BE-25EA5733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8588-E25B-45A0-A094-85609003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D4982-F5FE-4946-97A6-D01DA3D2C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ADF4-9C67-4706-978B-F97B304F9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763AC-608C-40E5-AE27-ED8526D5E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73601-73D5-434A-A70F-829C7B362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C9089-EFCF-431D-B07F-3E956031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498D6-AF15-4C0C-9483-EEE1FD6B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B15ED-18E0-4EF7-9C4E-B9CE45C9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5808-0A67-4CE5-BF30-23768ED3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F7DC4-675A-4CA0-95BE-CF3280A6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0BF53-1E71-472F-A871-32770C1A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1AB86-336A-49A8-8271-6C377272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C0314-654D-41B6-B789-F634D73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AF357-91E9-4BB1-B51D-34265DD2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9710A-E2E1-4EA1-B572-D3925647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6E78-D61B-4B47-AEB0-E99E1D3C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F5B2-F26C-470C-ACB3-E4A63243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D31CD-BF0A-4F1D-AD49-A247F7CCC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55197-29B0-45A7-A040-51D49863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F5697-26D2-4582-AE9A-72794B89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62C5E-4F28-470A-8CF6-B8482321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E989-6744-4DAF-9476-BB06F826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E3931-08AD-4700-83E6-AC9B19CA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0847D-6A69-4214-AD50-42069A63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D3D51-FA9B-41CE-8D68-F6226C77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48F45-BE53-4825-9B2D-BA79EB7B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39C6-E5CD-40C0-AFCB-D3323A38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3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8F4B-5B41-4F00-A220-8A6811D7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9128E-7F65-4555-B9F6-0B817D9A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DF5E-1DA9-44FC-86C7-B789E058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D719-C633-4C05-818C-BD031E19CC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3130-4C87-481E-BB49-1399A74B7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7A64-A224-43F2-82E2-88A372DF3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E623-C797-47E4-A4AF-81F8C443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6A2A-F9EE-4E39-A97B-20119B3A9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573723"/>
            <a:ext cx="9144000" cy="2387600"/>
          </a:xfrm>
        </p:spPr>
        <p:txBody>
          <a:bodyPr/>
          <a:lstStyle/>
          <a:p>
            <a:r>
              <a:rPr lang="en-US" dirty="0"/>
              <a:t>What’s new in 3.0 GC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FC08-4F33-44AC-B9F4-FE58509DA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Maoni Stephens</a:t>
            </a:r>
          </a:p>
          <a:p>
            <a:r>
              <a:rPr lang="en-US" dirty="0"/>
              <a:t>09/18/2019</a:t>
            </a:r>
          </a:p>
        </p:txBody>
      </p:sp>
    </p:spTree>
    <p:extLst>
      <p:ext uri="{BB962C8B-B14F-4D97-AF65-F5344CB8AC3E}">
        <p14:creationId xmlns:p14="http://schemas.microsoft.com/office/powerpoint/2010/main" val="42880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00316-1C5C-43BD-8787-4916DF1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scenarios in 2.2-</a:t>
            </a:r>
          </a:p>
        </p:txBody>
      </p:sp>
      <p:pic>
        <p:nvPicPr>
          <p:cNvPr id="5" name="Content Placeholder 4" descr="A cat sitting on a counter&#10;&#10;Description automatically generated">
            <a:extLst>
              <a:ext uri="{FF2B5EF4-FFF2-40B4-BE49-F238E27FC236}">
                <a16:creationId xmlns:a16="http://schemas.microsoft.com/office/drawing/2014/main" id="{808C4E91-57D4-4DA2-ACCC-4B3350CEE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5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1E3C-3600-430B-9B2F-DE1B9013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scenarios – previous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D2D9-A1B4-4843-8371-5CC90477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the checking/decision was happening during a GC, examples</a:t>
            </a:r>
          </a:p>
          <a:p>
            <a:pPr lvl="1"/>
            <a:r>
              <a:rPr lang="en-US" dirty="0"/>
              <a:t>Check for “Is doing a gen2 going to be productive” </a:t>
            </a:r>
          </a:p>
          <a:p>
            <a:pPr lvl="1"/>
            <a:r>
              <a:rPr lang="en-US" dirty="0"/>
              <a:t>Heap expansion did not take commit into consideration (only reserve) </a:t>
            </a:r>
          </a:p>
          <a:p>
            <a:pPr lvl="1"/>
            <a:r>
              <a:rPr lang="en-US" dirty="0"/>
              <a:t>When we have multiple segments on a heap, now the tuning sees the new ephemeral seg which is not at all full</a:t>
            </a:r>
          </a:p>
          <a:p>
            <a:pPr lvl="1"/>
            <a:r>
              <a:rPr lang="en-US" dirty="0"/>
              <a:t>Logic to downgrade a gen2 GC to a gen1 GC</a:t>
            </a:r>
          </a:p>
          <a:p>
            <a:r>
              <a:rPr lang="en-US" dirty="0"/>
              <a:t>Check for “Are we short on seg when we just come out of a GC”</a:t>
            </a:r>
          </a:p>
          <a:p>
            <a:pPr lvl="1"/>
            <a:r>
              <a:rPr lang="en-US" dirty="0"/>
              <a:t>Based on min budget which is based on LLC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0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981A-E3E1-4F89-AF10-C85D4890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6170"/>
          </a:xfrm>
        </p:spPr>
        <p:txBody>
          <a:bodyPr/>
          <a:lstStyle/>
          <a:p>
            <a:r>
              <a:rPr lang="en-US" dirty="0"/>
              <a:t>Container scenarios – 3.0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9121-7A5C-4D43-9F54-667F3E4D7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94"/>
            <a:ext cx="10515600" cy="5406705"/>
          </a:xfrm>
        </p:spPr>
        <p:txBody>
          <a:bodyPr>
            <a:normAutofit/>
          </a:bodyPr>
          <a:lstStyle/>
          <a:p>
            <a:r>
              <a:rPr lang="en-US" dirty="0"/>
              <a:t>Disallow heap expansion (reserve up front)</a:t>
            </a:r>
          </a:p>
          <a:p>
            <a:r>
              <a:rPr lang="en-US" dirty="0"/>
              <a:t>Check for limit during commit code paths in allocator</a:t>
            </a:r>
          </a:p>
          <a:p>
            <a:r>
              <a:rPr lang="en-US" dirty="0"/>
              <a:t>Hardened tuning parameters against limit, </a:t>
            </a:r>
            <a:r>
              <a:rPr lang="en-US" dirty="0" err="1"/>
              <a:t>eg</a:t>
            </a:r>
            <a:endParaRPr lang="en-US" dirty="0"/>
          </a:p>
          <a:p>
            <a:pPr lvl="1"/>
            <a:r>
              <a:rPr lang="en-US" dirty="0"/>
              <a:t>Segment size</a:t>
            </a:r>
          </a:p>
          <a:p>
            <a:pPr lvl="1"/>
            <a:r>
              <a:rPr lang="en-US" dirty="0"/>
              <a:t>Allocation budget</a:t>
            </a:r>
          </a:p>
          <a:p>
            <a:r>
              <a:rPr lang="en-US" dirty="0"/>
              <a:t>Compact LOH if needed</a:t>
            </a:r>
          </a:p>
          <a:p>
            <a:r>
              <a:rPr lang="en-US" dirty="0"/>
              <a:t>Track GC’s own bookkeeping against limit</a:t>
            </a:r>
          </a:p>
          <a:p>
            <a:r>
              <a:rPr lang="en-US" dirty="0"/>
              <a:t>Retry for Server GC in allocator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8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B313-D7A9-4E9C-8D7C-DB427B4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err="1"/>
              <a:t>alloc</a:t>
            </a:r>
            <a:r>
              <a:rPr lang="en-US" dirty="0"/>
              <a:t> heap in Server GC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CB8B-A8A3-475D-8CA4-8707C42A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find a heap that’s relatively empty</a:t>
            </a:r>
          </a:p>
          <a:p>
            <a:r>
              <a:rPr lang="en-US" dirty="0"/>
              <a:t>But also try to keep on the current core for a while</a:t>
            </a:r>
          </a:p>
          <a:p>
            <a:r>
              <a:rPr lang="en-US" dirty="0"/>
              <a:t>NUMA considerations</a:t>
            </a:r>
          </a:p>
          <a:p>
            <a:r>
              <a:rPr lang="en-US" dirty="0"/>
              <a:t>The choosing part is done without a lock</a:t>
            </a:r>
          </a:p>
          <a:p>
            <a:pPr lvl="1"/>
            <a:r>
              <a:rPr lang="en-US" dirty="0"/>
              <a:t>Which means when we actually allocate, some other thread could have beat us to it</a:t>
            </a:r>
          </a:p>
          <a:p>
            <a:pPr lvl="1"/>
            <a:r>
              <a:rPr lang="en-US" dirty="0"/>
              <a:t>We need to retry if we are not to the limit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alloc</a:t>
            </a:r>
            <a:r>
              <a:rPr lang="en-US" dirty="0"/>
              <a:t> state introduced</a:t>
            </a:r>
          </a:p>
        </p:txBody>
      </p:sp>
    </p:spTree>
    <p:extLst>
      <p:ext uri="{BB962C8B-B14F-4D97-AF65-F5344CB8AC3E}">
        <p14:creationId xmlns:p14="http://schemas.microsoft.com/office/powerpoint/2010/main" val="157798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D0C3-737D-4F6C-8FB1-D17BCF7A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B012-62AF-4E09-93D9-A288583C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set </a:t>
            </a:r>
            <a:r>
              <a:rPr lang="en-US" dirty="0" err="1"/>
              <a:t>hardlimit</a:t>
            </a:r>
            <a:r>
              <a:rPr lang="en-US" dirty="0"/>
              <a:t> config too (unless it’s already set by the virtue of having a memory limit on a container)!</a:t>
            </a:r>
          </a:p>
          <a:p>
            <a:r>
              <a:rPr lang="en-US" dirty="0"/>
              <a:t>Current state (for GC) – </a:t>
            </a:r>
          </a:p>
          <a:p>
            <a:pPr lvl="1"/>
            <a:r>
              <a:rPr lang="en-US" dirty="0"/>
              <a:t>GC heap can be on large pages</a:t>
            </a:r>
          </a:p>
          <a:p>
            <a:pPr lvl="1"/>
            <a:r>
              <a:rPr lang="en-US" dirty="0"/>
              <a:t>GC’s own bookkeeping is not</a:t>
            </a:r>
          </a:p>
          <a:p>
            <a:r>
              <a:rPr lang="en-US" dirty="0"/>
              <a:t>More support coming</a:t>
            </a:r>
          </a:p>
        </p:txBody>
      </p:sp>
    </p:spTree>
    <p:extLst>
      <p:ext uri="{BB962C8B-B14F-4D97-AF65-F5344CB8AC3E}">
        <p14:creationId xmlns:p14="http://schemas.microsoft.com/office/powerpoint/2010/main" val="267212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886-D163-44EA-9B9F-665F03B2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4C65-F703-4DBE-A832-2ECA504D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latency reduction</a:t>
            </a:r>
          </a:p>
          <a:p>
            <a:r>
              <a:rPr lang="en-US" dirty="0"/>
              <a:t>Allowing users to communicate to us which perf aspects are most important for them</a:t>
            </a:r>
          </a:p>
          <a:p>
            <a:pPr lvl="1"/>
            <a:r>
              <a:rPr lang="en-US" dirty="0"/>
              <a:t>Memory footprint</a:t>
            </a:r>
          </a:p>
          <a:p>
            <a:pPr lvl="1"/>
            <a:r>
              <a:rPr lang="en-US" dirty="0"/>
              <a:t>% CPU in GC</a:t>
            </a:r>
          </a:p>
          <a:p>
            <a:pPr lvl="1"/>
            <a:r>
              <a:rPr lang="en-US" dirty="0"/>
              <a:t>Individual GC latency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5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9B3A-FA92-4BFB-B8A7-F519A8FD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5" name="Content Placeholder 4" descr="A cat with its mouth open&#10;&#10;Description automatically generated">
            <a:extLst>
              <a:ext uri="{FF2B5EF4-FFF2-40B4-BE49-F238E27FC236}">
                <a16:creationId xmlns:a16="http://schemas.microsoft.com/office/drawing/2014/main" id="{2E6EDDBF-3CE5-435D-8210-29AA0C7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22562-2C99-4F11-9FE8-A6E01A17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Hello!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at sitting on a chair&#10;&#10;Description automatically generated">
            <a:extLst>
              <a:ext uri="{FF2B5EF4-FFF2-40B4-BE49-F238E27FC236}">
                <a16:creationId xmlns:a16="http://schemas.microsoft.com/office/drawing/2014/main" id="{D18B9070-14D8-4E50-8430-96133F757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76"/>
          <a:stretch/>
        </p:blipFill>
        <p:spPr>
          <a:xfrm>
            <a:off x="5847701" y="492573"/>
            <a:ext cx="516578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6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0F41-7A56-42EB-A6A6-4EA9E7DC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EAFF-9D0E-41E3-8F2D-C6FB8B64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SOH/LOH </a:t>
            </a:r>
            <a:r>
              <a:rPr lang="en-US" dirty="0" err="1"/>
              <a:t>alloc</a:t>
            </a:r>
            <a:r>
              <a:rPr lang="en-US" dirty="0"/>
              <a:t> lock split</a:t>
            </a:r>
          </a:p>
          <a:p>
            <a:r>
              <a:rPr lang="en-US" dirty="0"/>
              <a:t>A new provisional mode</a:t>
            </a:r>
          </a:p>
          <a:p>
            <a:r>
              <a:rPr lang="en-US" dirty="0"/>
              <a:t>3 new configs</a:t>
            </a:r>
          </a:p>
          <a:p>
            <a:pPr lvl="1"/>
            <a:r>
              <a:rPr lang="en-US" dirty="0" err="1"/>
              <a:t>GCHeapAffinitizeMask</a:t>
            </a:r>
            <a:r>
              <a:rPr lang="en-US" dirty="0"/>
              <a:t>, </a:t>
            </a:r>
            <a:r>
              <a:rPr lang="en-US" dirty="0" err="1"/>
              <a:t>GCHighMemPercent</a:t>
            </a:r>
            <a:r>
              <a:rPr lang="en-US" dirty="0"/>
              <a:t>, </a:t>
            </a:r>
            <a:r>
              <a:rPr lang="en-US" dirty="0" err="1"/>
              <a:t>GCLOHThreshold</a:t>
            </a:r>
            <a:r>
              <a:rPr lang="en-US" dirty="0"/>
              <a:t> </a:t>
            </a:r>
          </a:p>
          <a:p>
            <a:r>
              <a:rPr lang="en-US" dirty="0"/>
              <a:t>Others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27EBC-97B7-435A-9471-0FD110B9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Wanna know some implementation details?</a:t>
            </a:r>
          </a:p>
        </p:txBody>
      </p:sp>
      <p:pic>
        <p:nvPicPr>
          <p:cNvPr id="5" name="Content Placeholder 4" descr="A cat sitting next to a forest&#10;&#10;Description automatically generated">
            <a:extLst>
              <a:ext uri="{FF2B5EF4-FFF2-40B4-BE49-F238E27FC236}">
                <a16:creationId xmlns:a16="http://schemas.microsoft.com/office/drawing/2014/main" id="{621A3761-5675-4371-AA92-C4F08768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92573"/>
            <a:ext cx="474874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057F-E750-47A5-BF3E-FC45CB8F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does locking work on the GC heap during allocation?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6ADB-222B-403A-A977-8E46BAF8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first, when would allocation actually come to the GC?</a:t>
            </a:r>
          </a:p>
          <a:p>
            <a:r>
              <a:rPr lang="en-US" dirty="0"/>
              <a:t>SOH and LOH shared the same lock for the same heap</a:t>
            </a:r>
          </a:p>
          <a:p>
            <a:r>
              <a:rPr lang="en-US" dirty="0"/>
              <a:t>LOH free list usage</a:t>
            </a:r>
          </a:p>
          <a:p>
            <a:pPr lvl="1"/>
            <a:r>
              <a:rPr lang="en-US" dirty="0"/>
              <a:t>LOH sweeping threads the LOH free list</a:t>
            </a:r>
          </a:p>
          <a:p>
            <a:pPr lvl="1"/>
            <a:r>
              <a:rPr lang="en-US" dirty="0"/>
              <a:t>LOH allocation consumes LOH free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3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C5F67-4F96-49B6-833C-E3744B2C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120285"/>
            <a:ext cx="3348227" cy="48131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PerfView</a:t>
            </a:r>
            <a:br>
              <a:rPr lang="en-US" sz="31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sz="31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31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“LOH </a:t>
            </a:r>
            <a:r>
              <a:rPr lang="en-US" sz="31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Allocation Pause (due to background GC) &gt; 200 </a:t>
            </a:r>
            <a:r>
              <a:rPr lang="en-US" sz="31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Msec</a:t>
            </a:r>
            <a:r>
              <a:rPr lang="en-US" sz="31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for Process X” table</a:t>
            </a:r>
            <a:br>
              <a:rPr lang="en-US" sz="31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rgbClr val="FFC000"/>
                </a:solidFill>
              </a:rPr>
              <a:t>“Waiting for BGC to thread free lists”</a:t>
            </a:r>
            <a:endParaRPr lang="en-US" sz="3100" kern="1200" dirty="0">
              <a:solidFill>
                <a:srgbClr val="FFC000"/>
              </a:solidFill>
            </a:endParaRPr>
          </a:p>
        </p:txBody>
      </p:sp>
      <p:pic>
        <p:nvPicPr>
          <p:cNvPr id="5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6A9F3A8A-6FFF-4FBB-B671-B4215C68C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396607"/>
            <a:ext cx="6089568" cy="40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0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057F-E750-47A5-BF3E-FC45CB8F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fix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6ADB-222B-403A-A977-8E46BAF8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– sweeping LOH usually takes much less than sweeping SOH</a:t>
            </a:r>
          </a:p>
          <a:p>
            <a:r>
              <a:rPr lang="en-US" dirty="0"/>
              <a:t>By splitting the SOH and LOH </a:t>
            </a:r>
            <a:r>
              <a:rPr lang="en-US" dirty="0" err="1"/>
              <a:t>alloc</a:t>
            </a:r>
            <a:r>
              <a:rPr lang="en-US" dirty="0"/>
              <a:t> lock, we can have BGC LOH sweep take the LOH </a:t>
            </a:r>
            <a:r>
              <a:rPr lang="en-US" dirty="0" err="1"/>
              <a:t>alloc</a:t>
            </a:r>
            <a:r>
              <a:rPr lang="en-US" dirty="0"/>
              <a:t> lock</a:t>
            </a:r>
          </a:p>
          <a:p>
            <a:r>
              <a:rPr lang="en-US" dirty="0"/>
              <a:t>Reduced Bing Backend P95 latency by 10%</a:t>
            </a:r>
          </a:p>
          <a:p>
            <a:r>
              <a:rPr lang="en-US" dirty="0"/>
              <a:t>Better ways to fix this but more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104E-CCF4-421D-AA96-D56D8908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memory load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D0F0-66BC-46E2-915C-A50DE6C2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memory load &gt;= 90%</a:t>
            </a:r>
          </a:p>
          <a:p>
            <a:r>
              <a:rPr lang="en-US" dirty="0"/>
              <a:t>Can be changed with the </a:t>
            </a:r>
            <a:r>
              <a:rPr lang="en-US" dirty="0" err="1"/>
              <a:t>GCHighMemPercent</a:t>
            </a:r>
            <a:r>
              <a:rPr lang="en-US" dirty="0"/>
              <a:t> config</a:t>
            </a:r>
          </a:p>
          <a:p>
            <a:r>
              <a:rPr lang="en-US" dirty="0"/>
              <a:t>New provisional mode says we will do a gen2 GC when we observe that gen1 GC increases gen2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706E-3730-4129-8789-EB368FE5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GCLOHThreshold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4EEC-0392-4E55-B4CA-336D5AA0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only make it bigger</a:t>
            </a:r>
          </a:p>
          <a:p>
            <a:r>
              <a:rPr lang="en-US" dirty="0"/>
              <a:t>How you should use this config</a:t>
            </a:r>
          </a:p>
          <a:p>
            <a:r>
              <a:rPr lang="en-US" dirty="0"/>
              <a:t>New profiling API ICorProfilerInfo10::</a:t>
            </a:r>
            <a:r>
              <a:rPr lang="en-US" dirty="0" err="1"/>
              <a:t>GetLOHObjectSizeThreshold</a:t>
            </a:r>
            <a:endParaRPr lang="en-US" dirty="0"/>
          </a:p>
          <a:p>
            <a:r>
              <a:rPr lang="en-US" dirty="0"/>
              <a:t>New Profiling mask COR_PRF_MONITOR_LARGEOBJECT_ALLOCATED for large object allocations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513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What’s new in 3.0 GC</vt:lpstr>
      <vt:lpstr>Hello!</vt:lpstr>
      <vt:lpstr>Desktop port</vt:lpstr>
      <vt:lpstr>Wanna know some implementation details?</vt:lpstr>
      <vt:lpstr>How does locking work on the GC heap during allocation?</vt:lpstr>
      <vt:lpstr>PerfView  “LOH Allocation Pause (due to background GC) &gt; 200 Msec for Process X” table  “Waiting for BGC to thread free lists”</vt:lpstr>
      <vt:lpstr>How to fix this</vt:lpstr>
      <vt:lpstr>High memory load situation</vt:lpstr>
      <vt:lpstr>GCLOHThreshold</vt:lpstr>
      <vt:lpstr>Container scenarios in 2.2-</vt:lpstr>
      <vt:lpstr>Container scenarios – previous problems</vt:lpstr>
      <vt:lpstr>Container scenarios – 3.0 implementation</vt:lpstr>
      <vt:lpstr>Choosing alloc heap in Server GC allocator</vt:lpstr>
      <vt:lpstr>Large pages</vt:lpstr>
      <vt:lpstr>Future focus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3.0 GC</dc:title>
  <dc:creator>Maoni Stephens</dc:creator>
  <cp:lastModifiedBy>Maoni Stephens</cp:lastModifiedBy>
  <cp:revision>7</cp:revision>
  <dcterms:created xsi:type="dcterms:W3CDTF">2019-09-18T13:55:20Z</dcterms:created>
  <dcterms:modified xsi:type="dcterms:W3CDTF">2019-09-18T14:16:57Z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maonis@ntdev.microsoft.com</vt:lpwstr>
  </property>
  <property fmtid="{D5CDD505-2E9C-101B-9397-08002B2CF9AE}" pid="5" name="MSIP_Label_f42aa342-8706-4288-bd11-ebb85995028c_SetDate">
    <vt:lpwstr>2019-09-18T13:55:41.5781727Z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e4af1f38-2572-4207-94a6-6a52df45888b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