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2" r:id="rId2"/>
    <p:sldId id="263" r:id="rId3"/>
    <p:sldId id="264" r:id="rId4"/>
    <p:sldId id="265" r:id="rId5"/>
    <p:sldId id="277" r:id="rId6"/>
    <p:sldId id="278" r:id="rId7"/>
    <p:sldId id="266" r:id="rId8"/>
    <p:sldId id="267" r:id="rId9"/>
    <p:sldId id="279" r:id="rId10"/>
    <p:sldId id="280" r:id="rId11"/>
    <p:sldId id="268" r:id="rId12"/>
    <p:sldId id="269" r:id="rId13"/>
    <p:sldId id="282" r:id="rId14"/>
    <p:sldId id="281" r:id="rId15"/>
    <p:sldId id="283" r:id="rId16"/>
    <p:sldId id="270" r:id="rId17"/>
    <p:sldId id="284" r:id="rId18"/>
    <p:sldId id="271" r:id="rId19"/>
    <p:sldId id="272" r:id="rId20"/>
    <p:sldId id="285" r:id="rId21"/>
    <p:sldId id="273" r:id="rId22"/>
    <p:sldId id="286" r:id="rId23"/>
    <p:sldId id="274" r:id="rId24"/>
    <p:sldId id="287" r:id="rId25"/>
    <p:sldId id="288" r:id="rId26"/>
    <p:sldId id="275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DFDFD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1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371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yang" userId="7d24080bdd7b4f61" providerId="LiveId" clId="{E4F14635-26FA-4C24-93DD-F4B544898C62}"/>
    <pc:docChg chg="modSld">
      <pc:chgData name="zhang xiyang" userId="7d24080bdd7b4f61" providerId="LiveId" clId="{E4F14635-26FA-4C24-93DD-F4B544898C62}" dt="2025-07-19T13:17:07.339" v="1" actId="1076"/>
      <pc:docMkLst>
        <pc:docMk/>
      </pc:docMkLst>
      <pc:sldChg chg="modSp mod">
        <pc:chgData name="zhang xiyang" userId="7d24080bdd7b4f61" providerId="LiveId" clId="{E4F14635-26FA-4C24-93DD-F4B544898C62}" dt="2025-07-19T13:17:07.339" v="1" actId="1076"/>
        <pc:sldMkLst>
          <pc:docMk/>
          <pc:sldMk cId="3357427185" sldId="276"/>
        </pc:sldMkLst>
        <pc:spChg chg="mod">
          <ac:chgData name="zhang xiyang" userId="7d24080bdd7b4f61" providerId="LiveId" clId="{E4F14635-26FA-4C24-93DD-F4B544898C62}" dt="2025-07-19T13:17:07.339" v="1" actId="1076"/>
          <ac:spMkLst>
            <pc:docMk/>
            <pc:sldMk cId="3357427185" sldId="276"/>
            <ac:spMk id="2" creationId="{450CA2E2-38CC-0DB0-C8D2-B0BD5B62195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5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2F12655-21BA-2093-A585-34EC426803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380B61-EF03-8E74-ABE0-99DEBA7E75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BF657-4B87-4E35-9763-DDBD2BEB1A39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91529-BA56-C65A-316C-2EF60609E3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E2418-A7E5-FEE0-B2D4-307737D25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996BB-16CA-42BD-B5F2-CF8D3399F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44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62020-CB0B-4BA0-BF95-CBBD3F1E9098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50ED3-6A93-4E37-BD30-F0BF36C49E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4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50ED3-6A93-4E37-BD30-F0BF36C49EC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BE5B2-0BB8-00B1-6B82-72693AD8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640F5C-F697-9B33-93B7-223B872B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E7209-F44F-4EAF-116D-C2B0DC8A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18BA5-E6F3-AC5C-3CFC-770DD045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E586D9-EED1-E9A5-A14A-794AD689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4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A57CD-AE4B-157C-4334-C972F9F4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3FAF6-992C-8BF9-5E86-23E13479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4B68E0-DF02-5BE7-6624-E324EA31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F569D-942F-F845-F06C-11AD1389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2803-79A4-9B35-8670-2700764F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9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81D6D6-B8CE-60D6-5FB0-CEF860D11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15F6B-96F8-67EC-9F84-85CEC8C4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BC80-16FA-329D-5CC0-DFD9CE80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9835D-3514-3118-9AE8-A87D0DAB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0E61D-4EF7-7EED-21F5-1C81B583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5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E84EE-291E-F752-F275-1D9C2240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749E6-FFA5-69B0-62B4-CA08E146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2A426-6AAF-A076-23F7-D1075EC4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D55F1-79BD-7E5A-384D-B19E4BBB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03AC5-77B3-035B-037D-5C29B430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9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4634-DB5D-8BF8-BA5B-BA4A486C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C32CEA-BF94-0772-5059-835706B8D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2E057-B998-B6CD-DFB3-E5350E9D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10B18-84CE-7897-16F7-00E32CCF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ADB21-E713-27D6-0C3C-B7E6D6F9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7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B7641-C17B-1774-8BC8-1E6B5DFE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7B2B-455B-1B38-76F3-FC5F765B7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1048D6-90C0-E7BC-B636-4F2B09B8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6BDA3-0608-7C34-1F60-66B96B9B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C02B3-4936-E5AD-A7C7-84895A1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47AAE-2A27-DAF2-C511-89D51BA3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17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2ABE-A1FA-F587-5927-8B103D19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C6DDB-F1E5-EC84-4411-C5C8D7D3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1F43C-0F7E-232D-C32A-BE6BEC063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BB017B-491D-A02D-66B3-80D9D8E1C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05049E-9C44-04D2-729B-8261A221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9261AE-3C8F-54B8-AF90-1E573394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7F29C7-7A70-096F-690F-ED637FDC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4B2DA7-EB58-E2F9-736B-E57B7E4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9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BBFA6-C120-1245-7E1B-F0BC23D7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7C0AEC-B428-5066-A865-F8E0A71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8FBF3-C5A4-D62D-EF6D-6D511B3C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0A85E-F07A-2599-11D7-2328EBA8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7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C2AB94-4F40-435F-D8BE-FED39AFF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475E9-162B-D4D7-D423-D433CE9F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EE51F-5EA0-9BF4-F532-62CE510C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2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9C1EB-1405-2E10-79EA-73CD240C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C2FAA-B250-A3C4-8ECD-53C8047C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09177-F0C9-7986-6794-01EF7FB85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C3957-B620-6CC5-358A-9E46C8E9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BBB3C4-2805-D75F-8476-EE397B4C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4FFD19-F53A-A35F-9B70-DCBA564F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7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9BDA-F607-6D88-7ACC-CEC48E79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4A424B-A2CC-F3FA-65D9-9BBD3D15F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F3AF7-0030-CA38-39A5-C8226F481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A86F6-97BD-C6BE-A5ED-8089E703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174E-69C0-5FD1-B1F6-3D4FF21D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8A67D-B3C4-79E5-068B-905F211B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FC2B8-A3E0-0101-2317-D29DE9F5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DFAC7-8535-1297-E52E-86DC07C91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C2264-4B8E-9462-5793-F29D531AC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423D-0C8F-40ED-A6C2-EB3E3C4277CD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1FB88-8F6B-124A-5EB0-0351CD8E3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27C8A-D7D5-A2CE-A6A0-A8CB12947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CAA4-15E2-401C-A7D0-AFD1EBD0E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3B69C-F834-3BDE-E50A-9A6257E3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3631"/>
            <a:ext cx="12449937" cy="1325563"/>
          </a:xfrm>
        </p:spPr>
        <p:txBody>
          <a:bodyPr>
            <a:normAutofit/>
          </a:bodyPr>
          <a:lstStyle/>
          <a:p>
            <a:r>
              <a:rPr lang="en-US" altLang="zh-CN" sz="43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Capturing the Hong Kong Housing Market Landscape</a:t>
            </a:r>
            <a:endParaRPr lang="zh-CN" altLang="en-US" sz="43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A3EA0C-F583-5ACE-4C57-02B84ABF8E7F}"/>
              </a:ext>
            </a:extLst>
          </p:cNvPr>
          <p:cNvSpPr txBox="1"/>
          <p:nvPr/>
        </p:nvSpPr>
        <p:spPr>
          <a:xfrm>
            <a:off x="1495947" y="3048029"/>
            <a:ext cx="11491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</a:t>
            </a:r>
            <a:r>
              <a:rPr lang="en-US" altLang="zh-CN" sz="2800" i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Data-Driven Exploration of Price Fluctuations and Regional Patterns</a:t>
            </a:r>
            <a:endParaRPr lang="zh-CN" altLang="en-US" sz="2800" i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F529B0-B9C7-B08C-7A44-12C82634759F}"/>
              </a:ext>
            </a:extLst>
          </p:cNvPr>
          <p:cNvSpPr txBox="1"/>
          <p:nvPr/>
        </p:nvSpPr>
        <p:spPr>
          <a:xfrm>
            <a:off x="625230" y="4129440"/>
            <a:ext cx="66162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3 :</a:t>
            </a:r>
          </a:p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Xiyang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Zhang</a:t>
            </a:r>
          </a:p>
          <a:p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Hanmin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Geng</a:t>
            </a:r>
          </a:p>
          <a:p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CUEB | DEDA 2025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F327575-CFD1-8ED6-9595-E5837B90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952" cy="2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3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6C327-0172-1B7E-0373-9513D57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AB3C55-5CD2-A3B5-A70D-07E551631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8163" cy="6766560"/>
          </a:xfrm>
        </p:spPr>
      </p:pic>
    </p:spTree>
    <p:extLst>
      <p:ext uri="{BB962C8B-B14F-4D97-AF65-F5344CB8AC3E}">
        <p14:creationId xmlns:p14="http://schemas.microsoft.com/office/powerpoint/2010/main" val="182966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C596E-1C3C-7C58-4F3D-76677AE8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Spatial Patterns in 2024 — Polar View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EC701C-C828-4360-C4E7-F1EC05C2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5" y="822897"/>
            <a:ext cx="10624170" cy="58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4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FDA9-4D78-753A-C7AB-62C8A735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 Districts by Growth Patterns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3A2750-FCEC-3C32-C7EF-A0F0B0179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7141" y="1397675"/>
            <a:ext cx="77139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使用每年增长率作为特征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Spectral Clustering 分为 3 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聚类标签展示区域特征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sz="3600" dirty="0"/>
              <a:t>散点图：</a:t>
            </a:r>
            <a:r>
              <a:rPr lang="en-US" altLang="zh-CN" sz="3600" dirty="0"/>
              <a:t>x</a:t>
            </a:r>
            <a:r>
              <a:rPr lang="zh-CN" altLang="en-US" sz="3600" dirty="0"/>
              <a:t>轴为区域，</a:t>
            </a:r>
            <a:r>
              <a:rPr lang="en-US" altLang="zh-CN" sz="3600" dirty="0"/>
              <a:t>y</a:t>
            </a:r>
            <a:r>
              <a:rPr lang="zh-CN" altLang="en-US" sz="3600" dirty="0"/>
              <a:t>轴为聚类类别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BD3FC5-F18B-3266-C243-5571E2043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" y="928991"/>
            <a:ext cx="11285220" cy="574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6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1C306-5021-AD98-25A0-E1C5CF55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3BF5AB-4D42-A7E4-1D3B-CF487381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25"/>
            <a:ext cx="12167604" cy="6754495"/>
          </a:xfrm>
        </p:spPr>
      </p:pic>
    </p:spTree>
    <p:extLst>
      <p:ext uri="{BB962C8B-B14F-4D97-AF65-F5344CB8AC3E}">
        <p14:creationId xmlns:p14="http://schemas.microsoft.com/office/powerpoint/2010/main" val="306179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BB3458-BD7C-C14E-2118-AF3BD0B6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760"/>
          </a:xfrm>
        </p:spPr>
      </p:pic>
    </p:spTree>
    <p:extLst>
      <p:ext uri="{BB962C8B-B14F-4D97-AF65-F5344CB8AC3E}">
        <p14:creationId xmlns:p14="http://schemas.microsoft.com/office/powerpoint/2010/main" val="149682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3B8B00-55B1-7CAD-7A87-AD155E30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94" y="0"/>
            <a:ext cx="12209994" cy="6858000"/>
          </a:xfrm>
        </p:spPr>
      </p:pic>
    </p:spTree>
    <p:extLst>
      <p:ext uri="{BB962C8B-B14F-4D97-AF65-F5344CB8AC3E}">
        <p14:creationId xmlns:p14="http://schemas.microsoft.com/office/powerpoint/2010/main" val="118865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2D00D-9BAA-2ECF-4098-20280A53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UMAP Projection of Growth Rate Clusters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F1AB78F-132B-0323-D8B5-E37DE1AB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4"/>
          <a:stretch>
            <a:fillRect/>
          </a:stretch>
        </p:blipFill>
        <p:spPr>
          <a:xfrm>
            <a:off x="1428750" y="963248"/>
            <a:ext cx="9334500" cy="58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8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01D2A-F33F-41AC-4A5D-D9F28CE7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Spanning Tree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7A65F1-526A-759C-AC30-DBCAFC293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891647"/>
            <a:ext cx="8252460" cy="58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A1360-2C0B-C30E-7BF5-6E04CDA4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Housing Market Network via MST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FC3BA9-6EE9-4238-62C7-E8722C84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54" y="925621"/>
            <a:ext cx="9947692" cy="58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1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D33A-6112-BC79-B049-C361160D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the Most Central District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A8CEFF-3664-88E3-73F3-928CCFE2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1" t="3135" b="4966"/>
          <a:stretch>
            <a:fillRect/>
          </a:stretch>
        </p:blipFill>
        <p:spPr>
          <a:xfrm>
            <a:off x="1939290" y="1012672"/>
            <a:ext cx="8313420" cy="56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FEAD-626A-0F51-ACE7-1A1CD9D4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9540"/>
            <a:ext cx="2872740" cy="10902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204C5B-A142-27EB-37E7-08EB0C8733DF}"/>
              </a:ext>
            </a:extLst>
          </p:cNvPr>
          <p:cNvSpPr txBox="1"/>
          <p:nvPr/>
        </p:nvSpPr>
        <p:spPr>
          <a:xfrm>
            <a:off x="266700" y="1162357"/>
            <a:ext cx="6377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Study the Hong Kong Housing Market?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80EF24-EE25-601C-F2CC-1C9B4E4EBC7B}"/>
              </a:ext>
            </a:extLst>
          </p:cNvPr>
          <p:cNvSpPr txBox="1"/>
          <p:nvPr/>
        </p:nvSpPr>
        <p:spPr>
          <a:xfrm>
            <a:off x="419100" y="2585173"/>
            <a:ext cx="2781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Hong Kong is the city with the most expensive house prices in the world for many years in a row</a:t>
            </a:r>
            <a:endParaRPr lang="zh-CN" altLang="en-US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1B2015-AA7A-4893-F857-EFA1C052E1E2}"/>
              </a:ext>
            </a:extLst>
          </p:cNvPr>
          <p:cNvSpPr txBox="1"/>
          <p:nvPr/>
        </p:nvSpPr>
        <p:spPr>
          <a:xfrm>
            <a:off x="419100" y="2125086"/>
            <a:ext cx="3360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7C80"/>
                </a:solidFill>
              </a:rPr>
              <a:t>High house price pressure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7397D9-A543-5F3C-22B6-3BAB822F4350}"/>
              </a:ext>
            </a:extLst>
          </p:cNvPr>
          <p:cNvSpPr txBox="1"/>
          <p:nvPr/>
        </p:nvSpPr>
        <p:spPr>
          <a:xfrm>
            <a:off x="4381500" y="2125086"/>
            <a:ext cx="3246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7C80"/>
                </a:solidFill>
              </a:rPr>
              <a:t>Violent fluctuation factors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C08C87-7BEE-FB7C-02AC-98E394DDCCEE}"/>
              </a:ext>
            </a:extLst>
          </p:cNvPr>
          <p:cNvSpPr txBox="1"/>
          <p:nvPr/>
        </p:nvSpPr>
        <p:spPr>
          <a:xfrm>
            <a:off x="4381500" y="2620595"/>
            <a:ext cx="2567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social events, significant impact of the epidemic in 2020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C495DE-DE67-A015-9285-61A6EA76DCE0}"/>
              </a:ext>
            </a:extLst>
          </p:cNvPr>
          <p:cNvSpPr txBox="1"/>
          <p:nvPr/>
        </p:nvSpPr>
        <p:spPr>
          <a:xfrm>
            <a:off x="7978141" y="2125086"/>
            <a:ext cx="369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7C80"/>
                </a:solidFill>
              </a:rPr>
              <a:t>Strong market relevance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822374-F866-1B28-DEE4-409B6B50FA50}"/>
              </a:ext>
            </a:extLst>
          </p:cNvPr>
          <p:cNvSpPr txBox="1"/>
          <p:nvPr/>
        </p:nvSpPr>
        <p:spPr>
          <a:xfrm>
            <a:off x="7978141" y="2620595"/>
            <a:ext cx="3131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99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estate is an important component of Hong Kong's GDP and investment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3E56AC8-0D68-18B4-B612-36AD2B442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18839" r="3426" b="15293"/>
          <a:stretch>
            <a:fillRect/>
          </a:stretch>
        </p:blipFill>
        <p:spPr>
          <a:xfrm>
            <a:off x="119497" y="3904725"/>
            <a:ext cx="3360421" cy="22807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3FBBEDC-5B66-0A0F-599D-D61987440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3904725"/>
            <a:ext cx="4290060" cy="230557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26ECC7D-978F-17BE-B4BC-54B7AC443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62" y="3756294"/>
            <a:ext cx="3203018" cy="269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2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2BA01-BB7F-52A2-2706-C8D8D746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779CD-1B8E-D61C-0132-A6E4C91E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354248-AFC5-48CD-D622-1927FD72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05"/>
            <a:ext cx="11871960" cy="677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1D2C8-F4C0-597F-3C9A-43C4861E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Price Growth Using </a:t>
            </a:r>
            <a:r>
              <a:rPr lang="en-US" altLang="zh-CN" sz="3200" b="1" dirty="0" err="1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D60F9CD-3824-CB89-9F91-1F7B449C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7" t="2454" r="-2517"/>
          <a:stretch>
            <a:fillRect/>
          </a:stretch>
        </p:blipFill>
        <p:spPr>
          <a:xfrm>
            <a:off x="895082" y="913435"/>
            <a:ext cx="10723066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2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0BE94D9-6E52-76AB-7755-CE412067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7"/>
          <a:stretch>
            <a:fillRect/>
          </a:stretch>
        </p:blipFill>
        <p:spPr>
          <a:xfrm>
            <a:off x="1976270" y="693420"/>
            <a:ext cx="8239460" cy="61645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F46D5B-AEF8-8899-73CE-FF04CAB9DAF8}"/>
              </a:ext>
            </a:extLst>
          </p:cNvPr>
          <p:cNvSpPr txBox="1"/>
          <p:nvPr/>
        </p:nvSpPr>
        <p:spPr>
          <a:xfrm>
            <a:off x="4777455" y="108645"/>
            <a:ext cx="3269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vs Forecast</a:t>
            </a:r>
          </a:p>
        </p:txBody>
      </p:sp>
    </p:spTree>
    <p:extLst>
      <p:ext uri="{BB962C8B-B14F-4D97-AF65-F5344CB8AC3E}">
        <p14:creationId xmlns:p14="http://schemas.microsoft.com/office/powerpoint/2010/main" val="194603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61243-C461-8A68-4993-32679905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Policy Implications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23BB46-4D21-1123-AAEC-8EC1FBD7902B}"/>
              </a:ext>
            </a:extLst>
          </p:cNvPr>
          <p:cNvSpPr txBox="1"/>
          <p:nvPr/>
        </p:nvSpPr>
        <p:spPr>
          <a:xfrm>
            <a:off x="120015" y="1279550"/>
            <a:ext cx="6214110" cy="55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Volatility Hotspots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Central &amp; Western District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exhibits highest betweenness centrality (0.72)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32% higher price fluctuation than territory average (2019-2023)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Acts as contagion conduit for 68% of cross-district price transmissions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Stability Anchors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Southern District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demonstrates lowest volatility index (0.14)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18-month lagged response to market shocks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Islands District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 shows 92% price co-movement with primary housing suppliers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Spatial Dynamics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Core-periphery diffusion pattern (Moran's I = 0.41, p&lt;0.01)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2.3x faster price transmission to New Territories than reverse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209EBB-EED5-C771-F854-B18DC4B60848}"/>
              </a:ext>
            </a:extLst>
          </p:cNvPr>
          <p:cNvSpPr txBox="1"/>
          <p:nvPr/>
        </p:nvSpPr>
        <p:spPr>
          <a:xfrm>
            <a:off x="120015" y="956231"/>
            <a:ext cx="6214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</a:t>
            </a:r>
            <a:endParaRPr lang="zh-CN" altLang="en-US" sz="2000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3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3E2E66-6D0B-699C-B075-5C235EE461ED}"/>
              </a:ext>
            </a:extLst>
          </p:cNvPr>
          <p:cNvSpPr txBox="1"/>
          <p:nvPr/>
        </p:nvSpPr>
        <p:spPr>
          <a:xfrm>
            <a:off x="0" y="369332"/>
            <a:ext cx="8458200" cy="459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Targeted Stabilization Measures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 </a:t>
            </a: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LTV ratios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(60-80% range) for Central &amp; Western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 </a:t>
            </a: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cooling-off periods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speculative transactions &gt;HK$20M</a:t>
            </a:r>
          </a:p>
          <a:p>
            <a:pPr algn="l">
              <a:buNone/>
            </a:pPr>
            <a:r>
              <a:rPr lang="en-US" altLang="zh-CN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Supply-Side Rebalancing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Accelerate </a:t>
            </a: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Northern Metropolis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development (Target: +40k units by 2028)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industrial sites in Kwun Tong/Kwai Tsing to transitional housing</a:t>
            </a:r>
          </a:p>
          <a:p>
            <a:pPr algn="l">
              <a:buNone/>
            </a:pPr>
            <a:r>
              <a:rPr lang="en-US" altLang="zh-CN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Demand-Side Support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 </a:t>
            </a: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Starter Home Loan Scheme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 price discount for first-time buyers in NT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5-year tax deferral for upgraders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Pilot </a:t>
            </a: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equity scheme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Southern District</a:t>
            </a:r>
          </a:p>
          <a:p>
            <a:pPr algn="l">
              <a:buNone/>
            </a:pPr>
            <a:r>
              <a:rPr lang="en-US" altLang="zh-CN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Monitoring Framework</a:t>
            </a:r>
            <a:endParaRPr lang="en-US" altLang="zh-CN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 </a:t>
            </a:r>
            <a:r>
              <a:rPr lang="en-US" altLang="zh-CN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Housing Market Stability Index</a:t>
            </a: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(HMSI) with: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volatility monitoring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risk tiering system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B61E69-1D1F-5EC2-E67B-DFEE95854A7A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Implications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207452-0524-FD9F-9930-B6636529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66032"/>
            <a:ext cx="11603999" cy="19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5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0089E2E-7B70-C803-E5F1-3DBABB6A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284"/>
            <a:ext cx="12192001" cy="680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3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2E4A5-DEAA-EDAF-26AD-89654983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Dashboards &amp; Extensions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7F4B4-77C6-9313-C204-2A7F8F45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257"/>
            <a:ext cx="12192000" cy="33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3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CA2E2-38CC-0DB0-C8D2-B0BD5B62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77" y="2550455"/>
            <a:ext cx="8400245" cy="1325563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olidFill>
                  <a:srgbClr val="FF9999"/>
                </a:solidFill>
              </a:rPr>
              <a:t>Thanks for Reading</a:t>
            </a:r>
            <a:endParaRPr lang="zh-CN" altLang="en-US" sz="8000" b="1" dirty="0">
              <a:solidFill>
                <a:srgbClr val="FF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4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F4D48-A4E5-7166-6ED6-C3D7D742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090294"/>
            <a:ext cx="10515600" cy="53790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&amp; Preprocessing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Trends Across Districts (2014–2024)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Distributions by Districts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Spatial Patterns in 2024 — Polar View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UMAP Projection of Growth Rate Clusters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Spanning Tree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Housing Market Network via MST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the Most Central District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Price Growth Using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 and Policy Implications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Dashboards &amp; Extensions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601FEAD-626A-0F51-ACE7-1A1CD9D4D4F4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2872740" cy="1090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4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AD7E-3877-0B90-6B10-20CBBA020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8F11011-6260-B839-FCDA-F5EB3324F53B}"/>
              </a:ext>
            </a:extLst>
          </p:cNvPr>
          <p:cNvSpPr txBox="1"/>
          <p:nvPr/>
        </p:nvSpPr>
        <p:spPr>
          <a:xfrm>
            <a:off x="0" y="1940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&amp; Preprocessing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7D2A69-504C-DEA8-D503-79F23737021C}"/>
              </a:ext>
            </a:extLst>
          </p:cNvPr>
          <p:cNvSpPr txBox="1"/>
          <p:nvPr/>
        </p:nvSpPr>
        <p:spPr>
          <a:xfrm>
            <a:off x="152400" y="897374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 South CN morning post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F5EC16-178D-28DC-9C80-86B5D01087C7}"/>
              </a:ext>
            </a:extLst>
          </p:cNvPr>
          <p:cNvSpPr txBox="1"/>
          <p:nvPr/>
        </p:nvSpPr>
        <p:spPr>
          <a:xfrm>
            <a:off x="205740" y="1359039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0F1471-8CE9-BBDA-99F1-F6434B6F2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"/>
          <a:stretch>
            <a:fillRect/>
          </a:stretch>
        </p:blipFill>
        <p:spPr>
          <a:xfrm>
            <a:off x="385125" y="1853529"/>
            <a:ext cx="3697407" cy="2390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A5B503-D5C0-1E1C-CDAD-8EB1E648E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61" y="1853529"/>
            <a:ext cx="3693408" cy="1960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05E5F5-6584-030C-CE5B-1B40DBA06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361" y="2046718"/>
            <a:ext cx="3693408" cy="2156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8D4EB2-CCDC-E8ED-C1AC-8CC846557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2057324"/>
            <a:ext cx="3697407" cy="21504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9846D4-E0C7-4B11-1BD9-581D6FF0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61" y="4396059"/>
            <a:ext cx="3681063" cy="1953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98C3A9C-2550-B05A-B6B4-00B32567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5" y="4399666"/>
            <a:ext cx="3686922" cy="1956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990895A-98F2-8621-464C-D2756AD4D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1853529"/>
            <a:ext cx="3693408" cy="19601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1DD65C8-2A2D-1087-3389-7258EB673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4395404"/>
            <a:ext cx="3693408" cy="19601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8B48308-17F5-9CFC-A774-4F1781DA4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23" y="4595341"/>
            <a:ext cx="3695409" cy="215732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2AEBB46-42B4-5A65-5CE9-97E55C0F4F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361" y="4591423"/>
            <a:ext cx="3697407" cy="217214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7373670-FABF-9177-B43A-C8BCFBA2AE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4593772"/>
            <a:ext cx="3693408" cy="216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6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E39662-6422-7CB4-5549-DD2F5C87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2" y="693737"/>
            <a:ext cx="3693408" cy="1960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3C42EF-9AF0-D207-2C14-D01C99B2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6" y="697103"/>
            <a:ext cx="3693408" cy="1960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8CDDD4A-28F3-8802-97B7-631B71F1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50" y="687773"/>
            <a:ext cx="3693408" cy="1960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C6D1A5-AA57-055F-ADD5-0A296F998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8" y="3814027"/>
            <a:ext cx="3693408" cy="1960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752000-206E-B830-C33C-0A00466AD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6" y="3814027"/>
            <a:ext cx="3693408" cy="196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05D1DE-2796-89AB-F59E-F416041EB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50" y="3786664"/>
            <a:ext cx="3693408" cy="1960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061808-C56A-92B1-04D1-7CF8A8E69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1" y="893122"/>
            <a:ext cx="3693407" cy="217659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A80BE9-754B-35F7-F076-5AD1F0480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6" y="893122"/>
            <a:ext cx="3693408" cy="21697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03086A3-1B16-DE5D-95DA-86873AA9C7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50" y="883792"/>
            <a:ext cx="3693408" cy="216979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503D950-89B6-AE8C-622F-54ED2C938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9" y="4010046"/>
            <a:ext cx="3693407" cy="21765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1839E3F-5E45-C3D1-7BE3-716E4169F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7" y="4010046"/>
            <a:ext cx="3693407" cy="216979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69ACAF6-0FAA-CD5D-6F6E-DC6F3E1DE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52" y="3982683"/>
            <a:ext cx="3693406" cy="21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3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013B4C-B6BE-3C0C-3B6A-34A77AE42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2" y="693629"/>
            <a:ext cx="3693408" cy="1960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71037B-7AD6-B80E-D9EC-50098D321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6" y="693629"/>
            <a:ext cx="3693408" cy="1960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F782CC-9FA3-EBF7-135D-7FCC4ADCF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50" y="693628"/>
            <a:ext cx="3693408" cy="1960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3446BD-9DBE-ED31-F5C5-F51B8A43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1" y="3796986"/>
            <a:ext cx="3693408" cy="1960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0211A3-C59B-9D9F-3E44-535ECE324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3" y="3791759"/>
            <a:ext cx="3693408" cy="1960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76F59F-3F5C-72FA-9F79-980CE277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42" y="3788538"/>
            <a:ext cx="3693408" cy="1960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6A9372F-C3BC-C9A5-9EB0-E1DC30238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1" y="889648"/>
            <a:ext cx="3693407" cy="21765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CF02FB-3B9F-32AE-3F45-100646EFC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3" y="889648"/>
            <a:ext cx="3693407" cy="21765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DA2A9C-4BF7-1E79-EFB0-FA60825A9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43" y="889647"/>
            <a:ext cx="3693407" cy="216979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117B3BF-5FAF-6554-5C4B-BD8A1F4B8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0" y="3988041"/>
            <a:ext cx="3693407" cy="217659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5D411EF-F9DB-B5E5-7B40-266172C3BF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91" y="3987777"/>
            <a:ext cx="3704984" cy="217659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06D81D5-57B3-4C01-CE92-53F31E479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941" y="3993005"/>
            <a:ext cx="3693407" cy="21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E546C54-58D5-3354-6BBC-E4328E29B90E}"/>
              </a:ext>
            </a:extLst>
          </p:cNvPr>
          <p:cNvSpPr txBox="1"/>
          <p:nvPr/>
        </p:nvSpPr>
        <p:spPr>
          <a:xfrm>
            <a:off x="0" y="285618"/>
            <a:ext cx="7132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Trends Across Districts (2014–2024)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6B60F2-9E45-2B09-8BA5-8DABEEF4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32" y="780241"/>
            <a:ext cx="10793935" cy="598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DD611C-FB37-82D3-DA4B-29FC04EC6B66}"/>
              </a:ext>
            </a:extLst>
          </p:cNvPr>
          <p:cNvSpPr txBox="1"/>
          <p:nvPr/>
        </p:nvSpPr>
        <p:spPr>
          <a:xfrm>
            <a:off x="0" y="289445"/>
            <a:ext cx="80364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99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Distributions by Districts</a:t>
            </a:r>
            <a:endParaRPr lang="zh-CN" altLang="en-US" sz="3200" b="1" dirty="0">
              <a:solidFill>
                <a:srgbClr val="FF99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EC0BB1B-F99C-9999-0DD2-FF4A82D5D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"/>
          <a:stretch>
            <a:fillRect/>
          </a:stretch>
        </p:blipFill>
        <p:spPr>
          <a:xfrm>
            <a:off x="1263676" y="874220"/>
            <a:ext cx="9545012" cy="5892084"/>
          </a:xfrm>
        </p:spPr>
      </p:pic>
    </p:spTree>
    <p:extLst>
      <p:ext uri="{BB962C8B-B14F-4D97-AF65-F5344CB8AC3E}">
        <p14:creationId xmlns:p14="http://schemas.microsoft.com/office/powerpoint/2010/main" val="269383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CC8D-88A3-4399-6443-AE371CED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40AA9F-4FB4-F662-2902-DBF9E4912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63003" cy="6858000"/>
          </a:xfrm>
        </p:spPr>
      </p:pic>
    </p:spTree>
    <p:extLst>
      <p:ext uri="{BB962C8B-B14F-4D97-AF65-F5344CB8AC3E}">
        <p14:creationId xmlns:p14="http://schemas.microsoft.com/office/powerpoint/2010/main" val="221795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451</Words>
  <Application>Microsoft Office PowerPoint</Application>
  <PresentationFormat>宽屏</PresentationFormat>
  <Paragraphs>76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Cambria</vt:lpstr>
      <vt:lpstr>Wingdings</vt:lpstr>
      <vt:lpstr>Office 主题​​</vt:lpstr>
      <vt:lpstr>Capturing the Hong Kong Housing Market Landscape</vt:lpstr>
      <vt:lpstr>Motivation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Spatial Patterns in 2024 — Polar View</vt:lpstr>
      <vt:lpstr>Clustering Districts by Growth Patterns</vt:lpstr>
      <vt:lpstr>PowerPoint 演示文稿</vt:lpstr>
      <vt:lpstr>PowerPoint 演示文稿</vt:lpstr>
      <vt:lpstr>PowerPoint 演示文稿</vt:lpstr>
      <vt:lpstr>UMAP Projection of Growth Rate Clusters</vt:lpstr>
      <vt:lpstr>Minimum Spanning Tree</vt:lpstr>
      <vt:lpstr>Housing Market Network via MST</vt:lpstr>
      <vt:lpstr>Identifying the Most Central District</vt:lpstr>
      <vt:lpstr>PowerPoint 演示文稿</vt:lpstr>
      <vt:lpstr>Predicting Price Growth Using XGBoost</vt:lpstr>
      <vt:lpstr>PowerPoint 演示文稿</vt:lpstr>
      <vt:lpstr>Key Findings and Policy Implications</vt:lpstr>
      <vt:lpstr>PowerPoint 演示文稿</vt:lpstr>
      <vt:lpstr>PowerPoint 演示文稿</vt:lpstr>
      <vt:lpstr>Interactive Dashboards &amp; Extensions</vt:lpstr>
      <vt:lpstr>Thanks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菡敏 耿</dc:creator>
  <cp:lastModifiedBy>zhang xiyang</cp:lastModifiedBy>
  <cp:revision>6</cp:revision>
  <dcterms:created xsi:type="dcterms:W3CDTF">2025-07-18T16:07:09Z</dcterms:created>
  <dcterms:modified xsi:type="dcterms:W3CDTF">2025-07-19T13:17:11Z</dcterms:modified>
</cp:coreProperties>
</file>