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62669-16CA-4061-AD82-C61FD1725122}" v="1" dt="2025-07-09T00:55:14.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68" d="100"/>
          <a:sy n="68" d="100"/>
        </p:scale>
        <p:origin x="55"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源 王" userId="217ac13020699d91" providerId="LiveId" clId="{94262669-16CA-4061-AD82-C61FD1725122}"/>
    <pc:docChg chg="modSld">
      <pc:chgData name="泽源 王" userId="217ac13020699d91" providerId="LiveId" clId="{94262669-16CA-4061-AD82-C61FD1725122}" dt="2025-07-09T00:55:33.835" v="4" actId="20577"/>
      <pc:docMkLst>
        <pc:docMk/>
      </pc:docMkLst>
      <pc:sldChg chg="modSp mod">
        <pc:chgData name="泽源 王" userId="217ac13020699d91" providerId="LiveId" clId="{94262669-16CA-4061-AD82-C61FD1725122}" dt="2025-07-09T00:55:33.835" v="4" actId="20577"/>
        <pc:sldMkLst>
          <pc:docMk/>
          <pc:sldMk cId="2984939115" sldId="263"/>
        </pc:sldMkLst>
        <pc:spChg chg="mod">
          <ac:chgData name="泽源 王" userId="217ac13020699d91" providerId="LiveId" clId="{94262669-16CA-4061-AD82-C61FD1725122}" dt="2025-07-09T00:55:22.488" v="0" actId="2711"/>
          <ac:spMkLst>
            <pc:docMk/>
            <pc:sldMk cId="2984939115" sldId="263"/>
            <ac:spMk id="2" creationId="{76DEFFBF-DA24-973F-4A99-9EF48AA30D3D}"/>
          </ac:spMkLst>
        </pc:spChg>
        <pc:spChg chg="mod">
          <ac:chgData name="泽源 王" userId="217ac13020699d91" providerId="LiveId" clId="{94262669-16CA-4061-AD82-C61FD1725122}" dt="2025-07-09T00:55:33.835" v="4" actId="20577"/>
          <ac:spMkLst>
            <pc:docMk/>
            <pc:sldMk cId="2984939115" sldId="263"/>
            <ac:spMk id="3" creationId="{024C3699-5365-9C74-B35E-29D08E38F8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10376-81AB-485E-9436-D5BF0F88E0E9}" type="datetimeFigureOut">
              <a:rPr lang="zh-CN" altLang="en-US" smtClean="0"/>
              <a:t>2025/7/9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26098-876D-4545-BDE3-E1F80F7C7DB7}" type="slidenum">
              <a:rPr lang="zh-CN" altLang="en-US" smtClean="0"/>
              <a:t>‹#›</a:t>
            </a:fld>
            <a:endParaRPr lang="zh-CN" altLang="en-US"/>
          </a:p>
        </p:txBody>
      </p:sp>
    </p:spTree>
    <p:extLst>
      <p:ext uri="{BB962C8B-B14F-4D97-AF65-F5344CB8AC3E}">
        <p14:creationId xmlns:p14="http://schemas.microsoft.com/office/powerpoint/2010/main" val="297956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A26098-876D-4545-BDE3-E1F80F7C7DB7}" type="slidenum">
              <a:rPr lang="zh-CN" altLang="en-US" smtClean="0"/>
              <a:t>3</a:t>
            </a:fld>
            <a:endParaRPr lang="zh-CN" altLang="en-US"/>
          </a:p>
        </p:txBody>
      </p:sp>
    </p:spTree>
    <p:extLst>
      <p:ext uri="{BB962C8B-B14F-4D97-AF65-F5344CB8AC3E}">
        <p14:creationId xmlns:p14="http://schemas.microsoft.com/office/powerpoint/2010/main" val="311175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7E73E-AB7F-E040-76A6-22BBA4DE11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2A9406-F0AF-EA63-A2F9-C4D16AF1E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0BE891B-E074-B786-AB92-625606E806EF}"/>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07EF8B95-2C94-A4CE-212F-A2D9AA159C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12617-AA0D-03B8-AF96-250E4BE3D043}"/>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266121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3DF84-CCCC-3955-E212-EE1B1549E2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EC87AB-722E-5AEC-E5B4-62F50F3CA8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9772D0-5FEA-6E7B-AAE4-70DED1057C3D}"/>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B9350E3B-EF78-99C0-7CBF-FD9BB92FD5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43C46C-BF5B-2109-AE4F-B488C5C6A1C0}"/>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59674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4BED81-B47C-9B6B-A017-C523AB5AB2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B9BCE6-2E05-F457-8F7B-1713E993E2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64AFC3-9FDF-C361-B6E6-73A3860CCDBD}"/>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B4C36C1A-774E-1C55-7B4E-5EFC7AEBA7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5968D0-78BB-5733-B1BB-3EB3A57EAEFB}"/>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299712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B82EF-E47F-A7AB-2BEB-F986117BE8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7E3181-FE1D-C45A-D2EC-CAB4EBB1EC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EE15B7-3E2D-24D7-98E4-430B51301E81}"/>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9390E0A6-CCAA-C561-9D6F-BB8EAE50C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F4C6E-79D7-DE53-9929-BDA518572CAA}"/>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37430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2E82A-C677-3A9E-1DD2-8A4FFE5661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78EE6F-B660-AF90-C175-7F6BAC4D5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32EE00-0364-1D2C-73EE-4445793372A5}"/>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12C36264-61B9-D0FA-B2E5-367AB1992C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D67D66-FC87-138E-0C79-7A3F78B860A1}"/>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309460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DD81C-0DC1-F818-7205-AE18EB30E6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150DA9-309E-22DD-13ED-D1B86EA730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1A0323-485E-167E-BFD5-CD50332D21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6C16FA-FBB6-3E6F-C8F3-BBD5F5646760}"/>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6" name="页脚占位符 5">
            <a:extLst>
              <a:ext uri="{FF2B5EF4-FFF2-40B4-BE49-F238E27FC236}">
                <a16:creationId xmlns:a16="http://schemas.microsoft.com/office/drawing/2014/main" id="{98EB7C4E-E47E-BB51-5D7E-1A1F895AC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92735-DCD6-18D4-F8A9-B3C55A713E35}"/>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391958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382F9-AE7B-5D1C-2286-1B2C061595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1C3A44-79E2-0147-D90A-4AC7CBD78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428D15-B4DF-9613-2817-61E7B6E7B7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0B45E7-BED7-0B9D-167F-0EA2F393B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8232BB-CD2B-E074-B3BE-DB9F9DA3F4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35B82C-E7D0-DD68-1D2C-EA62B31D6716}"/>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8" name="页脚占位符 7">
            <a:extLst>
              <a:ext uri="{FF2B5EF4-FFF2-40B4-BE49-F238E27FC236}">
                <a16:creationId xmlns:a16="http://schemas.microsoft.com/office/drawing/2014/main" id="{04F6BAA6-A43E-6AD2-E69A-FAE747B1D1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5E47CB-D2D5-4B5F-CEA6-6D34F158CB01}"/>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355882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7B3B8-3FEF-EA59-613F-464F0A77DA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54AB77-B396-E656-246E-DA5579C7FCB4}"/>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4" name="页脚占位符 3">
            <a:extLst>
              <a:ext uri="{FF2B5EF4-FFF2-40B4-BE49-F238E27FC236}">
                <a16:creationId xmlns:a16="http://schemas.microsoft.com/office/drawing/2014/main" id="{73BEEFEC-DED8-E613-4C5D-61C554EE9C9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BA41F1-2C73-61DF-4F85-2045679D0E71}"/>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424792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CD94A3-4B06-6D98-3FEC-95D71E7F5028}"/>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3" name="页脚占位符 2">
            <a:extLst>
              <a:ext uri="{FF2B5EF4-FFF2-40B4-BE49-F238E27FC236}">
                <a16:creationId xmlns:a16="http://schemas.microsoft.com/office/drawing/2014/main" id="{E078A889-C948-B481-2712-A6B318960D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8CFCC2-C045-A091-6185-EFA7C38284DF}"/>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52436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02712-8A2C-3C62-8342-2830D84D7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14911A-FF5B-1BBE-13BC-269ECC8FA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A26DA0-9650-3B45-D455-09605B529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7EBDC7-D8FD-D81D-C4D6-4A80DCC08102}"/>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6" name="页脚占位符 5">
            <a:extLst>
              <a:ext uri="{FF2B5EF4-FFF2-40B4-BE49-F238E27FC236}">
                <a16:creationId xmlns:a16="http://schemas.microsoft.com/office/drawing/2014/main" id="{CE8DFAB3-F3F5-94E7-992E-03342EC28A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DE3B16-366F-CF73-E568-C385E151EC00}"/>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51923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174B-FC43-77B6-DB23-5CCAEA85FF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480278-ACD2-968E-3578-9EBBB8E1D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1859D8-AD37-A36C-F1FF-290F8FB6A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1C16AF-729F-8B1A-B3D3-D4110A909DED}"/>
              </a:ext>
            </a:extLst>
          </p:cNvPr>
          <p:cNvSpPr>
            <a:spLocks noGrp="1"/>
          </p:cNvSpPr>
          <p:nvPr>
            <p:ph type="dt" sz="half" idx="10"/>
          </p:nvPr>
        </p:nvSpPr>
        <p:spPr/>
        <p:txBody>
          <a:bodyPr/>
          <a:lstStyle/>
          <a:p>
            <a:fld id="{2483A079-7B47-49C6-82A8-F828BF83B421}" type="datetimeFigureOut">
              <a:rPr lang="zh-CN" altLang="en-US" smtClean="0"/>
              <a:t>2025/7/9</a:t>
            </a:fld>
            <a:endParaRPr lang="zh-CN" altLang="en-US"/>
          </a:p>
        </p:txBody>
      </p:sp>
      <p:sp>
        <p:nvSpPr>
          <p:cNvPr id="6" name="页脚占位符 5">
            <a:extLst>
              <a:ext uri="{FF2B5EF4-FFF2-40B4-BE49-F238E27FC236}">
                <a16:creationId xmlns:a16="http://schemas.microsoft.com/office/drawing/2014/main" id="{65F8ACEE-6E15-EC6A-C961-05BAF91DFA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9A0D1-22A5-3E45-0630-3ACC73122F5A}"/>
              </a:ext>
            </a:extLst>
          </p:cNvPr>
          <p:cNvSpPr>
            <a:spLocks noGrp="1"/>
          </p:cNvSpPr>
          <p:nvPr>
            <p:ph type="sldNum" sz="quarter" idx="12"/>
          </p:nvPr>
        </p:nvSpPr>
        <p:spPr/>
        <p:txBody>
          <a:body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22586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3A6D10-15FE-99EA-68E6-F72818A68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5AAA35-53C7-8895-90E1-857F632AB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6A84C-81EC-28E5-2648-7E78FBCBB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3A079-7B47-49C6-82A8-F828BF83B421}" type="datetimeFigureOut">
              <a:rPr lang="zh-CN" altLang="en-US" smtClean="0"/>
              <a:t>2025/7/9</a:t>
            </a:fld>
            <a:endParaRPr lang="zh-CN" altLang="en-US"/>
          </a:p>
        </p:txBody>
      </p:sp>
      <p:sp>
        <p:nvSpPr>
          <p:cNvPr id="5" name="页脚占位符 4">
            <a:extLst>
              <a:ext uri="{FF2B5EF4-FFF2-40B4-BE49-F238E27FC236}">
                <a16:creationId xmlns:a16="http://schemas.microsoft.com/office/drawing/2014/main" id="{77A60B16-7970-15E2-82AA-FDABC2057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2152BF-D417-6A85-F70E-FE0CC0732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18274-F937-4EB3-8BC5-529285DA05E0}" type="slidenum">
              <a:rPr lang="zh-CN" altLang="en-US" smtClean="0"/>
              <a:t>‹#›</a:t>
            </a:fld>
            <a:endParaRPr lang="zh-CN" altLang="en-US"/>
          </a:p>
        </p:txBody>
      </p:sp>
    </p:spTree>
    <p:extLst>
      <p:ext uri="{BB962C8B-B14F-4D97-AF65-F5344CB8AC3E}">
        <p14:creationId xmlns:p14="http://schemas.microsoft.com/office/powerpoint/2010/main" val="113333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7457"/>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EFFBF-DA24-973F-4A99-9EF48AA30D3D}"/>
              </a:ext>
            </a:extLst>
          </p:cNvPr>
          <p:cNvSpPr>
            <a:spLocks noGrp="1"/>
          </p:cNvSpPr>
          <p:nvPr>
            <p:ph type="ctrTitle"/>
          </p:nvPr>
        </p:nvSpPr>
        <p:spPr/>
        <p:txBody>
          <a:bodyPr/>
          <a:lstStyle/>
          <a:p>
            <a:r>
              <a:rPr lang="en-US" altLang="zh-CN" dirty="0">
                <a:latin typeface="+mn-lt"/>
              </a:rPr>
              <a:t>Assignment 1</a:t>
            </a:r>
            <a:endParaRPr lang="zh-CN" altLang="en-US" dirty="0">
              <a:latin typeface="+mn-lt"/>
            </a:endParaRPr>
          </a:p>
        </p:txBody>
      </p:sp>
      <p:sp>
        <p:nvSpPr>
          <p:cNvPr id="3" name="副标题 2">
            <a:extLst>
              <a:ext uri="{FF2B5EF4-FFF2-40B4-BE49-F238E27FC236}">
                <a16:creationId xmlns:a16="http://schemas.microsoft.com/office/drawing/2014/main" id="{024C3699-5365-9C74-B35E-29D08E38F83F}"/>
              </a:ext>
            </a:extLst>
          </p:cNvPr>
          <p:cNvSpPr>
            <a:spLocks noGrp="1"/>
          </p:cNvSpPr>
          <p:nvPr>
            <p:ph type="subTitle" idx="1"/>
          </p:nvPr>
        </p:nvSpPr>
        <p:spPr/>
        <p:txBody>
          <a:bodyPr/>
          <a:lstStyle/>
          <a:p>
            <a:r>
              <a:rPr lang="en-US" altLang="zh-CN" dirty="0"/>
              <a:t>Group members:</a:t>
            </a:r>
          </a:p>
          <a:p>
            <a:r>
              <a:rPr lang="en-US" altLang="zh-CN" dirty="0"/>
              <a:t>Zeyuan Wang</a:t>
            </a:r>
          </a:p>
          <a:p>
            <a:r>
              <a:rPr lang="en-US" altLang="zh-CN" dirty="0"/>
              <a:t>Jiawen Wu</a:t>
            </a:r>
            <a:endParaRPr lang="zh-CN" altLang="en-US" dirty="0"/>
          </a:p>
        </p:txBody>
      </p:sp>
    </p:spTree>
    <p:extLst>
      <p:ext uri="{BB962C8B-B14F-4D97-AF65-F5344CB8AC3E}">
        <p14:creationId xmlns:p14="http://schemas.microsoft.com/office/powerpoint/2010/main" val="29849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FDE91-3BC5-EE35-23BE-10D68938B967}"/>
              </a:ext>
            </a:extLst>
          </p:cNvPr>
          <p:cNvSpPr>
            <a:spLocks noGrp="1"/>
          </p:cNvSpPr>
          <p:nvPr>
            <p:ph type="title"/>
          </p:nvPr>
        </p:nvSpPr>
        <p:spPr>
          <a:xfrm>
            <a:off x="1161691" y="174189"/>
            <a:ext cx="10515600" cy="1325563"/>
          </a:xfrm>
        </p:spPr>
        <p:txBody>
          <a:bodyPr/>
          <a:lstStyle/>
          <a:p>
            <a:r>
              <a:rPr lang="en-US" altLang="zh-CN" dirty="0">
                <a:latin typeface="Calibri" panose="020F0502020204030204" pitchFamily="34" charset="0"/>
                <a:ea typeface="Calibri" panose="020F0502020204030204" pitchFamily="34" charset="0"/>
                <a:cs typeface="Calibri" panose="020F0502020204030204" pitchFamily="34" charset="0"/>
              </a:rPr>
              <a:t>Polar coordinates</a:t>
            </a:r>
            <a:endParaRPr lang="zh-CN" altLang="en-US"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9EA940FD-48F1-2039-5884-1B2FD8E8B7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75984" y="1592717"/>
            <a:ext cx="2579269" cy="245644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8360AFA-F79F-4837-763A-D6A5245B53B1}"/>
              </a:ext>
            </a:extLst>
          </p:cNvPr>
          <p:cNvSpPr txBox="1"/>
          <p:nvPr/>
        </p:nvSpPr>
        <p:spPr>
          <a:xfrm>
            <a:off x="1161691" y="1592717"/>
            <a:ext cx="6096000" cy="2585323"/>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On a plane, a fixed point O is selected and called the pole. A ray Ox starting from O is called the polar axis. A unit length is also determined, and it is usually stipulated that the counterclockwise direction is positive for angles. In this way, the position of any point P on the plane can be determined by the length ρ of the line segment OP and the angle θ from Ox to OP. The ordered pair (ρ, θ) is called the polar coordinates of point P, denoted as P(ρ, θ); ρ is called the polar radius of point P, and θ is called the polar angle of point P.</a:t>
            </a:r>
          </a:p>
        </p:txBody>
      </p:sp>
      <p:sp>
        <p:nvSpPr>
          <p:cNvPr id="7" name="文本框 6">
            <a:extLst>
              <a:ext uri="{FF2B5EF4-FFF2-40B4-BE49-F238E27FC236}">
                <a16:creationId xmlns:a16="http://schemas.microsoft.com/office/drawing/2014/main" id="{4D9A5757-154C-18C0-E2FE-6F561196C70F}"/>
              </a:ext>
            </a:extLst>
          </p:cNvPr>
          <p:cNvSpPr txBox="1"/>
          <p:nvPr/>
        </p:nvSpPr>
        <p:spPr>
          <a:xfrm>
            <a:off x="2823715" y="5114093"/>
            <a:ext cx="4031411" cy="923330"/>
          </a:xfrm>
          <a:prstGeom prst="rect">
            <a:avLst/>
          </a:prstGeom>
          <a:noFill/>
        </p:spPr>
        <p:txBody>
          <a:bodyPr wrap="square">
            <a:spAutoFit/>
          </a:bodyPr>
          <a:lstStyle/>
          <a:p>
            <a:r>
              <a:rPr lang="en-US" altLang="zh-CN" b="0" i="0" dirty="0">
                <a:solidFill>
                  <a:srgbClr val="333333"/>
                </a:solidFill>
                <a:effectLst/>
                <a:latin typeface="Helvetica Neue"/>
              </a:rPr>
              <a:t>x=</a:t>
            </a:r>
            <a:r>
              <a:rPr lang="el-GR" altLang="zh-CN" b="0" i="0" dirty="0">
                <a:solidFill>
                  <a:srgbClr val="333333"/>
                </a:solidFill>
                <a:effectLst/>
                <a:latin typeface="Helvetica Neue"/>
              </a:rPr>
              <a:t>ρ</a:t>
            </a:r>
            <a:r>
              <a:rPr lang="en-US" altLang="zh-CN" b="0" i="0" dirty="0">
                <a:solidFill>
                  <a:srgbClr val="333333"/>
                </a:solidFill>
                <a:effectLst/>
                <a:latin typeface="Helvetica Neue"/>
              </a:rPr>
              <a:t>cos</a:t>
            </a:r>
            <a:r>
              <a:rPr lang="el-GR" altLang="zh-CN" b="0" i="0" dirty="0">
                <a:solidFill>
                  <a:srgbClr val="333333"/>
                </a:solidFill>
                <a:effectLst/>
                <a:latin typeface="Helvetica Neue"/>
              </a:rPr>
              <a:t>θ</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y=</a:t>
            </a:r>
            <a:r>
              <a:rPr lang="el-GR" altLang="zh-CN" b="0" i="0" dirty="0">
                <a:solidFill>
                  <a:srgbClr val="333333"/>
                </a:solidFill>
                <a:effectLst/>
                <a:latin typeface="Helvetica Neue"/>
              </a:rPr>
              <a:t>ρ</a:t>
            </a:r>
            <a:r>
              <a:rPr lang="en-US" altLang="zh-CN" b="0" i="0" dirty="0">
                <a:solidFill>
                  <a:srgbClr val="333333"/>
                </a:solidFill>
                <a:effectLst/>
                <a:latin typeface="Helvetica Neue"/>
              </a:rPr>
              <a:t>sin</a:t>
            </a:r>
            <a:r>
              <a:rPr lang="el-GR" altLang="zh-CN" b="0" i="0" dirty="0">
                <a:solidFill>
                  <a:srgbClr val="333333"/>
                </a:solidFill>
                <a:effectLst/>
                <a:latin typeface="Helvetica Neue"/>
              </a:rPr>
              <a:t>θ</a:t>
            </a:r>
            <a:endParaRPr lang="en-US" altLang="zh-CN" b="0" i="0" dirty="0">
              <a:solidFill>
                <a:srgbClr val="333333"/>
              </a:solidFill>
              <a:effectLst/>
              <a:latin typeface="Helvetica Neue"/>
            </a:endParaRPr>
          </a:p>
          <a:p>
            <a:r>
              <a:rPr lang="en-US" altLang="zh-CN" dirty="0">
                <a:latin typeface="Helvetica Neue"/>
              </a:rPr>
              <a:t>θ=arctan(y/x)</a:t>
            </a:r>
            <a:endParaRPr lang="zh-CN" altLang="en-US" dirty="0">
              <a:latin typeface="Helvetica Neue"/>
            </a:endParaRPr>
          </a:p>
        </p:txBody>
      </p:sp>
      <p:pic>
        <p:nvPicPr>
          <p:cNvPr id="1028" name="Picture 4">
            <a:extLst>
              <a:ext uri="{FF2B5EF4-FFF2-40B4-BE49-F238E27FC236}">
                <a16:creationId xmlns:a16="http://schemas.microsoft.com/office/drawing/2014/main" id="{CBC7CB03-EE52-CB9B-3D76-4266E190E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722" y="4334278"/>
            <a:ext cx="2857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7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4D6240F-B535-16CF-6D2E-816029DB95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44703" y="851137"/>
            <a:ext cx="1733640" cy="2067389"/>
          </a:xfrm>
        </p:spPr>
      </p:pic>
      <p:pic>
        <p:nvPicPr>
          <p:cNvPr id="7" name="图片 6">
            <a:extLst>
              <a:ext uri="{FF2B5EF4-FFF2-40B4-BE49-F238E27FC236}">
                <a16:creationId xmlns:a16="http://schemas.microsoft.com/office/drawing/2014/main" id="{2F3579F8-B563-CB7A-3174-20E5F26F5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996" y="851138"/>
            <a:ext cx="1733640" cy="2067389"/>
          </a:xfrm>
          <a:prstGeom prst="rect">
            <a:avLst/>
          </a:prstGeom>
        </p:spPr>
      </p:pic>
      <p:sp>
        <p:nvSpPr>
          <p:cNvPr id="9" name="文本框 8">
            <a:extLst>
              <a:ext uri="{FF2B5EF4-FFF2-40B4-BE49-F238E27FC236}">
                <a16:creationId xmlns:a16="http://schemas.microsoft.com/office/drawing/2014/main" id="{FD73D531-61AE-9B8E-6734-E799225181AC}"/>
              </a:ext>
            </a:extLst>
          </p:cNvPr>
          <p:cNvSpPr txBox="1"/>
          <p:nvPr/>
        </p:nvSpPr>
        <p:spPr>
          <a:xfrm>
            <a:off x="1086929" y="464309"/>
            <a:ext cx="6464060" cy="523220"/>
          </a:xfrm>
          <a:prstGeom prst="rect">
            <a:avLst/>
          </a:prstGeom>
          <a:noFill/>
        </p:spPr>
        <p:txBody>
          <a:bodyPr wrap="square">
            <a:spAutoFit/>
          </a:bodyPr>
          <a:lstStyle/>
          <a:p>
            <a:r>
              <a:rPr lang="en-US" altLang="zh-CN" sz="2800" dirty="0">
                <a:latin typeface="Calibri" panose="020F0502020204030204" pitchFamily="34" charset="0"/>
                <a:cs typeface="Calibri" panose="020F0502020204030204" pitchFamily="34" charset="0"/>
              </a:rPr>
              <a:t>A</a:t>
            </a:r>
            <a:r>
              <a:rPr lang="zh-CN" altLang="en-US" sz="2800" dirty="0">
                <a:latin typeface="Calibri" panose="020F0502020204030204" pitchFamily="34" charset="0"/>
                <a:cs typeface="Calibri" panose="020F0502020204030204" pitchFamily="34" charset="0"/>
              </a:rPr>
              <a:t>pplication</a:t>
            </a:r>
          </a:p>
        </p:txBody>
      </p:sp>
      <p:sp>
        <p:nvSpPr>
          <p:cNvPr id="11" name="文本框 10">
            <a:extLst>
              <a:ext uri="{FF2B5EF4-FFF2-40B4-BE49-F238E27FC236}">
                <a16:creationId xmlns:a16="http://schemas.microsoft.com/office/drawing/2014/main" id="{3759854E-00A4-6AC7-1C1A-8C4C888C0D31}"/>
              </a:ext>
            </a:extLst>
          </p:cNvPr>
          <p:cNvSpPr txBox="1"/>
          <p:nvPr/>
        </p:nvSpPr>
        <p:spPr>
          <a:xfrm>
            <a:off x="1086929" y="1316963"/>
            <a:ext cx="6096000" cy="923330"/>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Polar coordinates are typically used in navigation, where the destination or direction of travel can be expressed as the distance and angle from the object under consideration</a:t>
            </a:r>
            <a:endParaRPr lang="zh-CN" altLang="en-US"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B878BA48-BCF1-B250-35BE-999220E7285F}"/>
              </a:ext>
            </a:extLst>
          </p:cNvPr>
          <p:cNvSpPr txBox="1"/>
          <p:nvPr/>
        </p:nvSpPr>
        <p:spPr>
          <a:xfrm>
            <a:off x="1086929" y="3315767"/>
            <a:ext cx="6096000" cy="2862322"/>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Aircraft use a slightly modified version of polar coordinates for navigation. In this system, which is commonly used for navigating any kind of aircraft, the 0° ray is generally called heading 360, and the angles continue in a clockwise direction rather than counterclockwise as in the mathematical system. Heading 360 corresponds to the magnetic north pole, while headings 90, 180, and 270 correspond to magnetic east, south, and west respectively. Therefore, an aircraft traveling 5 nautical miles due east would be traveling 5 units on heading 90 (read as 090 by air traffic control).</a:t>
            </a:r>
          </a:p>
        </p:txBody>
      </p:sp>
      <p:pic>
        <p:nvPicPr>
          <p:cNvPr id="16" name="图片 15">
            <a:extLst>
              <a:ext uri="{FF2B5EF4-FFF2-40B4-BE49-F238E27FC236}">
                <a16:creationId xmlns:a16="http://schemas.microsoft.com/office/drawing/2014/main" id="{F4EDE478-E66F-0359-0FAE-9E1B4B9AA9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989" y="3179112"/>
            <a:ext cx="4337084" cy="1656904"/>
          </a:xfrm>
          <a:prstGeom prst="rect">
            <a:avLst/>
          </a:prstGeom>
        </p:spPr>
      </p:pic>
      <p:pic>
        <p:nvPicPr>
          <p:cNvPr id="18" name="图片 17">
            <a:extLst>
              <a:ext uri="{FF2B5EF4-FFF2-40B4-BE49-F238E27FC236}">
                <a16:creationId xmlns:a16="http://schemas.microsoft.com/office/drawing/2014/main" id="{850D82F7-A401-F137-DDD6-E5CEDF300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5195" y="4038719"/>
            <a:ext cx="1586752" cy="2804428"/>
          </a:xfrm>
          <a:prstGeom prst="rect">
            <a:avLst/>
          </a:prstGeom>
        </p:spPr>
      </p:pic>
      <p:cxnSp>
        <p:nvCxnSpPr>
          <p:cNvPr id="24" name="直接箭头连接符 23">
            <a:extLst>
              <a:ext uri="{FF2B5EF4-FFF2-40B4-BE49-F238E27FC236}">
                <a16:creationId xmlns:a16="http://schemas.microsoft.com/office/drawing/2014/main" id="{B7E5DD82-F907-8E01-D15B-180B7F2D387D}"/>
              </a:ext>
            </a:extLst>
          </p:cNvPr>
          <p:cNvCxnSpPr/>
          <p:nvPr/>
        </p:nvCxnSpPr>
        <p:spPr>
          <a:xfrm flipH="1">
            <a:off x="8534400" y="3795622"/>
            <a:ext cx="333555" cy="684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341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折线图&#10;&#10;AI 生成的内容可能不正确。">
            <a:extLst>
              <a:ext uri="{FF2B5EF4-FFF2-40B4-BE49-F238E27FC236}">
                <a16:creationId xmlns:a16="http://schemas.microsoft.com/office/drawing/2014/main" id="{3C07E2EE-2270-16F1-58D0-A73C34CE2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531" y="651389"/>
            <a:ext cx="6402916" cy="4802187"/>
          </a:xfrm>
        </p:spPr>
      </p:pic>
      <p:sp>
        <p:nvSpPr>
          <p:cNvPr id="2" name="标题 1">
            <a:extLst>
              <a:ext uri="{FF2B5EF4-FFF2-40B4-BE49-F238E27FC236}">
                <a16:creationId xmlns:a16="http://schemas.microsoft.com/office/drawing/2014/main" id="{5EBC6937-3D42-EA62-E3A0-1D2B07BD8573}"/>
              </a:ext>
            </a:extLst>
          </p:cNvPr>
          <p:cNvSpPr>
            <a:spLocks noGrp="1"/>
          </p:cNvSpPr>
          <p:nvPr>
            <p:ph type="title"/>
          </p:nvPr>
        </p:nvSpPr>
        <p:spPr/>
        <p:txBody>
          <a:bodyPr/>
          <a:lstStyle/>
          <a:p>
            <a:r>
              <a:rPr lang="en-US" altLang="zh-CN" b="1" dirty="0"/>
              <a:t>4 params animals</a:t>
            </a:r>
            <a:endParaRPr lang="zh-CN" altLang="en-US" b="1" dirty="0"/>
          </a:p>
        </p:txBody>
      </p:sp>
      <p:sp>
        <p:nvSpPr>
          <p:cNvPr id="6" name="文本框 5">
            <a:extLst>
              <a:ext uri="{FF2B5EF4-FFF2-40B4-BE49-F238E27FC236}">
                <a16:creationId xmlns:a16="http://schemas.microsoft.com/office/drawing/2014/main" id="{31E43A56-878A-C9B7-BEF4-101AEE2C0D7A}"/>
              </a:ext>
            </a:extLst>
          </p:cNvPr>
          <p:cNvSpPr txBox="1"/>
          <p:nvPr/>
        </p:nvSpPr>
        <p:spPr>
          <a:xfrm>
            <a:off x="6024282" y="3680652"/>
            <a:ext cx="2561920" cy="461665"/>
          </a:xfrm>
          <a:prstGeom prst="rect">
            <a:avLst/>
          </a:prstGeom>
          <a:noFill/>
        </p:spPr>
        <p:txBody>
          <a:bodyPr wrap="none" rtlCol="0">
            <a:spAutoFit/>
          </a:bodyPr>
          <a:lstStyle/>
          <a:p>
            <a:r>
              <a:rPr lang="en-US" altLang="zh-CN" sz="2400" b="1" dirty="0"/>
              <a:t>Our lively shrimp</a:t>
            </a:r>
            <a:endParaRPr lang="zh-CN" altLang="en-US" sz="2400" b="1" dirty="0"/>
          </a:p>
        </p:txBody>
      </p:sp>
    </p:spTree>
    <p:extLst>
      <p:ext uri="{BB962C8B-B14F-4D97-AF65-F5344CB8AC3E}">
        <p14:creationId xmlns:p14="http://schemas.microsoft.com/office/powerpoint/2010/main" val="131626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73A97-901F-1EFD-D656-18821623D406}"/>
              </a:ext>
            </a:extLst>
          </p:cNvPr>
          <p:cNvSpPr>
            <a:spLocks noGrp="1"/>
          </p:cNvSpPr>
          <p:nvPr>
            <p:ph type="title"/>
          </p:nvPr>
        </p:nvSpPr>
        <p:spPr/>
        <p:txBody>
          <a:bodyPr/>
          <a:lstStyle/>
          <a:p>
            <a:r>
              <a:rPr lang="en-US" altLang="zh-CN" b="1" dirty="0"/>
              <a:t>Core parameters display</a:t>
            </a:r>
            <a:endParaRPr lang="zh-CN" altLang="en-US" b="1" dirty="0"/>
          </a:p>
        </p:txBody>
      </p:sp>
      <p:pic>
        <p:nvPicPr>
          <p:cNvPr id="5" name="内容占位符 4">
            <a:extLst>
              <a:ext uri="{FF2B5EF4-FFF2-40B4-BE49-F238E27FC236}">
                <a16:creationId xmlns:a16="http://schemas.microsoft.com/office/drawing/2014/main" id="{38BCB831-7B1C-1DEA-FF0B-545E1F6FB454}"/>
              </a:ext>
            </a:extLst>
          </p:cNvPr>
          <p:cNvPicPr>
            <a:picLocks noGrp="1" noChangeAspect="1"/>
          </p:cNvPicPr>
          <p:nvPr>
            <p:ph idx="1"/>
          </p:nvPr>
        </p:nvPicPr>
        <p:blipFill>
          <a:blip r:embed="rId2"/>
          <a:stretch>
            <a:fillRect/>
          </a:stretch>
        </p:blipFill>
        <p:spPr>
          <a:xfrm>
            <a:off x="3187727" y="1825625"/>
            <a:ext cx="5816546" cy="4351338"/>
          </a:xfrm>
        </p:spPr>
      </p:pic>
    </p:spTree>
    <p:extLst>
      <p:ext uri="{BB962C8B-B14F-4D97-AF65-F5344CB8AC3E}">
        <p14:creationId xmlns:p14="http://schemas.microsoft.com/office/powerpoint/2010/main" val="176410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93470-3322-2A5B-61D7-CF9706C49A5B}"/>
              </a:ext>
            </a:extLst>
          </p:cNvPr>
          <p:cNvSpPr>
            <a:spLocks noGrp="1"/>
          </p:cNvSpPr>
          <p:nvPr>
            <p:ph type="title"/>
          </p:nvPr>
        </p:nvSpPr>
        <p:spPr/>
        <p:txBody>
          <a:bodyPr/>
          <a:lstStyle/>
          <a:p>
            <a:r>
              <a:rPr lang="en-US" altLang="zh-CN" b="1" dirty="0"/>
              <a:t>China Daily Business scrape</a:t>
            </a:r>
            <a:endParaRPr lang="zh-CN" altLang="en-US" b="1" dirty="0"/>
          </a:p>
        </p:txBody>
      </p:sp>
      <p:pic>
        <p:nvPicPr>
          <p:cNvPr id="5" name="内容占位符 4">
            <a:extLst>
              <a:ext uri="{FF2B5EF4-FFF2-40B4-BE49-F238E27FC236}">
                <a16:creationId xmlns:a16="http://schemas.microsoft.com/office/drawing/2014/main" id="{DEDE72FD-1A10-9554-1E0C-C3FDFADED0E7}"/>
              </a:ext>
            </a:extLst>
          </p:cNvPr>
          <p:cNvPicPr>
            <a:picLocks noGrp="1" noChangeAspect="1"/>
          </p:cNvPicPr>
          <p:nvPr>
            <p:ph idx="1"/>
          </p:nvPr>
        </p:nvPicPr>
        <p:blipFill>
          <a:blip r:embed="rId2"/>
          <a:stretch>
            <a:fillRect/>
          </a:stretch>
        </p:blipFill>
        <p:spPr>
          <a:xfrm>
            <a:off x="335404" y="2281747"/>
            <a:ext cx="11521191" cy="3702274"/>
          </a:xfrm>
        </p:spPr>
      </p:pic>
    </p:spTree>
    <p:extLst>
      <p:ext uri="{BB962C8B-B14F-4D97-AF65-F5344CB8AC3E}">
        <p14:creationId xmlns:p14="http://schemas.microsoft.com/office/powerpoint/2010/main" val="318029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D5016-D1C3-D526-9AB5-315EDB14C02F}"/>
              </a:ext>
            </a:extLst>
          </p:cNvPr>
          <p:cNvSpPr>
            <a:spLocks noGrp="1"/>
          </p:cNvSpPr>
          <p:nvPr>
            <p:ph type="title"/>
          </p:nvPr>
        </p:nvSpPr>
        <p:spPr/>
        <p:txBody>
          <a:bodyPr/>
          <a:lstStyle/>
          <a:p>
            <a:r>
              <a:rPr lang="en-US" altLang="zh-CN" dirty="0"/>
              <a:t>Core code display</a:t>
            </a:r>
            <a:endParaRPr lang="zh-CN" altLang="en-US" dirty="0"/>
          </a:p>
        </p:txBody>
      </p:sp>
      <p:pic>
        <p:nvPicPr>
          <p:cNvPr id="5" name="内容占位符 4">
            <a:extLst>
              <a:ext uri="{FF2B5EF4-FFF2-40B4-BE49-F238E27FC236}">
                <a16:creationId xmlns:a16="http://schemas.microsoft.com/office/drawing/2014/main" id="{82058EC7-54C1-FCE8-1FED-2C2106950EC6}"/>
              </a:ext>
            </a:extLst>
          </p:cNvPr>
          <p:cNvPicPr>
            <a:picLocks noGrp="1" noChangeAspect="1"/>
          </p:cNvPicPr>
          <p:nvPr>
            <p:ph idx="1"/>
          </p:nvPr>
        </p:nvPicPr>
        <p:blipFill>
          <a:blip r:embed="rId2"/>
          <a:stretch>
            <a:fillRect/>
          </a:stretch>
        </p:blipFill>
        <p:spPr>
          <a:xfrm>
            <a:off x="107576" y="1350219"/>
            <a:ext cx="5408695" cy="2691583"/>
          </a:xfrm>
        </p:spPr>
      </p:pic>
      <p:pic>
        <p:nvPicPr>
          <p:cNvPr id="7" name="图片 6">
            <a:extLst>
              <a:ext uri="{FF2B5EF4-FFF2-40B4-BE49-F238E27FC236}">
                <a16:creationId xmlns:a16="http://schemas.microsoft.com/office/drawing/2014/main" id="{2A116CCD-58B2-FAB1-7B7B-BDF3FDAAA479}"/>
              </a:ext>
            </a:extLst>
          </p:cNvPr>
          <p:cNvPicPr>
            <a:picLocks noChangeAspect="1"/>
          </p:cNvPicPr>
          <p:nvPr/>
        </p:nvPicPr>
        <p:blipFill>
          <a:blip r:embed="rId3"/>
          <a:srcRect l="-434" t="-637" r="18004" b="637"/>
          <a:stretch>
            <a:fillRect/>
          </a:stretch>
        </p:blipFill>
        <p:spPr>
          <a:xfrm>
            <a:off x="5622151" y="2060814"/>
            <a:ext cx="6386859" cy="3961975"/>
          </a:xfrm>
          <a:prstGeom prst="rect">
            <a:avLst/>
          </a:prstGeom>
        </p:spPr>
      </p:pic>
      <p:pic>
        <p:nvPicPr>
          <p:cNvPr id="9" name="图片 8">
            <a:extLst>
              <a:ext uri="{FF2B5EF4-FFF2-40B4-BE49-F238E27FC236}">
                <a16:creationId xmlns:a16="http://schemas.microsoft.com/office/drawing/2014/main" id="{C0766E6C-2C37-6E57-0572-3555BB1C2161}"/>
              </a:ext>
            </a:extLst>
          </p:cNvPr>
          <p:cNvPicPr>
            <a:picLocks noChangeAspect="1"/>
          </p:cNvPicPr>
          <p:nvPr/>
        </p:nvPicPr>
        <p:blipFill>
          <a:blip r:embed="rId4"/>
          <a:stretch>
            <a:fillRect/>
          </a:stretch>
        </p:blipFill>
        <p:spPr>
          <a:xfrm>
            <a:off x="103847" y="3724451"/>
            <a:ext cx="5412424" cy="2691584"/>
          </a:xfrm>
          <a:prstGeom prst="rect">
            <a:avLst/>
          </a:prstGeom>
        </p:spPr>
      </p:pic>
    </p:spTree>
    <p:extLst>
      <p:ext uri="{BB962C8B-B14F-4D97-AF65-F5344CB8AC3E}">
        <p14:creationId xmlns:p14="http://schemas.microsoft.com/office/powerpoint/2010/main" val="3499796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314</Words>
  <Application>Microsoft Office PowerPoint</Application>
  <PresentationFormat>宽屏</PresentationFormat>
  <Paragraphs>18</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Helvetica Neue</vt:lpstr>
      <vt:lpstr>等线</vt:lpstr>
      <vt:lpstr>等线 Light</vt:lpstr>
      <vt:lpstr>Arial</vt:lpstr>
      <vt:lpstr>Calibri</vt:lpstr>
      <vt:lpstr>Office 主题​​</vt:lpstr>
      <vt:lpstr>Assignment 1</vt:lpstr>
      <vt:lpstr>Polar coordinates</vt:lpstr>
      <vt:lpstr>PowerPoint 演示文稿</vt:lpstr>
      <vt:lpstr>4 params animals</vt:lpstr>
      <vt:lpstr>Core parameters display</vt:lpstr>
      <vt:lpstr>China Daily Business scrape</vt:lpstr>
      <vt:lpstr>Core code 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泽源 王</dc:creator>
  <cp:lastModifiedBy>泽源 王</cp:lastModifiedBy>
  <cp:revision>2</cp:revision>
  <dcterms:created xsi:type="dcterms:W3CDTF">2025-07-08T17:40:43Z</dcterms:created>
  <dcterms:modified xsi:type="dcterms:W3CDTF">2025-07-09T00:55:38Z</dcterms:modified>
</cp:coreProperties>
</file>