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5" r:id="rId5"/>
    <p:sldId id="276" r:id="rId6"/>
    <p:sldId id="277" r:id="rId7"/>
    <p:sldId id="272" r:id="rId8"/>
    <p:sldId id="274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F3"/>
    <a:srgbClr val="F09AC7"/>
    <a:srgbClr val="A20000"/>
    <a:srgbClr val="A40000"/>
    <a:srgbClr val="9E0000"/>
    <a:srgbClr val="C7450B"/>
    <a:srgbClr val="E24E0C"/>
    <a:srgbClr val="DC6140"/>
    <a:srgbClr val="E60000"/>
    <a:srgbClr val="C967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6182" autoAdjust="0"/>
  </p:normalViewPr>
  <p:slideViewPr>
    <p:cSldViewPr snapToGrid="0">
      <p:cViewPr varScale="1">
        <p:scale>
          <a:sx n="59" d="100"/>
          <a:sy n="59" d="100"/>
        </p:scale>
        <p:origin x="339" y="-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3176" y="523875"/>
            <a:ext cx="12188825" cy="6335713"/>
            <a:chOff x="3176" y="523875"/>
            <a:chExt cx="12188825" cy="6335713"/>
          </a:xfrm>
        </p:grpSpPr>
        <p:sp>
          <p:nvSpPr>
            <p:cNvPr id="7" name="任意多边形: 形状 6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>
              <a:spLocks/>
            </p:cNvSpPr>
            <p:nvPr userDrawn="1"/>
          </p:nvSpPr>
          <p:spPr bwMode="auto">
            <a:xfrm>
              <a:off x="9642476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>
              <a:spLocks/>
            </p:cNvSpPr>
            <p:nvPr userDrawn="1"/>
          </p:nvSpPr>
          <p:spPr bwMode="auto">
            <a:xfrm>
              <a:off x="9642476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矩形 10"/>
            <p:cNvSpPr>
              <a:spLocks noChangeArrowheads="1"/>
            </p:cNvSpPr>
            <p:nvPr userDrawn="1"/>
          </p:nvSpPr>
          <p:spPr bwMode="auto">
            <a:xfrm>
              <a:off x="1187451" y="3943350"/>
              <a:ext cx="908050" cy="698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>
              <a:spLocks/>
            </p:cNvSpPr>
            <p:nvPr userDrawn="1"/>
          </p:nvSpPr>
          <p:spPr bwMode="auto">
            <a:xfrm>
              <a:off x="5922962" y="1654175"/>
              <a:ext cx="6078538" cy="3549650"/>
            </a:xfrm>
            <a:custGeom>
              <a:avLst/>
              <a:gdLst>
                <a:gd name="connsiteX0" fmla="*/ 3492500 w 6078538"/>
                <a:gd name="connsiteY0" fmla="*/ 0 h 3549650"/>
                <a:gd name="connsiteX1" fmla="*/ 5040313 w 6078538"/>
                <a:gd name="connsiteY1" fmla="*/ 0 h 3549650"/>
                <a:gd name="connsiteX2" fmla="*/ 6078538 w 6078538"/>
                <a:gd name="connsiteY2" fmla="*/ 3549650 h 3549650"/>
                <a:gd name="connsiteX3" fmla="*/ 4530725 w 6078538"/>
                <a:gd name="connsiteY3" fmla="*/ 3549650 h 3549650"/>
                <a:gd name="connsiteX4" fmla="*/ 1746250 w 6078538"/>
                <a:gd name="connsiteY4" fmla="*/ 0 h 3549650"/>
                <a:gd name="connsiteX5" fmla="*/ 3294063 w 6078538"/>
                <a:gd name="connsiteY5" fmla="*/ 0 h 3549650"/>
                <a:gd name="connsiteX6" fmla="*/ 4332288 w 6078538"/>
                <a:gd name="connsiteY6" fmla="*/ 3549650 h 3549650"/>
                <a:gd name="connsiteX7" fmla="*/ 2786063 w 6078538"/>
                <a:gd name="connsiteY7" fmla="*/ 3549650 h 3549650"/>
                <a:gd name="connsiteX8" fmla="*/ 0 w 6078538"/>
                <a:gd name="connsiteY8" fmla="*/ 0 h 3549650"/>
                <a:gd name="connsiteX9" fmla="*/ 1549400 w 6078538"/>
                <a:gd name="connsiteY9" fmla="*/ 0 h 3549650"/>
                <a:gd name="connsiteX10" fmla="*/ 2587625 w 6078538"/>
                <a:gd name="connsiteY10" fmla="*/ 3549650 h 3549650"/>
                <a:gd name="connsiteX11" fmla="*/ 1038225 w 6078538"/>
                <a:gd name="connsiteY11" fmla="*/ 3549650 h 35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78538" h="3549650">
                  <a:moveTo>
                    <a:pt x="3492500" y="0"/>
                  </a:moveTo>
                  <a:lnTo>
                    <a:pt x="5040313" y="0"/>
                  </a:lnTo>
                  <a:lnTo>
                    <a:pt x="6078538" y="3549650"/>
                  </a:lnTo>
                  <a:lnTo>
                    <a:pt x="4530725" y="3549650"/>
                  </a:lnTo>
                  <a:close/>
                  <a:moveTo>
                    <a:pt x="1746250" y="0"/>
                  </a:moveTo>
                  <a:lnTo>
                    <a:pt x="3294063" y="0"/>
                  </a:lnTo>
                  <a:lnTo>
                    <a:pt x="4332288" y="3549650"/>
                  </a:lnTo>
                  <a:lnTo>
                    <a:pt x="2786063" y="3549650"/>
                  </a:lnTo>
                  <a:close/>
                  <a:moveTo>
                    <a:pt x="0" y="0"/>
                  </a:moveTo>
                  <a:lnTo>
                    <a:pt x="1549400" y="0"/>
                  </a:lnTo>
                  <a:lnTo>
                    <a:pt x="2587625" y="3549650"/>
                  </a:lnTo>
                  <a:lnTo>
                    <a:pt x="1038225" y="354965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836" t="-4918" r="836" b="-491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7" name="矩形 16"/>
            <p:cNvSpPr>
              <a:spLocks noChangeArrowheads="1"/>
            </p:cNvSpPr>
            <p:nvPr userDrawn="1"/>
          </p:nvSpPr>
          <p:spPr bwMode="auto">
            <a:xfrm>
              <a:off x="5922963" y="5810250"/>
              <a:ext cx="1806575" cy="103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9800"/>
          <p:cNvSpPr>
            <a:spLocks noGrp="1"/>
          </p:cNvSpPr>
          <p:nvPr userDrawn="1">
            <p:ph type="subTitle" idx="1"/>
          </p:nvPr>
        </p:nvSpPr>
        <p:spPr>
          <a:xfrm>
            <a:off x="1187451" y="2961684"/>
            <a:ext cx="5553076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/>
          </p:nvPr>
        </p:nvSpPr>
        <p:spPr>
          <a:xfrm>
            <a:off x="1187451" y="1829797"/>
            <a:ext cx="5553076" cy="1131888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87451" y="4724992"/>
            <a:ext cx="5553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87451" y="5021263"/>
            <a:ext cx="5553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3956574" y="2762793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3957690" y="3658143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任意多边形: 形状 7"/>
          <p:cNvSpPr>
            <a:spLocks/>
          </p:cNvSpPr>
          <p:nvPr userDrawn="1"/>
        </p:nvSpPr>
        <p:spPr bwMode="auto">
          <a:xfrm>
            <a:off x="9642476" y="523875"/>
            <a:ext cx="2549525" cy="6335713"/>
          </a:xfrm>
          <a:custGeom>
            <a:avLst/>
            <a:gdLst>
              <a:gd name="T0" fmla="*/ 1049 w 1606"/>
              <a:gd name="T1" fmla="*/ 0 h 3991"/>
              <a:gd name="T2" fmla="*/ 0 w 1606"/>
              <a:gd name="T3" fmla="*/ 0 h 3991"/>
              <a:gd name="T4" fmla="*/ 1167 w 1606"/>
              <a:gd name="T5" fmla="*/ 3991 h 3991"/>
              <a:gd name="T6" fmla="*/ 1606 w 1606"/>
              <a:gd name="T7" fmla="*/ 3991 h 3991"/>
              <a:gd name="T8" fmla="*/ 1606 w 1606"/>
              <a:gd name="T9" fmla="*/ 1903 h 3991"/>
              <a:gd name="T10" fmla="*/ 1049 w 1606"/>
              <a:gd name="T11" fmla="*/ 0 h 3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6" h="3991">
                <a:moveTo>
                  <a:pt x="1049" y="0"/>
                </a:moveTo>
                <a:lnTo>
                  <a:pt x="0" y="0"/>
                </a:lnTo>
                <a:lnTo>
                  <a:pt x="1167" y="3991"/>
                </a:lnTo>
                <a:lnTo>
                  <a:pt x="1606" y="3991"/>
                </a:lnTo>
                <a:lnTo>
                  <a:pt x="1606" y="1903"/>
                </a:lnTo>
                <a:lnTo>
                  <a:pt x="104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0" y="-1"/>
            <a:ext cx="2796431" cy="6859589"/>
            <a:chOff x="0" y="523875"/>
            <a:chExt cx="2582864" cy="6335713"/>
          </a:xfrm>
        </p:grpSpPr>
        <p:sp>
          <p:nvSpPr>
            <p:cNvPr id="6" name="任意多边形: 形状 5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>
              <a:spLocks/>
            </p:cNvSpPr>
            <p:nvPr userDrawn="1"/>
          </p:nvSpPr>
          <p:spPr bwMode="auto">
            <a:xfrm flipH="1">
              <a:off x="0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91650" y="523875"/>
              <a:ext cx="2491214" cy="2998487"/>
              <a:chOff x="202419" y="1051379"/>
              <a:chExt cx="2108701" cy="2538085"/>
            </a:xfrm>
          </p:grpSpPr>
          <p:sp>
            <p:nvSpPr>
              <p:cNvPr id="23" name="任意多边形: 形状 22"/>
              <p:cNvSpPr>
                <a:spLocks/>
              </p:cNvSpPr>
              <p:nvPr userDrawn="1"/>
            </p:nvSpPr>
            <p:spPr bwMode="auto">
              <a:xfrm flipH="1">
                <a:off x="727517" y="1414589"/>
                <a:ext cx="1583603" cy="2174875"/>
              </a:xfrm>
              <a:custGeom>
                <a:avLst/>
                <a:gdLst>
                  <a:gd name="T0" fmla="*/ 3147 w 3147"/>
                  <a:gd name="T1" fmla="*/ 4322 h 4322"/>
                  <a:gd name="T2" fmla="*/ 1263 w 3147"/>
                  <a:gd name="T3" fmla="*/ 4322 h 4322"/>
                  <a:gd name="T4" fmla="*/ 0 w 3147"/>
                  <a:gd name="T5" fmla="*/ 0 h 4322"/>
                  <a:gd name="T6" fmla="*/ 1883 w 3147"/>
                  <a:gd name="T7" fmla="*/ 0 h 4322"/>
                  <a:gd name="T8" fmla="*/ 3147 w 3147"/>
                  <a:gd name="T9" fmla="*/ 4322 h 4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7" h="4322">
                    <a:moveTo>
                      <a:pt x="3147" y="4322"/>
                    </a:moveTo>
                    <a:lnTo>
                      <a:pt x="1263" y="4322"/>
                    </a:lnTo>
                    <a:lnTo>
                      <a:pt x="0" y="0"/>
                    </a:lnTo>
                    <a:lnTo>
                      <a:pt x="1883" y="0"/>
                    </a:lnTo>
                    <a:lnTo>
                      <a:pt x="3147" y="432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任意多边形: 形状 23"/>
              <p:cNvSpPr>
                <a:spLocks/>
              </p:cNvSpPr>
              <p:nvPr userDrawn="1"/>
            </p:nvSpPr>
            <p:spPr bwMode="auto">
              <a:xfrm flipH="1">
                <a:off x="491144" y="1210082"/>
                <a:ext cx="1584106" cy="2174875"/>
              </a:xfrm>
              <a:custGeom>
                <a:avLst/>
                <a:gdLst>
                  <a:gd name="T0" fmla="*/ 3148 w 3148"/>
                  <a:gd name="T1" fmla="*/ 4322 h 4322"/>
                  <a:gd name="T2" fmla="*/ 1263 w 3148"/>
                  <a:gd name="T3" fmla="*/ 4322 h 4322"/>
                  <a:gd name="T4" fmla="*/ 0 w 3148"/>
                  <a:gd name="T5" fmla="*/ 0 h 4322"/>
                  <a:gd name="T6" fmla="*/ 1883 w 3148"/>
                  <a:gd name="T7" fmla="*/ 0 h 4322"/>
                  <a:gd name="T8" fmla="*/ 3148 w 3148"/>
                  <a:gd name="T9" fmla="*/ 4322 h 4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8" h="4322">
                    <a:moveTo>
                      <a:pt x="3148" y="4322"/>
                    </a:moveTo>
                    <a:lnTo>
                      <a:pt x="1263" y="4322"/>
                    </a:lnTo>
                    <a:lnTo>
                      <a:pt x="0" y="0"/>
                    </a:lnTo>
                    <a:lnTo>
                      <a:pt x="1883" y="0"/>
                    </a:lnTo>
                    <a:lnTo>
                      <a:pt x="3148" y="4322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: 形状 24"/>
              <p:cNvSpPr>
                <a:spLocks/>
              </p:cNvSpPr>
              <p:nvPr userDrawn="1"/>
            </p:nvSpPr>
            <p:spPr bwMode="auto">
              <a:xfrm flipH="1">
                <a:off x="202419" y="1051379"/>
                <a:ext cx="1584106" cy="2174875"/>
              </a:xfrm>
              <a:custGeom>
                <a:avLst/>
                <a:gdLst>
                  <a:gd name="T0" fmla="*/ 3148 w 3148"/>
                  <a:gd name="T1" fmla="*/ 4322 h 4322"/>
                  <a:gd name="T2" fmla="*/ 1263 w 3148"/>
                  <a:gd name="T3" fmla="*/ 4322 h 4322"/>
                  <a:gd name="T4" fmla="*/ 0 w 3148"/>
                  <a:gd name="T5" fmla="*/ 0 h 4322"/>
                  <a:gd name="T6" fmla="*/ 1885 w 3148"/>
                  <a:gd name="T7" fmla="*/ 0 h 4322"/>
                  <a:gd name="T8" fmla="*/ 3148 w 3148"/>
                  <a:gd name="T9" fmla="*/ 4322 h 4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8" h="4322">
                    <a:moveTo>
                      <a:pt x="3148" y="4322"/>
                    </a:moveTo>
                    <a:lnTo>
                      <a:pt x="1263" y="4322"/>
                    </a:lnTo>
                    <a:lnTo>
                      <a:pt x="0" y="0"/>
                    </a:lnTo>
                    <a:lnTo>
                      <a:pt x="1885" y="0"/>
                    </a:lnTo>
                    <a:lnTo>
                      <a:pt x="3148" y="432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 flipH="1">
            <a:off x="3176" y="523875"/>
            <a:ext cx="12188825" cy="6335713"/>
            <a:chOff x="3176" y="523875"/>
            <a:chExt cx="12188825" cy="6335713"/>
          </a:xfrm>
        </p:grpSpPr>
        <p:sp>
          <p:nvSpPr>
            <p:cNvPr id="7" name="任意多边形: 形状 6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>
              <a:spLocks/>
            </p:cNvSpPr>
            <p:nvPr userDrawn="1"/>
          </p:nvSpPr>
          <p:spPr bwMode="auto">
            <a:xfrm>
              <a:off x="3176" y="3371850"/>
              <a:ext cx="1020763" cy="3487738"/>
            </a:xfrm>
            <a:custGeom>
              <a:avLst/>
              <a:gdLst>
                <a:gd name="T0" fmla="*/ 0 w 643"/>
                <a:gd name="T1" fmla="*/ 0 h 2197"/>
                <a:gd name="T2" fmla="*/ 0 w 643"/>
                <a:gd name="T3" fmla="*/ 2197 h 2197"/>
                <a:gd name="T4" fmla="*/ 643 w 643"/>
                <a:gd name="T5" fmla="*/ 2197 h 2197"/>
                <a:gd name="T6" fmla="*/ 0 w 643"/>
                <a:gd name="T7" fmla="*/ 0 h 2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3" h="2197">
                  <a:moveTo>
                    <a:pt x="0" y="0"/>
                  </a:moveTo>
                  <a:lnTo>
                    <a:pt x="0" y="2197"/>
                  </a:lnTo>
                  <a:lnTo>
                    <a:pt x="643" y="219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>
              <a:spLocks/>
            </p:cNvSpPr>
            <p:nvPr userDrawn="1"/>
          </p:nvSpPr>
          <p:spPr bwMode="auto">
            <a:xfrm>
              <a:off x="9642476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>
              <a:spLocks/>
            </p:cNvSpPr>
            <p:nvPr userDrawn="1"/>
          </p:nvSpPr>
          <p:spPr bwMode="auto">
            <a:xfrm>
              <a:off x="9642476" y="523875"/>
              <a:ext cx="2549525" cy="6335713"/>
            </a:xfrm>
            <a:custGeom>
              <a:avLst/>
              <a:gdLst>
                <a:gd name="T0" fmla="*/ 1049 w 1606"/>
                <a:gd name="T1" fmla="*/ 0 h 3991"/>
                <a:gd name="T2" fmla="*/ 0 w 1606"/>
                <a:gd name="T3" fmla="*/ 0 h 3991"/>
                <a:gd name="T4" fmla="*/ 1167 w 1606"/>
                <a:gd name="T5" fmla="*/ 3991 h 3991"/>
                <a:gd name="T6" fmla="*/ 1606 w 1606"/>
                <a:gd name="T7" fmla="*/ 3991 h 3991"/>
                <a:gd name="T8" fmla="*/ 1606 w 1606"/>
                <a:gd name="T9" fmla="*/ 1903 h 3991"/>
                <a:gd name="T10" fmla="*/ 1049 w 1606"/>
                <a:gd name="T11" fmla="*/ 0 h 3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6" h="3991">
                  <a:moveTo>
                    <a:pt x="1049" y="0"/>
                  </a:moveTo>
                  <a:lnTo>
                    <a:pt x="0" y="0"/>
                  </a:lnTo>
                  <a:lnTo>
                    <a:pt x="1167" y="3991"/>
                  </a:lnTo>
                  <a:lnTo>
                    <a:pt x="1606" y="3991"/>
                  </a:lnTo>
                  <a:lnTo>
                    <a:pt x="1606" y="1903"/>
                  </a:lnTo>
                  <a:lnTo>
                    <a:pt x="10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任意多边形: 形状 11"/>
            <p:cNvSpPr>
              <a:spLocks/>
            </p:cNvSpPr>
            <p:nvPr userDrawn="1"/>
          </p:nvSpPr>
          <p:spPr bwMode="auto">
            <a:xfrm>
              <a:off x="5922962" y="1654175"/>
              <a:ext cx="6078538" cy="3549650"/>
            </a:xfrm>
            <a:custGeom>
              <a:avLst/>
              <a:gdLst>
                <a:gd name="connsiteX0" fmla="*/ 3492500 w 6078538"/>
                <a:gd name="connsiteY0" fmla="*/ 0 h 3549650"/>
                <a:gd name="connsiteX1" fmla="*/ 5040313 w 6078538"/>
                <a:gd name="connsiteY1" fmla="*/ 0 h 3549650"/>
                <a:gd name="connsiteX2" fmla="*/ 6078538 w 6078538"/>
                <a:gd name="connsiteY2" fmla="*/ 3549650 h 3549650"/>
                <a:gd name="connsiteX3" fmla="*/ 4530725 w 6078538"/>
                <a:gd name="connsiteY3" fmla="*/ 3549650 h 3549650"/>
                <a:gd name="connsiteX4" fmla="*/ 1746250 w 6078538"/>
                <a:gd name="connsiteY4" fmla="*/ 0 h 3549650"/>
                <a:gd name="connsiteX5" fmla="*/ 3294063 w 6078538"/>
                <a:gd name="connsiteY5" fmla="*/ 0 h 3549650"/>
                <a:gd name="connsiteX6" fmla="*/ 4332288 w 6078538"/>
                <a:gd name="connsiteY6" fmla="*/ 3549650 h 3549650"/>
                <a:gd name="connsiteX7" fmla="*/ 2786063 w 6078538"/>
                <a:gd name="connsiteY7" fmla="*/ 3549650 h 3549650"/>
                <a:gd name="connsiteX8" fmla="*/ 0 w 6078538"/>
                <a:gd name="connsiteY8" fmla="*/ 0 h 3549650"/>
                <a:gd name="connsiteX9" fmla="*/ 1549400 w 6078538"/>
                <a:gd name="connsiteY9" fmla="*/ 0 h 3549650"/>
                <a:gd name="connsiteX10" fmla="*/ 2587625 w 6078538"/>
                <a:gd name="connsiteY10" fmla="*/ 3549650 h 3549650"/>
                <a:gd name="connsiteX11" fmla="*/ 1038225 w 6078538"/>
                <a:gd name="connsiteY11" fmla="*/ 3549650 h 354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78538" h="3549650">
                  <a:moveTo>
                    <a:pt x="3492500" y="0"/>
                  </a:moveTo>
                  <a:lnTo>
                    <a:pt x="5040313" y="0"/>
                  </a:lnTo>
                  <a:lnTo>
                    <a:pt x="6078538" y="3549650"/>
                  </a:lnTo>
                  <a:lnTo>
                    <a:pt x="4530725" y="3549650"/>
                  </a:lnTo>
                  <a:close/>
                  <a:moveTo>
                    <a:pt x="1746250" y="0"/>
                  </a:moveTo>
                  <a:lnTo>
                    <a:pt x="3294063" y="0"/>
                  </a:lnTo>
                  <a:lnTo>
                    <a:pt x="4332288" y="3549650"/>
                  </a:lnTo>
                  <a:lnTo>
                    <a:pt x="2786063" y="3549650"/>
                  </a:lnTo>
                  <a:close/>
                  <a:moveTo>
                    <a:pt x="0" y="0"/>
                  </a:moveTo>
                  <a:lnTo>
                    <a:pt x="1549400" y="0"/>
                  </a:lnTo>
                  <a:lnTo>
                    <a:pt x="2587625" y="3549650"/>
                  </a:lnTo>
                  <a:lnTo>
                    <a:pt x="1038225" y="354965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836" t="-4918" r="836" b="-4918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矩形 13"/>
            <p:cNvSpPr>
              <a:spLocks noChangeArrowheads="1"/>
            </p:cNvSpPr>
            <p:nvPr userDrawn="1"/>
          </p:nvSpPr>
          <p:spPr bwMode="auto">
            <a:xfrm>
              <a:off x="5922963" y="5810250"/>
              <a:ext cx="1806575" cy="103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6018215" y="23916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18215" y="46979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8216" y="44016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09AC7"/>
            </a:gs>
            <a:gs pos="14000">
              <a:schemeClr val="accent1">
                <a:lumMod val="45000"/>
                <a:lumOff val="55000"/>
              </a:schemeClr>
            </a:gs>
            <a:gs pos="97863">
              <a:srgbClr val="FFEFF3"/>
            </a:gs>
            <a:gs pos="37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2025/7/23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87451" y="2854842"/>
            <a:ext cx="5553076" cy="104147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altLang="zh-CN" dirty="0"/>
              <a:t>explain polar coordinates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2. display your 4 params animals</a:t>
            </a:r>
          </a:p>
          <a:p>
            <a:pPr marL="457200" indent="-457200">
              <a:buAutoNum type="arabicPeriod"/>
            </a:pPr>
            <a:r>
              <a:rPr lang="en-US" altLang="zh-CN" dirty="0"/>
              <a:t>3. do South CN morning post scrape etc.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HW1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Xuxin</a:t>
            </a:r>
            <a:r>
              <a:rPr lang="en-US" altLang="zh-CN" dirty="0"/>
              <a:t> Yi      </a:t>
            </a:r>
            <a:r>
              <a:rPr lang="en-US" altLang="zh-CN" dirty="0" err="1"/>
              <a:t>Ziyue</a:t>
            </a:r>
            <a:r>
              <a:rPr lang="en-US" altLang="zh-CN" dirty="0"/>
              <a:t> Qin</a:t>
            </a: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explain polar coordinates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8A30AA-1F12-FD63-FDEC-9F11B3FD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063" y="1744725"/>
            <a:ext cx="3766315" cy="358414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F7DEA-3F73-5008-4BEB-C9ED1B265179}"/>
              </a:ext>
            </a:extLst>
          </p:cNvPr>
          <p:cNvSpPr txBox="1">
            <a:spLocks/>
          </p:cNvSpPr>
          <p:nvPr/>
        </p:nvSpPr>
        <p:spPr>
          <a:xfrm>
            <a:off x="443378" y="1744725"/>
            <a:ext cx="7513319" cy="402336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Polar coordinates are a two-dimensional coordinate system in which each point on a plane is determined by a distance from a reference point (called the pole) and an angle from a reference direction (usually the positive x-axis). In mathematical terms, a point in polar coordinates is represented as (</a:t>
            </a:r>
            <a:r>
              <a:rPr lang="en-US" altLang="zh-CN" sz="2400" dirty="0" err="1"/>
              <a:t>r,θ</a:t>
            </a:r>
            <a:r>
              <a:rPr lang="en-US" altLang="zh-CN" sz="2400" dirty="0"/>
              <a:t>), where r is the radial distance from the pole and θ is the angular coordinate.</a:t>
            </a:r>
          </a:p>
          <a:p>
            <a:r>
              <a:rPr lang="en-US" altLang="zh-CN" sz="2400" dirty="0"/>
              <a:t>To convert from Cartesian coordinates 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 to polar coordinates: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/>
          </a:p>
          <a:p>
            <a:r>
              <a:rPr lang="en-US" altLang="zh-CN" sz="2400" dirty="0"/>
              <a:t>An application of polar coordinates is in physics when dealing with circular motion. For example, if an object is moving in a circle around a point, we can describe its position at any given time using the distance from the center of the circle ( r ) and the angle it has swept from a particular starting direction ( θ 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245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0E03E-FC54-97F2-5F8A-E8BEB0A9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display your 4 params animals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E3E4B-CC53-2127-6464-7ED4F4EA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E83B59-1727-D3B8-7E89-B3C3A503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7" y="1073889"/>
            <a:ext cx="4380807" cy="388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601796-48EB-EF2E-9952-291EBF93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8" y="1905462"/>
            <a:ext cx="4140200" cy="38040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5AC427-EE77-B093-0BDE-06416ED9E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480" y="2470805"/>
            <a:ext cx="3737471" cy="38728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DD2F19-6F07-3766-2A36-71CF8EF73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983" y="3109312"/>
            <a:ext cx="5148346" cy="34853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6BFB4D-84AD-7075-8A15-F071A4AA3B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15" y="1523355"/>
            <a:ext cx="6164142" cy="36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BC2AB-3A1F-E900-F8E4-4E5325509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69D36-C99B-819A-7916-4337623A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display your 4 params animals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D4A30A-D6E7-57D5-6A72-604489E3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872BF1-9678-6517-DEA6-1D8F1AFD4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03" y="1268837"/>
            <a:ext cx="5449918" cy="4111237"/>
          </a:xfrm>
          <a:prstGeom prst="rect">
            <a:avLst/>
          </a:prstGeom>
        </p:spPr>
      </p:pic>
      <p:pic>
        <p:nvPicPr>
          <p:cNvPr id="7" name="Rec 0005">
            <a:hlinkClick r:id="" action="ppaction://media"/>
            <a:extLst>
              <a:ext uri="{FF2B5EF4-FFF2-40B4-BE49-F238E27FC236}">
                <a16:creationId xmlns:a16="http://schemas.microsoft.com/office/drawing/2014/main" id="{6B431855-5D38-FD2C-DED0-2BDF6C21AB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258878" y="1268837"/>
            <a:ext cx="5449919" cy="453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0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1CF80-587C-D6F6-9893-884F7E32F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36B30-97A5-A337-E994-5102038A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display your 4 params animals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646DFA-FEBD-7BE1-3A72-7D61E874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5" name="Rec 0006">
            <a:hlinkClick r:id="" action="ppaction://media"/>
            <a:extLst>
              <a:ext uri="{FF2B5EF4-FFF2-40B4-BE49-F238E27FC236}">
                <a16:creationId xmlns:a16="http://schemas.microsoft.com/office/drawing/2014/main" id="{95B35976-2863-195C-07F2-F383683E3C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28798" y="1240849"/>
            <a:ext cx="6132814" cy="51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5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13C09-8332-3B70-3560-8516768E7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A5FD5-C0D2-5BE0-935C-7BA8E731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display your 4 params animals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64C58-FE8B-43CA-D174-0073222EF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2B51BF-EFDF-CEB0-FAF3-56D9B986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7" y="1073889"/>
            <a:ext cx="4380807" cy="3886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9B9C8D8-F86C-F698-7FB7-BFB5894E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8" y="1905462"/>
            <a:ext cx="4140200" cy="38040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85DEC5-0476-A7F3-277F-004A009E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480" y="2470805"/>
            <a:ext cx="3737471" cy="38728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4373F2-3403-269A-0BFC-EF0C99673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8983" y="3109312"/>
            <a:ext cx="5148346" cy="34853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A576BD-FC91-F870-4484-89A4F5299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"/>
          <a:stretch/>
        </p:blipFill>
        <p:spPr>
          <a:xfrm>
            <a:off x="6974416" y="1913859"/>
            <a:ext cx="4333977" cy="36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A3E7922-BDDC-2AF1-289C-5EEB68C8E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9" y="1028700"/>
            <a:ext cx="3963303" cy="34974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A490777-0439-3FAD-2FB6-0D6550D8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do South CN morning post scrape etc.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F0933-C3B6-9F88-BD30-CC49ED9B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FD06D8-52F3-6ED8-A73F-B73F38579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1402300"/>
            <a:ext cx="3833746" cy="3559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FC5375A-8202-D145-89A7-52F5340634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9224"/>
            <a:ext cx="4089962" cy="3753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11A9DB-BE0D-0F66-5992-3ADC00E796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12" y="2384005"/>
            <a:ext cx="4368828" cy="41595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18D601E-BC1E-1C5C-BE56-A5B784321A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29" y="1698161"/>
            <a:ext cx="4509322" cy="41311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8E0604-2E3E-106C-32FB-8B72C19A15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52" y="1467598"/>
            <a:ext cx="4007655" cy="37047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ED84333-28B4-ABF8-F1AE-861AC77AC4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85" y="988843"/>
            <a:ext cx="4199344" cy="38543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7BD99D-646B-AD28-CCA1-7735C6419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71" y="1324561"/>
            <a:ext cx="4655940" cy="33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B53B0-DAC9-20C8-9DEE-27227DF33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DFA88E-3767-3BE8-CF8E-D4D9249B09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39" y="1028700"/>
            <a:ext cx="3963303" cy="349747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6BCD49-D77E-78FB-4052-4842972E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do South CN morning post scrape etc.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A6825C-2300-4273-04E0-57093B8E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3DB80-B894-403A-B48E-6FDC1A72010E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DCA099-A4EE-6FA1-91C6-AA10AFA19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5" y="1402300"/>
            <a:ext cx="3833746" cy="3559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FFE5FC-1E00-D0A2-68D5-1470183635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9224"/>
            <a:ext cx="4089962" cy="3753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0F9030-F2D8-FB9C-4732-99A5F0D396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12" y="2384005"/>
            <a:ext cx="4368828" cy="41595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A26DBB-E467-5074-6DDE-0033AC5A42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29" y="1698161"/>
            <a:ext cx="4509322" cy="41311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5FA976-1A08-6D54-53EF-5D72095C82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52" y="1467598"/>
            <a:ext cx="4007655" cy="37047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779DA9-0E98-541C-656C-C1B363D78B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685" y="988843"/>
            <a:ext cx="4199344" cy="38543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5AAE080-E625-4E54-D44F-DD140DC66ED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71" y="1324561"/>
            <a:ext cx="4655940" cy="33211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7F7A98-BC94-C79C-EE3C-2F57E007AA7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1" y="1093998"/>
            <a:ext cx="6138839" cy="23288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ADC99A-2AAB-0F61-F889-9A259E0C02A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1" y="3278549"/>
            <a:ext cx="6138839" cy="2406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6ED087-F215-9764-B438-AF04F11B24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6" y="1126205"/>
            <a:ext cx="6211586" cy="24158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1A859F-79F7-717A-F8A2-5686C13E58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46" y="3373544"/>
            <a:ext cx="6539268" cy="246656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9B54AEB-9AE4-A0E6-0C48-A13D537798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65" y="2180659"/>
            <a:ext cx="7034264" cy="25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0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Thanks</a:t>
            </a:r>
            <a:br>
              <a:rPr lang="en-US" altLang="zh-CN"/>
            </a:br>
            <a:r>
              <a:rPr lang="en-US" altLang="zh-CN"/>
              <a:t>And Your Slogan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23179bc6-47f4-4d6f-a852-62795bea79ee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7498"/>
      </a:accent1>
      <a:accent2>
        <a:srgbClr val="FF828D"/>
      </a:accent2>
      <a:accent3>
        <a:srgbClr val="C874A4"/>
      </a:accent3>
      <a:accent4>
        <a:srgbClr val="F6C879"/>
      </a:accent4>
      <a:accent5>
        <a:srgbClr val="ECA8B8"/>
      </a:accent5>
      <a:accent6>
        <a:srgbClr val="463A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498"/>
    </a:accent1>
    <a:accent2>
      <a:srgbClr val="FF828D"/>
    </a:accent2>
    <a:accent3>
      <a:srgbClr val="C874A4"/>
    </a:accent3>
    <a:accent4>
      <a:srgbClr val="F6C879"/>
    </a:accent4>
    <a:accent5>
      <a:srgbClr val="ECA8B8"/>
    </a:accent5>
    <a:accent6>
      <a:srgbClr val="463A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7498"/>
    </a:accent1>
    <a:accent2>
      <a:srgbClr val="FF828D"/>
    </a:accent2>
    <a:accent3>
      <a:srgbClr val="C874A4"/>
    </a:accent3>
    <a:accent4>
      <a:srgbClr val="F6C879"/>
    </a:accent4>
    <a:accent5>
      <a:srgbClr val="ECA8B8"/>
    </a:accent5>
    <a:accent6>
      <a:srgbClr val="463A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54</TotalTime>
  <Words>243</Words>
  <Application>Microsoft Office PowerPoint</Application>
  <PresentationFormat>宽屏</PresentationFormat>
  <Paragraphs>24</Paragraphs>
  <Slides>9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主题5</vt:lpstr>
      <vt:lpstr>HW1</vt:lpstr>
      <vt:lpstr>1. explain polar coordinates</vt:lpstr>
      <vt:lpstr>2. display your 4 params animals</vt:lpstr>
      <vt:lpstr>2. display your 4 params animals</vt:lpstr>
      <vt:lpstr>2. display your 4 params animals</vt:lpstr>
      <vt:lpstr>2. display your 4 params animals</vt:lpstr>
      <vt:lpstr>3. do South CN morning post scrape etc.</vt:lpstr>
      <vt:lpstr>3. do South CN morning post scrape etc.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子玥 秦</cp:lastModifiedBy>
  <cp:revision>7</cp:revision>
  <cp:lastPrinted>2018-05-28T16:00:00Z</cp:lastPrinted>
  <dcterms:created xsi:type="dcterms:W3CDTF">2018-05-28T16:00:00Z</dcterms:created>
  <dcterms:modified xsi:type="dcterms:W3CDTF">2025-07-23T09:44:25Z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