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60" r:id="rId5"/>
    <p:sldId id="275" r:id="rId6"/>
    <p:sldId id="264" r:id="rId7"/>
    <p:sldId id="273" r:id="rId8"/>
    <p:sldId id="276" r:id="rId9"/>
    <p:sldId id="267" r:id="rId10"/>
    <p:sldId id="268" r:id="rId11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4"/>
  </p:normalViewPr>
  <p:slideViewPr>
    <p:cSldViewPr snapToGrid="0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0" y="24768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0" y="0"/>
            <a:ext cx="12192120" cy="762120"/>
          </a:xfrm>
          <a:custGeom>
            <a:avLst/>
            <a:gdLst/>
            <a:ahLst/>
            <a:cxnLst/>
            <a:rect l="0" t="0" r="r" b="b"/>
            <a:pathLst>
              <a:path w="33867" h="2117">
                <a:moveTo>
                  <a:pt x="0" y="0"/>
                </a:moveTo>
                <a:lnTo>
                  <a:pt x="33867" y="0"/>
                </a:lnTo>
                <a:lnTo>
                  <a:pt x="33867" y="2117"/>
                </a:lnTo>
                <a:lnTo>
                  <a:pt x="0" y="2117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0880" y="247680"/>
            <a:ext cx="128124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数据分析项⽬汇报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808" y="1741295"/>
            <a:ext cx="10736144" cy="2908489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altLang="zh-CN" sz="6300" dirty="0">
                <a:solidFill>
                  <a:srgbClr val="333333"/>
                </a:solidFill>
                <a:latin typeface="NotoSansCJKsc"/>
                <a:ea typeface="NotoSansCJKsc"/>
              </a:rPr>
              <a:t>China–US Trade News Headlines </a:t>
            </a:r>
          </a:p>
          <a:p>
            <a:pPr algn="ctr"/>
            <a:r>
              <a:rPr lang="en-US" altLang="zh-CN" sz="6300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&amp;</a:t>
            </a:r>
          </a:p>
          <a:p>
            <a:pPr algn="ctr"/>
            <a:r>
              <a:rPr lang="en-US" sz="6300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The fish y-coordinate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3924000" y="5628960"/>
            <a:ext cx="4343760" cy="10080"/>
          </a:xfrm>
          <a:custGeom>
            <a:avLst/>
            <a:gdLst/>
            <a:ahLst/>
            <a:cxnLst/>
            <a:rect l="0" t="0" r="r" b="b"/>
            <a:pathLst>
              <a:path w="12066" h="28">
                <a:moveTo>
                  <a:pt x="0" y="0"/>
                </a:moveTo>
                <a:lnTo>
                  <a:pt x="12066" y="0"/>
                </a:lnTo>
                <a:lnTo>
                  <a:pt x="1206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4624" y="5935995"/>
            <a:ext cx="3763136" cy="246221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altLang="zh-CN" sz="1600" dirty="0">
                <a:solidFill>
                  <a:srgbClr val="888888"/>
                </a:solidFill>
                <a:latin typeface="NotoSansCJKsc"/>
              </a:rPr>
              <a:t>Group5</a:t>
            </a:r>
            <a:r>
              <a:rPr lang="zh-CN" altLang="en-US" sz="1600" dirty="0">
                <a:solidFill>
                  <a:srgbClr val="888888"/>
                </a:solidFill>
                <a:latin typeface="NotoSansCJKsc"/>
              </a:rPr>
              <a:t>： </a:t>
            </a:r>
            <a:r>
              <a:rPr lang="en-US" altLang="zh-CN" sz="1600" dirty="0" err="1">
                <a:solidFill>
                  <a:srgbClr val="888888"/>
                </a:solidFill>
                <a:latin typeface="NotoSansCJKsc"/>
              </a:rPr>
              <a:t>Meijun</a:t>
            </a:r>
            <a:r>
              <a:rPr lang="en-US" altLang="zh-CN" sz="1600" dirty="0">
                <a:solidFill>
                  <a:srgbClr val="888888"/>
                </a:solidFill>
                <a:latin typeface="NotoSansCJKsc"/>
              </a:rPr>
              <a:t> Chen ·</a:t>
            </a:r>
            <a:r>
              <a:rPr lang="zh-CN" altLang="en-US" sz="1600" dirty="0">
                <a:solidFill>
                  <a:srgbClr val="888888"/>
                </a:solidFill>
                <a:latin typeface="NotoSansCJKsc"/>
              </a:rPr>
              <a:t>  </a:t>
            </a:r>
            <a:r>
              <a:rPr lang="en-US" altLang="zh-CN" sz="1600" dirty="0" err="1">
                <a:solidFill>
                  <a:srgbClr val="888888"/>
                </a:solidFill>
                <a:latin typeface="NotoSansCJKsc"/>
              </a:rPr>
              <a:t>Mengyu</a:t>
            </a:r>
            <a:r>
              <a:rPr lang="en-US" altLang="zh-CN" sz="1600" dirty="0">
                <a:solidFill>
                  <a:srgbClr val="888888"/>
                </a:solidFill>
                <a:latin typeface="NotoSansCJKsc"/>
              </a:rPr>
              <a:t> Wu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63040" y="5986800"/>
            <a:ext cx="1519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5320" y="6367680"/>
            <a:ext cx="1519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任意多边形 48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8" name="任意多边形 48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9" name="任意多边形 488"/>
          <p:cNvSpPr/>
          <p:nvPr/>
        </p:nvSpPr>
        <p:spPr>
          <a:xfrm>
            <a:off x="0" y="0"/>
            <a:ext cx="12192120" cy="762120"/>
          </a:xfrm>
          <a:custGeom>
            <a:avLst/>
            <a:gdLst/>
            <a:ahLst/>
            <a:cxnLst/>
            <a:rect l="0" t="0" r="r" b="b"/>
            <a:pathLst>
              <a:path w="33867" h="2117">
                <a:moveTo>
                  <a:pt x="0" y="0"/>
                </a:moveTo>
                <a:lnTo>
                  <a:pt x="33867" y="0"/>
                </a:lnTo>
                <a:lnTo>
                  <a:pt x="33867" y="2117"/>
                </a:lnTo>
                <a:lnTo>
                  <a:pt x="0" y="2117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0" name="文本框 489"/>
          <p:cNvSpPr txBox="1"/>
          <p:nvPr/>
        </p:nvSpPr>
        <p:spPr>
          <a:xfrm>
            <a:off x="380880" y="247680"/>
            <a:ext cx="160128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关税政策时间趋势分析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1" name="文本框 490"/>
          <p:cNvSpPr txBox="1"/>
          <p:nvPr/>
        </p:nvSpPr>
        <p:spPr>
          <a:xfrm>
            <a:off x="9896760" y="309600"/>
            <a:ext cx="339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0" u="none" strike="noStrike">
                <a:solidFill>
                  <a:srgbClr val="F8D7E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2025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2" name="文本框 491"/>
          <p:cNvSpPr txBox="1"/>
          <p:nvPr/>
        </p:nvSpPr>
        <p:spPr>
          <a:xfrm>
            <a:off x="10235880" y="306360"/>
            <a:ext cx="1519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00" b="0" u="none" strike="noStrike">
                <a:solidFill>
                  <a:srgbClr val="F8D7E6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3" name="文本框 492"/>
          <p:cNvSpPr txBox="1"/>
          <p:nvPr/>
        </p:nvSpPr>
        <p:spPr>
          <a:xfrm>
            <a:off x="10388520" y="309600"/>
            <a:ext cx="2210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0" u="none" strike="noStrike">
                <a:solidFill>
                  <a:srgbClr val="F8D7E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4-7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4" name="文本框 493"/>
          <p:cNvSpPr txBox="1"/>
          <p:nvPr/>
        </p:nvSpPr>
        <p:spPr>
          <a:xfrm>
            <a:off x="10608480" y="306360"/>
            <a:ext cx="1519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00" b="0" u="none" strike="noStrike">
                <a:solidFill>
                  <a:srgbClr val="F8D7E6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10761120" y="309600"/>
            <a:ext cx="44100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0" u="none" strike="noStrike">
                <a:solidFill>
                  <a:srgbClr val="F8D7E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SCMP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6" name="任意多边形 495"/>
          <p:cNvSpPr/>
          <p:nvPr/>
        </p:nvSpPr>
        <p:spPr>
          <a:xfrm>
            <a:off x="380880" y="1152360"/>
            <a:ext cx="267120" cy="267120"/>
          </a:xfrm>
          <a:custGeom>
            <a:avLst/>
            <a:gdLst/>
            <a:ahLst/>
            <a:cxnLst/>
            <a:rect l="0" t="0" r="r" b="b"/>
            <a:pathLst>
              <a:path w="742" h="742">
                <a:moveTo>
                  <a:pt x="742" y="371"/>
                </a:moveTo>
                <a:cubicBezTo>
                  <a:pt x="742" y="396"/>
                  <a:pt x="739" y="420"/>
                  <a:pt x="735" y="444"/>
                </a:cubicBezTo>
                <a:cubicBezTo>
                  <a:pt x="730" y="467"/>
                  <a:pt x="723" y="491"/>
                  <a:pt x="713" y="513"/>
                </a:cubicBezTo>
                <a:cubicBezTo>
                  <a:pt x="704" y="536"/>
                  <a:pt x="693" y="557"/>
                  <a:pt x="679" y="577"/>
                </a:cubicBezTo>
                <a:cubicBezTo>
                  <a:pt x="666" y="597"/>
                  <a:pt x="650" y="616"/>
                  <a:pt x="633" y="633"/>
                </a:cubicBezTo>
                <a:cubicBezTo>
                  <a:pt x="616" y="650"/>
                  <a:pt x="597" y="666"/>
                  <a:pt x="577" y="679"/>
                </a:cubicBezTo>
                <a:cubicBezTo>
                  <a:pt x="557" y="693"/>
                  <a:pt x="535" y="704"/>
                  <a:pt x="513" y="714"/>
                </a:cubicBezTo>
                <a:cubicBezTo>
                  <a:pt x="491" y="723"/>
                  <a:pt x="467" y="730"/>
                  <a:pt x="444" y="735"/>
                </a:cubicBezTo>
                <a:cubicBezTo>
                  <a:pt x="420" y="739"/>
                  <a:pt x="396" y="742"/>
                  <a:pt x="371" y="742"/>
                </a:cubicBezTo>
                <a:cubicBezTo>
                  <a:pt x="347" y="742"/>
                  <a:pt x="323" y="739"/>
                  <a:pt x="299" y="735"/>
                </a:cubicBezTo>
                <a:cubicBezTo>
                  <a:pt x="275" y="730"/>
                  <a:pt x="252" y="723"/>
                  <a:pt x="229" y="714"/>
                </a:cubicBezTo>
                <a:cubicBezTo>
                  <a:pt x="207" y="704"/>
                  <a:pt x="186" y="693"/>
                  <a:pt x="165" y="679"/>
                </a:cubicBezTo>
                <a:cubicBezTo>
                  <a:pt x="145" y="666"/>
                  <a:pt x="127" y="650"/>
                  <a:pt x="109" y="633"/>
                </a:cubicBezTo>
                <a:cubicBezTo>
                  <a:pt x="92" y="616"/>
                  <a:pt x="77" y="597"/>
                  <a:pt x="63" y="577"/>
                </a:cubicBezTo>
                <a:cubicBezTo>
                  <a:pt x="49" y="557"/>
                  <a:pt x="37" y="536"/>
                  <a:pt x="28" y="513"/>
                </a:cubicBezTo>
                <a:cubicBezTo>
                  <a:pt x="19" y="491"/>
                  <a:pt x="12" y="467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2"/>
                  <a:pt x="28" y="230"/>
                </a:cubicBezTo>
                <a:cubicBezTo>
                  <a:pt x="37" y="207"/>
                  <a:pt x="49" y="186"/>
                  <a:pt x="63" y="166"/>
                </a:cubicBezTo>
                <a:cubicBezTo>
                  <a:pt x="77" y="145"/>
                  <a:pt x="92" y="126"/>
                  <a:pt x="109" y="108"/>
                </a:cubicBezTo>
                <a:cubicBezTo>
                  <a:pt x="127" y="91"/>
                  <a:pt x="145" y="76"/>
                  <a:pt x="165" y="62"/>
                </a:cubicBezTo>
                <a:cubicBezTo>
                  <a:pt x="186" y="49"/>
                  <a:pt x="207" y="37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7" y="12"/>
                  <a:pt x="491" y="19"/>
                  <a:pt x="513" y="28"/>
                </a:cubicBezTo>
                <a:cubicBezTo>
                  <a:pt x="535" y="37"/>
                  <a:pt x="557" y="49"/>
                  <a:pt x="577" y="62"/>
                </a:cubicBezTo>
                <a:cubicBezTo>
                  <a:pt x="597" y="76"/>
                  <a:pt x="616" y="91"/>
                  <a:pt x="633" y="108"/>
                </a:cubicBezTo>
                <a:cubicBezTo>
                  <a:pt x="650" y="126"/>
                  <a:pt x="666" y="145"/>
                  <a:pt x="679" y="166"/>
                </a:cubicBezTo>
                <a:cubicBezTo>
                  <a:pt x="693" y="186"/>
                  <a:pt x="704" y="207"/>
                  <a:pt x="713" y="230"/>
                </a:cubicBezTo>
                <a:cubicBezTo>
                  <a:pt x="723" y="252"/>
                  <a:pt x="730" y="275"/>
                  <a:pt x="735" y="299"/>
                </a:cubicBezTo>
                <a:cubicBezTo>
                  <a:pt x="739" y="323"/>
                  <a:pt x="742" y="347"/>
                  <a:pt x="742" y="371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7" name="文本框 496"/>
          <p:cNvSpPr txBox="1"/>
          <p:nvPr/>
        </p:nvSpPr>
        <p:spPr>
          <a:xfrm>
            <a:off x="11201400" y="306360"/>
            <a:ext cx="366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00" b="0" u="none" strike="noStrike">
                <a:solidFill>
                  <a:srgbClr val="F8D7E6"/>
                </a:solidFill>
                <a:effectLst/>
                <a:uFillTx/>
                <a:latin typeface="NotoSansCJKsc"/>
                <a:ea typeface="NotoSansCJKsc"/>
              </a:rPr>
              <a:t>⽂章数据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8" name="文本框 497"/>
          <p:cNvSpPr txBox="1"/>
          <p:nvPr/>
        </p:nvSpPr>
        <p:spPr>
          <a:xfrm>
            <a:off x="477000" y="121284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1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9" name="文本框 498"/>
          <p:cNvSpPr txBox="1"/>
          <p:nvPr/>
        </p:nvSpPr>
        <p:spPr>
          <a:xfrm>
            <a:off x="762120" y="1194840"/>
            <a:ext cx="125820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333333"/>
                </a:solidFill>
                <a:effectLst/>
                <a:uFillTx/>
                <a:latin typeface="NotoSansCJKsc"/>
                <a:ea typeface="NotoSansCJKsc"/>
              </a:rPr>
              <a:t>关税政策提及量时间趋势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0" name="文本框 499"/>
          <p:cNvSpPr txBox="1"/>
          <p:nvPr/>
        </p:nvSpPr>
        <p:spPr>
          <a:xfrm>
            <a:off x="762120" y="1822320"/>
            <a:ext cx="2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2025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1" name="文本框 500"/>
          <p:cNvSpPr txBox="1"/>
          <p:nvPr/>
        </p:nvSpPr>
        <p:spPr>
          <a:xfrm>
            <a:off x="1058760" y="1819440"/>
            <a:ext cx="1328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2" name="文本框 501"/>
          <p:cNvSpPr txBox="1"/>
          <p:nvPr/>
        </p:nvSpPr>
        <p:spPr>
          <a:xfrm>
            <a:off x="1191960" y="182232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4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3" name="文本框 502"/>
          <p:cNvSpPr txBox="1"/>
          <p:nvPr/>
        </p:nvSpPr>
        <p:spPr>
          <a:xfrm>
            <a:off x="1266120" y="1819440"/>
            <a:ext cx="1328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4" name="文本框 503"/>
          <p:cNvSpPr txBox="1"/>
          <p:nvPr/>
        </p:nvSpPr>
        <p:spPr>
          <a:xfrm>
            <a:off x="1399680" y="182232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1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5" name="文本框 504"/>
          <p:cNvSpPr txBox="1"/>
          <p:nvPr/>
        </p:nvSpPr>
        <p:spPr>
          <a:xfrm>
            <a:off x="1473840" y="1819440"/>
            <a:ext cx="1328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6" name="文本框 505"/>
          <p:cNvSpPr txBox="1"/>
          <p:nvPr/>
        </p:nvSpPr>
        <p:spPr>
          <a:xfrm>
            <a:off x="1607040" y="182232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-7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7" name="文本框 506"/>
          <p:cNvSpPr txBox="1"/>
          <p:nvPr/>
        </p:nvSpPr>
        <p:spPr>
          <a:xfrm>
            <a:off x="1725480" y="1819440"/>
            <a:ext cx="1328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8" name="文本框 507"/>
          <p:cNvSpPr txBox="1"/>
          <p:nvPr/>
        </p:nvSpPr>
        <p:spPr>
          <a:xfrm>
            <a:off x="1859040" y="1822320"/>
            <a:ext cx="148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15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509" name="图片 508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2133720"/>
            <a:ext cx="5524200" cy="363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0" name="任意多边形 509"/>
          <p:cNvSpPr/>
          <p:nvPr/>
        </p:nvSpPr>
        <p:spPr>
          <a:xfrm>
            <a:off x="380880" y="5981400"/>
            <a:ext cx="5524920" cy="10080"/>
          </a:xfrm>
          <a:custGeom>
            <a:avLst/>
            <a:gdLst/>
            <a:ahLst/>
            <a:cxnLst/>
            <a:rect l="0" t="0" r="r" b="b"/>
            <a:pathLst>
              <a:path w="15347" h="28">
                <a:moveTo>
                  <a:pt x="0" y="0"/>
                </a:moveTo>
                <a:lnTo>
                  <a:pt x="15347" y="0"/>
                </a:lnTo>
                <a:lnTo>
                  <a:pt x="15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1" name="文本框 510"/>
          <p:cNvSpPr txBox="1"/>
          <p:nvPr/>
        </p:nvSpPr>
        <p:spPr>
          <a:xfrm>
            <a:off x="2007360" y="1819440"/>
            <a:ext cx="7963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⽇每⽇关税政策提及量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2" name="文本框 511"/>
          <p:cNvSpPr txBox="1"/>
          <p:nvPr/>
        </p:nvSpPr>
        <p:spPr>
          <a:xfrm>
            <a:off x="762120" y="6096240"/>
            <a:ext cx="3985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峰值特征：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3" name="文本框 512"/>
          <p:cNvSpPr txBox="1"/>
          <p:nvPr/>
        </p:nvSpPr>
        <p:spPr>
          <a:xfrm>
            <a:off x="1428840" y="609912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6666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4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4" name="文本框 513"/>
          <p:cNvSpPr txBox="1"/>
          <p:nvPr/>
        </p:nvSpPr>
        <p:spPr>
          <a:xfrm>
            <a:off x="1503000" y="6096240"/>
            <a:ext cx="13532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⽉中旬出现尖峰（解放⽇关税宣布），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3703320" y="609912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6666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4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6" name="文本框 515"/>
          <p:cNvSpPr txBox="1"/>
          <p:nvPr/>
        </p:nvSpPr>
        <p:spPr>
          <a:xfrm>
            <a:off x="3777480" y="6096240"/>
            <a:ext cx="3985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⽉后下降，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4444200" y="609912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6666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7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4518360" y="6096240"/>
            <a:ext cx="7963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⽉初因暂停协议到期回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9" name="任意多边形 518"/>
          <p:cNvSpPr/>
          <p:nvPr/>
        </p:nvSpPr>
        <p:spPr>
          <a:xfrm>
            <a:off x="6286320" y="1152360"/>
            <a:ext cx="267120" cy="267120"/>
          </a:xfrm>
          <a:custGeom>
            <a:avLst/>
            <a:gdLst/>
            <a:ahLst/>
            <a:cxnLst/>
            <a:rect l="0" t="0" r="r" b="b"/>
            <a:pathLst>
              <a:path w="742" h="742">
                <a:moveTo>
                  <a:pt x="742" y="371"/>
                </a:moveTo>
                <a:cubicBezTo>
                  <a:pt x="742" y="396"/>
                  <a:pt x="739" y="420"/>
                  <a:pt x="735" y="444"/>
                </a:cubicBezTo>
                <a:cubicBezTo>
                  <a:pt x="730" y="467"/>
                  <a:pt x="723" y="491"/>
                  <a:pt x="714" y="513"/>
                </a:cubicBezTo>
                <a:cubicBezTo>
                  <a:pt x="704" y="536"/>
                  <a:pt x="693" y="557"/>
                  <a:pt x="679" y="577"/>
                </a:cubicBezTo>
                <a:cubicBezTo>
                  <a:pt x="665" y="597"/>
                  <a:pt x="650" y="616"/>
                  <a:pt x="632" y="633"/>
                </a:cubicBezTo>
                <a:cubicBezTo>
                  <a:pt x="615" y="650"/>
                  <a:pt x="596" y="666"/>
                  <a:pt x="576" y="679"/>
                </a:cubicBezTo>
                <a:cubicBezTo>
                  <a:pt x="556" y="693"/>
                  <a:pt x="535" y="704"/>
                  <a:pt x="512" y="714"/>
                </a:cubicBezTo>
                <a:cubicBezTo>
                  <a:pt x="490" y="723"/>
                  <a:pt x="467" y="730"/>
                  <a:pt x="443" y="735"/>
                </a:cubicBezTo>
                <a:cubicBezTo>
                  <a:pt x="419" y="739"/>
                  <a:pt x="395" y="742"/>
                  <a:pt x="370" y="742"/>
                </a:cubicBezTo>
                <a:cubicBezTo>
                  <a:pt x="346" y="742"/>
                  <a:pt x="322" y="739"/>
                  <a:pt x="298" y="735"/>
                </a:cubicBezTo>
                <a:cubicBezTo>
                  <a:pt x="274" y="730"/>
                  <a:pt x="251" y="723"/>
                  <a:pt x="229" y="714"/>
                </a:cubicBezTo>
                <a:cubicBezTo>
                  <a:pt x="206" y="704"/>
                  <a:pt x="185" y="693"/>
                  <a:pt x="165" y="679"/>
                </a:cubicBezTo>
                <a:cubicBezTo>
                  <a:pt x="144" y="666"/>
                  <a:pt x="126" y="650"/>
                  <a:pt x="108" y="633"/>
                </a:cubicBezTo>
                <a:cubicBezTo>
                  <a:pt x="91" y="616"/>
                  <a:pt x="76" y="597"/>
                  <a:pt x="62" y="577"/>
                </a:cubicBezTo>
                <a:cubicBezTo>
                  <a:pt x="49" y="557"/>
                  <a:pt x="38" y="536"/>
                  <a:pt x="28" y="513"/>
                </a:cubicBezTo>
                <a:cubicBezTo>
                  <a:pt x="19" y="491"/>
                  <a:pt x="12" y="467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2"/>
                  <a:pt x="28" y="230"/>
                </a:cubicBezTo>
                <a:cubicBezTo>
                  <a:pt x="38" y="207"/>
                  <a:pt x="49" y="186"/>
                  <a:pt x="62" y="166"/>
                </a:cubicBezTo>
                <a:cubicBezTo>
                  <a:pt x="76" y="145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4" y="12"/>
                  <a:pt x="298" y="7"/>
                </a:cubicBezTo>
                <a:cubicBezTo>
                  <a:pt x="322" y="2"/>
                  <a:pt x="346" y="0"/>
                  <a:pt x="370" y="0"/>
                </a:cubicBezTo>
                <a:cubicBezTo>
                  <a:pt x="395" y="0"/>
                  <a:pt x="419" y="2"/>
                  <a:pt x="443" y="7"/>
                </a:cubicBezTo>
                <a:cubicBezTo>
                  <a:pt x="467" y="12"/>
                  <a:pt x="490" y="19"/>
                  <a:pt x="512" y="28"/>
                </a:cubicBezTo>
                <a:cubicBezTo>
                  <a:pt x="535" y="37"/>
                  <a:pt x="556" y="49"/>
                  <a:pt x="576" y="62"/>
                </a:cubicBezTo>
                <a:cubicBezTo>
                  <a:pt x="596" y="76"/>
                  <a:pt x="615" y="91"/>
                  <a:pt x="632" y="108"/>
                </a:cubicBezTo>
                <a:cubicBezTo>
                  <a:pt x="650" y="126"/>
                  <a:pt x="665" y="145"/>
                  <a:pt x="679" y="166"/>
                </a:cubicBezTo>
                <a:cubicBezTo>
                  <a:pt x="693" y="186"/>
                  <a:pt x="704" y="207"/>
                  <a:pt x="714" y="230"/>
                </a:cubicBezTo>
                <a:cubicBezTo>
                  <a:pt x="723" y="252"/>
                  <a:pt x="730" y="275"/>
                  <a:pt x="735" y="299"/>
                </a:cubicBezTo>
                <a:cubicBezTo>
                  <a:pt x="739" y="323"/>
                  <a:pt x="742" y="347"/>
                  <a:pt x="742" y="371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20" name="文本框 519"/>
          <p:cNvSpPr txBox="1"/>
          <p:nvPr/>
        </p:nvSpPr>
        <p:spPr>
          <a:xfrm>
            <a:off x="762120" y="6315120"/>
            <a:ext cx="1598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升。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21" name="文本框 520"/>
          <p:cNvSpPr txBox="1"/>
          <p:nvPr/>
        </p:nvSpPr>
        <p:spPr>
          <a:xfrm>
            <a:off x="6382800" y="121284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22" name="文本框 521"/>
          <p:cNvSpPr txBox="1"/>
          <p:nvPr/>
        </p:nvSpPr>
        <p:spPr>
          <a:xfrm>
            <a:off x="6667560" y="1194840"/>
            <a:ext cx="102960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333333"/>
                </a:solidFill>
                <a:effectLst/>
                <a:uFillTx/>
                <a:latin typeface="NotoSansCJKsc"/>
                <a:ea typeface="NotoSansCJKsc"/>
              </a:rPr>
              <a:t>关税政策关联关键词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523" name="图片 522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320" y="2133720"/>
            <a:ext cx="5524200" cy="384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4" name="任意多边形 523"/>
          <p:cNvSpPr/>
          <p:nvPr/>
        </p:nvSpPr>
        <p:spPr>
          <a:xfrm>
            <a:off x="6286320" y="6200640"/>
            <a:ext cx="5524920" cy="9720"/>
          </a:xfrm>
          <a:custGeom>
            <a:avLst/>
            <a:gdLst/>
            <a:ahLst/>
            <a:cxnLst/>
            <a:rect l="0" t="0" r="r" b="b"/>
            <a:pathLst>
              <a:path w="15347" h="27">
                <a:moveTo>
                  <a:pt x="0" y="0"/>
                </a:moveTo>
                <a:lnTo>
                  <a:pt x="15347" y="0"/>
                </a:lnTo>
                <a:lnTo>
                  <a:pt x="1534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6667560" y="1819440"/>
            <a:ext cx="11941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关税政策与其他关键词的共现强度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6667560" y="6315120"/>
            <a:ext cx="22284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关税与特朗普、中国、战争强关联；稀⼟、供应链为次要关联。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-120" y="24768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0" y="0"/>
            <a:ext cx="12192120" cy="762120"/>
          </a:xfrm>
          <a:custGeom>
            <a:avLst/>
            <a:gdLst/>
            <a:ahLst/>
            <a:cxnLst/>
            <a:rect l="0" t="0" r="r" b="b"/>
            <a:pathLst>
              <a:path w="33867" h="2117">
                <a:moveTo>
                  <a:pt x="0" y="0"/>
                </a:moveTo>
                <a:lnTo>
                  <a:pt x="33867" y="0"/>
                </a:lnTo>
                <a:lnTo>
                  <a:pt x="33867" y="2117"/>
                </a:lnTo>
                <a:lnTo>
                  <a:pt x="0" y="2117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71320" y="2381040"/>
            <a:ext cx="5239080" cy="829080"/>
          </a:xfrm>
          <a:custGeom>
            <a:avLst/>
            <a:gdLst/>
            <a:ahLst/>
            <a:cxnLst/>
            <a:rect l="0" t="0" r="r" b="b"/>
            <a:pathLst>
              <a:path w="14553" h="2303">
                <a:moveTo>
                  <a:pt x="0" y="2091"/>
                </a:moveTo>
                <a:lnTo>
                  <a:pt x="0" y="212"/>
                </a:lnTo>
                <a:cubicBezTo>
                  <a:pt x="0" y="198"/>
                  <a:pt x="1" y="184"/>
                  <a:pt x="4" y="170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1" y="118"/>
                  <a:pt x="28" y="106"/>
                  <a:pt x="36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2" y="52"/>
                  <a:pt x="83" y="43"/>
                  <a:pt x="94" y="36"/>
                </a:cubicBezTo>
                <a:cubicBezTo>
                  <a:pt x="106" y="28"/>
                  <a:pt x="118" y="22"/>
                  <a:pt x="131" y="16"/>
                </a:cubicBezTo>
                <a:cubicBezTo>
                  <a:pt x="144" y="11"/>
                  <a:pt x="157" y="7"/>
                  <a:pt x="170" y="4"/>
                </a:cubicBezTo>
                <a:cubicBezTo>
                  <a:pt x="184" y="1"/>
                  <a:pt x="198" y="0"/>
                  <a:pt x="212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3" y="4"/>
                </a:cubicBezTo>
                <a:cubicBezTo>
                  <a:pt x="14396" y="7"/>
                  <a:pt x="14410" y="11"/>
                  <a:pt x="14422" y="16"/>
                </a:cubicBezTo>
                <a:cubicBezTo>
                  <a:pt x="14435" y="22"/>
                  <a:pt x="14447" y="28"/>
                  <a:pt x="14459" y="36"/>
                </a:cubicBezTo>
                <a:cubicBezTo>
                  <a:pt x="14471" y="43"/>
                  <a:pt x="14481" y="52"/>
                  <a:pt x="14491" y="62"/>
                </a:cubicBezTo>
                <a:cubicBezTo>
                  <a:pt x="14501" y="72"/>
                  <a:pt x="14510" y="83"/>
                  <a:pt x="14517" y="94"/>
                </a:cubicBezTo>
                <a:cubicBezTo>
                  <a:pt x="14525" y="106"/>
                  <a:pt x="14532" y="118"/>
                  <a:pt x="14537" y="131"/>
                </a:cubicBezTo>
                <a:cubicBezTo>
                  <a:pt x="14542" y="144"/>
                  <a:pt x="14546" y="157"/>
                  <a:pt x="14549" y="170"/>
                </a:cubicBezTo>
                <a:cubicBezTo>
                  <a:pt x="14552" y="184"/>
                  <a:pt x="14553" y="198"/>
                  <a:pt x="14553" y="212"/>
                </a:cubicBezTo>
                <a:lnTo>
                  <a:pt x="14553" y="2091"/>
                </a:lnTo>
                <a:cubicBezTo>
                  <a:pt x="14553" y="2105"/>
                  <a:pt x="14552" y="2119"/>
                  <a:pt x="14549" y="2133"/>
                </a:cubicBezTo>
                <a:cubicBezTo>
                  <a:pt x="14546" y="2146"/>
                  <a:pt x="14542" y="2159"/>
                  <a:pt x="14537" y="2172"/>
                </a:cubicBezTo>
                <a:cubicBezTo>
                  <a:pt x="14532" y="2185"/>
                  <a:pt x="14525" y="2197"/>
                  <a:pt x="14517" y="2209"/>
                </a:cubicBezTo>
                <a:cubicBezTo>
                  <a:pt x="14510" y="2220"/>
                  <a:pt x="14501" y="2231"/>
                  <a:pt x="14491" y="2241"/>
                </a:cubicBezTo>
                <a:cubicBezTo>
                  <a:pt x="14481" y="2251"/>
                  <a:pt x="14471" y="2260"/>
                  <a:pt x="14459" y="2267"/>
                </a:cubicBezTo>
                <a:cubicBezTo>
                  <a:pt x="14447" y="2275"/>
                  <a:pt x="14435" y="2282"/>
                  <a:pt x="14422" y="2287"/>
                </a:cubicBezTo>
                <a:cubicBezTo>
                  <a:pt x="14410" y="2292"/>
                  <a:pt x="14396" y="2296"/>
                  <a:pt x="14383" y="2299"/>
                </a:cubicBezTo>
                <a:cubicBezTo>
                  <a:pt x="14369" y="2302"/>
                  <a:pt x="14355" y="2303"/>
                  <a:pt x="14341" y="2303"/>
                </a:cubicBezTo>
                <a:lnTo>
                  <a:pt x="212" y="2303"/>
                </a:lnTo>
                <a:cubicBezTo>
                  <a:pt x="198" y="2303"/>
                  <a:pt x="184" y="2302"/>
                  <a:pt x="170" y="2299"/>
                </a:cubicBezTo>
                <a:cubicBezTo>
                  <a:pt x="157" y="2296"/>
                  <a:pt x="144" y="2292"/>
                  <a:pt x="131" y="2287"/>
                </a:cubicBezTo>
                <a:cubicBezTo>
                  <a:pt x="118" y="2282"/>
                  <a:pt x="106" y="2275"/>
                  <a:pt x="94" y="2267"/>
                </a:cubicBezTo>
                <a:cubicBezTo>
                  <a:pt x="83" y="2260"/>
                  <a:pt x="72" y="2251"/>
                  <a:pt x="62" y="2241"/>
                </a:cubicBezTo>
                <a:cubicBezTo>
                  <a:pt x="52" y="2231"/>
                  <a:pt x="43" y="2220"/>
                  <a:pt x="36" y="2209"/>
                </a:cubicBezTo>
                <a:cubicBezTo>
                  <a:pt x="28" y="2197"/>
                  <a:pt x="21" y="2185"/>
                  <a:pt x="16" y="2172"/>
                </a:cubicBezTo>
                <a:cubicBezTo>
                  <a:pt x="11" y="2159"/>
                  <a:pt x="7" y="2146"/>
                  <a:pt x="4" y="2133"/>
                </a:cubicBezTo>
                <a:cubicBezTo>
                  <a:pt x="1" y="2119"/>
                  <a:pt x="0" y="2105"/>
                  <a:pt x="0" y="2091"/>
                </a:cubicBez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23600" y="2638080"/>
            <a:ext cx="305280" cy="305280"/>
          </a:xfrm>
          <a:custGeom>
            <a:avLst/>
            <a:gdLst/>
            <a:ahLst/>
            <a:cxnLst/>
            <a:rect l="0" t="0" r="r" b="b"/>
            <a:pathLst>
              <a:path w="848" h="848">
                <a:moveTo>
                  <a:pt x="848" y="424"/>
                </a:moveTo>
                <a:cubicBezTo>
                  <a:pt x="848" y="452"/>
                  <a:pt x="845" y="479"/>
                  <a:pt x="840" y="506"/>
                </a:cubicBezTo>
                <a:cubicBezTo>
                  <a:pt x="834" y="534"/>
                  <a:pt x="826" y="560"/>
                  <a:pt x="816" y="586"/>
                </a:cubicBezTo>
                <a:cubicBezTo>
                  <a:pt x="805" y="611"/>
                  <a:pt x="792" y="636"/>
                  <a:pt x="777" y="659"/>
                </a:cubicBezTo>
                <a:cubicBezTo>
                  <a:pt x="761" y="682"/>
                  <a:pt x="744" y="703"/>
                  <a:pt x="724" y="724"/>
                </a:cubicBezTo>
                <a:cubicBezTo>
                  <a:pt x="704" y="744"/>
                  <a:pt x="683" y="761"/>
                  <a:pt x="660" y="777"/>
                </a:cubicBezTo>
                <a:cubicBezTo>
                  <a:pt x="637" y="792"/>
                  <a:pt x="612" y="805"/>
                  <a:pt x="587" y="816"/>
                </a:cubicBezTo>
                <a:cubicBezTo>
                  <a:pt x="561" y="827"/>
                  <a:pt x="535" y="835"/>
                  <a:pt x="507" y="840"/>
                </a:cubicBezTo>
                <a:cubicBezTo>
                  <a:pt x="480" y="845"/>
                  <a:pt x="452" y="848"/>
                  <a:pt x="425" y="848"/>
                </a:cubicBezTo>
                <a:cubicBezTo>
                  <a:pt x="397" y="848"/>
                  <a:pt x="369" y="845"/>
                  <a:pt x="342" y="840"/>
                </a:cubicBezTo>
                <a:cubicBezTo>
                  <a:pt x="315" y="835"/>
                  <a:pt x="288" y="827"/>
                  <a:pt x="263" y="816"/>
                </a:cubicBezTo>
                <a:cubicBezTo>
                  <a:pt x="237" y="805"/>
                  <a:pt x="213" y="792"/>
                  <a:pt x="189" y="777"/>
                </a:cubicBezTo>
                <a:cubicBezTo>
                  <a:pt x="166" y="761"/>
                  <a:pt x="145" y="744"/>
                  <a:pt x="125" y="724"/>
                </a:cubicBezTo>
                <a:cubicBezTo>
                  <a:pt x="106" y="703"/>
                  <a:pt x="87" y="682"/>
                  <a:pt x="72" y="659"/>
                </a:cubicBezTo>
                <a:cubicBezTo>
                  <a:pt x="56" y="636"/>
                  <a:pt x="43" y="611"/>
                  <a:pt x="33" y="586"/>
                </a:cubicBezTo>
                <a:cubicBezTo>
                  <a:pt x="22" y="560"/>
                  <a:pt x="14" y="534"/>
                  <a:pt x="8" y="506"/>
                </a:cubicBezTo>
                <a:cubicBezTo>
                  <a:pt x="3" y="479"/>
                  <a:pt x="0" y="452"/>
                  <a:pt x="0" y="424"/>
                </a:cubicBezTo>
                <a:cubicBezTo>
                  <a:pt x="0" y="396"/>
                  <a:pt x="3" y="368"/>
                  <a:pt x="8" y="341"/>
                </a:cubicBezTo>
                <a:cubicBezTo>
                  <a:pt x="14" y="314"/>
                  <a:pt x="22" y="287"/>
                  <a:pt x="33" y="262"/>
                </a:cubicBezTo>
                <a:cubicBezTo>
                  <a:pt x="43" y="236"/>
                  <a:pt x="56" y="212"/>
                  <a:pt x="72" y="189"/>
                </a:cubicBezTo>
                <a:cubicBezTo>
                  <a:pt x="87" y="165"/>
                  <a:pt x="106" y="144"/>
                  <a:pt x="125" y="124"/>
                </a:cubicBezTo>
                <a:cubicBezTo>
                  <a:pt x="145" y="105"/>
                  <a:pt x="166" y="87"/>
                  <a:pt x="189" y="72"/>
                </a:cubicBezTo>
                <a:cubicBezTo>
                  <a:pt x="213" y="56"/>
                  <a:pt x="237" y="43"/>
                  <a:pt x="263" y="33"/>
                </a:cubicBezTo>
                <a:cubicBezTo>
                  <a:pt x="288" y="22"/>
                  <a:pt x="315" y="14"/>
                  <a:pt x="342" y="9"/>
                </a:cubicBezTo>
                <a:cubicBezTo>
                  <a:pt x="369" y="3"/>
                  <a:pt x="397" y="0"/>
                  <a:pt x="425" y="0"/>
                </a:cubicBezTo>
                <a:cubicBezTo>
                  <a:pt x="452" y="0"/>
                  <a:pt x="480" y="3"/>
                  <a:pt x="507" y="9"/>
                </a:cubicBezTo>
                <a:cubicBezTo>
                  <a:pt x="535" y="14"/>
                  <a:pt x="561" y="22"/>
                  <a:pt x="587" y="33"/>
                </a:cubicBezTo>
                <a:cubicBezTo>
                  <a:pt x="612" y="43"/>
                  <a:pt x="637" y="56"/>
                  <a:pt x="660" y="72"/>
                </a:cubicBezTo>
                <a:cubicBezTo>
                  <a:pt x="683" y="87"/>
                  <a:pt x="704" y="105"/>
                  <a:pt x="724" y="124"/>
                </a:cubicBezTo>
                <a:cubicBezTo>
                  <a:pt x="744" y="144"/>
                  <a:pt x="761" y="165"/>
                  <a:pt x="777" y="189"/>
                </a:cubicBezTo>
                <a:cubicBezTo>
                  <a:pt x="792" y="212"/>
                  <a:pt x="805" y="236"/>
                  <a:pt x="816" y="262"/>
                </a:cubicBezTo>
                <a:cubicBezTo>
                  <a:pt x="826" y="287"/>
                  <a:pt x="834" y="314"/>
                  <a:pt x="840" y="341"/>
                </a:cubicBezTo>
                <a:cubicBezTo>
                  <a:pt x="845" y="368"/>
                  <a:pt x="848" y="396"/>
                  <a:pt x="848" y="424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0880" y="247680"/>
            <a:ext cx="6408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报告⽬录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1640" y="2700360"/>
            <a:ext cx="1702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01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80800" y="2678138"/>
            <a:ext cx="2380747" cy="215444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1400" dirty="0">
                <a:latin typeface="Helvetica Neue" panose="02000503000000020004" pitchFamily="2" charset="0"/>
              </a:rPr>
              <a:t>Our fish and its </a:t>
            </a:r>
            <a:r>
              <a:rPr lang="en-US" altLang="zh-CN" sz="1400" dirty="0">
                <a:effectLst/>
                <a:latin typeface="Helvetica Neue" panose="02000503000000020004" pitchFamily="2" charset="0"/>
              </a:rPr>
              <a:t>y-coordinate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570685" y="3428775"/>
            <a:ext cx="5239080" cy="829080"/>
          </a:xfrm>
          <a:custGeom>
            <a:avLst/>
            <a:gdLst/>
            <a:ahLst/>
            <a:cxnLst/>
            <a:rect l="0" t="0" r="r" b="b"/>
            <a:pathLst>
              <a:path w="14553" h="2303">
                <a:moveTo>
                  <a:pt x="0" y="2091"/>
                </a:moveTo>
                <a:lnTo>
                  <a:pt x="0" y="212"/>
                </a:lnTo>
                <a:cubicBezTo>
                  <a:pt x="0" y="198"/>
                  <a:pt x="1" y="184"/>
                  <a:pt x="4" y="170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1" y="118"/>
                  <a:pt x="28" y="106"/>
                  <a:pt x="36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2" y="52"/>
                  <a:pt x="83" y="44"/>
                  <a:pt x="94" y="36"/>
                </a:cubicBezTo>
                <a:cubicBezTo>
                  <a:pt x="106" y="28"/>
                  <a:pt x="118" y="22"/>
                  <a:pt x="131" y="16"/>
                </a:cubicBezTo>
                <a:cubicBezTo>
                  <a:pt x="144" y="11"/>
                  <a:pt x="157" y="7"/>
                  <a:pt x="170" y="4"/>
                </a:cubicBezTo>
                <a:cubicBezTo>
                  <a:pt x="184" y="1"/>
                  <a:pt x="198" y="0"/>
                  <a:pt x="212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3" y="4"/>
                </a:cubicBezTo>
                <a:cubicBezTo>
                  <a:pt x="14396" y="7"/>
                  <a:pt x="14410" y="11"/>
                  <a:pt x="14422" y="16"/>
                </a:cubicBezTo>
                <a:cubicBezTo>
                  <a:pt x="14435" y="22"/>
                  <a:pt x="14447" y="28"/>
                  <a:pt x="14459" y="36"/>
                </a:cubicBezTo>
                <a:cubicBezTo>
                  <a:pt x="14471" y="44"/>
                  <a:pt x="14481" y="52"/>
                  <a:pt x="14491" y="62"/>
                </a:cubicBezTo>
                <a:cubicBezTo>
                  <a:pt x="14501" y="72"/>
                  <a:pt x="14510" y="83"/>
                  <a:pt x="14517" y="94"/>
                </a:cubicBezTo>
                <a:cubicBezTo>
                  <a:pt x="14525" y="106"/>
                  <a:pt x="14532" y="118"/>
                  <a:pt x="14537" y="131"/>
                </a:cubicBezTo>
                <a:cubicBezTo>
                  <a:pt x="14542" y="144"/>
                  <a:pt x="14546" y="157"/>
                  <a:pt x="14549" y="170"/>
                </a:cubicBezTo>
                <a:cubicBezTo>
                  <a:pt x="14552" y="184"/>
                  <a:pt x="14553" y="198"/>
                  <a:pt x="14553" y="212"/>
                </a:cubicBezTo>
                <a:lnTo>
                  <a:pt x="14553" y="2091"/>
                </a:lnTo>
                <a:cubicBezTo>
                  <a:pt x="14553" y="2105"/>
                  <a:pt x="14552" y="2119"/>
                  <a:pt x="14549" y="2133"/>
                </a:cubicBezTo>
                <a:cubicBezTo>
                  <a:pt x="14546" y="2146"/>
                  <a:pt x="14542" y="2159"/>
                  <a:pt x="14537" y="2172"/>
                </a:cubicBezTo>
                <a:cubicBezTo>
                  <a:pt x="14532" y="2185"/>
                  <a:pt x="14525" y="2197"/>
                  <a:pt x="14517" y="2209"/>
                </a:cubicBezTo>
                <a:cubicBezTo>
                  <a:pt x="14510" y="2220"/>
                  <a:pt x="14501" y="2231"/>
                  <a:pt x="14491" y="2241"/>
                </a:cubicBezTo>
                <a:cubicBezTo>
                  <a:pt x="14481" y="2251"/>
                  <a:pt x="14471" y="2260"/>
                  <a:pt x="14459" y="2267"/>
                </a:cubicBezTo>
                <a:cubicBezTo>
                  <a:pt x="14447" y="2275"/>
                  <a:pt x="14435" y="2282"/>
                  <a:pt x="14422" y="2287"/>
                </a:cubicBezTo>
                <a:cubicBezTo>
                  <a:pt x="14410" y="2292"/>
                  <a:pt x="14396" y="2296"/>
                  <a:pt x="14383" y="2299"/>
                </a:cubicBezTo>
                <a:cubicBezTo>
                  <a:pt x="14369" y="2302"/>
                  <a:pt x="14355" y="2303"/>
                  <a:pt x="14341" y="2303"/>
                </a:cubicBezTo>
                <a:lnTo>
                  <a:pt x="212" y="2303"/>
                </a:lnTo>
                <a:cubicBezTo>
                  <a:pt x="198" y="2303"/>
                  <a:pt x="184" y="2302"/>
                  <a:pt x="170" y="2299"/>
                </a:cubicBezTo>
                <a:cubicBezTo>
                  <a:pt x="157" y="2296"/>
                  <a:pt x="144" y="2292"/>
                  <a:pt x="131" y="2287"/>
                </a:cubicBezTo>
                <a:cubicBezTo>
                  <a:pt x="118" y="2282"/>
                  <a:pt x="106" y="2275"/>
                  <a:pt x="94" y="2267"/>
                </a:cubicBezTo>
                <a:cubicBezTo>
                  <a:pt x="83" y="2260"/>
                  <a:pt x="72" y="2251"/>
                  <a:pt x="62" y="2241"/>
                </a:cubicBezTo>
                <a:cubicBezTo>
                  <a:pt x="52" y="2231"/>
                  <a:pt x="43" y="2220"/>
                  <a:pt x="36" y="2209"/>
                </a:cubicBezTo>
                <a:cubicBezTo>
                  <a:pt x="28" y="2197"/>
                  <a:pt x="21" y="2185"/>
                  <a:pt x="16" y="2172"/>
                </a:cubicBezTo>
                <a:cubicBezTo>
                  <a:pt x="11" y="2159"/>
                  <a:pt x="7" y="2146"/>
                  <a:pt x="4" y="2133"/>
                </a:cubicBezTo>
                <a:cubicBezTo>
                  <a:pt x="1" y="2119"/>
                  <a:pt x="0" y="2105"/>
                  <a:pt x="0" y="2091"/>
                </a:cubicBez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23600" y="3657240"/>
            <a:ext cx="305280" cy="305280"/>
          </a:xfrm>
          <a:custGeom>
            <a:avLst/>
            <a:gdLst/>
            <a:ahLst/>
            <a:cxnLst/>
            <a:rect l="0" t="0" r="r" b="b"/>
            <a:pathLst>
              <a:path w="848" h="848">
                <a:moveTo>
                  <a:pt x="848" y="425"/>
                </a:moveTo>
                <a:cubicBezTo>
                  <a:pt x="848" y="453"/>
                  <a:pt x="845" y="480"/>
                  <a:pt x="840" y="507"/>
                </a:cubicBezTo>
                <a:cubicBezTo>
                  <a:pt x="834" y="535"/>
                  <a:pt x="826" y="561"/>
                  <a:pt x="816" y="587"/>
                </a:cubicBezTo>
                <a:cubicBezTo>
                  <a:pt x="805" y="613"/>
                  <a:pt x="792" y="637"/>
                  <a:pt x="777" y="660"/>
                </a:cubicBezTo>
                <a:cubicBezTo>
                  <a:pt x="761" y="683"/>
                  <a:pt x="744" y="705"/>
                  <a:pt x="724" y="724"/>
                </a:cubicBezTo>
                <a:cubicBezTo>
                  <a:pt x="704" y="744"/>
                  <a:pt x="683" y="761"/>
                  <a:pt x="660" y="777"/>
                </a:cubicBezTo>
                <a:cubicBezTo>
                  <a:pt x="637" y="792"/>
                  <a:pt x="612" y="805"/>
                  <a:pt x="587" y="816"/>
                </a:cubicBezTo>
                <a:cubicBezTo>
                  <a:pt x="561" y="827"/>
                  <a:pt x="535" y="835"/>
                  <a:pt x="507" y="840"/>
                </a:cubicBezTo>
                <a:cubicBezTo>
                  <a:pt x="480" y="845"/>
                  <a:pt x="452" y="848"/>
                  <a:pt x="425" y="848"/>
                </a:cubicBezTo>
                <a:cubicBezTo>
                  <a:pt x="397" y="848"/>
                  <a:pt x="369" y="845"/>
                  <a:pt x="342" y="840"/>
                </a:cubicBezTo>
                <a:cubicBezTo>
                  <a:pt x="315" y="835"/>
                  <a:pt x="288" y="827"/>
                  <a:pt x="263" y="816"/>
                </a:cubicBezTo>
                <a:cubicBezTo>
                  <a:pt x="237" y="805"/>
                  <a:pt x="213" y="792"/>
                  <a:pt x="189" y="777"/>
                </a:cubicBezTo>
                <a:cubicBezTo>
                  <a:pt x="166" y="761"/>
                  <a:pt x="145" y="744"/>
                  <a:pt x="125" y="724"/>
                </a:cubicBezTo>
                <a:cubicBezTo>
                  <a:pt x="106" y="705"/>
                  <a:pt x="87" y="683"/>
                  <a:pt x="72" y="660"/>
                </a:cubicBezTo>
                <a:cubicBezTo>
                  <a:pt x="56" y="637"/>
                  <a:pt x="43" y="613"/>
                  <a:pt x="33" y="587"/>
                </a:cubicBezTo>
                <a:cubicBezTo>
                  <a:pt x="22" y="561"/>
                  <a:pt x="14" y="535"/>
                  <a:pt x="8" y="507"/>
                </a:cubicBezTo>
                <a:cubicBezTo>
                  <a:pt x="3" y="480"/>
                  <a:pt x="0" y="453"/>
                  <a:pt x="0" y="425"/>
                </a:cubicBezTo>
                <a:cubicBezTo>
                  <a:pt x="0" y="396"/>
                  <a:pt x="3" y="369"/>
                  <a:pt x="8" y="341"/>
                </a:cubicBezTo>
                <a:cubicBezTo>
                  <a:pt x="14" y="314"/>
                  <a:pt x="22" y="288"/>
                  <a:pt x="33" y="262"/>
                </a:cubicBezTo>
                <a:cubicBezTo>
                  <a:pt x="43" y="236"/>
                  <a:pt x="56" y="212"/>
                  <a:pt x="72" y="189"/>
                </a:cubicBezTo>
                <a:cubicBezTo>
                  <a:pt x="87" y="166"/>
                  <a:pt x="106" y="144"/>
                  <a:pt x="125" y="124"/>
                </a:cubicBezTo>
                <a:cubicBezTo>
                  <a:pt x="145" y="105"/>
                  <a:pt x="166" y="87"/>
                  <a:pt x="189" y="72"/>
                </a:cubicBezTo>
                <a:cubicBezTo>
                  <a:pt x="213" y="56"/>
                  <a:pt x="237" y="43"/>
                  <a:pt x="263" y="33"/>
                </a:cubicBezTo>
                <a:cubicBezTo>
                  <a:pt x="288" y="22"/>
                  <a:pt x="315" y="14"/>
                  <a:pt x="342" y="9"/>
                </a:cubicBezTo>
                <a:cubicBezTo>
                  <a:pt x="369" y="3"/>
                  <a:pt x="397" y="0"/>
                  <a:pt x="425" y="0"/>
                </a:cubicBezTo>
                <a:cubicBezTo>
                  <a:pt x="452" y="0"/>
                  <a:pt x="480" y="3"/>
                  <a:pt x="507" y="9"/>
                </a:cubicBezTo>
                <a:cubicBezTo>
                  <a:pt x="535" y="14"/>
                  <a:pt x="561" y="22"/>
                  <a:pt x="587" y="33"/>
                </a:cubicBezTo>
                <a:cubicBezTo>
                  <a:pt x="612" y="43"/>
                  <a:pt x="637" y="56"/>
                  <a:pt x="660" y="72"/>
                </a:cubicBezTo>
                <a:cubicBezTo>
                  <a:pt x="683" y="87"/>
                  <a:pt x="704" y="105"/>
                  <a:pt x="724" y="124"/>
                </a:cubicBezTo>
                <a:cubicBezTo>
                  <a:pt x="744" y="144"/>
                  <a:pt x="761" y="166"/>
                  <a:pt x="777" y="189"/>
                </a:cubicBezTo>
                <a:cubicBezTo>
                  <a:pt x="792" y="212"/>
                  <a:pt x="805" y="236"/>
                  <a:pt x="816" y="262"/>
                </a:cubicBezTo>
                <a:cubicBezTo>
                  <a:pt x="826" y="288"/>
                  <a:pt x="834" y="314"/>
                  <a:pt x="840" y="341"/>
                </a:cubicBezTo>
                <a:cubicBezTo>
                  <a:pt x="845" y="369"/>
                  <a:pt x="848" y="396"/>
                  <a:pt x="848" y="425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1640" y="3719880"/>
            <a:ext cx="1702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02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81423" y="3707018"/>
            <a:ext cx="2135617" cy="215444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1400" dirty="0">
                <a:latin typeface="Helvetica Neue" panose="02000503000000020004" pitchFamily="2" charset="0"/>
              </a:rPr>
              <a:t>Figure display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571320" y="4419360"/>
            <a:ext cx="5239080" cy="829080"/>
          </a:xfrm>
          <a:custGeom>
            <a:avLst/>
            <a:gdLst/>
            <a:ahLst/>
            <a:cxnLst/>
            <a:rect l="0" t="0" r="r" b="b"/>
            <a:pathLst>
              <a:path w="14553" h="2303">
                <a:moveTo>
                  <a:pt x="0" y="2091"/>
                </a:moveTo>
                <a:lnTo>
                  <a:pt x="0" y="212"/>
                </a:lnTo>
                <a:cubicBezTo>
                  <a:pt x="0" y="198"/>
                  <a:pt x="1" y="184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1" y="118"/>
                  <a:pt x="28" y="106"/>
                  <a:pt x="36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2" y="52"/>
                  <a:pt x="83" y="44"/>
                  <a:pt x="94" y="36"/>
                </a:cubicBezTo>
                <a:cubicBezTo>
                  <a:pt x="106" y="28"/>
                  <a:pt x="118" y="22"/>
                  <a:pt x="131" y="16"/>
                </a:cubicBezTo>
                <a:cubicBezTo>
                  <a:pt x="144" y="11"/>
                  <a:pt x="157" y="7"/>
                  <a:pt x="170" y="4"/>
                </a:cubicBezTo>
                <a:cubicBezTo>
                  <a:pt x="184" y="2"/>
                  <a:pt x="198" y="0"/>
                  <a:pt x="212" y="0"/>
                </a:cubicBezTo>
                <a:lnTo>
                  <a:pt x="14341" y="0"/>
                </a:lnTo>
                <a:cubicBezTo>
                  <a:pt x="14355" y="0"/>
                  <a:pt x="14369" y="2"/>
                  <a:pt x="14383" y="4"/>
                </a:cubicBezTo>
                <a:cubicBezTo>
                  <a:pt x="14396" y="7"/>
                  <a:pt x="14410" y="11"/>
                  <a:pt x="14422" y="16"/>
                </a:cubicBezTo>
                <a:cubicBezTo>
                  <a:pt x="14435" y="22"/>
                  <a:pt x="14447" y="28"/>
                  <a:pt x="14459" y="36"/>
                </a:cubicBezTo>
                <a:cubicBezTo>
                  <a:pt x="14471" y="44"/>
                  <a:pt x="14481" y="52"/>
                  <a:pt x="14491" y="62"/>
                </a:cubicBezTo>
                <a:cubicBezTo>
                  <a:pt x="14501" y="72"/>
                  <a:pt x="14510" y="83"/>
                  <a:pt x="14517" y="94"/>
                </a:cubicBezTo>
                <a:cubicBezTo>
                  <a:pt x="14525" y="106"/>
                  <a:pt x="14532" y="118"/>
                  <a:pt x="14537" y="131"/>
                </a:cubicBezTo>
                <a:cubicBezTo>
                  <a:pt x="14542" y="144"/>
                  <a:pt x="14546" y="157"/>
                  <a:pt x="14549" y="171"/>
                </a:cubicBezTo>
                <a:cubicBezTo>
                  <a:pt x="14552" y="184"/>
                  <a:pt x="14553" y="198"/>
                  <a:pt x="14553" y="212"/>
                </a:cubicBezTo>
                <a:lnTo>
                  <a:pt x="14553" y="2091"/>
                </a:lnTo>
                <a:cubicBezTo>
                  <a:pt x="14553" y="2105"/>
                  <a:pt x="14552" y="2119"/>
                  <a:pt x="14549" y="2133"/>
                </a:cubicBezTo>
                <a:cubicBezTo>
                  <a:pt x="14546" y="2146"/>
                  <a:pt x="14542" y="2160"/>
                  <a:pt x="14537" y="2172"/>
                </a:cubicBezTo>
                <a:cubicBezTo>
                  <a:pt x="14532" y="2185"/>
                  <a:pt x="14525" y="2197"/>
                  <a:pt x="14517" y="2209"/>
                </a:cubicBezTo>
                <a:cubicBezTo>
                  <a:pt x="14510" y="2221"/>
                  <a:pt x="14501" y="2231"/>
                  <a:pt x="14491" y="2241"/>
                </a:cubicBezTo>
                <a:cubicBezTo>
                  <a:pt x="14481" y="2251"/>
                  <a:pt x="14471" y="2260"/>
                  <a:pt x="14459" y="2267"/>
                </a:cubicBezTo>
                <a:cubicBezTo>
                  <a:pt x="14447" y="2275"/>
                  <a:pt x="14435" y="2282"/>
                  <a:pt x="14422" y="2287"/>
                </a:cubicBezTo>
                <a:cubicBezTo>
                  <a:pt x="14410" y="2292"/>
                  <a:pt x="14396" y="2296"/>
                  <a:pt x="14383" y="2299"/>
                </a:cubicBezTo>
                <a:cubicBezTo>
                  <a:pt x="14369" y="2302"/>
                  <a:pt x="14355" y="2303"/>
                  <a:pt x="14341" y="2303"/>
                </a:cubicBezTo>
                <a:lnTo>
                  <a:pt x="212" y="2303"/>
                </a:lnTo>
                <a:cubicBezTo>
                  <a:pt x="198" y="2303"/>
                  <a:pt x="184" y="2302"/>
                  <a:pt x="170" y="2299"/>
                </a:cubicBezTo>
                <a:cubicBezTo>
                  <a:pt x="157" y="2296"/>
                  <a:pt x="144" y="2292"/>
                  <a:pt x="131" y="2287"/>
                </a:cubicBezTo>
                <a:cubicBezTo>
                  <a:pt x="118" y="2282"/>
                  <a:pt x="106" y="2275"/>
                  <a:pt x="94" y="2267"/>
                </a:cubicBezTo>
                <a:cubicBezTo>
                  <a:pt x="83" y="2260"/>
                  <a:pt x="72" y="2251"/>
                  <a:pt x="62" y="2241"/>
                </a:cubicBezTo>
                <a:cubicBezTo>
                  <a:pt x="52" y="2231"/>
                  <a:pt x="43" y="2221"/>
                  <a:pt x="36" y="2209"/>
                </a:cubicBezTo>
                <a:cubicBezTo>
                  <a:pt x="28" y="2197"/>
                  <a:pt x="21" y="2185"/>
                  <a:pt x="16" y="2172"/>
                </a:cubicBezTo>
                <a:cubicBezTo>
                  <a:pt x="11" y="2160"/>
                  <a:pt x="7" y="2146"/>
                  <a:pt x="4" y="2133"/>
                </a:cubicBezTo>
                <a:cubicBezTo>
                  <a:pt x="1" y="2119"/>
                  <a:pt x="0" y="2105"/>
                  <a:pt x="0" y="2091"/>
                </a:cubicBez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723600" y="4676760"/>
            <a:ext cx="305280" cy="304920"/>
          </a:xfrm>
          <a:custGeom>
            <a:avLst/>
            <a:gdLst/>
            <a:ahLst/>
            <a:cxnLst/>
            <a:rect l="0" t="0" r="r" b="b"/>
            <a:pathLst>
              <a:path w="848" h="847">
                <a:moveTo>
                  <a:pt x="848" y="424"/>
                </a:moveTo>
                <a:cubicBezTo>
                  <a:pt x="848" y="452"/>
                  <a:pt x="845" y="479"/>
                  <a:pt x="840" y="506"/>
                </a:cubicBezTo>
                <a:cubicBezTo>
                  <a:pt x="834" y="534"/>
                  <a:pt x="826" y="560"/>
                  <a:pt x="816" y="586"/>
                </a:cubicBezTo>
                <a:cubicBezTo>
                  <a:pt x="805" y="612"/>
                  <a:pt x="792" y="636"/>
                  <a:pt x="777" y="659"/>
                </a:cubicBezTo>
                <a:cubicBezTo>
                  <a:pt x="761" y="682"/>
                  <a:pt x="744" y="704"/>
                  <a:pt x="724" y="723"/>
                </a:cubicBezTo>
                <a:cubicBezTo>
                  <a:pt x="704" y="743"/>
                  <a:pt x="683" y="760"/>
                  <a:pt x="660" y="776"/>
                </a:cubicBezTo>
                <a:cubicBezTo>
                  <a:pt x="637" y="791"/>
                  <a:pt x="612" y="804"/>
                  <a:pt x="587" y="815"/>
                </a:cubicBezTo>
                <a:cubicBezTo>
                  <a:pt x="561" y="826"/>
                  <a:pt x="535" y="834"/>
                  <a:pt x="507" y="839"/>
                </a:cubicBezTo>
                <a:cubicBezTo>
                  <a:pt x="480" y="844"/>
                  <a:pt x="452" y="847"/>
                  <a:pt x="425" y="847"/>
                </a:cubicBezTo>
                <a:cubicBezTo>
                  <a:pt x="397" y="847"/>
                  <a:pt x="369" y="844"/>
                  <a:pt x="342" y="839"/>
                </a:cubicBezTo>
                <a:cubicBezTo>
                  <a:pt x="315" y="834"/>
                  <a:pt x="288" y="826"/>
                  <a:pt x="263" y="815"/>
                </a:cubicBezTo>
                <a:cubicBezTo>
                  <a:pt x="237" y="804"/>
                  <a:pt x="213" y="791"/>
                  <a:pt x="189" y="776"/>
                </a:cubicBezTo>
                <a:cubicBezTo>
                  <a:pt x="166" y="760"/>
                  <a:pt x="145" y="743"/>
                  <a:pt x="125" y="723"/>
                </a:cubicBezTo>
                <a:cubicBezTo>
                  <a:pt x="106" y="704"/>
                  <a:pt x="87" y="682"/>
                  <a:pt x="72" y="659"/>
                </a:cubicBezTo>
                <a:cubicBezTo>
                  <a:pt x="56" y="636"/>
                  <a:pt x="43" y="612"/>
                  <a:pt x="33" y="586"/>
                </a:cubicBezTo>
                <a:cubicBezTo>
                  <a:pt x="22" y="560"/>
                  <a:pt x="14" y="534"/>
                  <a:pt x="8" y="506"/>
                </a:cubicBezTo>
                <a:cubicBezTo>
                  <a:pt x="3" y="479"/>
                  <a:pt x="0" y="452"/>
                  <a:pt x="0" y="424"/>
                </a:cubicBezTo>
                <a:cubicBezTo>
                  <a:pt x="0" y="396"/>
                  <a:pt x="3" y="369"/>
                  <a:pt x="8" y="341"/>
                </a:cubicBezTo>
                <a:cubicBezTo>
                  <a:pt x="14" y="314"/>
                  <a:pt x="22" y="288"/>
                  <a:pt x="33" y="262"/>
                </a:cubicBezTo>
                <a:cubicBezTo>
                  <a:pt x="43" y="236"/>
                  <a:pt x="56" y="212"/>
                  <a:pt x="72" y="189"/>
                </a:cubicBezTo>
                <a:cubicBezTo>
                  <a:pt x="87" y="166"/>
                  <a:pt x="106" y="144"/>
                  <a:pt x="125" y="125"/>
                </a:cubicBezTo>
                <a:cubicBezTo>
                  <a:pt x="145" y="104"/>
                  <a:pt x="166" y="86"/>
                  <a:pt x="189" y="71"/>
                </a:cubicBezTo>
                <a:cubicBezTo>
                  <a:pt x="213" y="55"/>
                  <a:pt x="237" y="42"/>
                  <a:pt x="263" y="32"/>
                </a:cubicBezTo>
                <a:cubicBezTo>
                  <a:pt x="288" y="21"/>
                  <a:pt x="315" y="13"/>
                  <a:pt x="342" y="8"/>
                </a:cubicBezTo>
                <a:cubicBezTo>
                  <a:pt x="369" y="2"/>
                  <a:pt x="397" y="0"/>
                  <a:pt x="425" y="0"/>
                </a:cubicBezTo>
                <a:cubicBezTo>
                  <a:pt x="452" y="0"/>
                  <a:pt x="480" y="2"/>
                  <a:pt x="507" y="8"/>
                </a:cubicBezTo>
                <a:cubicBezTo>
                  <a:pt x="535" y="13"/>
                  <a:pt x="561" y="21"/>
                  <a:pt x="587" y="32"/>
                </a:cubicBezTo>
                <a:cubicBezTo>
                  <a:pt x="612" y="42"/>
                  <a:pt x="637" y="55"/>
                  <a:pt x="660" y="71"/>
                </a:cubicBezTo>
                <a:cubicBezTo>
                  <a:pt x="683" y="86"/>
                  <a:pt x="704" y="104"/>
                  <a:pt x="724" y="125"/>
                </a:cubicBezTo>
                <a:cubicBezTo>
                  <a:pt x="744" y="144"/>
                  <a:pt x="761" y="166"/>
                  <a:pt x="777" y="189"/>
                </a:cubicBezTo>
                <a:cubicBezTo>
                  <a:pt x="792" y="212"/>
                  <a:pt x="805" y="236"/>
                  <a:pt x="816" y="262"/>
                </a:cubicBezTo>
                <a:cubicBezTo>
                  <a:pt x="826" y="288"/>
                  <a:pt x="834" y="314"/>
                  <a:pt x="840" y="341"/>
                </a:cubicBezTo>
                <a:cubicBezTo>
                  <a:pt x="845" y="369"/>
                  <a:pt x="848" y="396"/>
                  <a:pt x="848" y="424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1640" y="4739040"/>
            <a:ext cx="1702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03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81160" y="4650840"/>
            <a:ext cx="2632131" cy="215444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sz="1400" dirty="0">
                <a:latin typeface="Helvetica Neue" panose="02000503000000020004" pitchFamily="2" charset="0"/>
              </a:rPr>
              <a:t>Data crawling and preprocessing</a:t>
            </a:r>
            <a:endParaRPr lang="en-US" sz="1400" dirty="0">
              <a:latin typeface="Helvetica Neue" panose="02000503000000020004" pitchFamily="2" charset="0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6381720" y="2381040"/>
            <a:ext cx="5239080" cy="829080"/>
          </a:xfrm>
          <a:custGeom>
            <a:avLst/>
            <a:gdLst/>
            <a:ahLst/>
            <a:cxnLst/>
            <a:rect l="0" t="0" r="r" b="b"/>
            <a:pathLst>
              <a:path w="14553" h="2303">
                <a:moveTo>
                  <a:pt x="0" y="2091"/>
                </a:moveTo>
                <a:lnTo>
                  <a:pt x="0" y="212"/>
                </a:lnTo>
                <a:cubicBezTo>
                  <a:pt x="0" y="198"/>
                  <a:pt x="1" y="184"/>
                  <a:pt x="4" y="170"/>
                </a:cubicBezTo>
                <a:cubicBezTo>
                  <a:pt x="6" y="157"/>
                  <a:pt x="10" y="144"/>
                  <a:pt x="16" y="131"/>
                </a:cubicBezTo>
                <a:cubicBezTo>
                  <a:pt x="21" y="118"/>
                  <a:pt x="28" y="106"/>
                  <a:pt x="35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1" y="52"/>
                  <a:pt x="82" y="43"/>
                  <a:pt x="94" y="36"/>
                </a:cubicBezTo>
                <a:cubicBezTo>
                  <a:pt x="105" y="28"/>
                  <a:pt x="117" y="22"/>
                  <a:pt x="130" y="16"/>
                </a:cubicBezTo>
                <a:cubicBezTo>
                  <a:pt x="143" y="11"/>
                  <a:pt x="156" y="7"/>
                  <a:pt x="170" y="4"/>
                </a:cubicBezTo>
                <a:cubicBezTo>
                  <a:pt x="184" y="1"/>
                  <a:pt x="197" y="0"/>
                  <a:pt x="211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2" y="4"/>
                </a:cubicBezTo>
                <a:cubicBezTo>
                  <a:pt x="14396" y="7"/>
                  <a:pt x="14409" y="11"/>
                  <a:pt x="14422" y="16"/>
                </a:cubicBezTo>
                <a:cubicBezTo>
                  <a:pt x="14435" y="22"/>
                  <a:pt x="14447" y="28"/>
                  <a:pt x="14459" y="36"/>
                </a:cubicBezTo>
                <a:cubicBezTo>
                  <a:pt x="14470" y="43"/>
                  <a:pt x="14481" y="52"/>
                  <a:pt x="14491" y="62"/>
                </a:cubicBezTo>
                <a:cubicBezTo>
                  <a:pt x="14500" y="72"/>
                  <a:pt x="14509" y="83"/>
                  <a:pt x="14517" y="94"/>
                </a:cubicBezTo>
                <a:cubicBezTo>
                  <a:pt x="14525" y="106"/>
                  <a:pt x="14531" y="118"/>
                  <a:pt x="14537" y="131"/>
                </a:cubicBezTo>
                <a:cubicBezTo>
                  <a:pt x="14542" y="144"/>
                  <a:pt x="14546" y="157"/>
                  <a:pt x="14549" y="170"/>
                </a:cubicBezTo>
                <a:cubicBezTo>
                  <a:pt x="14551" y="184"/>
                  <a:pt x="14553" y="198"/>
                  <a:pt x="14553" y="212"/>
                </a:cubicBezTo>
                <a:lnTo>
                  <a:pt x="14553" y="2091"/>
                </a:lnTo>
                <a:cubicBezTo>
                  <a:pt x="14553" y="2105"/>
                  <a:pt x="14551" y="2119"/>
                  <a:pt x="14549" y="2133"/>
                </a:cubicBezTo>
                <a:cubicBezTo>
                  <a:pt x="14546" y="2146"/>
                  <a:pt x="14542" y="2159"/>
                  <a:pt x="14537" y="2172"/>
                </a:cubicBezTo>
                <a:cubicBezTo>
                  <a:pt x="14531" y="2185"/>
                  <a:pt x="14525" y="2197"/>
                  <a:pt x="14517" y="2209"/>
                </a:cubicBezTo>
                <a:cubicBezTo>
                  <a:pt x="14509" y="2220"/>
                  <a:pt x="14500" y="2231"/>
                  <a:pt x="14491" y="2241"/>
                </a:cubicBezTo>
                <a:cubicBezTo>
                  <a:pt x="14481" y="2251"/>
                  <a:pt x="14470" y="2260"/>
                  <a:pt x="14459" y="2267"/>
                </a:cubicBezTo>
                <a:cubicBezTo>
                  <a:pt x="14447" y="2275"/>
                  <a:pt x="14435" y="2282"/>
                  <a:pt x="14422" y="2287"/>
                </a:cubicBezTo>
                <a:cubicBezTo>
                  <a:pt x="14409" y="2292"/>
                  <a:pt x="14396" y="2296"/>
                  <a:pt x="14382" y="2299"/>
                </a:cubicBezTo>
                <a:cubicBezTo>
                  <a:pt x="14369" y="2302"/>
                  <a:pt x="14355" y="2303"/>
                  <a:pt x="14341" y="2303"/>
                </a:cubicBezTo>
                <a:lnTo>
                  <a:pt x="211" y="2303"/>
                </a:lnTo>
                <a:cubicBezTo>
                  <a:pt x="197" y="2303"/>
                  <a:pt x="184" y="2302"/>
                  <a:pt x="170" y="2299"/>
                </a:cubicBezTo>
                <a:cubicBezTo>
                  <a:pt x="156" y="2296"/>
                  <a:pt x="143" y="2292"/>
                  <a:pt x="130" y="2287"/>
                </a:cubicBezTo>
                <a:cubicBezTo>
                  <a:pt x="117" y="2282"/>
                  <a:pt x="105" y="2275"/>
                  <a:pt x="94" y="2267"/>
                </a:cubicBezTo>
                <a:cubicBezTo>
                  <a:pt x="82" y="2260"/>
                  <a:pt x="71" y="2251"/>
                  <a:pt x="62" y="2241"/>
                </a:cubicBezTo>
                <a:cubicBezTo>
                  <a:pt x="52" y="2231"/>
                  <a:pt x="43" y="2220"/>
                  <a:pt x="35" y="2209"/>
                </a:cubicBezTo>
                <a:cubicBezTo>
                  <a:pt x="28" y="2197"/>
                  <a:pt x="21" y="2185"/>
                  <a:pt x="16" y="2172"/>
                </a:cubicBezTo>
                <a:cubicBezTo>
                  <a:pt x="10" y="2159"/>
                  <a:pt x="6" y="2146"/>
                  <a:pt x="4" y="2133"/>
                </a:cubicBezTo>
                <a:cubicBezTo>
                  <a:pt x="1" y="2119"/>
                  <a:pt x="0" y="2105"/>
                  <a:pt x="0" y="2091"/>
                </a:cubicBez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6534000" y="2638080"/>
            <a:ext cx="305280" cy="305280"/>
          </a:xfrm>
          <a:custGeom>
            <a:avLst/>
            <a:gdLst/>
            <a:ahLst/>
            <a:cxnLst/>
            <a:rect l="0" t="0" r="r" b="b"/>
            <a:pathLst>
              <a:path w="848" h="848">
                <a:moveTo>
                  <a:pt x="848" y="424"/>
                </a:moveTo>
                <a:cubicBezTo>
                  <a:pt x="848" y="452"/>
                  <a:pt x="845" y="479"/>
                  <a:pt x="839" y="506"/>
                </a:cubicBezTo>
                <a:cubicBezTo>
                  <a:pt x="834" y="534"/>
                  <a:pt x="826" y="560"/>
                  <a:pt x="815" y="586"/>
                </a:cubicBezTo>
                <a:cubicBezTo>
                  <a:pt x="805" y="611"/>
                  <a:pt x="792" y="636"/>
                  <a:pt x="776" y="659"/>
                </a:cubicBezTo>
                <a:cubicBezTo>
                  <a:pt x="761" y="682"/>
                  <a:pt x="743" y="703"/>
                  <a:pt x="724" y="724"/>
                </a:cubicBezTo>
                <a:cubicBezTo>
                  <a:pt x="704" y="744"/>
                  <a:pt x="683" y="761"/>
                  <a:pt x="659" y="777"/>
                </a:cubicBezTo>
                <a:cubicBezTo>
                  <a:pt x="636" y="792"/>
                  <a:pt x="612" y="805"/>
                  <a:pt x="586" y="816"/>
                </a:cubicBezTo>
                <a:cubicBezTo>
                  <a:pt x="561" y="827"/>
                  <a:pt x="534" y="835"/>
                  <a:pt x="507" y="840"/>
                </a:cubicBezTo>
                <a:cubicBezTo>
                  <a:pt x="480" y="845"/>
                  <a:pt x="452" y="848"/>
                  <a:pt x="424" y="848"/>
                </a:cubicBezTo>
                <a:cubicBezTo>
                  <a:pt x="396" y="848"/>
                  <a:pt x="369" y="845"/>
                  <a:pt x="342" y="840"/>
                </a:cubicBezTo>
                <a:cubicBezTo>
                  <a:pt x="314" y="835"/>
                  <a:pt x="288" y="827"/>
                  <a:pt x="262" y="816"/>
                </a:cubicBezTo>
                <a:cubicBezTo>
                  <a:pt x="237" y="805"/>
                  <a:pt x="212" y="792"/>
                  <a:pt x="189" y="777"/>
                </a:cubicBezTo>
                <a:cubicBezTo>
                  <a:pt x="166" y="761"/>
                  <a:pt x="145" y="744"/>
                  <a:pt x="125" y="724"/>
                </a:cubicBezTo>
                <a:cubicBezTo>
                  <a:pt x="105" y="703"/>
                  <a:pt x="88" y="682"/>
                  <a:pt x="72" y="659"/>
                </a:cubicBezTo>
                <a:cubicBezTo>
                  <a:pt x="57" y="636"/>
                  <a:pt x="44" y="611"/>
                  <a:pt x="32" y="586"/>
                </a:cubicBezTo>
                <a:cubicBezTo>
                  <a:pt x="22" y="560"/>
                  <a:pt x="13" y="534"/>
                  <a:pt x="8" y="506"/>
                </a:cubicBezTo>
                <a:cubicBezTo>
                  <a:pt x="3" y="479"/>
                  <a:pt x="0" y="452"/>
                  <a:pt x="0" y="424"/>
                </a:cubicBezTo>
                <a:cubicBezTo>
                  <a:pt x="0" y="396"/>
                  <a:pt x="3" y="368"/>
                  <a:pt x="8" y="341"/>
                </a:cubicBezTo>
                <a:cubicBezTo>
                  <a:pt x="13" y="314"/>
                  <a:pt x="22" y="287"/>
                  <a:pt x="32" y="262"/>
                </a:cubicBezTo>
                <a:cubicBezTo>
                  <a:pt x="44" y="236"/>
                  <a:pt x="57" y="212"/>
                  <a:pt x="72" y="189"/>
                </a:cubicBezTo>
                <a:cubicBezTo>
                  <a:pt x="88" y="165"/>
                  <a:pt x="105" y="144"/>
                  <a:pt x="125" y="124"/>
                </a:cubicBezTo>
                <a:cubicBezTo>
                  <a:pt x="145" y="105"/>
                  <a:pt x="166" y="87"/>
                  <a:pt x="189" y="72"/>
                </a:cubicBezTo>
                <a:cubicBezTo>
                  <a:pt x="212" y="56"/>
                  <a:pt x="237" y="43"/>
                  <a:pt x="262" y="33"/>
                </a:cubicBezTo>
                <a:cubicBezTo>
                  <a:pt x="288" y="22"/>
                  <a:pt x="314" y="14"/>
                  <a:pt x="342" y="9"/>
                </a:cubicBezTo>
                <a:cubicBezTo>
                  <a:pt x="369" y="3"/>
                  <a:pt x="396" y="0"/>
                  <a:pt x="424" y="0"/>
                </a:cubicBezTo>
                <a:cubicBezTo>
                  <a:pt x="452" y="0"/>
                  <a:pt x="480" y="3"/>
                  <a:pt x="507" y="9"/>
                </a:cubicBezTo>
                <a:cubicBezTo>
                  <a:pt x="534" y="14"/>
                  <a:pt x="561" y="22"/>
                  <a:pt x="586" y="33"/>
                </a:cubicBezTo>
                <a:cubicBezTo>
                  <a:pt x="612" y="43"/>
                  <a:pt x="636" y="56"/>
                  <a:pt x="659" y="72"/>
                </a:cubicBezTo>
                <a:cubicBezTo>
                  <a:pt x="683" y="87"/>
                  <a:pt x="704" y="105"/>
                  <a:pt x="724" y="124"/>
                </a:cubicBezTo>
                <a:cubicBezTo>
                  <a:pt x="743" y="144"/>
                  <a:pt x="761" y="165"/>
                  <a:pt x="776" y="189"/>
                </a:cubicBezTo>
                <a:cubicBezTo>
                  <a:pt x="792" y="212"/>
                  <a:pt x="805" y="236"/>
                  <a:pt x="815" y="262"/>
                </a:cubicBezTo>
                <a:cubicBezTo>
                  <a:pt x="826" y="287"/>
                  <a:pt x="834" y="314"/>
                  <a:pt x="839" y="341"/>
                </a:cubicBezTo>
                <a:cubicBezTo>
                  <a:pt x="845" y="368"/>
                  <a:pt x="848" y="396"/>
                  <a:pt x="848" y="424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01680" y="2700360"/>
            <a:ext cx="1702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04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91200" y="2700360"/>
            <a:ext cx="1525479" cy="215444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1400" dirty="0">
                <a:latin typeface="Helvetica Neue" panose="02000503000000020004" pitchFamily="2" charset="0"/>
              </a:rPr>
              <a:t>Hot topic analysis</a:t>
            </a:r>
            <a:endParaRPr lang="en-US" sz="1400" dirty="0">
              <a:latin typeface="Helvetica Neue" panose="02000503000000020004" pitchFamily="2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6381720" y="3400200"/>
            <a:ext cx="5239080" cy="829080"/>
          </a:xfrm>
          <a:custGeom>
            <a:avLst/>
            <a:gdLst/>
            <a:ahLst/>
            <a:cxnLst/>
            <a:rect l="0" t="0" r="r" b="b"/>
            <a:pathLst>
              <a:path w="14553" h="2303">
                <a:moveTo>
                  <a:pt x="0" y="2091"/>
                </a:moveTo>
                <a:lnTo>
                  <a:pt x="0" y="212"/>
                </a:lnTo>
                <a:cubicBezTo>
                  <a:pt x="0" y="198"/>
                  <a:pt x="1" y="184"/>
                  <a:pt x="4" y="170"/>
                </a:cubicBezTo>
                <a:cubicBezTo>
                  <a:pt x="6" y="157"/>
                  <a:pt x="10" y="144"/>
                  <a:pt x="16" y="131"/>
                </a:cubicBezTo>
                <a:cubicBezTo>
                  <a:pt x="21" y="118"/>
                  <a:pt x="28" y="106"/>
                  <a:pt x="35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1" y="52"/>
                  <a:pt x="82" y="44"/>
                  <a:pt x="94" y="36"/>
                </a:cubicBezTo>
                <a:cubicBezTo>
                  <a:pt x="105" y="28"/>
                  <a:pt x="117" y="22"/>
                  <a:pt x="130" y="16"/>
                </a:cubicBezTo>
                <a:cubicBezTo>
                  <a:pt x="143" y="11"/>
                  <a:pt x="156" y="7"/>
                  <a:pt x="170" y="4"/>
                </a:cubicBezTo>
                <a:cubicBezTo>
                  <a:pt x="184" y="1"/>
                  <a:pt x="197" y="0"/>
                  <a:pt x="211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2" y="4"/>
                </a:cubicBezTo>
                <a:cubicBezTo>
                  <a:pt x="14396" y="7"/>
                  <a:pt x="14409" y="11"/>
                  <a:pt x="14422" y="16"/>
                </a:cubicBezTo>
                <a:cubicBezTo>
                  <a:pt x="14435" y="22"/>
                  <a:pt x="14447" y="28"/>
                  <a:pt x="14459" y="36"/>
                </a:cubicBezTo>
                <a:cubicBezTo>
                  <a:pt x="14470" y="44"/>
                  <a:pt x="14481" y="52"/>
                  <a:pt x="14491" y="62"/>
                </a:cubicBezTo>
                <a:cubicBezTo>
                  <a:pt x="14500" y="72"/>
                  <a:pt x="14509" y="83"/>
                  <a:pt x="14517" y="94"/>
                </a:cubicBezTo>
                <a:cubicBezTo>
                  <a:pt x="14525" y="106"/>
                  <a:pt x="14531" y="118"/>
                  <a:pt x="14537" y="131"/>
                </a:cubicBezTo>
                <a:cubicBezTo>
                  <a:pt x="14542" y="144"/>
                  <a:pt x="14546" y="157"/>
                  <a:pt x="14549" y="170"/>
                </a:cubicBezTo>
                <a:cubicBezTo>
                  <a:pt x="14551" y="184"/>
                  <a:pt x="14553" y="198"/>
                  <a:pt x="14553" y="212"/>
                </a:cubicBezTo>
                <a:lnTo>
                  <a:pt x="14553" y="2091"/>
                </a:lnTo>
                <a:cubicBezTo>
                  <a:pt x="14553" y="2105"/>
                  <a:pt x="14551" y="2119"/>
                  <a:pt x="14549" y="2133"/>
                </a:cubicBezTo>
                <a:cubicBezTo>
                  <a:pt x="14546" y="2146"/>
                  <a:pt x="14542" y="2159"/>
                  <a:pt x="14537" y="2172"/>
                </a:cubicBezTo>
                <a:cubicBezTo>
                  <a:pt x="14531" y="2185"/>
                  <a:pt x="14525" y="2197"/>
                  <a:pt x="14517" y="2209"/>
                </a:cubicBezTo>
                <a:cubicBezTo>
                  <a:pt x="14509" y="2220"/>
                  <a:pt x="14500" y="2231"/>
                  <a:pt x="14491" y="2241"/>
                </a:cubicBezTo>
                <a:cubicBezTo>
                  <a:pt x="14481" y="2251"/>
                  <a:pt x="14470" y="2260"/>
                  <a:pt x="14459" y="2267"/>
                </a:cubicBezTo>
                <a:cubicBezTo>
                  <a:pt x="14447" y="2275"/>
                  <a:pt x="14435" y="2282"/>
                  <a:pt x="14422" y="2287"/>
                </a:cubicBezTo>
                <a:cubicBezTo>
                  <a:pt x="14409" y="2292"/>
                  <a:pt x="14396" y="2296"/>
                  <a:pt x="14382" y="2299"/>
                </a:cubicBezTo>
                <a:cubicBezTo>
                  <a:pt x="14369" y="2302"/>
                  <a:pt x="14355" y="2303"/>
                  <a:pt x="14341" y="2303"/>
                </a:cubicBezTo>
                <a:lnTo>
                  <a:pt x="211" y="2303"/>
                </a:lnTo>
                <a:cubicBezTo>
                  <a:pt x="197" y="2303"/>
                  <a:pt x="184" y="2302"/>
                  <a:pt x="170" y="2299"/>
                </a:cubicBezTo>
                <a:cubicBezTo>
                  <a:pt x="156" y="2296"/>
                  <a:pt x="143" y="2292"/>
                  <a:pt x="130" y="2287"/>
                </a:cubicBezTo>
                <a:cubicBezTo>
                  <a:pt x="117" y="2282"/>
                  <a:pt x="105" y="2275"/>
                  <a:pt x="94" y="2267"/>
                </a:cubicBezTo>
                <a:cubicBezTo>
                  <a:pt x="82" y="2260"/>
                  <a:pt x="71" y="2251"/>
                  <a:pt x="62" y="2241"/>
                </a:cubicBezTo>
                <a:cubicBezTo>
                  <a:pt x="52" y="2231"/>
                  <a:pt x="43" y="2220"/>
                  <a:pt x="35" y="2209"/>
                </a:cubicBezTo>
                <a:cubicBezTo>
                  <a:pt x="28" y="2197"/>
                  <a:pt x="21" y="2185"/>
                  <a:pt x="16" y="2172"/>
                </a:cubicBezTo>
                <a:cubicBezTo>
                  <a:pt x="10" y="2159"/>
                  <a:pt x="6" y="2146"/>
                  <a:pt x="4" y="2133"/>
                </a:cubicBezTo>
                <a:cubicBezTo>
                  <a:pt x="1" y="2119"/>
                  <a:pt x="0" y="2105"/>
                  <a:pt x="0" y="2091"/>
                </a:cubicBez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34000" y="3657240"/>
            <a:ext cx="305280" cy="305280"/>
          </a:xfrm>
          <a:custGeom>
            <a:avLst/>
            <a:gdLst/>
            <a:ahLst/>
            <a:cxnLst/>
            <a:rect l="0" t="0" r="r" b="b"/>
            <a:pathLst>
              <a:path w="848" h="848">
                <a:moveTo>
                  <a:pt x="848" y="425"/>
                </a:moveTo>
                <a:cubicBezTo>
                  <a:pt x="848" y="453"/>
                  <a:pt x="845" y="480"/>
                  <a:pt x="839" y="507"/>
                </a:cubicBezTo>
                <a:cubicBezTo>
                  <a:pt x="834" y="535"/>
                  <a:pt x="826" y="561"/>
                  <a:pt x="815" y="587"/>
                </a:cubicBezTo>
                <a:cubicBezTo>
                  <a:pt x="805" y="613"/>
                  <a:pt x="792" y="637"/>
                  <a:pt x="776" y="660"/>
                </a:cubicBezTo>
                <a:cubicBezTo>
                  <a:pt x="761" y="683"/>
                  <a:pt x="743" y="705"/>
                  <a:pt x="724" y="724"/>
                </a:cubicBezTo>
                <a:cubicBezTo>
                  <a:pt x="704" y="744"/>
                  <a:pt x="683" y="761"/>
                  <a:pt x="659" y="777"/>
                </a:cubicBezTo>
                <a:cubicBezTo>
                  <a:pt x="636" y="792"/>
                  <a:pt x="612" y="805"/>
                  <a:pt x="586" y="816"/>
                </a:cubicBezTo>
                <a:cubicBezTo>
                  <a:pt x="561" y="827"/>
                  <a:pt x="534" y="835"/>
                  <a:pt x="507" y="840"/>
                </a:cubicBezTo>
                <a:cubicBezTo>
                  <a:pt x="480" y="845"/>
                  <a:pt x="452" y="848"/>
                  <a:pt x="424" y="848"/>
                </a:cubicBezTo>
                <a:cubicBezTo>
                  <a:pt x="396" y="848"/>
                  <a:pt x="369" y="845"/>
                  <a:pt x="342" y="840"/>
                </a:cubicBezTo>
                <a:cubicBezTo>
                  <a:pt x="314" y="835"/>
                  <a:pt x="288" y="827"/>
                  <a:pt x="262" y="816"/>
                </a:cubicBezTo>
                <a:cubicBezTo>
                  <a:pt x="237" y="805"/>
                  <a:pt x="212" y="792"/>
                  <a:pt x="189" y="777"/>
                </a:cubicBezTo>
                <a:cubicBezTo>
                  <a:pt x="166" y="761"/>
                  <a:pt x="145" y="744"/>
                  <a:pt x="125" y="724"/>
                </a:cubicBezTo>
                <a:cubicBezTo>
                  <a:pt x="105" y="705"/>
                  <a:pt x="88" y="683"/>
                  <a:pt x="72" y="660"/>
                </a:cubicBezTo>
                <a:cubicBezTo>
                  <a:pt x="57" y="637"/>
                  <a:pt x="44" y="613"/>
                  <a:pt x="32" y="587"/>
                </a:cubicBezTo>
                <a:cubicBezTo>
                  <a:pt x="22" y="561"/>
                  <a:pt x="13" y="535"/>
                  <a:pt x="8" y="507"/>
                </a:cubicBezTo>
                <a:cubicBezTo>
                  <a:pt x="3" y="480"/>
                  <a:pt x="0" y="453"/>
                  <a:pt x="0" y="425"/>
                </a:cubicBezTo>
                <a:cubicBezTo>
                  <a:pt x="0" y="396"/>
                  <a:pt x="3" y="369"/>
                  <a:pt x="8" y="341"/>
                </a:cubicBezTo>
                <a:cubicBezTo>
                  <a:pt x="13" y="314"/>
                  <a:pt x="22" y="288"/>
                  <a:pt x="32" y="262"/>
                </a:cubicBezTo>
                <a:cubicBezTo>
                  <a:pt x="44" y="236"/>
                  <a:pt x="57" y="212"/>
                  <a:pt x="72" y="189"/>
                </a:cubicBezTo>
                <a:cubicBezTo>
                  <a:pt x="88" y="166"/>
                  <a:pt x="105" y="144"/>
                  <a:pt x="125" y="124"/>
                </a:cubicBezTo>
                <a:cubicBezTo>
                  <a:pt x="145" y="105"/>
                  <a:pt x="166" y="87"/>
                  <a:pt x="189" y="72"/>
                </a:cubicBezTo>
                <a:cubicBezTo>
                  <a:pt x="212" y="56"/>
                  <a:pt x="237" y="43"/>
                  <a:pt x="262" y="33"/>
                </a:cubicBezTo>
                <a:cubicBezTo>
                  <a:pt x="288" y="22"/>
                  <a:pt x="314" y="14"/>
                  <a:pt x="342" y="9"/>
                </a:cubicBezTo>
                <a:cubicBezTo>
                  <a:pt x="369" y="3"/>
                  <a:pt x="396" y="0"/>
                  <a:pt x="424" y="0"/>
                </a:cubicBezTo>
                <a:cubicBezTo>
                  <a:pt x="452" y="0"/>
                  <a:pt x="480" y="3"/>
                  <a:pt x="507" y="9"/>
                </a:cubicBezTo>
                <a:cubicBezTo>
                  <a:pt x="534" y="14"/>
                  <a:pt x="561" y="22"/>
                  <a:pt x="586" y="33"/>
                </a:cubicBezTo>
                <a:cubicBezTo>
                  <a:pt x="612" y="43"/>
                  <a:pt x="636" y="56"/>
                  <a:pt x="659" y="72"/>
                </a:cubicBezTo>
                <a:cubicBezTo>
                  <a:pt x="683" y="87"/>
                  <a:pt x="704" y="105"/>
                  <a:pt x="724" y="124"/>
                </a:cubicBezTo>
                <a:cubicBezTo>
                  <a:pt x="743" y="144"/>
                  <a:pt x="761" y="166"/>
                  <a:pt x="776" y="189"/>
                </a:cubicBezTo>
                <a:cubicBezTo>
                  <a:pt x="792" y="212"/>
                  <a:pt x="805" y="236"/>
                  <a:pt x="815" y="262"/>
                </a:cubicBezTo>
                <a:cubicBezTo>
                  <a:pt x="826" y="288"/>
                  <a:pt x="834" y="314"/>
                  <a:pt x="839" y="341"/>
                </a:cubicBezTo>
                <a:cubicBezTo>
                  <a:pt x="845" y="369"/>
                  <a:pt x="848" y="396"/>
                  <a:pt x="848" y="425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01680" y="3719880"/>
            <a:ext cx="1702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05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37911" y="3696341"/>
            <a:ext cx="775853" cy="215444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sz="1400" dirty="0">
                <a:latin typeface="Helvetica Neue" panose="02000503000000020004" pitchFamily="2" charset="0"/>
              </a:rPr>
              <a:t>About</a:t>
            </a:r>
            <a:r>
              <a:rPr lang="zh-CN" altLang="en-US" sz="1400" dirty="0">
                <a:latin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</a:rPr>
              <a:t>tax</a:t>
            </a:r>
            <a:endParaRPr lang="en-US" sz="1400" dirty="0">
              <a:latin typeface="Helvetica Neue" panose="02000503000000020004" pitchFamily="2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1720" y="4419360"/>
            <a:ext cx="5239080" cy="829080"/>
            <a:chOff x="10050" y="6960"/>
            <a:chExt cx="8251" cy="1306"/>
          </a:xfrm>
        </p:grpSpPr>
        <p:sp>
          <p:nvSpPr>
            <p:cNvPr id="2" name="任意多边形 1"/>
            <p:cNvSpPr/>
            <p:nvPr/>
          </p:nvSpPr>
          <p:spPr>
            <a:xfrm>
              <a:off x="10050" y="6960"/>
              <a:ext cx="8251" cy="1306"/>
            </a:xfrm>
            <a:custGeom>
              <a:avLst/>
              <a:gdLst/>
              <a:ahLst/>
              <a:cxnLst/>
              <a:rect l="0" t="0" r="r" b="b"/>
              <a:pathLst>
                <a:path w="14553" h="2303">
                  <a:moveTo>
                    <a:pt x="0" y="2091"/>
                  </a:moveTo>
                  <a:lnTo>
                    <a:pt x="0" y="212"/>
                  </a:lnTo>
                  <a:cubicBezTo>
                    <a:pt x="0" y="198"/>
                    <a:pt x="1" y="184"/>
                    <a:pt x="4" y="171"/>
                  </a:cubicBezTo>
                  <a:cubicBezTo>
                    <a:pt x="6" y="157"/>
                    <a:pt x="10" y="144"/>
                    <a:pt x="16" y="131"/>
                  </a:cubicBezTo>
                  <a:cubicBezTo>
                    <a:pt x="21" y="118"/>
                    <a:pt x="28" y="106"/>
                    <a:pt x="35" y="94"/>
                  </a:cubicBezTo>
                  <a:cubicBezTo>
                    <a:pt x="43" y="83"/>
                    <a:pt x="52" y="72"/>
                    <a:pt x="62" y="62"/>
                  </a:cubicBezTo>
                  <a:cubicBezTo>
                    <a:pt x="71" y="52"/>
                    <a:pt x="82" y="44"/>
                    <a:pt x="94" y="36"/>
                  </a:cubicBezTo>
                  <a:cubicBezTo>
                    <a:pt x="105" y="28"/>
                    <a:pt x="117" y="22"/>
                    <a:pt x="130" y="16"/>
                  </a:cubicBezTo>
                  <a:cubicBezTo>
                    <a:pt x="143" y="11"/>
                    <a:pt x="156" y="7"/>
                    <a:pt x="170" y="4"/>
                  </a:cubicBezTo>
                  <a:cubicBezTo>
                    <a:pt x="184" y="2"/>
                    <a:pt x="197" y="0"/>
                    <a:pt x="211" y="0"/>
                  </a:cubicBezTo>
                  <a:lnTo>
                    <a:pt x="14341" y="0"/>
                  </a:lnTo>
                  <a:cubicBezTo>
                    <a:pt x="14355" y="0"/>
                    <a:pt x="14369" y="2"/>
                    <a:pt x="14382" y="4"/>
                  </a:cubicBezTo>
                  <a:cubicBezTo>
                    <a:pt x="14396" y="7"/>
                    <a:pt x="14409" y="11"/>
                    <a:pt x="14422" y="16"/>
                  </a:cubicBezTo>
                  <a:cubicBezTo>
                    <a:pt x="14435" y="22"/>
                    <a:pt x="14447" y="28"/>
                    <a:pt x="14459" y="36"/>
                  </a:cubicBezTo>
                  <a:cubicBezTo>
                    <a:pt x="14470" y="44"/>
                    <a:pt x="14481" y="52"/>
                    <a:pt x="14491" y="62"/>
                  </a:cubicBezTo>
                  <a:cubicBezTo>
                    <a:pt x="14500" y="72"/>
                    <a:pt x="14509" y="83"/>
                    <a:pt x="14517" y="94"/>
                  </a:cubicBezTo>
                  <a:cubicBezTo>
                    <a:pt x="14525" y="106"/>
                    <a:pt x="14531" y="118"/>
                    <a:pt x="14537" y="131"/>
                  </a:cubicBezTo>
                  <a:cubicBezTo>
                    <a:pt x="14542" y="144"/>
                    <a:pt x="14546" y="157"/>
                    <a:pt x="14549" y="171"/>
                  </a:cubicBezTo>
                  <a:cubicBezTo>
                    <a:pt x="14551" y="184"/>
                    <a:pt x="14553" y="198"/>
                    <a:pt x="14553" y="212"/>
                  </a:cubicBezTo>
                  <a:lnTo>
                    <a:pt x="14553" y="2091"/>
                  </a:lnTo>
                  <a:cubicBezTo>
                    <a:pt x="14553" y="2105"/>
                    <a:pt x="14551" y="2119"/>
                    <a:pt x="14549" y="2133"/>
                  </a:cubicBezTo>
                  <a:cubicBezTo>
                    <a:pt x="14546" y="2146"/>
                    <a:pt x="14542" y="2160"/>
                    <a:pt x="14537" y="2172"/>
                  </a:cubicBezTo>
                  <a:cubicBezTo>
                    <a:pt x="14531" y="2185"/>
                    <a:pt x="14525" y="2197"/>
                    <a:pt x="14517" y="2209"/>
                  </a:cubicBezTo>
                  <a:cubicBezTo>
                    <a:pt x="14509" y="2221"/>
                    <a:pt x="14500" y="2231"/>
                    <a:pt x="14491" y="2241"/>
                  </a:cubicBezTo>
                  <a:cubicBezTo>
                    <a:pt x="14481" y="2251"/>
                    <a:pt x="14470" y="2260"/>
                    <a:pt x="14459" y="2267"/>
                  </a:cubicBezTo>
                  <a:cubicBezTo>
                    <a:pt x="14447" y="2275"/>
                    <a:pt x="14435" y="2282"/>
                    <a:pt x="14422" y="2287"/>
                  </a:cubicBezTo>
                  <a:cubicBezTo>
                    <a:pt x="14409" y="2292"/>
                    <a:pt x="14396" y="2296"/>
                    <a:pt x="14382" y="2299"/>
                  </a:cubicBezTo>
                  <a:cubicBezTo>
                    <a:pt x="14369" y="2302"/>
                    <a:pt x="14355" y="2303"/>
                    <a:pt x="14341" y="2303"/>
                  </a:cubicBezTo>
                  <a:lnTo>
                    <a:pt x="211" y="2303"/>
                  </a:lnTo>
                  <a:cubicBezTo>
                    <a:pt x="197" y="2303"/>
                    <a:pt x="184" y="2302"/>
                    <a:pt x="170" y="2299"/>
                  </a:cubicBezTo>
                  <a:cubicBezTo>
                    <a:pt x="156" y="2296"/>
                    <a:pt x="143" y="2292"/>
                    <a:pt x="130" y="2287"/>
                  </a:cubicBezTo>
                  <a:cubicBezTo>
                    <a:pt x="117" y="2282"/>
                    <a:pt x="105" y="2275"/>
                    <a:pt x="94" y="2267"/>
                  </a:cubicBezTo>
                  <a:cubicBezTo>
                    <a:pt x="82" y="2260"/>
                    <a:pt x="71" y="2251"/>
                    <a:pt x="62" y="2241"/>
                  </a:cubicBezTo>
                  <a:cubicBezTo>
                    <a:pt x="52" y="2231"/>
                    <a:pt x="43" y="2221"/>
                    <a:pt x="35" y="2209"/>
                  </a:cubicBezTo>
                  <a:cubicBezTo>
                    <a:pt x="28" y="2197"/>
                    <a:pt x="21" y="2185"/>
                    <a:pt x="16" y="2172"/>
                  </a:cubicBezTo>
                  <a:cubicBezTo>
                    <a:pt x="10" y="2160"/>
                    <a:pt x="6" y="2146"/>
                    <a:pt x="4" y="2133"/>
                  </a:cubicBezTo>
                  <a:cubicBezTo>
                    <a:pt x="1" y="2119"/>
                    <a:pt x="0" y="2105"/>
                    <a:pt x="0" y="2091"/>
                  </a:cubicBezTo>
                  <a:close/>
                </a:path>
              </a:pathLst>
            </a:custGeom>
            <a:solidFill>
              <a:srgbClr val="FAFAFA"/>
            </a:solidFill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endParaRPr lang="en-US" sz="2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396" y="7379"/>
              <a:ext cx="3867" cy="386"/>
              <a:chOff x="10396" y="7379"/>
              <a:chExt cx="3867" cy="386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1083" y="7379"/>
                <a:ext cx="3180" cy="32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lIns="0" tIns="0" rIns="0" bIns="0" anchor="t">
                <a:spAutoFit/>
              </a:bodyPr>
              <a:lstStyle/>
              <a:p>
                <a:r>
                  <a:rPr lang="en-US" altLang="zh-CN" sz="1350" b="0" u="none" strike="noStrike" dirty="0">
                    <a:solidFill>
                      <a:srgbClr val="000000"/>
                    </a:solidFill>
                    <a:effectLst/>
                    <a:uFillTx/>
                    <a:latin typeface="NotoSansCJKsc"/>
                    <a:ea typeface="NotoSansCJKsc"/>
                  </a:rPr>
                  <a:t>end</a:t>
                </a:r>
                <a:endParaRPr lang="zh-CN" sz="1350" b="0" u="none" strike="noStrike" dirty="0">
                  <a:solidFill>
                    <a:srgbClr val="000000"/>
                  </a:solidFill>
                  <a:effectLst/>
                  <a:uFillTx/>
                  <a:latin typeface="NotoSansCJKsc"/>
                  <a:ea typeface="NotoSansCJKsc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0396" y="7463"/>
                <a:ext cx="268" cy="302"/>
              </a:xfrm>
              <a:prstGeom prst="rect">
                <a:avLst/>
              </a:prstGeom>
              <a:solidFill>
                <a:srgbClr val="E83E8C"/>
              </a:solidFill>
              <a:ln w="0">
                <a:noFill/>
              </a:ln>
            </p:spPr>
            <p:txBody>
              <a:bodyPr wrap="square" lIns="0" tIns="0" rIns="0" bIns="0" anchor="t">
                <a:spAutoFit/>
              </a:bodyPr>
              <a:lstStyle/>
              <a:p>
                <a:r>
                  <a:rPr lang="en-US" sz="1200" b="1" u="none" strike="noStrike">
                    <a:solidFill>
                      <a:srgbClr val="FFFFFF"/>
                    </a:solidFill>
                    <a:effectLst/>
                    <a:uFillTx/>
                    <a:latin typeface="Arial" panose="020B0604020202020204"/>
                    <a:ea typeface="Arial" panose="020B0604020202020204"/>
                  </a:rPr>
                  <a:t>06</a:t>
                </a:r>
                <a:endParaRPr lang="en-US" sz="1200" b="0" u="none" strike="noStrike">
                  <a:solidFill>
                    <a:srgbClr val="000000"/>
                  </a:solidFill>
                  <a:effectLst/>
                  <a:uFillTx/>
                  <a:latin typeface="Times New Roman" panose="02020603050405020304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 9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0" y="0"/>
            <a:ext cx="12192120" cy="762120"/>
          </a:xfrm>
          <a:custGeom>
            <a:avLst/>
            <a:gdLst/>
            <a:ahLst/>
            <a:cxnLst/>
            <a:rect l="0" t="0" r="r" b="b"/>
            <a:pathLst>
              <a:path w="33867" h="2117">
                <a:moveTo>
                  <a:pt x="0" y="0"/>
                </a:moveTo>
                <a:lnTo>
                  <a:pt x="33867" y="0"/>
                </a:lnTo>
                <a:lnTo>
                  <a:pt x="33867" y="2117"/>
                </a:lnTo>
                <a:lnTo>
                  <a:pt x="0" y="2117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80880" y="247680"/>
            <a:ext cx="562655" cy="32316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sz="2100" b="0" u="none" strike="noStrike" dirty="0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Code</a:t>
            </a:r>
            <a:endParaRPr lang="en-US" sz="21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614160" y="2643120"/>
            <a:ext cx="5286600" cy="752760"/>
          </a:xfrm>
          <a:custGeom>
            <a:avLst/>
            <a:gdLst/>
            <a:ahLst/>
            <a:cxnLst/>
            <a:rect l="0" t="0" r="r" b="b"/>
            <a:pathLst>
              <a:path w="14685" h="2091" fill="none">
                <a:moveTo>
                  <a:pt x="0" y="1891"/>
                </a:moveTo>
                <a:lnTo>
                  <a:pt x="0" y="198"/>
                </a:lnTo>
                <a:cubicBezTo>
                  <a:pt x="0" y="185"/>
                  <a:pt x="1" y="172"/>
                  <a:pt x="4" y="159"/>
                </a:cubicBezTo>
                <a:cubicBezTo>
                  <a:pt x="6" y="147"/>
                  <a:pt x="10" y="134"/>
                  <a:pt x="15" y="122"/>
                </a:cubicBezTo>
                <a:cubicBezTo>
                  <a:pt x="20" y="110"/>
                  <a:pt x="26" y="99"/>
                  <a:pt x="34" y="88"/>
                </a:cubicBezTo>
                <a:cubicBezTo>
                  <a:pt x="41" y="77"/>
                  <a:pt x="49" y="67"/>
                  <a:pt x="58" y="58"/>
                </a:cubicBezTo>
                <a:cubicBezTo>
                  <a:pt x="67" y="49"/>
                  <a:pt x="77" y="40"/>
                  <a:pt x="88" y="33"/>
                </a:cubicBezTo>
                <a:cubicBezTo>
                  <a:pt x="99" y="26"/>
                  <a:pt x="111" y="20"/>
                  <a:pt x="123" y="15"/>
                </a:cubicBezTo>
                <a:cubicBezTo>
                  <a:pt x="135" y="10"/>
                  <a:pt x="147" y="6"/>
                  <a:pt x="160" y="3"/>
                </a:cubicBezTo>
                <a:cubicBezTo>
                  <a:pt x="173" y="1"/>
                  <a:pt x="185" y="0"/>
                  <a:pt x="198" y="0"/>
                </a:cubicBezTo>
                <a:lnTo>
                  <a:pt x="14487" y="0"/>
                </a:lnTo>
                <a:cubicBezTo>
                  <a:pt x="14500" y="0"/>
                  <a:pt x="14513" y="1"/>
                  <a:pt x="14526" y="3"/>
                </a:cubicBezTo>
                <a:cubicBezTo>
                  <a:pt x="14538" y="6"/>
                  <a:pt x="14551" y="10"/>
                  <a:pt x="14563" y="15"/>
                </a:cubicBezTo>
                <a:cubicBezTo>
                  <a:pt x="14575" y="20"/>
                  <a:pt x="14586" y="26"/>
                  <a:pt x="14597" y="33"/>
                </a:cubicBezTo>
                <a:cubicBezTo>
                  <a:pt x="14608" y="40"/>
                  <a:pt x="14618" y="49"/>
                  <a:pt x="14627" y="58"/>
                </a:cubicBezTo>
                <a:cubicBezTo>
                  <a:pt x="14637" y="67"/>
                  <a:pt x="14645" y="77"/>
                  <a:pt x="14652" y="88"/>
                </a:cubicBezTo>
                <a:cubicBezTo>
                  <a:pt x="14659" y="99"/>
                  <a:pt x="14665" y="110"/>
                  <a:pt x="14670" y="122"/>
                </a:cubicBezTo>
                <a:cubicBezTo>
                  <a:pt x="14675" y="134"/>
                  <a:pt x="14679" y="147"/>
                  <a:pt x="14682" y="159"/>
                </a:cubicBezTo>
                <a:cubicBezTo>
                  <a:pt x="14684" y="172"/>
                  <a:pt x="14685" y="185"/>
                  <a:pt x="14685" y="198"/>
                </a:cubicBezTo>
                <a:lnTo>
                  <a:pt x="14685" y="1891"/>
                </a:lnTo>
                <a:cubicBezTo>
                  <a:pt x="14685" y="1904"/>
                  <a:pt x="14684" y="1917"/>
                  <a:pt x="14682" y="1930"/>
                </a:cubicBezTo>
                <a:cubicBezTo>
                  <a:pt x="14679" y="1943"/>
                  <a:pt x="14675" y="1955"/>
                  <a:pt x="14670" y="1967"/>
                </a:cubicBezTo>
                <a:cubicBezTo>
                  <a:pt x="14665" y="1979"/>
                  <a:pt x="14659" y="1991"/>
                  <a:pt x="14652" y="2002"/>
                </a:cubicBezTo>
                <a:cubicBezTo>
                  <a:pt x="14645" y="2013"/>
                  <a:pt x="14637" y="2023"/>
                  <a:pt x="14627" y="2032"/>
                </a:cubicBezTo>
                <a:cubicBezTo>
                  <a:pt x="14618" y="2041"/>
                  <a:pt x="14608" y="2049"/>
                  <a:pt x="14597" y="2056"/>
                </a:cubicBezTo>
                <a:cubicBezTo>
                  <a:pt x="14586" y="2065"/>
                  <a:pt x="14575" y="2071"/>
                  <a:pt x="14563" y="2076"/>
                </a:cubicBezTo>
                <a:cubicBezTo>
                  <a:pt x="14551" y="2081"/>
                  <a:pt x="14538" y="2085"/>
                  <a:pt x="14526" y="2087"/>
                </a:cubicBezTo>
                <a:cubicBezTo>
                  <a:pt x="14513" y="2090"/>
                  <a:pt x="14500" y="2091"/>
                  <a:pt x="14487" y="2091"/>
                </a:cubicBezTo>
                <a:lnTo>
                  <a:pt x="198" y="2091"/>
                </a:lnTo>
                <a:cubicBezTo>
                  <a:pt x="185" y="2091"/>
                  <a:pt x="173" y="2090"/>
                  <a:pt x="160" y="2087"/>
                </a:cubicBezTo>
                <a:cubicBezTo>
                  <a:pt x="147" y="2085"/>
                  <a:pt x="135" y="2081"/>
                  <a:pt x="123" y="2076"/>
                </a:cubicBezTo>
                <a:cubicBezTo>
                  <a:pt x="111" y="2071"/>
                  <a:pt x="99" y="2065"/>
                  <a:pt x="88" y="2056"/>
                </a:cubicBezTo>
                <a:cubicBezTo>
                  <a:pt x="77" y="2049"/>
                  <a:pt x="67" y="2041"/>
                  <a:pt x="58" y="2032"/>
                </a:cubicBezTo>
                <a:cubicBezTo>
                  <a:pt x="49" y="2023"/>
                  <a:pt x="41" y="2013"/>
                  <a:pt x="34" y="2002"/>
                </a:cubicBezTo>
                <a:cubicBezTo>
                  <a:pt x="26" y="1991"/>
                  <a:pt x="20" y="1979"/>
                  <a:pt x="15" y="1967"/>
                </a:cubicBezTo>
                <a:cubicBezTo>
                  <a:pt x="10" y="1955"/>
                  <a:pt x="6" y="1943"/>
                  <a:pt x="4" y="1930"/>
                </a:cubicBezTo>
                <a:cubicBezTo>
                  <a:pt x="1" y="1917"/>
                  <a:pt x="0" y="1904"/>
                  <a:pt x="0" y="1891"/>
                </a:cubicBezTo>
              </a:path>
            </a:pathLst>
          </a:custGeom>
          <a:ln w="9360">
            <a:solidFill>
              <a:srgbClr val="EEEEEE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34360" y="306360"/>
            <a:ext cx="10065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00" b="0" u="none" strike="noStrike">
                <a:solidFill>
                  <a:srgbClr val="F8D7E6"/>
                </a:solidFill>
                <a:effectLst/>
                <a:uFillTx/>
                <a:latin typeface="NotoSansCJKsc"/>
                <a:ea typeface="NotoSansCJKsc"/>
              </a:rPr>
              <a:t>复数参数与三⻆函数关系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614160" y="4910040"/>
            <a:ext cx="5286600" cy="752760"/>
          </a:xfrm>
          <a:custGeom>
            <a:avLst/>
            <a:gdLst/>
            <a:ahLst/>
            <a:cxnLst/>
            <a:rect l="0" t="0" r="r" b="b"/>
            <a:pathLst>
              <a:path w="14685" h="2091" fill="none">
                <a:moveTo>
                  <a:pt x="0" y="1892"/>
                </a:moveTo>
                <a:lnTo>
                  <a:pt x="0" y="198"/>
                </a:lnTo>
                <a:cubicBezTo>
                  <a:pt x="0" y="185"/>
                  <a:pt x="1" y="172"/>
                  <a:pt x="4" y="159"/>
                </a:cubicBezTo>
                <a:cubicBezTo>
                  <a:pt x="6" y="147"/>
                  <a:pt x="10" y="134"/>
                  <a:pt x="15" y="122"/>
                </a:cubicBezTo>
                <a:cubicBezTo>
                  <a:pt x="20" y="110"/>
                  <a:pt x="26" y="99"/>
                  <a:pt x="34" y="88"/>
                </a:cubicBezTo>
                <a:cubicBezTo>
                  <a:pt x="41" y="77"/>
                  <a:pt x="49" y="67"/>
                  <a:pt x="58" y="58"/>
                </a:cubicBezTo>
                <a:cubicBezTo>
                  <a:pt x="67" y="49"/>
                  <a:pt x="77" y="40"/>
                  <a:pt x="88" y="33"/>
                </a:cubicBezTo>
                <a:cubicBezTo>
                  <a:pt x="99" y="26"/>
                  <a:pt x="111" y="20"/>
                  <a:pt x="123" y="15"/>
                </a:cubicBezTo>
                <a:cubicBezTo>
                  <a:pt x="135" y="10"/>
                  <a:pt x="147" y="6"/>
                  <a:pt x="160" y="4"/>
                </a:cubicBezTo>
                <a:cubicBezTo>
                  <a:pt x="173" y="1"/>
                  <a:pt x="185" y="0"/>
                  <a:pt x="198" y="0"/>
                </a:cubicBezTo>
                <a:lnTo>
                  <a:pt x="14487" y="0"/>
                </a:lnTo>
                <a:cubicBezTo>
                  <a:pt x="14500" y="0"/>
                  <a:pt x="14513" y="1"/>
                  <a:pt x="14526" y="4"/>
                </a:cubicBezTo>
                <a:cubicBezTo>
                  <a:pt x="14538" y="6"/>
                  <a:pt x="14551" y="10"/>
                  <a:pt x="14563" y="15"/>
                </a:cubicBezTo>
                <a:cubicBezTo>
                  <a:pt x="14575" y="20"/>
                  <a:pt x="14586" y="26"/>
                  <a:pt x="14597" y="33"/>
                </a:cubicBezTo>
                <a:cubicBezTo>
                  <a:pt x="14608" y="40"/>
                  <a:pt x="14618" y="49"/>
                  <a:pt x="14627" y="58"/>
                </a:cubicBezTo>
                <a:cubicBezTo>
                  <a:pt x="14637" y="67"/>
                  <a:pt x="14645" y="77"/>
                  <a:pt x="14652" y="88"/>
                </a:cubicBezTo>
                <a:cubicBezTo>
                  <a:pt x="14659" y="99"/>
                  <a:pt x="14665" y="110"/>
                  <a:pt x="14670" y="122"/>
                </a:cubicBezTo>
                <a:cubicBezTo>
                  <a:pt x="14675" y="134"/>
                  <a:pt x="14679" y="147"/>
                  <a:pt x="14682" y="159"/>
                </a:cubicBezTo>
                <a:cubicBezTo>
                  <a:pt x="14684" y="172"/>
                  <a:pt x="14685" y="185"/>
                  <a:pt x="14685" y="198"/>
                </a:cubicBezTo>
                <a:lnTo>
                  <a:pt x="14685" y="1892"/>
                </a:lnTo>
                <a:cubicBezTo>
                  <a:pt x="14685" y="1905"/>
                  <a:pt x="14684" y="1917"/>
                  <a:pt x="14682" y="1930"/>
                </a:cubicBezTo>
                <a:cubicBezTo>
                  <a:pt x="14679" y="1943"/>
                  <a:pt x="14675" y="1955"/>
                  <a:pt x="14670" y="1967"/>
                </a:cubicBezTo>
                <a:cubicBezTo>
                  <a:pt x="14665" y="1980"/>
                  <a:pt x="14659" y="1991"/>
                  <a:pt x="14652" y="2002"/>
                </a:cubicBezTo>
                <a:cubicBezTo>
                  <a:pt x="14645" y="2013"/>
                  <a:pt x="14637" y="2023"/>
                  <a:pt x="14627" y="2032"/>
                </a:cubicBezTo>
                <a:cubicBezTo>
                  <a:pt x="14618" y="2042"/>
                  <a:pt x="14608" y="2050"/>
                  <a:pt x="14597" y="2058"/>
                </a:cubicBezTo>
                <a:cubicBezTo>
                  <a:pt x="14586" y="2065"/>
                  <a:pt x="14575" y="2071"/>
                  <a:pt x="14563" y="2076"/>
                </a:cubicBezTo>
                <a:cubicBezTo>
                  <a:pt x="14551" y="2081"/>
                  <a:pt x="14538" y="2085"/>
                  <a:pt x="14526" y="2087"/>
                </a:cubicBezTo>
                <a:cubicBezTo>
                  <a:pt x="14513" y="2090"/>
                  <a:pt x="14500" y="2091"/>
                  <a:pt x="14487" y="2091"/>
                </a:cubicBezTo>
                <a:lnTo>
                  <a:pt x="198" y="2091"/>
                </a:lnTo>
                <a:cubicBezTo>
                  <a:pt x="185" y="2091"/>
                  <a:pt x="173" y="2090"/>
                  <a:pt x="160" y="2087"/>
                </a:cubicBezTo>
                <a:cubicBezTo>
                  <a:pt x="147" y="2085"/>
                  <a:pt x="135" y="2081"/>
                  <a:pt x="123" y="2076"/>
                </a:cubicBezTo>
                <a:cubicBezTo>
                  <a:pt x="111" y="2071"/>
                  <a:pt x="99" y="2065"/>
                  <a:pt x="88" y="2058"/>
                </a:cubicBezTo>
                <a:cubicBezTo>
                  <a:pt x="77" y="2050"/>
                  <a:pt x="67" y="2042"/>
                  <a:pt x="58" y="2032"/>
                </a:cubicBezTo>
                <a:cubicBezTo>
                  <a:pt x="49" y="2023"/>
                  <a:pt x="41" y="2013"/>
                  <a:pt x="34" y="2002"/>
                </a:cubicBezTo>
                <a:cubicBezTo>
                  <a:pt x="26" y="1991"/>
                  <a:pt x="20" y="1980"/>
                  <a:pt x="15" y="1967"/>
                </a:cubicBezTo>
                <a:cubicBezTo>
                  <a:pt x="10" y="1955"/>
                  <a:pt x="6" y="1943"/>
                  <a:pt x="4" y="1930"/>
                </a:cubicBezTo>
                <a:cubicBezTo>
                  <a:pt x="1" y="1917"/>
                  <a:pt x="0" y="1905"/>
                  <a:pt x="0" y="1892"/>
                </a:cubicBezTo>
              </a:path>
            </a:pathLst>
          </a:custGeom>
          <a:ln w="9360">
            <a:solidFill>
              <a:srgbClr val="EEEEEE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6286320" y="990360"/>
            <a:ext cx="5524920" cy="5067720"/>
          </a:xfrm>
          <a:custGeom>
            <a:avLst/>
            <a:gdLst/>
            <a:ahLst/>
            <a:cxnLst/>
            <a:rect l="0" t="0" r="r" b="b"/>
            <a:pathLst>
              <a:path w="15347" h="14077">
                <a:moveTo>
                  <a:pt x="0" y="13865"/>
                </a:moveTo>
                <a:lnTo>
                  <a:pt x="0" y="212"/>
                </a:lnTo>
                <a:cubicBezTo>
                  <a:pt x="0" y="198"/>
                  <a:pt x="1" y="184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1" y="118"/>
                  <a:pt x="28" y="106"/>
                  <a:pt x="36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2" y="52"/>
                  <a:pt x="83" y="44"/>
                  <a:pt x="94" y="36"/>
                </a:cubicBezTo>
                <a:cubicBezTo>
                  <a:pt x="106" y="28"/>
                  <a:pt x="118" y="22"/>
                  <a:pt x="131" y="16"/>
                </a:cubicBezTo>
                <a:cubicBezTo>
                  <a:pt x="144" y="11"/>
                  <a:pt x="157" y="7"/>
                  <a:pt x="170" y="4"/>
                </a:cubicBezTo>
                <a:cubicBezTo>
                  <a:pt x="184" y="2"/>
                  <a:pt x="198" y="0"/>
                  <a:pt x="212" y="0"/>
                </a:cubicBezTo>
                <a:lnTo>
                  <a:pt x="15135" y="0"/>
                </a:lnTo>
                <a:cubicBezTo>
                  <a:pt x="15149" y="0"/>
                  <a:pt x="15163" y="2"/>
                  <a:pt x="15176" y="4"/>
                </a:cubicBezTo>
                <a:cubicBezTo>
                  <a:pt x="15190" y="7"/>
                  <a:pt x="15203" y="11"/>
                  <a:pt x="15216" y="16"/>
                </a:cubicBezTo>
                <a:cubicBezTo>
                  <a:pt x="15229" y="22"/>
                  <a:pt x="15241" y="28"/>
                  <a:pt x="15253" y="36"/>
                </a:cubicBezTo>
                <a:cubicBezTo>
                  <a:pt x="15264" y="44"/>
                  <a:pt x="15275" y="52"/>
                  <a:pt x="15285" y="62"/>
                </a:cubicBezTo>
                <a:cubicBezTo>
                  <a:pt x="15295" y="72"/>
                  <a:pt x="15303" y="83"/>
                  <a:pt x="15311" y="94"/>
                </a:cubicBezTo>
                <a:cubicBezTo>
                  <a:pt x="15319" y="106"/>
                  <a:pt x="15325" y="118"/>
                  <a:pt x="15331" y="131"/>
                </a:cubicBezTo>
                <a:cubicBezTo>
                  <a:pt x="15336" y="144"/>
                  <a:pt x="15340" y="157"/>
                  <a:pt x="15343" y="171"/>
                </a:cubicBezTo>
                <a:cubicBezTo>
                  <a:pt x="15345" y="184"/>
                  <a:pt x="15347" y="198"/>
                  <a:pt x="15347" y="212"/>
                </a:cubicBezTo>
                <a:lnTo>
                  <a:pt x="15347" y="13865"/>
                </a:lnTo>
                <a:cubicBezTo>
                  <a:pt x="15347" y="13879"/>
                  <a:pt x="15345" y="13893"/>
                  <a:pt x="15343" y="13907"/>
                </a:cubicBezTo>
                <a:cubicBezTo>
                  <a:pt x="15340" y="13920"/>
                  <a:pt x="15336" y="13933"/>
                  <a:pt x="15331" y="13946"/>
                </a:cubicBezTo>
                <a:cubicBezTo>
                  <a:pt x="15325" y="13959"/>
                  <a:pt x="15319" y="13971"/>
                  <a:pt x="15311" y="13983"/>
                </a:cubicBezTo>
                <a:cubicBezTo>
                  <a:pt x="15303" y="13994"/>
                  <a:pt x="15295" y="14005"/>
                  <a:pt x="15285" y="14015"/>
                </a:cubicBezTo>
                <a:cubicBezTo>
                  <a:pt x="15275" y="14025"/>
                  <a:pt x="15264" y="14034"/>
                  <a:pt x="15253" y="14041"/>
                </a:cubicBezTo>
                <a:cubicBezTo>
                  <a:pt x="15241" y="14049"/>
                  <a:pt x="15229" y="14056"/>
                  <a:pt x="15216" y="14061"/>
                </a:cubicBezTo>
                <a:cubicBezTo>
                  <a:pt x="15203" y="14066"/>
                  <a:pt x="15190" y="14070"/>
                  <a:pt x="15176" y="14073"/>
                </a:cubicBezTo>
                <a:cubicBezTo>
                  <a:pt x="15163" y="14076"/>
                  <a:pt x="15149" y="14077"/>
                  <a:pt x="15135" y="14077"/>
                </a:cubicBezTo>
                <a:lnTo>
                  <a:pt x="212" y="14077"/>
                </a:lnTo>
                <a:cubicBezTo>
                  <a:pt x="198" y="14077"/>
                  <a:pt x="184" y="14076"/>
                  <a:pt x="170" y="14073"/>
                </a:cubicBezTo>
                <a:cubicBezTo>
                  <a:pt x="157" y="14070"/>
                  <a:pt x="144" y="14066"/>
                  <a:pt x="131" y="14061"/>
                </a:cubicBezTo>
                <a:cubicBezTo>
                  <a:pt x="118" y="14056"/>
                  <a:pt x="106" y="14049"/>
                  <a:pt x="94" y="14041"/>
                </a:cubicBezTo>
                <a:cubicBezTo>
                  <a:pt x="83" y="14034"/>
                  <a:pt x="72" y="14025"/>
                  <a:pt x="62" y="14015"/>
                </a:cubicBezTo>
                <a:cubicBezTo>
                  <a:pt x="52" y="14005"/>
                  <a:pt x="43" y="13994"/>
                  <a:pt x="36" y="13983"/>
                </a:cubicBezTo>
                <a:cubicBezTo>
                  <a:pt x="28" y="13971"/>
                  <a:pt x="21" y="13959"/>
                  <a:pt x="16" y="13946"/>
                </a:cubicBezTo>
                <a:cubicBezTo>
                  <a:pt x="11" y="13933"/>
                  <a:pt x="7" y="13920"/>
                  <a:pt x="4" y="13907"/>
                </a:cubicBezTo>
                <a:cubicBezTo>
                  <a:pt x="1" y="13893"/>
                  <a:pt x="0" y="13879"/>
                  <a:pt x="0" y="13865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EC18E9-6D54-1942-C3CD-BC299995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11" y="762120"/>
            <a:ext cx="5286600" cy="61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 121"/>
          <p:cNvSpPr/>
          <p:nvPr/>
        </p:nvSpPr>
        <p:spPr>
          <a:xfrm>
            <a:off x="0" y="0"/>
            <a:ext cx="12192120" cy="544320"/>
          </a:xfrm>
          <a:custGeom>
            <a:avLst/>
            <a:gdLst/>
            <a:ahLst/>
            <a:cxnLst/>
            <a:rect l="0" t="0" r="r" b="b"/>
            <a:pathLst>
              <a:path w="33867" h="1512">
                <a:moveTo>
                  <a:pt x="0" y="0"/>
                </a:moveTo>
                <a:lnTo>
                  <a:pt x="33867" y="0"/>
                </a:lnTo>
                <a:lnTo>
                  <a:pt x="33867" y="1512"/>
                </a:lnTo>
                <a:lnTo>
                  <a:pt x="0" y="1512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80880" y="177120"/>
            <a:ext cx="16012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参数化动物图形：蓝鲸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4" name="任意多边形 123"/>
          <p:cNvSpPr/>
          <p:nvPr/>
        </p:nvSpPr>
        <p:spPr>
          <a:xfrm>
            <a:off x="380880" y="707400"/>
            <a:ext cx="5524920" cy="5579280"/>
          </a:xfrm>
          <a:custGeom>
            <a:avLst/>
            <a:gdLst/>
            <a:ahLst/>
            <a:cxnLst/>
            <a:rect l="0" t="0" r="r" b="b"/>
            <a:pathLst>
              <a:path w="15347" h="15498">
                <a:moveTo>
                  <a:pt x="0" y="15347"/>
                </a:moveTo>
                <a:lnTo>
                  <a:pt x="0" y="151"/>
                </a:lnTo>
                <a:cubicBezTo>
                  <a:pt x="0" y="141"/>
                  <a:pt x="1" y="131"/>
                  <a:pt x="4" y="122"/>
                </a:cubicBezTo>
                <a:cubicBezTo>
                  <a:pt x="7" y="112"/>
                  <a:pt x="11" y="102"/>
                  <a:pt x="16" y="93"/>
                </a:cubicBezTo>
                <a:cubicBezTo>
                  <a:pt x="21" y="84"/>
                  <a:pt x="28" y="75"/>
                  <a:pt x="36" y="67"/>
                </a:cubicBezTo>
                <a:cubicBezTo>
                  <a:pt x="43" y="59"/>
                  <a:pt x="52" y="51"/>
                  <a:pt x="62" y="44"/>
                </a:cubicBezTo>
                <a:cubicBezTo>
                  <a:pt x="72" y="37"/>
                  <a:pt x="82" y="31"/>
                  <a:pt x="94" y="25"/>
                </a:cubicBezTo>
                <a:cubicBezTo>
                  <a:pt x="105" y="20"/>
                  <a:pt x="118" y="15"/>
                  <a:pt x="130" y="11"/>
                </a:cubicBezTo>
                <a:cubicBezTo>
                  <a:pt x="143" y="8"/>
                  <a:pt x="157" y="5"/>
                  <a:pt x="170" y="3"/>
                </a:cubicBezTo>
                <a:cubicBezTo>
                  <a:pt x="184" y="1"/>
                  <a:pt x="198" y="0"/>
                  <a:pt x="211" y="0"/>
                </a:cubicBezTo>
                <a:lnTo>
                  <a:pt x="15135" y="0"/>
                </a:lnTo>
                <a:cubicBezTo>
                  <a:pt x="15149" y="0"/>
                  <a:pt x="15163" y="1"/>
                  <a:pt x="15176" y="3"/>
                </a:cubicBezTo>
                <a:cubicBezTo>
                  <a:pt x="15190" y="5"/>
                  <a:pt x="15203" y="8"/>
                  <a:pt x="15216" y="11"/>
                </a:cubicBezTo>
                <a:cubicBezTo>
                  <a:pt x="15229" y="15"/>
                  <a:pt x="15241" y="20"/>
                  <a:pt x="15253" y="25"/>
                </a:cubicBezTo>
                <a:cubicBezTo>
                  <a:pt x="15264" y="31"/>
                  <a:pt x="15275" y="37"/>
                  <a:pt x="15285" y="44"/>
                </a:cubicBezTo>
                <a:cubicBezTo>
                  <a:pt x="15294" y="51"/>
                  <a:pt x="15303" y="59"/>
                  <a:pt x="15311" y="67"/>
                </a:cubicBezTo>
                <a:cubicBezTo>
                  <a:pt x="15319" y="75"/>
                  <a:pt x="15325" y="84"/>
                  <a:pt x="15331" y="93"/>
                </a:cubicBezTo>
                <a:cubicBezTo>
                  <a:pt x="15336" y="102"/>
                  <a:pt x="15340" y="112"/>
                  <a:pt x="15343" y="122"/>
                </a:cubicBezTo>
                <a:cubicBezTo>
                  <a:pt x="15345" y="131"/>
                  <a:pt x="15347" y="141"/>
                  <a:pt x="15347" y="151"/>
                </a:cubicBezTo>
                <a:lnTo>
                  <a:pt x="15347" y="15347"/>
                </a:lnTo>
                <a:cubicBezTo>
                  <a:pt x="15347" y="15357"/>
                  <a:pt x="15345" y="15367"/>
                  <a:pt x="15343" y="15376"/>
                </a:cubicBezTo>
                <a:cubicBezTo>
                  <a:pt x="15340" y="15386"/>
                  <a:pt x="15336" y="15395"/>
                  <a:pt x="15331" y="15405"/>
                </a:cubicBezTo>
                <a:cubicBezTo>
                  <a:pt x="15325" y="15414"/>
                  <a:pt x="15319" y="15423"/>
                  <a:pt x="15311" y="15431"/>
                </a:cubicBezTo>
                <a:cubicBezTo>
                  <a:pt x="15303" y="15439"/>
                  <a:pt x="15294" y="15447"/>
                  <a:pt x="15285" y="15454"/>
                </a:cubicBezTo>
                <a:cubicBezTo>
                  <a:pt x="15275" y="15461"/>
                  <a:pt x="15264" y="15467"/>
                  <a:pt x="15253" y="15473"/>
                </a:cubicBezTo>
                <a:cubicBezTo>
                  <a:pt x="15241" y="15478"/>
                  <a:pt x="15229" y="15483"/>
                  <a:pt x="15216" y="15486"/>
                </a:cubicBezTo>
                <a:cubicBezTo>
                  <a:pt x="15203" y="15490"/>
                  <a:pt x="15190" y="15493"/>
                  <a:pt x="15176" y="15495"/>
                </a:cubicBezTo>
                <a:cubicBezTo>
                  <a:pt x="15163" y="15497"/>
                  <a:pt x="15149" y="15498"/>
                  <a:pt x="15135" y="15498"/>
                </a:cubicBezTo>
                <a:lnTo>
                  <a:pt x="211" y="15498"/>
                </a:lnTo>
                <a:cubicBezTo>
                  <a:pt x="198" y="15498"/>
                  <a:pt x="184" y="15497"/>
                  <a:pt x="170" y="15495"/>
                </a:cubicBezTo>
                <a:cubicBezTo>
                  <a:pt x="157" y="15493"/>
                  <a:pt x="143" y="15490"/>
                  <a:pt x="130" y="15486"/>
                </a:cubicBezTo>
                <a:cubicBezTo>
                  <a:pt x="118" y="15483"/>
                  <a:pt x="105" y="15478"/>
                  <a:pt x="94" y="15473"/>
                </a:cubicBezTo>
                <a:cubicBezTo>
                  <a:pt x="82" y="15467"/>
                  <a:pt x="72" y="15461"/>
                  <a:pt x="62" y="15454"/>
                </a:cubicBezTo>
                <a:cubicBezTo>
                  <a:pt x="52" y="15447"/>
                  <a:pt x="43" y="15439"/>
                  <a:pt x="36" y="15431"/>
                </a:cubicBezTo>
                <a:cubicBezTo>
                  <a:pt x="28" y="15423"/>
                  <a:pt x="21" y="15414"/>
                  <a:pt x="16" y="15405"/>
                </a:cubicBezTo>
                <a:cubicBezTo>
                  <a:pt x="11" y="15395"/>
                  <a:pt x="7" y="15386"/>
                  <a:pt x="4" y="15376"/>
                </a:cubicBezTo>
                <a:cubicBezTo>
                  <a:pt x="1" y="15367"/>
                  <a:pt x="0" y="15357"/>
                  <a:pt x="0" y="15347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439280" y="218880"/>
            <a:ext cx="81576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60" b="0" u="none" strike="noStrike">
                <a:solidFill>
                  <a:srgbClr val="F8D7E6"/>
                </a:solidFill>
                <a:effectLst/>
                <a:uFillTx/>
                <a:latin typeface="NotoSansCJKsc"/>
                <a:ea typeface="NotoSansCJKsc"/>
              </a:rPr>
              <a:t>傅⾥叶级数建模案例</a:t>
            </a:r>
            <a:endParaRPr lang="en-US" sz="86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7" name="任意多边形 126"/>
          <p:cNvSpPr/>
          <p:nvPr/>
        </p:nvSpPr>
        <p:spPr>
          <a:xfrm>
            <a:off x="5937215" y="3006740"/>
            <a:ext cx="38520" cy="1306800"/>
          </a:xfrm>
          <a:custGeom>
            <a:avLst/>
            <a:gdLst/>
            <a:ahLst/>
            <a:cxnLst/>
            <a:rect l="0" t="0" r="r" b="b"/>
            <a:pathLst>
              <a:path w="107" h="3630">
                <a:moveTo>
                  <a:pt x="0" y="0"/>
                </a:moveTo>
                <a:lnTo>
                  <a:pt x="107" y="0"/>
                </a:lnTo>
                <a:lnTo>
                  <a:pt x="107" y="3630"/>
                </a:lnTo>
                <a:lnTo>
                  <a:pt x="0" y="3630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409840" y="6483960"/>
            <a:ext cx="885960" cy="111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5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蓝鲸参数化图形⽣成效果</a:t>
            </a:r>
            <a:endParaRPr lang="en-US" sz="7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238880" y="3848760"/>
            <a:ext cx="67310" cy="14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60" b="0" u="none" strike="noStrike">
                <a:solidFill>
                  <a:srgbClr val="444444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  </a:t>
            </a:r>
            <a:endParaRPr lang="en-US" sz="96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505640" y="3845880"/>
            <a:ext cx="127000" cy="14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endParaRPr lang="en-US" sz="96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238880" y="4052880"/>
            <a:ext cx="33655" cy="14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60" b="0" u="none" strike="noStrike">
                <a:solidFill>
                  <a:srgbClr val="444444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 </a:t>
            </a:r>
            <a:endParaRPr lang="en-US" sz="96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15100" y="3512820"/>
            <a:ext cx="1117600" cy="684530"/>
            <a:chOff x="10260" y="5532"/>
            <a:chExt cx="1760" cy="1078"/>
          </a:xfrm>
        </p:grpSpPr>
        <p:grpSp>
          <p:nvGrpSpPr>
            <p:cNvPr id="3" name="组合 2"/>
            <p:cNvGrpSpPr/>
            <p:nvPr/>
          </p:nvGrpSpPr>
          <p:grpSpPr>
            <a:xfrm>
              <a:off x="10260" y="5532"/>
              <a:ext cx="800" cy="757"/>
              <a:chOff x="10260" y="5532"/>
              <a:chExt cx="800" cy="757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0260" y="5532"/>
                <a:ext cx="200" cy="23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endParaRPr lang="en-US" sz="960" b="0" u="none" strike="noStrike">
                  <a:solidFill>
                    <a:srgbClr val="000000"/>
                  </a:solidFill>
                  <a:effectLst/>
                  <a:uFillTx/>
                  <a:latin typeface="Times New Roman" panose="02020603050405020304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0860" y="6057"/>
                <a:ext cx="200" cy="23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endParaRPr lang="en-US" sz="960" b="0" u="none" strike="noStrike">
                  <a:solidFill>
                    <a:srgbClr val="000000"/>
                  </a:solidFill>
                  <a:effectLst/>
                  <a:uFillTx/>
                  <a:latin typeface="Times New Roman" panose="02020603050405020304"/>
                </a:endParaRPr>
              </a:p>
            </p:txBody>
          </p:sp>
        </p:grpSp>
        <p:sp>
          <p:nvSpPr>
            <p:cNvPr id="138" name="文本框 137"/>
            <p:cNvSpPr txBox="1"/>
            <p:nvPr/>
          </p:nvSpPr>
          <p:spPr>
            <a:xfrm>
              <a:off x="11820" y="6378"/>
              <a:ext cx="200" cy="232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endParaRPr lang="en-US" sz="96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905800" y="3142719"/>
            <a:ext cx="610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rdia New" panose="020B0304020202020204" pitchFamily="34" charset="-34"/>
                <a:ea typeface="Apple Color Emoji" pitchFamily="2" charset="0"/>
                <a:cs typeface="Cordia New" panose="020B0304020202020204" pitchFamily="34" charset="-34"/>
              </a:rPr>
              <a:t>parameters = [20 + 8j, 12 - 5j, -8 + 10j, -15 - 3j, 5 + 2j]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8E161-906C-4E0E-6164-32EB916D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33" y="1499329"/>
            <a:ext cx="4216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92">
            <a:extLst>
              <a:ext uri="{FF2B5EF4-FFF2-40B4-BE49-F238E27FC236}">
                <a16:creationId xmlns:a16="http://schemas.microsoft.com/office/drawing/2014/main" id="{9235A5CD-9EC7-BECF-FADE-C4A1C0A62EC6}"/>
              </a:ext>
            </a:extLst>
          </p:cNvPr>
          <p:cNvSpPr/>
          <p:nvPr/>
        </p:nvSpPr>
        <p:spPr>
          <a:xfrm>
            <a:off x="0" y="0"/>
            <a:ext cx="12192120" cy="747720"/>
          </a:xfrm>
          <a:custGeom>
            <a:avLst/>
            <a:gdLst/>
            <a:ahLst/>
            <a:cxnLst/>
            <a:rect l="0" t="0" r="r" b="b"/>
            <a:pathLst>
              <a:path w="33867" h="2077">
                <a:moveTo>
                  <a:pt x="0" y="0"/>
                </a:moveTo>
                <a:lnTo>
                  <a:pt x="33867" y="0"/>
                </a:lnTo>
                <a:lnTo>
                  <a:pt x="33867" y="2077"/>
                </a:lnTo>
                <a:lnTo>
                  <a:pt x="0" y="2077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7565EA-5565-06BC-AF58-FA45F689D5B5}"/>
              </a:ext>
            </a:extLst>
          </p:cNvPr>
          <p:cNvSpPr txBox="1"/>
          <p:nvPr/>
        </p:nvSpPr>
        <p:spPr>
          <a:xfrm>
            <a:off x="241890" y="18919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Helvetica Neue" panose="02000503000000020004" pitchFamily="2" charset="0"/>
              </a:rPr>
              <a:t>Hot topic analysis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D9E3A8-ED1C-0CB7-51BF-54F8F0D97D7E}"/>
              </a:ext>
            </a:extLst>
          </p:cNvPr>
          <p:cNvSpPr txBox="1"/>
          <p:nvPr/>
        </p:nvSpPr>
        <p:spPr>
          <a:xfrm>
            <a:off x="592763" y="1669887"/>
            <a:ext cx="1052889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effectLst/>
                <a:latin typeface="Noto-Sans-CJK-SC-Bold"/>
              </a:rPr>
              <a:t>·</a:t>
            </a:r>
            <a:r>
              <a:rPr lang="zh-CN" altLang="en-US" sz="2400" dirty="0">
                <a:effectLst/>
                <a:latin typeface="Noto-Sans-CJK-SC-Bold"/>
              </a:rPr>
              <a:t> </a:t>
            </a:r>
            <a:r>
              <a:rPr lang="en-US" altLang="zh-CN" sz="2400" dirty="0">
                <a:effectLst/>
                <a:latin typeface="Noto-Sans-CJK-SC-Bold"/>
              </a:rPr>
              <a:t>Scope: </a:t>
            </a:r>
            <a:r>
              <a:rPr lang="en-US" altLang="zh-CN" sz="2400" dirty="0">
                <a:effectLst/>
                <a:latin typeface="Noto-Sans-CJK-SC"/>
              </a:rPr>
              <a:t>Text analysis of ~1,020 English news headlines (April–July 2025) on China–US trade. 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>
              <a:latin typeface="Noto-Sans-CJK-SC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Noto-Sans-CJK-SC"/>
              </a:rPr>
              <a:t>·</a:t>
            </a:r>
            <a:r>
              <a:rPr lang="zh-CN" altLang="en-US" sz="2400" dirty="0">
                <a:latin typeface="Noto-Sans-CJK-SC"/>
              </a:rPr>
              <a:t> </a:t>
            </a:r>
            <a:r>
              <a:rPr lang="en-US" altLang="zh-CN" sz="2400" dirty="0">
                <a:effectLst/>
                <a:latin typeface="Noto-Sans-CJK-SC-Bold"/>
              </a:rPr>
              <a:t>Objective: </a:t>
            </a:r>
            <a:r>
              <a:rPr lang="en-US" altLang="zh-CN" sz="2400" dirty="0">
                <a:effectLst/>
                <a:latin typeface="Noto-Sans-CJK-SC"/>
              </a:rPr>
              <a:t>Identify trends and themes, with emphasis on the keyword </a:t>
            </a:r>
            <a:r>
              <a:rPr lang="en-US" altLang="zh-CN" sz="2400" dirty="0">
                <a:effectLst/>
                <a:latin typeface="Noto-Sans-CJK-SC-Oblique"/>
              </a:rPr>
              <a:t>tariff</a:t>
            </a:r>
            <a:r>
              <a:rPr lang="en-US" altLang="zh-CN" sz="2400" dirty="0">
                <a:effectLst/>
                <a:latin typeface="Noto-Sans-CJK-SC"/>
              </a:rPr>
              <a:t>.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3663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任意多边形 322"/>
          <p:cNvSpPr/>
          <p:nvPr/>
        </p:nvSpPr>
        <p:spPr>
          <a:xfrm>
            <a:off x="0" y="0"/>
            <a:ext cx="12192120" cy="587520"/>
          </a:xfrm>
          <a:custGeom>
            <a:avLst/>
            <a:gdLst/>
            <a:ahLst/>
            <a:cxnLst/>
            <a:rect l="0" t="0" r="r" b="b"/>
            <a:pathLst>
              <a:path w="33867" h="1632">
                <a:moveTo>
                  <a:pt x="0" y="0"/>
                </a:moveTo>
                <a:lnTo>
                  <a:pt x="33867" y="0"/>
                </a:lnTo>
                <a:lnTo>
                  <a:pt x="33867" y="1632"/>
                </a:lnTo>
                <a:lnTo>
                  <a:pt x="0" y="1632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380880" y="191160"/>
            <a:ext cx="12884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数据抓取与预处理</a:t>
            </a:r>
            <a:endParaRPr lang="en-US" sz="16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5" name="文本框 324"/>
          <p:cNvSpPr txBox="1"/>
          <p:nvPr/>
        </p:nvSpPr>
        <p:spPr>
          <a:xfrm>
            <a:off x="10151280" y="238680"/>
            <a:ext cx="4410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D7E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SCMP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6" name="任意多边形 325"/>
          <p:cNvSpPr/>
          <p:nvPr/>
        </p:nvSpPr>
        <p:spPr>
          <a:xfrm>
            <a:off x="380880" y="763560"/>
            <a:ext cx="5524920" cy="5477760"/>
          </a:xfrm>
          <a:custGeom>
            <a:avLst/>
            <a:gdLst/>
            <a:ahLst/>
            <a:cxnLst/>
            <a:rect l="0" t="0" r="r" b="b"/>
            <a:pathLst>
              <a:path w="15347" h="15216">
                <a:moveTo>
                  <a:pt x="0" y="15053"/>
                </a:moveTo>
                <a:lnTo>
                  <a:pt x="0" y="163"/>
                </a:lnTo>
                <a:cubicBezTo>
                  <a:pt x="0" y="152"/>
                  <a:pt x="1" y="142"/>
                  <a:pt x="4" y="131"/>
                </a:cubicBezTo>
                <a:cubicBezTo>
                  <a:pt x="7" y="121"/>
                  <a:pt x="11" y="110"/>
                  <a:pt x="16" y="100"/>
                </a:cubicBezTo>
                <a:cubicBezTo>
                  <a:pt x="21" y="91"/>
                  <a:pt x="28" y="81"/>
                  <a:pt x="36" y="72"/>
                </a:cubicBezTo>
                <a:cubicBezTo>
                  <a:pt x="43" y="63"/>
                  <a:pt x="52" y="55"/>
                  <a:pt x="62" y="47"/>
                </a:cubicBezTo>
                <a:cubicBezTo>
                  <a:pt x="72" y="40"/>
                  <a:pt x="82" y="33"/>
                  <a:pt x="94" y="27"/>
                </a:cubicBezTo>
                <a:cubicBezTo>
                  <a:pt x="105" y="21"/>
                  <a:pt x="118" y="16"/>
                  <a:pt x="130" y="12"/>
                </a:cubicBezTo>
                <a:cubicBezTo>
                  <a:pt x="143" y="8"/>
                  <a:pt x="157" y="5"/>
                  <a:pt x="170" y="3"/>
                </a:cubicBezTo>
                <a:cubicBezTo>
                  <a:pt x="184" y="1"/>
                  <a:pt x="198" y="0"/>
                  <a:pt x="211" y="0"/>
                </a:cubicBezTo>
                <a:lnTo>
                  <a:pt x="15135" y="0"/>
                </a:lnTo>
                <a:cubicBezTo>
                  <a:pt x="15149" y="0"/>
                  <a:pt x="15163" y="1"/>
                  <a:pt x="15176" y="3"/>
                </a:cubicBezTo>
                <a:cubicBezTo>
                  <a:pt x="15190" y="5"/>
                  <a:pt x="15203" y="8"/>
                  <a:pt x="15216" y="12"/>
                </a:cubicBezTo>
                <a:cubicBezTo>
                  <a:pt x="15229" y="16"/>
                  <a:pt x="15241" y="21"/>
                  <a:pt x="15253" y="27"/>
                </a:cubicBezTo>
                <a:cubicBezTo>
                  <a:pt x="15264" y="33"/>
                  <a:pt x="15275" y="40"/>
                  <a:pt x="15285" y="47"/>
                </a:cubicBezTo>
                <a:cubicBezTo>
                  <a:pt x="15294" y="55"/>
                  <a:pt x="15303" y="63"/>
                  <a:pt x="15311" y="72"/>
                </a:cubicBezTo>
                <a:cubicBezTo>
                  <a:pt x="15319" y="81"/>
                  <a:pt x="15325" y="91"/>
                  <a:pt x="15331" y="100"/>
                </a:cubicBezTo>
                <a:cubicBezTo>
                  <a:pt x="15336" y="110"/>
                  <a:pt x="15340" y="121"/>
                  <a:pt x="15343" y="131"/>
                </a:cubicBezTo>
                <a:cubicBezTo>
                  <a:pt x="15345" y="142"/>
                  <a:pt x="15347" y="152"/>
                  <a:pt x="15347" y="163"/>
                </a:cubicBezTo>
                <a:lnTo>
                  <a:pt x="15347" y="15053"/>
                </a:lnTo>
                <a:cubicBezTo>
                  <a:pt x="15347" y="15064"/>
                  <a:pt x="15345" y="15074"/>
                  <a:pt x="15343" y="15085"/>
                </a:cubicBezTo>
                <a:cubicBezTo>
                  <a:pt x="15340" y="15095"/>
                  <a:pt x="15336" y="15106"/>
                  <a:pt x="15331" y="15115"/>
                </a:cubicBezTo>
                <a:cubicBezTo>
                  <a:pt x="15325" y="15125"/>
                  <a:pt x="15319" y="15135"/>
                  <a:pt x="15311" y="15144"/>
                </a:cubicBezTo>
                <a:cubicBezTo>
                  <a:pt x="15303" y="15153"/>
                  <a:pt x="15294" y="15161"/>
                  <a:pt x="15285" y="15168"/>
                </a:cubicBezTo>
                <a:cubicBezTo>
                  <a:pt x="15275" y="15176"/>
                  <a:pt x="15264" y="15183"/>
                  <a:pt x="15253" y="15189"/>
                </a:cubicBezTo>
                <a:cubicBezTo>
                  <a:pt x="15241" y="15195"/>
                  <a:pt x="15229" y="15200"/>
                  <a:pt x="15216" y="15204"/>
                </a:cubicBezTo>
                <a:cubicBezTo>
                  <a:pt x="15203" y="15208"/>
                  <a:pt x="15190" y="15211"/>
                  <a:pt x="15176" y="15213"/>
                </a:cubicBezTo>
                <a:cubicBezTo>
                  <a:pt x="15163" y="15215"/>
                  <a:pt x="15149" y="15216"/>
                  <a:pt x="15135" y="15216"/>
                </a:cubicBezTo>
                <a:lnTo>
                  <a:pt x="211" y="15216"/>
                </a:lnTo>
                <a:cubicBezTo>
                  <a:pt x="198" y="15216"/>
                  <a:pt x="184" y="15215"/>
                  <a:pt x="170" y="15213"/>
                </a:cubicBezTo>
                <a:cubicBezTo>
                  <a:pt x="157" y="15211"/>
                  <a:pt x="143" y="15208"/>
                  <a:pt x="130" y="15204"/>
                </a:cubicBezTo>
                <a:cubicBezTo>
                  <a:pt x="118" y="15200"/>
                  <a:pt x="105" y="15195"/>
                  <a:pt x="94" y="15189"/>
                </a:cubicBezTo>
                <a:cubicBezTo>
                  <a:pt x="82" y="15183"/>
                  <a:pt x="72" y="15176"/>
                  <a:pt x="62" y="15168"/>
                </a:cubicBezTo>
                <a:cubicBezTo>
                  <a:pt x="52" y="15161"/>
                  <a:pt x="43" y="15153"/>
                  <a:pt x="36" y="15144"/>
                </a:cubicBezTo>
                <a:cubicBezTo>
                  <a:pt x="28" y="15135"/>
                  <a:pt x="21" y="15125"/>
                  <a:pt x="16" y="15115"/>
                </a:cubicBezTo>
                <a:cubicBezTo>
                  <a:pt x="11" y="15106"/>
                  <a:pt x="7" y="15095"/>
                  <a:pt x="4" y="15085"/>
                </a:cubicBezTo>
                <a:cubicBezTo>
                  <a:pt x="1" y="15074"/>
                  <a:pt x="0" y="15064"/>
                  <a:pt x="0" y="15053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0591560" y="236160"/>
            <a:ext cx="732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F8D7E6"/>
                </a:solidFill>
                <a:effectLst/>
                <a:uFillTx/>
                <a:latin typeface="NotoSansCJKsc"/>
                <a:ea typeface="NotoSansCJKsc"/>
              </a:rPr>
              <a:t>中美贸易⽂章处理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2068920" y="6456600"/>
            <a:ext cx="418320" cy="1162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81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Python</a:t>
            </a:r>
            <a:endParaRPr lang="en-US" sz="8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30" name="任意多边形 329"/>
          <p:cNvSpPr/>
          <p:nvPr/>
        </p:nvSpPr>
        <p:spPr>
          <a:xfrm>
            <a:off x="6286320" y="1460880"/>
            <a:ext cx="38520" cy="1850760"/>
          </a:xfrm>
          <a:custGeom>
            <a:avLst/>
            <a:gdLst/>
            <a:ahLst/>
            <a:cxnLst/>
            <a:rect l="0" t="0" r="r" b="b"/>
            <a:pathLst>
              <a:path w="107" h="5141">
                <a:moveTo>
                  <a:pt x="0" y="0"/>
                </a:moveTo>
                <a:lnTo>
                  <a:pt x="107" y="0"/>
                </a:lnTo>
                <a:lnTo>
                  <a:pt x="107" y="5141"/>
                </a:lnTo>
                <a:lnTo>
                  <a:pt x="0" y="5141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2484000" y="6454080"/>
            <a:ext cx="1046880" cy="120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1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⽹⻚请求与数据提取代码⽰例</a:t>
            </a:r>
            <a:endParaRPr lang="en-US" sz="8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35" name="文本框 334"/>
          <p:cNvSpPr txBox="1"/>
          <p:nvPr/>
        </p:nvSpPr>
        <p:spPr>
          <a:xfrm>
            <a:off x="7950600" y="1962720"/>
            <a:ext cx="1710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40" b="0" u="none" strike="noStrike">
                <a:solidFill>
                  <a:srgbClr val="444444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0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38" name="任意多边形 337"/>
          <p:cNvSpPr/>
          <p:nvPr/>
        </p:nvSpPr>
        <p:spPr>
          <a:xfrm>
            <a:off x="6734160" y="2613960"/>
            <a:ext cx="47880" cy="37080"/>
          </a:xfrm>
          <a:custGeom>
            <a:avLst/>
            <a:gdLst/>
            <a:ahLst/>
            <a:cxnLst/>
            <a:rect l="0" t="0" r="r" b="b"/>
            <a:pathLst>
              <a:path w="133" h="103">
                <a:moveTo>
                  <a:pt x="133" y="51"/>
                </a:moveTo>
                <a:cubicBezTo>
                  <a:pt x="133" y="57"/>
                  <a:pt x="131" y="65"/>
                  <a:pt x="128" y="71"/>
                </a:cubicBezTo>
                <a:cubicBezTo>
                  <a:pt x="124" y="77"/>
                  <a:pt x="120" y="83"/>
                  <a:pt x="113" y="88"/>
                </a:cubicBezTo>
                <a:cubicBezTo>
                  <a:pt x="107" y="92"/>
                  <a:pt x="99" y="96"/>
                  <a:pt x="91" y="99"/>
                </a:cubicBezTo>
                <a:cubicBezTo>
                  <a:pt x="83" y="101"/>
                  <a:pt x="74" y="103"/>
                  <a:pt x="66" y="103"/>
                </a:cubicBezTo>
                <a:cubicBezTo>
                  <a:pt x="57" y="103"/>
                  <a:pt x="48" y="101"/>
                  <a:pt x="40" y="99"/>
                </a:cubicBezTo>
                <a:cubicBezTo>
                  <a:pt x="32" y="96"/>
                  <a:pt x="25" y="92"/>
                  <a:pt x="19" y="88"/>
                </a:cubicBezTo>
                <a:cubicBezTo>
                  <a:pt x="13" y="83"/>
                  <a:pt x="8" y="77"/>
                  <a:pt x="5" y="71"/>
                </a:cubicBezTo>
                <a:cubicBezTo>
                  <a:pt x="1" y="65"/>
                  <a:pt x="0" y="57"/>
                  <a:pt x="0" y="51"/>
                </a:cubicBezTo>
                <a:cubicBezTo>
                  <a:pt x="0" y="44"/>
                  <a:pt x="1" y="37"/>
                  <a:pt x="5" y="31"/>
                </a:cubicBezTo>
                <a:cubicBezTo>
                  <a:pt x="8" y="25"/>
                  <a:pt x="13" y="19"/>
                  <a:pt x="19" y="14"/>
                </a:cubicBezTo>
                <a:cubicBezTo>
                  <a:pt x="25" y="10"/>
                  <a:pt x="32" y="6"/>
                  <a:pt x="40" y="3"/>
                </a:cubicBezTo>
                <a:cubicBezTo>
                  <a:pt x="48" y="1"/>
                  <a:pt x="57" y="0"/>
                  <a:pt x="66" y="0"/>
                </a:cubicBezTo>
                <a:cubicBezTo>
                  <a:pt x="74" y="0"/>
                  <a:pt x="83" y="1"/>
                  <a:pt x="91" y="3"/>
                </a:cubicBezTo>
                <a:cubicBezTo>
                  <a:pt x="99" y="6"/>
                  <a:pt x="107" y="10"/>
                  <a:pt x="113" y="14"/>
                </a:cubicBezTo>
                <a:cubicBezTo>
                  <a:pt x="120" y="19"/>
                  <a:pt x="124" y="25"/>
                  <a:pt x="128" y="31"/>
                </a:cubicBezTo>
                <a:cubicBezTo>
                  <a:pt x="131" y="37"/>
                  <a:pt x="133" y="44"/>
                  <a:pt x="133" y="51"/>
                </a:cubicBez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44" name="任意多边形 343"/>
          <p:cNvSpPr/>
          <p:nvPr/>
        </p:nvSpPr>
        <p:spPr>
          <a:xfrm>
            <a:off x="6734160" y="3061800"/>
            <a:ext cx="47880" cy="37080"/>
          </a:xfrm>
          <a:custGeom>
            <a:avLst/>
            <a:gdLst/>
            <a:ahLst/>
            <a:cxnLst/>
            <a:rect l="0" t="0" r="r" b="b"/>
            <a:pathLst>
              <a:path w="133" h="103">
                <a:moveTo>
                  <a:pt x="133" y="52"/>
                </a:moveTo>
                <a:cubicBezTo>
                  <a:pt x="133" y="58"/>
                  <a:pt x="131" y="65"/>
                  <a:pt x="128" y="71"/>
                </a:cubicBezTo>
                <a:cubicBezTo>
                  <a:pt x="124" y="77"/>
                  <a:pt x="120" y="83"/>
                  <a:pt x="113" y="88"/>
                </a:cubicBezTo>
                <a:cubicBezTo>
                  <a:pt x="107" y="93"/>
                  <a:pt x="99" y="96"/>
                  <a:pt x="91" y="99"/>
                </a:cubicBezTo>
                <a:cubicBezTo>
                  <a:pt x="83" y="101"/>
                  <a:pt x="74" y="103"/>
                  <a:pt x="66" y="103"/>
                </a:cubicBezTo>
                <a:cubicBezTo>
                  <a:pt x="57" y="103"/>
                  <a:pt x="48" y="101"/>
                  <a:pt x="40" y="99"/>
                </a:cubicBezTo>
                <a:cubicBezTo>
                  <a:pt x="32" y="96"/>
                  <a:pt x="25" y="93"/>
                  <a:pt x="19" y="88"/>
                </a:cubicBezTo>
                <a:cubicBezTo>
                  <a:pt x="13" y="83"/>
                  <a:pt x="8" y="77"/>
                  <a:pt x="5" y="71"/>
                </a:cubicBezTo>
                <a:cubicBezTo>
                  <a:pt x="1" y="65"/>
                  <a:pt x="0" y="58"/>
                  <a:pt x="0" y="52"/>
                </a:cubicBezTo>
                <a:cubicBezTo>
                  <a:pt x="0" y="45"/>
                  <a:pt x="1" y="38"/>
                  <a:pt x="5" y="32"/>
                </a:cubicBezTo>
                <a:cubicBezTo>
                  <a:pt x="8" y="25"/>
                  <a:pt x="13" y="19"/>
                  <a:pt x="19" y="15"/>
                </a:cubicBezTo>
                <a:cubicBezTo>
                  <a:pt x="25" y="10"/>
                  <a:pt x="32" y="6"/>
                  <a:pt x="40" y="4"/>
                </a:cubicBezTo>
                <a:cubicBezTo>
                  <a:pt x="48" y="1"/>
                  <a:pt x="57" y="0"/>
                  <a:pt x="66" y="0"/>
                </a:cubicBezTo>
                <a:cubicBezTo>
                  <a:pt x="74" y="0"/>
                  <a:pt x="83" y="1"/>
                  <a:pt x="91" y="4"/>
                </a:cubicBezTo>
                <a:cubicBezTo>
                  <a:pt x="99" y="6"/>
                  <a:pt x="107" y="10"/>
                  <a:pt x="113" y="15"/>
                </a:cubicBezTo>
                <a:cubicBezTo>
                  <a:pt x="120" y="19"/>
                  <a:pt x="124" y="25"/>
                  <a:pt x="128" y="32"/>
                </a:cubicBezTo>
                <a:cubicBezTo>
                  <a:pt x="131" y="38"/>
                  <a:pt x="133" y="45"/>
                  <a:pt x="133" y="52"/>
                </a:cubicBez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47" name="任意多边形 346"/>
          <p:cNvSpPr/>
          <p:nvPr/>
        </p:nvSpPr>
        <p:spPr>
          <a:xfrm>
            <a:off x="6286320" y="3531600"/>
            <a:ext cx="38520" cy="2452680"/>
          </a:xfrm>
          <a:custGeom>
            <a:avLst/>
            <a:gdLst/>
            <a:ahLst/>
            <a:cxnLst/>
            <a:rect l="0" t="0" r="r" b="b"/>
            <a:pathLst>
              <a:path w="107" h="6813">
                <a:moveTo>
                  <a:pt x="0" y="0"/>
                </a:moveTo>
                <a:lnTo>
                  <a:pt x="107" y="0"/>
                </a:lnTo>
                <a:lnTo>
                  <a:pt x="107" y="6813"/>
                </a:lnTo>
                <a:lnTo>
                  <a:pt x="0" y="6813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6657840" y="4098240"/>
            <a:ext cx="1026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# </a:t>
            </a:r>
            <a:r>
              <a:rPr lang="zh-CN" sz="920" b="0" u="none" strike="noStrike">
                <a:solidFill>
                  <a:srgbClr val="F8F8F2"/>
                </a:solidFill>
                <a:effectLst/>
                <a:uFillTx/>
                <a:latin typeface="NotoSansCJKsc"/>
                <a:ea typeface="NotoSansCJKsc"/>
              </a:rPr>
              <a:t>⽹⻚请求与标题提取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6657840" y="4259880"/>
            <a:ext cx="1214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import requests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6657840" y="4421520"/>
            <a:ext cx="2346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 dirty="0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from bs4 import </a:t>
            </a:r>
            <a:r>
              <a:rPr lang="en-US" sz="920" b="0" u="none" strike="noStrike" dirty="0" err="1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BeautifulSoup</a:t>
            </a:r>
            <a:endParaRPr lang="en-US" sz="92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4" name="文本框 353"/>
          <p:cNvSpPr txBox="1"/>
          <p:nvPr/>
        </p:nvSpPr>
        <p:spPr>
          <a:xfrm>
            <a:off x="6657840" y="4744440"/>
            <a:ext cx="3980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url = "https://www.scmp.com/topics/us-china-trade"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5" name="文本框 354"/>
          <p:cNvSpPr txBox="1"/>
          <p:nvPr/>
        </p:nvSpPr>
        <p:spPr>
          <a:xfrm>
            <a:off x="6657840" y="4906080"/>
            <a:ext cx="2202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response = requests.get(url)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6" name="文本框 355"/>
          <p:cNvSpPr txBox="1"/>
          <p:nvPr/>
        </p:nvSpPr>
        <p:spPr>
          <a:xfrm>
            <a:off x="6657840" y="5067360"/>
            <a:ext cx="3888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soup = BeautifulSoup(response.text, 'html.parser')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7" name="文本框 356"/>
          <p:cNvSpPr txBox="1"/>
          <p:nvPr/>
        </p:nvSpPr>
        <p:spPr>
          <a:xfrm>
            <a:off x="6657840" y="5405400"/>
            <a:ext cx="752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# </a:t>
            </a:r>
            <a:r>
              <a:rPr lang="zh-CN" sz="920" b="0" u="none" strike="noStrike">
                <a:solidFill>
                  <a:srgbClr val="F8F8F2"/>
                </a:solidFill>
                <a:effectLst/>
                <a:uFillTx/>
                <a:latin typeface="NotoSansCJKsc"/>
                <a:ea typeface="NotoSansCJKsc"/>
              </a:rPr>
              <a:t>提取⽂章标题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8" name="文本框 357"/>
          <p:cNvSpPr txBox="1"/>
          <p:nvPr/>
        </p:nvSpPr>
        <p:spPr>
          <a:xfrm>
            <a:off x="6657840" y="5566680"/>
            <a:ext cx="2957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titles = [article.get_text() for article in 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6657840" y="5728320"/>
            <a:ext cx="200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8F8F2"/>
                </a:solidFill>
                <a:effectLst/>
                <a:uFillTx/>
                <a:latin typeface="NotoSansMono"/>
                <a:ea typeface="NotoSansMono"/>
              </a:rPr>
              <a:t>soup.select('.article-title')]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EAEBE9-BD2B-19C9-383C-187E197B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30" y="510764"/>
            <a:ext cx="9659139" cy="6347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来展望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0777C1-596F-65CC-8801-D666136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0" y="1546146"/>
            <a:ext cx="11001060" cy="33873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B1F458-4806-9C96-7543-ABC43E6AD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5166" y="1517434"/>
            <a:ext cx="5524200" cy="34660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674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任意多边形 43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38" name="任意多边形 43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39" name="任意多边形 438"/>
          <p:cNvSpPr/>
          <p:nvPr/>
        </p:nvSpPr>
        <p:spPr>
          <a:xfrm>
            <a:off x="0" y="0"/>
            <a:ext cx="12192120" cy="733680"/>
          </a:xfrm>
          <a:custGeom>
            <a:avLst/>
            <a:gdLst/>
            <a:ahLst/>
            <a:cxnLst/>
            <a:rect l="0" t="0" r="r" b="b"/>
            <a:pathLst>
              <a:path w="33867" h="2038">
                <a:moveTo>
                  <a:pt x="0" y="0"/>
                </a:moveTo>
                <a:lnTo>
                  <a:pt x="33867" y="0"/>
                </a:lnTo>
                <a:lnTo>
                  <a:pt x="3386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380880" y="246600"/>
            <a:ext cx="247320" cy="28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前</a:t>
            </a:r>
            <a:endParaRPr lang="en-US" sz="19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1" name="文本框 440"/>
          <p:cNvSpPr txBox="1"/>
          <p:nvPr/>
        </p:nvSpPr>
        <p:spPr>
          <a:xfrm>
            <a:off x="628560" y="252000"/>
            <a:ext cx="247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5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3</a:t>
            </a:r>
            <a:endParaRPr lang="en-US" sz="19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2" name="任意多边形 441"/>
          <p:cNvSpPr/>
          <p:nvPr/>
        </p:nvSpPr>
        <p:spPr>
          <a:xfrm>
            <a:off x="380880" y="1056960"/>
            <a:ext cx="267120" cy="267120"/>
          </a:xfrm>
          <a:custGeom>
            <a:avLst/>
            <a:gdLst/>
            <a:ahLst/>
            <a:cxnLst/>
            <a:rect l="0" t="0" r="r" b="b"/>
            <a:pathLst>
              <a:path w="742" h="742">
                <a:moveTo>
                  <a:pt x="742" y="371"/>
                </a:moveTo>
                <a:cubicBezTo>
                  <a:pt x="742" y="396"/>
                  <a:pt x="739" y="420"/>
                  <a:pt x="735" y="444"/>
                </a:cubicBezTo>
                <a:cubicBezTo>
                  <a:pt x="730" y="468"/>
                  <a:pt x="723" y="491"/>
                  <a:pt x="713" y="514"/>
                </a:cubicBezTo>
                <a:cubicBezTo>
                  <a:pt x="704" y="536"/>
                  <a:pt x="693" y="557"/>
                  <a:pt x="679" y="578"/>
                </a:cubicBezTo>
                <a:cubicBezTo>
                  <a:pt x="666" y="598"/>
                  <a:pt x="650" y="617"/>
                  <a:pt x="633" y="634"/>
                </a:cubicBezTo>
                <a:cubicBezTo>
                  <a:pt x="616" y="651"/>
                  <a:pt x="597" y="666"/>
                  <a:pt x="577" y="680"/>
                </a:cubicBezTo>
                <a:cubicBezTo>
                  <a:pt x="557" y="693"/>
                  <a:pt x="535" y="705"/>
                  <a:pt x="513" y="714"/>
                </a:cubicBezTo>
                <a:cubicBezTo>
                  <a:pt x="491" y="723"/>
                  <a:pt x="467" y="730"/>
                  <a:pt x="444" y="735"/>
                </a:cubicBezTo>
                <a:cubicBezTo>
                  <a:pt x="420" y="740"/>
                  <a:pt x="396" y="742"/>
                  <a:pt x="371" y="742"/>
                </a:cubicBezTo>
                <a:cubicBezTo>
                  <a:pt x="347" y="742"/>
                  <a:pt x="323" y="740"/>
                  <a:pt x="299" y="735"/>
                </a:cubicBezTo>
                <a:cubicBezTo>
                  <a:pt x="275" y="730"/>
                  <a:pt x="252" y="723"/>
                  <a:pt x="229" y="714"/>
                </a:cubicBezTo>
                <a:cubicBezTo>
                  <a:pt x="207" y="705"/>
                  <a:pt x="186" y="693"/>
                  <a:pt x="165" y="680"/>
                </a:cubicBezTo>
                <a:cubicBezTo>
                  <a:pt x="145" y="666"/>
                  <a:pt x="127" y="651"/>
                  <a:pt x="109" y="634"/>
                </a:cubicBezTo>
                <a:cubicBezTo>
                  <a:pt x="92" y="617"/>
                  <a:pt x="77" y="598"/>
                  <a:pt x="63" y="578"/>
                </a:cubicBezTo>
                <a:cubicBezTo>
                  <a:pt x="49" y="557"/>
                  <a:pt x="37" y="536"/>
                  <a:pt x="28" y="514"/>
                </a:cubicBezTo>
                <a:cubicBezTo>
                  <a:pt x="19" y="491"/>
                  <a:pt x="12" y="468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6"/>
                  <a:pt x="2" y="322"/>
                  <a:pt x="7" y="299"/>
                </a:cubicBezTo>
                <a:cubicBezTo>
                  <a:pt x="12" y="275"/>
                  <a:pt x="19" y="252"/>
                  <a:pt x="28" y="229"/>
                </a:cubicBezTo>
                <a:cubicBezTo>
                  <a:pt x="37" y="207"/>
                  <a:pt x="49" y="185"/>
                  <a:pt x="63" y="165"/>
                </a:cubicBezTo>
                <a:cubicBezTo>
                  <a:pt x="77" y="145"/>
                  <a:pt x="92" y="126"/>
                  <a:pt x="109" y="109"/>
                </a:cubicBezTo>
                <a:cubicBezTo>
                  <a:pt x="127" y="92"/>
                  <a:pt x="145" y="76"/>
                  <a:pt x="165" y="63"/>
                </a:cubicBezTo>
                <a:cubicBezTo>
                  <a:pt x="186" y="49"/>
                  <a:pt x="207" y="38"/>
                  <a:pt x="229" y="29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3"/>
                  <a:pt x="347" y="0"/>
                  <a:pt x="371" y="0"/>
                </a:cubicBezTo>
                <a:cubicBezTo>
                  <a:pt x="396" y="0"/>
                  <a:pt x="420" y="3"/>
                  <a:pt x="444" y="7"/>
                </a:cubicBezTo>
                <a:cubicBezTo>
                  <a:pt x="467" y="12"/>
                  <a:pt x="491" y="19"/>
                  <a:pt x="513" y="29"/>
                </a:cubicBezTo>
                <a:cubicBezTo>
                  <a:pt x="535" y="38"/>
                  <a:pt x="557" y="49"/>
                  <a:pt x="577" y="63"/>
                </a:cubicBezTo>
                <a:cubicBezTo>
                  <a:pt x="597" y="76"/>
                  <a:pt x="616" y="92"/>
                  <a:pt x="633" y="109"/>
                </a:cubicBezTo>
                <a:cubicBezTo>
                  <a:pt x="650" y="126"/>
                  <a:pt x="666" y="145"/>
                  <a:pt x="679" y="165"/>
                </a:cubicBezTo>
                <a:cubicBezTo>
                  <a:pt x="693" y="185"/>
                  <a:pt x="704" y="207"/>
                  <a:pt x="713" y="229"/>
                </a:cubicBezTo>
                <a:cubicBezTo>
                  <a:pt x="723" y="252"/>
                  <a:pt x="730" y="275"/>
                  <a:pt x="735" y="299"/>
                </a:cubicBezTo>
                <a:cubicBezTo>
                  <a:pt x="739" y="322"/>
                  <a:pt x="742" y="346"/>
                  <a:pt x="742" y="371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3" name="文本框 442"/>
          <p:cNvSpPr txBox="1"/>
          <p:nvPr/>
        </p:nvSpPr>
        <p:spPr>
          <a:xfrm>
            <a:off x="766440" y="246600"/>
            <a:ext cx="745920" cy="28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个热点话题</a:t>
            </a:r>
            <a:endParaRPr lang="en-US" sz="19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4" name="文本框 443"/>
          <p:cNvSpPr txBox="1"/>
          <p:nvPr/>
        </p:nvSpPr>
        <p:spPr>
          <a:xfrm>
            <a:off x="477000" y="111744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1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5" name="文本框 444"/>
          <p:cNvSpPr txBox="1"/>
          <p:nvPr/>
        </p:nvSpPr>
        <p:spPr>
          <a:xfrm>
            <a:off x="762120" y="1107720"/>
            <a:ext cx="61524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33333"/>
                </a:solidFill>
                <a:effectLst/>
                <a:uFillTx/>
                <a:latin typeface="NotoSansCJKsc"/>
                <a:ea typeface="NotoSansCJKsc"/>
              </a:rPr>
              <a:t>话题分布⽐例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6" name="文本框 445"/>
          <p:cNvSpPr txBox="1"/>
          <p:nvPr/>
        </p:nvSpPr>
        <p:spPr>
          <a:xfrm>
            <a:off x="762120" y="1647360"/>
            <a:ext cx="14904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基于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7" name="文本框 446"/>
          <p:cNvSpPr txBox="1"/>
          <p:nvPr/>
        </p:nvSpPr>
        <p:spPr>
          <a:xfrm>
            <a:off x="1009800" y="1650240"/>
            <a:ext cx="2408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999999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LDA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448" name="图片 447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876320"/>
            <a:ext cx="5562360" cy="4352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9" name="任意多边形 448"/>
          <p:cNvSpPr/>
          <p:nvPr/>
        </p:nvSpPr>
        <p:spPr>
          <a:xfrm>
            <a:off x="380880" y="6276960"/>
            <a:ext cx="5562720" cy="9720"/>
          </a:xfrm>
          <a:custGeom>
            <a:avLst/>
            <a:gdLst/>
            <a:ahLst/>
            <a:cxnLst/>
            <a:rect l="0" t="0" r="r" b="b"/>
            <a:pathLst>
              <a:path w="15452" h="27">
                <a:moveTo>
                  <a:pt x="0" y="0"/>
                </a:moveTo>
                <a:lnTo>
                  <a:pt x="15452" y="0"/>
                </a:lnTo>
                <a:lnTo>
                  <a:pt x="154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0" name="文本框 449"/>
          <p:cNvSpPr txBox="1"/>
          <p:nvPr/>
        </p:nvSpPr>
        <p:spPr>
          <a:xfrm>
            <a:off x="1250640" y="1647360"/>
            <a:ext cx="44532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主题建模结果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380880" y="6381000"/>
            <a:ext cx="177876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结论：关税政策是中美贸易中最受关注的话题，占⽐达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3352680" y="6383880"/>
            <a:ext cx="2476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666666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42%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3" name="任意多边形 452"/>
          <p:cNvSpPr/>
          <p:nvPr/>
        </p:nvSpPr>
        <p:spPr>
          <a:xfrm>
            <a:off x="6248160" y="1056960"/>
            <a:ext cx="267120" cy="267120"/>
          </a:xfrm>
          <a:custGeom>
            <a:avLst/>
            <a:gdLst/>
            <a:ahLst/>
            <a:cxnLst/>
            <a:rect l="0" t="0" r="r" b="b"/>
            <a:pathLst>
              <a:path w="742" h="742">
                <a:moveTo>
                  <a:pt x="742" y="371"/>
                </a:moveTo>
                <a:cubicBezTo>
                  <a:pt x="742" y="396"/>
                  <a:pt x="740" y="420"/>
                  <a:pt x="735" y="444"/>
                </a:cubicBezTo>
                <a:cubicBezTo>
                  <a:pt x="730" y="468"/>
                  <a:pt x="723" y="491"/>
                  <a:pt x="714" y="514"/>
                </a:cubicBezTo>
                <a:cubicBezTo>
                  <a:pt x="704" y="536"/>
                  <a:pt x="693" y="557"/>
                  <a:pt x="680" y="578"/>
                </a:cubicBezTo>
                <a:cubicBezTo>
                  <a:pt x="666" y="598"/>
                  <a:pt x="651" y="617"/>
                  <a:pt x="634" y="634"/>
                </a:cubicBezTo>
                <a:cubicBezTo>
                  <a:pt x="616" y="651"/>
                  <a:pt x="598" y="666"/>
                  <a:pt x="577" y="680"/>
                </a:cubicBezTo>
                <a:cubicBezTo>
                  <a:pt x="557" y="693"/>
                  <a:pt x="536" y="705"/>
                  <a:pt x="513" y="714"/>
                </a:cubicBezTo>
                <a:cubicBezTo>
                  <a:pt x="491" y="723"/>
                  <a:pt x="468" y="730"/>
                  <a:pt x="444" y="735"/>
                </a:cubicBezTo>
                <a:cubicBezTo>
                  <a:pt x="420" y="740"/>
                  <a:pt x="396" y="742"/>
                  <a:pt x="372" y="742"/>
                </a:cubicBezTo>
                <a:cubicBezTo>
                  <a:pt x="347" y="742"/>
                  <a:pt x="323" y="740"/>
                  <a:pt x="299" y="735"/>
                </a:cubicBezTo>
                <a:cubicBezTo>
                  <a:pt x="275" y="730"/>
                  <a:pt x="252" y="723"/>
                  <a:pt x="230" y="714"/>
                </a:cubicBezTo>
                <a:cubicBezTo>
                  <a:pt x="207" y="705"/>
                  <a:pt x="186" y="693"/>
                  <a:pt x="166" y="680"/>
                </a:cubicBezTo>
                <a:cubicBezTo>
                  <a:pt x="146" y="666"/>
                  <a:pt x="127" y="651"/>
                  <a:pt x="110" y="634"/>
                </a:cubicBezTo>
                <a:cubicBezTo>
                  <a:pt x="92" y="617"/>
                  <a:pt x="77" y="598"/>
                  <a:pt x="64" y="578"/>
                </a:cubicBezTo>
                <a:cubicBezTo>
                  <a:pt x="50" y="557"/>
                  <a:pt x="39" y="536"/>
                  <a:pt x="28" y="514"/>
                </a:cubicBezTo>
                <a:cubicBezTo>
                  <a:pt x="19" y="491"/>
                  <a:pt x="12" y="468"/>
                  <a:pt x="7" y="444"/>
                </a:cubicBezTo>
                <a:cubicBezTo>
                  <a:pt x="3" y="420"/>
                  <a:pt x="0" y="396"/>
                  <a:pt x="0" y="371"/>
                </a:cubicBezTo>
                <a:cubicBezTo>
                  <a:pt x="0" y="346"/>
                  <a:pt x="3" y="322"/>
                  <a:pt x="7" y="299"/>
                </a:cubicBezTo>
                <a:cubicBezTo>
                  <a:pt x="12" y="275"/>
                  <a:pt x="19" y="252"/>
                  <a:pt x="28" y="229"/>
                </a:cubicBezTo>
                <a:cubicBezTo>
                  <a:pt x="39" y="207"/>
                  <a:pt x="50" y="185"/>
                  <a:pt x="64" y="165"/>
                </a:cubicBezTo>
                <a:cubicBezTo>
                  <a:pt x="77" y="145"/>
                  <a:pt x="92" y="126"/>
                  <a:pt x="110" y="109"/>
                </a:cubicBezTo>
                <a:cubicBezTo>
                  <a:pt x="127" y="92"/>
                  <a:pt x="146" y="76"/>
                  <a:pt x="166" y="63"/>
                </a:cubicBezTo>
                <a:cubicBezTo>
                  <a:pt x="186" y="49"/>
                  <a:pt x="207" y="38"/>
                  <a:pt x="230" y="29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3"/>
                  <a:pt x="347" y="0"/>
                  <a:pt x="372" y="0"/>
                </a:cubicBezTo>
                <a:cubicBezTo>
                  <a:pt x="396" y="0"/>
                  <a:pt x="420" y="3"/>
                  <a:pt x="444" y="7"/>
                </a:cubicBezTo>
                <a:cubicBezTo>
                  <a:pt x="468" y="12"/>
                  <a:pt x="491" y="19"/>
                  <a:pt x="513" y="29"/>
                </a:cubicBezTo>
                <a:cubicBezTo>
                  <a:pt x="536" y="38"/>
                  <a:pt x="557" y="49"/>
                  <a:pt x="577" y="63"/>
                </a:cubicBezTo>
                <a:cubicBezTo>
                  <a:pt x="598" y="76"/>
                  <a:pt x="616" y="92"/>
                  <a:pt x="634" y="109"/>
                </a:cubicBezTo>
                <a:cubicBezTo>
                  <a:pt x="651" y="126"/>
                  <a:pt x="666" y="145"/>
                  <a:pt x="680" y="165"/>
                </a:cubicBezTo>
                <a:cubicBezTo>
                  <a:pt x="693" y="185"/>
                  <a:pt x="704" y="207"/>
                  <a:pt x="714" y="229"/>
                </a:cubicBezTo>
                <a:cubicBezTo>
                  <a:pt x="723" y="252"/>
                  <a:pt x="730" y="275"/>
                  <a:pt x="735" y="299"/>
                </a:cubicBezTo>
                <a:cubicBezTo>
                  <a:pt x="740" y="322"/>
                  <a:pt x="742" y="346"/>
                  <a:pt x="742" y="371"/>
                </a:cubicBez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3600720" y="6381000"/>
            <a:ext cx="12348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。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5" name="文本框 454"/>
          <p:cNvSpPr txBox="1"/>
          <p:nvPr/>
        </p:nvSpPr>
        <p:spPr>
          <a:xfrm>
            <a:off x="6344640" y="1117440"/>
            <a:ext cx="13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6" name="文本框 455"/>
          <p:cNvSpPr txBox="1"/>
          <p:nvPr/>
        </p:nvSpPr>
        <p:spPr>
          <a:xfrm>
            <a:off x="6629400" y="1107720"/>
            <a:ext cx="61524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33333"/>
                </a:solidFill>
                <a:effectLst/>
                <a:uFillTx/>
                <a:latin typeface="NotoSansCJKsc"/>
                <a:ea typeface="NotoSansCJKsc"/>
              </a:rPr>
              <a:t>热点话题详情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7" name="任意多边形 456"/>
          <p:cNvSpPr/>
          <p:nvPr/>
        </p:nvSpPr>
        <p:spPr>
          <a:xfrm>
            <a:off x="6248160" y="1876320"/>
            <a:ext cx="1076760" cy="371880"/>
          </a:xfrm>
          <a:custGeom>
            <a:avLst/>
            <a:gdLst/>
            <a:ahLst/>
            <a:cxnLst/>
            <a:rect l="0" t="0" r="r" b="b"/>
            <a:pathLst>
              <a:path w="2991" h="1033">
                <a:moveTo>
                  <a:pt x="0" y="0"/>
                </a:moveTo>
                <a:lnTo>
                  <a:pt x="2991" y="0"/>
                </a:lnTo>
                <a:lnTo>
                  <a:pt x="2991" y="1033"/>
                </a:lnTo>
                <a:lnTo>
                  <a:pt x="0" y="103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8" name="任意多边形 457"/>
          <p:cNvSpPr/>
          <p:nvPr/>
        </p:nvSpPr>
        <p:spPr>
          <a:xfrm>
            <a:off x="7324560" y="1876320"/>
            <a:ext cx="2372040" cy="371880"/>
          </a:xfrm>
          <a:custGeom>
            <a:avLst/>
            <a:gdLst/>
            <a:ahLst/>
            <a:cxnLst/>
            <a:rect l="0" t="0" r="r" b="b"/>
            <a:pathLst>
              <a:path w="6589" h="1033">
                <a:moveTo>
                  <a:pt x="0" y="0"/>
                </a:moveTo>
                <a:lnTo>
                  <a:pt x="6589" y="0"/>
                </a:lnTo>
                <a:lnTo>
                  <a:pt x="6589" y="1033"/>
                </a:lnTo>
                <a:lnTo>
                  <a:pt x="0" y="103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9" name="任意多边形 458"/>
          <p:cNvSpPr/>
          <p:nvPr/>
        </p:nvSpPr>
        <p:spPr>
          <a:xfrm>
            <a:off x="9696240" y="1876320"/>
            <a:ext cx="2115000" cy="371880"/>
          </a:xfrm>
          <a:custGeom>
            <a:avLst/>
            <a:gdLst/>
            <a:ahLst/>
            <a:cxnLst/>
            <a:rect l="0" t="0" r="r" b="b"/>
            <a:pathLst>
              <a:path w="5875" h="1033">
                <a:moveTo>
                  <a:pt x="0" y="0"/>
                </a:moveTo>
                <a:lnTo>
                  <a:pt x="5875" y="0"/>
                </a:lnTo>
                <a:lnTo>
                  <a:pt x="5875" y="1033"/>
                </a:lnTo>
                <a:lnTo>
                  <a:pt x="0" y="1033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0" name="任意多边形 459"/>
          <p:cNvSpPr/>
          <p:nvPr/>
        </p:nvSpPr>
        <p:spPr>
          <a:xfrm>
            <a:off x="6248160" y="2247840"/>
            <a:ext cx="1076760" cy="9720"/>
          </a:xfrm>
          <a:custGeom>
            <a:avLst/>
            <a:gdLst/>
            <a:ahLst/>
            <a:cxnLst/>
            <a:rect l="0" t="0" r="r" b="b"/>
            <a:pathLst>
              <a:path w="2991" h="27">
                <a:moveTo>
                  <a:pt x="0" y="0"/>
                </a:moveTo>
                <a:lnTo>
                  <a:pt x="2991" y="0"/>
                </a:lnTo>
                <a:lnTo>
                  <a:pt x="29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1" name="任意多边形 460"/>
          <p:cNvSpPr/>
          <p:nvPr/>
        </p:nvSpPr>
        <p:spPr>
          <a:xfrm>
            <a:off x="7324560" y="2247840"/>
            <a:ext cx="2372040" cy="9720"/>
          </a:xfrm>
          <a:custGeom>
            <a:avLst/>
            <a:gdLst/>
            <a:ahLst/>
            <a:cxnLst/>
            <a:rect l="0" t="0" r="r" b="b"/>
            <a:pathLst>
              <a:path w="6589" h="27">
                <a:moveTo>
                  <a:pt x="0" y="0"/>
                </a:moveTo>
                <a:lnTo>
                  <a:pt x="6589" y="0"/>
                </a:lnTo>
                <a:lnTo>
                  <a:pt x="65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2" name="任意多边形 461"/>
          <p:cNvSpPr/>
          <p:nvPr/>
        </p:nvSpPr>
        <p:spPr>
          <a:xfrm>
            <a:off x="9696240" y="2247840"/>
            <a:ext cx="2115000" cy="9720"/>
          </a:xfrm>
          <a:custGeom>
            <a:avLst/>
            <a:gdLst/>
            <a:ahLst/>
            <a:cxnLst/>
            <a:rect l="0" t="0" r="r" b="b"/>
            <a:pathLst>
              <a:path w="5875" h="27">
                <a:moveTo>
                  <a:pt x="0" y="0"/>
                </a:moveTo>
                <a:lnTo>
                  <a:pt x="5875" y="0"/>
                </a:lnTo>
                <a:lnTo>
                  <a:pt x="58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3" name="任意多边形 462"/>
          <p:cNvSpPr/>
          <p:nvPr/>
        </p:nvSpPr>
        <p:spPr>
          <a:xfrm>
            <a:off x="6248160" y="2628720"/>
            <a:ext cx="1076760" cy="9720"/>
          </a:xfrm>
          <a:custGeom>
            <a:avLst/>
            <a:gdLst/>
            <a:ahLst/>
            <a:cxnLst/>
            <a:rect l="0" t="0" r="r" b="b"/>
            <a:pathLst>
              <a:path w="2991" h="27">
                <a:moveTo>
                  <a:pt x="0" y="0"/>
                </a:moveTo>
                <a:lnTo>
                  <a:pt x="2991" y="0"/>
                </a:lnTo>
                <a:lnTo>
                  <a:pt x="29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4" name="任意多边形 463"/>
          <p:cNvSpPr/>
          <p:nvPr/>
        </p:nvSpPr>
        <p:spPr>
          <a:xfrm>
            <a:off x="7324560" y="2628720"/>
            <a:ext cx="2372040" cy="9720"/>
          </a:xfrm>
          <a:custGeom>
            <a:avLst/>
            <a:gdLst/>
            <a:ahLst/>
            <a:cxnLst/>
            <a:rect l="0" t="0" r="r" b="b"/>
            <a:pathLst>
              <a:path w="6589" h="27">
                <a:moveTo>
                  <a:pt x="0" y="0"/>
                </a:moveTo>
                <a:lnTo>
                  <a:pt x="6589" y="0"/>
                </a:lnTo>
                <a:lnTo>
                  <a:pt x="65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5" name="任意多边形 464"/>
          <p:cNvSpPr/>
          <p:nvPr/>
        </p:nvSpPr>
        <p:spPr>
          <a:xfrm>
            <a:off x="9696240" y="2628720"/>
            <a:ext cx="2115000" cy="9720"/>
          </a:xfrm>
          <a:custGeom>
            <a:avLst/>
            <a:gdLst/>
            <a:ahLst/>
            <a:cxnLst/>
            <a:rect l="0" t="0" r="r" b="b"/>
            <a:pathLst>
              <a:path w="5875" h="27">
                <a:moveTo>
                  <a:pt x="0" y="0"/>
                </a:moveTo>
                <a:lnTo>
                  <a:pt x="5875" y="0"/>
                </a:lnTo>
                <a:lnTo>
                  <a:pt x="58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6" name="任意多边形 465"/>
          <p:cNvSpPr/>
          <p:nvPr/>
        </p:nvSpPr>
        <p:spPr>
          <a:xfrm>
            <a:off x="6248160" y="3009600"/>
            <a:ext cx="1076760" cy="10080"/>
          </a:xfrm>
          <a:custGeom>
            <a:avLst/>
            <a:gdLst/>
            <a:ahLst/>
            <a:cxnLst/>
            <a:rect l="0" t="0" r="r" b="b"/>
            <a:pathLst>
              <a:path w="2991" h="28">
                <a:moveTo>
                  <a:pt x="0" y="0"/>
                </a:moveTo>
                <a:lnTo>
                  <a:pt x="2991" y="0"/>
                </a:lnTo>
                <a:lnTo>
                  <a:pt x="299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7" name="任意多边形 466"/>
          <p:cNvSpPr/>
          <p:nvPr/>
        </p:nvSpPr>
        <p:spPr>
          <a:xfrm>
            <a:off x="7324560" y="3009600"/>
            <a:ext cx="2372040" cy="10080"/>
          </a:xfrm>
          <a:custGeom>
            <a:avLst/>
            <a:gdLst/>
            <a:ahLst/>
            <a:cxnLst/>
            <a:rect l="0" t="0" r="r" b="b"/>
            <a:pathLst>
              <a:path w="6589" h="28">
                <a:moveTo>
                  <a:pt x="0" y="0"/>
                </a:moveTo>
                <a:lnTo>
                  <a:pt x="6589" y="0"/>
                </a:lnTo>
                <a:lnTo>
                  <a:pt x="65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8" name="任意多边形 467"/>
          <p:cNvSpPr/>
          <p:nvPr/>
        </p:nvSpPr>
        <p:spPr>
          <a:xfrm>
            <a:off x="9696240" y="3009600"/>
            <a:ext cx="2115000" cy="10080"/>
          </a:xfrm>
          <a:custGeom>
            <a:avLst/>
            <a:gdLst/>
            <a:ahLst/>
            <a:cxnLst/>
            <a:rect l="0" t="0" r="r" b="b"/>
            <a:pathLst>
              <a:path w="5875" h="28">
                <a:moveTo>
                  <a:pt x="0" y="0"/>
                </a:moveTo>
                <a:lnTo>
                  <a:pt x="5875" y="0"/>
                </a:lnTo>
                <a:lnTo>
                  <a:pt x="587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9" name="任意多边形 468"/>
          <p:cNvSpPr/>
          <p:nvPr/>
        </p:nvSpPr>
        <p:spPr>
          <a:xfrm>
            <a:off x="6248160" y="3390840"/>
            <a:ext cx="1076760" cy="9720"/>
          </a:xfrm>
          <a:custGeom>
            <a:avLst/>
            <a:gdLst/>
            <a:ahLst/>
            <a:cxnLst/>
            <a:rect l="0" t="0" r="r" b="b"/>
            <a:pathLst>
              <a:path w="2991" h="27">
                <a:moveTo>
                  <a:pt x="0" y="0"/>
                </a:moveTo>
                <a:lnTo>
                  <a:pt x="2991" y="0"/>
                </a:lnTo>
                <a:lnTo>
                  <a:pt x="29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0" name="任意多边形 469"/>
          <p:cNvSpPr/>
          <p:nvPr/>
        </p:nvSpPr>
        <p:spPr>
          <a:xfrm>
            <a:off x="7324560" y="3390840"/>
            <a:ext cx="2372040" cy="9720"/>
          </a:xfrm>
          <a:custGeom>
            <a:avLst/>
            <a:gdLst/>
            <a:ahLst/>
            <a:cxnLst/>
            <a:rect l="0" t="0" r="r" b="b"/>
            <a:pathLst>
              <a:path w="6589" h="27">
                <a:moveTo>
                  <a:pt x="0" y="0"/>
                </a:moveTo>
                <a:lnTo>
                  <a:pt x="6589" y="0"/>
                </a:lnTo>
                <a:lnTo>
                  <a:pt x="65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1" name="任意多边形 470"/>
          <p:cNvSpPr/>
          <p:nvPr/>
        </p:nvSpPr>
        <p:spPr>
          <a:xfrm>
            <a:off x="9696240" y="3390840"/>
            <a:ext cx="2115000" cy="9720"/>
          </a:xfrm>
          <a:custGeom>
            <a:avLst/>
            <a:gdLst/>
            <a:ahLst/>
            <a:cxnLst/>
            <a:rect l="0" t="0" r="r" b="b"/>
            <a:pathLst>
              <a:path w="5875" h="27">
                <a:moveTo>
                  <a:pt x="0" y="0"/>
                </a:moveTo>
                <a:lnTo>
                  <a:pt x="5875" y="0"/>
                </a:lnTo>
                <a:lnTo>
                  <a:pt x="58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6629400" y="1647360"/>
            <a:ext cx="7416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999999"/>
                </a:solidFill>
                <a:effectLst/>
                <a:uFillTx/>
                <a:latin typeface="NotoSansCJKsc"/>
                <a:ea typeface="NotoSansCJKsc"/>
              </a:rPr>
              <a:t>核⼼关键词与主题描述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6324480" y="1999800"/>
            <a:ext cx="297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话题编号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7405560" y="1999800"/>
            <a:ext cx="37116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核⼼关键词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9772920" y="1999800"/>
            <a:ext cx="297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主题描述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6324480" y="2373840"/>
            <a:ext cx="123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1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7" name="文本框 476"/>
          <p:cNvSpPr txBox="1"/>
          <p:nvPr/>
        </p:nvSpPr>
        <p:spPr>
          <a:xfrm>
            <a:off x="7405560" y="2373840"/>
            <a:ext cx="62496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tariff, policy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8" name="文本框 477"/>
          <p:cNvSpPr txBox="1"/>
          <p:nvPr/>
        </p:nvSpPr>
        <p:spPr>
          <a:xfrm>
            <a:off x="9772920" y="2380680"/>
            <a:ext cx="66744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关税政策调整与影响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9" name="文本框 478"/>
          <p:cNvSpPr txBox="1"/>
          <p:nvPr/>
        </p:nvSpPr>
        <p:spPr>
          <a:xfrm>
            <a:off x="6324480" y="2755080"/>
            <a:ext cx="123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2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0" name="文本框 479"/>
          <p:cNvSpPr txBox="1"/>
          <p:nvPr/>
        </p:nvSpPr>
        <p:spPr>
          <a:xfrm>
            <a:off x="7405560" y="2755080"/>
            <a:ext cx="9680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trade war, conflict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9772920" y="2761560"/>
            <a:ext cx="59328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贸易战与双边对抗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6324480" y="3135960"/>
            <a:ext cx="123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3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3" name="文本框 482"/>
          <p:cNvSpPr txBox="1"/>
          <p:nvPr/>
        </p:nvSpPr>
        <p:spPr>
          <a:xfrm>
            <a:off x="7405560" y="3135960"/>
            <a:ext cx="126360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8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</a:rPr>
              <a:t>negotiation, agreement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4" name="任意多边形 483"/>
          <p:cNvSpPr/>
          <p:nvPr/>
        </p:nvSpPr>
        <p:spPr>
          <a:xfrm>
            <a:off x="6248160" y="6276960"/>
            <a:ext cx="5563080" cy="9720"/>
          </a:xfrm>
          <a:custGeom>
            <a:avLst/>
            <a:gdLst/>
            <a:ahLst/>
            <a:cxnLst/>
            <a:rect l="0" t="0" r="r" b="b"/>
            <a:pathLst>
              <a:path w="15453" h="27">
                <a:moveTo>
                  <a:pt x="0" y="0"/>
                </a:moveTo>
                <a:lnTo>
                  <a:pt x="15453" y="0"/>
                </a:lnTo>
                <a:lnTo>
                  <a:pt x="1545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5" name="文本框 484"/>
          <p:cNvSpPr txBox="1"/>
          <p:nvPr/>
        </p:nvSpPr>
        <p:spPr>
          <a:xfrm>
            <a:off x="9772920" y="3142800"/>
            <a:ext cx="66744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贸易谈判与协议达成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6" name="文本框 485"/>
          <p:cNvSpPr txBox="1"/>
          <p:nvPr/>
        </p:nvSpPr>
        <p:spPr>
          <a:xfrm>
            <a:off x="6248520" y="6381000"/>
            <a:ext cx="192672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66666"/>
                </a:solidFill>
                <a:effectLst/>
                <a:uFillTx/>
                <a:latin typeface="NotoSansCJKsc"/>
                <a:ea typeface="NotoSansCJKsc"/>
              </a:rPr>
              <a:t>结论：三⼤话题反映了中美贸易的核⼼争议点与解决途径。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432</Words>
  <Application>Microsoft Macintosh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Noto-Sans-CJK-SC</vt:lpstr>
      <vt:lpstr>Noto-Sans-CJK-SC-Bold</vt:lpstr>
      <vt:lpstr>Noto-Sans-CJK-SC-Oblique</vt:lpstr>
      <vt:lpstr>NotoSansCJKsc</vt:lpstr>
      <vt:lpstr>NotoSansMono</vt:lpstr>
      <vt:lpstr>Arial</vt:lpstr>
      <vt:lpstr>Cordia New</vt:lpstr>
      <vt:lpstr>Helvetica Neue</vt:lpstr>
      <vt:lpstr>Symbol</vt:lpstr>
      <vt:lpstr>Times New Roman</vt:lpstr>
      <vt:lpstr>Wingdings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陈美君</cp:lastModifiedBy>
  <cp:revision>5</cp:revision>
  <dcterms:created xsi:type="dcterms:W3CDTF">2025-07-09T00:16:10Z</dcterms:created>
  <dcterms:modified xsi:type="dcterms:W3CDTF">2025-07-09T01:26:37Z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DA0E1405C6E048E8A773D3E67B5E58C4_13</vt:lpwstr>
  </property>
  <property fmtid="{D5CDD505-2E9C-101B-9397-08002B2CF9AE}" pid="3" name="KSOProductBuildVer">
    <vt:lpwstr>2052-12.1.0.21541</vt:lpwstr>
  </property>
</Properties>
</file>