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61" r:id="rId4"/>
    <p:sldId id="262" r:id="rId5"/>
    <p:sldId id="263" r:id="rId6"/>
    <p:sldId id="266" r:id="rId7"/>
    <p:sldId id="258" r:id="rId8"/>
    <p:sldId id="259" r:id="rId9"/>
    <p:sldId id="260" r:id="rId10"/>
    <p:sldId id="265" r:id="rId11"/>
    <p:sldId id="264"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3"/>
    <p:restoredTop sz="94647"/>
  </p:normalViewPr>
  <p:slideViewPr>
    <p:cSldViewPr snapToGrid="0">
      <p:cViewPr varScale="1">
        <p:scale>
          <a:sx n="136" d="100"/>
          <a:sy n="136" d="100"/>
        </p:scale>
        <p:origin x="149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F41602-44A4-3C4D-8C4E-2FA7A93D105C}" type="datetimeFigureOut">
              <a:rPr lang="en-US" smtClean="0"/>
              <a:t>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23516E-0E48-D84C-9B82-D059C6C5C32A}" type="slidenum">
              <a:rPr lang="en-US" smtClean="0"/>
              <a:t>‹#›</a:t>
            </a:fld>
            <a:endParaRPr lang="en-US"/>
          </a:p>
        </p:txBody>
      </p:sp>
    </p:spTree>
    <p:extLst>
      <p:ext uri="{BB962C8B-B14F-4D97-AF65-F5344CB8AC3E}">
        <p14:creationId xmlns:p14="http://schemas.microsoft.com/office/powerpoint/2010/main" val="2640627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data that will be used for our ANOVA hypothesis or hypothesis for an Analysis of Variance (ANOVA) test. The image we can see is an excel sheet of production lines, number of defects for the type of defect, percent of how many of those defects have occurred for that defect within that model, and the defect type. This is the data that we will need to figure out what we can do to decrease the defects by 20% and increase our capacity for each line by 20%.</a:t>
            </a:r>
          </a:p>
        </p:txBody>
      </p:sp>
      <p:sp>
        <p:nvSpPr>
          <p:cNvPr id="4" name="Slide Number Placeholder 3"/>
          <p:cNvSpPr>
            <a:spLocks noGrp="1"/>
          </p:cNvSpPr>
          <p:nvPr>
            <p:ph type="sldNum" sz="quarter" idx="5"/>
          </p:nvPr>
        </p:nvSpPr>
        <p:spPr/>
        <p:txBody>
          <a:bodyPr/>
          <a:lstStyle/>
          <a:p>
            <a:fld id="{6B23516E-0E48-D84C-9B82-D059C6C5C32A}" type="slidenum">
              <a:rPr lang="en-US" smtClean="0"/>
              <a:t>2</a:t>
            </a:fld>
            <a:endParaRPr lang="en-US"/>
          </a:p>
        </p:txBody>
      </p:sp>
    </p:spTree>
    <p:extLst>
      <p:ext uri="{BB962C8B-B14F-4D97-AF65-F5344CB8AC3E}">
        <p14:creationId xmlns:p14="http://schemas.microsoft.com/office/powerpoint/2010/main" val="28834884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can see this pareto chart was combined with our ANOVA hypothesis testing that we saw earlier in this presentation. Once we are able to decrease our defects by 20%, I believe we can start to increase the capacity by 20% and maybe increase the number of workers at each model to improve on productivity along with decreasing on scrap parts.</a:t>
            </a:r>
          </a:p>
        </p:txBody>
      </p:sp>
      <p:sp>
        <p:nvSpPr>
          <p:cNvPr id="4" name="Slide Number Placeholder 3"/>
          <p:cNvSpPr>
            <a:spLocks noGrp="1"/>
          </p:cNvSpPr>
          <p:nvPr>
            <p:ph type="sldNum" sz="quarter" idx="5"/>
          </p:nvPr>
        </p:nvSpPr>
        <p:spPr/>
        <p:txBody>
          <a:bodyPr/>
          <a:lstStyle/>
          <a:p>
            <a:fld id="{6B23516E-0E48-D84C-9B82-D059C6C5C32A}" type="slidenum">
              <a:rPr lang="en-US" smtClean="0"/>
              <a:t>11</a:t>
            </a:fld>
            <a:endParaRPr lang="en-US"/>
          </a:p>
        </p:txBody>
      </p:sp>
    </p:spTree>
    <p:extLst>
      <p:ext uri="{BB962C8B-B14F-4D97-AF65-F5344CB8AC3E}">
        <p14:creationId xmlns:p14="http://schemas.microsoft.com/office/powerpoint/2010/main" val="19619584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see a previous test that was done on our model showing us very similar values as the one we have been viewing within this presentation. It is obvious from both test that we were able to reject the null hypothesis and with both test we know that model 1 is significantly different than models 2 and 3. This tells us that we may need to do more on hands training with model 1 to ensure that our employees that work on model 1 can decrease the amount of defect they </a:t>
            </a:r>
            <a:r>
              <a:rPr lang="en-US"/>
              <a:t>are producing.</a:t>
            </a:r>
          </a:p>
        </p:txBody>
      </p:sp>
      <p:sp>
        <p:nvSpPr>
          <p:cNvPr id="4" name="Slide Number Placeholder 3"/>
          <p:cNvSpPr>
            <a:spLocks noGrp="1"/>
          </p:cNvSpPr>
          <p:nvPr>
            <p:ph type="sldNum" sz="quarter" idx="5"/>
          </p:nvPr>
        </p:nvSpPr>
        <p:spPr/>
        <p:txBody>
          <a:bodyPr/>
          <a:lstStyle/>
          <a:p>
            <a:fld id="{6B23516E-0E48-D84C-9B82-D059C6C5C32A}" type="slidenum">
              <a:rPr lang="en-US" smtClean="0"/>
              <a:t>12</a:t>
            </a:fld>
            <a:endParaRPr lang="en-US"/>
          </a:p>
        </p:txBody>
      </p:sp>
    </p:spTree>
    <p:extLst>
      <p:ext uri="{BB962C8B-B14F-4D97-AF65-F5344CB8AC3E}">
        <p14:creationId xmlns:p14="http://schemas.microsoft.com/office/powerpoint/2010/main" val="3526025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examining the f-statistic chart and the info we have on the f-statistic in our OLS test (the image above) we know that our f-statistic 5.285 is greater than the f-statistic on the chart 3.89 which tells us that we can reject the null hypothesis stating that there is no significant for one of the models with the defect. As we can also see from our p-value at the end of each of the coefficients from the image are all less than 0.05 which means that we can reject the null hypothesis for each of our values as well. From this OLS test we gather that at least one production line is significantly struggling more than the other 2. </a:t>
            </a:r>
          </a:p>
        </p:txBody>
      </p:sp>
      <p:sp>
        <p:nvSpPr>
          <p:cNvPr id="4" name="Slide Number Placeholder 3"/>
          <p:cNvSpPr>
            <a:spLocks noGrp="1"/>
          </p:cNvSpPr>
          <p:nvPr>
            <p:ph type="sldNum" sz="quarter" idx="5"/>
          </p:nvPr>
        </p:nvSpPr>
        <p:spPr/>
        <p:txBody>
          <a:bodyPr/>
          <a:lstStyle/>
          <a:p>
            <a:fld id="{6B23516E-0E48-D84C-9B82-D059C6C5C32A}" type="slidenum">
              <a:rPr lang="en-US" smtClean="0"/>
              <a:t>3</a:t>
            </a:fld>
            <a:endParaRPr lang="en-US"/>
          </a:p>
        </p:txBody>
      </p:sp>
    </p:spTree>
    <p:extLst>
      <p:ext uri="{BB962C8B-B14F-4D97-AF65-F5344CB8AC3E}">
        <p14:creationId xmlns:p14="http://schemas.microsoft.com/office/powerpoint/2010/main" val="2163611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can see there isn’t much to report on this test other than the p-value which is less than the significance level of 0.05 which means that there is a model or production line that is significantly different than the other 2 models or lines. There is no indication of which model or production line is significantly different or whether it struggles more or does better than the other models but it does tell us that there is a model that is significantly different.</a:t>
            </a:r>
          </a:p>
        </p:txBody>
      </p:sp>
      <p:sp>
        <p:nvSpPr>
          <p:cNvPr id="4" name="Slide Number Placeholder 3"/>
          <p:cNvSpPr>
            <a:spLocks noGrp="1"/>
          </p:cNvSpPr>
          <p:nvPr>
            <p:ph type="sldNum" sz="quarter" idx="5"/>
          </p:nvPr>
        </p:nvSpPr>
        <p:spPr/>
        <p:txBody>
          <a:bodyPr/>
          <a:lstStyle/>
          <a:p>
            <a:fld id="{6B23516E-0E48-D84C-9B82-D059C6C5C32A}" type="slidenum">
              <a:rPr lang="en-US" smtClean="0"/>
              <a:t>4</a:t>
            </a:fld>
            <a:endParaRPr lang="en-US"/>
          </a:p>
        </p:txBody>
      </p:sp>
    </p:spTree>
    <p:extLst>
      <p:ext uri="{BB962C8B-B14F-4D97-AF65-F5344CB8AC3E}">
        <p14:creationId xmlns:p14="http://schemas.microsoft.com/office/powerpoint/2010/main" val="3283997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can see from the image above looking at the p-value which is under the p adj column that model one is different from model 2 and model 3 significantly different and model 2 and model 3 are not significantly different from one another. It isn’t easy saying whether model 1 is doing better at avoiding defects or worse than the other two models looking at this particular stat, but we know now that model 1 is the one that needs some change or model 1 is the model we want to use to change how models 2 and 3 run their lines.</a:t>
            </a:r>
          </a:p>
        </p:txBody>
      </p:sp>
      <p:sp>
        <p:nvSpPr>
          <p:cNvPr id="4" name="Slide Number Placeholder 3"/>
          <p:cNvSpPr>
            <a:spLocks noGrp="1"/>
          </p:cNvSpPr>
          <p:nvPr>
            <p:ph type="sldNum" sz="quarter" idx="5"/>
          </p:nvPr>
        </p:nvSpPr>
        <p:spPr/>
        <p:txBody>
          <a:bodyPr/>
          <a:lstStyle/>
          <a:p>
            <a:fld id="{6B23516E-0E48-D84C-9B82-D059C6C5C32A}" type="slidenum">
              <a:rPr lang="en-US" smtClean="0"/>
              <a:t>5</a:t>
            </a:fld>
            <a:endParaRPr lang="en-US"/>
          </a:p>
        </p:txBody>
      </p:sp>
    </p:spTree>
    <p:extLst>
      <p:ext uri="{BB962C8B-B14F-4D97-AF65-F5344CB8AC3E}">
        <p14:creationId xmlns:p14="http://schemas.microsoft.com/office/powerpoint/2010/main" val="2117438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box plot makes it easy for us to see how significantly different model 1 is from the other models and whether it has significantly more or less defects occurring in its line that models 2 and 3. Model 1 has significantly more defects than the other 2 lines meaning it is the line that needs the most attention when fixing the defects occurring with a 20% decrease. As we can see even the highest dot for models 2 and 3 doesn’t even hit the 25% quartile for the box plot of model 1. We now know the model that is struggling the most but now its time to do a deep dive and figure out which defects each model is dealing with the most.</a:t>
            </a:r>
          </a:p>
        </p:txBody>
      </p:sp>
      <p:sp>
        <p:nvSpPr>
          <p:cNvPr id="4" name="Slide Number Placeholder 3"/>
          <p:cNvSpPr>
            <a:spLocks noGrp="1"/>
          </p:cNvSpPr>
          <p:nvPr>
            <p:ph type="sldNum" sz="quarter" idx="5"/>
          </p:nvPr>
        </p:nvSpPr>
        <p:spPr/>
        <p:txBody>
          <a:bodyPr/>
          <a:lstStyle/>
          <a:p>
            <a:fld id="{6B23516E-0E48-D84C-9B82-D059C6C5C32A}" type="slidenum">
              <a:rPr lang="en-US" smtClean="0"/>
              <a:t>6</a:t>
            </a:fld>
            <a:endParaRPr lang="en-US"/>
          </a:p>
        </p:txBody>
      </p:sp>
    </p:spTree>
    <p:extLst>
      <p:ext uri="{BB962C8B-B14F-4D97-AF65-F5344CB8AC3E}">
        <p14:creationId xmlns:p14="http://schemas.microsoft.com/office/powerpoint/2010/main" val="4220009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our pareto chart we can see that the defect for model one that is having the biggest impact is excessive solder which we can say needs the most focus when it comes to training the employees to avoid this issue. Those defects that need little to no attention during training are trace open, long terminals, component broken, and billboarding which have no defects on the parts that have been counted for. All of this info helps us fix the biggest issue and helps us waste less time avoiding defects that there are no issues for.</a:t>
            </a:r>
          </a:p>
        </p:txBody>
      </p:sp>
      <p:sp>
        <p:nvSpPr>
          <p:cNvPr id="4" name="Slide Number Placeholder 3"/>
          <p:cNvSpPr>
            <a:spLocks noGrp="1"/>
          </p:cNvSpPr>
          <p:nvPr>
            <p:ph type="sldNum" sz="quarter" idx="5"/>
          </p:nvPr>
        </p:nvSpPr>
        <p:spPr/>
        <p:txBody>
          <a:bodyPr/>
          <a:lstStyle/>
          <a:p>
            <a:fld id="{6B23516E-0E48-D84C-9B82-D059C6C5C32A}" type="slidenum">
              <a:rPr lang="en-US" smtClean="0"/>
              <a:t>7</a:t>
            </a:fld>
            <a:endParaRPr lang="en-US"/>
          </a:p>
        </p:txBody>
      </p:sp>
    </p:spTree>
    <p:extLst>
      <p:ext uri="{BB962C8B-B14F-4D97-AF65-F5344CB8AC3E}">
        <p14:creationId xmlns:p14="http://schemas.microsoft.com/office/powerpoint/2010/main" val="17149786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pareto chart tells us that the biggest defect for model 2 is solder bridge so when training production line 2 we need to focus more on solder bridge which is at 30 defects. There are three defects that had not been an issue for model 2 which are the pin hole, long terminals, and component broken and we know that component broken and long terminals were also not an issue with model 1. We can make a training plan that focuses a lot on solder bridge and focuses very little or not at all on pin hole, long terminals, and component broken for the model 2 team.</a:t>
            </a:r>
          </a:p>
        </p:txBody>
      </p:sp>
      <p:sp>
        <p:nvSpPr>
          <p:cNvPr id="4" name="Slide Number Placeholder 3"/>
          <p:cNvSpPr>
            <a:spLocks noGrp="1"/>
          </p:cNvSpPr>
          <p:nvPr>
            <p:ph type="sldNum" sz="quarter" idx="5"/>
          </p:nvPr>
        </p:nvSpPr>
        <p:spPr/>
        <p:txBody>
          <a:bodyPr/>
          <a:lstStyle/>
          <a:p>
            <a:fld id="{6B23516E-0E48-D84C-9B82-D059C6C5C32A}" type="slidenum">
              <a:rPr lang="en-US" smtClean="0"/>
              <a:t>8</a:t>
            </a:fld>
            <a:endParaRPr lang="en-US"/>
          </a:p>
        </p:txBody>
      </p:sp>
    </p:spTree>
    <p:extLst>
      <p:ext uri="{BB962C8B-B14F-4D97-AF65-F5344CB8AC3E}">
        <p14:creationId xmlns:p14="http://schemas.microsoft.com/office/powerpoint/2010/main" val="41546531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 3 has an issue with the solder bridge just like model 2 with 18 defects which I believe is just a coincidence and not something that should be looked further into. The defects that are not an issue for model 3 are pin hole, long terminals and component misalignment meaning that our training for model 3 needs to focus on solder bridge and needs to focus less on pin hole, long terminals, and component misalignment. This training can be just like model 2s training video because the only difference on focuses with model 3 is component misalignment.</a:t>
            </a:r>
          </a:p>
        </p:txBody>
      </p:sp>
      <p:sp>
        <p:nvSpPr>
          <p:cNvPr id="4" name="Slide Number Placeholder 3"/>
          <p:cNvSpPr>
            <a:spLocks noGrp="1"/>
          </p:cNvSpPr>
          <p:nvPr>
            <p:ph type="sldNum" sz="quarter" idx="5"/>
          </p:nvPr>
        </p:nvSpPr>
        <p:spPr/>
        <p:txBody>
          <a:bodyPr/>
          <a:lstStyle/>
          <a:p>
            <a:fld id="{6B23516E-0E48-D84C-9B82-D059C6C5C32A}" type="slidenum">
              <a:rPr lang="en-US" smtClean="0"/>
              <a:t>9</a:t>
            </a:fld>
            <a:endParaRPr lang="en-US"/>
          </a:p>
        </p:txBody>
      </p:sp>
    </p:spTree>
    <p:extLst>
      <p:ext uri="{BB962C8B-B14F-4D97-AF65-F5344CB8AC3E}">
        <p14:creationId xmlns:p14="http://schemas.microsoft.com/office/powerpoint/2010/main" val="1372856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biggest issue among the 3 models is solder bridge with 65 defects with the second biggest issue being excessive solder at 45 defects. The only defect between the 3 models that has not been an issue at all is the long terminals which needs no focus when we start training on fixing the issues we have been having. This information tells us what we need to focus on with training and what can be forgotten within training to help get us decrease defects by 20%.</a:t>
            </a:r>
          </a:p>
        </p:txBody>
      </p:sp>
      <p:sp>
        <p:nvSpPr>
          <p:cNvPr id="4" name="Slide Number Placeholder 3"/>
          <p:cNvSpPr>
            <a:spLocks noGrp="1"/>
          </p:cNvSpPr>
          <p:nvPr>
            <p:ph type="sldNum" sz="quarter" idx="5"/>
          </p:nvPr>
        </p:nvSpPr>
        <p:spPr/>
        <p:txBody>
          <a:bodyPr/>
          <a:lstStyle/>
          <a:p>
            <a:fld id="{6B23516E-0E48-D84C-9B82-D059C6C5C32A}" type="slidenum">
              <a:rPr lang="en-US" smtClean="0"/>
              <a:t>10</a:t>
            </a:fld>
            <a:endParaRPr lang="en-US"/>
          </a:p>
        </p:txBody>
      </p:sp>
    </p:spTree>
    <p:extLst>
      <p:ext uri="{BB962C8B-B14F-4D97-AF65-F5344CB8AC3E}">
        <p14:creationId xmlns:p14="http://schemas.microsoft.com/office/powerpoint/2010/main" val="20637148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1307C-3520-373C-C577-16BA82B26991}"/>
              </a:ext>
            </a:extLst>
          </p:cNvPr>
          <p:cNvSpPr>
            <a:spLocks noGrp="1"/>
          </p:cNvSpPr>
          <p:nvPr>
            <p:ph type="ctrTitle"/>
          </p:nvPr>
        </p:nvSpPr>
        <p:spPr/>
        <p:txBody>
          <a:bodyPr/>
          <a:lstStyle/>
          <a:p>
            <a:r>
              <a:rPr lang="en-US" dirty="0"/>
              <a:t>DAT-475 Project 3</a:t>
            </a:r>
          </a:p>
        </p:txBody>
      </p:sp>
      <p:sp>
        <p:nvSpPr>
          <p:cNvPr id="3" name="Subtitle 2">
            <a:extLst>
              <a:ext uri="{FF2B5EF4-FFF2-40B4-BE49-F238E27FC236}">
                <a16:creationId xmlns:a16="http://schemas.microsoft.com/office/drawing/2014/main" id="{50B827DA-B1DA-1734-455C-438BC4D5891F}"/>
              </a:ext>
            </a:extLst>
          </p:cNvPr>
          <p:cNvSpPr>
            <a:spLocks noGrp="1"/>
          </p:cNvSpPr>
          <p:nvPr>
            <p:ph type="subTitle" idx="1"/>
          </p:nvPr>
        </p:nvSpPr>
        <p:spPr/>
        <p:txBody>
          <a:bodyPr>
            <a:normAutofit fontScale="92500" lnSpcReduction="20000"/>
          </a:bodyPr>
          <a:lstStyle/>
          <a:p>
            <a:r>
              <a:rPr lang="en-US" dirty="0"/>
              <a:t>Cadden Buist</a:t>
            </a:r>
          </a:p>
          <a:p>
            <a:r>
              <a:rPr lang="en-US" dirty="0"/>
              <a:t>12/15/2024</a:t>
            </a:r>
          </a:p>
          <a:p>
            <a:r>
              <a:rPr lang="en-US" dirty="0"/>
              <a:t>Matt </a:t>
            </a:r>
            <a:r>
              <a:rPr lang="en-US" dirty="0" err="1"/>
              <a:t>keane</a:t>
            </a:r>
            <a:endParaRPr lang="en-US" dirty="0"/>
          </a:p>
          <a:p>
            <a:r>
              <a:rPr lang="en-US" dirty="0"/>
              <a:t>DAT-475-12550-m01</a:t>
            </a:r>
          </a:p>
        </p:txBody>
      </p:sp>
    </p:spTree>
    <p:extLst>
      <p:ext uri="{BB962C8B-B14F-4D97-AF65-F5344CB8AC3E}">
        <p14:creationId xmlns:p14="http://schemas.microsoft.com/office/powerpoint/2010/main" val="436498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4" name="Group 1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2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3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4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grpSp>
          <p:nvGrpSpPr>
            <p:cNvPr id="15" name="Group 1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5"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grpSp>
      <p:sp useBgFill="1">
        <p:nvSpPr>
          <p:cNvPr id="54" name="Rectangle 53">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56"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6A67D12-F5D6-DCBC-C7BD-FEF64278907E}"/>
              </a:ext>
            </a:extLst>
          </p:cNvPr>
          <p:cNvSpPr>
            <a:spLocks noGrp="1"/>
          </p:cNvSpPr>
          <p:nvPr>
            <p:ph sz="half" idx="1"/>
          </p:nvPr>
        </p:nvSpPr>
        <p:spPr>
          <a:xfrm>
            <a:off x="1141412" y="2249487"/>
            <a:ext cx="4459287" cy="3965046"/>
          </a:xfrm>
        </p:spPr>
        <p:txBody>
          <a:bodyPr vert="horz" lIns="91440" tIns="45720" rIns="91440" bIns="45720" rtlCol="0">
            <a:normAutofit/>
          </a:bodyPr>
          <a:lstStyle/>
          <a:p>
            <a:r>
              <a:rPr lang="en-US" sz="2000" dirty="0"/>
              <a:t>What is the biggest issue of all 3 models?</a:t>
            </a:r>
          </a:p>
          <a:p>
            <a:r>
              <a:rPr lang="en-US" sz="2000" dirty="0"/>
              <a:t>What is the only defect with no issues for all 3 models?</a:t>
            </a:r>
          </a:p>
          <a:p>
            <a:r>
              <a:rPr lang="en-US" sz="2000" dirty="0"/>
              <a:t>What does this mean?</a:t>
            </a:r>
          </a:p>
        </p:txBody>
      </p:sp>
      <p:pic>
        <p:nvPicPr>
          <p:cNvPr id="6" name="Content Placeholder 5" descr="A screenshot of a computer&#10;&#10;Description automatically generated">
            <a:extLst>
              <a:ext uri="{FF2B5EF4-FFF2-40B4-BE49-F238E27FC236}">
                <a16:creationId xmlns:a16="http://schemas.microsoft.com/office/drawing/2014/main" id="{A5D0CED1-FA7B-860D-B8CD-6E544AA6FCAA}"/>
              </a:ext>
            </a:extLst>
          </p:cNvPr>
          <p:cNvPicPr>
            <a:picLocks noGrp="1" noChangeAspect="1"/>
          </p:cNvPicPr>
          <p:nvPr>
            <p:ph sz="half" idx="2"/>
          </p:nvPr>
        </p:nvPicPr>
        <p:blipFill>
          <a:blip r:embed="rId5"/>
          <a:stretch>
            <a:fillRect/>
          </a:stretch>
        </p:blipFill>
        <p:spPr>
          <a:xfrm>
            <a:off x="6096000" y="769939"/>
            <a:ext cx="5805488" cy="5346656"/>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58" name="Group 57">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59"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60"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1"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2"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3"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4"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5"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6"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7"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8"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9"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0"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71"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2"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3"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4"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5"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76"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7"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8"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9"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0"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1"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2"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3"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4"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5"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1006812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4" name="Group 1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2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3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4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grpSp>
          <p:nvGrpSpPr>
            <p:cNvPr id="15" name="Group 1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5"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grpSp>
      <p:sp useBgFill="1">
        <p:nvSpPr>
          <p:cNvPr id="54" name="Rectangle 53">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58" name="Rectangle 57">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0"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4DDEE311-9AF8-4CA1-44CC-D002355D0ED6}"/>
              </a:ext>
            </a:extLst>
          </p:cNvPr>
          <p:cNvSpPr>
            <a:spLocks noGrp="1"/>
          </p:cNvSpPr>
          <p:nvPr>
            <p:ph sz="half" idx="1"/>
          </p:nvPr>
        </p:nvSpPr>
        <p:spPr>
          <a:xfrm>
            <a:off x="844620" y="2249487"/>
            <a:ext cx="2862444" cy="3957302"/>
          </a:xfrm>
        </p:spPr>
        <p:txBody>
          <a:bodyPr vert="horz" lIns="91440" tIns="45720" rIns="91440" bIns="45720" rtlCol="0">
            <a:normAutofit/>
          </a:bodyPr>
          <a:lstStyle/>
          <a:p>
            <a:r>
              <a:rPr lang="en-US" sz="1400" dirty="0">
                <a:solidFill>
                  <a:srgbClr val="FFFFFF"/>
                </a:solidFill>
              </a:rPr>
              <a:t>A closer look at our dashboard</a:t>
            </a:r>
          </a:p>
        </p:txBody>
      </p:sp>
      <p:grpSp>
        <p:nvGrpSpPr>
          <p:cNvPr id="62" name="Group 61">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3"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64"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5"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6"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7"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8"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9"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0"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1"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2"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3"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4"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75"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6"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7"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8"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9"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80"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1"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2"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3"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4"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5"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6"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7"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8"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9"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pic>
        <p:nvPicPr>
          <p:cNvPr id="10" name="Content Placeholder 9" descr="A screenshot of a computer&#10;&#10;Description automatically generated">
            <a:extLst>
              <a:ext uri="{FF2B5EF4-FFF2-40B4-BE49-F238E27FC236}">
                <a16:creationId xmlns:a16="http://schemas.microsoft.com/office/drawing/2014/main" id="{5417FA23-147A-7CA4-B608-455D6270B290}"/>
              </a:ext>
            </a:extLst>
          </p:cNvPr>
          <p:cNvPicPr>
            <a:picLocks noGrp="1" noChangeAspect="1"/>
          </p:cNvPicPr>
          <p:nvPr>
            <p:ph sz="half" idx="2"/>
          </p:nvPr>
        </p:nvPicPr>
        <p:blipFill>
          <a:blip r:embed="rId4"/>
          <a:stretch>
            <a:fillRect/>
          </a:stretch>
        </p:blipFill>
        <p:spPr>
          <a:xfrm>
            <a:off x="4015038" y="-14095"/>
            <a:ext cx="8176962" cy="6873513"/>
          </a:xfrm>
        </p:spPr>
      </p:pic>
    </p:spTree>
    <p:extLst>
      <p:ext uri="{BB962C8B-B14F-4D97-AF65-F5344CB8AC3E}">
        <p14:creationId xmlns:p14="http://schemas.microsoft.com/office/powerpoint/2010/main" val="3480453711"/>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57"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59" name="Group 58">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60" name="Group 59">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72"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73"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4"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5"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6"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7"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8"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9"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0"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1"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2"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3"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84"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5"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6"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7"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8"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89"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0"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1"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2"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3"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4"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5"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6"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7"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8"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grpSp>
          <p:nvGrpSpPr>
            <p:cNvPr id="61" name="Group 60">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62"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3"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4"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5"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6"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7"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8"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9"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0"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1"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grpSp>
      <p:sp useBgFill="1">
        <p:nvSpPr>
          <p:cNvPr id="100" name="Rectangle 99">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02"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pic>
        <p:nvPicPr>
          <p:cNvPr id="8" name="Content Placeholder 7" descr="A screenshot of a computer&#10;&#10;Description automatically generated">
            <a:extLst>
              <a:ext uri="{FF2B5EF4-FFF2-40B4-BE49-F238E27FC236}">
                <a16:creationId xmlns:a16="http://schemas.microsoft.com/office/drawing/2014/main" id="{6CC69AD3-713B-C09B-D1A3-91B36732C9BE}"/>
              </a:ext>
            </a:extLst>
          </p:cNvPr>
          <p:cNvPicPr>
            <a:picLocks noGrp="1" noChangeAspect="1"/>
          </p:cNvPicPr>
          <p:nvPr>
            <p:ph sz="half" idx="1"/>
          </p:nvPr>
        </p:nvPicPr>
        <p:blipFill>
          <a:blip r:embed="rId5"/>
          <a:stretch>
            <a:fillRect/>
          </a:stretch>
        </p:blipFill>
        <p:spPr>
          <a:xfrm>
            <a:off x="417471" y="1530350"/>
            <a:ext cx="5183229" cy="4676775"/>
          </a:xfrm>
        </p:spPr>
      </p:pic>
      <p:pic>
        <p:nvPicPr>
          <p:cNvPr id="6" name="Content Placeholder 5" descr="A screenshot of a computer&#10;&#10;Description automatically generated">
            <a:extLst>
              <a:ext uri="{FF2B5EF4-FFF2-40B4-BE49-F238E27FC236}">
                <a16:creationId xmlns:a16="http://schemas.microsoft.com/office/drawing/2014/main" id="{35AD96C9-49FB-FD6E-5EC3-0335DDB80CE0}"/>
              </a:ext>
            </a:extLst>
          </p:cNvPr>
          <p:cNvPicPr>
            <a:picLocks noGrp="1" noChangeAspect="1"/>
          </p:cNvPicPr>
          <p:nvPr>
            <p:ph sz="half" idx="2"/>
          </p:nvPr>
        </p:nvPicPr>
        <p:blipFill>
          <a:blip r:embed="rId6"/>
          <a:srcRect r="13957" b="-1"/>
          <a:stretch/>
        </p:blipFill>
        <p:spPr>
          <a:xfrm>
            <a:off x="6096000" y="1633005"/>
            <a:ext cx="5456279" cy="458152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04" name="Group 103">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05"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06"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7"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8"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9"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0"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1"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2"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3"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4"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5"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6"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117"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8"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9"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0"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1"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22"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3"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4"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5"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6"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7"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8"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9"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30"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31"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660063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7B629F-78EE-6527-C6C5-DE4DC1A9E141}"/>
              </a:ext>
            </a:extLst>
          </p:cNvPr>
          <p:cNvSpPr>
            <a:spLocks noGrp="1"/>
          </p:cNvSpPr>
          <p:nvPr>
            <p:ph type="title"/>
          </p:nvPr>
        </p:nvSpPr>
        <p:spPr/>
        <p:txBody>
          <a:bodyPr/>
          <a:lstStyle/>
          <a:p>
            <a:r>
              <a:rPr lang="en-US" dirty="0"/>
              <a:t>Thank You For listening!</a:t>
            </a:r>
          </a:p>
        </p:txBody>
      </p:sp>
      <p:pic>
        <p:nvPicPr>
          <p:cNvPr id="8" name="Content Placeholder 7" descr="A person pointing at a sign&#10;&#10;Description automatically generated">
            <a:extLst>
              <a:ext uri="{FF2B5EF4-FFF2-40B4-BE49-F238E27FC236}">
                <a16:creationId xmlns:a16="http://schemas.microsoft.com/office/drawing/2014/main" id="{790F729E-6592-1043-8680-1BE988529411}"/>
              </a:ext>
            </a:extLst>
          </p:cNvPr>
          <p:cNvPicPr>
            <a:picLocks noGrp="1" noChangeAspect="1"/>
          </p:cNvPicPr>
          <p:nvPr>
            <p:ph idx="1"/>
          </p:nvPr>
        </p:nvPicPr>
        <p:blipFill>
          <a:blip r:embed="rId2"/>
          <a:stretch>
            <a:fillRect/>
          </a:stretch>
        </p:blipFill>
        <p:spPr>
          <a:xfrm>
            <a:off x="2656703" y="2187147"/>
            <a:ext cx="6400800" cy="4139512"/>
          </a:xfrm>
        </p:spPr>
      </p:pic>
    </p:spTree>
    <p:extLst>
      <p:ext uri="{BB962C8B-B14F-4D97-AF65-F5344CB8AC3E}">
        <p14:creationId xmlns:p14="http://schemas.microsoft.com/office/powerpoint/2010/main" val="3736817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4" name="Group 1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2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3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4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grpSp>
          <p:nvGrpSpPr>
            <p:cNvPr id="15" name="Group 1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5"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grpSp>
      <p:sp useBgFill="1">
        <p:nvSpPr>
          <p:cNvPr id="54" name="Rectangle 53">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58" name="Rectangle 57">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0"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0E7E561C-E7E5-8442-DA39-C478DF372302}"/>
              </a:ext>
            </a:extLst>
          </p:cNvPr>
          <p:cNvSpPr>
            <a:spLocks noGrp="1"/>
          </p:cNvSpPr>
          <p:nvPr>
            <p:ph sz="half" idx="1"/>
          </p:nvPr>
        </p:nvSpPr>
        <p:spPr>
          <a:xfrm>
            <a:off x="844620" y="2249487"/>
            <a:ext cx="2862444" cy="3957302"/>
          </a:xfrm>
        </p:spPr>
        <p:txBody>
          <a:bodyPr vert="horz" lIns="91440" tIns="45720" rIns="91440" bIns="45720" rtlCol="0">
            <a:normAutofit/>
          </a:bodyPr>
          <a:lstStyle/>
          <a:p>
            <a:r>
              <a:rPr lang="en-US" sz="1400" dirty="0">
                <a:solidFill>
                  <a:srgbClr val="FFFFFF"/>
                </a:solidFill>
              </a:rPr>
              <a:t>Data used for ANOVA Hypothesis</a:t>
            </a:r>
          </a:p>
          <a:p>
            <a:r>
              <a:rPr lang="en-US" sz="1400" dirty="0">
                <a:solidFill>
                  <a:srgbClr val="FFFFFF"/>
                </a:solidFill>
              </a:rPr>
              <a:t>How many Models?</a:t>
            </a:r>
          </a:p>
          <a:p>
            <a:r>
              <a:rPr lang="en-US" sz="1400" dirty="0">
                <a:solidFill>
                  <a:srgbClr val="FFFFFF"/>
                </a:solidFill>
              </a:rPr>
              <a:t>What is being shown?</a:t>
            </a:r>
          </a:p>
        </p:txBody>
      </p:sp>
      <p:grpSp>
        <p:nvGrpSpPr>
          <p:cNvPr id="62" name="Group 61">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3"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64"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5"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6"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7"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8"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9"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0"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1"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2"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3"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4"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75"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6"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7"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8"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9"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80"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1"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2"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3"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4"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5"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6"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7"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8"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9"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pic>
        <p:nvPicPr>
          <p:cNvPr id="6" name="Content Placeholder 5" descr="A table with numbers and text&#10;&#10;Description automatically generated">
            <a:extLst>
              <a:ext uri="{FF2B5EF4-FFF2-40B4-BE49-F238E27FC236}">
                <a16:creationId xmlns:a16="http://schemas.microsoft.com/office/drawing/2014/main" id="{2050FE8B-CE09-88FF-6F60-449D33F15151}"/>
              </a:ext>
            </a:extLst>
          </p:cNvPr>
          <p:cNvPicPr>
            <a:picLocks noGrp="1" noChangeAspect="1"/>
          </p:cNvPicPr>
          <p:nvPr>
            <p:ph sz="half" idx="2"/>
          </p:nvPr>
        </p:nvPicPr>
        <p:blipFill>
          <a:blip r:embed="rId4"/>
          <a:stretch>
            <a:fillRect/>
          </a:stretch>
        </p:blipFill>
        <p:spPr>
          <a:xfrm>
            <a:off x="4711778" y="1204293"/>
            <a:ext cx="6844045" cy="4444909"/>
          </a:xfrm>
          <a:prstGeom prst="rect">
            <a:avLst/>
          </a:prstGeom>
        </p:spPr>
      </p:pic>
    </p:spTree>
    <p:extLst>
      <p:ext uri="{BB962C8B-B14F-4D97-AF65-F5344CB8AC3E}">
        <p14:creationId xmlns:p14="http://schemas.microsoft.com/office/powerpoint/2010/main" val="2371332344"/>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4ECDB3-0530-357A-01A3-CF6C5F6469F2}"/>
              </a:ext>
            </a:extLst>
          </p:cNvPr>
          <p:cNvSpPr>
            <a:spLocks noGrp="1"/>
          </p:cNvSpPr>
          <p:nvPr>
            <p:ph sz="half" idx="1"/>
          </p:nvPr>
        </p:nvSpPr>
        <p:spPr/>
        <p:txBody>
          <a:bodyPr/>
          <a:lstStyle/>
          <a:p>
            <a:r>
              <a:rPr lang="en-US" dirty="0"/>
              <a:t>What does our f-statistic tell us?</a:t>
            </a:r>
          </a:p>
          <a:p>
            <a:r>
              <a:rPr lang="en-US" dirty="0"/>
              <a:t>What does our P-value indicate?</a:t>
            </a:r>
          </a:p>
          <a:p>
            <a:r>
              <a:rPr lang="en-US" dirty="0"/>
              <a:t>What can be gathered by this OLS test?</a:t>
            </a:r>
          </a:p>
        </p:txBody>
      </p:sp>
      <p:pic>
        <p:nvPicPr>
          <p:cNvPr id="6" name="Content Placeholder 5" descr="A screenshot of a computer program&#10;&#10;Description automatically generated">
            <a:extLst>
              <a:ext uri="{FF2B5EF4-FFF2-40B4-BE49-F238E27FC236}">
                <a16:creationId xmlns:a16="http://schemas.microsoft.com/office/drawing/2014/main" id="{2D8E871A-4FA2-6A68-8925-B72E7AFDCADD}"/>
              </a:ext>
            </a:extLst>
          </p:cNvPr>
          <p:cNvPicPr>
            <a:picLocks noGrp="1" noChangeAspect="1"/>
          </p:cNvPicPr>
          <p:nvPr>
            <p:ph sz="half" idx="2"/>
          </p:nvPr>
        </p:nvPicPr>
        <p:blipFill>
          <a:blip r:embed="rId3"/>
          <a:stretch>
            <a:fillRect/>
          </a:stretch>
        </p:blipFill>
        <p:spPr>
          <a:xfrm>
            <a:off x="6172200" y="135924"/>
            <a:ext cx="5900351" cy="6203092"/>
          </a:xfrm>
        </p:spPr>
      </p:pic>
    </p:spTree>
    <p:extLst>
      <p:ext uri="{BB962C8B-B14F-4D97-AF65-F5344CB8AC3E}">
        <p14:creationId xmlns:p14="http://schemas.microsoft.com/office/powerpoint/2010/main" val="1380827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4" name="Group 1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2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3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4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grpSp>
          <p:nvGrpSpPr>
            <p:cNvPr id="15" name="Group 1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5"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grpSp>
      <p:sp>
        <p:nvSpPr>
          <p:cNvPr id="3" name="Content Placeholder 2">
            <a:extLst>
              <a:ext uri="{FF2B5EF4-FFF2-40B4-BE49-F238E27FC236}">
                <a16:creationId xmlns:a16="http://schemas.microsoft.com/office/drawing/2014/main" id="{2062EED4-9AAC-51D9-6803-9A33A96A94EC}"/>
              </a:ext>
            </a:extLst>
          </p:cNvPr>
          <p:cNvSpPr>
            <a:spLocks noGrp="1"/>
          </p:cNvSpPr>
          <p:nvPr>
            <p:ph sz="half" idx="1"/>
          </p:nvPr>
        </p:nvSpPr>
        <p:spPr>
          <a:xfrm>
            <a:off x="114301" y="220487"/>
            <a:ext cx="11460928" cy="4200941"/>
          </a:xfrm>
        </p:spPr>
        <p:txBody>
          <a:bodyPr vert="horz" lIns="91440" tIns="45720" rIns="91440" bIns="45720" rtlCol="0">
            <a:normAutofit/>
          </a:bodyPr>
          <a:lstStyle/>
          <a:p>
            <a:r>
              <a:rPr lang="en-US" dirty="0"/>
              <a:t>What does the P-value say about our data?</a:t>
            </a:r>
          </a:p>
        </p:txBody>
      </p:sp>
      <p:pic>
        <p:nvPicPr>
          <p:cNvPr id="6" name="Content Placeholder 5" descr="A close-up of numbers&#10;&#10;Description automatically generated">
            <a:extLst>
              <a:ext uri="{FF2B5EF4-FFF2-40B4-BE49-F238E27FC236}">
                <a16:creationId xmlns:a16="http://schemas.microsoft.com/office/drawing/2014/main" id="{C255F9A3-2978-1846-D903-73A9AA6E06C4}"/>
              </a:ext>
            </a:extLst>
          </p:cNvPr>
          <p:cNvPicPr>
            <a:picLocks noGrp="1" noChangeAspect="1"/>
          </p:cNvPicPr>
          <p:nvPr>
            <p:ph sz="half" idx="2"/>
          </p:nvPr>
        </p:nvPicPr>
        <p:blipFill>
          <a:blip r:embed="rId5"/>
          <a:stretch>
            <a:fillRect/>
          </a:stretch>
        </p:blipFill>
        <p:spPr>
          <a:xfrm>
            <a:off x="80962" y="4456288"/>
            <a:ext cx="11494266" cy="218122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079781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4" name="Group 1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2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3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4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grpSp>
          <p:nvGrpSpPr>
            <p:cNvPr id="15" name="Group 1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5"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grpSp>
      <p:sp useBgFill="1">
        <p:nvSpPr>
          <p:cNvPr id="54" name="Rectangle 53">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56"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B13AB76C-9A5A-CFA9-A43D-EDA72E2DCBC6}"/>
              </a:ext>
            </a:extLst>
          </p:cNvPr>
          <p:cNvSpPr>
            <a:spLocks noGrp="1"/>
          </p:cNvSpPr>
          <p:nvPr>
            <p:ph sz="half" idx="1"/>
          </p:nvPr>
        </p:nvSpPr>
        <p:spPr>
          <a:xfrm>
            <a:off x="1141412" y="2249487"/>
            <a:ext cx="4459287" cy="3965046"/>
          </a:xfrm>
        </p:spPr>
        <p:txBody>
          <a:bodyPr vert="horz" lIns="91440" tIns="45720" rIns="91440" bIns="45720" rtlCol="0">
            <a:normAutofit/>
          </a:bodyPr>
          <a:lstStyle/>
          <a:p>
            <a:r>
              <a:rPr lang="en-US" sz="2000" dirty="0"/>
              <a:t>Which model is significantly different than the others?</a:t>
            </a:r>
          </a:p>
          <a:p>
            <a:r>
              <a:rPr lang="en-US" sz="2000" dirty="0"/>
              <a:t>What does this mean?</a:t>
            </a:r>
          </a:p>
        </p:txBody>
      </p:sp>
      <p:pic>
        <p:nvPicPr>
          <p:cNvPr id="6" name="Content Placeholder 5" descr="A screenshot of a computer&#10;&#10;Description automatically generated">
            <a:extLst>
              <a:ext uri="{FF2B5EF4-FFF2-40B4-BE49-F238E27FC236}">
                <a16:creationId xmlns:a16="http://schemas.microsoft.com/office/drawing/2014/main" id="{512CF7E9-C187-60BC-E7C9-BAF8E9903389}"/>
              </a:ext>
            </a:extLst>
          </p:cNvPr>
          <p:cNvPicPr>
            <a:picLocks noGrp="1" noChangeAspect="1"/>
          </p:cNvPicPr>
          <p:nvPr>
            <p:ph sz="half" idx="2"/>
          </p:nvPr>
        </p:nvPicPr>
        <p:blipFill>
          <a:blip r:embed="rId5"/>
          <a:stretch>
            <a:fillRect/>
          </a:stretch>
        </p:blipFill>
        <p:spPr>
          <a:xfrm>
            <a:off x="6096000" y="987426"/>
            <a:ext cx="5456279" cy="4435473"/>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58" name="Group 57">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59"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60"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1"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2"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3"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4"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5"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6"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7"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8"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9"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0"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71"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2"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3"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4"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5"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76"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7"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8"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9"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0"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1"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2"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3"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4"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5"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2178173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94"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96" name="Group 95">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97" name="Group 96">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09"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10"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1"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2"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3"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4"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5"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6"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7"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8"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9"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0"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121"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2"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3"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4"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5"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26"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7"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8"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9"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30"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31"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32"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33"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34"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35"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grpSp>
          <p:nvGrpSpPr>
            <p:cNvPr id="98" name="Group 97">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99"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0"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1"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2"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3"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4"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5"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6"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7"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8"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grpSp>
      <p:sp useBgFill="1">
        <p:nvSpPr>
          <p:cNvPr id="137" name="Rectangle 136">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39"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BB28F18-714B-A90A-EB57-821D0016DCB4}"/>
              </a:ext>
            </a:extLst>
          </p:cNvPr>
          <p:cNvSpPr>
            <a:spLocks noGrp="1"/>
          </p:cNvSpPr>
          <p:nvPr>
            <p:ph sz="half" idx="1"/>
          </p:nvPr>
        </p:nvSpPr>
        <p:spPr>
          <a:xfrm>
            <a:off x="1141412" y="2249487"/>
            <a:ext cx="4459287" cy="3965046"/>
          </a:xfrm>
        </p:spPr>
        <p:txBody>
          <a:bodyPr vert="horz" lIns="91440" tIns="45720" rIns="91440" bIns="45720" rtlCol="0">
            <a:normAutofit/>
          </a:bodyPr>
          <a:lstStyle/>
          <a:p>
            <a:r>
              <a:rPr lang="en-US" sz="2000" dirty="0"/>
              <a:t>How is Model 1 significantly different?</a:t>
            </a:r>
          </a:p>
          <a:p>
            <a:r>
              <a:rPr lang="en-US" sz="2000" dirty="0"/>
              <a:t>Is there an obvious difference using the eye test?</a:t>
            </a:r>
          </a:p>
        </p:txBody>
      </p:sp>
      <p:pic>
        <p:nvPicPr>
          <p:cNvPr id="10" name="Content Placeholder 9" descr="A graph with a number of numbers&#10;&#10;Description automatically generated with medium confidence">
            <a:extLst>
              <a:ext uri="{FF2B5EF4-FFF2-40B4-BE49-F238E27FC236}">
                <a16:creationId xmlns:a16="http://schemas.microsoft.com/office/drawing/2014/main" id="{05510837-39EA-5D05-F2CF-75797F22DD71}"/>
              </a:ext>
            </a:extLst>
          </p:cNvPr>
          <p:cNvPicPr>
            <a:picLocks noGrp="1" noChangeAspect="1"/>
          </p:cNvPicPr>
          <p:nvPr>
            <p:ph sz="half" idx="2"/>
          </p:nvPr>
        </p:nvPicPr>
        <p:blipFill>
          <a:blip r:embed="rId5"/>
          <a:stretch>
            <a:fillRect/>
          </a:stretch>
        </p:blipFill>
        <p:spPr>
          <a:xfrm>
            <a:off x="6124062" y="618518"/>
            <a:ext cx="5400154" cy="559601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41" name="Group 140">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42"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3"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4"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5"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6"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7"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8"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9"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0"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1"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2"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3"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154"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5"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6"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7"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8"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59"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0"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1"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2"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3"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4"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5"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6"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7"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8"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3630397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4" name="Group 1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2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3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4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grpSp>
          <p:nvGrpSpPr>
            <p:cNvPr id="15" name="Group 1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5"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grpSp>
      <p:sp>
        <p:nvSpPr>
          <p:cNvPr id="54" name="Rectangle 53">
            <a:extLst>
              <a:ext uri="{FF2B5EF4-FFF2-40B4-BE49-F238E27FC236}">
                <a16:creationId xmlns:a16="http://schemas.microsoft.com/office/drawing/2014/main" id="{9775AF3B-5284-4B97-9BB7-55C6FB369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56" name="Group 55">
            <a:extLst>
              <a:ext uri="{FF2B5EF4-FFF2-40B4-BE49-F238E27FC236}">
                <a16:creationId xmlns:a16="http://schemas.microsoft.com/office/drawing/2014/main" id="{A0F1F7ED-DA39-478F-85DA-317DE08941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57" name="Group 56">
              <a:extLst>
                <a:ext uri="{FF2B5EF4-FFF2-40B4-BE49-F238E27FC236}">
                  <a16:creationId xmlns:a16="http://schemas.microsoft.com/office/drawing/2014/main" id="{1DAE5903-52E8-4F25-8473-93EF483776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9" name="Rectangle 5">
                <a:extLst>
                  <a:ext uri="{FF2B5EF4-FFF2-40B4-BE49-F238E27FC236}">
                    <a16:creationId xmlns:a16="http://schemas.microsoft.com/office/drawing/2014/main" id="{894835C1-32DE-4571-AD10-28D58CB8CFD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70" name="Freeform 6">
                <a:extLst>
                  <a:ext uri="{FF2B5EF4-FFF2-40B4-BE49-F238E27FC236}">
                    <a16:creationId xmlns:a16="http://schemas.microsoft.com/office/drawing/2014/main" id="{097A5B92-0B48-4251-9764-D34DF88920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1" name="Freeform 7">
                <a:extLst>
                  <a:ext uri="{FF2B5EF4-FFF2-40B4-BE49-F238E27FC236}">
                    <a16:creationId xmlns:a16="http://schemas.microsoft.com/office/drawing/2014/main" id="{E222BF19-57E7-43F3-A2B9-2398BEF966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2" name="Freeform 8">
                <a:extLst>
                  <a:ext uri="{FF2B5EF4-FFF2-40B4-BE49-F238E27FC236}">
                    <a16:creationId xmlns:a16="http://schemas.microsoft.com/office/drawing/2014/main" id="{60C8836E-B7D9-48A9-8FD9-4CC52AF44D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3" name="Freeform 9">
                <a:extLst>
                  <a:ext uri="{FF2B5EF4-FFF2-40B4-BE49-F238E27FC236}">
                    <a16:creationId xmlns:a16="http://schemas.microsoft.com/office/drawing/2014/main" id="{8504740E-456D-4FB9-9520-4317CCFA71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4" name="Freeform 10">
                <a:extLst>
                  <a:ext uri="{FF2B5EF4-FFF2-40B4-BE49-F238E27FC236}">
                    <a16:creationId xmlns:a16="http://schemas.microsoft.com/office/drawing/2014/main" id="{1563A7B4-B1D5-4F93-AFF9-2EB78655F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5" name="Freeform 11">
                <a:extLst>
                  <a:ext uri="{FF2B5EF4-FFF2-40B4-BE49-F238E27FC236}">
                    <a16:creationId xmlns:a16="http://schemas.microsoft.com/office/drawing/2014/main" id="{D139ED24-FA37-4470-8B42-D0D00EDE1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6" name="Freeform 12">
                <a:extLst>
                  <a:ext uri="{FF2B5EF4-FFF2-40B4-BE49-F238E27FC236}">
                    <a16:creationId xmlns:a16="http://schemas.microsoft.com/office/drawing/2014/main" id="{48825AA7-BB26-45C2-93A2-1AD8D9A232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7" name="Freeform 13">
                <a:extLst>
                  <a:ext uri="{FF2B5EF4-FFF2-40B4-BE49-F238E27FC236}">
                    <a16:creationId xmlns:a16="http://schemas.microsoft.com/office/drawing/2014/main" id="{A98D0B91-D4E4-402D-8234-E96987219E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8" name="Freeform 14">
                <a:extLst>
                  <a:ext uri="{FF2B5EF4-FFF2-40B4-BE49-F238E27FC236}">
                    <a16:creationId xmlns:a16="http://schemas.microsoft.com/office/drawing/2014/main" id="{94F1DB97-3769-4DA5-9F45-47132C312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9" name="Freeform 15">
                <a:extLst>
                  <a:ext uri="{FF2B5EF4-FFF2-40B4-BE49-F238E27FC236}">
                    <a16:creationId xmlns:a16="http://schemas.microsoft.com/office/drawing/2014/main" id="{A9BC86E2-B185-4D80-81B5-A8D387E67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0" name="Line 16">
                <a:extLst>
                  <a:ext uri="{FF2B5EF4-FFF2-40B4-BE49-F238E27FC236}">
                    <a16:creationId xmlns:a16="http://schemas.microsoft.com/office/drawing/2014/main" id="{FA773F49-8CD0-46DC-B986-F2DB57BD726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81" name="Freeform 17">
                <a:extLst>
                  <a:ext uri="{FF2B5EF4-FFF2-40B4-BE49-F238E27FC236}">
                    <a16:creationId xmlns:a16="http://schemas.microsoft.com/office/drawing/2014/main" id="{8C55A009-3401-4888-93C7-4ED51CBC6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2" name="Freeform 18">
                <a:extLst>
                  <a:ext uri="{FF2B5EF4-FFF2-40B4-BE49-F238E27FC236}">
                    <a16:creationId xmlns:a16="http://schemas.microsoft.com/office/drawing/2014/main" id="{10B44829-5BB5-48C5-8492-699971FE7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3" name="Freeform 19">
                <a:extLst>
                  <a:ext uri="{FF2B5EF4-FFF2-40B4-BE49-F238E27FC236}">
                    <a16:creationId xmlns:a16="http://schemas.microsoft.com/office/drawing/2014/main" id="{30C1F9A0-4FA6-4F6F-B2D0-A1BBA41DF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4" name="Freeform 20">
                <a:extLst>
                  <a:ext uri="{FF2B5EF4-FFF2-40B4-BE49-F238E27FC236}">
                    <a16:creationId xmlns:a16="http://schemas.microsoft.com/office/drawing/2014/main" id="{01BF274F-C7B8-44B4-A183-307D8619D2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5" name="Rectangle 21">
                <a:extLst>
                  <a:ext uri="{FF2B5EF4-FFF2-40B4-BE49-F238E27FC236}">
                    <a16:creationId xmlns:a16="http://schemas.microsoft.com/office/drawing/2014/main" id="{037E8930-0F22-4558-9432-F18953E32A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86" name="Freeform 22">
                <a:extLst>
                  <a:ext uri="{FF2B5EF4-FFF2-40B4-BE49-F238E27FC236}">
                    <a16:creationId xmlns:a16="http://schemas.microsoft.com/office/drawing/2014/main" id="{9AFC3429-FF29-47FF-A4A8-317A979DB9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7" name="Freeform 23">
                <a:extLst>
                  <a:ext uri="{FF2B5EF4-FFF2-40B4-BE49-F238E27FC236}">
                    <a16:creationId xmlns:a16="http://schemas.microsoft.com/office/drawing/2014/main" id="{91D48543-2C05-4768-80B1-ECA6F8850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8" name="Freeform 24">
                <a:extLst>
                  <a:ext uri="{FF2B5EF4-FFF2-40B4-BE49-F238E27FC236}">
                    <a16:creationId xmlns:a16="http://schemas.microsoft.com/office/drawing/2014/main" id="{3AC527CC-154C-4370-A25B-74AC5B4A6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9" name="Freeform 25">
                <a:extLst>
                  <a:ext uri="{FF2B5EF4-FFF2-40B4-BE49-F238E27FC236}">
                    <a16:creationId xmlns:a16="http://schemas.microsoft.com/office/drawing/2014/main" id="{798B18F5-51C9-4E50-95C5-A850EF5398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0" name="Freeform 26">
                <a:extLst>
                  <a:ext uri="{FF2B5EF4-FFF2-40B4-BE49-F238E27FC236}">
                    <a16:creationId xmlns:a16="http://schemas.microsoft.com/office/drawing/2014/main" id="{15B4CF27-638C-4979-B0FD-6263E1307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1" name="Freeform 27">
                <a:extLst>
                  <a:ext uri="{FF2B5EF4-FFF2-40B4-BE49-F238E27FC236}">
                    <a16:creationId xmlns:a16="http://schemas.microsoft.com/office/drawing/2014/main" id="{236C6A22-48A2-4442-B82D-30DB498272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2" name="Freeform 28">
                <a:extLst>
                  <a:ext uri="{FF2B5EF4-FFF2-40B4-BE49-F238E27FC236}">
                    <a16:creationId xmlns:a16="http://schemas.microsoft.com/office/drawing/2014/main" id="{1BB7BCE1-0D99-412E-ABA6-81412638E9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3" name="Freeform 29">
                <a:extLst>
                  <a:ext uri="{FF2B5EF4-FFF2-40B4-BE49-F238E27FC236}">
                    <a16:creationId xmlns:a16="http://schemas.microsoft.com/office/drawing/2014/main" id="{C20E57E0-0912-44F2-93DA-75E4D13F3B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4" name="Freeform 30">
                <a:extLst>
                  <a:ext uri="{FF2B5EF4-FFF2-40B4-BE49-F238E27FC236}">
                    <a16:creationId xmlns:a16="http://schemas.microsoft.com/office/drawing/2014/main" id="{DF059390-54ED-44F4-983F-92FF36AD9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5" name="Freeform 31">
                <a:extLst>
                  <a:ext uri="{FF2B5EF4-FFF2-40B4-BE49-F238E27FC236}">
                    <a16:creationId xmlns:a16="http://schemas.microsoft.com/office/drawing/2014/main" id="{42D5E9ED-595D-443D-8CDC-D8FCD4021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grpSp>
          <p:nvGrpSpPr>
            <p:cNvPr id="58" name="Group 57">
              <a:extLst>
                <a:ext uri="{FF2B5EF4-FFF2-40B4-BE49-F238E27FC236}">
                  <a16:creationId xmlns:a16="http://schemas.microsoft.com/office/drawing/2014/main" id="{DB14A457-C54A-4F1E-91FB-0FEE49877D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59" name="Freeform 32">
                <a:extLst>
                  <a:ext uri="{FF2B5EF4-FFF2-40B4-BE49-F238E27FC236}">
                    <a16:creationId xmlns:a16="http://schemas.microsoft.com/office/drawing/2014/main" id="{791F3E2E-D393-464E-84B4-9B30D071A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0" name="Freeform 33">
                <a:extLst>
                  <a:ext uri="{FF2B5EF4-FFF2-40B4-BE49-F238E27FC236}">
                    <a16:creationId xmlns:a16="http://schemas.microsoft.com/office/drawing/2014/main" id="{EBEEAD6F-6425-4F85-A8A8-4FF19A909B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1" name="Freeform 34">
                <a:extLst>
                  <a:ext uri="{FF2B5EF4-FFF2-40B4-BE49-F238E27FC236}">
                    <a16:creationId xmlns:a16="http://schemas.microsoft.com/office/drawing/2014/main" id="{8AACA44E-9D6C-4708-8D61-D767B6620B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2" name="Freeform 35">
                <a:extLst>
                  <a:ext uri="{FF2B5EF4-FFF2-40B4-BE49-F238E27FC236}">
                    <a16:creationId xmlns:a16="http://schemas.microsoft.com/office/drawing/2014/main" id="{B6E3525F-9937-463E-872C-8EB7C62D1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3" name="Freeform 36">
                <a:extLst>
                  <a:ext uri="{FF2B5EF4-FFF2-40B4-BE49-F238E27FC236}">
                    <a16:creationId xmlns:a16="http://schemas.microsoft.com/office/drawing/2014/main" id="{BE829B0B-C602-40F1-81D1-A55332343D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4" name="Freeform 37">
                <a:extLst>
                  <a:ext uri="{FF2B5EF4-FFF2-40B4-BE49-F238E27FC236}">
                    <a16:creationId xmlns:a16="http://schemas.microsoft.com/office/drawing/2014/main" id="{92660531-24B5-4B97-A4A2-64686E235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5" name="Freeform 38">
                <a:extLst>
                  <a:ext uri="{FF2B5EF4-FFF2-40B4-BE49-F238E27FC236}">
                    <a16:creationId xmlns:a16="http://schemas.microsoft.com/office/drawing/2014/main" id="{6242D0CE-6FFD-4D17-AC26-BD3E481195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6" name="Freeform 39">
                <a:extLst>
                  <a:ext uri="{FF2B5EF4-FFF2-40B4-BE49-F238E27FC236}">
                    <a16:creationId xmlns:a16="http://schemas.microsoft.com/office/drawing/2014/main" id="{61631F37-AF37-4DB9-8D98-A08586C76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7" name="Freeform 40">
                <a:extLst>
                  <a:ext uri="{FF2B5EF4-FFF2-40B4-BE49-F238E27FC236}">
                    <a16:creationId xmlns:a16="http://schemas.microsoft.com/office/drawing/2014/main" id="{2A2597FF-2F22-40BB-A7B3-19C4DFCFFA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8" name="Rectangle 41">
                <a:extLst>
                  <a:ext uri="{FF2B5EF4-FFF2-40B4-BE49-F238E27FC236}">
                    <a16:creationId xmlns:a16="http://schemas.microsoft.com/office/drawing/2014/main" id="{DCC8773C-0113-4046-B222-C8F4080AF38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grpSp>
      <p:pic>
        <p:nvPicPr>
          <p:cNvPr id="97" name="Picture 2">
            <a:extLst>
              <a:ext uri="{FF2B5EF4-FFF2-40B4-BE49-F238E27FC236}">
                <a16:creationId xmlns:a16="http://schemas.microsoft.com/office/drawing/2014/main" id="{1B17CCE2-CEEF-40CA-8C4D-0DC2DCA78A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useBgFill="1">
        <p:nvSpPr>
          <p:cNvPr id="99" name="Round Diagonal Corner Rectangle 9">
            <a:extLst>
              <a:ext uri="{FF2B5EF4-FFF2-40B4-BE49-F238E27FC236}">
                <a16:creationId xmlns:a16="http://schemas.microsoft.com/office/drawing/2014/main" id="{66D4F5BA-1D71-49B2-8A7F-6B4EB94D7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screen shot of a graph&#10;&#10;Description automatically generated">
            <a:extLst>
              <a:ext uri="{FF2B5EF4-FFF2-40B4-BE49-F238E27FC236}">
                <a16:creationId xmlns:a16="http://schemas.microsoft.com/office/drawing/2014/main" id="{A6563714-036A-4768-EDE1-9FD7D1A1C9CA}"/>
              </a:ext>
            </a:extLst>
          </p:cNvPr>
          <p:cNvPicPr>
            <a:picLocks noGrp="1" noChangeAspect="1"/>
          </p:cNvPicPr>
          <p:nvPr>
            <p:ph sz="half" idx="2"/>
          </p:nvPr>
        </p:nvPicPr>
        <p:blipFill>
          <a:blip r:embed="rId4"/>
          <a:stretch>
            <a:fillRect/>
          </a:stretch>
        </p:blipFill>
        <p:spPr>
          <a:xfrm>
            <a:off x="874956" y="1291906"/>
            <a:ext cx="5072838" cy="4110604"/>
          </a:xfrm>
          <a:prstGeom prst="rect">
            <a:avLst/>
          </a:prstGeom>
        </p:spPr>
      </p:pic>
      <p:sp>
        <p:nvSpPr>
          <p:cNvPr id="3" name="Content Placeholder 2">
            <a:extLst>
              <a:ext uri="{FF2B5EF4-FFF2-40B4-BE49-F238E27FC236}">
                <a16:creationId xmlns:a16="http://schemas.microsoft.com/office/drawing/2014/main" id="{B0025F85-0535-36C0-44E9-658EC39F43C1}"/>
              </a:ext>
            </a:extLst>
          </p:cNvPr>
          <p:cNvSpPr>
            <a:spLocks noGrp="1"/>
          </p:cNvSpPr>
          <p:nvPr>
            <p:ph sz="half" idx="1"/>
          </p:nvPr>
        </p:nvSpPr>
        <p:spPr>
          <a:xfrm>
            <a:off x="6569957" y="2249487"/>
            <a:ext cx="4747087" cy="3541714"/>
          </a:xfrm>
        </p:spPr>
        <p:txBody>
          <a:bodyPr vert="horz" lIns="91440" tIns="45720" rIns="91440" bIns="45720" rtlCol="0">
            <a:normAutofit/>
          </a:bodyPr>
          <a:lstStyle/>
          <a:p>
            <a:r>
              <a:rPr lang="en-US" dirty="0">
                <a:solidFill>
                  <a:srgbClr val="FFFFFF"/>
                </a:solidFill>
              </a:rPr>
              <a:t>What is the highest defect?</a:t>
            </a:r>
          </a:p>
          <a:p>
            <a:r>
              <a:rPr lang="en-US" dirty="0">
                <a:solidFill>
                  <a:srgbClr val="FFFFFF"/>
                </a:solidFill>
              </a:rPr>
              <a:t>What is the lowest defect?</a:t>
            </a:r>
          </a:p>
          <a:p>
            <a:r>
              <a:rPr lang="en-US" dirty="0">
                <a:solidFill>
                  <a:srgbClr val="FFFFFF"/>
                </a:solidFill>
              </a:rPr>
              <a:t>What does this info mean?</a:t>
            </a:r>
          </a:p>
          <a:p>
            <a:endParaRPr lang="en-US" dirty="0">
              <a:solidFill>
                <a:srgbClr val="FFFFFF"/>
              </a:solidFill>
            </a:endParaRPr>
          </a:p>
        </p:txBody>
      </p:sp>
    </p:spTree>
    <p:extLst>
      <p:ext uri="{BB962C8B-B14F-4D97-AF65-F5344CB8AC3E}">
        <p14:creationId xmlns:p14="http://schemas.microsoft.com/office/powerpoint/2010/main" val="3369772764"/>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86478D-997E-55D4-CC33-5B1427DD1A41}"/>
              </a:ext>
            </a:extLst>
          </p:cNvPr>
          <p:cNvSpPr>
            <a:spLocks noGrp="1"/>
          </p:cNvSpPr>
          <p:nvPr>
            <p:ph sz="half" idx="1"/>
          </p:nvPr>
        </p:nvSpPr>
        <p:spPr/>
        <p:txBody>
          <a:bodyPr/>
          <a:lstStyle/>
          <a:p>
            <a:r>
              <a:rPr lang="en-US" dirty="0"/>
              <a:t>What does Model 2 struggle with the most?</a:t>
            </a:r>
          </a:p>
          <a:p>
            <a:r>
              <a:rPr lang="en-US" dirty="0"/>
              <a:t>What defects are not occurring with model 2?</a:t>
            </a:r>
          </a:p>
        </p:txBody>
      </p:sp>
      <p:pic>
        <p:nvPicPr>
          <p:cNvPr id="6" name="Content Placeholder 5" descr="A screen shot of a graph&#10;&#10;Description automatically generated">
            <a:extLst>
              <a:ext uri="{FF2B5EF4-FFF2-40B4-BE49-F238E27FC236}">
                <a16:creationId xmlns:a16="http://schemas.microsoft.com/office/drawing/2014/main" id="{F02BD453-9098-4AAF-AE12-A04DD5A06661}"/>
              </a:ext>
            </a:extLst>
          </p:cNvPr>
          <p:cNvPicPr>
            <a:picLocks noGrp="1" noChangeAspect="1"/>
          </p:cNvPicPr>
          <p:nvPr>
            <p:ph sz="half" idx="2"/>
          </p:nvPr>
        </p:nvPicPr>
        <p:blipFill>
          <a:blip r:embed="rId3"/>
          <a:stretch>
            <a:fillRect/>
          </a:stretch>
        </p:blipFill>
        <p:spPr>
          <a:xfrm>
            <a:off x="6172200" y="432486"/>
            <a:ext cx="5828431" cy="5857103"/>
          </a:xfrm>
        </p:spPr>
      </p:pic>
    </p:spTree>
    <p:extLst>
      <p:ext uri="{BB962C8B-B14F-4D97-AF65-F5344CB8AC3E}">
        <p14:creationId xmlns:p14="http://schemas.microsoft.com/office/powerpoint/2010/main" val="1439895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4" name="Group 1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2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3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4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grpSp>
          <p:nvGrpSpPr>
            <p:cNvPr id="15" name="Group 1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5"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grpSp>
      <p:sp useBgFill="1">
        <p:nvSpPr>
          <p:cNvPr id="54" name="Rectangle 53">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58" name="Rectangle 57">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0"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8A973D0C-9A0C-B1D1-B98D-D5CB323FC201}"/>
              </a:ext>
            </a:extLst>
          </p:cNvPr>
          <p:cNvSpPr>
            <a:spLocks noGrp="1"/>
          </p:cNvSpPr>
          <p:nvPr>
            <p:ph sz="half" idx="1"/>
          </p:nvPr>
        </p:nvSpPr>
        <p:spPr>
          <a:xfrm>
            <a:off x="844620" y="2249487"/>
            <a:ext cx="2862444" cy="3957302"/>
          </a:xfrm>
        </p:spPr>
        <p:txBody>
          <a:bodyPr vert="horz" lIns="91440" tIns="45720" rIns="91440" bIns="45720" rtlCol="0">
            <a:normAutofit/>
          </a:bodyPr>
          <a:lstStyle/>
          <a:p>
            <a:r>
              <a:rPr lang="en-US" sz="1400" dirty="0">
                <a:solidFill>
                  <a:srgbClr val="FFFFFF"/>
                </a:solidFill>
              </a:rPr>
              <a:t>Most defects for Model 3</a:t>
            </a:r>
          </a:p>
          <a:p>
            <a:r>
              <a:rPr lang="en-US" sz="1400" dirty="0">
                <a:solidFill>
                  <a:srgbClr val="FFFFFF"/>
                </a:solidFill>
              </a:rPr>
              <a:t>Least defects for Model 3</a:t>
            </a:r>
          </a:p>
          <a:p>
            <a:r>
              <a:rPr lang="en-US" sz="1400" dirty="0">
                <a:solidFill>
                  <a:srgbClr val="FFFFFF"/>
                </a:solidFill>
              </a:rPr>
              <a:t>Training needed for this line</a:t>
            </a:r>
          </a:p>
        </p:txBody>
      </p:sp>
      <p:grpSp>
        <p:nvGrpSpPr>
          <p:cNvPr id="62" name="Group 61">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3"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64"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5"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6"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7"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8"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9"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0"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1"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2"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3"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4"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75"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6"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7"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8"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9"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80"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1"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2"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3"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4"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5"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6"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7"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8"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9"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pic>
        <p:nvPicPr>
          <p:cNvPr id="6" name="Content Placeholder 5" descr="A screenshot of a computer&#10;&#10;Description automatically generated">
            <a:extLst>
              <a:ext uri="{FF2B5EF4-FFF2-40B4-BE49-F238E27FC236}">
                <a16:creationId xmlns:a16="http://schemas.microsoft.com/office/drawing/2014/main" id="{35B91048-D7DF-90B0-EF3C-C2E680D6FF13}"/>
              </a:ext>
            </a:extLst>
          </p:cNvPr>
          <p:cNvPicPr>
            <a:picLocks noGrp="1" noChangeAspect="1"/>
          </p:cNvPicPr>
          <p:nvPr>
            <p:ph sz="half" idx="2"/>
          </p:nvPr>
        </p:nvPicPr>
        <p:blipFill>
          <a:blip r:embed="rId4"/>
          <a:stretch>
            <a:fillRect/>
          </a:stretch>
        </p:blipFill>
        <p:spPr>
          <a:xfrm>
            <a:off x="4000429" y="21431"/>
            <a:ext cx="8148707" cy="6813285"/>
          </a:xfrm>
          <a:prstGeom prst="rect">
            <a:avLst/>
          </a:prstGeom>
        </p:spPr>
      </p:pic>
    </p:spTree>
    <p:extLst>
      <p:ext uri="{BB962C8B-B14F-4D97-AF65-F5344CB8AC3E}">
        <p14:creationId xmlns:p14="http://schemas.microsoft.com/office/powerpoint/2010/main" val="1724305647"/>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Circuit</Template>
  <TotalTime>252</TotalTime>
  <Words>1307</Words>
  <Application>Microsoft Macintosh PowerPoint</Application>
  <PresentationFormat>Widescreen</PresentationFormat>
  <Paragraphs>51</Paragraphs>
  <Slides>13</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Aptos</vt:lpstr>
      <vt:lpstr>Arial</vt:lpstr>
      <vt:lpstr>Tw Cen MT</vt:lpstr>
      <vt:lpstr>Circuit</vt:lpstr>
      <vt:lpstr>DAT-475 Project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Buist, Cadden</dc:creator>
  <cp:lastModifiedBy>Buist, Cadden</cp:lastModifiedBy>
  <cp:revision>1</cp:revision>
  <dcterms:created xsi:type="dcterms:W3CDTF">2024-12-20T21:16:03Z</dcterms:created>
  <dcterms:modified xsi:type="dcterms:W3CDTF">2024-12-21T01:28:16Z</dcterms:modified>
</cp:coreProperties>
</file>