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p:regular r:id="rId28"/>
      <p:bold r:id="rId29"/>
      <p:italic r:id="rId30"/>
      <p:boldItalic r:id="rId31"/>
    </p:embeddedFont>
    <p:embeddedFont>
      <p:font typeface="Helvetica Neue"/>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33" Type="http://schemas.openxmlformats.org/officeDocument/2006/relationships/font" Target="fonts/HelveticaNeue-bold.fntdata"/><Relationship Id="rId10" Type="http://schemas.openxmlformats.org/officeDocument/2006/relationships/slide" Target="slides/slide5.xml"/><Relationship Id="rId32" Type="http://schemas.openxmlformats.org/officeDocument/2006/relationships/font" Target="fonts/HelveticaNeue-regular.fntdata"/><Relationship Id="rId13" Type="http://schemas.openxmlformats.org/officeDocument/2006/relationships/slide" Target="slides/slide8.xml"/><Relationship Id="rId35" Type="http://schemas.openxmlformats.org/officeDocument/2006/relationships/font" Target="fonts/HelveticaNeue-boldItalic.fntdata"/><Relationship Id="rId12" Type="http://schemas.openxmlformats.org/officeDocument/2006/relationships/slide" Target="slides/slide7.xml"/><Relationship Id="rId34" Type="http://schemas.openxmlformats.org/officeDocument/2006/relationships/font" Target="fonts/HelveticaNeue-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de61595c8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de61595c8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de61595c8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de61595c8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de61595c8b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de61595c8b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de61595c8b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de61595c8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de61595c8b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de61595c8b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de61595c8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de61595c8b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de61595c8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de61595c8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de61595c8b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de61595c8b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de61595c8b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de61595c8b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de61595c8b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de61595c8b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de61595c8b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de61595c8b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c6f73a04f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c6f73a04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de61595c8b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de61595c8b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6f73a04f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6f73a04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c6f73a04f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c6f73a04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c6f73a04f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c6f73a04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de61595c8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de61595c8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de61595c8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de61595c8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hyperlink" Target="http://circ.ahajournals.org/content/early/2018/05/10/CIRCULATIONAHA.118.034781.lo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12.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journals.uob.edu.bh/bitstream/handle/123456789/4033/paper%2020.pdf?sequence=4&amp;isAllowed=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hyperlink" Target="http://www.youtube.com/watch?v=smhPhmNsvVc" TargetMode="Externa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575050" y="296975"/>
            <a:ext cx="8222100" cy="93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Protecting Your Heart…</a:t>
            </a:r>
            <a:endParaRPr/>
          </a:p>
        </p:txBody>
      </p:sp>
      <p:sp>
        <p:nvSpPr>
          <p:cNvPr id="68" name="Google Shape;68;p13"/>
          <p:cNvSpPr txBox="1"/>
          <p:nvPr>
            <p:ph idx="1" type="subTitle"/>
          </p:nvPr>
        </p:nvSpPr>
        <p:spPr>
          <a:xfrm>
            <a:off x="575050" y="1230580"/>
            <a:ext cx="8222100" cy="43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en" sz="2400"/>
              <a:t>From Hackers</a:t>
            </a:r>
            <a:endParaRPr i="1" sz="2400"/>
          </a:p>
        </p:txBody>
      </p:sp>
      <p:sp>
        <p:nvSpPr>
          <p:cNvPr id="69" name="Google Shape;69;p13"/>
          <p:cNvSpPr txBox="1"/>
          <p:nvPr/>
        </p:nvSpPr>
        <p:spPr>
          <a:xfrm>
            <a:off x="140675" y="4481400"/>
            <a:ext cx="3102300" cy="66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33333"/>
                </a:solidFill>
                <a:latin typeface="Roboto"/>
                <a:ea typeface="Roboto"/>
                <a:cs typeface="Roboto"/>
                <a:sym typeface="Roboto"/>
              </a:rPr>
              <a:t>A presentation by</a:t>
            </a:r>
            <a:endParaRPr sz="1800">
              <a:solidFill>
                <a:srgbClr val="333333"/>
              </a:solidFill>
              <a:latin typeface="Roboto"/>
              <a:ea typeface="Roboto"/>
              <a:cs typeface="Roboto"/>
              <a:sym typeface="Roboto"/>
            </a:endParaRPr>
          </a:p>
          <a:p>
            <a:pPr indent="0" lvl="0" marL="0" rtl="0" algn="l">
              <a:spcBef>
                <a:spcPts val="0"/>
              </a:spcBef>
              <a:spcAft>
                <a:spcPts val="0"/>
              </a:spcAft>
              <a:buNone/>
            </a:pPr>
            <a:r>
              <a:rPr lang="en" sz="1800">
                <a:solidFill>
                  <a:srgbClr val="333333"/>
                </a:solidFill>
                <a:latin typeface="Roboto"/>
                <a:ea typeface="Roboto"/>
                <a:cs typeface="Roboto"/>
                <a:sym typeface="Roboto"/>
              </a:rPr>
              <a:t>Rylan Carney</a:t>
            </a:r>
            <a:endParaRPr sz="1800">
              <a:solidFill>
                <a:srgbClr val="333333"/>
              </a:solidFill>
              <a:latin typeface="Roboto"/>
              <a:ea typeface="Roboto"/>
              <a:cs typeface="Roboto"/>
              <a:sym typeface="Roboto"/>
            </a:endParaRPr>
          </a:p>
        </p:txBody>
      </p:sp>
      <p:pic>
        <p:nvPicPr>
          <p:cNvPr id="70" name="Google Shape;70;p13"/>
          <p:cNvPicPr preferRelativeResize="0"/>
          <p:nvPr/>
        </p:nvPicPr>
        <p:blipFill rotWithShape="1">
          <a:blip r:embed="rId3">
            <a:alphaModFix/>
          </a:blip>
          <a:srcRect b="0" l="4665" r="4026" t="0"/>
          <a:stretch/>
        </p:blipFill>
        <p:spPr>
          <a:xfrm>
            <a:off x="3242950" y="1769750"/>
            <a:ext cx="2906175" cy="3182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460950" y="750025"/>
            <a:ext cx="8222100" cy="76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An Upgrade Given…..and Refused</a:t>
            </a:r>
            <a:endParaRPr/>
          </a:p>
        </p:txBody>
      </p:sp>
      <p:sp>
        <p:nvSpPr>
          <p:cNvPr id="133" name="Google Shape;133;p22"/>
          <p:cNvSpPr txBox="1"/>
          <p:nvPr>
            <p:ph idx="1" type="body"/>
          </p:nvPr>
        </p:nvSpPr>
        <p:spPr>
          <a:xfrm>
            <a:off x="471900" y="1919075"/>
            <a:ext cx="83817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these vulnerabilities were discovered, many </a:t>
            </a:r>
            <a:r>
              <a:rPr lang="en"/>
              <a:t>companies had pushed software updates to fix the issue in their devices. Patients were made aware of the risk and were asked if they could administer the update. </a:t>
            </a:r>
            <a:r>
              <a:rPr b="1" lang="en"/>
              <a:t>Of physicians and patients that were asked, 75% refused</a:t>
            </a:r>
            <a:endParaRPr b="1"/>
          </a:p>
          <a:p>
            <a:pPr indent="0" lvl="0" marL="0" rtl="0" algn="l">
              <a:spcBef>
                <a:spcPts val="1600"/>
              </a:spcBef>
              <a:spcAft>
                <a:spcPts val="0"/>
              </a:spcAft>
              <a:buNone/>
            </a:pPr>
            <a:r>
              <a:rPr lang="en" sz="1200">
                <a:solidFill>
                  <a:srgbClr val="000000"/>
                </a:solidFill>
                <a:latin typeface="Helvetica Neue"/>
                <a:ea typeface="Helvetica Neue"/>
                <a:cs typeface="Helvetica Neue"/>
                <a:sym typeface="Helvetica Neue"/>
              </a:rPr>
              <a:t>“An analysis by Saxon and her colleagues recently </a:t>
            </a:r>
            <a:r>
              <a:rPr lang="en" sz="1200" u="sng">
                <a:solidFill>
                  <a:srgbClr val="C5161D"/>
                </a:solidFill>
                <a:latin typeface="Helvetica Neue"/>
                <a:ea typeface="Helvetica Neue"/>
                <a:cs typeface="Helvetica Neue"/>
                <a:sym typeface="Helvetica Neue"/>
                <a:hlinkClick r:id="rId3">
                  <a:extLst>
                    <a:ext uri="{A12FA001-AC4F-418D-AE19-62706E023703}">
                      <ahyp:hlinkClr val="tx"/>
                    </a:ext>
                  </a:extLst>
                </a:hlinkClick>
              </a:rPr>
              <a:t>published</a:t>
            </a:r>
            <a:r>
              <a:rPr lang="en" sz="1200">
                <a:solidFill>
                  <a:srgbClr val="000000"/>
                </a:solidFill>
                <a:latin typeface="Helvetica Neue"/>
                <a:ea typeface="Helvetica Neue"/>
                <a:cs typeface="Helvetica Neue"/>
                <a:sym typeface="Helvetica Neue"/>
              </a:rPr>
              <a:t> in Circulation found that most physicians and patients (75%) chose not to have the firmware updated after the pacemaker recall.” - </a:t>
            </a:r>
            <a:r>
              <a:rPr lang="en" sz="1200">
                <a:solidFill>
                  <a:srgbClr val="000000"/>
                </a:solidFill>
                <a:latin typeface="Arial"/>
                <a:ea typeface="Arial"/>
                <a:cs typeface="Arial"/>
                <a:sym typeface="Arial"/>
              </a:rPr>
              <a:t>Pacemaker recall highlights security concerns for implantable devices | circulation.</a:t>
            </a:r>
            <a:endParaRPr sz="1200">
              <a:solidFill>
                <a:srgbClr val="000000"/>
              </a:solidFill>
              <a:latin typeface="Arial"/>
              <a:ea typeface="Arial"/>
              <a:cs typeface="Arial"/>
              <a:sym typeface="Arial"/>
            </a:endParaRPr>
          </a:p>
          <a:p>
            <a:pPr indent="0" lvl="0" marL="0" rtl="0" algn="l">
              <a:lnSpc>
                <a:spcPct val="107916"/>
              </a:lnSpc>
              <a:spcBef>
                <a:spcPts val="1600"/>
              </a:spcBef>
              <a:spcAft>
                <a:spcPts val="0"/>
              </a:spcAft>
              <a:buNone/>
            </a:pPr>
            <a:r>
              <a:rPr lang="en">
                <a:solidFill>
                  <a:srgbClr val="000000"/>
                </a:solidFill>
              </a:rPr>
              <a:t>Saxon stated that the patients, no matter their educational level, were capable of understanding</a:t>
            </a:r>
            <a:endParaRPr sz="1200">
              <a:solidFill>
                <a:srgbClr val="000000"/>
              </a:solidFill>
            </a:endParaRPr>
          </a:p>
          <a:p>
            <a:pPr indent="0" lvl="0" marL="0" rtl="0" algn="l">
              <a:spcBef>
                <a:spcPts val="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So, What Should We Do?</a:t>
            </a:r>
            <a:endParaRPr/>
          </a:p>
        </p:txBody>
      </p:sp>
      <p:sp>
        <p:nvSpPr>
          <p:cNvPr id="139" name="Google Shape;139;p23"/>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Pacemakers made after 2018 had the firmware update automatically installed so, for those exact vulnerabilities, they hopefully aren’t as much of a concern. </a:t>
            </a:r>
            <a:endParaRPr/>
          </a:p>
          <a:p>
            <a:pPr indent="0" lvl="0" marL="0" rtl="0" algn="l">
              <a:spcBef>
                <a:spcPts val="1600"/>
              </a:spcBef>
              <a:spcAft>
                <a:spcPts val="0"/>
              </a:spcAft>
              <a:buNone/>
            </a:pPr>
            <a:r>
              <a:rPr lang="en"/>
              <a:t>However, shouldn’t there be an easier a way that patients can talk with and notify their doctors or even their pacemaker </a:t>
            </a:r>
            <a:r>
              <a:rPr lang="en"/>
              <a:t>manufacturers</a:t>
            </a:r>
            <a:r>
              <a:rPr lang="en"/>
              <a:t> of risks or concerns than being notified once a massive firmware update is needed?</a:t>
            </a:r>
            <a:endParaRPr/>
          </a:p>
          <a:p>
            <a:pPr indent="0" lvl="0" marL="0" rtl="0" algn="ctr">
              <a:spcBef>
                <a:spcPts val="1600"/>
              </a:spcBef>
              <a:spcAft>
                <a:spcPts val="1600"/>
              </a:spcAft>
              <a:buNone/>
            </a:pPr>
            <a:r>
              <a:rPr lang="en"/>
              <a:t>Thank you for that loaded question, for right here is: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My </a:t>
            </a:r>
            <a:r>
              <a:rPr lang="en"/>
              <a:t>Pseudo</a:t>
            </a:r>
            <a:r>
              <a:rPr lang="en"/>
              <a:t> Solution</a:t>
            </a:r>
            <a:endParaRPr/>
          </a:p>
        </p:txBody>
      </p:sp>
      <p:pic>
        <p:nvPicPr>
          <p:cNvPr id="145" name="Google Shape;145;p24"/>
          <p:cNvPicPr preferRelativeResize="0"/>
          <p:nvPr/>
        </p:nvPicPr>
        <p:blipFill>
          <a:blip r:embed="rId3">
            <a:alphaModFix/>
          </a:blip>
          <a:stretch>
            <a:fillRect/>
          </a:stretch>
        </p:blipFill>
        <p:spPr>
          <a:xfrm>
            <a:off x="185775" y="710400"/>
            <a:ext cx="8772452" cy="44331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Simple, But a Start</a:t>
            </a:r>
            <a:endParaRPr/>
          </a:p>
        </p:txBody>
      </p:sp>
      <p:sp>
        <p:nvSpPr>
          <p:cNvPr id="151" name="Google Shape;151;p25"/>
          <p:cNvSpPr txBox="1"/>
          <p:nvPr>
            <p:ph idx="1" type="body"/>
          </p:nvPr>
        </p:nvSpPr>
        <p:spPr>
          <a:xfrm>
            <a:off x="85825" y="1465800"/>
            <a:ext cx="30885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Essentially, it is just a secure login format that notifies the clinical, and security team if needed, on medical changes and requests given by the patient.</a:t>
            </a:r>
            <a:endParaRPr/>
          </a:p>
          <a:p>
            <a:pPr indent="-304800" lvl="0" marL="457200" rtl="0" algn="l">
              <a:spcBef>
                <a:spcPts val="1600"/>
              </a:spcBef>
              <a:spcAft>
                <a:spcPts val="0"/>
              </a:spcAft>
              <a:buSzPts val="1200"/>
              <a:buChar char="-"/>
            </a:pPr>
            <a:r>
              <a:rPr lang="en"/>
              <a:t>If the patient fails a typical login attempt multiple times, it will notify the security team</a:t>
            </a:r>
            <a:endParaRPr/>
          </a:p>
          <a:p>
            <a:pPr indent="-304800" lvl="0" marL="457200" rtl="0" algn="l">
              <a:spcBef>
                <a:spcPts val="0"/>
              </a:spcBef>
              <a:spcAft>
                <a:spcPts val="0"/>
              </a:spcAft>
              <a:buSzPts val="1200"/>
              <a:buChar char="-"/>
            </a:pPr>
            <a:r>
              <a:rPr lang="en"/>
              <a:t>Any requests to change any pacemaker activity will be notified and rejected if change goes outside of Dr.’s medplan</a:t>
            </a:r>
            <a:endParaRPr/>
          </a:p>
          <a:p>
            <a:pPr indent="-304800" lvl="0" marL="457200" rtl="0" algn="l">
              <a:spcBef>
                <a:spcPts val="0"/>
              </a:spcBef>
              <a:spcAft>
                <a:spcPts val="0"/>
              </a:spcAft>
              <a:buSzPts val="1200"/>
              <a:buChar char="-"/>
            </a:pPr>
            <a:r>
              <a:rPr lang="en"/>
              <a:t>Fewer </a:t>
            </a:r>
            <a:r>
              <a:rPr lang="en"/>
              <a:t>request capabilities hopefully limits battery usage of pacemaker</a:t>
            </a:r>
            <a:endParaRPr/>
          </a:p>
        </p:txBody>
      </p:sp>
      <p:pic>
        <p:nvPicPr>
          <p:cNvPr id="152" name="Google Shape;152;p25"/>
          <p:cNvPicPr preferRelativeResize="0"/>
          <p:nvPr/>
        </p:nvPicPr>
        <p:blipFill>
          <a:blip r:embed="rId3">
            <a:alphaModFix/>
          </a:blip>
          <a:stretch>
            <a:fillRect/>
          </a:stretch>
        </p:blipFill>
        <p:spPr>
          <a:xfrm>
            <a:off x="4444900" y="309750"/>
            <a:ext cx="4547250" cy="43195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Medtronic’s MyCareLink</a:t>
            </a:r>
            <a:endParaRPr/>
          </a:p>
        </p:txBody>
      </p:sp>
      <p:sp>
        <p:nvSpPr>
          <p:cNvPr id="158" name="Google Shape;158;p2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my idea is simple and there is definite room for improvement, I mainly wanted to tackle certain issues with current pacemaker apps. </a:t>
            </a:r>
            <a:endParaRPr/>
          </a:p>
          <a:p>
            <a:pPr indent="0" lvl="0" marL="0" rtl="0" algn="l">
              <a:spcBef>
                <a:spcPts val="1600"/>
              </a:spcBef>
              <a:spcAft>
                <a:spcPts val="0"/>
              </a:spcAft>
              <a:buNone/>
            </a:pPr>
            <a:r>
              <a:rPr lang="en"/>
              <a:t>MyCareLink is the Medtronic pacemaker app that allows patients to check and send diagnostics to medical teams, record bmi and symptoms, and call clinics nearby to them </a:t>
            </a:r>
            <a:r>
              <a:rPr lang="en"/>
              <a:t>among</a:t>
            </a:r>
            <a:r>
              <a:rPr lang="en"/>
              <a:t> other capabilities.</a:t>
            </a:r>
            <a:endParaRPr/>
          </a:p>
          <a:p>
            <a:pPr indent="0" lvl="0" marL="0" rtl="0" algn="l">
              <a:spcBef>
                <a:spcPts val="1600"/>
              </a:spcBef>
              <a:spcAft>
                <a:spcPts val="1600"/>
              </a:spcAft>
              <a:buNone/>
            </a:pPr>
            <a:r>
              <a:rPr lang="en"/>
              <a:t>There is no way to contact Dr. directly aside from local clinic number, and no direct help for security concerns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27"/>
          <p:cNvPicPr preferRelativeResize="0"/>
          <p:nvPr/>
        </p:nvPicPr>
        <p:blipFill>
          <a:blip r:embed="rId3">
            <a:alphaModFix/>
          </a:blip>
          <a:stretch>
            <a:fillRect/>
          </a:stretch>
        </p:blipFill>
        <p:spPr>
          <a:xfrm>
            <a:off x="152400" y="152400"/>
            <a:ext cx="8814250" cy="49051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28"/>
          <p:cNvPicPr preferRelativeResize="0"/>
          <p:nvPr/>
        </p:nvPicPr>
        <p:blipFill>
          <a:blip r:embed="rId3">
            <a:alphaModFix/>
          </a:blip>
          <a:stretch>
            <a:fillRect/>
          </a:stretch>
        </p:blipFill>
        <p:spPr>
          <a:xfrm>
            <a:off x="152400" y="152400"/>
            <a:ext cx="8602123" cy="49390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More on MyCareLink</a:t>
            </a:r>
            <a:endParaRPr/>
          </a:p>
        </p:txBody>
      </p:sp>
      <p:sp>
        <p:nvSpPr>
          <p:cNvPr id="174" name="Google Shape;174;p2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0"/>
              </a:spcAft>
              <a:buNone/>
            </a:pPr>
            <a:r>
              <a:rPr lang="en" sz="1600">
                <a:solidFill>
                  <a:srgbClr val="53565A"/>
                </a:solidFill>
              </a:rPr>
              <a:t>The app also requires the patients device that holds the app to be up to date, with a compatibility list on their website. This pushes for patients to continually upgrade their own devices just to be able to monitor their heart themselves. A small issue to some but, for those in financial need, is it something that could hinder </a:t>
            </a:r>
            <a:r>
              <a:rPr lang="en" sz="1600">
                <a:solidFill>
                  <a:srgbClr val="53565A"/>
                </a:solidFill>
              </a:rPr>
              <a:t>treatment?</a:t>
            </a:r>
            <a:endParaRPr sz="1600">
              <a:solidFill>
                <a:srgbClr val="53565A"/>
              </a:solidFill>
            </a:endParaRPr>
          </a:p>
          <a:p>
            <a:pPr indent="0" lvl="0" marL="0" rtl="0" algn="l">
              <a:lnSpc>
                <a:spcPct val="107916"/>
              </a:lnSpc>
              <a:spcBef>
                <a:spcPts val="800"/>
              </a:spcBef>
              <a:spcAft>
                <a:spcPts val="0"/>
              </a:spcAft>
              <a:buNone/>
            </a:pPr>
            <a:r>
              <a:t/>
            </a:r>
            <a:endParaRPr sz="1300">
              <a:solidFill>
                <a:srgbClr val="53565A"/>
              </a:solidFill>
              <a:highlight>
                <a:srgbClr val="FFFFFF"/>
              </a:highlight>
              <a:latin typeface="Helvetica Neue"/>
              <a:ea typeface="Helvetica Neue"/>
              <a:cs typeface="Helvetica Neue"/>
              <a:sym typeface="Helvetica Neue"/>
            </a:endParaRPr>
          </a:p>
          <a:p>
            <a:pPr indent="0" lvl="0" marL="0" rtl="0" algn="l">
              <a:lnSpc>
                <a:spcPct val="107916"/>
              </a:lnSpc>
              <a:spcBef>
                <a:spcPts val="800"/>
              </a:spcBef>
              <a:spcAft>
                <a:spcPts val="0"/>
              </a:spcAft>
              <a:buNone/>
            </a:pPr>
            <a:r>
              <a:rPr lang="en" sz="1300">
                <a:solidFill>
                  <a:srgbClr val="53565A"/>
                </a:solidFill>
                <a:highlight>
                  <a:srgbClr val="FFFFFF"/>
                </a:highlight>
                <a:latin typeface="Helvetica Neue"/>
                <a:ea typeface="Helvetica Neue"/>
                <a:cs typeface="Helvetica Neue"/>
                <a:sym typeface="Helvetica Neue"/>
              </a:rPr>
              <a:t>The MyCareLink Heart™ app has requirements for your phone or tablet and operating system (called the “OS” from now on) version. The app cannot transfer data between your heart device and the Medtronic CareLink™ network if the requirements are not met. The requirements for your phone or tablet and OS version will change over time. You may need to update, or replace, your phone or tablet and OS to use the app to transfer data between your heart device and the Medtronic CareLink™ network. </a:t>
            </a:r>
            <a:endParaRPr sz="1300">
              <a:solidFill>
                <a:srgbClr val="53565A"/>
              </a:solidFill>
              <a:highlight>
                <a:srgbClr val="FFFFFF"/>
              </a:highlight>
              <a:latin typeface="Helvetica Neue"/>
              <a:ea typeface="Helvetica Neue"/>
              <a:cs typeface="Helvetica Neue"/>
              <a:sym typeface="Helvetica Neue"/>
            </a:endParaRPr>
          </a:p>
          <a:p>
            <a:pPr indent="0" lvl="0" marL="0" rtl="0" algn="l">
              <a:spcBef>
                <a:spcPts val="800"/>
              </a:spcBef>
              <a:spcAft>
                <a:spcPts val="1600"/>
              </a:spcAft>
              <a:buNone/>
            </a:pPr>
            <a:r>
              <a:t/>
            </a:r>
            <a:endParaRPr sz="3200">
              <a:solidFill>
                <a:schemeClr val="lt1"/>
              </a:solidFill>
            </a:endParaRPr>
          </a:p>
        </p:txBody>
      </p:sp>
      <p:sp>
        <p:nvSpPr>
          <p:cNvPr id="175" name="Google Shape;175;p29"/>
          <p:cNvSpPr txBox="1"/>
          <p:nvPr/>
        </p:nvSpPr>
        <p:spPr>
          <a:xfrm>
            <a:off x="691825" y="4629275"/>
            <a:ext cx="7133100" cy="289500"/>
          </a:xfrm>
          <a:prstGeom prst="rect">
            <a:avLst/>
          </a:prstGeom>
          <a:noFill/>
          <a:ln>
            <a:noFill/>
          </a:ln>
        </p:spPr>
        <p:txBody>
          <a:bodyPr anchorCtr="0" anchor="t" bIns="91425" lIns="91425" spcFirstLastPara="1" rIns="91425" wrap="square" tIns="91425">
            <a:noAutofit/>
          </a:bodyPr>
          <a:lstStyle/>
          <a:p>
            <a:pPr indent="-330200" lvl="0" marL="457200" rtl="0" algn="l">
              <a:lnSpc>
                <a:spcPct val="107916"/>
              </a:lnSpc>
              <a:spcBef>
                <a:spcPts val="1200"/>
              </a:spcBef>
              <a:spcAft>
                <a:spcPts val="1200"/>
              </a:spcAft>
              <a:buClr>
                <a:schemeClr val="lt2"/>
              </a:buClr>
              <a:buSzPts val="1600"/>
              <a:buFont typeface="Roboto"/>
              <a:buChar char="-"/>
            </a:pPr>
            <a:r>
              <a:rPr i="1" lang="en" sz="1200"/>
              <a:t>MyCareLink Heart App</a:t>
            </a:r>
            <a:r>
              <a:rPr lang="en" sz="1200"/>
              <a:t>. Medtronic. (n.d.)</a:t>
            </a:r>
            <a:endParaRPr sz="1600">
              <a:solidFill>
                <a:schemeClr val="lt2"/>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 Small Closing Point</a:t>
            </a:r>
            <a:endParaRPr/>
          </a:p>
        </p:txBody>
      </p:sp>
      <p:sp>
        <p:nvSpPr>
          <p:cNvPr id="181" name="Google Shape;181;p3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am not here to bash on Medtronic or to state that nothing has been done in the industry. All I want to do is draw some attention to the matter at hand. As a beginner in coding, I know that there are bigger and better </a:t>
            </a:r>
            <a:r>
              <a:rPr lang="en"/>
              <a:t>solutions</a:t>
            </a:r>
            <a:r>
              <a:rPr lang="en"/>
              <a:t> to this than what I can come up with. </a:t>
            </a:r>
            <a:endParaRPr/>
          </a:p>
          <a:p>
            <a:pPr indent="0" lvl="0" marL="0" rtl="0" algn="l">
              <a:spcBef>
                <a:spcPts val="1600"/>
              </a:spcBef>
              <a:spcAft>
                <a:spcPts val="1600"/>
              </a:spcAft>
              <a:buNone/>
            </a:pPr>
            <a:r>
              <a:rPr lang="en"/>
              <a:t>Right now, I just want to do what I can do: educate and inform.</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Posing Some Questions?</a:t>
            </a:r>
            <a:endParaRPr/>
          </a:p>
        </p:txBody>
      </p:sp>
      <p:sp>
        <p:nvSpPr>
          <p:cNvPr id="187" name="Google Shape;187;p31"/>
          <p:cNvSpPr txBox="1"/>
          <p:nvPr>
            <p:ph idx="1" type="body"/>
          </p:nvPr>
        </p:nvSpPr>
        <p:spPr>
          <a:xfrm>
            <a:off x="471900" y="1919075"/>
            <a:ext cx="8222100" cy="31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want to end this with just a couple questions I want you to think about. Ones that I came across that I hope make you think a little as well.</a:t>
            </a:r>
            <a:endParaRPr/>
          </a:p>
          <a:p>
            <a:pPr indent="-342900" lvl="0" marL="457200" rtl="0" algn="l">
              <a:spcBef>
                <a:spcPts val="1600"/>
              </a:spcBef>
              <a:spcAft>
                <a:spcPts val="0"/>
              </a:spcAft>
              <a:buSzPts val="1800"/>
              <a:buChar char="-"/>
            </a:pPr>
            <a:r>
              <a:rPr lang="en"/>
              <a:t>Should users have access to their pacemakers (like a personal computer) or should there be a lack of interface with them so there is less possibility of outside interference?</a:t>
            </a:r>
            <a:endParaRPr/>
          </a:p>
          <a:p>
            <a:pPr indent="-342900" lvl="0" marL="457200" rtl="0" algn="l">
              <a:spcBef>
                <a:spcPts val="0"/>
              </a:spcBef>
              <a:spcAft>
                <a:spcPts val="0"/>
              </a:spcAft>
              <a:buSzPts val="1800"/>
              <a:buChar char="-"/>
            </a:pPr>
            <a:r>
              <a:rPr lang="en"/>
              <a:t>As medical services and systems are based in the Internet, would companies start to monetize this kind of monitoring?</a:t>
            </a:r>
            <a:endParaRPr/>
          </a:p>
          <a:p>
            <a:pPr indent="-342900" lvl="0" marL="457200" rtl="0" algn="l">
              <a:spcBef>
                <a:spcPts val="0"/>
              </a:spcBef>
              <a:spcAft>
                <a:spcPts val="0"/>
              </a:spcAft>
              <a:buSzPts val="1800"/>
              <a:buChar char="-"/>
            </a:pPr>
            <a:r>
              <a:rPr lang="en"/>
              <a:t>What is a Medical Cyber Physical System (MCPS)? </a:t>
            </a:r>
            <a:endParaRPr/>
          </a:p>
          <a:p>
            <a:pPr indent="-317500" lvl="1" marL="914400" rtl="0" algn="l">
              <a:spcBef>
                <a:spcPts val="0"/>
              </a:spcBef>
              <a:spcAft>
                <a:spcPts val="0"/>
              </a:spcAft>
              <a:buSzPts val="1400"/>
              <a:buChar char="-"/>
            </a:pPr>
            <a:r>
              <a:rPr lang="en"/>
              <a:t>This is for more information, a personal thing I found that I could not include.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4"/>
          <p:cNvSpPr txBox="1"/>
          <p:nvPr>
            <p:ph type="title"/>
          </p:nvPr>
        </p:nvSpPr>
        <p:spPr>
          <a:xfrm>
            <a:off x="471900" y="834950"/>
            <a:ext cx="8222100" cy="67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First Off, an Introductory</a:t>
            </a:r>
            <a:endParaRPr/>
          </a:p>
        </p:txBody>
      </p:sp>
      <p:sp>
        <p:nvSpPr>
          <p:cNvPr id="76" name="Google Shape;76;p14"/>
          <p:cNvSpPr txBox="1"/>
          <p:nvPr/>
        </p:nvSpPr>
        <p:spPr>
          <a:xfrm>
            <a:off x="300525" y="1884400"/>
            <a:ext cx="8449500" cy="184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lt2"/>
                </a:solidFill>
                <a:latin typeface="Roboto"/>
                <a:ea typeface="Roboto"/>
                <a:cs typeface="Roboto"/>
                <a:sym typeface="Roboto"/>
              </a:rPr>
              <a:t>Hi. My name is Rylan Carney, and I have a bad heart.</a:t>
            </a:r>
            <a:endParaRPr sz="1800">
              <a:solidFill>
                <a:schemeClr val="lt2"/>
              </a:solidFill>
              <a:latin typeface="Roboto"/>
              <a:ea typeface="Roboto"/>
              <a:cs typeface="Roboto"/>
              <a:sym typeface="Roboto"/>
            </a:endParaRPr>
          </a:p>
          <a:p>
            <a:pPr indent="0" lvl="0" marL="0" rtl="0" algn="l">
              <a:spcBef>
                <a:spcPts val="0"/>
              </a:spcBef>
              <a:spcAft>
                <a:spcPts val="0"/>
              </a:spcAft>
              <a:buNone/>
            </a:pPr>
            <a:r>
              <a:t/>
            </a:r>
            <a:endParaRPr sz="1800">
              <a:solidFill>
                <a:schemeClr val="lt2"/>
              </a:solidFill>
              <a:latin typeface="Roboto"/>
              <a:ea typeface="Roboto"/>
              <a:cs typeface="Roboto"/>
              <a:sym typeface="Roboto"/>
            </a:endParaRPr>
          </a:p>
          <a:p>
            <a:pPr indent="0" lvl="0" marL="0" rtl="0" algn="l">
              <a:spcBef>
                <a:spcPts val="0"/>
              </a:spcBef>
              <a:spcAft>
                <a:spcPts val="0"/>
              </a:spcAft>
              <a:buNone/>
            </a:pPr>
            <a:r>
              <a:rPr lang="en" sz="1800">
                <a:solidFill>
                  <a:schemeClr val="lt2"/>
                </a:solidFill>
                <a:latin typeface="Roboto"/>
                <a:ea typeface="Roboto"/>
                <a:cs typeface="Roboto"/>
                <a:sym typeface="Roboto"/>
              </a:rPr>
              <a:t>Well, not bad in a fatal sense, but enough that I bet I’ll have to think about a pacemaker in my future. That is fine though, the world of technology and medical advances everyday! Hopefully by the time that I am needing to seriously consider one, there could be more benefits to having a pacemaker than to not have one.</a:t>
            </a:r>
            <a:endParaRPr sz="1800">
              <a:solidFill>
                <a:schemeClr val="lt2"/>
              </a:solidFill>
              <a:latin typeface="Roboto"/>
              <a:ea typeface="Roboto"/>
              <a:cs typeface="Roboto"/>
              <a:sym typeface="Roboto"/>
            </a:endParaRPr>
          </a:p>
        </p:txBody>
      </p:sp>
      <p:sp>
        <p:nvSpPr>
          <p:cNvPr id="77" name="Google Shape;77;p14"/>
          <p:cNvSpPr txBox="1"/>
          <p:nvPr/>
        </p:nvSpPr>
        <p:spPr>
          <a:xfrm>
            <a:off x="429000" y="3994850"/>
            <a:ext cx="8321100" cy="91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lt2"/>
                </a:solidFill>
                <a:latin typeface="Roboto"/>
                <a:ea typeface="Roboto"/>
                <a:cs typeface="Roboto"/>
                <a:sym typeface="Roboto"/>
              </a:rPr>
              <a:t>Here is a funny bit of knowledge for you!</a:t>
            </a:r>
            <a:endParaRPr sz="1800">
              <a:solidFill>
                <a:schemeClr val="lt2"/>
              </a:solidFill>
              <a:latin typeface="Roboto"/>
              <a:ea typeface="Roboto"/>
              <a:cs typeface="Roboto"/>
              <a:sym typeface="Roboto"/>
            </a:endParaRPr>
          </a:p>
          <a:p>
            <a:pPr indent="0" lvl="0" marL="0" rtl="0" algn="ctr">
              <a:spcBef>
                <a:spcPts val="0"/>
              </a:spcBef>
              <a:spcAft>
                <a:spcPts val="0"/>
              </a:spcAft>
              <a:buNone/>
            </a:pPr>
            <a:r>
              <a:t/>
            </a:r>
            <a:endParaRPr sz="1800">
              <a:solidFill>
                <a:schemeClr val="lt2"/>
              </a:solidFill>
              <a:latin typeface="Roboto"/>
              <a:ea typeface="Roboto"/>
              <a:cs typeface="Roboto"/>
              <a:sym typeface="Roboto"/>
            </a:endParaRPr>
          </a:p>
          <a:p>
            <a:pPr indent="0" lvl="0" marL="0" rtl="0" algn="ctr">
              <a:spcBef>
                <a:spcPts val="0"/>
              </a:spcBef>
              <a:spcAft>
                <a:spcPts val="0"/>
              </a:spcAft>
              <a:buNone/>
            </a:pPr>
            <a:r>
              <a:rPr lang="en" sz="1800">
                <a:solidFill>
                  <a:schemeClr val="lt2"/>
                </a:solidFill>
                <a:latin typeface="Roboto"/>
                <a:ea typeface="Roboto"/>
                <a:cs typeface="Roboto"/>
                <a:sym typeface="Roboto"/>
              </a:rPr>
              <a:t>Did you know…</a:t>
            </a:r>
            <a:endParaRPr sz="1800">
              <a:solidFill>
                <a:schemeClr val="lt2"/>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77"/>
                                        </p:tgtEl>
                                        <p:attrNameLst>
                                          <p:attrName>style.visibility</p:attrName>
                                        </p:attrNameLst>
                                      </p:cBhvr>
                                      <p:to>
                                        <p:strVal val="visible"/>
                                      </p:to>
                                    </p:set>
                                    <p:anim calcmode="lin" valueType="num">
                                      <p:cBhvr additive="base">
                                        <p:cTn dur="1000"/>
                                        <p:tgtEl>
                                          <p:spTgt spid="7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2"/>
          <p:cNvSpPr txBox="1"/>
          <p:nvPr>
            <p:ph type="title"/>
          </p:nvPr>
        </p:nvSpPr>
        <p:spPr>
          <a:xfrm>
            <a:off x="460950" y="188825"/>
            <a:ext cx="8222100" cy="101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Finally</a:t>
            </a:r>
            <a:endParaRPr/>
          </a:p>
        </p:txBody>
      </p:sp>
      <p:sp>
        <p:nvSpPr>
          <p:cNvPr id="193" name="Google Shape;193;p32"/>
          <p:cNvSpPr txBox="1"/>
          <p:nvPr/>
        </p:nvSpPr>
        <p:spPr>
          <a:xfrm>
            <a:off x="400650" y="1201625"/>
            <a:ext cx="8342700" cy="229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Roboto"/>
                <a:ea typeface="Roboto"/>
                <a:cs typeface="Roboto"/>
                <a:sym typeface="Roboto"/>
              </a:rPr>
              <a:t>Remember you matter. Protect yourself. Protect your heart. </a:t>
            </a:r>
            <a:endParaRPr sz="2800">
              <a:solidFill>
                <a:schemeClr val="lt1"/>
              </a:solidFill>
              <a:latin typeface="Roboto"/>
              <a:ea typeface="Roboto"/>
              <a:cs typeface="Roboto"/>
              <a:sym typeface="Roboto"/>
            </a:endParaRPr>
          </a:p>
          <a:p>
            <a:pPr indent="0" lvl="0" marL="0" rtl="0" algn="ctr">
              <a:spcBef>
                <a:spcPts val="0"/>
              </a:spcBef>
              <a:spcAft>
                <a:spcPts val="0"/>
              </a:spcAft>
              <a:buNone/>
            </a:pPr>
            <a:r>
              <a:t/>
            </a:r>
            <a:endParaRPr sz="2800">
              <a:solidFill>
                <a:schemeClr val="lt1"/>
              </a:solidFill>
              <a:latin typeface="Roboto"/>
              <a:ea typeface="Roboto"/>
              <a:cs typeface="Roboto"/>
              <a:sym typeface="Roboto"/>
            </a:endParaRPr>
          </a:p>
          <a:p>
            <a:pPr indent="0" lvl="0" marL="0" rtl="0" algn="ctr">
              <a:spcBef>
                <a:spcPts val="0"/>
              </a:spcBef>
              <a:spcAft>
                <a:spcPts val="0"/>
              </a:spcAft>
              <a:buNone/>
            </a:pPr>
            <a:r>
              <a:rPr lang="en" sz="2800">
                <a:solidFill>
                  <a:schemeClr val="lt1"/>
                </a:solidFill>
                <a:latin typeface="Roboto"/>
                <a:ea typeface="Roboto"/>
                <a:cs typeface="Roboto"/>
                <a:sym typeface="Roboto"/>
              </a:rPr>
              <a:t>The only one who should be in control of your life </a:t>
            </a:r>
            <a:endParaRPr sz="2800">
              <a:solidFill>
                <a:schemeClr val="lt1"/>
              </a:solidFill>
              <a:latin typeface="Roboto"/>
              <a:ea typeface="Roboto"/>
              <a:cs typeface="Roboto"/>
              <a:sym typeface="Roboto"/>
            </a:endParaRPr>
          </a:p>
          <a:p>
            <a:pPr indent="0" lvl="0" marL="0" rtl="0" algn="ctr">
              <a:spcBef>
                <a:spcPts val="0"/>
              </a:spcBef>
              <a:spcAft>
                <a:spcPts val="0"/>
              </a:spcAft>
              <a:buNone/>
            </a:pPr>
            <a:r>
              <a:rPr lang="en" sz="2800">
                <a:solidFill>
                  <a:schemeClr val="lt1"/>
                </a:solidFill>
                <a:latin typeface="Roboto"/>
                <a:ea typeface="Roboto"/>
                <a:cs typeface="Roboto"/>
                <a:sym typeface="Roboto"/>
              </a:rPr>
              <a:t>Is you!</a:t>
            </a:r>
            <a:endParaRPr sz="2800">
              <a:solidFill>
                <a:schemeClr val="lt1"/>
              </a:solidFill>
              <a:latin typeface="Roboto"/>
              <a:ea typeface="Roboto"/>
              <a:cs typeface="Roboto"/>
              <a:sym typeface="Roboto"/>
            </a:endParaRPr>
          </a:p>
        </p:txBody>
      </p:sp>
      <p:pic>
        <p:nvPicPr>
          <p:cNvPr id="194" name="Google Shape;194;p32"/>
          <p:cNvPicPr preferRelativeResize="0"/>
          <p:nvPr/>
        </p:nvPicPr>
        <p:blipFill>
          <a:blip r:embed="rId3">
            <a:alphaModFix/>
          </a:blip>
          <a:stretch>
            <a:fillRect/>
          </a:stretch>
        </p:blipFill>
        <p:spPr>
          <a:xfrm>
            <a:off x="2873575" y="3496325"/>
            <a:ext cx="3504375" cy="1527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4"/>
                                        </p:tgtEl>
                                        <p:attrNameLst>
                                          <p:attrName>style.visibility</p:attrName>
                                        </p:attrNameLst>
                                      </p:cBhvr>
                                      <p:to>
                                        <p:strVal val="visible"/>
                                      </p:to>
                                    </p:set>
                                    <p:anim calcmode="lin" valueType="num">
                                      <p:cBhvr additive="base">
                                        <p:cTn dur="1000"/>
                                        <p:tgtEl>
                                          <p:spTgt spid="19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3"/>
          <p:cNvSpPr txBox="1"/>
          <p:nvPr>
            <p:ph type="title"/>
          </p:nvPr>
        </p:nvSpPr>
        <p:spPr>
          <a:xfrm>
            <a:off x="226075" y="357800"/>
            <a:ext cx="30207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Thank you for Listening!</a:t>
            </a:r>
            <a:endParaRPr sz="3000"/>
          </a:p>
        </p:txBody>
      </p:sp>
      <p:sp>
        <p:nvSpPr>
          <p:cNvPr id="200" name="Google Shape;200;p33"/>
          <p:cNvSpPr txBox="1"/>
          <p:nvPr/>
        </p:nvSpPr>
        <p:spPr>
          <a:xfrm>
            <a:off x="228350" y="1926275"/>
            <a:ext cx="2769600" cy="297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Roboto"/>
                <a:ea typeface="Roboto"/>
                <a:cs typeface="Roboto"/>
                <a:sym typeface="Roboto"/>
              </a:rPr>
              <a:t>While it is a mess, I want to thank you for staying till the end.</a:t>
            </a:r>
            <a:endParaRPr sz="1800">
              <a:solidFill>
                <a:schemeClr val="lt1"/>
              </a:solidFill>
              <a:latin typeface="Roboto"/>
              <a:ea typeface="Roboto"/>
              <a:cs typeface="Roboto"/>
              <a:sym typeface="Roboto"/>
            </a:endParaRPr>
          </a:p>
          <a:p>
            <a:pPr indent="0" lvl="0" marL="0" rtl="0" algn="l">
              <a:spcBef>
                <a:spcPts val="0"/>
              </a:spcBef>
              <a:spcAft>
                <a:spcPts val="0"/>
              </a:spcAft>
              <a:buNone/>
            </a:pPr>
            <a:r>
              <a:t/>
            </a:r>
            <a:endParaRPr sz="1800">
              <a:solidFill>
                <a:schemeClr val="lt1"/>
              </a:solidFill>
              <a:latin typeface="Roboto"/>
              <a:ea typeface="Roboto"/>
              <a:cs typeface="Roboto"/>
              <a:sym typeface="Roboto"/>
            </a:endParaRPr>
          </a:p>
          <a:p>
            <a:pPr indent="0" lvl="0" marL="0" rtl="0" algn="l">
              <a:spcBef>
                <a:spcPts val="0"/>
              </a:spcBef>
              <a:spcAft>
                <a:spcPts val="0"/>
              </a:spcAft>
              <a:buNone/>
            </a:pPr>
            <a:r>
              <a:rPr lang="en" sz="1800">
                <a:solidFill>
                  <a:schemeClr val="lt1"/>
                </a:solidFill>
                <a:latin typeface="Roboto"/>
                <a:ea typeface="Roboto"/>
                <a:cs typeface="Roboto"/>
                <a:sym typeface="Roboto"/>
              </a:rPr>
              <a:t>I hope you learned something and will explore on your own!</a:t>
            </a:r>
            <a:endParaRPr sz="1800">
              <a:solidFill>
                <a:schemeClr val="lt1"/>
              </a:solidFill>
              <a:latin typeface="Roboto"/>
              <a:ea typeface="Roboto"/>
              <a:cs typeface="Roboto"/>
              <a:sym typeface="Roboto"/>
            </a:endParaRPr>
          </a:p>
          <a:p>
            <a:pPr indent="0" lvl="0" marL="0" rtl="0" algn="l">
              <a:spcBef>
                <a:spcPts val="0"/>
              </a:spcBef>
              <a:spcAft>
                <a:spcPts val="0"/>
              </a:spcAft>
              <a:buNone/>
            </a:pPr>
            <a:r>
              <a:t/>
            </a:r>
            <a:endParaRPr sz="1800">
              <a:solidFill>
                <a:schemeClr val="lt1"/>
              </a:solidFill>
              <a:latin typeface="Roboto"/>
              <a:ea typeface="Roboto"/>
              <a:cs typeface="Roboto"/>
              <a:sym typeface="Roboto"/>
            </a:endParaRPr>
          </a:p>
          <a:p>
            <a:pPr indent="0" lvl="0" marL="0" rtl="0" algn="l">
              <a:spcBef>
                <a:spcPts val="0"/>
              </a:spcBef>
              <a:spcAft>
                <a:spcPts val="0"/>
              </a:spcAft>
              <a:buNone/>
            </a:pPr>
            <a:r>
              <a:rPr lang="en" sz="1800">
                <a:solidFill>
                  <a:schemeClr val="lt1"/>
                </a:solidFill>
                <a:latin typeface="Roboto"/>
                <a:ea typeface="Roboto"/>
                <a:cs typeface="Roboto"/>
                <a:sym typeface="Roboto"/>
              </a:rPr>
              <a:t>Thank you,</a:t>
            </a:r>
            <a:endParaRPr sz="1800">
              <a:solidFill>
                <a:schemeClr val="lt1"/>
              </a:solidFill>
              <a:latin typeface="Roboto"/>
              <a:ea typeface="Roboto"/>
              <a:cs typeface="Roboto"/>
              <a:sym typeface="Roboto"/>
            </a:endParaRPr>
          </a:p>
          <a:p>
            <a:pPr indent="0" lvl="0" marL="0" rtl="0" algn="l">
              <a:spcBef>
                <a:spcPts val="0"/>
              </a:spcBef>
              <a:spcAft>
                <a:spcPts val="0"/>
              </a:spcAft>
              <a:buNone/>
            </a:pPr>
            <a:r>
              <a:rPr lang="en" sz="1800">
                <a:solidFill>
                  <a:schemeClr val="lt1"/>
                </a:solidFill>
                <a:latin typeface="Roboto"/>
                <a:ea typeface="Roboto"/>
                <a:cs typeface="Roboto"/>
                <a:sym typeface="Roboto"/>
              </a:rPr>
              <a:t>Rylan Carney</a:t>
            </a:r>
            <a:endParaRPr sz="1800">
              <a:solidFill>
                <a:schemeClr val="lt1"/>
              </a:solidFill>
              <a:latin typeface="Roboto"/>
              <a:ea typeface="Roboto"/>
              <a:cs typeface="Roboto"/>
              <a:sym typeface="Roboto"/>
            </a:endParaRPr>
          </a:p>
        </p:txBody>
      </p:sp>
      <p:pic>
        <p:nvPicPr>
          <p:cNvPr id="201" name="Google Shape;201;p33"/>
          <p:cNvPicPr preferRelativeResize="0"/>
          <p:nvPr/>
        </p:nvPicPr>
        <p:blipFill>
          <a:blip r:embed="rId3">
            <a:alphaModFix/>
          </a:blip>
          <a:stretch>
            <a:fillRect/>
          </a:stretch>
        </p:blipFill>
        <p:spPr>
          <a:xfrm>
            <a:off x="7197450" y="231525"/>
            <a:ext cx="1701375" cy="1977350"/>
          </a:xfrm>
          <a:prstGeom prst="rect">
            <a:avLst/>
          </a:prstGeom>
          <a:noFill/>
          <a:ln>
            <a:noFill/>
          </a:ln>
        </p:spPr>
      </p:pic>
      <p:sp>
        <p:nvSpPr>
          <p:cNvPr id="202" name="Google Shape;202;p33"/>
          <p:cNvSpPr txBox="1"/>
          <p:nvPr/>
        </p:nvSpPr>
        <p:spPr>
          <a:xfrm>
            <a:off x="4456200" y="332350"/>
            <a:ext cx="2294700" cy="4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Roboto"/>
                <a:ea typeface="Roboto"/>
                <a:cs typeface="Roboto"/>
                <a:sym typeface="Roboto"/>
              </a:rPr>
              <a:t>My School Picture -</a:t>
            </a:r>
            <a:endParaRPr sz="1800">
              <a:solidFill>
                <a:schemeClr val="lt2"/>
              </a:solidFill>
              <a:latin typeface="Roboto"/>
              <a:ea typeface="Roboto"/>
              <a:cs typeface="Roboto"/>
              <a:sym typeface="Roboto"/>
            </a:endParaRPr>
          </a:p>
        </p:txBody>
      </p:sp>
      <p:pic>
        <p:nvPicPr>
          <p:cNvPr id="203" name="Google Shape;203;p33"/>
          <p:cNvPicPr preferRelativeResize="0"/>
          <p:nvPr/>
        </p:nvPicPr>
        <p:blipFill>
          <a:blip r:embed="rId4">
            <a:alphaModFix/>
          </a:blip>
          <a:stretch>
            <a:fillRect/>
          </a:stretch>
        </p:blipFill>
        <p:spPr>
          <a:xfrm>
            <a:off x="3385025" y="2294675"/>
            <a:ext cx="1724025" cy="1590675"/>
          </a:xfrm>
          <a:prstGeom prst="rect">
            <a:avLst/>
          </a:prstGeom>
          <a:noFill/>
          <a:ln>
            <a:noFill/>
          </a:ln>
        </p:spPr>
      </p:pic>
      <p:sp>
        <p:nvSpPr>
          <p:cNvPr id="204" name="Google Shape;204;p33"/>
          <p:cNvSpPr txBox="1"/>
          <p:nvPr/>
        </p:nvSpPr>
        <p:spPr>
          <a:xfrm>
            <a:off x="5417075" y="2785400"/>
            <a:ext cx="2769600" cy="565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My Star I drew</a:t>
            </a:r>
            <a:endParaRPr sz="1800">
              <a:solidFill>
                <a:schemeClr val="lt2"/>
              </a:solidFill>
              <a:latin typeface="Roboto"/>
              <a:ea typeface="Roboto"/>
              <a:cs typeface="Roboto"/>
              <a:sym typeface="Roboto"/>
            </a:endParaRPr>
          </a:p>
        </p:txBody>
      </p:sp>
      <p:sp>
        <p:nvSpPr>
          <p:cNvPr id="205" name="Google Shape;205;p33"/>
          <p:cNvSpPr txBox="1"/>
          <p:nvPr/>
        </p:nvSpPr>
        <p:spPr>
          <a:xfrm>
            <a:off x="3710100" y="4578275"/>
            <a:ext cx="5188800" cy="56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chemeClr val="lt2"/>
                </a:solidFill>
                <a:latin typeface="Roboto"/>
                <a:ea typeface="Roboto"/>
                <a:cs typeface="Roboto"/>
                <a:sym typeface="Roboto"/>
              </a:rPr>
              <a:t>Thank you all, For Everything</a:t>
            </a:r>
            <a:endParaRPr sz="2600">
              <a:solidFill>
                <a:schemeClr val="lt2"/>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Citations</a:t>
            </a:r>
            <a:endParaRPr/>
          </a:p>
        </p:txBody>
      </p:sp>
      <p:sp>
        <p:nvSpPr>
          <p:cNvPr id="211" name="Google Shape;211;p34"/>
          <p:cNvSpPr txBox="1"/>
          <p:nvPr>
            <p:ph idx="1" type="body"/>
          </p:nvPr>
        </p:nvSpPr>
        <p:spPr>
          <a:xfrm>
            <a:off x="471900" y="1579925"/>
            <a:ext cx="8222100" cy="3161100"/>
          </a:xfrm>
          <a:prstGeom prst="rect">
            <a:avLst/>
          </a:prstGeom>
        </p:spPr>
        <p:txBody>
          <a:bodyPr anchorCtr="0" anchor="t" bIns="91425" lIns="91425" spcFirstLastPara="1" rIns="91425" wrap="square" tIns="91425">
            <a:noAutofit/>
          </a:bodyPr>
          <a:lstStyle/>
          <a:p>
            <a:pPr indent="-304800" lvl="0" marL="457200" rtl="0" algn="l">
              <a:lnSpc>
                <a:spcPct val="107916"/>
              </a:lnSpc>
              <a:spcBef>
                <a:spcPts val="1200"/>
              </a:spcBef>
              <a:spcAft>
                <a:spcPts val="0"/>
              </a:spcAft>
              <a:buClr>
                <a:srgbClr val="000000"/>
              </a:buClr>
              <a:buSzPts val="1200"/>
              <a:buFont typeface="Arial"/>
              <a:buChar char="-"/>
            </a:pPr>
            <a:r>
              <a:rPr lang="en" sz="1200">
                <a:solidFill>
                  <a:srgbClr val="000000"/>
                </a:solidFill>
                <a:latin typeface="Arial"/>
                <a:ea typeface="Arial"/>
                <a:cs typeface="Arial"/>
                <a:sym typeface="Arial"/>
              </a:rPr>
              <a:t>Baranchuk, A., Lakkireddy, D. R., Fisher, J. D., Upadhyay, G., Kutyifa, V., Krishnan, K., Chung, M. K., Patton, K. K., &amp; Refaat, M. M. (n.d.). </a:t>
            </a:r>
            <a:r>
              <a:rPr i="1" lang="en" sz="1200">
                <a:solidFill>
                  <a:srgbClr val="000000"/>
                </a:solidFill>
                <a:latin typeface="Arial"/>
                <a:ea typeface="Arial"/>
                <a:cs typeface="Arial"/>
                <a:sym typeface="Arial"/>
              </a:rPr>
              <a:t>JACC journals</a:t>
            </a:r>
            <a:r>
              <a:rPr lang="en" sz="1200">
                <a:solidFill>
                  <a:srgbClr val="000000"/>
                </a:solidFill>
                <a:latin typeface="Arial"/>
                <a:ea typeface="Arial"/>
                <a:cs typeface="Arial"/>
                <a:sym typeface="Arial"/>
              </a:rPr>
              <a:t>. Journal of the American College of Cardiology. https://www.jacc.org/doi/10.1016/j.jacc.2016.06.023 </a:t>
            </a:r>
            <a:endParaRPr/>
          </a:p>
          <a:p>
            <a:pPr indent="-342900" lvl="0" marL="457200" rtl="0" algn="l">
              <a:lnSpc>
                <a:spcPct val="107916"/>
              </a:lnSpc>
              <a:spcBef>
                <a:spcPts val="1200"/>
              </a:spcBef>
              <a:spcAft>
                <a:spcPts val="0"/>
              </a:spcAft>
              <a:buSzPts val="1800"/>
              <a:buChar char="-"/>
            </a:pPr>
            <a:r>
              <a:rPr lang="en" sz="1200">
                <a:solidFill>
                  <a:srgbClr val="000000"/>
                </a:solidFill>
                <a:latin typeface="Arial"/>
                <a:ea typeface="Arial"/>
                <a:cs typeface="Arial"/>
                <a:sym typeface="Arial"/>
              </a:rPr>
              <a:t>Pacemaker recall highlights security concerns for implantable devices | circulation. (n.d.). https://www.ahajournals.org/doi/10.1161/CIRCULATIONAHA.118.037331 </a:t>
            </a:r>
            <a:endParaRPr sz="1200">
              <a:solidFill>
                <a:srgbClr val="000000"/>
              </a:solidFill>
              <a:latin typeface="Arial"/>
              <a:ea typeface="Arial"/>
              <a:cs typeface="Arial"/>
              <a:sym typeface="Arial"/>
            </a:endParaRPr>
          </a:p>
          <a:p>
            <a:pPr indent="-342900" lvl="0" marL="457200" rtl="0" algn="l">
              <a:lnSpc>
                <a:spcPct val="107916"/>
              </a:lnSpc>
              <a:spcBef>
                <a:spcPts val="1200"/>
              </a:spcBef>
              <a:spcAft>
                <a:spcPts val="0"/>
              </a:spcAft>
              <a:buSzPts val="1800"/>
              <a:buChar char="-"/>
            </a:pPr>
            <a:r>
              <a:rPr lang="en" sz="1200">
                <a:solidFill>
                  <a:srgbClr val="000000"/>
                </a:solidFill>
                <a:latin typeface="Arial"/>
                <a:ea typeface="Arial"/>
                <a:cs typeface="Arial"/>
                <a:sym typeface="Arial"/>
              </a:rPr>
              <a:t>Ur Rehman, M. M., Ur Rehman, H. Z., &amp; Kahn, Z. H. (2020, November 1). Cyber-Attacks on Medical Implants: A Case Study of Cardiac Pacemaker Vulnerability. </a:t>
            </a:r>
            <a:r>
              <a:rPr lang="en" sz="1200" u="sng">
                <a:solidFill>
                  <a:srgbClr val="467886"/>
                </a:solidFill>
                <a:latin typeface="Arial"/>
                <a:ea typeface="Arial"/>
                <a:cs typeface="Arial"/>
                <a:sym typeface="Arial"/>
                <a:hlinkClick r:id="rId3">
                  <a:extLst>
                    <a:ext uri="{A12FA001-AC4F-418D-AE19-62706E023703}">
                      <ahyp:hlinkClr val="tx"/>
                    </a:ext>
                  </a:extLst>
                </a:hlinkClick>
              </a:rPr>
              <a:t>https://journals.uob.edu.bh/bitstream/handle/123456789/4033/paper%2020.pdf?sequence=4&amp;isAllowed=y</a:t>
            </a:r>
            <a:endParaRPr sz="1200">
              <a:solidFill>
                <a:srgbClr val="000000"/>
              </a:solidFill>
              <a:latin typeface="Arial"/>
              <a:ea typeface="Arial"/>
              <a:cs typeface="Arial"/>
              <a:sym typeface="Arial"/>
            </a:endParaRPr>
          </a:p>
          <a:p>
            <a:pPr indent="-304800" lvl="0" marL="457200" rtl="0" algn="l">
              <a:lnSpc>
                <a:spcPct val="107916"/>
              </a:lnSpc>
              <a:spcBef>
                <a:spcPts val="1200"/>
              </a:spcBef>
              <a:spcAft>
                <a:spcPts val="0"/>
              </a:spcAft>
              <a:buClr>
                <a:srgbClr val="000000"/>
              </a:buClr>
              <a:buSzPts val="1200"/>
              <a:buFont typeface="Arial"/>
              <a:buChar char="-"/>
            </a:pPr>
            <a:r>
              <a:rPr i="1" lang="en" sz="1200">
                <a:solidFill>
                  <a:srgbClr val="000000"/>
                </a:solidFill>
                <a:latin typeface="Arial"/>
                <a:ea typeface="Arial"/>
                <a:cs typeface="Arial"/>
                <a:sym typeface="Arial"/>
              </a:rPr>
              <a:t>How medical devices like pacemakers, insulin pumps can be hacked</a:t>
            </a:r>
            <a:r>
              <a:rPr lang="en" sz="1200">
                <a:solidFill>
                  <a:srgbClr val="000000"/>
                </a:solidFill>
                <a:latin typeface="Arial"/>
                <a:ea typeface="Arial"/>
                <a:cs typeface="Arial"/>
                <a:sym typeface="Arial"/>
              </a:rPr>
              <a:t>. YouTube. (2018, November 8). https://youtu.be/smhPhmNsvVc </a:t>
            </a:r>
            <a:endParaRPr sz="1200">
              <a:solidFill>
                <a:srgbClr val="000000"/>
              </a:solidFill>
              <a:latin typeface="Arial"/>
              <a:ea typeface="Arial"/>
              <a:cs typeface="Arial"/>
              <a:sym typeface="Arial"/>
            </a:endParaRPr>
          </a:p>
          <a:p>
            <a:pPr indent="-304800" lvl="0" marL="457200" rtl="0" algn="l">
              <a:lnSpc>
                <a:spcPct val="107916"/>
              </a:lnSpc>
              <a:spcBef>
                <a:spcPts val="1200"/>
              </a:spcBef>
              <a:spcAft>
                <a:spcPts val="1200"/>
              </a:spcAft>
              <a:buClr>
                <a:srgbClr val="000000"/>
              </a:buClr>
              <a:buSzPts val="1200"/>
              <a:buFont typeface="Arial"/>
              <a:buChar char="-"/>
            </a:pPr>
            <a:r>
              <a:rPr i="1" lang="en" sz="1200">
                <a:solidFill>
                  <a:srgbClr val="000000"/>
                </a:solidFill>
                <a:latin typeface="Arial"/>
                <a:ea typeface="Arial"/>
                <a:cs typeface="Arial"/>
                <a:sym typeface="Arial"/>
              </a:rPr>
              <a:t>MyCareLink Heart App</a:t>
            </a:r>
            <a:r>
              <a:rPr lang="en" sz="1200">
                <a:solidFill>
                  <a:srgbClr val="000000"/>
                </a:solidFill>
                <a:latin typeface="Arial"/>
                <a:ea typeface="Arial"/>
                <a:cs typeface="Arial"/>
                <a:sym typeface="Arial"/>
              </a:rPr>
              <a:t>. Medtronic. (n.d.). https://global.medtronic.com/xg-en/mobileapps/patient-caregiver/cardiac-monitoring/mycarelink-heart-app.html </a:t>
            </a:r>
            <a:endParaRPr sz="12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txBox="1"/>
          <p:nvPr>
            <p:ph type="title"/>
          </p:nvPr>
        </p:nvSpPr>
        <p:spPr>
          <a:xfrm>
            <a:off x="366450" y="346625"/>
            <a:ext cx="8433000" cy="926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Pacemakers Can Be Hacked?</a:t>
            </a:r>
            <a:endParaRPr/>
          </a:p>
        </p:txBody>
      </p:sp>
      <p:sp>
        <p:nvSpPr>
          <p:cNvPr id="83" name="Google Shape;83;p15"/>
          <p:cNvSpPr txBox="1"/>
          <p:nvPr>
            <p:ph idx="1" type="body"/>
          </p:nvPr>
        </p:nvSpPr>
        <p:spPr>
          <a:xfrm>
            <a:off x="460950" y="2433300"/>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Not just pacemakers, but any medical system can be hacked.</a:t>
            </a:r>
            <a:endParaRPr/>
          </a:p>
          <a:p>
            <a:pPr indent="-342900" lvl="0" marL="457200" rtl="0" algn="l">
              <a:spcBef>
                <a:spcPts val="0"/>
              </a:spcBef>
              <a:spcAft>
                <a:spcPts val="0"/>
              </a:spcAft>
              <a:buSzPts val="1800"/>
              <a:buChar char="-"/>
            </a:pPr>
            <a:r>
              <a:rPr lang="en"/>
              <a:t>There have been </a:t>
            </a:r>
            <a:r>
              <a:rPr lang="en"/>
              <a:t>vulnerabilities</a:t>
            </a:r>
            <a:r>
              <a:rPr lang="en"/>
              <a:t> seen across multiple systems, including insulin pumps, pain pumps, infusion pumps, patient monitors, and many more.</a:t>
            </a:r>
            <a:endParaRPr/>
          </a:p>
          <a:p>
            <a:pPr indent="-342900" lvl="0" marL="457200" rtl="0" algn="l">
              <a:spcBef>
                <a:spcPts val="0"/>
              </a:spcBef>
              <a:spcAft>
                <a:spcPts val="0"/>
              </a:spcAft>
              <a:buSzPts val="1800"/>
              <a:buChar char="-"/>
            </a:pPr>
            <a:r>
              <a:rPr lang="en"/>
              <a:t>As the medical world evolves and pushes towards systems that primarily connect and utilize the Internet, more and more of these devices can be tampered with.</a:t>
            </a:r>
            <a:endParaRPr/>
          </a:p>
        </p:txBody>
      </p:sp>
      <p:sp>
        <p:nvSpPr>
          <p:cNvPr id="84" name="Google Shape;84;p15"/>
          <p:cNvSpPr txBox="1"/>
          <p:nvPr/>
        </p:nvSpPr>
        <p:spPr>
          <a:xfrm>
            <a:off x="659650" y="1919000"/>
            <a:ext cx="80235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lt2"/>
                </a:solidFill>
                <a:latin typeface="Roboto"/>
                <a:ea typeface="Roboto"/>
                <a:cs typeface="Roboto"/>
                <a:sym typeface="Roboto"/>
              </a:rPr>
              <a:t>Pretty neat, right? Well, not really</a:t>
            </a:r>
            <a:endParaRPr sz="1800">
              <a:solidFill>
                <a:schemeClr val="lt2"/>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CBS:  A Brief Look into Pacemaker Cybersecurity</a:t>
            </a:r>
            <a:endParaRPr/>
          </a:p>
        </p:txBody>
      </p:sp>
      <p:pic>
        <p:nvPicPr>
          <p:cNvPr descr="The U.S. government is taking a closer look at how to stop hackers from taking control of medical devices like pacemakers. Two cybersecurity researchers showed us how devices like pacemakers and insulin pumps can be hacked. Anna Werner reports.&#10;&#10;Subscribe to the &quot;CBS This Morning&quot; Channel HERE: http://bit.ly/1Q0v2hE&#10;Watch &quot;CBS This Morning&quot; HERE: http://bit.ly/1T88yAR&#10;Watch the latest installment of &quot;Note to Self,&quot; only on &quot;CBS This Morning,&quot; HERE: http://cbsn.ws/1Sh8XlB&#10;Follow &quot;CBS This Morning&quot; on Instagram HERE: http://bit.ly/1Q7NGnY&#10;Like &quot;CBS This Morning&quot; on Facebook HERE: http://on.fb.me/1LhtdvI&#10;Follow &quot;CBS This Morning&quot; on Twitter HERE: http://bit.ly/1Xj5W3p&#10;Follow &quot;CBS This Morning&quot; on Google+ HERE: http://bit.ly/1SIM4I8&#10;&#10;Get the latest news and best in original reporting from CBS News delivered to your inbox. Subscribe to newsletters HERE: http://cbsn.ws/1RqHw7T&#10;&#10;Get your news on the go! Download CBS News mobile apps HERE: http://cbsn.ws/1Xb1WC8&#10;&#10;Get new episodes of shows you love across devices the next day, stream local news live, and watch full seasons of CBS fan favorites anytime, anywhere with CBS All Access. Try it free! http://bit.ly/1OQA29B&#10;&#10;&#10;Delivered by Norah O’Donnell and Gayle King, &quot;CBS This Morning&quot; offers a thoughtful, substantive and insightful source of news and information to a daily audience of 3 million viewers. The Emmy Award-winning broadcast presents a mix of daily news, coverage of developing stories of national and global significance, and interviews with leading figures in politics, business and entertainment. Check local listings for &quot;CBS This Morning&quot; broadcast times." id="90" name="Google Shape;90;p16" title="How medical devices like pacemakers, insulin pumps can be hacked">
            <a:hlinkClick r:id="rId3"/>
          </p:cNvPr>
          <p:cNvPicPr preferRelativeResize="0"/>
          <p:nvPr/>
        </p:nvPicPr>
        <p:blipFill>
          <a:blip r:embed="rId4">
            <a:alphaModFix/>
          </a:blip>
          <a:stretch>
            <a:fillRect/>
          </a:stretch>
        </p:blipFill>
        <p:spPr>
          <a:xfrm>
            <a:off x="185775" y="932925"/>
            <a:ext cx="8772450" cy="3742350"/>
          </a:xfrm>
          <a:prstGeom prst="rect">
            <a:avLst/>
          </a:prstGeom>
          <a:noFill/>
          <a:ln>
            <a:noFill/>
          </a:ln>
        </p:spPr>
      </p:pic>
      <p:sp>
        <p:nvSpPr>
          <p:cNvPr id="91" name="Google Shape;91;p16"/>
          <p:cNvSpPr txBox="1"/>
          <p:nvPr/>
        </p:nvSpPr>
        <p:spPr>
          <a:xfrm>
            <a:off x="270350" y="4825200"/>
            <a:ext cx="81651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Roboto"/>
                <a:ea typeface="Roboto"/>
                <a:cs typeface="Roboto"/>
                <a:sym typeface="Roboto"/>
              </a:rPr>
              <a:t>https://youtu.be/smhPhmNsvVc</a:t>
            </a:r>
            <a:endParaRPr sz="1800">
              <a:solidFill>
                <a:schemeClr val="lt2"/>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460950" y="761775"/>
            <a:ext cx="8222100" cy="76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 Scary Thought For Our Medical Future</a:t>
            </a:r>
            <a:endParaRPr/>
          </a:p>
        </p:txBody>
      </p:sp>
      <p:sp>
        <p:nvSpPr>
          <p:cNvPr id="97" name="Google Shape;97;p17"/>
          <p:cNvSpPr txBox="1"/>
          <p:nvPr>
            <p:ph idx="2" type="body"/>
          </p:nvPr>
        </p:nvSpPr>
        <p:spPr>
          <a:xfrm>
            <a:off x="336750" y="1919075"/>
            <a:ext cx="83574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 watched the </a:t>
            </a:r>
            <a:r>
              <a:rPr lang="en"/>
              <a:t>previous video, then thank you. If you did not then no worries, I will catch you up to speed.</a:t>
            </a:r>
            <a:endParaRPr/>
          </a:p>
          <a:p>
            <a:pPr indent="0" lvl="0" marL="0" rtl="0" algn="l">
              <a:spcBef>
                <a:spcPts val="1600"/>
              </a:spcBef>
              <a:spcAft>
                <a:spcPts val="0"/>
              </a:spcAft>
              <a:buNone/>
            </a:pPr>
            <a:r>
              <a:rPr lang="en"/>
              <a:t>It was found in 2018 that a good majority of medical devices were capable of being hacked, and vulnerable enough that the question wasn’t what they could hack, but what they couldn’t. </a:t>
            </a:r>
            <a:endParaRPr/>
          </a:p>
          <a:p>
            <a:pPr indent="0" lvl="0" marL="0" rtl="0" algn="l">
              <a:spcBef>
                <a:spcPts val="1600"/>
              </a:spcBef>
              <a:spcAft>
                <a:spcPts val="1600"/>
              </a:spcAft>
              <a:buNone/>
            </a:pPr>
            <a:r>
              <a:rPr lang="en"/>
              <a:t>At the time, the idea of hacking a medical machine was a near impossible chance, as the hacker would have to be extremely close in proximity to the patient. However, with the push to make more and more medical care online and from your home, hacking becomes a bigger issue.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471900" y="738725"/>
            <a:ext cx="8222100" cy="76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Why Hack A Pacemaker?</a:t>
            </a:r>
            <a:endParaRPr/>
          </a:p>
        </p:txBody>
      </p:sp>
      <p:sp>
        <p:nvSpPr>
          <p:cNvPr id="103" name="Google Shape;103;p18"/>
          <p:cNvSpPr txBox="1"/>
          <p:nvPr>
            <p:ph idx="1" type="body"/>
          </p:nvPr>
        </p:nvSpPr>
        <p:spPr>
          <a:xfrm>
            <a:off x="241250" y="1751450"/>
            <a:ext cx="3999900" cy="2998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For any reason. Why would someone want to hack into anything of yours? Well:</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lang="en"/>
              <a:t>Monetary</a:t>
            </a:r>
            <a:r>
              <a:rPr lang="en"/>
              <a:t> gain</a:t>
            </a:r>
            <a:endParaRPr/>
          </a:p>
          <a:p>
            <a:pPr indent="-317500" lvl="0" marL="457200" rtl="0" algn="l">
              <a:lnSpc>
                <a:spcPct val="100000"/>
              </a:lnSpc>
              <a:spcBef>
                <a:spcPts val="0"/>
              </a:spcBef>
              <a:spcAft>
                <a:spcPts val="0"/>
              </a:spcAft>
              <a:buSzPts val="1400"/>
              <a:buChar char="-"/>
            </a:pPr>
            <a:r>
              <a:rPr lang="en"/>
              <a:t>Personal grudge</a:t>
            </a:r>
            <a:endParaRPr/>
          </a:p>
          <a:p>
            <a:pPr indent="-317500" lvl="0" marL="457200" rtl="0" algn="l">
              <a:lnSpc>
                <a:spcPct val="100000"/>
              </a:lnSpc>
              <a:spcBef>
                <a:spcPts val="0"/>
              </a:spcBef>
              <a:spcAft>
                <a:spcPts val="0"/>
              </a:spcAft>
              <a:buSzPts val="1400"/>
              <a:buChar char="-"/>
            </a:pPr>
            <a:r>
              <a:rPr lang="en"/>
              <a:t>A show of power</a:t>
            </a:r>
            <a:endParaRPr/>
          </a:p>
          <a:p>
            <a:pPr indent="-317500" lvl="0" marL="457200" rtl="0" algn="l">
              <a:lnSpc>
                <a:spcPct val="100000"/>
              </a:lnSpc>
              <a:spcBef>
                <a:spcPts val="0"/>
              </a:spcBef>
              <a:spcAft>
                <a:spcPts val="0"/>
              </a:spcAft>
              <a:buSzPts val="1400"/>
              <a:buChar char="-"/>
            </a:pPr>
            <a:r>
              <a:rPr lang="en"/>
              <a:t>A scare tactic</a:t>
            </a:r>
            <a:endParaRPr/>
          </a:p>
          <a:p>
            <a:pPr indent="0" lvl="0" marL="45720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Honestly any reason can be used if it drives someone enough to do it. It’s not their life that they are tampering with.</a:t>
            </a:r>
            <a:endParaRPr/>
          </a:p>
          <a:p>
            <a:pPr indent="0" lvl="0" marL="0" rtl="0" algn="l">
              <a:lnSpc>
                <a:spcPct val="100000"/>
              </a:lnSpc>
              <a:spcBef>
                <a:spcPts val="0"/>
              </a:spcBef>
              <a:spcAft>
                <a:spcPts val="0"/>
              </a:spcAft>
              <a:buNone/>
            </a:pPr>
            <a:r>
              <a:t/>
            </a:r>
            <a:endParaRPr/>
          </a:p>
          <a:p>
            <a:pPr indent="0" lvl="0" marL="0" rtl="0" algn="ctr">
              <a:lnSpc>
                <a:spcPct val="100000"/>
              </a:lnSpc>
              <a:spcBef>
                <a:spcPts val="0"/>
              </a:spcBef>
              <a:spcAft>
                <a:spcPts val="0"/>
              </a:spcAft>
              <a:buNone/>
            </a:pPr>
            <a:r>
              <a:t/>
            </a:r>
            <a:endParaRPr b="1" sz="1600"/>
          </a:p>
          <a:p>
            <a:pPr indent="0" lvl="0" marL="0" rtl="0" algn="ctr">
              <a:lnSpc>
                <a:spcPct val="100000"/>
              </a:lnSpc>
              <a:spcBef>
                <a:spcPts val="0"/>
              </a:spcBef>
              <a:spcAft>
                <a:spcPts val="0"/>
              </a:spcAft>
              <a:buNone/>
            </a:pPr>
            <a:r>
              <a:rPr b="1" lang="en" sz="1600"/>
              <a:t>It’s yours</a:t>
            </a:r>
            <a:endParaRPr b="1" sz="1600"/>
          </a:p>
        </p:txBody>
      </p:sp>
      <p:pic>
        <p:nvPicPr>
          <p:cNvPr descr="Central Illustration. " id="104" name="Google Shape;104;p18"/>
          <p:cNvPicPr preferRelativeResize="0"/>
          <p:nvPr/>
        </p:nvPicPr>
        <p:blipFill>
          <a:blip r:embed="rId3">
            <a:alphaModFix/>
          </a:blip>
          <a:stretch>
            <a:fillRect/>
          </a:stretch>
        </p:blipFill>
        <p:spPr>
          <a:xfrm>
            <a:off x="4315650" y="1751450"/>
            <a:ext cx="4762500" cy="3333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460950" y="796400"/>
            <a:ext cx="8222100" cy="76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The Problem at Hand</a:t>
            </a:r>
            <a:endParaRPr sz="4800"/>
          </a:p>
        </p:txBody>
      </p:sp>
      <p:sp>
        <p:nvSpPr>
          <p:cNvPr id="110" name="Google Shape;110;p19"/>
          <p:cNvSpPr txBox="1"/>
          <p:nvPr>
            <p:ph idx="1" type="body"/>
          </p:nvPr>
        </p:nvSpPr>
        <p:spPr>
          <a:xfrm>
            <a:off x="460950" y="1849900"/>
            <a:ext cx="8222100" cy="1732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While software and hardware is getting better, companies are lacking in their approaches to cybersecurity on their devices. With an increase in hacking attacks to medical and government systems, </a:t>
            </a:r>
            <a:r>
              <a:rPr lang="en"/>
              <a:t>it's</a:t>
            </a:r>
            <a:r>
              <a:rPr lang="en"/>
              <a:t> only so long until people’s actual lives could be at risk. People who’s only real reason for being targeted was because they </a:t>
            </a:r>
            <a:r>
              <a:rPr lang="en"/>
              <a:t>possessed</a:t>
            </a:r>
            <a:r>
              <a:rPr lang="en"/>
              <a:t> a health issue that they never wanted.</a:t>
            </a:r>
            <a:endParaRPr/>
          </a:p>
        </p:txBody>
      </p:sp>
      <p:sp>
        <p:nvSpPr>
          <p:cNvPr id="111" name="Google Shape;111;p19"/>
          <p:cNvSpPr txBox="1"/>
          <p:nvPr/>
        </p:nvSpPr>
        <p:spPr>
          <a:xfrm>
            <a:off x="460950" y="3729575"/>
            <a:ext cx="8453400" cy="1333200"/>
          </a:xfrm>
          <a:prstGeom prst="rect">
            <a:avLst/>
          </a:prstGeom>
          <a:noFill/>
          <a:ln>
            <a:noFill/>
          </a:ln>
        </p:spPr>
        <p:txBody>
          <a:bodyPr anchorCtr="0" anchor="t" bIns="91425" lIns="91425" spcFirstLastPara="1" rIns="91425" wrap="square" tIns="91425">
            <a:noAutofit/>
          </a:bodyPr>
          <a:lstStyle/>
          <a:p>
            <a:pPr indent="0" lvl="0" marL="0" rtl="0" algn="l">
              <a:lnSpc>
                <a:spcPct val="107916"/>
              </a:lnSpc>
              <a:spcBef>
                <a:spcPts val="0"/>
              </a:spcBef>
              <a:spcAft>
                <a:spcPts val="0"/>
              </a:spcAft>
              <a:buNone/>
            </a:pPr>
            <a:r>
              <a:rPr lang="en" sz="1250">
                <a:solidFill>
                  <a:srgbClr val="333333"/>
                </a:solidFill>
                <a:highlight>
                  <a:schemeClr val="lt1"/>
                </a:highlight>
                <a:latin typeface="Roboto"/>
                <a:ea typeface="Roboto"/>
                <a:cs typeface="Roboto"/>
                <a:sym typeface="Roboto"/>
              </a:rPr>
              <a:t>“Based on research into failure modes, this is not a problem restricted to Abbott. The risks exist for any device that is connected to the Internet. Outside of the realm of CIED management, these issues obviously also apply to other medical devices (pain pumps, insulin pumps, continuous positive airway pressure, and rhythm and hemodynamic monitoring) that are connected to the Internet for remote monitoring and programming purposes.</a:t>
            </a:r>
            <a:endParaRPr sz="1250">
              <a:solidFill>
                <a:srgbClr val="333333"/>
              </a:solidFill>
              <a:highlight>
                <a:schemeClr val="lt1"/>
              </a:highlight>
              <a:latin typeface="Roboto"/>
              <a:ea typeface="Roboto"/>
              <a:cs typeface="Roboto"/>
              <a:sym typeface="Roboto"/>
            </a:endParaRPr>
          </a:p>
          <a:p>
            <a:pPr indent="-12700" lvl="0" marL="368300" rtl="0" algn="l">
              <a:lnSpc>
                <a:spcPct val="107916"/>
              </a:lnSpc>
              <a:spcBef>
                <a:spcPts val="1200"/>
              </a:spcBef>
              <a:spcAft>
                <a:spcPts val="1200"/>
              </a:spcAft>
              <a:buNone/>
            </a:pPr>
            <a:r>
              <a:rPr lang="en" sz="1000"/>
              <a:t>-  Baranchuk, A., Lakkireddy, D. R., Fisher, J. D., Upadhyay, G., Kutyifa, V., Krishnan, K., Chung, M. K., Patton, K. K., &amp; Refaat, M. M. (n.d.). </a:t>
            </a:r>
            <a:r>
              <a:rPr i="1" lang="en" sz="1000"/>
              <a:t>JACC journals</a:t>
            </a:r>
            <a:r>
              <a:rPr lang="en" sz="1000"/>
              <a:t>. Journal of the American College of Cardiology. </a:t>
            </a:r>
            <a:endParaRPr sz="1050">
              <a:solidFill>
                <a:srgbClr val="333333"/>
              </a:solidFill>
              <a:highlight>
                <a:srgbClr val="FFFFFF"/>
              </a:highlight>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How Would a Hacker Affect A Pacemaker?</a:t>
            </a:r>
            <a:endParaRPr/>
          </a:p>
        </p:txBody>
      </p:sp>
      <p:sp>
        <p:nvSpPr>
          <p:cNvPr id="117" name="Google Shape;117;p20"/>
          <p:cNvSpPr txBox="1"/>
          <p:nvPr>
            <p:ph idx="1" type="body"/>
          </p:nvPr>
        </p:nvSpPr>
        <p:spPr>
          <a:xfrm>
            <a:off x="2652200" y="1755250"/>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Typically for pacemakers, there are two threats identified.</a:t>
            </a:r>
            <a:endParaRPr/>
          </a:p>
          <a:p>
            <a:pPr indent="-317500" lvl="0" marL="457200" rtl="0" algn="l">
              <a:spcBef>
                <a:spcPts val="1600"/>
              </a:spcBef>
              <a:spcAft>
                <a:spcPts val="0"/>
              </a:spcAft>
              <a:buSzPts val="1400"/>
              <a:buChar char="-"/>
            </a:pPr>
            <a:r>
              <a:rPr lang="en"/>
              <a:t>A Battery Drain Attack</a:t>
            </a:r>
            <a:endParaRPr/>
          </a:p>
          <a:p>
            <a:pPr indent="0" lvl="0" marL="0" rtl="0" algn="l">
              <a:spcBef>
                <a:spcPts val="1600"/>
              </a:spcBef>
              <a:spcAft>
                <a:spcPts val="0"/>
              </a:spcAft>
              <a:buNone/>
            </a:pPr>
            <a:r>
              <a:rPr lang="en"/>
              <a:t>			and</a:t>
            </a:r>
            <a:endParaRPr/>
          </a:p>
          <a:p>
            <a:pPr indent="-317500" lvl="0" marL="457200" rtl="0" algn="l">
              <a:spcBef>
                <a:spcPts val="1600"/>
              </a:spcBef>
              <a:spcAft>
                <a:spcPts val="0"/>
              </a:spcAft>
              <a:buSzPts val="1400"/>
              <a:buChar char="-"/>
            </a:pPr>
            <a:r>
              <a:rPr lang="en"/>
              <a:t>A Shock Administration</a:t>
            </a:r>
            <a:endParaRPr/>
          </a:p>
        </p:txBody>
      </p:sp>
      <p:pic>
        <p:nvPicPr>
          <p:cNvPr id="118" name="Google Shape;118;p20"/>
          <p:cNvPicPr preferRelativeResize="0"/>
          <p:nvPr/>
        </p:nvPicPr>
        <p:blipFill rotWithShape="1">
          <a:blip r:embed="rId3">
            <a:alphaModFix/>
          </a:blip>
          <a:srcRect b="15775" l="0" r="0" t="0"/>
          <a:stretch/>
        </p:blipFill>
        <p:spPr>
          <a:xfrm>
            <a:off x="6652100" y="1962000"/>
            <a:ext cx="2284075" cy="2024650"/>
          </a:xfrm>
          <a:prstGeom prst="rect">
            <a:avLst/>
          </a:prstGeom>
          <a:noFill/>
          <a:ln>
            <a:noFill/>
          </a:ln>
        </p:spPr>
      </p:pic>
      <p:pic>
        <p:nvPicPr>
          <p:cNvPr id="119" name="Google Shape;119;p20"/>
          <p:cNvPicPr preferRelativeResize="0"/>
          <p:nvPr/>
        </p:nvPicPr>
        <p:blipFill>
          <a:blip r:embed="rId4">
            <a:alphaModFix/>
          </a:blip>
          <a:stretch>
            <a:fillRect/>
          </a:stretch>
        </p:blipFill>
        <p:spPr>
          <a:xfrm>
            <a:off x="184525" y="1962000"/>
            <a:ext cx="2400300" cy="2296700"/>
          </a:xfrm>
          <a:prstGeom prst="rect">
            <a:avLst/>
          </a:prstGeom>
          <a:noFill/>
          <a:ln>
            <a:noFill/>
          </a:ln>
        </p:spPr>
      </p:pic>
      <p:pic>
        <p:nvPicPr>
          <p:cNvPr id="120" name="Google Shape;120;p20"/>
          <p:cNvPicPr preferRelativeResize="0"/>
          <p:nvPr/>
        </p:nvPicPr>
        <p:blipFill>
          <a:blip r:embed="rId5">
            <a:alphaModFix/>
          </a:blip>
          <a:stretch>
            <a:fillRect/>
          </a:stretch>
        </p:blipFill>
        <p:spPr>
          <a:xfrm>
            <a:off x="4109925" y="3844950"/>
            <a:ext cx="2400300" cy="1298550"/>
          </a:xfrm>
          <a:prstGeom prst="rect">
            <a:avLst/>
          </a:prstGeom>
          <a:noFill/>
          <a:ln>
            <a:noFill/>
          </a:ln>
        </p:spPr>
      </p:pic>
      <p:pic>
        <p:nvPicPr>
          <p:cNvPr id="121" name="Google Shape;121;p20"/>
          <p:cNvPicPr preferRelativeResize="0"/>
          <p:nvPr/>
        </p:nvPicPr>
        <p:blipFill rotWithShape="1">
          <a:blip r:embed="rId6">
            <a:alphaModFix/>
          </a:blip>
          <a:srcRect b="-9890" l="124899" r="-124899" t="9889"/>
          <a:stretch/>
        </p:blipFill>
        <p:spPr>
          <a:xfrm>
            <a:off x="3594646" y="457200"/>
            <a:ext cx="2869109" cy="51435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p21"/>
          <p:cNvPicPr preferRelativeResize="0"/>
          <p:nvPr/>
        </p:nvPicPr>
        <p:blipFill rotWithShape="1">
          <a:blip r:embed="rId3">
            <a:alphaModFix/>
          </a:blip>
          <a:srcRect b="37015" l="0" r="13224" t="0"/>
          <a:stretch/>
        </p:blipFill>
        <p:spPr>
          <a:xfrm>
            <a:off x="5534850" y="321050"/>
            <a:ext cx="3352674" cy="4630301"/>
          </a:xfrm>
          <a:prstGeom prst="rect">
            <a:avLst/>
          </a:prstGeom>
          <a:noFill/>
          <a:ln>
            <a:noFill/>
          </a:ln>
        </p:spPr>
      </p:pic>
      <p:sp>
        <p:nvSpPr>
          <p:cNvPr id="127" name="Google Shape;127;p21"/>
          <p:cNvSpPr txBox="1"/>
          <p:nvPr/>
        </p:nvSpPr>
        <p:spPr>
          <a:xfrm>
            <a:off x="386625" y="648875"/>
            <a:ext cx="5098200" cy="387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Roboto"/>
                <a:ea typeface="Roboto"/>
                <a:cs typeface="Roboto"/>
                <a:sym typeface="Roboto"/>
              </a:rPr>
              <a:t>A battery drain attack is when a hacker sends a multitude of requests to your pacemaker, causing the internal battery to drain and, eventually, deplete completely.</a:t>
            </a:r>
            <a:endParaRPr sz="1800">
              <a:solidFill>
                <a:schemeClr val="lt2"/>
              </a:solidFill>
              <a:latin typeface="Roboto"/>
              <a:ea typeface="Roboto"/>
              <a:cs typeface="Roboto"/>
              <a:sym typeface="Roboto"/>
            </a:endParaRPr>
          </a:p>
          <a:p>
            <a:pPr indent="0" lvl="0" marL="0" rtl="0" algn="l">
              <a:spcBef>
                <a:spcPts val="0"/>
              </a:spcBef>
              <a:spcAft>
                <a:spcPts val="0"/>
              </a:spcAft>
              <a:buNone/>
            </a:pPr>
            <a:r>
              <a:t/>
            </a:r>
            <a:endParaRPr sz="1800">
              <a:solidFill>
                <a:schemeClr val="lt2"/>
              </a:solidFill>
              <a:latin typeface="Roboto"/>
              <a:ea typeface="Roboto"/>
              <a:cs typeface="Roboto"/>
              <a:sym typeface="Roboto"/>
            </a:endParaRPr>
          </a:p>
          <a:p>
            <a:pPr indent="0" lvl="0" marL="0" rtl="0" algn="l">
              <a:spcBef>
                <a:spcPts val="0"/>
              </a:spcBef>
              <a:spcAft>
                <a:spcPts val="0"/>
              </a:spcAft>
              <a:buNone/>
            </a:pPr>
            <a:r>
              <a:t/>
            </a:r>
            <a:endParaRPr sz="1800">
              <a:solidFill>
                <a:schemeClr val="lt2"/>
              </a:solidFill>
              <a:latin typeface="Roboto"/>
              <a:ea typeface="Roboto"/>
              <a:cs typeface="Roboto"/>
              <a:sym typeface="Roboto"/>
            </a:endParaRPr>
          </a:p>
          <a:p>
            <a:pPr indent="0" lvl="0" marL="0" rtl="0" algn="l">
              <a:spcBef>
                <a:spcPts val="0"/>
              </a:spcBef>
              <a:spcAft>
                <a:spcPts val="0"/>
              </a:spcAft>
              <a:buNone/>
            </a:pPr>
            <a:r>
              <a:t/>
            </a:r>
            <a:endParaRPr sz="1800">
              <a:solidFill>
                <a:schemeClr val="lt2"/>
              </a:solidFill>
              <a:latin typeface="Roboto"/>
              <a:ea typeface="Roboto"/>
              <a:cs typeface="Roboto"/>
              <a:sym typeface="Roboto"/>
            </a:endParaRPr>
          </a:p>
          <a:p>
            <a:pPr indent="0" lvl="0" marL="0" rtl="0" algn="l">
              <a:spcBef>
                <a:spcPts val="0"/>
              </a:spcBef>
              <a:spcAft>
                <a:spcPts val="0"/>
              </a:spcAft>
              <a:buNone/>
            </a:pPr>
            <a:r>
              <a:rPr lang="en" sz="1800">
                <a:solidFill>
                  <a:schemeClr val="lt2"/>
                </a:solidFill>
                <a:latin typeface="Roboto"/>
                <a:ea typeface="Roboto"/>
                <a:cs typeface="Roboto"/>
                <a:sym typeface="Roboto"/>
              </a:rPr>
              <a:t>A shock administration attack is the hacker causing your pacemaker to send </a:t>
            </a:r>
            <a:r>
              <a:rPr lang="en" sz="1800">
                <a:solidFill>
                  <a:schemeClr val="lt2"/>
                </a:solidFill>
                <a:latin typeface="Roboto"/>
                <a:ea typeface="Roboto"/>
                <a:cs typeface="Roboto"/>
                <a:sym typeface="Roboto"/>
              </a:rPr>
              <a:t>inappropriate</a:t>
            </a:r>
            <a:r>
              <a:rPr lang="en" sz="1800">
                <a:solidFill>
                  <a:schemeClr val="lt2"/>
                </a:solidFill>
                <a:latin typeface="Roboto"/>
                <a:ea typeface="Roboto"/>
                <a:cs typeface="Roboto"/>
                <a:sym typeface="Roboto"/>
              </a:rPr>
              <a:t> jolts to your heart, possibly upsetting your heart’s rhythm.</a:t>
            </a:r>
            <a:endParaRPr sz="1800">
              <a:solidFill>
                <a:schemeClr val="lt2"/>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