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5"/>
    <p:sldMasterId id="214748365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50" roundtripDataSignature="AMtx7mhmovG4uHLP0rXjKY7yRToT5DTg4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B463699-1EBA-41B0-8B9E-F99AAB222F5C}">
  <a:tblStyle styleId="{0B463699-1EBA-41B0-8B9E-F99AAB222F5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0" Type="http://customschemas.google.com/relationships/presentationmetadata" Target="meta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1e170de59_0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g71e170de59_0_1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71e170de59_0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g71e170de59_0_1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71e170de59_0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g71e170de59_0_1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825b0b09eb_5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g825b0b09eb_5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71e170de59_0_3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g71e170de59_0_3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71e170de59_0_3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2" name="Google Shape;252;g71e170de59_0_3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71e170de59_0_3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1" name="Google Shape;261;g71e170de59_0_3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3" name="Google Shape;273;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825b0b09e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825b0b09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825b0b09eb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825b0b09e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825b0b09eb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825b0b09e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825b0b09eb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825b0b09e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825b0b09eb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825b0b09e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825b0b09eb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825b0b09e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825b0b09eb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825b0b09e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71e170de59_1_2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71e170de59_1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71e170de59_1_2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71e170de59_1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0" name="Google Shape;34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71e170de59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71e170de5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71e170de59_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71e170de59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p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71e170de59_2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71e170de59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9" name="Google Shape;36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71e170de59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5" name="Google Shape;375;g71e170de59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71e170de59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1" name="Google Shape;381;g71e170de59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8" name="Google Shape;388;p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71e170de59_1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4" name="Google Shape;394;g71e170de59_1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71e170de59_1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0" name="Google Shape;400;g71e170de59_1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71e170de59_1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7" name="Google Shape;407;g71e170de59_1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71e170de59_1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3" name="Google Shape;413;g71e170de59_1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g71e170de59_1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9" name="Google Shape;419;g71e170de59_1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71e170de59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g71e170de59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 name="Shape 12"/>
        <p:cNvGrpSpPr/>
        <p:nvPr/>
      </p:nvGrpSpPr>
      <p:grpSpPr>
        <a:xfrm>
          <a:off x="0" y="0"/>
          <a:ext cx="0" cy="0"/>
          <a:chOff x="0" y="0"/>
          <a:chExt cx="0" cy="0"/>
        </a:xfrm>
      </p:grpSpPr>
      <p:pic>
        <p:nvPicPr>
          <p:cNvPr id="13" name="Google Shape;13;p26"/>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4" name="Google Shape;14;p26"/>
          <p:cNvSpPr txBox="1"/>
          <p:nvPr>
            <p:ph type="ctrTitle"/>
          </p:nvPr>
        </p:nvSpPr>
        <p:spPr>
          <a:xfrm>
            <a:off x="914400" y="2130426"/>
            <a:ext cx="10363200" cy="1470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lt1"/>
              </a:buClr>
              <a:buSzPts val="5000"/>
              <a:buFont typeface="Arial"/>
              <a:buNone/>
              <a:defRPr b="1">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6"/>
          <p:cNvSpPr txBox="1"/>
          <p:nvPr>
            <p:ph idx="1" type="subTitle"/>
          </p:nvPr>
        </p:nvSpPr>
        <p:spPr>
          <a:xfrm>
            <a:off x="1828800" y="3886201"/>
            <a:ext cx="8534400" cy="9543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chemeClr val="lt1"/>
              </a:buClr>
              <a:buSzPts val="3200"/>
              <a:buNone/>
              <a:defRPr i="1">
                <a:solidFill>
                  <a:schemeClr val="lt1"/>
                </a:solidFill>
                <a:latin typeface="Georgia"/>
                <a:ea typeface="Georgia"/>
                <a:cs typeface="Georgia"/>
                <a:sym typeface="Georgia"/>
              </a:defRPr>
            </a:lvl1pPr>
            <a:lvl2pPr lvl="1" algn="ctr">
              <a:lnSpc>
                <a:spcPct val="100000"/>
              </a:lnSpc>
              <a:spcBef>
                <a:spcPts val="560"/>
              </a:spcBef>
              <a:spcAft>
                <a:spcPts val="0"/>
              </a:spcAft>
              <a:buClr>
                <a:srgbClr val="8D8C8C"/>
              </a:buClr>
              <a:buSzPts val="2800"/>
              <a:buNone/>
              <a:defRPr>
                <a:solidFill>
                  <a:srgbClr val="8D8C8C"/>
                </a:solidFill>
              </a:defRPr>
            </a:lvl2pPr>
            <a:lvl3pPr lvl="2" algn="ctr">
              <a:lnSpc>
                <a:spcPct val="100000"/>
              </a:lnSpc>
              <a:spcBef>
                <a:spcPts val="480"/>
              </a:spcBef>
              <a:spcAft>
                <a:spcPts val="0"/>
              </a:spcAft>
              <a:buClr>
                <a:srgbClr val="8D8C8C"/>
              </a:buClr>
              <a:buSzPts val="2400"/>
              <a:buNone/>
              <a:defRPr>
                <a:solidFill>
                  <a:srgbClr val="8D8C8C"/>
                </a:solidFill>
              </a:defRPr>
            </a:lvl3pPr>
            <a:lvl4pPr lvl="3" algn="ctr">
              <a:lnSpc>
                <a:spcPct val="100000"/>
              </a:lnSpc>
              <a:spcBef>
                <a:spcPts val="400"/>
              </a:spcBef>
              <a:spcAft>
                <a:spcPts val="0"/>
              </a:spcAft>
              <a:buClr>
                <a:srgbClr val="8D8C8C"/>
              </a:buClr>
              <a:buSzPts val="2000"/>
              <a:buNone/>
              <a:defRPr>
                <a:solidFill>
                  <a:srgbClr val="8D8C8C"/>
                </a:solidFill>
              </a:defRPr>
            </a:lvl4pPr>
            <a:lvl5pPr lvl="4" algn="ctr">
              <a:lnSpc>
                <a:spcPct val="100000"/>
              </a:lnSpc>
              <a:spcBef>
                <a:spcPts val="400"/>
              </a:spcBef>
              <a:spcAft>
                <a:spcPts val="0"/>
              </a:spcAft>
              <a:buClr>
                <a:srgbClr val="8D8C8C"/>
              </a:buClr>
              <a:buSzPts val="2000"/>
              <a:buNone/>
              <a:defRPr>
                <a:solidFill>
                  <a:srgbClr val="8D8C8C"/>
                </a:solidFill>
              </a:defRPr>
            </a:lvl5pPr>
            <a:lvl6pPr lvl="5" algn="ctr">
              <a:lnSpc>
                <a:spcPct val="100000"/>
              </a:lnSpc>
              <a:spcBef>
                <a:spcPts val="400"/>
              </a:spcBef>
              <a:spcAft>
                <a:spcPts val="0"/>
              </a:spcAft>
              <a:buClr>
                <a:srgbClr val="8D8C8C"/>
              </a:buClr>
              <a:buSzPts val="2000"/>
              <a:buNone/>
              <a:defRPr>
                <a:solidFill>
                  <a:srgbClr val="8D8C8C"/>
                </a:solidFill>
              </a:defRPr>
            </a:lvl6pPr>
            <a:lvl7pPr lvl="6" algn="ctr">
              <a:lnSpc>
                <a:spcPct val="100000"/>
              </a:lnSpc>
              <a:spcBef>
                <a:spcPts val="400"/>
              </a:spcBef>
              <a:spcAft>
                <a:spcPts val="0"/>
              </a:spcAft>
              <a:buClr>
                <a:srgbClr val="8D8C8C"/>
              </a:buClr>
              <a:buSzPts val="2000"/>
              <a:buNone/>
              <a:defRPr>
                <a:solidFill>
                  <a:srgbClr val="8D8C8C"/>
                </a:solidFill>
              </a:defRPr>
            </a:lvl7pPr>
            <a:lvl8pPr lvl="7" algn="ctr">
              <a:lnSpc>
                <a:spcPct val="100000"/>
              </a:lnSpc>
              <a:spcBef>
                <a:spcPts val="400"/>
              </a:spcBef>
              <a:spcAft>
                <a:spcPts val="0"/>
              </a:spcAft>
              <a:buClr>
                <a:srgbClr val="8D8C8C"/>
              </a:buClr>
              <a:buSzPts val="2000"/>
              <a:buNone/>
              <a:defRPr>
                <a:solidFill>
                  <a:srgbClr val="8D8C8C"/>
                </a:solidFill>
              </a:defRPr>
            </a:lvl8pPr>
            <a:lvl9pPr lvl="8" algn="ctr">
              <a:lnSpc>
                <a:spcPct val="100000"/>
              </a:lnSpc>
              <a:spcBef>
                <a:spcPts val="400"/>
              </a:spcBef>
              <a:spcAft>
                <a:spcPts val="0"/>
              </a:spcAft>
              <a:buClr>
                <a:srgbClr val="8D8C8C"/>
              </a:buClr>
              <a:buSzPts val="2000"/>
              <a:buNone/>
              <a:defRPr>
                <a:solidFill>
                  <a:srgbClr val="8D8C8C"/>
                </a:solidFill>
              </a:defRPr>
            </a:lvl9pPr>
          </a:lstStyle>
          <a:p/>
        </p:txBody>
      </p:sp>
      <p:sp>
        <p:nvSpPr>
          <p:cNvPr id="16" name="Google Shape;16;p26"/>
          <p:cNvSpPr txBox="1"/>
          <p:nvPr>
            <p:ph idx="10" type="dt"/>
          </p:nvPr>
        </p:nvSpPr>
        <p:spPr>
          <a:xfrm>
            <a:off x="609600" y="6569880"/>
            <a:ext cx="2844900" cy="225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6"/>
          <p:cNvSpPr txBox="1"/>
          <p:nvPr>
            <p:ph idx="11" type="ftr"/>
          </p:nvPr>
        </p:nvSpPr>
        <p:spPr>
          <a:xfrm>
            <a:off x="4165600" y="6569880"/>
            <a:ext cx="3860700" cy="225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6"/>
          <p:cNvSpPr txBox="1"/>
          <p:nvPr>
            <p:ph idx="12" type="sldNum"/>
          </p:nvPr>
        </p:nvSpPr>
        <p:spPr>
          <a:xfrm>
            <a:off x="8737600" y="6569880"/>
            <a:ext cx="2844900" cy="2250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79" name="Shape 79"/>
        <p:cNvGrpSpPr/>
        <p:nvPr/>
      </p:nvGrpSpPr>
      <p:grpSpPr>
        <a:xfrm>
          <a:off x="0" y="0"/>
          <a:ext cx="0" cy="0"/>
          <a:chOff x="0" y="0"/>
          <a:chExt cx="0" cy="0"/>
        </a:xfrm>
      </p:grpSpPr>
      <p:pic>
        <p:nvPicPr>
          <p:cNvPr descr="AcademicBdlg.jpg" id="80" name="Google Shape;80;p28"/>
          <p:cNvPicPr preferRelativeResize="0"/>
          <p:nvPr/>
        </p:nvPicPr>
        <p:blipFill rotWithShape="1">
          <a:blip r:embed="rId2">
            <a:alphaModFix/>
          </a:blip>
          <a:srcRect b="0" l="0" r="0" t="0"/>
          <a:stretch/>
        </p:blipFill>
        <p:spPr>
          <a:xfrm>
            <a:off x="264459" y="207095"/>
            <a:ext cx="11663084" cy="6453660"/>
          </a:xfrm>
          <a:prstGeom prst="rect">
            <a:avLst/>
          </a:prstGeom>
          <a:noFill/>
          <a:ln>
            <a:noFill/>
          </a:ln>
        </p:spPr>
      </p:pic>
      <p:sp>
        <p:nvSpPr>
          <p:cNvPr id="81" name="Google Shape;81;p28"/>
          <p:cNvSpPr/>
          <p:nvPr/>
        </p:nvSpPr>
        <p:spPr>
          <a:xfrm>
            <a:off x="264459" y="2705301"/>
            <a:ext cx="118800" cy="13716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2" name="Google Shape;82;p28"/>
          <p:cNvSpPr/>
          <p:nvPr/>
        </p:nvSpPr>
        <p:spPr>
          <a:xfrm>
            <a:off x="11808669" y="2705301"/>
            <a:ext cx="118800" cy="13716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3" name="Google Shape;83;p28"/>
          <p:cNvSpPr txBox="1"/>
          <p:nvPr>
            <p:ph type="ctrTitle"/>
          </p:nvPr>
        </p:nvSpPr>
        <p:spPr>
          <a:xfrm>
            <a:off x="914400" y="2693989"/>
            <a:ext cx="10363200" cy="1470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lt1"/>
              </a:buClr>
              <a:buSzPts val="7000"/>
              <a:buFont typeface="Arial"/>
              <a:buNone/>
              <a:defRPr b="0" sz="7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8"/>
          <p:cNvSpPr txBox="1"/>
          <p:nvPr>
            <p:ph idx="1" type="subTitle"/>
          </p:nvPr>
        </p:nvSpPr>
        <p:spPr>
          <a:xfrm>
            <a:off x="1828800" y="4235390"/>
            <a:ext cx="8534400" cy="11898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560"/>
              </a:spcBef>
              <a:spcAft>
                <a:spcPts val="0"/>
              </a:spcAft>
              <a:buClr>
                <a:schemeClr val="lt1"/>
              </a:buClr>
              <a:buSzPts val="2800"/>
              <a:buNone/>
              <a:defRPr i="1" sz="2800">
                <a:solidFill>
                  <a:schemeClr val="lt1"/>
                </a:solidFill>
                <a:latin typeface="Georgia"/>
                <a:ea typeface="Georgia"/>
                <a:cs typeface="Georgia"/>
                <a:sym typeface="Georgia"/>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85" name="Google Shape;85;p28"/>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8"/>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8"/>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88" name="Google Shape;88;p28"/>
          <p:cNvPicPr preferRelativeResize="0"/>
          <p:nvPr/>
        </p:nvPicPr>
        <p:blipFill rotWithShape="1">
          <a:blip r:embed="rId3">
            <a:alphaModFix/>
          </a:blip>
          <a:srcRect b="0" l="0" r="0" t="0"/>
          <a:stretch/>
        </p:blipFill>
        <p:spPr>
          <a:xfrm>
            <a:off x="5647776" y="819398"/>
            <a:ext cx="896447" cy="73655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9" name="Shape 89"/>
        <p:cNvGrpSpPr/>
        <p:nvPr/>
      </p:nvGrpSpPr>
      <p:grpSpPr>
        <a:xfrm>
          <a:off x="0" y="0"/>
          <a:ext cx="0" cy="0"/>
          <a:chOff x="0" y="0"/>
          <a:chExt cx="0" cy="0"/>
        </a:xfrm>
      </p:grpSpPr>
      <p:sp>
        <p:nvSpPr>
          <p:cNvPr id="90" name="Google Shape;90;p37"/>
          <p:cNvSpPr txBox="1"/>
          <p:nvPr>
            <p:ph type="title"/>
          </p:nvPr>
        </p:nvSpPr>
        <p:spPr>
          <a:xfrm>
            <a:off x="643466" y="101601"/>
            <a:ext cx="76878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4800"/>
              <a:buFont typeface="Arial"/>
              <a:buNone/>
              <a:defRPr b="0" sz="4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37"/>
          <p:cNvSpPr txBox="1"/>
          <p:nvPr>
            <p:ph idx="1" type="body"/>
          </p:nvPr>
        </p:nvSpPr>
        <p:spPr>
          <a:xfrm>
            <a:off x="609600" y="1478844"/>
            <a:ext cx="10972800" cy="46473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640"/>
              </a:spcBef>
              <a:spcAft>
                <a:spcPts val="0"/>
              </a:spcAft>
              <a:buClr>
                <a:srgbClr val="7F7F7F"/>
              </a:buClr>
              <a:buSzPts val="3200"/>
              <a:buNone/>
              <a:defRPr>
                <a:solidFill>
                  <a:srgbClr val="7F7F7F"/>
                </a:solidFill>
                <a:latin typeface="Arial"/>
                <a:ea typeface="Arial"/>
                <a:cs typeface="Arial"/>
                <a:sym typeface="Arial"/>
              </a:defRPr>
            </a:lvl1pPr>
            <a:lvl2pPr indent="-228600" lvl="1" marL="914400" algn="l">
              <a:lnSpc>
                <a:spcPct val="100000"/>
              </a:lnSpc>
              <a:spcBef>
                <a:spcPts val="560"/>
              </a:spcBef>
              <a:spcAft>
                <a:spcPts val="0"/>
              </a:spcAft>
              <a:buClr>
                <a:srgbClr val="7F7F7F"/>
              </a:buClr>
              <a:buSzPts val="2800"/>
              <a:buNone/>
              <a:defRPr>
                <a:solidFill>
                  <a:srgbClr val="7F7F7F"/>
                </a:solidFill>
                <a:latin typeface="Arial"/>
                <a:ea typeface="Arial"/>
                <a:cs typeface="Arial"/>
                <a:sym typeface="Arial"/>
              </a:defRPr>
            </a:lvl2pPr>
            <a:lvl3pPr indent="-228600" lvl="2" marL="1371600" algn="l">
              <a:lnSpc>
                <a:spcPct val="100000"/>
              </a:lnSpc>
              <a:spcBef>
                <a:spcPts val="480"/>
              </a:spcBef>
              <a:spcAft>
                <a:spcPts val="0"/>
              </a:spcAft>
              <a:buClr>
                <a:srgbClr val="7F7F7F"/>
              </a:buClr>
              <a:buSzPts val="2400"/>
              <a:buNone/>
              <a:defRPr>
                <a:solidFill>
                  <a:srgbClr val="7F7F7F"/>
                </a:solidFill>
                <a:latin typeface="Arial"/>
                <a:ea typeface="Arial"/>
                <a:cs typeface="Arial"/>
                <a:sym typeface="Arial"/>
              </a:defRPr>
            </a:lvl3pPr>
            <a:lvl4pPr indent="-228600" lvl="3" marL="1828800" algn="l">
              <a:lnSpc>
                <a:spcPct val="100000"/>
              </a:lnSpc>
              <a:spcBef>
                <a:spcPts val="400"/>
              </a:spcBef>
              <a:spcAft>
                <a:spcPts val="0"/>
              </a:spcAft>
              <a:buClr>
                <a:srgbClr val="7F7F7F"/>
              </a:buClr>
              <a:buSzPts val="2000"/>
              <a:buNone/>
              <a:defRPr>
                <a:solidFill>
                  <a:srgbClr val="7F7F7F"/>
                </a:solidFill>
                <a:latin typeface="Arial"/>
                <a:ea typeface="Arial"/>
                <a:cs typeface="Arial"/>
                <a:sym typeface="Arial"/>
              </a:defRPr>
            </a:lvl4pPr>
            <a:lvl5pPr indent="-228600" lvl="4" marL="2286000" algn="l">
              <a:lnSpc>
                <a:spcPct val="100000"/>
              </a:lnSpc>
              <a:spcBef>
                <a:spcPts val="400"/>
              </a:spcBef>
              <a:spcAft>
                <a:spcPts val="0"/>
              </a:spcAft>
              <a:buClr>
                <a:srgbClr val="7F7F7F"/>
              </a:buClr>
              <a:buSzPts val="2000"/>
              <a:buNone/>
              <a:defRPr>
                <a:solidFill>
                  <a:srgbClr val="7F7F7F"/>
                </a:solidFill>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2" name="Google Shape;92;p37"/>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37"/>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37"/>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5" name="Shape 95"/>
        <p:cNvGrpSpPr/>
        <p:nvPr/>
      </p:nvGrpSpPr>
      <p:grpSpPr>
        <a:xfrm>
          <a:off x="0" y="0"/>
          <a:ext cx="0" cy="0"/>
          <a:chOff x="0" y="0"/>
          <a:chExt cx="0" cy="0"/>
        </a:xfrm>
      </p:grpSpPr>
      <p:pic>
        <p:nvPicPr>
          <p:cNvPr descr="PSCwall.psd" id="96" name="Google Shape;96;p38"/>
          <p:cNvPicPr preferRelativeResize="0"/>
          <p:nvPr/>
        </p:nvPicPr>
        <p:blipFill rotWithShape="1">
          <a:blip r:embed="rId2">
            <a:alphaModFix/>
          </a:blip>
          <a:srcRect b="0" l="0" r="0" t="0"/>
          <a:stretch/>
        </p:blipFill>
        <p:spPr>
          <a:xfrm>
            <a:off x="259938" y="208038"/>
            <a:ext cx="11672125" cy="6441926"/>
          </a:xfrm>
          <a:prstGeom prst="rect">
            <a:avLst/>
          </a:prstGeom>
          <a:noFill/>
          <a:ln>
            <a:noFill/>
          </a:ln>
        </p:spPr>
      </p:pic>
      <p:sp>
        <p:nvSpPr>
          <p:cNvPr id="97" name="Google Shape;97;p38"/>
          <p:cNvSpPr/>
          <p:nvPr/>
        </p:nvSpPr>
        <p:spPr>
          <a:xfrm>
            <a:off x="1060470" y="2093434"/>
            <a:ext cx="10071000" cy="2671200"/>
          </a:xfrm>
          <a:prstGeom prst="rect">
            <a:avLst/>
          </a:prstGeom>
          <a:solidFill>
            <a:schemeClr val="lt1"/>
          </a:solidFill>
          <a:ln>
            <a:noFill/>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8" name="Google Shape;98;p38"/>
          <p:cNvSpPr/>
          <p:nvPr/>
        </p:nvSpPr>
        <p:spPr>
          <a:xfrm>
            <a:off x="1060470" y="2742924"/>
            <a:ext cx="128100" cy="13716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9" name="Google Shape;99;p38"/>
          <p:cNvSpPr/>
          <p:nvPr/>
        </p:nvSpPr>
        <p:spPr>
          <a:xfrm>
            <a:off x="11003514" y="2758222"/>
            <a:ext cx="128100" cy="13716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0" name="Google Shape;100;p38"/>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38"/>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38"/>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38"/>
          <p:cNvSpPr txBox="1"/>
          <p:nvPr>
            <p:ph type="title"/>
          </p:nvPr>
        </p:nvSpPr>
        <p:spPr>
          <a:xfrm>
            <a:off x="1499616" y="2872522"/>
            <a:ext cx="91929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500000"/>
              </a:buClr>
              <a:buSzPts val="4800"/>
              <a:buFont typeface="Arial"/>
              <a:buNone/>
              <a:defRPr b="0" i="0" sz="4800">
                <a:solidFill>
                  <a:srgbClr val="500000"/>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descr="TAM-LogoBox.png" id="104" name="Google Shape;104;p38"/>
          <p:cNvPicPr preferRelativeResize="0"/>
          <p:nvPr/>
        </p:nvPicPr>
        <p:blipFill rotWithShape="1">
          <a:blip r:embed="rId3">
            <a:alphaModFix/>
          </a:blip>
          <a:srcRect b="0" l="0" r="0" t="0"/>
          <a:stretch/>
        </p:blipFill>
        <p:spPr>
          <a:xfrm>
            <a:off x="5444468" y="1424596"/>
            <a:ext cx="1303064" cy="130306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05" name="Shape 105"/>
        <p:cNvGrpSpPr/>
        <p:nvPr/>
      </p:nvGrpSpPr>
      <p:grpSpPr>
        <a:xfrm>
          <a:off x="0" y="0"/>
          <a:ext cx="0" cy="0"/>
          <a:chOff x="0" y="0"/>
          <a:chExt cx="0" cy="0"/>
        </a:xfrm>
      </p:grpSpPr>
      <p:sp>
        <p:nvSpPr>
          <p:cNvPr id="106" name="Google Shape;106;p39"/>
          <p:cNvSpPr txBox="1"/>
          <p:nvPr>
            <p:ph type="title"/>
          </p:nvPr>
        </p:nvSpPr>
        <p:spPr>
          <a:xfrm>
            <a:off x="963084" y="4406902"/>
            <a:ext cx="10363200" cy="1362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4000"/>
              <a:buFont typeface="Arial"/>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39"/>
          <p:cNvSpPr txBox="1"/>
          <p:nvPr>
            <p:ph idx="1" type="body"/>
          </p:nvPr>
        </p:nvSpPr>
        <p:spPr>
          <a:xfrm>
            <a:off x="963084" y="2906713"/>
            <a:ext cx="10363200" cy="15003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108" name="Google Shape;108;p39"/>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39"/>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9"/>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11" name="Shape 111"/>
        <p:cNvGrpSpPr/>
        <p:nvPr/>
      </p:nvGrpSpPr>
      <p:grpSpPr>
        <a:xfrm>
          <a:off x="0" y="0"/>
          <a:ext cx="0" cy="0"/>
          <a:chOff x="0" y="0"/>
          <a:chExt cx="0" cy="0"/>
        </a:xfrm>
      </p:grpSpPr>
      <p:sp>
        <p:nvSpPr>
          <p:cNvPr id="112" name="Google Shape;112;p40"/>
          <p:cNvSpPr txBox="1"/>
          <p:nvPr>
            <p:ph type="title"/>
          </p:nvPr>
        </p:nvSpPr>
        <p:spPr>
          <a:xfrm>
            <a:off x="609600" y="1054767"/>
            <a:ext cx="109728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40"/>
          <p:cNvSpPr txBox="1"/>
          <p:nvPr>
            <p:ph idx="1" type="body"/>
          </p:nvPr>
        </p:nvSpPr>
        <p:spPr>
          <a:xfrm>
            <a:off x="609600" y="2294022"/>
            <a:ext cx="5384700" cy="38322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114" name="Google Shape;114;p40"/>
          <p:cNvSpPr txBox="1"/>
          <p:nvPr>
            <p:ph idx="2" type="body"/>
          </p:nvPr>
        </p:nvSpPr>
        <p:spPr>
          <a:xfrm>
            <a:off x="6197600" y="2294022"/>
            <a:ext cx="5384700" cy="38322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115" name="Google Shape;115;p40"/>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40"/>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40"/>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18" name="Shape 118"/>
        <p:cNvGrpSpPr/>
        <p:nvPr/>
      </p:nvGrpSpPr>
      <p:grpSpPr>
        <a:xfrm>
          <a:off x="0" y="0"/>
          <a:ext cx="0" cy="0"/>
          <a:chOff x="0" y="0"/>
          <a:chExt cx="0" cy="0"/>
        </a:xfrm>
      </p:grpSpPr>
      <p:sp>
        <p:nvSpPr>
          <p:cNvPr id="119" name="Google Shape;119;p41"/>
          <p:cNvSpPr txBox="1"/>
          <p:nvPr>
            <p:ph type="title"/>
          </p:nvPr>
        </p:nvSpPr>
        <p:spPr>
          <a:xfrm>
            <a:off x="609600" y="966704"/>
            <a:ext cx="109728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60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41"/>
          <p:cNvSpPr txBox="1"/>
          <p:nvPr>
            <p:ph idx="1" type="body"/>
          </p:nvPr>
        </p:nvSpPr>
        <p:spPr>
          <a:xfrm>
            <a:off x="609600" y="2307098"/>
            <a:ext cx="5386800" cy="6399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21" name="Google Shape;121;p41"/>
          <p:cNvSpPr txBox="1"/>
          <p:nvPr>
            <p:ph idx="2" type="body"/>
          </p:nvPr>
        </p:nvSpPr>
        <p:spPr>
          <a:xfrm>
            <a:off x="609600" y="2946861"/>
            <a:ext cx="5386800" cy="3179400"/>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22" name="Google Shape;122;p41"/>
          <p:cNvSpPr txBox="1"/>
          <p:nvPr>
            <p:ph idx="3" type="body"/>
          </p:nvPr>
        </p:nvSpPr>
        <p:spPr>
          <a:xfrm>
            <a:off x="6193378" y="2307098"/>
            <a:ext cx="5388900" cy="6399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23" name="Google Shape;123;p41"/>
          <p:cNvSpPr txBox="1"/>
          <p:nvPr>
            <p:ph idx="4" type="body"/>
          </p:nvPr>
        </p:nvSpPr>
        <p:spPr>
          <a:xfrm>
            <a:off x="6193378" y="2946861"/>
            <a:ext cx="5388900" cy="3179400"/>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24" name="Google Shape;124;p41"/>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41"/>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41"/>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7" name="Shape 127"/>
        <p:cNvGrpSpPr/>
        <p:nvPr/>
      </p:nvGrpSpPr>
      <p:grpSpPr>
        <a:xfrm>
          <a:off x="0" y="0"/>
          <a:ext cx="0" cy="0"/>
          <a:chOff x="0" y="0"/>
          <a:chExt cx="0" cy="0"/>
        </a:xfrm>
      </p:grpSpPr>
      <p:sp>
        <p:nvSpPr>
          <p:cNvPr id="128" name="Google Shape;128;p42"/>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42"/>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42"/>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31" name="Shape 131"/>
        <p:cNvGrpSpPr/>
        <p:nvPr/>
      </p:nvGrpSpPr>
      <p:grpSpPr>
        <a:xfrm>
          <a:off x="0" y="0"/>
          <a:ext cx="0" cy="0"/>
          <a:chOff x="0" y="0"/>
          <a:chExt cx="0" cy="0"/>
        </a:xfrm>
      </p:grpSpPr>
      <p:sp>
        <p:nvSpPr>
          <p:cNvPr id="132" name="Google Shape;132;p43"/>
          <p:cNvSpPr txBox="1"/>
          <p:nvPr>
            <p:ph type="title"/>
          </p:nvPr>
        </p:nvSpPr>
        <p:spPr>
          <a:xfrm>
            <a:off x="609611" y="1171075"/>
            <a:ext cx="4011000" cy="1162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Arial"/>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43"/>
          <p:cNvSpPr txBox="1"/>
          <p:nvPr>
            <p:ph idx="1" type="body"/>
          </p:nvPr>
        </p:nvSpPr>
        <p:spPr>
          <a:xfrm>
            <a:off x="4766733" y="1171075"/>
            <a:ext cx="6815700" cy="4955100"/>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134" name="Google Shape;134;p43"/>
          <p:cNvSpPr txBox="1"/>
          <p:nvPr>
            <p:ph idx="2" type="body"/>
          </p:nvPr>
        </p:nvSpPr>
        <p:spPr>
          <a:xfrm>
            <a:off x="609611" y="2406317"/>
            <a:ext cx="4011000" cy="37200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35" name="Google Shape;135;p43"/>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43"/>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43"/>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38" name="Shape 138"/>
        <p:cNvGrpSpPr/>
        <p:nvPr/>
      </p:nvGrpSpPr>
      <p:grpSpPr>
        <a:xfrm>
          <a:off x="0" y="0"/>
          <a:ext cx="0" cy="0"/>
          <a:chOff x="0" y="0"/>
          <a:chExt cx="0" cy="0"/>
        </a:xfrm>
      </p:grpSpPr>
      <p:sp>
        <p:nvSpPr>
          <p:cNvPr id="139" name="Google Shape;139;p44"/>
          <p:cNvSpPr txBox="1"/>
          <p:nvPr>
            <p:ph type="title"/>
          </p:nvPr>
        </p:nvSpPr>
        <p:spPr>
          <a:xfrm>
            <a:off x="2389717" y="4800602"/>
            <a:ext cx="7315200" cy="5667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Arial"/>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44"/>
          <p:cNvSpPr/>
          <p:nvPr>
            <p:ph idx="2" type="pic"/>
          </p:nvPr>
        </p:nvSpPr>
        <p:spPr>
          <a:xfrm>
            <a:off x="2389717" y="1106905"/>
            <a:ext cx="7315200" cy="36207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41" name="Google Shape;141;p44"/>
          <p:cNvSpPr txBox="1"/>
          <p:nvPr>
            <p:ph idx="1" type="body"/>
          </p:nvPr>
        </p:nvSpPr>
        <p:spPr>
          <a:xfrm>
            <a:off x="2389717" y="5367343"/>
            <a:ext cx="7315200" cy="8049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42" name="Google Shape;142;p44"/>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44"/>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44"/>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9" name="Shape 19"/>
        <p:cNvGrpSpPr/>
        <p:nvPr/>
      </p:nvGrpSpPr>
      <p:grpSpPr>
        <a:xfrm>
          <a:off x="0" y="0"/>
          <a:ext cx="0" cy="0"/>
          <a:chOff x="0" y="0"/>
          <a:chExt cx="0" cy="0"/>
        </a:xfrm>
      </p:grpSpPr>
      <p:sp>
        <p:nvSpPr>
          <p:cNvPr id="20" name="Google Shape;20;p29"/>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50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9"/>
          <p:cNvSpPr txBox="1"/>
          <p:nvPr>
            <p:ph idx="1" type="body"/>
          </p:nvPr>
        </p:nvSpPr>
        <p:spPr>
          <a:xfrm>
            <a:off x="609600" y="1600201"/>
            <a:ext cx="10972800" cy="43017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 name="Google Shape;22;p29"/>
          <p:cNvSpPr txBox="1"/>
          <p:nvPr>
            <p:ph idx="10" type="dt"/>
          </p:nvPr>
        </p:nvSpPr>
        <p:spPr>
          <a:xfrm>
            <a:off x="609600" y="6569880"/>
            <a:ext cx="2844900" cy="225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9"/>
          <p:cNvSpPr txBox="1"/>
          <p:nvPr>
            <p:ph idx="11" type="ftr"/>
          </p:nvPr>
        </p:nvSpPr>
        <p:spPr>
          <a:xfrm>
            <a:off x="4165600" y="6569880"/>
            <a:ext cx="3860700" cy="225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9"/>
          <p:cNvSpPr txBox="1"/>
          <p:nvPr>
            <p:ph idx="12" type="sldNum"/>
          </p:nvPr>
        </p:nvSpPr>
        <p:spPr>
          <a:xfrm>
            <a:off x="8737600" y="6569880"/>
            <a:ext cx="2844900" cy="2250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5" name="Shape 25"/>
        <p:cNvGrpSpPr/>
        <p:nvPr/>
      </p:nvGrpSpPr>
      <p:grpSpPr>
        <a:xfrm>
          <a:off x="0" y="0"/>
          <a:ext cx="0" cy="0"/>
          <a:chOff x="0" y="0"/>
          <a:chExt cx="0" cy="0"/>
        </a:xfrm>
      </p:grpSpPr>
      <p:sp>
        <p:nvSpPr>
          <p:cNvPr id="26" name="Google Shape;26;p30"/>
          <p:cNvSpPr txBox="1"/>
          <p:nvPr>
            <p:ph type="title"/>
          </p:nvPr>
        </p:nvSpPr>
        <p:spPr>
          <a:xfrm>
            <a:off x="963084" y="4406901"/>
            <a:ext cx="10363200" cy="1362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4000"/>
              <a:buFont typeface="Arial"/>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0"/>
          <p:cNvSpPr txBox="1"/>
          <p:nvPr>
            <p:ph idx="1" type="body"/>
          </p:nvPr>
        </p:nvSpPr>
        <p:spPr>
          <a:xfrm>
            <a:off x="963084" y="2906713"/>
            <a:ext cx="10363200" cy="15003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D8C8C"/>
              </a:buClr>
              <a:buSzPts val="2000"/>
              <a:buNone/>
              <a:defRPr i="1" sz="2000">
                <a:solidFill>
                  <a:srgbClr val="8D8C8C"/>
                </a:solidFill>
              </a:defRPr>
            </a:lvl1pPr>
            <a:lvl2pPr indent="-228600" lvl="1" marL="914400" algn="l">
              <a:lnSpc>
                <a:spcPct val="100000"/>
              </a:lnSpc>
              <a:spcBef>
                <a:spcPts val="360"/>
              </a:spcBef>
              <a:spcAft>
                <a:spcPts val="0"/>
              </a:spcAft>
              <a:buClr>
                <a:srgbClr val="8D8C8C"/>
              </a:buClr>
              <a:buSzPts val="1800"/>
              <a:buNone/>
              <a:defRPr sz="1800">
                <a:solidFill>
                  <a:srgbClr val="8D8C8C"/>
                </a:solidFill>
              </a:defRPr>
            </a:lvl2pPr>
            <a:lvl3pPr indent="-228600" lvl="2" marL="1371600" algn="l">
              <a:lnSpc>
                <a:spcPct val="100000"/>
              </a:lnSpc>
              <a:spcBef>
                <a:spcPts val="320"/>
              </a:spcBef>
              <a:spcAft>
                <a:spcPts val="0"/>
              </a:spcAft>
              <a:buClr>
                <a:srgbClr val="8D8C8C"/>
              </a:buClr>
              <a:buSzPts val="1600"/>
              <a:buNone/>
              <a:defRPr sz="1600">
                <a:solidFill>
                  <a:srgbClr val="8D8C8C"/>
                </a:solidFill>
              </a:defRPr>
            </a:lvl3pPr>
            <a:lvl4pPr indent="-228600" lvl="3" marL="1828800" algn="l">
              <a:lnSpc>
                <a:spcPct val="100000"/>
              </a:lnSpc>
              <a:spcBef>
                <a:spcPts val="280"/>
              </a:spcBef>
              <a:spcAft>
                <a:spcPts val="0"/>
              </a:spcAft>
              <a:buClr>
                <a:srgbClr val="8D8C8C"/>
              </a:buClr>
              <a:buSzPts val="1400"/>
              <a:buNone/>
              <a:defRPr sz="1400">
                <a:solidFill>
                  <a:srgbClr val="8D8C8C"/>
                </a:solidFill>
              </a:defRPr>
            </a:lvl4pPr>
            <a:lvl5pPr indent="-228600" lvl="4" marL="2286000" algn="l">
              <a:lnSpc>
                <a:spcPct val="100000"/>
              </a:lnSpc>
              <a:spcBef>
                <a:spcPts val="280"/>
              </a:spcBef>
              <a:spcAft>
                <a:spcPts val="0"/>
              </a:spcAft>
              <a:buClr>
                <a:srgbClr val="8D8C8C"/>
              </a:buClr>
              <a:buSzPts val="1400"/>
              <a:buNone/>
              <a:defRPr sz="1400">
                <a:solidFill>
                  <a:srgbClr val="8D8C8C"/>
                </a:solidFill>
              </a:defRPr>
            </a:lvl5pPr>
            <a:lvl6pPr indent="-228600" lvl="5" marL="2743200" algn="l">
              <a:lnSpc>
                <a:spcPct val="100000"/>
              </a:lnSpc>
              <a:spcBef>
                <a:spcPts val="280"/>
              </a:spcBef>
              <a:spcAft>
                <a:spcPts val="0"/>
              </a:spcAft>
              <a:buClr>
                <a:srgbClr val="8D8C8C"/>
              </a:buClr>
              <a:buSzPts val="1400"/>
              <a:buNone/>
              <a:defRPr sz="1400">
                <a:solidFill>
                  <a:srgbClr val="8D8C8C"/>
                </a:solidFill>
              </a:defRPr>
            </a:lvl6pPr>
            <a:lvl7pPr indent="-228600" lvl="6" marL="3200400" algn="l">
              <a:lnSpc>
                <a:spcPct val="100000"/>
              </a:lnSpc>
              <a:spcBef>
                <a:spcPts val="280"/>
              </a:spcBef>
              <a:spcAft>
                <a:spcPts val="0"/>
              </a:spcAft>
              <a:buClr>
                <a:srgbClr val="8D8C8C"/>
              </a:buClr>
              <a:buSzPts val="1400"/>
              <a:buNone/>
              <a:defRPr sz="1400">
                <a:solidFill>
                  <a:srgbClr val="8D8C8C"/>
                </a:solidFill>
              </a:defRPr>
            </a:lvl7pPr>
            <a:lvl8pPr indent="-228600" lvl="7" marL="3657600" algn="l">
              <a:lnSpc>
                <a:spcPct val="100000"/>
              </a:lnSpc>
              <a:spcBef>
                <a:spcPts val="280"/>
              </a:spcBef>
              <a:spcAft>
                <a:spcPts val="0"/>
              </a:spcAft>
              <a:buClr>
                <a:srgbClr val="8D8C8C"/>
              </a:buClr>
              <a:buSzPts val="1400"/>
              <a:buNone/>
              <a:defRPr sz="1400">
                <a:solidFill>
                  <a:srgbClr val="8D8C8C"/>
                </a:solidFill>
              </a:defRPr>
            </a:lvl8pPr>
            <a:lvl9pPr indent="-228600" lvl="8" marL="4114800" algn="l">
              <a:lnSpc>
                <a:spcPct val="100000"/>
              </a:lnSpc>
              <a:spcBef>
                <a:spcPts val="280"/>
              </a:spcBef>
              <a:spcAft>
                <a:spcPts val="0"/>
              </a:spcAft>
              <a:buClr>
                <a:srgbClr val="8D8C8C"/>
              </a:buClr>
              <a:buSzPts val="1400"/>
              <a:buNone/>
              <a:defRPr sz="1400">
                <a:solidFill>
                  <a:srgbClr val="8D8C8C"/>
                </a:solidFill>
              </a:defRPr>
            </a:lvl9pPr>
          </a:lstStyle>
          <a:p/>
        </p:txBody>
      </p:sp>
      <p:sp>
        <p:nvSpPr>
          <p:cNvPr id="28" name="Google Shape;28;p30"/>
          <p:cNvSpPr txBox="1"/>
          <p:nvPr>
            <p:ph idx="10" type="dt"/>
          </p:nvPr>
        </p:nvSpPr>
        <p:spPr>
          <a:xfrm>
            <a:off x="609600" y="6569880"/>
            <a:ext cx="2844900" cy="225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0"/>
          <p:cNvSpPr txBox="1"/>
          <p:nvPr>
            <p:ph idx="11" type="ftr"/>
          </p:nvPr>
        </p:nvSpPr>
        <p:spPr>
          <a:xfrm>
            <a:off x="4165600" y="6569880"/>
            <a:ext cx="3860700" cy="225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0"/>
          <p:cNvSpPr txBox="1"/>
          <p:nvPr>
            <p:ph idx="12" type="sldNum"/>
          </p:nvPr>
        </p:nvSpPr>
        <p:spPr>
          <a:xfrm>
            <a:off x="8737600" y="6569880"/>
            <a:ext cx="2844900" cy="2250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1" name="Shape 31"/>
        <p:cNvGrpSpPr/>
        <p:nvPr/>
      </p:nvGrpSpPr>
      <p:grpSpPr>
        <a:xfrm>
          <a:off x="0" y="0"/>
          <a:ext cx="0" cy="0"/>
          <a:chOff x="0" y="0"/>
          <a:chExt cx="0" cy="0"/>
        </a:xfrm>
      </p:grpSpPr>
      <p:sp>
        <p:nvSpPr>
          <p:cNvPr id="32" name="Google Shape;32;p3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1"/>
          <p:cNvSpPr txBox="1"/>
          <p:nvPr>
            <p:ph idx="1" type="body"/>
          </p:nvPr>
        </p:nvSpPr>
        <p:spPr>
          <a:xfrm>
            <a:off x="609600" y="1600201"/>
            <a:ext cx="5384700" cy="43089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4" name="Google Shape;34;p31"/>
          <p:cNvSpPr txBox="1"/>
          <p:nvPr>
            <p:ph idx="2" type="body"/>
          </p:nvPr>
        </p:nvSpPr>
        <p:spPr>
          <a:xfrm>
            <a:off x="6197600" y="1600201"/>
            <a:ext cx="5384700" cy="43089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5" name="Google Shape;35;p31"/>
          <p:cNvSpPr txBox="1"/>
          <p:nvPr>
            <p:ph idx="10" type="dt"/>
          </p:nvPr>
        </p:nvSpPr>
        <p:spPr>
          <a:xfrm>
            <a:off x="609600" y="6569880"/>
            <a:ext cx="2844900" cy="225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1"/>
          <p:cNvSpPr txBox="1"/>
          <p:nvPr>
            <p:ph idx="11" type="ftr"/>
          </p:nvPr>
        </p:nvSpPr>
        <p:spPr>
          <a:xfrm>
            <a:off x="4165600" y="6569880"/>
            <a:ext cx="3860700" cy="225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1"/>
          <p:cNvSpPr txBox="1"/>
          <p:nvPr>
            <p:ph idx="12" type="sldNum"/>
          </p:nvPr>
        </p:nvSpPr>
        <p:spPr>
          <a:xfrm>
            <a:off x="8737600" y="6569880"/>
            <a:ext cx="2844900" cy="2250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8" name="Shape 38"/>
        <p:cNvGrpSpPr/>
        <p:nvPr/>
      </p:nvGrpSpPr>
      <p:grpSpPr>
        <a:xfrm>
          <a:off x="0" y="0"/>
          <a:ext cx="0" cy="0"/>
          <a:chOff x="0" y="0"/>
          <a:chExt cx="0" cy="0"/>
        </a:xfrm>
      </p:grpSpPr>
      <p:sp>
        <p:nvSpPr>
          <p:cNvPr id="39" name="Google Shape;39;p32"/>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50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2"/>
          <p:cNvSpPr txBox="1"/>
          <p:nvPr>
            <p:ph idx="1" type="body"/>
          </p:nvPr>
        </p:nvSpPr>
        <p:spPr>
          <a:xfrm>
            <a:off x="609600" y="1535113"/>
            <a:ext cx="5386800" cy="6399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2000"/>
              <a:buNone/>
              <a:defRPr b="1" sz="20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 name="Google Shape;41;p32"/>
          <p:cNvSpPr txBox="1"/>
          <p:nvPr>
            <p:ph idx="2" type="body"/>
          </p:nvPr>
        </p:nvSpPr>
        <p:spPr>
          <a:xfrm>
            <a:off x="609600" y="2174875"/>
            <a:ext cx="5386800" cy="3726900"/>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2" name="Google Shape;42;p32"/>
          <p:cNvSpPr txBox="1"/>
          <p:nvPr>
            <p:ph idx="3" type="body"/>
          </p:nvPr>
        </p:nvSpPr>
        <p:spPr>
          <a:xfrm>
            <a:off x="6193368" y="1535113"/>
            <a:ext cx="5388900" cy="6399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2000"/>
              <a:buNone/>
              <a:defRPr b="1" sz="20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32"/>
          <p:cNvSpPr txBox="1"/>
          <p:nvPr>
            <p:ph idx="4" type="body"/>
          </p:nvPr>
        </p:nvSpPr>
        <p:spPr>
          <a:xfrm>
            <a:off x="6193368" y="2174875"/>
            <a:ext cx="5388900" cy="3726900"/>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32"/>
          <p:cNvSpPr txBox="1"/>
          <p:nvPr>
            <p:ph idx="10" type="dt"/>
          </p:nvPr>
        </p:nvSpPr>
        <p:spPr>
          <a:xfrm>
            <a:off x="609600" y="6569880"/>
            <a:ext cx="2844900" cy="225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2"/>
          <p:cNvSpPr txBox="1"/>
          <p:nvPr>
            <p:ph idx="11" type="ftr"/>
          </p:nvPr>
        </p:nvSpPr>
        <p:spPr>
          <a:xfrm>
            <a:off x="4165600" y="6569880"/>
            <a:ext cx="3860700" cy="225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2"/>
          <p:cNvSpPr txBox="1"/>
          <p:nvPr>
            <p:ph idx="12" type="sldNum"/>
          </p:nvPr>
        </p:nvSpPr>
        <p:spPr>
          <a:xfrm>
            <a:off x="8737600" y="6569880"/>
            <a:ext cx="2844900" cy="2250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7" name="Shape 47"/>
        <p:cNvGrpSpPr/>
        <p:nvPr/>
      </p:nvGrpSpPr>
      <p:grpSpPr>
        <a:xfrm>
          <a:off x="0" y="0"/>
          <a:ext cx="0" cy="0"/>
          <a:chOff x="0" y="0"/>
          <a:chExt cx="0" cy="0"/>
        </a:xfrm>
      </p:grpSpPr>
      <p:sp>
        <p:nvSpPr>
          <p:cNvPr id="48" name="Google Shape;48;p3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3"/>
          <p:cNvSpPr txBox="1"/>
          <p:nvPr>
            <p:ph idx="10" type="dt"/>
          </p:nvPr>
        </p:nvSpPr>
        <p:spPr>
          <a:xfrm>
            <a:off x="609600" y="6569880"/>
            <a:ext cx="2844900" cy="225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3"/>
          <p:cNvSpPr txBox="1"/>
          <p:nvPr>
            <p:ph idx="11" type="ftr"/>
          </p:nvPr>
        </p:nvSpPr>
        <p:spPr>
          <a:xfrm>
            <a:off x="4165600" y="6569880"/>
            <a:ext cx="3860700" cy="225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3"/>
          <p:cNvSpPr txBox="1"/>
          <p:nvPr>
            <p:ph idx="12" type="sldNum"/>
          </p:nvPr>
        </p:nvSpPr>
        <p:spPr>
          <a:xfrm>
            <a:off x="8737600" y="6569880"/>
            <a:ext cx="2844900" cy="2250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34"/>
          <p:cNvSpPr txBox="1"/>
          <p:nvPr>
            <p:ph idx="10" type="dt"/>
          </p:nvPr>
        </p:nvSpPr>
        <p:spPr>
          <a:xfrm>
            <a:off x="609600" y="6569880"/>
            <a:ext cx="2844900" cy="225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4"/>
          <p:cNvSpPr txBox="1"/>
          <p:nvPr>
            <p:ph idx="11" type="ftr"/>
          </p:nvPr>
        </p:nvSpPr>
        <p:spPr>
          <a:xfrm>
            <a:off x="4165600" y="6569880"/>
            <a:ext cx="3860700" cy="225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4"/>
          <p:cNvSpPr txBox="1"/>
          <p:nvPr>
            <p:ph idx="12" type="sldNum"/>
          </p:nvPr>
        </p:nvSpPr>
        <p:spPr>
          <a:xfrm>
            <a:off x="8737600" y="6569880"/>
            <a:ext cx="2844900" cy="2250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6" name="Shape 56"/>
        <p:cNvGrpSpPr/>
        <p:nvPr/>
      </p:nvGrpSpPr>
      <p:grpSpPr>
        <a:xfrm>
          <a:off x="0" y="0"/>
          <a:ext cx="0" cy="0"/>
          <a:chOff x="0" y="0"/>
          <a:chExt cx="0" cy="0"/>
        </a:xfrm>
      </p:grpSpPr>
      <p:sp>
        <p:nvSpPr>
          <p:cNvPr id="57" name="Google Shape;57;p35"/>
          <p:cNvSpPr txBox="1"/>
          <p:nvPr>
            <p:ph type="title"/>
          </p:nvPr>
        </p:nvSpPr>
        <p:spPr>
          <a:xfrm>
            <a:off x="609601" y="273050"/>
            <a:ext cx="4011000" cy="1161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Arial"/>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5"/>
          <p:cNvSpPr txBox="1"/>
          <p:nvPr>
            <p:ph idx="1" type="body"/>
          </p:nvPr>
        </p:nvSpPr>
        <p:spPr>
          <a:xfrm>
            <a:off x="4766733" y="273051"/>
            <a:ext cx="6815700" cy="5628900"/>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9" name="Google Shape;59;p35"/>
          <p:cNvSpPr txBox="1"/>
          <p:nvPr>
            <p:ph idx="2" type="body"/>
          </p:nvPr>
        </p:nvSpPr>
        <p:spPr>
          <a:xfrm>
            <a:off x="609601" y="1435101"/>
            <a:ext cx="4011000" cy="44667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0" name="Google Shape;60;p35"/>
          <p:cNvSpPr txBox="1"/>
          <p:nvPr>
            <p:ph idx="10" type="dt"/>
          </p:nvPr>
        </p:nvSpPr>
        <p:spPr>
          <a:xfrm>
            <a:off x="609600" y="6569880"/>
            <a:ext cx="2844900" cy="225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5"/>
          <p:cNvSpPr txBox="1"/>
          <p:nvPr>
            <p:ph idx="11" type="ftr"/>
          </p:nvPr>
        </p:nvSpPr>
        <p:spPr>
          <a:xfrm>
            <a:off x="4165600" y="6569880"/>
            <a:ext cx="3860700" cy="225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5"/>
          <p:cNvSpPr txBox="1"/>
          <p:nvPr>
            <p:ph idx="12" type="sldNum"/>
          </p:nvPr>
        </p:nvSpPr>
        <p:spPr>
          <a:xfrm>
            <a:off x="8737600" y="6569880"/>
            <a:ext cx="2844900" cy="2250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3" name="Shape 63"/>
        <p:cNvGrpSpPr/>
        <p:nvPr/>
      </p:nvGrpSpPr>
      <p:grpSpPr>
        <a:xfrm>
          <a:off x="0" y="0"/>
          <a:ext cx="0" cy="0"/>
          <a:chOff x="0" y="0"/>
          <a:chExt cx="0" cy="0"/>
        </a:xfrm>
      </p:grpSpPr>
      <p:sp>
        <p:nvSpPr>
          <p:cNvPr id="64" name="Google Shape;64;p36"/>
          <p:cNvSpPr txBox="1"/>
          <p:nvPr>
            <p:ph type="title"/>
          </p:nvPr>
        </p:nvSpPr>
        <p:spPr>
          <a:xfrm>
            <a:off x="2389717" y="4800600"/>
            <a:ext cx="7315200" cy="5667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Arial"/>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6"/>
          <p:cNvSpPr/>
          <p:nvPr>
            <p:ph idx="2" type="pic"/>
          </p:nvPr>
        </p:nvSpPr>
        <p:spPr>
          <a:xfrm>
            <a:off x="2389717" y="612775"/>
            <a:ext cx="73152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Georgia"/>
                <a:ea typeface="Georgia"/>
                <a:cs typeface="Georgia"/>
                <a:sym typeface="Georgia"/>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Georgia"/>
                <a:ea typeface="Georgia"/>
                <a:cs typeface="Georgia"/>
                <a:sym typeface="Georgia"/>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Georgia"/>
                <a:ea typeface="Georgia"/>
                <a:cs typeface="Georgia"/>
                <a:sym typeface="Georgia"/>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Georgia"/>
                <a:ea typeface="Georgia"/>
                <a:cs typeface="Georgia"/>
                <a:sym typeface="Georgia"/>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Georgia"/>
                <a:ea typeface="Georgia"/>
                <a:cs typeface="Georgia"/>
                <a:sym typeface="Georgia"/>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6" name="Google Shape;66;p36"/>
          <p:cNvSpPr txBox="1"/>
          <p:nvPr>
            <p:ph idx="1" type="body"/>
          </p:nvPr>
        </p:nvSpPr>
        <p:spPr>
          <a:xfrm>
            <a:off x="2389717" y="5367338"/>
            <a:ext cx="7315200" cy="8049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7" name="Google Shape;67;p36"/>
          <p:cNvSpPr txBox="1"/>
          <p:nvPr>
            <p:ph idx="10" type="dt"/>
          </p:nvPr>
        </p:nvSpPr>
        <p:spPr>
          <a:xfrm>
            <a:off x="609600" y="6569880"/>
            <a:ext cx="2844900" cy="225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6"/>
          <p:cNvSpPr txBox="1"/>
          <p:nvPr>
            <p:ph idx="11" type="ftr"/>
          </p:nvPr>
        </p:nvSpPr>
        <p:spPr>
          <a:xfrm>
            <a:off x="4165600" y="6569880"/>
            <a:ext cx="3860700" cy="225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6"/>
          <p:cNvSpPr txBox="1"/>
          <p:nvPr>
            <p:ph idx="12" type="sldNum"/>
          </p:nvPr>
        </p:nvSpPr>
        <p:spPr>
          <a:xfrm>
            <a:off x="8737600" y="6569880"/>
            <a:ext cx="2844900" cy="2250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0.xml"/><Relationship Id="rId3" Type="http://schemas.openxmlformats.org/officeDocument/2006/relationships/slideLayout" Target="../slideLayouts/slideLayout11.xml"/><Relationship Id="rId4" Type="http://schemas.openxmlformats.org/officeDocument/2006/relationships/slideLayout" Target="../slideLayouts/slideLayout12.xml"/><Relationship Id="rId11" Type="http://schemas.openxmlformats.org/officeDocument/2006/relationships/theme" Target="../theme/theme3.xml"/><Relationship Id="rId10" Type="http://schemas.openxmlformats.org/officeDocument/2006/relationships/slideLayout" Target="../slideLayouts/slideLayout18.xml"/><Relationship Id="rId9" Type="http://schemas.openxmlformats.org/officeDocument/2006/relationships/slideLayout" Target="../slideLayouts/slideLayout17.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666060"/>
            </a:gs>
            <a:gs pos="100000">
              <a:srgbClr val="222222"/>
            </a:gs>
          </a:gsLst>
          <a:lin ang="5400012" scaled="0"/>
        </a:gradFill>
      </p:bgPr>
    </p:bg>
    <p:spTree>
      <p:nvGrpSpPr>
        <p:cNvPr id="5" name="Shape 5"/>
        <p:cNvGrpSpPr/>
        <p:nvPr/>
      </p:nvGrpSpPr>
      <p:grpSpPr>
        <a:xfrm>
          <a:off x="0" y="0"/>
          <a:ext cx="0" cy="0"/>
          <a:chOff x="0" y="0"/>
          <a:chExt cx="0" cy="0"/>
        </a:xfrm>
      </p:grpSpPr>
      <p:pic>
        <p:nvPicPr>
          <p:cNvPr id="6" name="Google Shape;6;p25"/>
          <p:cNvPicPr preferRelativeResize="0"/>
          <p:nvPr/>
        </p:nvPicPr>
        <p:blipFill rotWithShape="1">
          <a:blip r:embed="rId1">
            <a:alphaModFix/>
          </a:blip>
          <a:srcRect b="0" l="0" r="0" t="0"/>
          <a:stretch/>
        </p:blipFill>
        <p:spPr>
          <a:xfrm>
            <a:off x="0" y="0"/>
            <a:ext cx="12192000" cy="6858000"/>
          </a:xfrm>
          <a:prstGeom prst="rect">
            <a:avLst/>
          </a:prstGeom>
          <a:noFill/>
          <a:ln>
            <a:noFill/>
          </a:ln>
        </p:spPr>
      </p:pic>
      <p:sp>
        <p:nvSpPr>
          <p:cNvPr id="7" name="Google Shape;7;p25"/>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5000"/>
              <a:buFont typeface="Arial"/>
              <a:buNone/>
              <a:defRPr b="1" i="0" sz="5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25"/>
          <p:cNvSpPr txBox="1"/>
          <p:nvPr>
            <p:ph idx="1" type="body"/>
          </p:nvPr>
        </p:nvSpPr>
        <p:spPr>
          <a:xfrm>
            <a:off x="609600" y="1600201"/>
            <a:ext cx="10972800" cy="43017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Georgia"/>
                <a:ea typeface="Georgia"/>
                <a:cs typeface="Georgia"/>
                <a:sym typeface="Georgi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Georgia"/>
                <a:ea typeface="Georgia"/>
                <a:cs typeface="Georgia"/>
                <a:sym typeface="Georgi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Georgia"/>
                <a:ea typeface="Georgia"/>
                <a:cs typeface="Georgia"/>
                <a:sym typeface="Georgi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eorgia"/>
                <a:ea typeface="Georgia"/>
                <a:cs typeface="Georgia"/>
                <a:sym typeface="Georgi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eorgia"/>
                <a:ea typeface="Georgia"/>
                <a:cs typeface="Georgia"/>
                <a:sym typeface="Georgi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 name="Google Shape;9;p25"/>
          <p:cNvSpPr txBox="1"/>
          <p:nvPr>
            <p:ph idx="10" type="dt"/>
          </p:nvPr>
        </p:nvSpPr>
        <p:spPr>
          <a:xfrm>
            <a:off x="609600" y="6569880"/>
            <a:ext cx="2844900" cy="225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D8C8C"/>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25"/>
          <p:cNvSpPr txBox="1"/>
          <p:nvPr>
            <p:ph idx="11" type="ftr"/>
          </p:nvPr>
        </p:nvSpPr>
        <p:spPr>
          <a:xfrm>
            <a:off x="4165600" y="6569880"/>
            <a:ext cx="3860700" cy="225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D8C8C"/>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1" name="Google Shape;11;p25"/>
          <p:cNvSpPr txBox="1"/>
          <p:nvPr>
            <p:ph idx="12" type="sldNum"/>
          </p:nvPr>
        </p:nvSpPr>
        <p:spPr>
          <a:xfrm>
            <a:off x="8737600" y="6569880"/>
            <a:ext cx="2844900" cy="2250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0" name="Shape 70"/>
        <p:cNvGrpSpPr/>
        <p:nvPr/>
      </p:nvGrpSpPr>
      <p:grpSpPr>
        <a:xfrm>
          <a:off x="0" y="0"/>
          <a:ext cx="0" cy="0"/>
          <a:chOff x="0" y="0"/>
          <a:chExt cx="0" cy="0"/>
        </a:xfrm>
      </p:grpSpPr>
      <p:sp>
        <p:nvSpPr>
          <p:cNvPr id="71" name="Google Shape;71;p27"/>
          <p:cNvSpPr txBox="1"/>
          <p:nvPr>
            <p:ph type="title"/>
          </p:nvPr>
        </p:nvSpPr>
        <p:spPr>
          <a:xfrm>
            <a:off x="609600" y="1107850"/>
            <a:ext cx="109728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6000"/>
              <a:buFont typeface="Arial"/>
              <a:buNone/>
              <a:defRPr b="0" i="0" sz="6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2" name="Google Shape;72;p27"/>
          <p:cNvSpPr txBox="1"/>
          <p:nvPr>
            <p:ph idx="1" type="body"/>
          </p:nvPr>
        </p:nvSpPr>
        <p:spPr>
          <a:xfrm>
            <a:off x="609600" y="2341588"/>
            <a:ext cx="10972800" cy="37845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3" name="Google Shape;73;p27"/>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4" name="Google Shape;74;p27"/>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5" name="Google Shape;75;p27"/>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76" name="Google Shape;76;p27"/>
          <p:cNvCxnSpPr/>
          <p:nvPr/>
        </p:nvCxnSpPr>
        <p:spPr>
          <a:xfrm>
            <a:off x="203205" y="6575107"/>
            <a:ext cx="9400500" cy="0"/>
          </a:xfrm>
          <a:prstGeom prst="straightConnector1">
            <a:avLst/>
          </a:prstGeom>
          <a:noFill/>
          <a:ln cap="flat" cmpd="sng" w="12700">
            <a:solidFill>
              <a:srgbClr val="E4002B"/>
            </a:solidFill>
            <a:prstDash val="solid"/>
            <a:miter lim="400000"/>
            <a:headEnd len="sm" w="sm" type="none"/>
            <a:tailEnd len="sm" w="sm" type="none"/>
          </a:ln>
        </p:spPr>
      </p:cxnSp>
      <p:pic>
        <p:nvPicPr>
          <p:cNvPr id="77" name="Google Shape;77;p27"/>
          <p:cNvPicPr preferRelativeResize="0"/>
          <p:nvPr/>
        </p:nvPicPr>
        <p:blipFill rotWithShape="1">
          <a:blip r:embed="rId1">
            <a:alphaModFix/>
          </a:blip>
          <a:srcRect b="0" l="0" r="0" t="0"/>
          <a:stretch/>
        </p:blipFill>
        <p:spPr>
          <a:xfrm>
            <a:off x="383823" y="231831"/>
            <a:ext cx="11424358" cy="926298"/>
          </a:xfrm>
          <a:prstGeom prst="rect">
            <a:avLst/>
          </a:prstGeom>
          <a:noFill/>
          <a:ln>
            <a:noFill/>
          </a:ln>
        </p:spPr>
      </p:pic>
      <p:sp>
        <p:nvSpPr>
          <p:cNvPr id="78" name="Google Shape;78;p27"/>
          <p:cNvSpPr/>
          <p:nvPr/>
        </p:nvSpPr>
        <p:spPr>
          <a:xfrm>
            <a:off x="383823" y="383114"/>
            <a:ext cx="120900" cy="5823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8.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0.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drive.google.com/file/d/1Qct7SO1aw5U6q8xhxXIEwR0EV7gw1amE/view" TargetMode="Externa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
          <p:cNvSpPr txBox="1"/>
          <p:nvPr>
            <p:ph type="ctrTitle"/>
          </p:nvPr>
        </p:nvSpPr>
        <p:spPr>
          <a:xfrm>
            <a:off x="785400" y="110726"/>
            <a:ext cx="10363200" cy="1470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5000"/>
              <a:buFont typeface="Arial"/>
              <a:buNone/>
            </a:pPr>
            <a:r>
              <a:rPr lang="en-US"/>
              <a:t>Smart Cane</a:t>
            </a:r>
            <a:endParaRPr/>
          </a:p>
        </p:txBody>
      </p:sp>
      <p:sp>
        <p:nvSpPr>
          <p:cNvPr id="150" name="Google Shape;150;p1"/>
          <p:cNvSpPr txBox="1"/>
          <p:nvPr>
            <p:ph idx="1" type="subTitle"/>
          </p:nvPr>
        </p:nvSpPr>
        <p:spPr>
          <a:xfrm>
            <a:off x="1828800" y="4194201"/>
            <a:ext cx="8534400" cy="9543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accent6"/>
              </a:buClr>
              <a:buSzPts val="1100"/>
              <a:buFont typeface="Arial"/>
              <a:buNone/>
            </a:pPr>
            <a:r>
              <a:rPr lang="en-US" sz="2400"/>
              <a:t>Arthur Helmen, Baltazar Guerra, Jonathan Williams,</a:t>
            </a:r>
            <a:endParaRPr sz="2400"/>
          </a:p>
          <a:p>
            <a:pPr indent="0" lvl="0" marL="0" rtl="0" algn="ctr">
              <a:lnSpc>
                <a:spcPct val="100000"/>
              </a:lnSpc>
              <a:spcBef>
                <a:spcPts val="0"/>
              </a:spcBef>
              <a:spcAft>
                <a:spcPts val="0"/>
              </a:spcAft>
              <a:buClr>
                <a:schemeClr val="accent6"/>
              </a:buClr>
              <a:buSzPts val="1100"/>
              <a:buFont typeface="Arial"/>
              <a:buNone/>
            </a:pPr>
            <a:r>
              <a:rPr lang="en-US" sz="2400"/>
              <a:t>Matthew Giuffrida, Shawn Popal</a:t>
            </a:r>
            <a:endParaRPr sz="2400"/>
          </a:p>
          <a:p>
            <a:pPr indent="0" lvl="0" marL="0" rtl="0" algn="ctr">
              <a:lnSpc>
                <a:spcPct val="100000"/>
              </a:lnSpc>
              <a:spcBef>
                <a:spcPts val="0"/>
              </a:spcBef>
              <a:spcAft>
                <a:spcPts val="0"/>
              </a:spcAft>
              <a:buClr>
                <a:schemeClr val="lt1"/>
              </a:buClr>
              <a:buSzPts val="3200"/>
              <a:buNone/>
            </a:pPr>
            <a:r>
              <a:t/>
            </a:r>
            <a:endParaRPr sz="2400"/>
          </a:p>
        </p:txBody>
      </p:sp>
      <p:sp>
        <p:nvSpPr>
          <p:cNvPr id="151" name="Google Shape;151;p1"/>
          <p:cNvSpPr txBox="1"/>
          <p:nvPr/>
        </p:nvSpPr>
        <p:spPr>
          <a:xfrm>
            <a:off x="3581625" y="3082200"/>
            <a:ext cx="4603200" cy="693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Georgia"/>
                <a:ea typeface="Georgia"/>
                <a:cs typeface="Georgia"/>
                <a:sym typeface="Georgia"/>
              </a:rPr>
              <a:t>Critical Design Review</a:t>
            </a:r>
            <a:endParaRPr b="0" i="0" sz="3000" u="none" cap="none" strike="noStrike">
              <a:solidFill>
                <a:srgbClr val="FFFFFF"/>
              </a:solidFill>
              <a:latin typeface="Georgia"/>
              <a:ea typeface="Georgia"/>
              <a:cs typeface="Georgia"/>
              <a:sym typeface="Georgia"/>
            </a:endParaRPr>
          </a:p>
        </p:txBody>
      </p:sp>
      <p:sp>
        <p:nvSpPr>
          <p:cNvPr id="152" name="Google Shape;152;p1"/>
          <p:cNvSpPr txBox="1"/>
          <p:nvPr/>
        </p:nvSpPr>
        <p:spPr>
          <a:xfrm>
            <a:off x="4299525" y="3592275"/>
            <a:ext cx="3167400" cy="693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Georgia"/>
                <a:ea typeface="Georgia"/>
                <a:cs typeface="Georgia"/>
                <a:sym typeface="Georgia"/>
              </a:rPr>
              <a:t>CSCE 483/Spring 2020</a:t>
            </a:r>
            <a:endParaRPr b="0" i="0" sz="1800" u="none" cap="none" strike="noStrike">
              <a:solidFill>
                <a:srgbClr val="FFFFFF"/>
              </a:solidFill>
              <a:latin typeface="Georgia"/>
              <a:ea typeface="Georgia"/>
              <a:cs typeface="Georgia"/>
              <a:sym typeface="Georgia"/>
            </a:endParaRPr>
          </a:p>
        </p:txBody>
      </p:sp>
      <p:pic>
        <p:nvPicPr>
          <p:cNvPr id="153" name="Google Shape;153;p1"/>
          <p:cNvPicPr preferRelativeResize="0"/>
          <p:nvPr/>
        </p:nvPicPr>
        <p:blipFill>
          <a:blip r:embed="rId3">
            <a:alphaModFix/>
          </a:blip>
          <a:stretch>
            <a:fillRect/>
          </a:stretch>
        </p:blipFill>
        <p:spPr>
          <a:xfrm>
            <a:off x="4726025" y="346425"/>
            <a:ext cx="7250225" cy="54376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00"/>
        </a:solidFill>
      </p:bgPr>
    </p:bg>
    <p:spTree>
      <p:nvGrpSpPr>
        <p:cNvPr id="206" name="Shape 206"/>
        <p:cNvGrpSpPr/>
        <p:nvPr/>
      </p:nvGrpSpPr>
      <p:grpSpPr>
        <a:xfrm>
          <a:off x="0" y="0"/>
          <a:ext cx="0" cy="0"/>
          <a:chOff x="0" y="0"/>
          <a:chExt cx="0" cy="0"/>
        </a:xfrm>
      </p:grpSpPr>
      <p:sp>
        <p:nvSpPr>
          <p:cNvPr id="207" name="Google Shape;207;g71e170de59_0_148"/>
          <p:cNvSpPr txBox="1"/>
          <p:nvPr>
            <p:ph idx="1" type="body"/>
          </p:nvPr>
        </p:nvSpPr>
        <p:spPr>
          <a:xfrm>
            <a:off x="2315700" y="1417650"/>
            <a:ext cx="7560600" cy="8997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lang="en-US"/>
              <a:t>Using a camera to aid in detection</a:t>
            </a:r>
            <a:endParaRPr/>
          </a:p>
        </p:txBody>
      </p:sp>
      <p:sp>
        <p:nvSpPr>
          <p:cNvPr id="208" name="Google Shape;208;g71e170de59_0_148"/>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6"/>
              </a:buClr>
              <a:buSzPts val="5000"/>
              <a:buFont typeface="Arial"/>
              <a:buNone/>
            </a:pPr>
            <a:r>
              <a:rPr lang="en-US"/>
              <a:t>Design Alternatives</a:t>
            </a:r>
            <a:endParaRPr/>
          </a:p>
        </p:txBody>
      </p:sp>
      <p:sp>
        <p:nvSpPr>
          <p:cNvPr id="209" name="Google Shape;209;g71e170de59_0_148"/>
          <p:cNvSpPr txBox="1"/>
          <p:nvPr/>
        </p:nvSpPr>
        <p:spPr>
          <a:xfrm>
            <a:off x="307700" y="2317350"/>
            <a:ext cx="4711500" cy="42114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Georgia"/>
              <a:buChar char="-"/>
            </a:pPr>
            <a:r>
              <a:rPr lang="en-US" sz="2000">
                <a:latin typeface="Georgia"/>
                <a:ea typeface="Georgia"/>
                <a:cs typeface="Georgia"/>
                <a:sym typeface="Georgia"/>
              </a:rPr>
              <a:t>We don’t rely only on the Ultrasonic sensors.</a:t>
            </a:r>
            <a:endParaRPr sz="2000">
              <a:latin typeface="Georgia"/>
              <a:ea typeface="Georgia"/>
              <a:cs typeface="Georgia"/>
              <a:sym typeface="Georgia"/>
            </a:endParaRPr>
          </a:p>
          <a:p>
            <a:pPr indent="0" lvl="0" marL="0" rtl="0" algn="l">
              <a:spcBef>
                <a:spcPts val="0"/>
              </a:spcBef>
              <a:spcAft>
                <a:spcPts val="0"/>
              </a:spcAft>
              <a:buNone/>
            </a:pPr>
            <a:r>
              <a:t/>
            </a:r>
            <a:endParaRPr sz="2000">
              <a:latin typeface="Georgia"/>
              <a:ea typeface="Georgia"/>
              <a:cs typeface="Georgia"/>
              <a:sym typeface="Georgia"/>
            </a:endParaRPr>
          </a:p>
          <a:p>
            <a:pPr indent="0" lvl="0" marL="0" rtl="0" algn="l">
              <a:spcBef>
                <a:spcPts val="0"/>
              </a:spcBef>
              <a:spcAft>
                <a:spcPts val="0"/>
              </a:spcAft>
              <a:buNone/>
            </a:pPr>
            <a:r>
              <a:t/>
            </a:r>
            <a:endParaRPr sz="2000">
              <a:latin typeface="Georgia"/>
              <a:ea typeface="Georgia"/>
              <a:cs typeface="Georgia"/>
              <a:sym typeface="Georgia"/>
            </a:endParaRPr>
          </a:p>
          <a:p>
            <a:pPr indent="-355600" lvl="0" marL="457200" rtl="0" algn="l">
              <a:spcBef>
                <a:spcPts val="0"/>
              </a:spcBef>
              <a:spcAft>
                <a:spcPts val="0"/>
              </a:spcAft>
              <a:buSzPts val="2000"/>
              <a:buFont typeface="Georgia"/>
              <a:buChar char="-"/>
            </a:pPr>
            <a:r>
              <a:rPr lang="en-US" sz="2000">
                <a:latin typeface="Georgia"/>
                <a:ea typeface="Georgia"/>
                <a:cs typeface="Georgia"/>
                <a:sym typeface="Georgia"/>
              </a:rPr>
              <a:t>Doesn’t put a huge burden on our budget, but it does improve our product.</a:t>
            </a:r>
            <a:endParaRPr sz="2000">
              <a:latin typeface="Georgia"/>
              <a:ea typeface="Georgia"/>
              <a:cs typeface="Georgia"/>
              <a:sym typeface="Georgia"/>
            </a:endParaRPr>
          </a:p>
        </p:txBody>
      </p:sp>
      <p:pic>
        <p:nvPicPr>
          <p:cNvPr id="210" name="Google Shape;210;g71e170de59_0_148"/>
          <p:cNvPicPr preferRelativeResize="0"/>
          <p:nvPr/>
        </p:nvPicPr>
        <p:blipFill>
          <a:blip r:embed="rId3">
            <a:alphaModFix/>
          </a:blip>
          <a:stretch>
            <a:fillRect/>
          </a:stretch>
        </p:blipFill>
        <p:spPr>
          <a:xfrm>
            <a:off x="7902300" y="2317350"/>
            <a:ext cx="3680100" cy="253518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00"/>
        </a:solidFill>
      </p:bgPr>
    </p:bg>
    <p:spTree>
      <p:nvGrpSpPr>
        <p:cNvPr id="214" name="Shape 214"/>
        <p:cNvGrpSpPr/>
        <p:nvPr/>
      </p:nvGrpSpPr>
      <p:grpSpPr>
        <a:xfrm>
          <a:off x="0" y="0"/>
          <a:ext cx="0" cy="0"/>
          <a:chOff x="0" y="0"/>
          <a:chExt cx="0" cy="0"/>
        </a:xfrm>
      </p:grpSpPr>
      <p:sp>
        <p:nvSpPr>
          <p:cNvPr id="215" name="Google Shape;215;g71e170de59_0_155"/>
          <p:cNvSpPr txBox="1"/>
          <p:nvPr>
            <p:ph idx="1" type="body"/>
          </p:nvPr>
        </p:nvSpPr>
        <p:spPr>
          <a:xfrm>
            <a:off x="2315700" y="1417650"/>
            <a:ext cx="7570500" cy="1035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lang="en-US"/>
              <a:t>“Breadcrumb” system to aid in tracing back route</a:t>
            </a:r>
            <a:endParaRPr/>
          </a:p>
        </p:txBody>
      </p:sp>
      <p:sp>
        <p:nvSpPr>
          <p:cNvPr id="216" name="Google Shape;216;g71e170de59_0_155"/>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6"/>
              </a:buClr>
              <a:buSzPts val="5000"/>
              <a:buFont typeface="Arial"/>
              <a:buNone/>
            </a:pPr>
            <a:r>
              <a:rPr lang="en-US"/>
              <a:t>Design Alternatives</a:t>
            </a:r>
            <a:endParaRPr/>
          </a:p>
        </p:txBody>
      </p:sp>
      <p:sp>
        <p:nvSpPr>
          <p:cNvPr id="217" name="Google Shape;217;g71e170de59_0_155"/>
          <p:cNvSpPr txBox="1"/>
          <p:nvPr/>
        </p:nvSpPr>
        <p:spPr>
          <a:xfrm>
            <a:off x="317125" y="2628650"/>
            <a:ext cx="4711500" cy="39462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Georgia"/>
              <a:buChar char="-"/>
            </a:pPr>
            <a:r>
              <a:rPr lang="en-US" sz="2000">
                <a:latin typeface="Georgia"/>
                <a:ea typeface="Georgia"/>
                <a:cs typeface="Georgia"/>
                <a:sym typeface="Georgia"/>
              </a:rPr>
              <a:t>An addition to just directing the user from point A to B.</a:t>
            </a:r>
            <a:endParaRPr sz="2000">
              <a:latin typeface="Georgia"/>
              <a:ea typeface="Georgia"/>
              <a:cs typeface="Georgia"/>
              <a:sym typeface="Georgia"/>
            </a:endParaRPr>
          </a:p>
          <a:p>
            <a:pPr indent="-355600" lvl="0" marL="457200" rtl="0" algn="l">
              <a:spcBef>
                <a:spcPts val="0"/>
              </a:spcBef>
              <a:spcAft>
                <a:spcPts val="0"/>
              </a:spcAft>
              <a:buSzPts val="2000"/>
              <a:buFont typeface="Georgia"/>
              <a:buChar char="-"/>
            </a:pPr>
            <a:r>
              <a:rPr lang="en-US" sz="2000">
                <a:latin typeface="Georgia"/>
                <a:ea typeface="Georgia"/>
                <a:cs typeface="Georgia"/>
                <a:sym typeface="Georgia"/>
              </a:rPr>
              <a:t>Helps them retrace their steps a lot easier.</a:t>
            </a:r>
            <a:endParaRPr sz="2000">
              <a:latin typeface="Georgia"/>
              <a:ea typeface="Georgia"/>
              <a:cs typeface="Georgia"/>
              <a:sym typeface="Georgia"/>
            </a:endParaRPr>
          </a:p>
        </p:txBody>
      </p:sp>
      <p:pic>
        <p:nvPicPr>
          <p:cNvPr id="218" name="Google Shape;218;g71e170de59_0_155"/>
          <p:cNvPicPr preferRelativeResize="0"/>
          <p:nvPr/>
        </p:nvPicPr>
        <p:blipFill>
          <a:blip r:embed="rId3">
            <a:alphaModFix/>
          </a:blip>
          <a:stretch>
            <a:fillRect/>
          </a:stretch>
        </p:blipFill>
        <p:spPr>
          <a:xfrm>
            <a:off x="9439275" y="2452650"/>
            <a:ext cx="2143125" cy="2143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00"/>
        </a:solidFill>
      </p:bgPr>
    </p:bg>
    <p:spTree>
      <p:nvGrpSpPr>
        <p:cNvPr id="222" name="Shape 222"/>
        <p:cNvGrpSpPr/>
        <p:nvPr/>
      </p:nvGrpSpPr>
      <p:grpSpPr>
        <a:xfrm>
          <a:off x="0" y="0"/>
          <a:ext cx="0" cy="0"/>
          <a:chOff x="0" y="0"/>
          <a:chExt cx="0" cy="0"/>
        </a:xfrm>
      </p:grpSpPr>
      <p:sp>
        <p:nvSpPr>
          <p:cNvPr id="223" name="Google Shape;223;g71e170de59_0_162"/>
          <p:cNvSpPr txBox="1"/>
          <p:nvPr>
            <p:ph idx="1" type="body"/>
          </p:nvPr>
        </p:nvSpPr>
        <p:spPr>
          <a:xfrm>
            <a:off x="2315700" y="1417650"/>
            <a:ext cx="7570500" cy="1035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lang="en-US"/>
              <a:t>Robust system with toggle options</a:t>
            </a:r>
            <a:endParaRPr/>
          </a:p>
        </p:txBody>
      </p:sp>
      <p:sp>
        <p:nvSpPr>
          <p:cNvPr id="224" name="Google Shape;224;g71e170de59_0_162"/>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6"/>
              </a:buClr>
              <a:buSzPts val="5000"/>
              <a:buFont typeface="Arial"/>
              <a:buNone/>
            </a:pPr>
            <a:r>
              <a:rPr lang="en-US"/>
              <a:t>Design Alternatives</a:t>
            </a:r>
            <a:endParaRPr/>
          </a:p>
        </p:txBody>
      </p:sp>
      <p:sp>
        <p:nvSpPr>
          <p:cNvPr id="225" name="Google Shape;225;g71e170de59_0_162"/>
          <p:cNvSpPr txBox="1"/>
          <p:nvPr/>
        </p:nvSpPr>
        <p:spPr>
          <a:xfrm>
            <a:off x="317125" y="2628650"/>
            <a:ext cx="4711500" cy="39462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Georgia"/>
              <a:buChar char="-"/>
            </a:pPr>
            <a:r>
              <a:rPr lang="en-US" sz="2000">
                <a:latin typeface="Georgia"/>
                <a:ea typeface="Georgia"/>
                <a:cs typeface="Georgia"/>
                <a:sym typeface="Georgia"/>
              </a:rPr>
              <a:t>Rather than having a fixed system with a lot of feedback, make the feedback toggle.</a:t>
            </a:r>
            <a:endParaRPr sz="2000">
              <a:latin typeface="Georgia"/>
              <a:ea typeface="Georgia"/>
              <a:cs typeface="Georgia"/>
              <a:sym typeface="Georgia"/>
            </a:endParaRPr>
          </a:p>
          <a:p>
            <a:pPr indent="-355600" lvl="0" marL="457200" rtl="0" algn="l">
              <a:spcBef>
                <a:spcPts val="0"/>
              </a:spcBef>
              <a:spcAft>
                <a:spcPts val="0"/>
              </a:spcAft>
              <a:buSzPts val="2000"/>
              <a:buFont typeface="Georgia"/>
              <a:buChar char="-"/>
            </a:pPr>
            <a:r>
              <a:rPr lang="en-US" sz="2000">
                <a:latin typeface="Georgia"/>
                <a:ea typeface="Georgia"/>
                <a:cs typeface="Georgia"/>
                <a:sym typeface="Georgia"/>
              </a:rPr>
              <a:t>Makes it better for users, since some might get very distracted with certain feedback.</a:t>
            </a:r>
            <a:endParaRPr sz="2000">
              <a:latin typeface="Georgia"/>
              <a:ea typeface="Georgia"/>
              <a:cs typeface="Georgia"/>
              <a:sym typeface="Georgia"/>
            </a:endParaRPr>
          </a:p>
        </p:txBody>
      </p:sp>
      <p:pic>
        <p:nvPicPr>
          <p:cNvPr id="226" name="Google Shape;226;g71e170de59_0_162"/>
          <p:cNvPicPr preferRelativeResize="0"/>
          <p:nvPr/>
        </p:nvPicPr>
        <p:blipFill>
          <a:blip r:embed="rId3">
            <a:alphaModFix/>
          </a:blip>
          <a:stretch>
            <a:fillRect/>
          </a:stretch>
        </p:blipFill>
        <p:spPr>
          <a:xfrm>
            <a:off x="6303575" y="2628650"/>
            <a:ext cx="5460625" cy="1720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00"/>
        </a:solidFill>
      </p:bgPr>
    </p:bg>
    <p:spTree>
      <p:nvGrpSpPr>
        <p:cNvPr id="230" name="Shape 230"/>
        <p:cNvGrpSpPr/>
        <p:nvPr/>
      </p:nvGrpSpPr>
      <p:grpSpPr>
        <a:xfrm>
          <a:off x="0" y="0"/>
          <a:ext cx="0" cy="0"/>
          <a:chOff x="0" y="0"/>
          <a:chExt cx="0" cy="0"/>
        </a:xfrm>
      </p:grpSpPr>
      <p:sp>
        <p:nvSpPr>
          <p:cNvPr id="231" name="Google Shape;231;g825b0b09eb_5_1"/>
          <p:cNvSpPr txBox="1"/>
          <p:nvPr>
            <p:ph idx="1" type="body"/>
          </p:nvPr>
        </p:nvSpPr>
        <p:spPr>
          <a:xfrm>
            <a:off x="2315700" y="1417650"/>
            <a:ext cx="7570500" cy="1035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lang="en-US"/>
              <a:t>Use Google Maps instead of the TAMU Mobile App</a:t>
            </a:r>
            <a:endParaRPr/>
          </a:p>
        </p:txBody>
      </p:sp>
      <p:sp>
        <p:nvSpPr>
          <p:cNvPr id="232" name="Google Shape;232;g825b0b09eb_5_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6"/>
              </a:buClr>
              <a:buSzPts val="5000"/>
              <a:buFont typeface="Arial"/>
              <a:buNone/>
            </a:pPr>
            <a:r>
              <a:rPr lang="en-US"/>
              <a:t>Design Alternatives</a:t>
            </a:r>
            <a:endParaRPr/>
          </a:p>
        </p:txBody>
      </p:sp>
      <p:sp>
        <p:nvSpPr>
          <p:cNvPr id="233" name="Google Shape;233;g825b0b09eb_5_1"/>
          <p:cNvSpPr txBox="1"/>
          <p:nvPr/>
        </p:nvSpPr>
        <p:spPr>
          <a:xfrm>
            <a:off x="317125" y="2628650"/>
            <a:ext cx="4711500" cy="39462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Georgia"/>
              <a:buChar char="-"/>
            </a:pPr>
            <a:r>
              <a:rPr lang="en-US" sz="2000">
                <a:latin typeface="Georgia"/>
                <a:ea typeface="Georgia"/>
                <a:cs typeface="Georgia"/>
                <a:sym typeface="Georgia"/>
              </a:rPr>
              <a:t>At first, we planned to use the TAMU App.</a:t>
            </a:r>
            <a:endParaRPr sz="2000">
              <a:latin typeface="Georgia"/>
              <a:ea typeface="Georgia"/>
              <a:cs typeface="Georgia"/>
              <a:sym typeface="Georgia"/>
            </a:endParaRPr>
          </a:p>
          <a:p>
            <a:pPr indent="-355600" lvl="0" marL="457200" rtl="0" algn="l">
              <a:spcBef>
                <a:spcPts val="0"/>
              </a:spcBef>
              <a:spcAft>
                <a:spcPts val="0"/>
              </a:spcAft>
              <a:buSzPts val="2000"/>
              <a:buFont typeface="Georgia"/>
              <a:buChar char="-"/>
            </a:pPr>
            <a:r>
              <a:rPr lang="en-US" sz="2000">
                <a:latin typeface="Georgia"/>
                <a:ea typeface="Georgia"/>
                <a:cs typeface="Georgia"/>
                <a:sym typeface="Georgia"/>
              </a:rPr>
              <a:t>Due to the current circumstances, they haven’t reached back for the API.</a:t>
            </a:r>
            <a:endParaRPr sz="2000">
              <a:latin typeface="Georgia"/>
              <a:ea typeface="Georgia"/>
              <a:cs typeface="Georgia"/>
              <a:sym typeface="Georgia"/>
            </a:endParaRPr>
          </a:p>
          <a:p>
            <a:pPr indent="-355600" lvl="0" marL="457200" rtl="0" algn="l">
              <a:spcBef>
                <a:spcPts val="0"/>
              </a:spcBef>
              <a:spcAft>
                <a:spcPts val="0"/>
              </a:spcAft>
              <a:buSzPts val="2000"/>
              <a:buFont typeface="Georgia"/>
              <a:buChar char="-"/>
            </a:pPr>
            <a:r>
              <a:rPr lang="en-US" sz="2000">
                <a:latin typeface="Georgia"/>
                <a:ea typeface="Georgia"/>
                <a:cs typeface="Georgia"/>
                <a:sym typeface="Georgia"/>
              </a:rPr>
              <a:t>Because of the time constraint (and also because it works well), we will use Google Maps.</a:t>
            </a:r>
            <a:endParaRPr sz="2000">
              <a:latin typeface="Georgia"/>
              <a:ea typeface="Georgia"/>
              <a:cs typeface="Georgia"/>
              <a:sym typeface="Georgia"/>
            </a:endParaRPr>
          </a:p>
        </p:txBody>
      </p:sp>
      <p:pic>
        <p:nvPicPr>
          <p:cNvPr id="234" name="Google Shape;234;g825b0b09eb_5_1"/>
          <p:cNvPicPr preferRelativeResize="0"/>
          <p:nvPr/>
        </p:nvPicPr>
        <p:blipFill>
          <a:blip r:embed="rId3">
            <a:alphaModFix/>
          </a:blip>
          <a:stretch>
            <a:fillRect/>
          </a:stretch>
        </p:blipFill>
        <p:spPr>
          <a:xfrm>
            <a:off x="6394850" y="2452650"/>
            <a:ext cx="4100550" cy="4100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10"/>
          <p:cNvSpPr txBox="1"/>
          <p:nvPr>
            <p:ph idx="4294967295" type="body"/>
          </p:nvPr>
        </p:nvSpPr>
        <p:spPr>
          <a:xfrm>
            <a:off x="757359" y="2304688"/>
            <a:ext cx="10363200" cy="150030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0"/>
              </a:spcBef>
              <a:spcAft>
                <a:spcPts val="0"/>
              </a:spcAft>
              <a:buSzPts val="3200"/>
              <a:buNone/>
            </a:pPr>
            <a:r>
              <a:rPr b="1" lang="en-US" sz="5000">
                <a:solidFill>
                  <a:srgbClr val="FFFFFF"/>
                </a:solidFill>
                <a:latin typeface="Arial"/>
                <a:ea typeface="Arial"/>
                <a:cs typeface="Arial"/>
                <a:sym typeface="Arial"/>
              </a:rPr>
              <a:t>System Description</a:t>
            </a:r>
            <a:endParaRPr>
              <a:solidFill>
                <a:srgbClr val="FFFFFF"/>
              </a:solidFill>
            </a:endParaRPr>
          </a:p>
        </p:txBody>
      </p:sp>
      <p:sp>
        <p:nvSpPr>
          <p:cNvPr id="240" name="Google Shape;240;p10"/>
          <p:cNvSpPr txBox="1"/>
          <p:nvPr>
            <p:ph idx="4294967295" type="title"/>
          </p:nvPr>
        </p:nvSpPr>
        <p:spPr>
          <a:xfrm>
            <a:off x="1555725" y="3429000"/>
            <a:ext cx="7697700" cy="2098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6000"/>
              <a:buNone/>
            </a:pPr>
            <a:r>
              <a:t/>
            </a:r>
            <a:endParaRPr sz="3000">
              <a:solidFill>
                <a:srgbClr val="FFFFFF"/>
              </a:solidFill>
            </a:endParaRPr>
          </a:p>
          <a:p>
            <a:pPr indent="0" lvl="0" marL="0" rtl="0" algn="l">
              <a:lnSpc>
                <a:spcPct val="100000"/>
              </a:lnSpc>
              <a:spcBef>
                <a:spcPts val="0"/>
              </a:spcBef>
              <a:spcAft>
                <a:spcPts val="0"/>
              </a:spcAft>
              <a:buSzPts val="6000"/>
              <a:buNone/>
            </a:pPr>
            <a:r>
              <a:t/>
            </a:r>
            <a:endParaRPr sz="30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00"/>
        </a:solidFill>
      </p:bgPr>
    </p:bg>
    <p:spTree>
      <p:nvGrpSpPr>
        <p:cNvPr id="244" name="Shape 244"/>
        <p:cNvGrpSpPr/>
        <p:nvPr/>
      </p:nvGrpSpPr>
      <p:grpSpPr>
        <a:xfrm>
          <a:off x="0" y="0"/>
          <a:ext cx="0" cy="0"/>
          <a:chOff x="0" y="0"/>
          <a:chExt cx="0" cy="0"/>
        </a:xfrm>
      </p:grpSpPr>
      <p:sp>
        <p:nvSpPr>
          <p:cNvPr id="245" name="Google Shape;245;g71e170de59_0_317"/>
          <p:cNvSpPr txBox="1"/>
          <p:nvPr>
            <p:ph idx="1" type="body"/>
          </p:nvPr>
        </p:nvSpPr>
        <p:spPr>
          <a:xfrm>
            <a:off x="6194875" y="1295700"/>
            <a:ext cx="5387400" cy="49746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0"/>
              </a:spcBef>
              <a:spcAft>
                <a:spcPts val="0"/>
              </a:spcAft>
              <a:buSzPts val="2400"/>
              <a:buChar char="•"/>
            </a:pPr>
            <a:r>
              <a:rPr lang="en-US" sz="2400"/>
              <a:t>4 Standalone Inputs</a:t>
            </a:r>
            <a:endParaRPr sz="2400"/>
          </a:p>
          <a:p>
            <a:pPr indent="-381000" lvl="1" marL="914400" rtl="0" algn="l">
              <a:lnSpc>
                <a:spcPct val="100000"/>
              </a:lnSpc>
              <a:spcBef>
                <a:spcPts val="0"/>
              </a:spcBef>
              <a:spcAft>
                <a:spcPts val="0"/>
              </a:spcAft>
              <a:buSzPts val="2400"/>
              <a:buChar char="–"/>
            </a:pPr>
            <a:r>
              <a:rPr lang="en-US" sz="2400"/>
              <a:t>Data from light sensors</a:t>
            </a:r>
            <a:endParaRPr sz="2400"/>
          </a:p>
          <a:p>
            <a:pPr indent="-381000" lvl="1" marL="914400" rtl="0" algn="l">
              <a:lnSpc>
                <a:spcPct val="100000"/>
              </a:lnSpc>
              <a:spcBef>
                <a:spcPts val="0"/>
              </a:spcBef>
              <a:spcAft>
                <a:spcPts val="0"/>
              </a:spcAft>
              <a:buSzPts val="2400"/>
              <a:buChar char="–"/>
            </a:pPr>
            <a:r>
              <a:rPr lang="en-US" sz="2400"/>
              <a:t>Data from camera</a:t>
            </a:r>
            <a:endParaRPr sz="2400"/>
          </a:p>
          <a:p>
            <a:pPr indent="-381000" lvl="1" marL="914400" rtl="0" algn="l">
              <a:lnSpc>
                <a:spcPct val="100000"/>
              </a:lnSpc>
              <a:spcBef>
                <a:spcPts val="0"/>
              </a:spcBef>
              <a:spcAft>
                <a:spcPts val="0"/>
              </a:spcAft>
              <a:buSzPts val="2400"/>
              <a:buChar char="–"/>
            </a:pPr>
            <a:r>
              <a:rPr lang="en-US" sz="2400"/>
              <a:t>Data from the internal gyroscope</a:t>
            </a:r>
            <a:endParaRPr sz="2400"/>
          </a:p>
          <a:p>
            <a:pPr indent="-381000" lvl="1" marL="914400" rtl="0" algn="l">
              <a:lnSpc>
                <a:spcPct val="100000"/>
              </a:lnSpc>
              <a:spcBef>
                <a:spcPts val="0"/>
              </a:spcBef>
              <a:spcAft>
                <a:spcPts val="0"/>
              </a:spcAft>
              <a:buSzPts val="2400"/>
              <a:buChar char="–"/>
            </a:pPr>
            <a:r>
              <a:rPr lang="en-US" sz="2400"/>
              <a:t>Data from the infrared sensors</a:t>
            </a:r>
            <a:endParaRPr sz="2400"/>
          </a:p>
          <a:p>
            <a:pPr indent="-381000" lvl="0" marL="457200" rtl="0" algn="l">
              <a:lnSpc>
                <a:spcPct val="100000"/>
              </a:lnSpc>
              <a:spcBef>
                <a:spcPts val="0"/>
              </a:spcBef>
              <a:spcAft>
                <a:spcPts val="0"/>
              </a:spcAft>
              <a:buSzPts val="2400"/>
              <a:buChar char="•"/>
            </a:pPr>
            <a:r>
              <a:rPr lang="en-US" sz="2400"/>
              <a:t>1 Optional Input from Smartphone</a:t>
            </a:r>
            <a:endParaRPr sz="2400"/>
          </a:p>
          <a:p>
            <a:pPr indent="-381000" lvl="1" marL="914400" rtl="0" algn="l">
              <a:lnSpc>
                <a:spcPct val="100000"/>
              </a:lnSpc>
              <a:spcBef>
                <a:spcPts val="0"/>
              </a:spcBef>
              <a:spcAft>
                <a:spcPts val="0"/>
              </a:spcAft>
              <a:buSzPts val="2400"/>
              <a:buChar char="–"/>
            </a:pPr>
            <a:r>
              <a:rPr lang="en-US" sz="2400"/>
              <a:t>GPS data</a:t>
            </a:r>
            <a:endParaRPr sz="2400"/>
          </a:p>
          <a:p>
            <a:pPr indent="-381000" lvl="0" marL="457200" rtl="0" algn="l">
              <a:lnSpc>
                <a:spcPct val="100000"/>
              </a:lnSpc>
              <a:spcBef>
                <a:spcPts val="0"/>
              </a:spcBef>
              <a:spcAft>
                <a:spcPts val="0"/>
              </a:spcAft>
              <a:buSzPts val="2400"/>
              <a:buChar char="•"/>
            </a:pPr>
            <a:r>
              <a:rPr lang="en-US" sz="2400"/>
              <a:t>2 outputs</a:t>
            </a:r>
            <a:endParaRPr sz="2400"/>
          </a:p>
          <a:p>
            <a:pPr indent="-381000" lvl="1" marL="914400" rtl="0" algn="l">
              <a:lnSpc>
                <a:spcPct val="100000"/>
              </a:lnSpc>
              <a:spcBef>
                <a:spcPts val="0"/>
              </a:spcBef>
              <a:spcAft>
                <a:spcPts val="0"/>
              </a:spcAft>
              <a:buSzPts val="2400"/>
              <a:buChar char="–"/>
            </a:pPr>
            <a:r>
              <a:rPr lang="en-US" sz="2400"/>
              <a:t>Haptic Feedback</a:t>
            </a:r>
            <a:endParaRPr sz="2400"/>
          </a:p>
          <a:p>
            <a:pPr indent="-381000" lvl="1" marL="914400" rtl="0" algn="l">
              <a:lnSpc>
                <a:spcPct val="100000"/>
              </a:lnSpc>
              <a:spcBef>
                <a:spcPts val="0"/>
              </a:spcBef>
              <a:spcAft>
                <a:spcPts val="0"/>
              </a:spcAft>
              <a:buSzPts val="2400"/>
              <a:buChar char="–"/>
            </a:pPr>
            <a:r>
              <a:rPr lang="en-US" sz="2400"/>
              <a:t>Sound-based Feedback</a:t>
            </a:r>
            <a:endParaRPr sz="2400"/>
          </a:p>
          <a:p>
            <a:pPr indent="-381000" lvl="1" marL="914400" rtl="0" algn="l">
              <a:lnSpc>
                <a:spcPct val="100000"/>
              </a:lnSpc>
              <a:spcBef>
                <a:spcPts val="0"/>
              </a:spcBef>
              <a:spcAft>
                <a:spcPts val="0"/>
              </a:spcAft>
              <a:buSzPts val="2400"/>
              <a:buChar char="–"/>
            </a:pPr>
            <a:r>
              <a:rPr lang="en-US" sz="2400"/>
              <a:t>Smartphone can mirror these outputs, but is not necessary</a:t>
            </a:r>
            <a:endParaRPr sz="2400"/>
          </a:p>
        </p:txBody>
      </p:sp>
      <p:sp>
        <p:nvSpPr>
          <p:cNvPr id="246" name="Google Shape;246;g71e170de59_0_317"/>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5000"/>
              <a:buNone/>
            </a:pPr>
            <a:r>
              <a:rPr lang="en-US"/>
              <a:t>Design Specifications (Level 0)</a:t>
            </a:r>
            <a:endParaRPr/>
          </a:p>
        </p:txBody>
      </p:sp>
      <p:pic>
        <p:nvPicPr>
          <p:cNvPr id="247" name="Google Shape;247;g71e170de59_0_317"/>
          <p:cNvPicPr preferRelativeResize="0"/>
          <p:nvPr/>
        </p:nvPicPr>
        <p:blipFill>
          <a:blip r:embed="rId3">
            <a:alphaModFix/>
          </a:blip>
          <a:stretch>
            <a:fillRect/>
          </a:stretch>
        </p:blipFill>
        <p:spPr>
          <a:xfrm>
            <a:off x="609600" y="1417650"/>
            <a:ext cx="5387400" cy="4572720"/>
          </a:xfrm>
          <a:prstGeom prst="rect">
            <a:avLst/>
          </a:prstGeom>
          <a:noFill/>
          <a:ln>
            <a:noFill/>
          </a:ln>
        </p:spPr>
      </p:pic>
      <p:sp>
        <p:nvSpPr>
          <p:cNvPr id="248" name="Google Shape;248;g71e170de59_0_317"/>
          <p:cNvSpPr/>
          <p:nvPr/>
        </p:nvSpPr>
        <p:spPr>
          <a:xfrm>
            <a:off x="1385750" y="3752675"/>
            <a:ext cx="900300" cy="151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71e170de59_0_317"/>
          <p:cNvSpPr txBox="1"/>
          <p:nvPr/>
        </p:nvSpPr>
        <p:spPr>
          <a:xfrm>
            <a:off x="1239050" y="3707088"/>
            <a:ext cx="1193700" cy="15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800">
                <a:latin typeface="Georgia"/>
                <a:ea typeface="Georgia"/>
                <a:cs typeface="Georgia"/>
                <a:sym typeface="Georgia"/>
              </a:rPr>
              <a:t>Human Input</a:t>
            </a:r>
            <a:endParaRPr sz="800">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00"/>
        </a:solidFill>
      </p:bgPr>
    </p:bg>
    <p:spTree>
      <p:nvGrpSpPr>
        <p:cNvPr id="253" name="Shape 253"/>
        <p:cNvGrpSpPr/>
        <p:nvPr/>
      </p:nvGrpSpPr>
      <p:grpSpPr>
        <a:xfrm>
          <a:off x="0" y="0"/>
          <a:ext cx="0" cy="0"/>
          <a:chOff x="0" y="0"/>
          <a:chExt cx="0" cy="0"/>
        </a:xfrm>
      </p:grpSpPr>
      <p:sp>
        <p:nvSpPr>
          <p:cNvPr id="254" name="Google Shape;254;g71e170de59_0_323"/>
          <p:cNvSpPr txBox="1"/>
          <p:nvPr>
            <p:ph idx="1" type="body"/>
          </p:nvPr>
        </p:nvSpPr>
        <p:spPr>
          <a:xfrm>
            <a:off x="6194875" y="1295700"/>
            <a:ext cx="5387400" cy="49746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0"/>
              </a:spcBef>
              <a:spcAft>
                <a:spcPts val="0"/>
              </a:spcAft>
              <a:buSzPts val="2400"/>
              <a:buChar char="•"/>
            </a:pPr>
            <a:r>
              <a:rPr lang="en-US" sz="2400"/>
              <a:t>Internal modules and their interactions within the cane itself</a:t>
            </a:r>
            <a:endParaRPr sz="2400"/>
          </a:p>
          <a:p>
            <a:pPr indent="-381000" lvl="0" marL="457200" rtl="0" algn="l">
              <a:lnSpc>
                <a:spcPct val="100000"/>
              </a:lnSpc>
              <a:spcBef>
                <a:spcPts val="0"/>
              </a:spcBef>
              <a:spcAft>
                <a:spcPts val="0"/>
              </a:spcAft>
              <a:buSzPts val="2400"/>
              <a:buChar char="•"/>
            </a:pPr>
            <a:r>
              <a:rPr lang="en-US" sz="2400"/>
              <a:t>Raspberry Pi acts as central brain, processing all incoming data from the sensors and sending the appropriate responses through the haptic feedback motors and speakers</a:t>
            </a:r>
            <a:endParaRPr sz="2400"/>
          </a:p>
          <a:p>
            <a:pPr indent="-381000" lvl="0" marL="457200" rtl="0" algn="l">
              <a:lnSpc>
                <a:spcPct val="100000"/>
              </a:lnSpc>
              <a:spcBef>
                <a:spcPts val="0"/>
              </a:spcBef>
              <a:spcAft>
                <a:spcPts val="0"/>
              </a:spcAft>
              <a:buSzPts val="2400"/>
              <a:buChar char="•"/>
            </a:pPr>
            <a:r>
              <a:rPr lang="en-US" sz="2400"/>
              <a:t>Smartphone connection brings in additional GPS data for map tracking and navigation</a:t>
            </a:r>
            <a:endParaRPr sz="2400"/>
          </a:p>
        </p:txBody>
      </p:sp>
      <p:sp>
        <p:nvSpPr>
          <p:cNvPr id="255" name="Google Shape;255;g71e170de59_0_32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5000"/>
              <a:buNone/>
            </a:pPr>
            <a:r>
              <a:rPr lang="en-US"/>
              <a:t>Design Specifications (Level 1)</a:t>
            </a:r>
            <a:endParaRPr/>
          </a:p>
        </p:txBody>
      </p:sp>
      <p:pic>
        <p:nvPicPr>
          <p:cNvPr id="256" name="Google Shape;256;g71e170de59_0_323"/>
          <p:cNvPicPr preferRelativeResize="0"/>
          <p:nvPr/>
        </p:nvPicPr>
        <p:blipFill>
          <a:blip r:embed="rId3">
            <a:alphaModFix/>
          </a:blip>
          <a:stretch>
            <a:fillRect/>
          </a:stretch>
        </p:blipFill>
        <p:spPr>
          <a:xfrm>
            <a:off x="609600" y="1354113"/>
            <a:ext cx="5476875" cy="4857750"/>
          </a:xfrm>
          <a:prstGeom prst="rect">
            <a:avLst/>
          </a:prstGeom>
          <a:noFill/>
          <a:ln>
            <a:noFill/>
          </a:ln>
        </p:spPr>
      </p:pic>
      <p:sp>
        <p:nvSpPr>
          <p:cNvPr id="257" name="Google Shape;257;g71e170de59_0_323"/>
          <p:cNvSpPr/>
          <p:nvPr/>
        </p:nvSpPr>
        <p:spPr>
          <a:xfrm>
            <a:off x="1406000" y="2326450"/>
            <a:ext cx="718200" cy="1617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71e170de59_0_323"/>
          <p:cNvSpPr txBox="1"/>
          <p:nvPr/>
        </p:nvSpPr>
        <p:spPr>
          <a:xfrm>
            <a:off x="1355425" y="2265775"/>
            <a:ext cx="960900" cy="1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800">
                <a:latin typeface="Georgia"/>
                <a:ea typeface="Georgia"/>
                <a:cs typeface="Georgia"/>
                <a:sym typeface="Georgia"/>
              </a:rPr>
              <a:t>Human Input</a:t>
            </a:r>
            <a:endParaRPr sz="800">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00"/>
        </a:solidFill>
      </p:bgPr>
    </p:bg>
    <p:spTree>
      <p:nvGrpSpPr>
        <p:cNvPr id="262" name="Shape 262"/>
        <p:cNvGrpSpPr/>
        <p:nvPr/>
      </p:nvGrpSpPr>
      <p:grpSpPr>
        <a:xfrm>
          <a:off x="0" y="0"/>
          <a:ext cx="0" cy="0"/>
          <a:chOff x="0" y="0"/>
          <a:chExt cx="0" cy="0"/>
        </a:xfrm>
      </p:grpSpPr>
      <p:sp>
        <p:nvSpPr>
          <p:cNvPr id="263" name="Google Shape;263;g71e170de59_0_329"/>
          <p:cNvSpPr txBox="1"/>
          <p:nvPr>
            <p:ph idx="1" type="body"/>
          </p:nvPr>
        </p:nvSpPr>
        <p:spPr>
          <a:xfrm>
            <a:off x="6194875" y="1295700"/>
            <a:ext cx="5387400" cy="4974600"/>
          </a:xfrm>
          <a:prstGeom prst="rect">
            <a:avLst/>
          </a:prstGeom>
          <a:noFill/>
          <a:ln>
            <a:noFill/>
          </a:ln>
        </p:spPr>
        <p:txBody>
          <a:bodyPr anchorCtr="0" anchor="t" bIns="45700" lIns="91425" spcFirstLastPara="1" rIns="91425" wrap="square" tIns="45700">
            <a:noAutofit/>
          </a:bodyPr>
          <a:lstStyle/>
          <a:p>
            <a:pPr indent="-419100" lvl="0" marL="457200" rtl="0" algn="l">
              <a:lnSpc>
                <a:spcPct val="100000"/>
              </a:lnSpc>
              <a:spcBef>
                <a:spcPts val="0"/>
              </a:spcBef>
              <a:spcAft>
                <a:spcPts val="0"/>
              </a:spcAft>
              <a:buSzPts val="3000"/>
              <a:buChar char="•"/>
            </a:pPr>
            <a:r>
              <a:rPr lang="en-US" sz="3000"/>
              <a:t>Idle - always checking for incoming objects</a:t>
            </a:r>
            <a:endParaRPr sz="3000"/>
          </a:p>
          <a:p>
            <a:pPr indent="-419100" lvl="0" marL="457200" rtl="0" algn="l">
              <a:lnSpc>
                <a:spcPct val="100000"/>
              </a:lnSpc>
              <a:spcBef>
                <a:spcPts val="0"/>
              </a:spcBef>
              <a:spcAft>
                <a:spcPts val="0"/>
              </a:spcAft>
              <a:buSzPts val="3000"/>
              <a:buChar char="•"/>
            </a:pPr>
            <a:r>
              <a:rPr lang="en-US" sz="3000"/>
              <a:t>Nav Mode - Gives feedback based on directions</a:t>
            </a:r>
            <a:endParaRPr sz="3000"/>
          </a:p>
        </p:txBody>
      </p:sp>
      <p:sp>
        <p:nvSpPr>
          <p:cNvPr id="264" name="Google Shape;264;g71e170de59_0_329"/>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5000"/>
              <a:buNone/>
            </a:pPr>
            <a:r>
              <a:rPr lang="en-US"/>
              <a:t>Design Specifications (FSM)</a:t>
            </a:r>
            <a:endParaRPr/>
          </a:p>
        </p:txBody>
      </p:sp>
      <p:pic>
        <p:nvPicPr>
          <p:cNvPr id="265" name="Google Shape;265;g71e170de59_0_329"/>
          <p:cNvPicPr preferRelativeResize="0"/>
          <p:nvPr/>
        </p:nvPicPr>
        <p:blipFill>
          <a:blip r:embed="rId3">
            <a:alphaModFix/>
          </a:blip>
          <a:stretch>
            <a:fillRect/>
          </a:stretch>
        </p:blipFill>
        <p:spPr>
          <a:xfrm>
            <a:off x="419875" y="1473763"/>
            <a:ext cx="5890075" cy="412099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12"/>
          <p:cNvSpPr txBox="1"/>
          <p:nvPr>
            <p:ph idx="4294967295" type="body"/>
          </p:nvPr>
        </p:nvSpPr>
        <p:spPr>
          <a:xfrm>
            <a:off x="757359" y="2304688"/>
            <a:ext cx="10363200" cy="150030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0"/>
              </a:spcBef>
              <a:spcAft>
                <a:spcPts val="0"/>
              </a:spcAft>
              <a:buSzPts val="3200"/>
              <a:buNone/>
            </a:pPr>
            <a:r>
              <a:rPr b="1" lang="en-US" sz="5000">
                <a:solidFill>
                  <a:srgbClr val="FFFFFF"/>
                </a:solidFill>
                <a:latin typeface="Arial"/>
                <a:ea typeface="Arial"/>
                <a:cs typeface="Arial"/>
                <a:sym typeface="Arial"/>
              </a:rPr>
              <a:t>Preliminary Results</a:t>
            </a:r>
            <a:endParaRPr>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00"/>
        </a:solidFill>
      </p:bgPr>
    </p:bg>
    <p:spTree>
      <p:nvGrpSpPr>
        <p:cNvPr id="274" name="Shape 274"/>
        <p:cNvGrpSpPr/>
        <p:nvPr/>
      </p:nvGrpSpPr>
      <p:grpSpPr>
        <a:xfrm>
          <a:off x="0" y="0"/>
          <a:ext cx="0" cy="0"/>
          <a:chOff x="0" y="0"/>
          <a:chExt cx="0" cy="0"/>
        </a:xfrm>
      </p:grpSpPr>
      <p:sp>
        <p:nvSpPr>
          <p:cNvPr id="275" name="Google Shape;275;p13"/>
          <p:cNvSpPr txBox="1"/>
          <p:nvPr>
            <p:ph type="title"/>
          </p:nvPr>
        </p:nvSpPr>
        <p:spPr>
          <a:xfrm>
            <a:off x="567525" y="257825"/>
            <a:ext cx="113433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5000"/>
              <a:buNone/>
            </a:pPr>
            <a:r>
              <a:rPr lang="en-US"/>
              <a:t>Work Done and WiP: Summary</a:t>
            </a:r>
            <a:endParaRPr/>
          </a:p>
        </p:txBody>
      </p:sp>
      <p:sp>
        <p:nvSpPr>
          <p:cNvPr id="276" name="Google Shape;276;p13"/>
          <p:cNvSpPr txBox="1"/>
          <p:nvPr/>
        </p:nvSpPr>
        <p:spPr>
          <a:xfrm>
            <a:off x="685825" y="1592025"/>
            <a:ext cx="10422000" cy="1458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200000"/>
              </a:lnSpc>
              <a:spcBef>
                <a:spcPts val="1200"/>
              </a:spcBef>
              <a:spcAft>
                <a:spcPts val="0"/>
              </a:spcAft>
              <a:buClr>
                <a:schemeClr val="accent6"/>
              </a:buClr>
              <a:buSzPts val="1800"/>
              <a:buFont typeface="Times New Roman"/>
              <a:buChar char="●"/>
            </a:pPr>
            <a:r>
              <a:rPr lang="en-US" sz="1800">
                <a:solidFill>
                  <a:schemeClr val="accent6"/>
                </a:solidFill>
                <a:latin typeface="Times New Roman"/>
                <a:ea typeface="Times New Roman"/>
                <a:cs typeface="Times New Roman"/>
                <a:sym typeface="Times New Roman"/>
              </a:rPr>
              <a:t>App </a:t>
            </a:r>
            <a:r>
              <a:rPr lang="en-US" sz="1800">
                <a:solidFill>
                  <a:schemeClr val="accent6"/>
                </a:solidFill>
                <a:latin typeface="Times New Roman"/>
                <a:ea typeface="Times New Roman"/>
                <a:cs typeface="Times New Roman"/>
                <a:sym typeface="Times New Roman"/>
              </a:rPr>
              <a:t>is well under way. Software designs and mockups were created, screen layouts were put together, and we are in the process of integrating and testing map APIs</a:t>
            </a:r>
            <a:endParaRPr sz="1800">
              <a:solidFill>
                <a:schemeClr val="accent6"/>
              </a:solidFill>
              <a:latin typeface="Times New Roman"/>
              <a:ea typeface="Times New Roman"/>
              <a:cs typeface="Times New Roman"/>
              <a:sym typeface="Times New Roman"/>
            </a:endParaRPr>
          </a:p>
          <a:p>
            <a:pPr indent="-342900" lvl="0" marL="457200" marR="0" rtl="0" algn="l">
              <a:lnSpc>
                <a:spcPct val="200000"/>
              </a:lnSpc>
              <a:spcBef>
                <a:spcPts val="0"/>
              </a:spcBef>
              <a:spcAft>
                <a:spcPts val="0"/>
              </a:spcAft>
              <a:buClr>
                <a:schemeClr val="accent6"/>
              </a:buClr>
              <a:buSzPts val="1800"/>
              <a:buFont typeface="Times New Roman"/>
              <a:buChar char="●"/>
            </a:pPr>
            <a:r>
              <a:rPr lang="en-US" sz="1800">
                <a:solidFill>
                  <a:schemeClr val="accent6"/>
                </a:solidFill>
                <a:latin typeface="Times New Roman"/>
                <a:ea typeface="Times New Roman"/>
                <a:cs typeface="Times New Roman"/>
                <a:sym typeface="Times New Roman"/>
              </a:rPr>
              <a:t>Hardware has been significantly delayed by recent events</a:t>
            </a:r>
            <a:endParaRPr sz="1800">
              <a:solidFill>
                <a:schemeClr val="accent6"/>
              </a:solidFill>
              <a:latin typeface="Times New Roman"/>
              <a:ea typeface="Times New Roman"/>
              <a:cs typeface="Times New Roman"/>
              <a:sym typeface="Times New Roman"/>
            </a:endParaRPr>
          </a:p>
          <a:p>
            <a:pPr indent="-342900" lvl="0" marL="457200" marR="0" rtl="0" algn="l">
              <a:lnSpc>
                <a:spcPct val="200000"/>
              </a:lnSpc>
              <a:spcBef>
                <a:spcPts val="0"/>
              </a:spcBef>
              <a:spcAft>
                <a:spcPts val="0"/>
              </a:spcAft>
              <a:buClr>
                <a:schemeClr val="accent6"/>
              </a:buClr>
              <a:buSzPts val="1800"/>
              <a:buFont typeface="Times New Roman"/>
              <a:buChar char="●"/>
            </a:pPr>
            <a:r>
              <a:rPr lang="en-US" sz="1800">
                <a:solidFill>
                  <a:schemeClr val="accent6"/>
                </a:solidFill>
                <a:latin typeface="Times New Roman"/>
                <a:ea typeface="Times New Roman"/>
                <a:cs typeface="Times New Roman"/>
                <a:sym typeface="Times New Roman"/>
              </a:rPr>
              <a:t>Components have been tested, and we are preparing to begin working on building a more robust prototype</a:t>
            </a:r>
            <a:endParaRPr sz="1800">
              <a:solidFill>
                <a:schemeClr val="accent6"/>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
          <p:cNvSpPr txBox="1"/>
          <p:nvPr>
            <p:ph idx="4294967295" type="body"/>
          </p:nvPr>
        </p:nvSpPr>
        <p:spPr>
          <a:xfrm>
            <a:off x="757359" y="2304688"/>
            <a:ext cx="10363200" cy="150030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0"/>
              </a:spcBef>
              <a:spcAft>
                <a:spcPts val="0"/>
              </a:spcAft>
              <a:buSzPts val="3200"/>
              <a:buNone/>
            </a:pPr>
            <a:r>
              <a:rPr b="1" lang="en-US" sz="5000">
                <a:solidFill>
                  <a:srgbClr val="FFFFFF"/>
                </a:solidFill>
                <a:latin typeface="Arial"/>
                <a:ea typeface="Arial"/>
                <a:cs typeface="Arial"/>
                <a:sym typeface="Arial"/>
              </a:rPr>
              <a:t> Problem Statement</a:t>
            </a:r>
            <a:endParaRPr>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g825b0b09eb_0_0"/>
          <p:cNvSpPr txBox="1"/>
          <p:nvPr>
            <p:ph type="title"/>
          </p:nvPr>
        </p:nvSpPr>
        <p:spPr>
          <a:xfrm>
            <a:off x="609600" y="274638"/>
            <a:ext cx="109728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Camera</a:t>
            </a:r>
            <a:r>
              <a:rPr lang="en-US"/>
              <a:t> Tests:</a:t>
            </a:r>
            <a:endParaRPr/>
          </a:p>
        </p:txBody>
      </p:sp>
      <p:sp>
        <p:nvSpPr>
          <p:cNvPr id="282" name="Google Shape;282;g825b0b09eb_0_0"/>
          <p:cNvSpPr txBox="1"/>
          <p:nvPr>
            <p:ph idx="1" type="body"/>
          </p:nvPr>
        </p:nvSpPr>
        <p:spPr>
          <a:xfrm>
            <a:off x="609600" y="1600201"/>
            <a:ext cx="10972800" cy="4301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Left to right: Long lens, V1.3, V2.1</a:t>
            </a:r>
            <a:endParaRPr/>
          </a:p>
        </p:txBody>
      </p:sp>
      <p:pic>
        <p:nvPicPr>
          <p:cNvPr id="283" name="Google Shape;283;g825b0b09eb_0_0"/>
          <p:cNvPicPr preferRelativeResize="0"/>
          <p:nvPr/>
        </p:nvPicPr>
        <p:blipFill rotWithShape="1">
          <a:blip r:embed="rId3">
            <a:alphaModFix/>
          </a:blip>
          <a:srcRect b="20475" l="6855" r="17564" t="25936"/>
          <a:stretch/>
        </p:blipFill>
        <p:spPr>
          <a:xfrm>
            <a:off x="1204375" y="2725775"/>
            <a:ext cx="9214803" cy="3176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g825b0b09eb_0_6"/>
          <p:cNvSpPr txBox="1"/>
          <p:nvPr>
            <p:ph type="title"/>
          </p:nvPr>
        </p:nvSpPr>
        <p:spPr>
          <a:xfrm>
            <a:off x="609600" y="274638"/>
            <a:ext cx="109728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Camera Tests:</a:t>
            </a:r>
            <a:endParaRPr/>
          </a:p>
        </p:txBody>
      </p:sp>
      <p:sp>
        <p:nvSpPr>
          <p:cNvPr id="289" name="Google Shape;289;g825b0b09eb_0_6"/>
          <p:cNvSpPr txBox="1"/>
          <p:nvPr>
            <p:ph idx="1" type="body"/>
          </p:nvPr>
        </p:nvSpPr>
        <p:spPr>
          <a:xfrm>
            <a:off x="609600" y="1600201"/>
            <a:ext cx="10972800" cy="4301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Testing environment</a:t>
            </a:r>
            <a:endParaRPr/>
          </a:p>
        </p:txBody>
      </p:sp>
      <p:pic>
        <p:nvPicPr>
          <p:cNvPr id="290" name="Google Shape;290;g825b0b09eb_0_6"/>
          <p:cNvPicPr preferRelativeResize="0"/>
          <p:nvPr/>
        </p:nvPicPr>
        <p:blipFill rotWithShape="1">
          <a:blip r:embed="rId3">
            <a:alphaModFix/>
          </a:blip>
          <a:srcRect b="22865" l="0" r="0" t="22144"/>
          <a:stretch/>
        </p:blipFill>
        <p:spPr>
          <a:xfrm>
            <a:off x="5914525" y="687825"/>
            <a:ext cx="4926676" cy="557340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g825b0b09eb_0_13"/>
          <p:cNvSpPr txBox="1"/>
          <p:nvPr>
            <p:ph type="title"/>
          </p:nvPr>
        </p:nvSpPr>
        <p:spPr>
          <a:xfrm>
            <a:off x="609600" y="274638"/>
            <a:ext cx="109728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Camera Tests:</a:t>
            </a:r>
            <a:endParaRPr/>
          </a:p>
        </p:txBody>
      </p:sp>
      <p:sp>
        <p:nvSpPr>
          <p:cNvPr id="296" name="Google Shape;296;g825b0b09eb_0_13"/>
          <p:cNvSpPr txBox="1"/>
          <p:nvPr>
            <p:ph idx="1" type="body"/>
          </p:nvPr>
        </p:nvSpPr>
        <p:spPr>
          <a:xfrm>
            <a:off x="5303000" y="497651"/>
            <a:ext cx="10972800" cy="4301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Long Lens</a:t>
            </a:r>
            <a:endParaRPr/>
          </a:p>
        </p:txBody>
      </p:sp>
      <p:pic>
        <p:nvPicPr>
          <p:cNvPr id="297" name="Google Shape;297;g825b0b09eb_0_13"/>
          <p:cNvPicPr preferRelativeResize="0"/>
          <p:nvPr/>
        </p:nvPicPr>
        <p:blipFill>
          <a:blip r:embed="rId3">
            <a:alphaModFix/>
          </a:blip>
          <a:stretch>
            <a:fillRect/>
          </a:stretch>
        </p:blipFill>
        <p:spPr>
          <a:xfrm>
            <a:off x="1386475" y="1417650"/>
            <a:ext cx="8901202" cy="50069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g825b0b09eb_0_19"/>
          <p:cNvSpPr txBox="1"/>
          <p:nvPr>
            <p:ph type="title"/>
          </p:nvPr>
        </p:nvSpPr>
        <p:spPr>
          <a:xfrm>
            <a:off x="609600" y="274638"/>
            <a:ext cx="109728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Camera Tests:</a:t>
            </a:r>
            <a:endParaRPr/>
          </a:p>
        </p:txBody>
      </p:sp>
      <p:sp>
        <p:nvSpPr>
          <p:cNvPr id="303" name="Google Shape;303;g825b0b09eb_0_19"/>
          <p:cNvSpPr txBox="1"/>
          <p:nvPr>
            <p:ph idx="1" type="body"/>
          </p:nvPr>
        </p:nvSpPr>
        <p:spPr>
          <a:xfrm>
            <a:off x="5151275" y="578601"/>
            <a:ext cx="10972800" cy="4301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V1.3</a:t>
            </a:r>
            <a:endParaRPr/>
          </a:p>
        </p:txBody>
      </p:sp>
      <p:pic>
        <p:nvPicPr>
          <p:cNvPr id="304" name="Google Shape;304;g825b0b09eb_0_19"/>
          <p:cNvPicPr preferRelativeResize="0"/>
          <p:nvPr/>
        </p:nvPicPr>
        <p:blipFill>
          <a:blip r:embed="rId3">
            <a:alphaModFix/>
          </a:blip>
          <a:stretch>
            <a:fillRect/>
          </a:stretch>
        </p:blipFill>
        <p:spPr>
          <a:xfrm>
            <a:off x="1648751" y="1595072"/>
            <a:ext cx="7984848" cy="44914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g825b0b09eb_0_24"/>
          <p:cNvSpPr txBox="1"/>
          <p:nvPr>
            <p:ph type="title"/>
          </p:nvPr>
        </p:nvSpPr>
        <p:spPr>
          <a:xfrm>
            <a:off x="609600" y="274638"/>
            <a:ext cx="109728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Camera Tests:</a:t>
            </a:r>
            <a:endParaRPr/>
          </a:p>
        </p:txBody>
      </p:sp>
      <p:sp>
        <p:nvSpPr>
          <p:cNvPr id="310" name="Google Shape;310;g825b0b09eb_0_24"/>
          <p:cNvSpPr txBox="1"/>
          <p:nvPr>
            <p:ph idx="1" type="body"/>
          </p:nvPr>
        </p:nvSpPr>
        <p:spPr>
          <a:xfrm>
            <a:off x="5292875" y="538101"/>
            <a:ext cx="10972800" cy="4301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V2.1</a:t>
            </a:r>
            <a:endParaRPr/>
          </a:p>
        </p:txBody>
      </p:sp>
      <p:pic>
        <p:nvPicPr>
          <p:cNvPr id="311" name="Google Shape;311;g825b0b09eb_0_24"/>
          <p:cNvPicPr preferRelativeResize="0"/>
          <p:nvPr/>
        </p:nvPicPr>
        <p:blipFill>
          <a:blip r:embed="rId3">
            <a:alphaModFix/>
          </a:blip>
          <a:stretch>
            <a:fillRect/>
          </a:stretch>
        </p:blipFill>
        <p:spPr>
          <a:xfrm>
            <a:off x="1791025" y="1509350"/>
            <a:ext cx="7926274" cy="44585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g825b0b09eb_0_32"/>
          <p:cNvSpPr txBox="1"/>
          <p:nvPr>
            <p:ph type="title"/>
          </p:nvPr>
        </p:nvSpPr>
        <p:spPr>
          <a:xfrm>
            <a:off x="609600" y="274638"/>
            <a:ext cx="109728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Camera Tests: Results</a:t>
            </a:r>
            <a:endParaRPr/>
          </a:p>
        </p:txBody>
      </p:sp>
      <p:sp>
        <p:nvSpPr>
          <p:cNvPr id="317" name="Google Shape;317;g825b0b09eb_0_32"/>
          <p:cNvSpPr txBox="1"/>
          <p:nvPr>
            <p:ph idx="1" type="body"/>
          </p:nvPr>
        </p:nvSpPr>
        <p:spPr>
          <a:xfrm>
            <a:off x="609600" y="1327076"/>
            <a:ext cx="10972800" cy="4301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Long Lens</a:t>
            </a:r>
            <a:endParaRPr/>
          </a:p>
          <a:p>
            <a:pPr indent="0" lvl="0" marL="0" rtl="0" algn="l">
              <a:spcBef>
                <a:spcPts val="360"/>
              </a:spcBef>
              <a:spcAft>
                <a:spcPts val="0"/>
              </a:spcAft>
              <a:buNone/>
            </a:pPr>
            <a:r>
              <a:rPr lang="en-US"/>
              <a:t>	Best quality</a:t>
            </a:r>
            <a:endParaRPr/>
          </a:p>
          <a:p>
            <a:pPr indent="0" lvl="0" marL="0" rtl="0" algn="l">
              <a:spcBef>
                <a:spcPts val="360"/>
              </a:spcBef>
              <a:spcAft>
                <a:spcPts val="0"/>
              </a:spcAft>
              <a:buNone/>
            </a:pPr>
            <a:r>
              <a:rPr lang="en-US"/>
              <a:t>	Wider angle lens</a:t>
            </a:r>
            <a:endParaRPr/>
          </a:p>
          <a:p>
            <a:pPr indent="0" lvl="0" marL="0" rtl="0" algn="l">
              <a:spcBef>
                <a:spcPts val="360"/>
              </a:spcBef>
              <a:spcAft>
                <a:spcPts val="0"/>
              </a:spcAft>
              <a:buNone/>
            </a:pPr>
            <a:r>
              <a:rPr lang="en-US"/>
              <a:t>V1.3</a:t>
            </a:r>
            <a:endParaRPr/>
          </a:p>
          <a:p>
            <a:pPr indent="0" lvl="0" marL="0" rtl="0" algn="l">
              <a:spcBef>
                <a:spcPts val="360"/>
              </a:spcBef>
              <a:spcAft>
                <a:spcPts val="0"/>
              </a:spcAft>
              <a:buNone/>
            </a:pPr>
            <a:r>
              <a:rPr lang="en-US"/>
              <a:t>	2nd best quality</a:t>
            </a:r>
            <a:endParaRPr/>
          </a:p>
          <a:p>
            <a:pPr indent="0" lvl="0" marL="0" rtl="0" algn="l">
              <a:spcBef>
                <a:spcPts val="360"/>
              </a:spcBef>
              <a:spcAft>
                <a:spcPts val="0"/>
              </a:spcAft>
              <a:buNone/>
            </a:pPr>
            <a:r>
              <a:rPr lang="en-US"/>
              <a:t>	Slightly lower resolution</a:t>
            </a:r>
            <a:endParaRPr/>
          </a:p>
          <a:p>
            <a:pPr indent="0" lvl="0" marL="0" rtl="0" algn="l">
              <a:spcBef>
                <a:spcPts val="360"/>
              </a:spcBef>
              <a:spcAft>
                <a:spcPts val="0"/>
              </a:spcAft>
              <a:buNone/>
            </a:pPr>
            <a:r>
              <a:rPr lang="en-US"/>
              <a:t>V2.1</a:t>
            </a:r>
            <a:endParaRPr/>
          </a:p>
          <a:p>
            <a:pPr indent="0" lvl="0" marL="0" rtl="0" algn="l">
              <a:spcBef>
                <a:spcPts val="360"/>
              </a:spcBef>
              <a:spcAft>
                <a:spcPts val="0"/>
              </a:spcAft>
              <a:buNone/>
            </a:pPr>
            <a:r>
              <a:rPr lang="en-US"/>
              <a:t>	Trouble focusing</a:t>
            </a:r>
            <a:endParaRPr/>
          </a:p>
          <a:p>
            <a:pPr indent="0" lvl="0" marL="0" rtl="0" algn="l">
              <a:spcBef>
                <a:spcPts val="360"/>
              </a:spcBef>
              <a:spcAft>
                <a:spcPts val="0"/>
              </a:spcAft>
              <a:buNone/>
            </a:pPr>
            <a:r>
              <a:rPr lang="en-US"/>
              <a:t>	Otherwise same quality as V1.3</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g825b0b09eb_0_38"/>
          <p:cNvSpPr txBox="1"/>
          <p:nvPr>
            <p:ph type="title"/>
          </p:nvPr>
        </p:nvSpPr>
        <p:spPr>
          <a:xfrm>
            <a:off x="609600" y="274638"/>
            <a:ext cx="109728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Battery Test</a:t>
            </a:r>
            <a:endParaRPr/>
          </a:p>
        </p:txBody>
      </p:sp>
      <p:sp>
        <p:nvSpPr>
          <p:cNvPr id="323" name="Google Shape;323;g825b0b09eb_0_38"/>
          <p:cNvSpPr txBox="1"/>
          <p:nvPr>
            <p:ph idx="1" type="body"/>
          </p:nvPr>
        </p:nvSpPr>
        <p:spPr>
          <a:xfrm>
            <a:off x="609600" y="1327075"/>
            <a:ext cx="4083900" cy="4301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Lasted 13 hours on battery when idling</a:t>
            </a:r>
            <a:endParaRPr/>
          </a:p>
        </p:txBody>
      </p:sp>
      <p:pic>
        <p:nvPicPr>
          <p:cNvPr id="324" name="Google Shape;324;g825b0b09eb_0_38"/>
          <p:cNvPicPr preferRelativeResize="0"/>
          <p:nvPr/>
        </p:nvPicPr>
        <p:blipFill rotWithShape="1">
          <a:blip r:embed="rId3">
            <a:alphaModFix/>
          </a:blip>
          <a:srcRect b="0" l="0" r="29592" t="0"/>
          <a:stretch/>
        </p:blipFill>
        <p:spPr>
          <a:xfrm>
            <a:off x="4926000" y="595475"/>
            <a:ext cx="6857999" cy="47348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g71e170de59_1_247"/>
          <p:cNvSpPr txBox="1"/>
          <p:nvPr>
            <p:ph type="title"/>
          </p:nvPr>
        </p:nvSpPr>
        <p:spPr>
          <a:xfrm>
            <a:off x="609600" y="274638"/>
            <a:ext cx="109728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Sensor Tests:</a:t>
            </a:r>
            <a:endParaRPr/>
          </a:p>
        </p:txBody>
      </p:sp>
      <p:sp>
        <p:nvSpPr>
          <p:cNvPr id="330" name="Google Shape;330;g71e170de59_1_247"/>
          <p:cNvSpPr txBox="1"/>
          <p:nvPr>
            <p:ph idx="1" type="body"/>
          </p:nvPr>
        </p:nvSpPr>
        <p:spPr>
          <a:xfrm>
            <a:off x="609600" y="1417650"/>
            <a:ext cx="3003300" cy="4833300"/>
          </a:xfrm>
          <a:prstGeom prst="rect">
            <a:avLst/>
          </a:prstGeom>
        </p:spPr>
        <p:txBody>
          <a:bodyPr anchorCtr="0" anchor="t" bIns="45700" lIns="91425" spcFirstLastPara="1" rIns="91425" wrap="square" tIns="45700">
            <a:noAutofit/>
          </a:bodyPr>
          <a:lstStyle/>
          <a:p>
            <a:pPr indent="-381000" lvl="0" marL="457200" rtl="0" algn="l">
              <a:spcBef>
                <a:spcPts val="360"/>
              </a:spcBef>
              <a:spcAft>
                <a:spcPts val="0"/>
              </a:spcAft>
              <a:buSzPts val="2400"/>
              <a:buChar char="•"/>
            </a:pPr>
            <a:r>
              <a:rPr lang="en-US" sz="2400"/>
              <a:t>Very accurate at a distance under 5 ft.</a:t>
            </a:r>
            <a:endParaRPr sz="2400"/>
          </a:p>
          <a:p>
            <a:pPr indent="-381000" lvl="0" marL="457200" rtl="0" algn="l">
              <a:spcBef>
                <a:spcPts val="0"/>
              </a:spcBef>
              <a:spcAft>
                <a:spcPts val="0"/>
              </a:spcAft>
              <a:buSzPts val="2400"/>
              <a:buChar char="•"/>
            </a:pPr>
            <a:r>
              <a:rPr lang="en-US" sz="2400"/>
              <a:t>Anything over 5 ft can have a variation of up to 10% from the actual distance.</a:t>
            </a:r>
            <a:endParaRPr sz="2400"/>
          </a:p>
        </p:txBody>
      </p:sp>
      <p:pic>
        <p:nvPicPr>
          <p:cNvPr id="331" name="Google Shape;331;g71e170de59_1_247"/>
          <p:cNvPicPr preferRelativeResize="0"/>
          <p:nvPr/>
        </p:nvPicPr>
        <p:blipFill>
          <a:blip r:embed="rId3">
            <a:alphaModFix/>
          </a:blip>
          <a:stretch>
            <a:fillRect/>
          </a:stretch>
        </p:blipFill>
        <p:spPr>
          <a:xfrm>
            <a:off x="4020000" y="1417638"/>
            <a:ext cx="6847415" cy="513556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g71e170de59_1_242"/>
          <p:cNvSpPr txBox="1"/>
          <p:nvPr>
            <p:ph type="title"/>
          </p:nvPr>
        </p:nvSpPr>
        <p:spPr>
          <a:xfrm>
            <a:off x="609600" y="274638"/>
            <a:ext cx="109728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App Progress:</a:t>
            </a:r>
            <a:endParaRPr/>
          </a:p>
        </p:txBody>
      </p:sp>
      <p:pic>
        <p:nvPicPr>
          <p:cNvPr id="337" name="Google Shape;337;g71e170de59_1_242" title="CDR_shawn.mp4">
            <a:hlinkClick r:id="rId3"/>
          </p:cNvPr>
          <p:cNvPicPr preferRelativeResize="0"/>
          <p:nvPr/>
        </p:nvPicPr>
        <p:blipFill>
          <a:blip r:embed="rId4">
            <a:alphaModFix/>
          </a:blip>
          <a:stretch>
            <a:fillRect/>
          </a:stretch>
        </p:blipFill>
        <p:spPr>
          <a:xfrm>
            <a:off x="3101663" y="1417654"/>
            <a:ext cx="5988674" cy="4491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14"/>
          <p:cNvSpPr txBox="1"/>
          <p:nvPr>
            <p:ph idx="4294967295" type="body"/>
          </p:nvPr>
        </p:nvSpPr>
        <p:spPr>
          <a:xfrm>
            <a:off x="757359" y="2304688"/>
            <a:ext cx="10363200" cy="150030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0"/>
              </a:spcBef>
              <a:spcAft>
                <a:spcPts val="0"/>
              </a:spcAft>
              <a:buSzPts val="3200"/>
              <a:buNone/>
            </a:pPr>
            <a:r>
              <a:rPr b="1" lang="en-US" sz="5000">
                <a:solidFill>
                  <a:srgbClr val="FFFFFF"/>
                </a:solidFill>
                <a:latin typeface="Arial"/>
                <a:ea typeface="Arial"/>
                <a:cs typeface="Arial"/>
                <a:sym typeface="Arial"/>
              </a:rPr>
              <a:t>Design Validation </a:t>
            </a:r>
            <a:endParaRPr b="1" sz="5000">
              <a:solidFill>
                <a:srgbClr val="FFFFFF"/>
              </a:solidFill>
              <a:latin typeface="Arial"/>
              <a:ea typeface="Arial"/>
              <a:cs typeface="Arial"/>
              <a:sym typeface="Arial"/>
            </a:endParaRPr>
          </a:p>
          <a:p>
            <a:pPr indent="0" lvl="0" marL="457200" rtl="0" algn="l">
              <a:lnSpc>
                <a:spcPct val="100000"/>
              </a:lnSpc>
              <a:spcBef>
                <a:spcPts val="0"/>
              </a:spcBef>
              <a:spcAft>
                <a:spcPts val="0"/>
              </a:spcAft>
              <a:buSzPts val="3200"/>
              <a:buNone/>
            </a:pPr>
            <a:r>
              <a:rPr b="1" lang="en-US" sz="5000">
                <a:solidFill>
                  <a:srgbClr val="FFFFFF"/>
                </a:solidFill>
                <a:latin typeface="Arial"/>
                <a:ea typeface="Arial"/>
                <a:cs typeface="Arial"/>
                <a:sym typeface="Arial"/>
              </a:rPr>
              <a:t>and Demonstration</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5000"/>
              <a:buFont typeface="Arial"/>
              <a:buNone/>
            </a:pPr>
            <a:r>
              <a:rPr lang="en-US"/>
              <a:t>Problem Background</a:t>
            </a:r>
            <a:endParaRPr/>
          </a:p>
        </p:txBody>
      </p:sp>
      <p:sp>
        <p:nvSpPr>
          <p:cNvPr id="164" name="Google Shape;164;p3"/>
          <p:cNvSpPr txBox="1"/>
          <p:nvPr>
            <p:ph idx="1" type="body"/>
          </p:nvPr>
        </p:nvSpPr>
        <p:spPr>
          <a:xfrm>
            <a:off x="609600" y="1600201"/>
            <a:ext cx="10972800" cy="43017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rPr lang="en-US" sz="2400"/>
              <a:t>Navigation is something we take for granted, but can be a major concern for the blind and visually impaired.</a:t>
            </a:r>
            <a:endParaRPr sz="2400"/>
          </a:p>
          <a:p>
            <a:pPr indent="-139700" lvl="0" marL="342900" rtl="0" algn="l">
              <a:spcBef>
                <a:spcPts val="0"/>
              </a:spcBef>
              <a:spcAft>
                <a:spcPts val="0"/>
              </a:spcAft>
              <a:buClr>
                <a:schemeClr val="dk1"/>
              </a:buClr>
              <a:buSzPts val="3200"/>
              <a:buNone/>
            </a:pPr>
            <a:r>
              <a:t/>
            </a:r>
            <a:endParaRPr sz="2400"/>
          </a:p>
          <a:p>
            <a:pPr indent="-139700" lvl="0" marL="342900" rtl="0" algn="l">
              <a:spcBef>
                <a:spcPts val="0"/>
              </a:spcBef>
              <a:spcAft>
                <a:spcPts val="0"/>
              </a:spcAft>
              <a:buClr>
                <a:schemeClr val="dk1"/>
              </a:buClr>
              <a:buSzPts val="3200"/>
              <a:buNone/>
            </a:pPr>
            <a:r>
              <a:rPr lang="en-US" sz="2400"/>
              <a:t>One of the most common, and widely recognized, tools used by the blind community to address this issue is a “white cane.”</a:t>
            </a:r>
            <a:endParaRPr sz="2400"/>
          </a:p>
          <a:p>
            <a:pPr indent="-139700" lvl="0" marL="342900" rtl="0" algn="l">
              <a:spcBef>
                <a:spcPts val="0"/>
              </a:spcBef>
              <a:spcAft>
                <a:spcPts val="0"/>
              </a:spcAft>
              <a:buClr>
                <a:schemeClr val="dk1"/>
              </a:buClr>
              <a:buSzPts val="3200"/>
              <a:buNone/>
            </a:pPr>
            <a:r>
              <a:t/>
            </a:r>
            <a:endParaRPr sz="2400"/>
          </a:p>
          <a:p>
            <a:pPr indent="-139700" lvl="0" marL="342900" rtl="0" algn="l">
              <a:spcBef>
                <a:spcPts val="0"/>
              </a:spcBef>
              <a:spcAft>
                <a:spcPts val="0"/>
              </a:spcAft>
              <a:buClr>
                <a:schemeClr val="dk1"/>
              </a:buClr>
              <a:buSzPts val="3200"/>
              <a:buNone/>
            </a:pPr>
            <a:r>
              <a:rPr lang="en-US" sz="2400"/>
              <a:t>Our project is to upgrade a white cane with additional functionality - namely, directions provided through haptic/audio feedback, integration with smartphones, in-building navigation and orientation, and quick access to emergency services</a:t>
            </a:r>
            <a:endParaRPr sz="2400"/>
          </a:p>
          <a:p>
            <a:pPr indent="-139700" lvl="0" marL="342900" rtl="0" algn="l">
              <a:lnSpc>
                <a:spcPct val="100000"/>
              </a:lnSpc>
              <a:spcBef>
                <a:spcPts val="0"/>
              </a:spcBef>
              <a:spcAft>
                <a:spcPts val="0"/>
              </a:spcAft>
              <a:buClr>
                <a:schemeClr val="dk1"/>
              </a:buClr>
              <a:buSzPts val="32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g71e170de59_2_0"/>
          <p:cNvSpPr txBox="1"/>
          <p:nvPr>
            <p:ph type="title"/>
          </p:nvPr>
        </p:nvSpPr>
        <p:spPr>
          <a:xfrm>
            <a:off x="568775" y="458313"/>
            <a:ext cx="109728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accent6"/>
              </a:buClr>
              <a:buSzPts val="5000"/>
              <a:buFont typeface="Arial"/>
              <a:buNone/>
            </a:pPr>
            <a:r>
              <a:rPr lang="en-US"/>
              <a:t>Design Validation Plan</a:t>
            </a:r>
            <a:endParaRPr/>
          </a:p>
          <a:p>
            <a:pPr indent="0" lvl="0" marL="0" rtl="0" algn="l">
              <a:spcBef>
                <a:spcPts val="0"/>
              </a:spcBef>
              <a:spcAft>
                <a:spcPts val="0"/>
              </a:spcAft>
              <a:buNone/>
            </a:pPr>
            <a:r>
              <a:t/>
            </a:r>
            <a:endParaRPr/>
          </a:p>
        </p:txBody>
      </p:sp>
      <p:sp>
        <p:nvSpPr>
          <p:cNvPr id="348" name="Google Shape;348;g71e170de59_2_0"/>
          <p:cNvSpPr txBox="1"/>
          <p:nvPr>
            <p:ph idx="1" type="body"/>
          </p:nvPr>
        </p:nvSpPr>
        <p:spPr>
          <a:xfrm>
            <a:off x="609600" y="1069500"/>
            <a:ext cx="10972800" cy="5186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en-US" sz="2400"/>
              <a:t>Pending Acceptance Test Cases</a:t>
            </a:r>
            <a:endParaRPr b="1" sz="2400"/>
          </a:p>
          <a:p>
            <a:pPr indent="0" lvl="0" marL="0" rtl="0" algn="l">
              <a:spcBef>
                <a:spcPts val="360"/>
              </a:spcBef>
              <a:spcAft>
                <a:spcPts val="0"/>
              </a:spcAft>
              <a:buNone/>
            </a:pPr>
            <a:r>
              <a:rPr lang="en-US" sz="2400"/>
              <a:t>-Obstacle Detection</a:t>
            </a:r>
            <a:endParaRPr sz="2400"/>
          </a:p>
          <a:p>
            <a:pPr indent="-342900" lvl="0" marL="914400" rtl="0" algn="l">
              <a:spcBef>
                <a:spcPts val="360"/>
              </a:spcBef>
              <a:spcAft>
                <a:spcPts val="0"/>
              </a:spcAft>
              <a:buSzPts val="1800"/>
              <a:buChar char="•"/>
            </a:pPr>
            <a:r>
              <a:rPr lang="en-US" sz="1800"/>
              <a:t>System (consisting of RaspberryPi, ultrasonic sensors, haptic motors) must be able to use the ultrasonic sensors to consistently detect objects in the users path</a:t>
            </a:r>
            <a:endParaRPr sz="1800"/>
          </a:p>
          <a:p>
            <a:pPr indent="-342900" lvl="0" marL="914400" rtl="0" algn="l">
              <a:spcBef>
                <a:spcPts val="0"/>
              </a:spcBef>
              <a:spcAft>
                <a:spcPts val="0"/>
              </a:spcAft>
              <a:buSzPts val="1800"/>
              <a:buChar char="•"/>
            </a:pPr>
            <a:r>
              <a:rPr lang="en-US" sz="1800"/>
              <a:t>If an object is found, this information is communicated using haptic motors, or audio feedback</a:t>
            </a:r>
            <a:endParaRPr sz="1800"/>
          </a:p>
          <a:p>
            <a:pPr indent="-342900" lvl="0" marL="914400" rtl="0" algn="l">
              <a:spcBef>
                <a:spcPts val="0"/>
              </a:spcBef>
              <a:spcAft>
                <a:spcPts val="0"/>
              </a:spcAft>
              <a:buSzPts val="1800"/>
              <a:buChar char="•"/>
            </a:pPr>
            <a:r>
              <a:rPr lang="en-US" sz="1800"/>
              <a:t>In order to test that this function is working correctly, obstacles (like a chair or a box) will be placed in the users path, if the device can consistently warn the user within our intended detection radius ( currently 10 ft infront and 3ft overhead and to the sides) it can  be categorized as functional and the components can be permanently added onto the device.</a:t>
            </a:r>
            <a:endParaRPr sz="1800"/>
          </a:p>
          <a:p>
            <a:pPr indent="0" lvl="0" marL="0" rtl="0" algn="l">
              <a:spcBef>
                <a:spcPts val="360"/>
              </a:spcBef>
              <a:spcAft>
                <a:spcPts val="0"/>
              </a:spcAft>
              <a:buNone/>
            </a:pPr>
            <a:r>
              <a:rPr lang="en-US" sz="1800"/>
              <a:t>-</a:t>
            </a:r>
            <a:r>
              <a:rPr lang="en-US" sz="2400"/>
              <a:t>User Navigation</a:t>
            </a:r>
            <a:endParaRPr sz="2400"/>
          </a:p>
          <a:p>
            <a:pPr indent="-342900" lvl="0" marL="914400" rtl="0" algn="l">
              <a:spcBef>
                <a:spcPts val="360"/>
              </a:spcBef>
              <a:spcAft>
                <a:spcPts val="0"/>
              </a:spcAft>
              <a:buSzPts val="1800"/>
              <a:buChar char="•"/>
            </a:pPr>
            <a:r>
              <a:rPr lang="en-US" sz="1800"/>
              <a:t>the user must be able to use the application to select a location (for our purpose we are using on-campus locations) using text to speech, and then they are led to that location with the app, which will use either the vibration motors or audio feedback (depending on the users choice) to guide the user.</a:t>
            </a:r>
            <a:endParaRPr sz="1800"/>
          </a:p>
          <a:p>
            <a:pPr indent="-342900" lvl="0" marL="914400" rtl="0" algn="l">
              <a:spcBef>
                <a:spcPts val="0"/>
              </a:spcBef>
              <a:spcAft>
                <a:spcPts val="0"/>
              </a:spcAft>
              <a:buSzPts val="1800"/>
              <a:buChar char="•"/>
            </a:pPr>
            <a:r>
              <a:rPr lang="en-US" sz="1800"/>
              <a:t>We can test by selecting a location, and having the navigation directions accurately communicated using the cues, then this functionality works.</a:t>
            </a:r>
            <a:endParaRPr sz="1800"/>
          </a:p>
          <a:p>
            <a:pPr indent="0" lvl="0" marL="0" rtl="0" algn="l">
              <a:spcBef>
                <a:spcPts val="360"/>
              </a:spcBef>
              <a:spcAft>
                <a:spcPts val="0"/>
              </a:spcAft>
              <a:buNone/>
            </a:pPr>
            <a:r>
              <a:t/>
            </a:r>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g71e170de59_2_5"/>
          <p:cNvSpPr txBox="1"/>
          <p:nvPr>
            <p:ph type="title"/>
          </p:nvPr>
        </p:nvSpPr>
        <p:spPr>
          <a:xfrm>
            <a:off x="609600" y="274638"/>
            <a:ext cx="109728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accent6"/>
              </a:buClr>
              <a:buSzPts val="1100"/>
              <a:buFont typeface="Arial"/>
              <a:buNone/>
            </a:pPr>
            <a:r>
              <a:rPr lang="en-US"/>
              <a:t>Design Validation Plan</a:t>
            </a:r>
            <a:endParaRPr/>
          </a:p>
        </p:txBody>
      </p:sp>
      <p:sp>
        <p:nvSpPr>
          <p:cNvPr id="354" name="Google Shape;354;g71e170de59_2_5"/>
          <p:cNvSpPr txBox="1"/>
          <p:nvPr>
            <p:ph idx="1" type="body"/>
          </p:nvPr>
        </p:nvSpPr>
        <p:spPr>
          <a:xfrm>
            <a:off x="609600" y="1600201"/>
            <a:ext cx="10972800" cy="4301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accent6"/>
              </a:buClr>
              <a:buSzPts val="1100"/>
              <a:buFont typeface="Arial"/>
              <a:buNone/>
            </a:pPr>
            <a:r>
              <a:rPr lang="en-US" sz="2400"/>
              <a:t>-Indoor navigation (breadcrumb system)</a:t>
            </a:r>
            <a:endParaRPr sz="2400"/>
          </a:p>
          <a:p>
            <a:pPr indent="-342900" lvl="0" marL="914400" rtl="0" algn="l">
              <a:spcBef>
                <a:spcPts val="360"/>
              </a:spcBef>
              <a:spcAft>
                <a:spcPts val="0"/>
              </a:spcAft>
              <a:buSzPts val="1800"/>
              <a:buChar char="•"/>
            </a:pPr>
            <a:r>
              <a:rPr lang="en-US" sz="1800"/>
              <a:t>The gyroscopic sensor, attached to the Pi, and the app, must work together to allow a user to set “anchors”, that the user can then be lead back to using audio or vibration cues. Multiple anchors should be able to be set, and the user is lead to each anchor in the reverse order that they were set. </a:t>
            </a:r>
            <a:endParaRPr sz="1800"/>
          </a:p>
          <a:p>
            <a:pPr indent="-342900" lvl="0" marL="914400" rtl="0" algn="l">
              <a:spcBef>
                <a:spcPts val="0"/>
              </a:spcBef>
              <a:spcAft>
                <a:spcPts val="0"/>
              </a:spcAft>
              <a:buSzPts val="1800"/>
              <a:buChar char="•"/>
            </a:pPr>
            <a:r>
              <a:rPr lang="en-US" sz="1800"/>
              <a:t>Due to current events, it may be difficult to coordinate testing, and we may have to use the phone’s gyroscope.</a:t>
            </a:r>
            <a:endParaRPr sz="1800"/>
          </a:p>
          <a:p>
            <a:pPr indent="-342900" lvl="0" marL="914400" rtl="0" algn="l">
              <a:spcBef>
                <a:spcPts val="0"/>
              </a:spcBef>
              <a:spcAft>
                <a:spcPts val="0"/>
              </a:spcAft>
              <a:buSzPts val="1800"/>
              <a:buChar char="•"/>
            </a:pPr>
            <a:r>
              <a:rPr lang="en-US" sz="1800"/>
              <a:t>To ensure the breadcrumb system is working correctly, we will set anchor points, then mark them on the floor, and make sure we are led back to the correct positions. </a:t>
            </a:r>
            <a:endParaRPr sz="1800"/>
          </a:p>
          <a:p>
            <a:pPr indent="0" lvl="0" marL="0" rtl="0" algn="l">
              <a:spcBef>
                <a:spcPts val="360"/>
              </a:spcBef>
              <a:spcAft>
                <a:spcPts val="0"/>
              </a:spcAft>
              <a:buNone/>
            </a:pPr>
            <a:r>
              <a:rPr lang="en-US" sz="1800"/>
              <a:t>-</a:t>
            </a:r>
            <a:r>
              <a:rPr lang="en-US" sz="2400"/>
              <a:t>Emergency Contact</a:t>
            </a:r>
            <a:endParaRPr sz="2400"/>
          </a:p>
          <a:p>
            <a:pPr indent="-342900" lvl="0" marL="914400" rtl="0" algn="l">
              <a:spcBef>
                <a:spcPts val="360"/>
              </a:spcBef>
              <a:spcAft>
                <a:spcPts val="0"/>
              </a:spcAft>
              <a:buSzPts val="1800"/>
              <a:buChar char="•"/>
            </a:pPr>
            <a:r>
              <a:rPr lang="en-US" sz="1800"/>
              <a:t>A button will be present on the cane, if we are able to activate this button (using 2 long presses of the button), and have the Pi send the signal to the app, which will call the users emergency contact of choice, then this functionality works.</a:t>
            </a:r>
            <a:endParaRPr sz="1800"/>
          </a:p>
          <a:p>
            <a:pPr indent="0" lvl="0" marL="0" rtl="0" algn="l">
              <a:spcBef>
                <a:spcPts val="360"/>
              </a:spcBef>
              <a:spcAft>
                <a:spcPts val="0"/>
              </a:spcAft>
              <a:buClr>
                <a:schemeClr val="accent6"/>
              </a:buClr>
              <a:buSzPts val="1100"/>
              <a:buFont typeface="Arial"/>
              <a:buNone/>
            </a:pPr>
            <a:r>
              <a:t/>
            </a:r>
            <a:endParaRPr sz="2400"/>
          </a:p>
          <a:p>
            <a:pPr indent="0" lvl="0" marL="0" rtl="0" algn="l">
              <a:spcBef>
                <a:spcPts val="36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1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5000"/>
              <a:buNone/>
            </a:pPr>
            <a:r>
              <a:rPr lang="en-US"/>
              <a:t>Design Demonstration Plan</a:t>
            </a:r>
            <a:endParaRPr/>
          </a:p>
        </p:txBody>
      </p:sp>
      <p:sp>
        <p:nvSpPr>
          <p:cNvPr id="360" name="Google Shape;360;p16"/>
          <p:cNvSpPr txBox="1"/>
          <p:nvPr>
            <p:ph idx="1" type="body"/>
          </p:nvPr>
        </p:nvSpPr>
        <p:spPr>
          <a:xfrm>
            <a:off x="609600" y="1600201"/>
            <a:ext cx="10972800" cy="43017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Char char="-"/>
            </a:pPr>
            <a:r>
              <a:rPr b="1" lang="en-US" sz="1800"/>
              <a:t>Video Demo: </a:t>
            </a:r>
            <a:r>
              <a:rPr lang="en-US" sz="1800"/>
              <a:t>Since we may not be able to demonstrate the cane in person, a video can be made that will consist of the following parts:</a:t>
            </a:r>
            <a:endParaRPr sz="1800"/>
          </a:p>
          <a:p>
            <a:pPr indent="-342900" lvl="5" marL="2743200" rtl="0" algn="l">
              <a:lnSpc>
                <a:spcPct val="100000"/>
              </a:lnSpc>
              <a:spcBef>
                <a:spcPts val="360"/>
              </a:spcBef>
              <a:spcAft>
                <a:spcPts val="0"/>
              </a:spcAft>
              <a:buSzPts val="1800"/>
              <a:buChar char="•"/>
            </a:pPr>
            <a:r>
              <a:rPr lang="en-US" sz="1800"/>
              <a:t>Emergency contact function</a:t>
            </a:r>
            <a:endParaRPr sz="1800"/>
          </a:p>
          <a:p>
            <a:pPr indent="-342900" lvl="5" marL="2743200" rtl="0" algn="l">
              <a:lnSpc>
                <a:spcPct val="100000"/>
              </a:lnSpc>
              <a:spcBef>
                <a:spcPts val="360"/>
              </a:spcBef>
              <a:spcAft>
                <a:spcPts val="0"/>
              </a:spcAft>
              <a:buSzPts val="1800"/>
              <a:buChar char="•"/>
            </a:pPr>
            <a:r>
              <a:rPr lang="en-US" sz="1800"/>
              <a:t>Demonstration of obstacle detection</a:t>
            </a:r>
            <a:endParaRPr sz="1800"/>
          </a:p>
          <a:p>
            <a:pPr indent="-342900" lvl="5" marL="2743200" rtl="0" algn="l">
              <a:lnSpc>
                <a:spcPct val="100000"/>
              </a:lnSpc>
              <a:spcBef>
                <a:spcPts val="360"/>
              </a:spcBef>
              <a:spcAft>
                <a:spcPts val="0"/>
              </a:spcAft>
              <a:buSzPts val="1800"/>
              <a:buChar char="•"/>
            </a:pPr>
            <a:r>
              <a:rPr lang="en-US" sz="1800"/>
              <a:t>Location Navigator</a:t>
            </a:r>
            <a:endParaRPr sz="1800"/>
          </a:p>
          <a:p>
            <a:pPr indent="-342900" lvl="5" marL="2743200" rtl="0" algn="l">
              <a:lnSpc>
                <a:spcPct val="100000"/>
              </a:lnSpc>
              <a:spcBef>
                <a:spcPts val="360"/>
              </a:spcBef>
              <a:spcAft>
                <a:spcPts val="0"/>
              </a:spcAft>
              <a:buSzPts val="1800"/>
              <a:buChar char="•"/>
            </a:pPr>
            <a:r>
              <a:rPr lang="en-US" sz="1800"/>
              <a:t>Demonstration of indoor navigation</a:t>
            </a:r>
            <a:endParaRPr sz="2400"/>
          </a:p>
          <a:p>
            <a:pPr indent="-342900" lvl="0" marL="457200" rtl="0" algn="l">
              <a:lnSpc>
                <a:spcPct val="100000"/>
              </a:lnSpc>
              <a:spcBef>
                <a:spcPts val="360"/>
              </a:spcBef>
              <a:spcAft>
                <a:spcPts val="0"/>
              </a:spcAft>
              <a:buSzPts val="1800"/>
              <a:buChar char="-"/>
            </a:pPr>
            <a:r>
              <a:rPr b="1" lang="en-US" sz="1800"/>
              <a:t>Emergency Contact Function:</a:t>
            </a:r>
            <a:r>
              <a:rPr lang="en-US" sz="1800"/>
              <a:t> Video of a team member pressing the button on the cane, then showing that the app makes the appropriate call</a:t>
            </a:r>
            <a:endParaRPr sz="1800"/>
          </a:p>
          <a:p>
            <a:pPr indent="0" lvl="0" marL="457200" rtl="0" algn="l">
              <a:lnSpc>
                <a:spcPct val="100000"/>
              </a:lnSpc>
              <a:spcBef>
                <a:spcPts val="360"/>
              </a:spcBef>
              <a:spcAft>
                <a:spcPts val="0"/>
              </a:spcAft>
              <a:buNone/>
            </a:pPr>
            <a:r>
              <a:t/>
            </a:r>
            <a:endParaRPr sz="1800"/>
          </a:p>
          <a:p>
            <a:pPr indent="-342900" lvl="0" marL="457200" rtl="0" algn="l">
              <a:lnSpc>
                <a:spcPct val="100000"/>
              </a:lnSpc>
              <a:spcBef>
                <a:spcPts val="360"/>
              </a:spcBef>
              <a:spcAft>
                <a:spcPts val="0"/>
              </a:spcAft>
              <a:buSzPts val="1800"/>
              <a:buChar char="-"/>
            </a:pPr>
            <a:r>
              <a:rPr b="1" lang="en-US" sz="1800"/>
              <a:t>Obstacle Detection:</a:t>
            </a:r>
            <a:r>
              <a:rPr lang="en-US" sz="1800"/>
              <a:t> An outdoor/indoor area is set up with cardboard box obstacles,or chairs, then one of us is shown blindfolded navigating around the area with the cane, the audio feedback option will be turned on so the cues can be heard on camera</a:t>
            </a:r>
            <a:endParaRPr sz="1800"/>
          </a:p>
          <a:p>
            <a:pPr indent="0" lvl="0" marL="457200" rtl="0" algn="l">
              <a:lnSpc>
                <a:spcPct val="100000"/>
              </a:lnSpc>
              <a:spcBef>
                <a:spcPts val="360"/>
              </a:spcBef>
              <a:spcAft>
                <a:spcPts val="0"/>
              </a:spcAft>
              <a:buSzPts val="1800"/>
              <a:buNone/>
            </a:pPr>
            <a:r>
              <a:t/>
            </a:r>
            <a:endParaRPr sz="2400"/>
          </a:p>
          <a:p>
            <a:pPr indent="0" lvl="0" marL="457200" rtl="0" algn="l">
              <a:lnSpc>
                <a:spcPct val="100000"/>
              </a:lnSpc>
              <a:spcBef>
                <a:spcPts val="360"/>
              </a:spcBef>
              <a:spcAft>
                <a:spcPts val="0"/>
              </a:spcAft>
              <a:buNone/>
            </a:pPr>
            <a:r>
              <a:t/>
            </a:r>
            <a:endParaRPr sz="24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g71e170de59_2_10"/>
          <p:cNvSpPr txBox="1"/>
          <p:nvPr>
            <p:ph type="title"/>
          </p:nvPr>
        </p:nvSpPr>
        <p:spPr>
          <a:xfrm>
            <a:off x="609600" y="274638"/>
            <a:ext cx="109728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accent6"/>
              </a:buClr>
              <a:buSzPts val="5000"/>
              <a:buFont typeface="Arial"/>
              <a:buNone/>
            </a:pPr>
            <a:r>
              <a:rPr lang="en-US"/>
              <a:t>Design Demonstration Plan</a:t>
            </a:r>
            <a:endParaRPr/>
          </a:p>
        </p:txBody>
      </p:sp>
      <p:sp>
        <p:nvSpPr>
          <p:cNvPr id="366" name="Google Shape;366;g71e170de59_2_10"/>
          <p:cNvSpPr txBox="1"/>
          <p:nvPr>
            <p:ph idx="1" type="body"/>
          </p:nvPr>
        </p:nvSpPr>
        <p:spPr>
          <a:xfrm>
            <a:off x="609600" y="1600201"/>
            <a:ext cx="10972800" cy="43017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b="1" lang="en-US" sz="1800"/>
              <a:t>Location Navigator: </a:t>
            </a:r>
            <a:r>
              <a:rPr lang="en-US" sz="1800"/>
              <a:t>If we are allowed/it’s safe to go on campus, we will film a blindfolded user choosing a close location (so the video isn’t long), then having the audio cues direct them to the building.</a:t>
            </a:r>
            <a:endParaRPr sz="1800"/>
          </a:p>
          <a:p>
            <a:pPr indent="0" lvl="0" marL="457200" rtl="0" algn="l">
              <a:spcBef>
                <a:spcPts val="360"/>
              </a:spcBef>
              <a:spcAft>
                <a:spcPts val="0"/>
              </a:spcAft>
              <a:buNone/>
            </a:pPr>
            <a:r>
              <a:t/>
            </a:r>
            <a:endParaRPr sz="1800"/>
          </a:p>
          <a:p>
            <a:pPr indent="-342900" lvl="0" marL="457200" rtl="0" algn="l">
              <a:spcBef>
                <a:spcPts val="360"/>
              </a:spcBef>
              <a:spcAft>
                <a:spcPts val="0"/>
              </a:spcAft>
              <a:buSzPts val="1800"/>
              <a:buChar char="-"/>
            </a:pPr>
            <a:r>
              <a:rPr b="1" lang="en-US" sz="1800"/>
              <a:t>Indoor Navigation: </a:t>
            </a:r>
            <a:r>
              <a:rPr lang="en-US" sz="1800"/>
              <a:t>A room will be set up with “x’s” taped to the floor, one of us will be filmed walking in and setting an anchor at each x. Then they will put a blindfold on, spin around, wait till their dizziness passes, then use the app to find their way back to each x until they are guided out of the room.</a:t>
            </a:r>
            <a:endParaRPr sz="1800"/>
          </a:p>
          <a:p>
            <a:pPr indent="0" lvl="0" marL="0" rtl="0" algn="l">
              <a:spcBef>
                <a:spcPts val="360"/>
              </a:spcBef>
              <a:spcAft>
                <a:spcPts val="0"/>
              </a:spcAft>
              <a:buNone/>
            </a:pPr>
            <a:r>
              <a:t/>
            </a:r>
            <a:endParaRPr sz="1800"/>
          </a:p>
          <a:p>
            <a:pPr indent="-342900" lvl="0" marL="457200" rtl="0" algn="l">
              <a:spcBef>
                <a:spcPts val="360"/>
              </a:spcBef>
              <a:spcAft>
                <a:spcPts val="0"/>
              </a:spcAft>
              <a:buSzPts val="1800"/>
              <a:buChar char="-"/>
            </a:pPr>
            <a:r>
              <a:rPr lang="en-US" sz="1800"/>
              <a:t>If we are able to demonstrate in person, then the obstacle detection, indoor navigation, and emergency contact can be done in person. The obstacles will be chairs set up in the room next to the classroom, and x marks will be placed on the floor. The location navigation will  still be demonstrated through video.</a:t>
            </a:r>
            <a:endParaRPr sz="1800"/>
          </a:p>
          <a:p>
            <a:pPr indent="0" lvl="0" marL="0" rtl="0" algn="l">
              <a:spcBef>
                <a:spcPts val="360"/>
              </a:spcBef>
              <a:spcAft>
                <a:spcPts val="0"/>
              </a:spcAft>
              <a:buNone/>
            </a:pPr>
            <a:r>
              <a:t/>
            </a:r>
            <a:endParaRPr sz="1800"/>
          </a:p>
          <a:p>
            <a:pPr indent="0" lvl="0" marL="0" rtl="0" algn="l">
              <a:spcBef>
                <a:spcPts val="36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17"/>
          <p:cNvSpPr txBox="1"/>
          <p:nvPr>
            <p:ph idx="4294967295" type="body"/>
          </p:nvPr>
        </p:nvSpPr>
        <p:spPr>
          <a:xfrm>
            <a:off x="757359" y="2304688"/>
            <a:ext cx="10363200" cy="150030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0"/>
              </a:spcBef>
              <a:spcAft>
                <a:spcPts val="0"/>
              </a:spcAft>
              <a:buSzPts val="3200"/>
              <a:buNone/>
            </a:pPr>
            <a:r>
              <a:rPr b="1" lang="en-US" sz="5000">
                <a:solidFill>
                  <a:srgbClr val="FFFFFF"/>
                </a:solidFill>
                <a:latin typeface="Arial"/>
                <a:ea typeface="Arial"/>
                <a:cs typeface="Arial"/>
                <a:sym typeface="Arial"/>
              </a:rPr>
              <a:t>Engineering Standards</a:t>
            </a:r>
            <a:endParaRPr>
              <a:solidFill>
                <a:srgbClr val="FFFFFF"/>
              </a:solidFill>
            </a:endParaRPr>
          </a:p>
        </p:txBody>
      </p:sp>
      <p:sp>
        <p:nvSpPr>
          <p:cNvPr id="372" name="Google Shape;372;p17"/>
          <p:cNvSpPr txBox="1"/>
          <p:nvPr>
            <p:ph idx="4294967295" type="title"/>
          </p:nvPr>
        </p:nvSpPr>
        <p:spPr>
          <a:xfrm>
            <a:off x="1516475" y="3167250"/>
            <a:ext cx="8993400" cy="3054300"/>
          </a:xfrm>
          <a:prstGeom prst="rect">
            <a:avLst/>
          </a:prstGeom>
          <a:noFill/>
          <a:ln>
            <a:noFill/>
          </a:ln>
        </p:spPr>
        <p:txBody>
          <a:bodyPr anchorCtr="0" anchor="ctr" bIns="45700" lIns="91425" spcFirstLastPara="1" rIns="91425" wrap="square" tIns="45700">
            <a:noAutofit/>
          </a:bodyPr>
          <a:lstStyle/>
          <a:p>
            <a:pPr indent="-419100" lvl="0" marL="457200" rtl="0" algn="l">
              <a:lnSpc>
                <a:spcPct val="100000"/>
              </a:lnSpc>
              <a:spcBef>
                <a:spcPts val="0"/>
              </a:spcBef>
              <a:spcAft>
                <a:spcPts val="0"/>
              </a:spcAft>
              <a:buClr>
                <a:srgbClr val="FFFFFF"/>
              </a:buClr>
              <a:buSzPts val="3000"/>
              <a:buChar char="-"/>
            </a:pPr>
            <a:r>
              <a:rPr lang="en-US" sz="3000">
                <a:solidFill>
                  <a:srgbClr val="FFFFFF"/>
                </a:solidFill>
              </a:rPr>
              <a:t>Project Management</a:t>
            </a:r>
            <a:endParaRPr sz="3000">
              <a:solidFill>
                <a:srgbClr val="FFFFFF"/>
              </a:solidFill>
            </a:endParaRPr>
          </a:p>
          <a:p>
            <a:pPr indent="-419100" lvl="0" marL="457200" rtl="0" algn="l">
              <a:lnSpc>
                <a:spcPct val="100000"/>
              </a:lnSpc>
              <a:spcBef>
                <a:spcPts val="0"/>
              </a:spcBef>
              <a:spcAft>
                <a:spcPts val="0"/>
              </a:spcAft>
              <a:buClr>
                <a:srgbClr val="FFFFFF"/>
              </a:buClr>
              <a:buSzPts val="3000"/>
              <a:buChar char="-"/>
            </a:pPr>
            <a:r>
              <a:rPr lang="en-US" sz="3000">
                <a:solidFill>
                  <a:srgbClr val="FFFFFF"/>
                </a:solidFill>
              </a:rPr>
              <a:t>Schedule of Tasks</a:t>
            </a:r>
            <a:endParaRPr sz="3000">
              <a:solidFill>
                <a:srgbClr val="FFFFFF"/>
              </a:solidFill>
            </a:endParaRPr>
          </a:p>
          <a:p>
            <a:pPr indent="-419100" lvl="0" marL="457200" rtl="0" algn="l">
              <a:lnSpc>
                <a:spcPct val="100000"/>
              </a:lnSpc>
              <a:spcBef>
                <a:spcPts val="0"/>
              </a:spcBef>
              <a:spcAft>
                <a:spcPts val="0"/>
              </a:spcAft>
              <a:buClr>
                <a:srgbClr val="FFFFFF"/>
              </a:buClr>
              <a:buSzPts val="3000"/>
              <a:buChar char="-"/>
            </a:pPr>
            <a:r>
              <a:rPr lang="en-US" sz="3000">
                <a:solidFill>
                  <a:srgbClr val="FFFFFF"/>
                </a:solidFill>
              </a:rPr>
              <a:t>Economic Analysis</a:t>
            </a:r>
            <a:endParaRPr sz="3000">
              <a:solidFill>
                <a:srgbClr val="FFFFFF"/>
              </a:solidFill>
            </a:endParaRPr>
          </a:p>
          <a:p>
            <a:pPr indent="-419100" lvl="0" marL="457200" rtl="0" algn="l">
              <a:lnSpc>
                <a:spcPct val="100000"/>
              </a:lnSpc>
              <a:spcBef>
                <a:spcPts val="0"/>
              </a:spcBef>
              <a:spcAft>
                <a:spcPts val="0"/>
              </a:spcAft>
              <a:buClr>
                <a:srgbClr val="FFFFFF"/>
              </a:buClr>
              <a:buSzPts val="3000"/>
              <a:buChar char="-"/>
            </a:pPr>
            <a:r>
              <a:rPr lang="en-US" sz="3000">
                <a:solidFill>
                  <a:srgbClr val="FFFFFF"/>
                </a:solidFill>
              </a:rPr>
              <a:t>Itemized Budget</a:t>
            </a:r>
            <a:endParaRPr sz="3000">
              <a:solidFill>
                <a:srgbClr val="FFFFFF"/>
              </a:solidFill>
            </a:endParaRPr>
          </a:p>
          <a:p>
            <a:pPr indent="-419100" lvl="0" marL="457200" rtl="0" algn="l">
              <a:lnSpc>
                <a:spcPct val="100000"/>
              </a:lnSpc>
              <a:spcBef>
                <a:spcPts val="0"/>
              </a:spcBef>
              <a:spcAft>
                <a:spcPts val="0"/>
              </a:spcAft>
              <a:buClr>
                <a:srgbClr val="FFFFFF"/>
              </a:buClr>
              <a:buSzPts val="3000"/>
              <a:buChar char="-"/>
            </a:pPr>
            <a:r>
              <a:rPr lang="en-US" sz="3000">
                <a:solidFill>
                  <a:srgbClr val="FFFFFF"/>
                </a:solidFill>
              </a:rPr>
              <a:t>Societal, Safety and Environmental Analysis</a:t>
            </a:r>
            <a:endParaRPr sz="3000">
              <a:solidFill>
                <a:srgbClr val="FFFFFF"/>
              </a:solidFill>
            </a:endParaRPr>
          </a:p>
          <a:p>
            <a:pPr indent="0" lvl="0" marL="0" rtl="0" algn="l">
              <a:lnSpc>
                <a:spcPct val="100000"/>
              </a:lnSpc>
              <a:spcBef>
                <a:spcPts val="0"/>
              </a:spcBef>
              <a:spcAft>
                <a:spcPts val="0"/>
              </a:spcAft>
              <a:buSzPts val="6000"/>
              <a:buNone/>
            </a:pPr>
            <a:r>
              <a:t/>
            </a:r>
            <a:endParaRPr sz="3000">
              <a:solidFill>
                <a:srgbClr val="FFFF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00"/>
        </a:solidFill>
      </p:bgPr>
    </p:bg>
    <p:spTree>
      <p:nvGrpSpPr>
        <p:cNvPr id="376" name="Shape 376"/>
        <p:cNvGrpSpPr/>
        <p:nvPr/>
      </p:nvGrpSpPr>
      <p:grpSpPr>
        <a:xfrm>
          <a:off x="0" y="0"/>
          <a:ext cx="0" cy="0"/>
          <a:chOff x="0" y="0"/>
          <a:chExt cx="0" cy="0"/>
        </a:xfrm>
      </p:grpSpPr>
      <p:sp>
        <p:nvSpPr>
          <p:cNvPr id="377" name="Google Shape;377;g71e170de59_1_0"/>
          <p:cNvSpPr txBox="1"/>
          <p:nvPr>
            <p:ph idx="1" type="body"/>
          </p:nvPr>
        </p:nvSpPr>
        <p:spPr>
          <a:xfrm>
            <a:off x="609600" y="1600200"/>
            <a:ext cx="10400700" cy="4882800"/>
          </a:xfrm>
          <a:prstGeom prst="rect">
            <a:avLst/>
          </a:prstGeom>
          <a:noFill/>
          <a:ln>
            <a:noFill/>
          </a:ln>
        </p:spPr>
        <p:txBody>
          <a:bodyPr anchorCtr="0" anchor="t" bIns="45700" lIns="91425" spcFirstLastPara="1" rIns="91425" wrap="square" tIns="45700">
            <a:noAutofit/>
          </a:bodyPr>
          <a:lstStyle/>
          <a:p>
            <a:pPr indent="-419100" lvl="0" marL="457200" rtl="0" algn="l">
              <a:lnSpc>
                <a:spcPct val="100000"/>
              </a:lnSpc>
              <a:spcBef>
                <a:spcPts val="0"/>
              </a:spcBef>
              <a:spcAft>
                <a:spcPts val="0"/>
              </a:spcAft>
              <a:buSzPts val="3000"/>
              <a:buChar char="-"/>
            </a:pPr>
            <a:r>
              <a:rPr lang="en-US" sz="3000"/>
              <a:t>Baltazar Guerra: Team leader, system and software design.</a:t>
            </a:r>
            <a:endParaRPr sz="3000"/>
          </a:p>
          <a:p>
            <a:pPr indent="-419100" lvl="0" marL="457200" rtl="0" algn="l">
              <a:lnSpc>
                <a:spcPct val="100000"/>
              </a:lnSpc>
              <a:spcBef>
                <a:spcPts val="0"/>
              </a:spcBef>
              <a:spcAft>
                <a:spcPts val="0"/>
              </a:spcAft>
              <a:buSzPts val="3000"/>
              <a:buChar char="-"/>
            </a:pPr>
            <a:r>
              <a:rPr lang="en-US" sz="3000"/>
              <a:t>Shawn Popal: Software design, app development, finance and purchases.</a:t>
            </a:r>
            <a:endParaRPr sz="3000"/>
          </a:p>
          <a:p>
            <a:pPr indent="-419100" lvl="0" marL="457200" rtl="0" algn="l">
              <a:lnSpc>
                <a:spcPct val="100000"/>
              </a:lnSpc>
              <a:spcBef>
                <a:spcPts val="0"/>
              </a:spcBef>
              <a:spcAft>
                <a:spcPts val="0"/>
              </a:spcAft>
              <a:buSzPts val="3000"/>
              <a:buChar char="-"/>
            </a:pPr>
            <a:r>
              <a:rPr lang="en-US" sz="3000"/>
              <a:t>Arthur Helmen: Hardware and circuitry design, component testing.</a:t>
            </a:r>
            <a:endParaRPr sz="3000"/>
          </a:p>
          <a:p>
            <a:pPr indent="-419100" lvl="0" marL="457200" rtl="0" algn="l">
              <a:lnSpc>
                <a:spcPct val="100000"/>
              </a:lnSpc>
              <a:spcBef>
                <a:spcPts val="0"/>
              </a:spcBef>
              <a:spcAft>
                <a:spcPts val="0"/>
              </a:spcAft>
              <a:buSzPts val="3000"/>
              <a:buChar char="-"/>
            </a:pPr>
            <a:r>
              <a:rPr lang="en-US" sz="3000"/>
              <a:t>Matthew Giuffrida: Hardware and software design, prototype testing.</a:t>
            </a:r>
            <a:endParaRPr sz="3000"/>
          </a:p>
          <a:p>
            <a:pPr indent="-419100" lvl="0" marL="457200" rtl="0" algn="l">
              <a:lnSpc>
                <a:spcPct val="100000"/>
              </a:lnSpc>
              <a:spcBef>
                <a:spcPts val="0"/>
              </a:spcBef>
              <a:spcAft>
                <a:spcPts val="0"/>
              </a:spcAft>
              <a:buSzPts val="3000"/>
              <a:buChar char="-"/>
            </a:pPr>
            <a:r>
              <a:rPr lang="en-US" sz="3000"/>
              <a:t>Jonathan Williams: Software design and prototype testing.</a:t>
            </a:r>
            <a:endParaRPr sz="3000"/>
          </a:p>
        </p:txBody>
      </p:sp>
      <p:sp>
        <p:nvSpPr>
          <p:cNvPr id="378" name="Google Shape;378;g71e170de59_1_0"/>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5000"/>
              <a:buNone/>
            </a:pPr>
            <a:r>
              <a:rPr lang="en-US"/>
              <a:t>Project Management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00"/>
        </a:solidFill>
      </p:bgPr>
    </p:bg>
    <p:spTree>
      <p:nvGrpSpPr>
        <p:cNvPr id="382" name="Shape 382"/>
        <p:cNvGrpSpPr/>
        <p:nvPr/>
      </p:nvGrpSpPr>
      <p:grpSpPr>
        <a:xfrm>
          <a:off x="0" y="0"/>
          <a:ext cx="0" cy="0"/>
          <a:chOff x="0" y="0"/>
          <a:chExt cx="0" cy="0"/>
        </a:xfrm>
      </p:grpSpPr>
      <p:sp>
        <p:nvSpPr>
          <p:cNvPr id="383" name="Google Shape;383;g71e170de59_1_5"/>
          <p:cNvSpPr txBox="1"/>
          <p:nvPr>
            <p:ph idx="1" type="body"/>
          </p:nvPr>
        </p:nvSpPr>
        <p:spPr>
          <a:xfrm>
            <a:off x="609600" y="1600201"/>
            <a:ext cx="10972800" cy="430170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0"/>
              </a:spcBef>
              <a:spcAft>
                <a:spcPts val="0"/>
              </a:spcAft>
              <a:buNone/>
            </a:pPr>
            <a:r>
              <a:t/>
            </a:r>
            <a:endParaRPr sz="2400"/>
          </a:p>
          <a:p>
            <a:pPr indent="0" lvl="0" marL="457200" rtl="0" algn="l">
              <a:lnSpc>
                <a:spcPct val="100000"/>
              </a:lnSpc>
              <a:spcBef>
                <a:spcPts val="0"/>
              </a:spcBef>
              <a:spcAft>
                <a:spcPts val="0"/>
              </a:spcAft>
              <a:buSzPts val="1800"/>
              <a:buNone/>
            </a:pPr>
            <a:r>
              <a:t/>
            </a:r>
            <a:endParaRPr sz="2400"/>
          </a:p>
        </p:txBody>
      </p:sp>
      <p:sp>
        <p:nvSpPr>
          <p:cNvPr id="384" name="Google Shape;384;g71e170de59_1_5"/>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5000"/>
              <a:buNone/>
            </a:pPr>
            <a:r>
              <a:rPr lang="en-US"/>
              <a:t>Project Management</a:t>
            </a:r>
            <a:endParaRPr/>
          </a:p>
        </p:txBody>
      </p:sp>
      <p:pic>
        <p:nvPicPr>
          <p:cNvPr id="385" name="Google Shape;385;g71e170de59_1_5"/>
          <p:cNvPicPr preferRelativeResize="0"/>
          <p:nvPr/>
        </p:nvPicPr>
        <p:blipFill>
          <a:blip r:embed="rId3">
            <a:alphaModFix/>
          </a:blip>
          <a:stretch>
            <a:fillRect/>
          </a:stretch>
        </p:blipFill>
        <p:spPr>
          <a:xfrm>
            <a:off x="220700" y="1406950"/>
            <a:ext cx="11668450" cy="440924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00"/>
        </a:solidFill>
      </p:bgPr>
    </p:bg>
    <p:spTree>
      <p:nvGrpSpPr>
        <p:cNvPr id="389" name="Shape 389"/>
        <p:cNvGrpSpPr/>
        <p:nvPr/>
      </p:nvGrpSpPr>
      <p:grpSpPr>
        <a:xfrm>
          <a:off x="0" y="0"/>
          <a:ext cx="0" cy="0"/>
          <a:chOff x="0" y="0"/>
          <a:chExt cx="0" cy="0"/>
        </a:xfrm>
      </p:grpSpPr>
      <p:sp>
        <p:nvSpPr>
          <p:cNvPr id="390" name="Google Shape;390;p19"/>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5000"/>
              <a:buNone/>
            </a:pPr>
            <a:r>
              <a:rPr lang="en-US"/>
              <a:t>Schedule of Tasks</a:t>
            </a:r>
            <a:endParaRPr/>
          </a:p>
        </p:txBody>
      </p:sp>
      <p:pic>
        <p:nvPicPr>
          <p:cNvPr id="391" name="Google Shape;391;p19"/>
          <p:cNvPicPr preferRelativeResize="0"/>
          <p:nvPr/>
        </p:nvPicPr>
        <p:blipFill>
          <a:blip r:embed="rId3">
            <a:alphaModFix/>
          </a:blip>
          <a:stretch>
            <a:fillRect/>
          </a:stretch>
        </p:blipFill>
        <p:spPr>
          <a:xfrm>
            <a:off x="277500" y="1561675"/>
            <a:ext cx="11636999" cy="395645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00"/>
        </a:solidFill>
      </p:bgPr>
    </p:bg>
    <p:spTree>
      <p:nvGrpSpPr>
        <p:cNvPr id="395" name="Shape 395"/>
        <p:cNvGrpSpPr/>
        <p:nvPr/>
      </p:nvGrpSpPr>
      <p:grpSpPr>
        <a:xfrm>
          <a:off x="0" y="0"/>
          <a:ext cx="0" cy="0"/>
          <a:chOff x="0" y="0"/>
          <a:chExt cx="0" cy="0"/>
        </a:xfrm>
      </p:grpSpPr>
      <p:sp>
        <p:nvSpPr>
          <p:cNvPr id="396" name="Google Shape;396;g71e170de59_1_76"/>
          <p:cNvSpPr txBox="1"/>
          <p:nvPr>
            <p:ph idx="1" type="body"/>
          </p:nvPr>
        </p:nvSpPr>
        <p:spPr>
          <a:xfrm>
            <a:off x="609600" y="1600200"/>
            <a:ext cx="11196000" cy="4301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t/>
            </a:r>
            <a:endParaRPr sz="1800"/>
          </a:p>
          <a:p>
            <a:pPr indent="-361950" lvl="0" marL="457200" rtl="0" algn="l">
              <a:lnSpc>
                <a:spcPct val="100000"/>
              </a:lnSpc>
              <a:spcBef>
                <a:spcPts val="0"/>
              </a:spcBef>
              <a:spcAft>
                <a:spcPts val="0"/>
              </a:spcAft>
              <a:buSzPts val="2100"/>
              <a:buChar char="-"/>
            </a:pPr>
            <a:r>
              <a:rPr lang="en-US" sz="2100"/>
              <a:t>Current Market Solutions are very pricey and do not satisfy every requirement</a:t>
            </a:r>
            <a:endParaRPr sz="2100"/>
          </a:p>
          <a:p>
            <a:pPr indent="-361950" lvl="1" marL="914400" rtl="0" algn="l">
              <a:lnSpc>
                <a:spcPct val="100000"/>
              </a:lnSpc>
              <a:spcBef>
                <a:spcPts val="0"/>
              </a:spcBef>
              <a:spcAft>
                <a:spcPts val="0"/>
              </a:spcAft>
              <a:buSzPts val="2100"/>
              <a:buChar char="-"/>
            </a:pPr>
            <a:r>
              <a:rPr lang="en-US" sz="2100"/>
              <a:t>In-Building Navigation</a:t>
            </a:r>
            <a:endParaRPr sz="2100"/>
          </a:p>
          <a:p>
            <a:pPr indent="-361950" lvl="1" marL="914400" rtl="0" algn="l">
              <a:lnSpc>
                <a:spcPct val="100000"/>
              </a:lnSpc>
              <a:spcBef>
                <a:spcPts val="0"/>
              </a:spcBef>
              <a:spcAft>
                <a:spcPts val="0"/>
              </a:spcAft>
              <a:buSzPts val="2100"/>
              <a:buChar char="-"/>
            </a:pPr>
            <a:r>
              <a:rPr lang="en-US" sz="2100"/>
              <a:t>Outdoor Navigation</a:t>
            </a:r>
            <a:endParaRPr sz="2100"/>
          </a:p>
          <a:p>
            <a:pPr indent="-361950" lvl="2" marL="1371600" rtl="0" algn="l">
              <a:lnSpc>
                <a:spcPct val="100000"/>
              </a:lnSpc>
              <a:spcBef>
                <a:spcPts val="0"/>
              </a:spcBef>
              <a:spcAft>
                <a:spcPts val="0"/>
              </a:spcAft>
              <a:buSzPts val="2100"/>
              <a:buChar char="-"/>
            </a:pPr>
            <a:r>
              <a:rPr lang="en-US" sz="2100"/>
              <a:t>Unique Solution for the Texas A&amp;M Campus</a:t>
            </a:r>
            <a:endParaRPr sz="2100"/>
          </a:p>
          <a:p>
            <a:pPr indent="-361950" lvl="1" marL="914400" rtl="0" algn="l">
              <a:lnSpc>
                <a:spcPct val="100000"/>
              </a:lnSpc>
              <a:spcBef>
                <a:spcPts val="0"/>
              </a:spcBef>
              <a:spcAft>
                <a:spcPts val="0"/>
              </a:spcAft>
              <a:buSzPts val="2100"/>
              <a:buChar char="-"/>
            </a:pPr>
            <a:r>
              <a:rPr lang="en-US" sz="2100"/>
              <a:t>Modular Solution</a:t>
            </a:r>
            <a:endParaRPr sz="2100"/>
          </a:p>
          <a:p>
            <a:pPr indent="0" lvl="0" marL="0" rtl="0" algn="l">
              <a:lnSpc>
                <a:spcPct val="100000"/>
              </a:lnSpc>
              <a:spcBef>
                <a:spcPts val="0"/>
              </a:spcBef>
              <a:spcAft>
                <a:spcPts val="0"/>
              </a:spcAft>
              <a:buNone/>
            </a:pPr>
            <a:r>
              <a:rPr lang="en-US" sz="2100"/>
              <a:t> </a:t>
            </a:r>
            <a:endParaRPr sz="2100"/>
          </a:p>
          <a:p>
            <a:pPr indent="0" lvl="0" marL="0" rtl="0" algn="l">
              <a:lnSpc>
                <a:spcPct val="100000"/>
              </a:lnSpc>
              <a:spcBef>
                <a:spcPts val="0"/>
              </a:spcBef>
              <a:spcAft>
                <a:spcPts val="0"/>
              </a:spcAft>
              <a:buNone/>
            </a:pPr>
            <a:r>
              <a:t/>
            </a:r>
            <a:endParaRPr sz="2100"/>
          </a:p>
          <a:p>
            <a:pPr indent="-361950" lvl="0" marL="457200" rtl="0" algn="l">
              <a:lnSpc>
                <a:spcPct val="100000"/>
              </a:lnSpc>
              <a:spcBef>
                <a:spcPts val="0"/>
              </a:spcBef>
              <a:spcAft>
                <a:spcPts val="0"/>
              </a:spcAft>
              <a:buSzPts val="2100"/>
              <a:buChar char="-"/>
            </a:pPr>
            <a:r>
              <a:rPr lang="en-US" sz="2100"/>
              <a:t>Improve functionality while reducing price significantly</a:t>
            </a:r>
            <a:endParaRPr sz="2100"/>
          </a:p>
          <a:p>
            <a:pPr indent="-361950" lvl="1" marL="914400" rtl="0" algn="l">
              <a:lnSpc>
                <a:spcPct val="100000"/>
              </a:lnSpc>
              <a:spcBef>
                <a:spcPts val="0"/>
              </a:spcBef>
              <a:spcAft>
                <a:spcPts val="0"/>
              </a:spcAft>
              <a:buSzPts val="2100"/>
              <a:buChar char="-"/>
            </a:pPr>
            <a:r>
              <a:rPr lang="en-US" sz="2100"/>
              <a:t>Providing solutions to key issues specific to the Campus</a:t>
            </a:r>
            <a:endParaRPr sz="2100"/>
          </a:p>
          <a:p>
            <a:pPr indent="-361950" lvl="1" marL="914400" rtl="0" algn="l">
              <a:lnSpc>
                <a:spcPct val="100000"/>
              </a:lnSpc>
              <a:spcBef>
                <a:spcPts val="0"/>
              </a:spcBef>
              <a:spcAft>
                <a:spcPts val="0"/>
              </a:spcAft>
              <a:buSzPts val="2100"/>
              <a:buChar char="-"/>
            </a:pPr>
            <a:r>
              <a:rPr lang="en-US" sz="2100"/>
              <a:t>Parts are readily available </a:t>
            </a:r>
            <a:endParaRPr sz="2100"/>
          </a:p>
          <a:p>
            <a:pPr indent="-361950" lvl="1" marL="914400" rtl="0" algn="l">
              <a:lnSpc>
                <a:spcPct val="100000"/>
              </a:lnSpc>
              <a:spcBef>
                <a:spcPts val="0"/>
              </a:spcBef>
              <a:spcAft>
                <a:spcPts val="0"/>
              </a:spcAft>
              <a:buSzPts val="2100"/>
              <a:buChar char="-"/>
            </a:pPr>
            <a:r>
              <a:rPr lang="en-US" sz="2100"/>
              <a:t>No maintenance required</a:t>
            </a:r>
            <a:endParaRPr sz="2100"/>
          </a:p>
          <a:p>
            <a:pPr indent="0" lvl="0" marL="914400" rtl="0" algn="l">
              <a:lnSpc>
                <a:spcPct val="100000"/>
              </a:lnSpc>
              <a:spcBef>
                <a:spcPts val="0"/>
              </a:spcBef>
              <a:spcAft>
                <a:spcPts val="0"/>
              </a:spcAft>
              <a:buNone/>
            </a:pPr>
            <a:r>
              <a:t/>
            </a:r>
            <a:endParaRPr sz="1800"/>
          </a:p>
        </p:txBody>
      </p:sp>
      <p:sp>
        <p:nvSpPr>
          <p:cNvPr id="397" name="Google Shape;397;g71e170de59_1_7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5000"/>
              <a:buNone/>
            </a:pPr>
            <a:r>
              <a:rPr lang="en-US"/>
              <a:t>Economic Analysis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00"/>
        </a:solidFill>
      </p:bgPr>
    </p:bg>
    <p:spTree>
      <p:nvGrpSpPr>
        <p:cNvPr id="401" name="Shape 401"/>
        <p:cNvGrpSpPr/>
        <p:nvPr/>
      </p:nvGrpSpPr>
      <p:grpSpPr>
        <a:xfrm>
          <a:off x="0" y="0"/>
          <a:ext cx="0" cy="0"/>
          <a:chOff x="0" y="0"/>
          <a:chExt cx="0" cy="0"/>
        </a:xfrm>
      </p:grpSpPr>
      <p:sp>
        <p:nvSpPr>
          <p:cNvPr id="402" name="Google Shape;402;g71e170de59_1_81"/>
          <p:cNvSpPr txBox="1"/>
          <p:nvPr>
            <p:ph idx="1" type="body"/>
          </p:nvPr>
        </p:nvSpPr>
        <p:spPr>
          <a:xfrm>
            <a:off x="557600" y="1626201"/>
            <a:ext cx="10972800" cy="430170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0"/>
              </a:spcBef>
              <a:spcAft>
                <a:spcPts val="0"/>
              </a:spcAft>
              <a:buSzPts val="1800"/>
              <a:buNone/>
            </a:pPr>
            <a:r>
              <a:t/>
            </a:r>
            <a:endParaRPr sz="2400"/>
          </a:p>
          <a:p>
            <a:pPr indent="0" lvl="0" marL="0" rtl="0" algn="l">
              <a:lnSpc>
                <a:spcPct val="100000"/>
              </a:lnSpc>
              <a:spcBef>
                <a:spcPts val="0"/>
              </a:spcBef>
              <a:spcAft>
                <a:spcPts val="0"/>
              </a:spcAft>
              <a:buNone/>
            </a:pPr>
            <a:r>
              <a:t/>
            </a:r>
            <a:endParaRPr sz="2400"/>
          </a:p>
        </p:txBody>
      </p:sp>
      <p:sp>
        <p:nvSpPr>
          <p:cNvPr id="403" name="Google Shape;403;g71e170de59_1_8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5000"/>
              <a:buNone/>
            </a:pPr>
            <a:r>
              <a:rPr lang="en-US"/>
              <a:t>Itemized Budget</a:t>
            </a:r>
            <a:endParaRPr/>
          </a:p>
        </p:txBody>
      </p:sp>
      <p:graphicFrame>
        <p:nvGraphicFramePr>
          <p:cNvPr id="404" name="Google Shape;404;g71e170de59_1_81"/>
          <p:cNvGraphicFramePr/>
          <p:nvPr/>
        </p:nvGraphicFramePr>
        <p:xfrm>
          <a:off x="557600" y="1226450"/>
          <a:ext cx="3000000" cy="3000000"/>
        </p:xfrm>
        <a:graphic>
          <a:graphicData uri="http://schemas.openxmlformats.org/drawingml/2006/table">
            <a:tbl>
              <a:tblPr>
                <a:noFill/>
                <a:tableStyleId>{0B463699-1EBA-41B0-8B9E-F99AAB222F5C}</a:tableStyleId>
              </a:tblPr>
              <a:tblGrid>
                <a:gridCol w="3429000"/>
                <a:gridCol w="3429000"/>
                <a:gridCol w="3429000"/>
              </a:tblGrid>
              <a:tr h="381000">
                <a:tc>
                  <a:txBody>
                    <a:bodyPr/>
                    <a:lstStyle/>
                    <a:p>
                      <a:pPr indent="0" lvl="0" marL="0" rtl="0" algn="l">
                        <a:spcBef>
                          <a:spcPts val="0"/>
                        </a:spcBef>
                        <a:spcAft>
                          <a:spcPts val="0"/>
                        </a:spcAft>
                        <a:buNone/>
                      </a:pPr>
                      <a:r>
                        <a:rPr lang="en-US">
                          <a:latin typeface="Georgia"/>
                          <a:ea typeface="Georgia"/>
                          <a:cs typeface="Georgia"/>
                          <a:sym typeface="Georgia"/>
                        </a:rPr>
                        <a:t>Item </a:t>
                      </a:r>
                      <a:endParaRPr>
                        <a:latin typeface="Georgia"/>
                        <a:ea typeface="Georgia"/>
                        <a:cs typeface="Georgia"/>
                        <a:sym typeface="Georgi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Georgia"/>
                          <a:ea typeface="Georgia"/>
                          <a:cs typeface="Georgia"/>
                          <a:sym typeface="Georgia"/>
                        </a:rPr>
                        <a:t>Quantity</a:t>
                      </a:r>
                      <a:endParaRPr>
                        <a:latin typeface="Georgia"/>
                        <a:ea typeface="Georgia"/>
                        <a:cs typeface="Georgia"/>
                        <a:sym typeface="Georgi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Georgia"/>
                          <a:ea typeface="Georgia"/>
                          <a:cs typeface="Georgia"/>
                          <a:sym typeface="Georgia"/>
                        </a:rPr>
                        <a:t>Estimated Cost</a:t>
                      </a:r>
                      <a:endParaRPr>
                        <a:latin typeface="Georgia"/>
                        <a:ea typeface="Georgia"/>
                        <a:cs typeface="Georgia"/>
                        <a:sym typeface="Georgi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latin typeface="Georgia"/>
                          <a:ea typeface="Georgia"/>
                          <a:cs typeface="Georgia"/>
                          <a:sym typeface="Georgia"/>
                        </a:rPr>
                        <a:t>Raspberry Pi 3 B</a:t>
                      </a:r>
                      <a:endParaRPr>
                        <a:latin typeface="Georgia"/>
                        <a:ea typeface="Georgia"/>
                        <a:cs typeface="Georgia"/>
                        <a:sym typeface="Georgi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Georgia"/>
                          <a:ea typeface="Georgia"/>
                          <a:cs typeface="Georgia"/>
                          <a:sym typeface="Georgia"/>
                        </a:rPr>
                        <a:t>1</a:t>
                      </a:r>
                      <a:endParaRPr>
                        <a:latin typeface="Georgia"/>
                        <a:ea typeface="Georgia"/>
                        <a:cs typeface="Georgia"/>
                        <a:sym typeface="Georgi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Georgia"/>
                          <a:ea typeface="Georgia"/>
                          <a:cs typeface="Georgia"/>
                          <a:sym typeface="Georgia"/>
                        </a:rPr>
                        <a:t>$45</a:t>
                      </a:r>
                      <a:endParaRPr>
                        <a:latin typeface="Georgia"/>
                        <a:ea typeface="Georgia"/>
                        <a:cs typeface="Georgia"/>
                        <a:sym typeface="Georgi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2400">
                <a:tc>
                  <a:txBody>
                    <a:bodyPr/>
                    <a:lstStyle/>
                    <a:p>
                      <a:pPr indent="0" lvl="0" marL="0" rtl="0" algn="l">
                        <a:spcBef>
                          <a:spcPts val="0"/>
                        </a:spcBef>
                        <a:spcAft>
                          <a:spcPts val="0"/>
                        </a:spcAft>
                        <a:buNone/>
                      </a:pPr>
                      <a:r>
                        <a:rPr lang="en-US">
                          <a:latin typeface="Georgia"/>
                          <a:ea typeface="Georgia"/>
                          <a:cs typeface="Georgia"/>
                          <a:sym typeface="Georgia"/>
                        </a:rPr>
                        <a:t>Ultrasonic Sensors</a:t>
                      </a:r>
                      <a:endParaRPr>
                        <a:latin typeface="Georgia"/>
                        <a:ea typeface="Georgia"/>
                        <a:cs typeface="Georgia"/>
                        <a:sym typeface="Georgi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Georgia"/>
                          <a:ea typeface="Georgia"/>
                          <a:cs typeface="Georgia"/>
                          <a:sym typeface="Georgia"/>
                        </a:rPr>
                        <a:t>3</a:t>
                      </a:r>
                      <a:endParaRPr>
                        <a:latin typeface="Georgia"/>
                        <a:ea typeface="Georgia"/>
                        <a:cs typeface="Georgia"/>
                        <a:sym typeface="Georgi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Georgia"/>
                          <a:ea typeface="Georgia"/>
                          <a:cs typeface="Georgia"/>
                          <a:sym typeface="Georgia"/>
                        </a:rPr>
                        <a:t>$6</a:t>
                      </a:r>
                      <a:endParaRPr>
                        <a:latin typeface="Georgia"/>
                        <a:ea typeface="Georgia"/>
                        <a:cs typeface="Georgia"/>
                        <a:sym typeface="Georgi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latin typeface="Georgia"/>
                          <a:ea typeface="Georgia"/>
                          <a:cs typeface="Georgia"/>
                          <a:sym typeface="Georgia"/>
                        </a:rPr>
                        <a:t>Infrared Sensor</a:t>
                      </a:r>
                      <a:endParaRPr>
                        <a:latin typeface="Georgia"/>
                        <a:ea typeface="Georgia"/>
                        <a:cs typeface="Georgia"/>
                        <a:sym typeface="Georgi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Georgia"/>
                          <a:ea typeface="Georgia"/>
                          <a:cs typeface="Georgia"/>
                          <a:sym typeface="Georgia"/>
                        </a:rPr>
                        <a:t>2</a:t>
                      </a:r>
                      <a:endParaRPr>
                        <a:latin typeface="Georgia"/>
                        <a:ea typeface="Georgia"/>
                        <a:cs typeface="Georgia"/>
                        <a:sym typeface="Georgi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Georgia"/>
                          <a:ea typeface="Georgia"/>
                          <a:cs typeface="Georgia"/>
                          <a:sym typeface="Georgia"/>
                        </a:rPr>
                        <a:t>$4</a:t>
                      </a:r>
                      <a:endParaRPr>
                        <a:latin typeface="Georgia"/>
                        <a:ea typeface="Georgia"/>
                        <a:cs typeface="Georgia"/>
                        <a:sym typeface="Georgi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latin typeface="Georgia"/>
                          <a:ea typeface="Georgia"/>
                          <a:cs typeface="Georgia"/>
                          <a:sym typeface="Georgia"/>
                        </a:rPr>
                        <a:t>Light Sensor</a:t>
                      </a:r>
                      <a:endParaRPr>
                        <a:latin typeface="Georgia"/>
                        <a:ea typeface="Georgia"/>
                        <a:cs typeface="Georgia"/>
                        <a:sym typeface="Georgi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Georgia"/>
                          <a:ea typeface="Georgia"/>
                          <a:cs typeface="Georgia"/>
                          <a:sym typeface="Georgia"/>
                        </a:rPr>
                        <a:t>1</a:t>
                      </a:r>
                      <a:endParaRPr>
                        <a:latin typeface="Georgia"/>
                        <a:ea typeface="Georgia"/>
                        <a:cs typeface="Georgia"/>
                        <a:sym typeface="Georgi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Georgia"/>
                          <a:ea typeface="Georgia"/>
                          <a:cs typeface="Georgia"/>
                          <a:sym typeface="Georgia"/>
                        </a:rPr>
                        <a:t>$1</a:t>
                      </a:r>
                      <a:endParaRPr>
                        <a:latin typeface="Georgia"/>
                        <a:ea typeface="Georgia"/>
                        <a:cs typeface="Georgia"/>
                        <a:sym typeface="Georgi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latin typeface="Georgia"/>
                          <a:ea typeface="Georgia"/>
                          <a:cs typeface="Georgia"/>
                          <a:sym typeface="Georgia"/>
                        </a:rPr>
                        <a:t>Gyroscope</a:t>
                      </a:r>
                      <a:endParaRPr>
                        <a:latin typeface="Georgia"/>
                        <a:ea typeface="Georgia"/>
                        <a:cs typeface="Georgia"/>
                        <a:sym typeface="Georgi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Georgia"/>
                          <a:ea typeface="Georgia"/>
                          <a:cs typeface="Georgia"/>
                          <a:sym typeface="Georgia"/>
                        </a:rPr>
                        <a:t>1</a:t>
                      </a:r>
                      <a:endParaRPr>
                        <a:latin typeface="Georgia"/>
                        <a:ea typeface="Georgia"/>
                        <a:cs typeface="Georgia"/>
                        <a:sym typeface="Georgi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Georgia"/>
                          <a:ea typeface="Georgia"/>
                          <a:cs typeface="Georgia"/>
                          <a:sym typeface="Georgia"/>
                        </a:rPr>
                        <a:t>$15</a:t>
                      </a:r>
                      <a:endParaRPr>
                        <a:latin typeface="Georgia"/>
                        <a:ea typeface="Georgia"/>
                        <a:cs typeface="Georgia"/>
                        <a:sym typeface="Georgi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latin typeface="Georgia"/>
                          <a:ea typeface="Georgia"/>
                          <a:cs typeface="Georgia"/>
                          <a:sym typeface="Georgia"/>
                        </a:rPr>
                        <a:t>Camera</a:t>
                      </a:r>
                      <a:endParaRPr>
                        <a:latin typeface="Georgia"/>
                        <a:ea typeface="Georgia"/>
                        <a:cs typeface="Georgia"/>
                        <a:sym typeface="Georgi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Georgia"/>
                          <a:ea typeface="Georgia"/>
                          <a:cs typeface="Georgia"/>
                          <a:sym typeface="Georgia"/>
                        </a:rPr>
                        <a:t>2</a:t>
                      </a:r>
                      <a:endParaRPr>
                        <a:latin typeface="Georgia"/>
                        <a:ea typeface="Georgia"/>
                        <a:cs typeface="Georgia"/>
                        <a:sym typeface="Georgi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Georgia"/>
                          <a:ea typeface="Georgia"/>
                          <a:cs typeface="Georgia"/>
                          <a:sym typeface="Georgia"/>
                        </a:rPr>
                        <a:t>$60</a:t>
                      </a:r>
                      <a:endParaRPr>
                        <a:latin typeface="Georgia"/>
                        <a:ea typeface="Georgia"/>
                        <a:cs typeface="Georgia"/>
                        <a:sym typeface="Georgi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latin typeface="Georgia"/>
                          <a:ea typeface="Georgia"/>
                          <a:cs typeface="Georgia"/>
                          <a:sym typeface="Georgia"/>
                        </a:rPr>
                        <a:t>Vibration Motor</a:t>
                      </a:r>
                      <a:endParaRPr>
                        <a:latin typeface="Georgia"/>
                        <a:ea typeface="Georgia"/>
                        <a:cs typeface="Georgia"/>
                        <a:sym typeface="Georgi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Georgia"/>
                          <a:ea typeface="Georgia"/>
                          <a:cs typeface="Georgia"/>
                          <a:sym typeface="Georgia"/>
                        </a:rPr>
                        <a:t>5</a:t>
                      </a:r>
                      <a:endParaRPr>
                        <a:latin typeface="Georgia"/>
                        <a:ea typeface="Georgia"/>
                        <a:cs typeface="Georgia"/>
                        <a:sym typeface="Georgi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Georgia"/>
                          <a:ea typeface="Georgia"/>
                          <a:cs typeface="Georgia"/>
                          <a:sym typeface="Georgia"/>
                        </a:rPr>
                        <a:t>$5</a:t>
                      </a:r>
                      <a:endParaRPr>
                        <a:latin typeface="Georgia"/>
                        <a:ea typeface="Georgia"/>
                        <a:cs typeface="Georgia"/>
                        <a:sym typeface="Georgi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latin typeface="Georgia"/>
                          <a:ea typeface="Georgia"/>
                          <a:cs typeface="Georgia"/>
                          <a:sym typeface="Georgia"/>
                        </a:rPr>
                        <a:t>Speaker</a:t>
                      </a:r>
                      <a:endParaRPr>
                        <a:latin typeface="Georgia"/>
                        <a:ea typeface="Georgia"/>
                        <a:cs typeface="Georgia"/>
                        <a:sym typeface="Georgi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Georgia"/>
                          <a:ea typeface="Georgia"/>
                          <a:cs typeface="Georgia"/>
                          <a:sym typeface="Georgia"/>
                        </a:rPr>
                        <a:t>1</a:t>
                      </a:r>
                      <a:endParaRPr>
                        <a:latin typeface="Georgia"/>
                        <a:ea typeface="Georgia"/>
                        <a:cs typeface="Georgia"/>
                        <a:sym typeface="Georgi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Georgia"/>
                          <a:ea typeface="Georgia"/>
                          <a:cs typeface="Georgia"/>
                          <a:sym typeface="Georgia"/>
                        </a:rPr>
                        <a:t>$5</a:t>
                      </a:r>
                      <a:endParaRPr>
                        <a:latin typeface="Georgia"/>
                        <a:ea typeface="Georgia"/>
                        <a:cs typeface="Georgia"/>
                        <a:sym typeface="Georgi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latin typeface="Georgia"/>
                          <a:ea typeface="Georgia"/>
                          <a:cs typeface="Georgia"/>
                          <a:sym typeface="Georgia"/>
                        </a:rPr>
                        <a:t>Battery</a:t>
                      </a:r>
                      <a:endParaRPr>
                        <a:latin typeface="Georgia"/>
                        <a:ea typeface="Georgia"/>
                        <a:cs typeface="Georgia"/>
                        <a:sym typeface="Georgi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Georgia"/>
                          <a:ea typeface="Georgia"/>
                          <a:cs typeface="Georgia"/>
                          <a:sym typeface="Georgia"/>
                        </a:rPr>
                        <a:t>1</a:t>
                      </a:r>
                      <a:endParaRPr>
                        <a:latin typeface="Georgia"/>
                        <a:ea typeface="Georgia"/>
                        <a:cs typeface="Georgia"/>
                        <a:sym typeface="Georgi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Georgia"/>
                          <a:ea typeface="Georgia"/>
                          <a:cs typeface="Georgia"/>
                          <a:sym typeface="Georgia"/>
                        </a:rPr>
                        <a:t>$39</a:t>
                      </a:r>
                      <a:endParaRPr>
                        <a:latin typeface="Georgia"/>
                        <a:ea typeface="Georgia"/>
                        <a:cs typeface="Georgia"/>
                        <a:sym typeface="Georgi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latin typeface="Georgia"/>
                          <a:ea typeface="Georgia"/>
                          <a:cs typeface="Georgia"/>
                          <a:sym typeface="Georgia"/>
                        </a:rPr>
                        <a:t>White Cane</a:t>
                      </a:r>
                      <a:endParaRPr>
                        <a:latin typeface="Georgia"/>
                        <a:ea typeface="Georgia"/>
                        <a:cs typeface="Georgia"/>
                        <a:sym typeface="Georgi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Georgia"/>
                          <a:ea typeface="Georgia"/>
                          <a:cs typeface="Georgia"/>
                          <a:sym typeface="Georgia"/>
                        </a:rPr>
                        <a:t>1</a:t>
                      </a:r>
                      <a:endParaRPr>
                        <a:latin typeface="Georgia"/>
                        <a:ea typeface="Georgia"/>
                        <a:cs typeface="Georgia"/>
                        <a:sym typeface="Georgi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Georgia"/>
                          <a:ea typeface="Georgia"/>
                          <a:cs typeface="Georgia"/>
                          <a:sym typeface="Georgia"/>
                        </a:rPr>
                        <a:t>$15</a:t>
                      </a:r>
                      <a:endParaRPr>
                        <a:latin typeface="Georgia"/>
                        <a:ea typeface="Georgia"/>
                        <a:cs typeface="Georgia"/>
                        <a:sym typeface="Georgi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latin typeface="Georgia"/>
                          <a:ea typeface="Georgia"/>
                          <a:cs typeface="Georgia"/>
                          <a:sym typeface="Georgia"/>
                        </a:rPr>
                        <a:t>GPS Module</a:t>
                      </a:r>
                      <a:endParaRPr>
                        <a:latin typeface="Georgia"/>
                        <a:ea typeface="Georgia"/>
                        <a:cs typeface="Georgia"/>
                        <a:sym typeface="Georgi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Georgia"/>
                          <a:ea typeface="Georgia"/>
                          <a:cs typeface="Georgia"/>
                          <a:sym typeface="Georgia"/>
                        </a:rPr>
                        <a:t>1</a:t>
                      </a:r>
                      <a:endParaRPr>
                        <a:latin typeface="Georgia"/>
                        <a:ea typeface="Georgia"/>
                        <a:cs typeface="Georgia"/>
                        <a:sym typeface="Georgi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Georgia"/>
                          <a:ea typeface="Georgia"/>
                          <a:cs typeface="Georgia"/>
                          <a:sym typeface="Georgia"/>
                        </a:rPr>
                        <a:t>$37</a:t>
                      </a:r>
                      <a:endParaRPr>
                        <a:latin typeface="Georgia"/>
                        <a:ea typeface="Georgia"/>
                        <a:cs typeface="Georgia"/>
                        <a:sym typeface="Georgi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US">
                          <a:latin typeface="Georgia"/>
                          <a:ea typeface="Georgia"/>
                          <a:cs typeface="Georgia"/>
                          <a:sym typeface="Georgia"/>
                        </a:rPr>
                        <a:t>Total</a:t>
                      </a:r>
                      <a:endParaRPr b="1">
                        <a:latin typeface="Georgia"/>
                        <a:ea typeface="Georgia"/>
                        <a:cs typeface="Georgia"/>
                        <a:sym typeface="Georgia"/>
                      </a:endParaRPr>
                    </a:p>
                  </a:txBody>
                  <a:tcPr marT="91425" marB="91425" marR="91425" marL="91425">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a:latin typeface="Georgia"/>
                          <a:ea typeface="Georgia"/>
                          <a:cs typeface="Georgia"/>
                          <a:sym typeface="Georgia"/>
                        </a:rPr>
                        <a:t>19</a:t>
                      </a:r>
                      <a:endParaRPr b="1">
                        <a:latin typeface="Georgia"/>
                        <a:ea typeface="Georgia"/>
                        <a:cs typeface="Georgia"/>
                        <a:sym typeface="Georgi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a:latin typeface="Georgia"/>
                          <a:ea typeface="Georgia"/>
                          <a:cs typeface="Georgia"/>
                          <a:sym typeface="Georgia"/>
                        </a:rPr>
                        <a:t>$232</a:t>
                      </a:r>
                      <a:endParaRPr b="1">
                        <a:latin typeface="Georgia"/>
                        <a:ea typeface="Georgia"/>
                        <a:cs typeface="Georgia"/>
                        <a:sym typeface="Georgia"/>
                      </a:endParaRPr>
                    </a:p>
                  </a:txBody>
                  <a:tcPr marT="91425" marB="91425" marR="91425" marL="91425">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5000"/>
              <a:buFont typeface="Arial"/>
              <a:buNone/>
            </a:pPr>
            <a:r>
              <a:rPr lang="en-US"/>
              <a:t>Needs Statement</a:t>
            </a:r>
            <a:endParaRPr/>
          </a:p>
        </p:txBody>
      </p:sp>
      <p:sp>
        <p:nvSpPr>
          <p:cNvPr id="170" name="Google Shape;170;p4"/>
          <p:cNvSpPr txBox="1"/>
          <p:nvPr>
            <p:ph idx="1" type="body"/>
          </p:nvPr>
        </p:nvSpPr>
        <p:spPr>
          <a:xfrm>
            <a:off x="609600" y="1600201"/>
            <a:ext cx="10972800" cy="4301700"/>
          </a:xfrm>
          <a:prstGeom prst="rect">
            <a:avLst/>
          </a:prstGeom>
          <a:noFill/>
          <a:ln>
            <a:noFill/>
          </a:ln>
        </p:spPr>
        <p:txBody>
          <a:bodyPr anchorCtr="0" anchor="t" bIns="45700" lIns="91425" spcFirstLastPara="1" rIns="91425" wrap="square" tIns="45700">
            <a:noAutofit/>
          </a:bodyPr>
          <a:lstStyle/>
          <a:p>
            <a:pPr indent="0" lvl="0" marL="203200" rtl="0" algn="l">
              <a:spcBef>
                <a:spcPts val="0"/>
              </a:spcBef>
              <a:spcAft>
                <a:spcPts val="0"/>
              </a:spcAft>
              <a:buClr>
                <a:schemeClr val="dk1"/>
              </a:buClr>
              <a:buSzPts val="3200"/>
              <a:buNone/>
            </a:pPr>
            <a:r>
              <a:rPr lang="en-US"/>
              <a:t>There are obstacles that a traditional white cane would be unable to, or unlikely to, detect.</a:t>
            </a:r>
            <a:endParaRPr/>
          </a:p>
          <a:p>
            <a:pPr indent="0" lvl="0" marL="203200" rtl="0" algn="l">
              <a:spcBef>
                <a:spcPts val="0"/>
              </a:spcBef>
              <a:spcAft>
                <a:spcPts val="0"/>
              </a:spcAft>
              <a:buClr>
                <a:schemeClr val="dk1"/>
              </a:buClr>
              <a:buSzPts val="3200"/>
              <a:buNone/>
            </a:pPr>
            <a:r>
              <a:t/>
            </a:r>
            <a:endParaRPr/>
          </a:p>
          <a:p>
            <a:pPr indent="0" lvl="0" marL="203200" rtl="0" algn="l">
              <a:spcBef>
                <a:spcPts val="0"/>
              </a:spcBef>
              <a:spcAft>
                <a:spcPts val="0"/>
              </a:spcAft>
              <a:buClr>
                <a:schemeClr val="dk1"/>
              </a:buClr>
              <a:buSzPts val="3200"/>
              <a:buNone/>
            </a:pPr>
            <a:r>
              <a:rPr lang="en-US"/>
              <a:t>Orientation inside a room or building can be difficult for the visually impaired if there are not identifiable changes in the texture of the floor.</a:t>
            </a:r>
            <a:endParaRPr/>
          </a:p>
          <a:p>
            <a:pPr indent="-139700" lvl="0" marL="342900" rtl="0" algn="l">
              <a:spcBef>
                <a:spcPts val="0"/>
              </a:spcBef>
              <a:spcAft>
                <a:spcPts val="0"/>
              </a:spcAft>
              <a:buClr>
                <a:schemeClr val="dk1"/>
              </a:buClr>
              <a:buSzPts val="3200"/>
              <a:buNone/>
            </a:pPr>
            <a:r>
              <a:t/>
            </a:r>
            <a:endParaRPr/>
          </a:p>
          <a:p>
            <a:pPr indent="-139700" lvl="0" marL="342900" rtl="0" algn="l">
              <a:lnSpc>
                <a:spcPct val="100000"/>
              </a:lnSpc>
              <a:spcBef>
                <a:spcPts val="0"/>
              </a:spcBef>
              <a:spcAft>
                <a:spcPts val="0"/>
              </a:spcAft>
              <a:buClr>
                <a:schemeClr val="dk1"/>
              </a:buClr>
              <a:buSzPts val="32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00"/>
        </a:solidFill>
      </p:bgPr>
    </p:bg>
    <p:spTree>
      <p:nvGrpSpPr>
        <p:cNvPr id="408" name="Shape 408"/>
        <p:cNvGrpSpPr/>
        <p:nvPr/>
      </p:nvGrpSpPr>
      <p:grpSpPr>
        <a:xfrm>
          <a:off x="0" y="0"/>
          <a:ext cx="0" cy="0"/>
          <a:chOff x="0" y="0"/>
          <a:chExt cx="0" cy="0"/>
        </a:xfrm>
      </p:grpSpPr>
      <p:sp>
        <p:nvSpPr>
          <p:cNvPr id="409" name="Google Shape;409;g71e170de59_1_87"/>
          <p:cNvSpPr txBox="1"/>
          <p:nvPr>
            <p:ph idx="1" type="body"/>
          </p:nvPr>
        </p:nvSpPr>
        <p:spPr>
          <a:xfrm>
            <a:off x="609600" y="1600201"/>
            <a:ext cx="10972800" cy="43017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0"/>
              </a:spcBef>
              <a:spcAft>
                <a:spcPts val="0"/>
              </a:spcAft>
              <a:buSzPts val="2400"/>
              <a:buChar char="-"/>
            </a:pPr>
            <a:r>
              <a:rPr lang="en-US" sz="2400"/>
              <a:t>Goal of this product is to aid the lives of those who are visually impaired, hopefully allowing them to navigate through the Texas A&amp;M campus as seamlessly as possible</a:t>
            </a:r>
            <a:endParaRPr sz="2400"/>
          </a:p>
          <a:p>
            <a:pPr indent="0" lvl="0" marL="0" rtl="0" algn="l">
              <a:lnSpc>
                <a:spcPct val="100000"/>
              </a:lnSpc>
              <a:spcBef>
                <a:spcPts val="0"/>
              </a:spcBef>
              <a:spcAft>
                <a:spcPts val="0"/>
              </a:spcAft>
              <a:buNone/>
            </a:pPr>
            <a:r>
              <a:t/>
            </a:r>
            <a:endParaRPr sz="2400"/>
          </a:p>
          <a:p>
            <a:pPr indent="-381000" lvl="0" marL="457200" rtl="0" algn="l">
              <a:lnSpc>
                <a:spcPct val="100000"/>
              </a:lnSpc>
              <a:spcBef>
                <a:spcPts val="0"/>
              </a:spcBef>
              <a:spcAft>
                <a:spcPts val="0"/>
              </a:spcAft>
              <a:buSzPts val="2400"/>
              <a:buChar char="-"/>
            </a:pPr>
            <a:r>
              <a:rPr lang="en-US" sz="2400"/>
              <a:t>Safety naturally is the number one concern</a:t>
            </a:r>
            <a:endParaRPr sz="2400"/>
          </a:p>
          <a:p>
            <a:pPr indent="-381000" lvl="1" marL="914400" rtl="0" algn="l">
              <a:lnSpc>
                <a:spcPct val="100000"/>
              </a:lnSpc>
              <a:spcBef>
                <a:spcPts val="0"/>
              </a:spcBef>
              <a:spcAft>
                <a:spcPts val="0"/>
              </a:spcAft>
              <a:buSzPts val="2400"/>
              <a:buChar char="-"/>
            </a:pPr>
            <a:r>
              <a:rPr lang="en-US" sz="2400"/>
              <a:t>Crosswalks, Buses, Utility Vehicles, People</a:t>
            </a:r>
            <a:endParaRPr sz="2400"/>
          </a:p>
          <a:p>
            <a:pPr indent="-381000" lvl="1" marL="914400" rtl="0" algn="l">
              <a:lnSpc>
                <a:spcPct val="100000"/>
              </a:lnSpc>
              <a:spcBef>
                <a:spcPts val="0"/>
              </a:spcBef>
              <a:spcAft>
                <a:spcPts val="0"/>
              </a:spcAft>
              <a:buSzPts val="2400"/>
              <a:buChar char="-"/>
            </a:pPr>
            <a:r>
              <a:rPr lang="en-US" sz="2400"/>
              <a:t>Many unpredictable variables on a day to day basis</a:t>
            </a:r>
            <a:endParaRPr sz="2400"/>
          </a:p>
          <a:p>
            <a:pPr indent="0" lvl="0" marL="0" rtl="0" algn="l">
              <a:lnSpc>
                <a:spcPct val="100000"/>
              </a:lnSpc>
              <a:spcBef>
                <a:spcPts val="0"/>
              </a:spcBef>
              <a:spcAft>
                <a:spcPts val="0"/>
              </a:spcAft>
              <a:buNone/>
            </a:pPr>
            <a:r>
              <a:t/>
            </a:r>
            <a:endParaRPr sz="2400"/>
          </a:p>
          <a:p>
            <a:pPr indent="-381000" lvl="0" marL="457200" rtl="0" algn="l">
              <a:lnSpc>
                <a:spcPct val="100000"/>
              </a:lnSpc>
              <a:spcBef>
                <a:spcPts val="0"/>
              </a:spcBef>
              <a:spcAft>
                <a:spcPts val="0"/>
              </a:spcAft>
              <a:buSzPts val="2400"/>
              <a:buChar char="-"/>
            </a:pPr>
            <a:r>
              <a:rPr lang="en-US" sz="2400"/>
              <a:t>100% electric power system </a:t>
            </a:r>
            <a:endParaRPr sz="2400"/>
          </a:p>
          <a:p>
            <a:pPr indent="-381000" lvl="1" marL="914400" rtl="0" algn="l">
              <a:lnSpc>
                <a:spcPct val="100000"/>
              </a:lnSpc>
              <a:spcBef>
                <a:spcPts val="0"/>
              </a:spcBef>
              <a:spcAft>
                <a:spcPts val="0"/>
              </a:spcAft>
              <a:buSzPts val="2400"/>
              <a:buChar char="-"/>
            </a:pPr>
            <a:r>
              <a:rPr lang="en-US" sz="2400"/>
              <a:t>Rechargeable Battery</a:t>
            </a:r>
            <a:endParaRPr sz="2400"/>
          </a:p>
        </p:txBody>
      </p:sp>
      <p:sp>
        <p:nvSpPr>
          <p:cNvPr id="410" name="Google Shape;410;g71e170de59_1_87"/>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5000"/>
              <a:buNone/>
            </a:pPr>
            <a:r>
              <a:rPr lang="en-US" sz="4000"/>
              <a:t>Societal, Safety and Environmental Analysis</a:t>
            </a:r>
            <a:endParaRPr sz="40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g71e170de59_1_92"/>
          <p:cNvSpPr txBox="1"/>
          <p:nvPr>
            <p:ph type="ctrTitle"/>
          </p:nvPr>
        </p:nvSpPr>
        <p:spPr>
          <a:xfrm>
            <a:off x="1346300" y="1649075"/>
            <a:ext cx="9791700" cy="85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5000"/>
              <a:buFont typeface="Arial"/>
              <a:buNone/>
            </a:pPr>
            <a:r>
              <a:rPr lang="en-US" sz="4000"/>
              <a:t>REFERENCES</a:t>
            </a:r>
            <a:endParaRPr sz="4000"/>
          </a:p>
        </p:txBody>
      </p:sp>
      <p:sp>
        <p:nvSpPr>
          <p:cNvPr id="416" name="Google Shape;416;g71e170de59_1_92"/>
          <p:cNvSpPr txBox="1"/>
          <p:nvPr>
            <p:ph idx="1" type="subTitle"/>
          </p:nvPr>
        </p:nvSpPr>
        <p:spPr>
          <a:xfrm>
            <a:off x="663975" y="2501075"/>
            <a:ext cx="11010600" cy="2539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3200"/>
              <a:buNone/>
            </a:pPr>
            <a:r>
              <a:rPr i="0" lang="en-US" sz="1800"/>
              <a:t>[1] UltraCane, “About the UltraCane,” http://www.ultracane.com/about_the_ultraca ne, (19 July 2014)</a:t>
            </a:r>
            <a:br>
              <a:rPr i="0" lang="en-US" sz="1800"/>
            </a:br>
            <a:r>
              <a:rPr i="0" lang="en-US" sz="1800"/>
              <a:t>[2] R. K. Megalingam, A. Nambissan, A. Thambi, A. Gopinath, and M. Nandakumar, “Sound and touch based smart cane: Better walking experience for visually challenged,” 2015.</a:t>
            </a:r>
            <a:endParaRPr i="0" sz="1800"/>
          </a:p>
          <a:p>
            <a:pPr indent="0" lvl="0" marL="0" rtl="0" algn="l">
              <a:lnSpc>
                <a:spcPct val="100000"/>
              </a:lnSpc>
              <a:spcBef>
                <a:spcPts val="0"/>
              </a:spcBef>
              <a:spcAft>
                <a:spcPts val="0"/>
              </a:spcAft>
              <a:buClr>
                <a:schemeClr val="lt1"/>
              </a:buClr>
              <a:buSzPts val="3200"/>
              <a:buNone/>
            </a:pPr>
            <a:r>
              <a:rPr i="0" lang="en-US" sz="1800"/>
              <a:t>[3] M. Aggravi, D. Prattichizzo, G. Salvietti, “Haptic Assistive Bracelets for Blind Skier</a:t>
            </a:r>
            <a:endParaRPr i="0" sz="1800"/>
          </a:p>
          <a:p>
            <a:pPr indent="0" lvl="0" marL="0" rtl="0" algn="l">
              <a:lnSpc>
                <a:spcPct val="100000"/>
              </a:lnSpc>
              <a:spcBef>
                <a:spcPts val="0"/>
              </a:spcBef>
              <a:spcAft>
                <a:spcPts val="0"/>
              </a:spcAft>
              <a:buClr>
                <a:schemeClr val="lt1"/>
              </a:buClr>
              <a:buSzPts val="3200"/>
              <a:buNone/>
            </a:pPr>
            <a:r>
              <a:rPr i="0" lang="en-US" sz="1800"/>
              <a:t>Guidance” , AH ‘16: Proceedings of the 7th Augmented Human International Conference 2016.</a:t>
            </a:r>
            <a:endParaRPr i="0" sz="1800"/>
          </a:p>
          <a:p>
            <a:pPr indent="0" lvl="0" marL="0" rtl="0" algn="l">
              <a:lnSpc>
                <a:spcPct val="100000"/>
              </a:lnSpc>
              <a:spcBef>
                <a:spcPts val="0"/>
              </a:spcBef>
              <a:spcAft>
                <a:spcPts val="0"/>
              </a:spcAft>
              <a:buClr>
                <a:schemeClr val="lt1"/>
              </a:buClr>
              <a:buSzPts val="3200"/>
              <a:buNone/>
            </a:pPr>
            <a:r>
              <a:rPr i="0" lang="en-US" sz="1800"/>
              <a:t>[4] M. Brock, P. O. Kirstensson, “ Supporting Blind Navigation Using Depth Sensing and Sonification”, UbiComp ‘13 Adjunct: Proceedings of the 2013 ACM Conference on Pervasive and Ubiquitous Computing Adjunct Publication.</a:t>
            </a:r>
            <a:endParaRPr i="0" sz="1800"/>
          </a:p>
          <a:p>
            <a:pPr indent="0" lvl="0" marL="0" rtl="0" algn="l">
              <a:lnSpc>
                <a:spcPct val="100000"/>
              </a:lnSpc>
              <a:spcBef>
                <a:spcPts val="0"/>
              </a:spcBef>
              <a:spcAft>
                <a:spcPts val="0"/>
              </a:spcAft>
              <a:buClr>
                <a:schemeClr val="lt1"/>
              </a:buClr>
              <a:buSzPts val="3200"/>
              <a:buNone/>
            </a:pPr>
            <a:r>
              <a:rPr i="0" lang="en-US" sz="1800"/>
              <a:t>[5] V. Kulyukin, C. Gharpure, J Nicholson, and S. Pavithran. Rfid in robotassisted indoor navigation for the visually impaired. 2004 IEEE/RSJ International Conference on Intelligent Robots and Systems, 2004.</a:t>
            </a:r>
            <a:endParaRPr i="0" sz="1800"/>
          </a:p>
          <a:p>
            <a:pPr indent="0" lvl="0" marL="0" rtl="0" algn="l">
              <a:lnSpc>
                <a:spcPct val="100000"/>
              </a:lnSpc>
              <a:spcBef>
                <a:spcPts val="0"/>
              </a:spcBef>
              <a:spcAft>
                <a:spcPts val="0"/>
              </a:spcAft>
              <a:buClr>
                <a:schemeClr val="lt1"/>
              </a:buClr>
              <a:buSzPts val="3200"/>
              <a:buNone/>
            </a:pPr>
            <a:r>
              <a:t/>
            </a:r>
            <a:endParaRPr i="0" sz="1800"/>
          </a:p>
          <a:p>
            <a:pPr indent="0" lvl="0" marL="0" rtl="0" algn="l">
              <a:lnSpc>
                <a:spcPct val="100000"/>
              </a:lnSpc>
              <a:spcBef>
                <a:spcPts val="0"/>
              </a:spcBef>
              <a:spcAft>
                <a:spcPts val="0"/>
              </a:spcAft>
              <a:buClr>
                <a:schemeClr val="lt1"/>
              </a:buClr>
              <a:buSzPts val="3200"/>
              <a:buNone/>
            </a:pPr>
            <a:r>
              <a:t/>
            </a:r>
            <a:endParaRPr i="0" sz="18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g71e170de59_1_97"/>
          <p:cNvSpPr txBox="1"/>
          <p:nvPr>
            <p:ph type="ctrTitle"/>
          </p:nvPr>
        </p:nvSpPr>
        <p:spPr>
          <a:xfrm>
            <a:off x="914400" y="196325"/>
            <a:ext cx="9791700" cy="85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5000"/>
              <a:buFont typeface="Arial"/>
              <a:buNone/>
            </a:pPr>
            <a:r>
              <a:rPr lang="en-US" sz="4000"/>
              <a:t>ACKNOWLEDGEMENTS</a:t>
            </a:r>
            <a:endParaRPr sz="4000"/>
          </a:p>
        </p:txBody>
      </p:sp>
      <p:sp>
        <p:nvSpPr>
          <p:cNvPr id="422" name="Google Shape;422;g71e170de59_1_97"/>
          <p:cNvSpPr txBox="1"/>
          <p:nvPr>
            <p:ph idx="1" type="subTitle"/>
          </p:nvPr>
        </p:nvSpPr>
        <p:spPr>
          <a:xfrm>
            <a:off x="677075" y="1818349"/>
            <a:ext cx="9047400" cy="2134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t/>
            </a:r>
            <a:endParaRPr i="0" sz="1800">
              <a:solidFill>
                <a:srgbClr val="FFFF00"/>
              </a:solidFill>
            </a:endParaRPr>
          </a:p>
          <a:p>
            <a:pPr indent="-342900" lvl="0" marL="457200" rtl="0" algn="l">
              <a:lnSpc>
                <a:spcPct val="100000"/>
              </a:lnSpc>
              <a:spcBef>
                <a:spcPts val="0"/>
              </a:spcBef>
              <a:spcAft>
                <a:spcPts val="0"/>
              </a:spcAft>
              <a:buClr>
                <a:srgbClr val="FFFFFF"/>
              </a:buClr>
              <a:buSzPts val="1800"/>
              <a:buAutoNum type="arabicPeriod"/>
            </a:pPr>
            <a:r>
              <a:rPr i="0" lang="en-US" sz="1800">
                <a:solidFill>
                  <a:srgbClr val="FFFFFF"/>
                </a:solidFill>
              </a:rPr>
              <a:t>Justin Romack (Student Disability Services, TAMU), justinr@disability.tamu.edu</a:t>
            </a:r>
            <a:endParaRPr i="0" sz="1800">
              <a:solidFill>
                <a:srgbClr val="FFFFFF"/>
              </a:solidFill>
            </a:endParaRPr>
          </a:p>
          <a:p>
            <a:pPr indent="0" lvl="0" marL="0" rtl="0" algn="l">
              <a:lnSpc>
                <a:spcPct val="100000"/>
              </a:lnSpc>
              <a:spcBef>
                <a:spcPts val="0"/>
              </a:spcBef>
              <a:spcAft>
                <a:spcPts val="0"/>
              </a:spcAft>
              <a:buNone/>
            </a:pPr>
            <a:r>
              <a:t/>
            </a:r>
            <a:endParaRPr i="0" sz="18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5"/>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5000"/>
              <a:buFont typeface="Arial"/>
              <a:buNone/>
            </a:pPr>
            <a:r>
              <a:rPr lang="en-US"/>
              <a:t>Goal and Objectives</a:t>
            </a:r>
            <a:endParaRPr/>
          </a:p>
        </p:txBody>
      </p:sp>
      <p:sp>
        <p:nvSpPr>
          <p:cNvPr id="176" name="Google Shape;176;p5"/>
          <p:cNvSpPr txBox="1"/>
          <p:nvPr>
            <p:ph idx="1" type="body"/>
          </p:nvPr>
        </p:nvSpPr>
        <p:spPr>
          <a:xfrm>
            <a:off x="609600" y="1600201"/>
            <a:ext cx="10972800" cy="4301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6"/>
              </a:buClr>
              <a:buSzPts val="1800"/>
              <a:buFont typeface="Arial"/>
              <a:buNone/>
            </a:pPr>
            <a:r>
              <a:rPr lang="en-US" sz="2400"/>
              <a:t>-Provide robust, consistent detection of obstacles in the path of a user</a:t>
            </a:r>
            <a:endParaRPr sz="2400"/>
          </a:p>
          <a:p>
            <a:pPr indent="0" lvl="0" marL="0" rtl="0" algn="l">
              <a:spcBef>
                <a:spcPts val="0"/>
              </a:spcBef>
              <a:spcAft>
                <a:spcPts val="0"/>
              </a:spcAft>
              <a:buClr>
                <a:schemeClr val="accent6"/>
              </a:buClr>
              <a:buSzPts val="1800"/>
              <a:buFont typeface="Arial"/>
              <a:buNone/>
            </a:pPr>
            <a:r>
              <a:t/>
            </a:r>
            <a:endParaRPr sz="2400"/>
          </a:p>
          <a:p>
            <a:pPr indent="0" lvl="0" marL="0" rtl="0" algn="l">
              <a:spcBef>
                <a:spcPts val="0"/>
              </a:spcBef>
              <a:spcAft>
                <a:spcPts val="0"/>
              </a:spcAft>
              <a:buClr>
                <a:schemeClr val="accent6"/>
              </a:buClr>
              <a:buSzPts val="1800"/>
              <a:buFont typeface="Arial"/>
              <a:buNone/>
            </a:pPr>
            <a:r>
              <a:rPr lang="en-US" sz="2400"/>
              <a:t>- Give clear directions to the user that leverage the accessible-friendly features of campus</a:t>
            </a:r>
            <a:endParaRPr sz="2400"/>
          </a:p>
          <a:p>
            <a:pPr indent="0" lvl="0" marL="0" rtl="0" algn="l">
              <a:spcBef>
                <a:spcPts val="0"/>
              </a:spcBef>
              <a:spcAft>
                <a:spcPts val="0"/>
              </a:spcAft>
              <a:buClr>
                <a:schemeClr val="accent6"/>
              </a:buClr>
              <a:buSzPts val="1800"/>
              <a:buFont typeface="Arial"/>
              <a:buNone/>
            </a:pPr>
            <a:r>
              <a:t/>
            </a:r>
            <a:endParaRPr sz="2400"/>
          </a:p>
          <a:p>
            <a:pPr indent="0" lvl="0" marL="0" rtl="0" algn="l">
              <a:spcBef>
                <a:spcPts val="0"/>
              </a:spcBef>
              <a:spcAft>
                <a:spcPts val="0"/>
              </a:spcAft>
              <a:buClr>
                <a:schemeClr val="accent6"/>
              </a:buClr>
              <a:buSzPts val="1800"/>
              <a:buFont typeface="Arial"/>
              <a:buNone/>
            </a:pPr>
            <a:r>
              <a:rPr lang="en-US" sz="2400"/>
              <a:t>-Provide orientation and directions to the user inside of buildings on request</a:t>
            </a:r>
            <a:endParaRPr sz="2400"/>
          </a:p>
          <a:p>
            <a:pPr indent="0" lvl="0" marL="0" rtl="0" algn="l">
              <a:spcBef>
                <a:spcPts val="0"/>
              </a:spcBef>
              <a:spcAft>
                <a:spcPts val="0"/>
              </a:spcAft>
              <a:buClr>
                <a:schemeClr val="accent6"/>
              </a:buClr>
              <a:buSzPts val="1800"/>
              <a:buFont typeface="Arial"/>
              <a:buNone/>
            </a:pPr>
            <a:r>
              <a:t/>
            </a:r>
            <a:endParaRPr sz="2400"/>
          </a:p>
          <a:p>
            <a:pPr indent="0" lvl="0" marL="0" rtl="0" algn="l">
              <a:spcBef>
                <a:spcPts val="0"/>
              </a:spcBef>
              <a:spcAft>
                <a:spcPts val="0"/>
              </a:spcAft>
              <a:buClr>
                <a:schemeClr val="accent6"/>
              </a:buClr>
              <a:buSzPts val="1800"/>
              <a:buFont typeface="Arial"/>
              <a:buNone/>
            </a:pPr>
            <a:r>
              <a:rPr lang="en-US" sz="2400"/>
              <a:t>-Allow the user to quickly contact emergency services</a:t>
            </a:r>
            <a:endParaRPr sz="2400"/>
          </a:p>
          <a:p>
            <a:pPr indent="0" lvl="0" marL="0" rtl="0" algn="l">
              <a:spcBef>
                <a:spcPts val="0"/>
              </a:spcBef>
              <a:spcAft>
                <a:spcPts val="0"/>
              </a:spcAft>
              <a:buClr>
                <a:schemeClr val="accent6"/>
              </a:buClr>
              <a:buSzPts val="1800"/>
              <a:buFont typeface="Arial"/>
              <a:buNone/>
            </a:pPr>
            <a:r>
              <a:t/>
            </a:r>
            <a:endParaRPr sz="2400"/>
          </a:p>
          <a:p>
            <a:pPr indent="0" lvl="0" marL="0" rtl="0" algn="l">
              <a:spcBef>
                <a:spcPts val="0"/>
              </a:spcBef>
              <a:spcAft>
                <a:spcPts val="0"/>
              </a:spcAft>
              <a:buClr>
                <a:schemeClr val="accent6"/>
              </a:buClr>
              <a:buSzPts val="1800"/>
              <a:buFont typeface="Arial"/>
              <a:buNone/>
            </a:pPr>
            <a:r>
              <a:t/>
            </a:r>
            <a:endParaRPr sz="2400"/>
          </a:p>
          <a:p>
            <a:pPr indent="0" lvl="0" marL="0" rtl="0" algn="l">
              <a:lnSpc>
                <a:spcPct val="100000"/>
              </a:lnSpc>
              <a:spcBef>
                <a:spcPts val="0"/>
              </a:spcBef>
              <a:spcAft>
                <a:spcPts val="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5000"/>
              <a:buFont typeface="Arial"/>
              <a:buNone/>
            </a:pPr>
            <a:r>
              <a:rPr lang="en-US"/>
              <a:t>Requirements: Objective Tree</a:t>
            </a:r>
            <a:endParaRPr/>
          </a:p>
        </p:txBody>
      </p:sp>
      <p:pic>
        <p:nvPicPr>
          <p:cNvPr id="182" name="Google Shape;182;p6"/>
          <p:cNvPicPr preferRelativeResize="0"/>
          <p:nvPr/>
        </p:nvPicPr>
        <p:blipFill>
          <a:blip r:embed="rId3">
            <a:alphaModFix/>
          </a:blip>
          <a:stretch>
            <a:fillRect/>
          </a:stretch>
        </p:blipFill>
        <p:spPr>
          <a:xfrm>
            <a:off x="3367338" y="1209763"/>
            <a:ext cx="5457324" cy="513556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7"/>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5000"/>
              <a:buFont typeface="Arial"/>
              <a:buNone/>
            </a:pPr>
            <a:r>
              <a:rPr lang="en-US"/>
              <a:t>Requirements</a:t>
            </a:r>
            <a:endParaRPr/>
          </a:p>
        </p:txBody>
      </p:sp>
      <p:sp>
        <p:nvSpPr>
          <p:cNvPr id="188" name="Google Shape;188;p7"/>
          <p:cNvSpPr txBox="1"/>
          <p:nvPr>
            <p:ph idx="1" type="body"/>
          </p:nvPr>
        </p:nvSpPr>
        <p:spPr>
          <a:xfrm>
            <a:off x="609600" y="1417650"/>
            <a:ext cx="10972800" cy="407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t/>
            </a:r>
            <a:endParaRPr sz="2400"/>
          </a:p>
          <a:p>
            <a:pPr indent="0" lvl="0" marL="0" rtl="0" algn="l">
              <a:lnSpc>
                <a:spcPct val="100000"/>
              </a:lnSpc>
              <a:spcBef>
                <a:spcPts val="0"/>
              </a:spcBef>
              <a:spcAft>
                <a:spcPts val="0"/>
              </a:spcAft>
              <a:buSzPts val="1800"/>
              <a:buNone/>
            </a:pPr>
            <a:r>
              <a:t/>
            </a:r>
            <a:endParaRPr sz="2400"/>
          </a:p>
          <a:p>
            <a:pPr indent="0" lvl="0" marL="0" rtl="0" algn="l">
              <a:lnSpc>
                <a:spcPct val="100000"/>
              </a:lnSpc>
              <a:spcBef>
                <a:spcPts val="0"/>
              </a:spcBef>
              <a:spcAft>
                <a:spcPts val="0"/>
              </a:spcAft>
              <a:buSzPts val="1800"/>
              <a:buNone/>
            </a:pPr>
            <a:r>
              <a:t/>
            </a:r>
            <a:endParaRPr sz="2400"/>
          </a:p>
          <a:p>
            <a:pPr indent="0" lvl="0" marL="0" rtl="0" algn="l">
              <a:lnSpc>
                <a:spcPct val="100000"/>
              </a:lnSpc>
              <a:spcBef>
                <a:spcPts val="0"/>
              </a:spcBef>
              <a:spcAft>
                <a:spcPts val="0"/>
              </a:spcAft>
              <a:buSzPts val="1800"/>
              <a:buNone/>
            </a:pPr>
            <a:r>
              <a:t/>
            </a:r>
            <a:endParaRPr sz="1000"/>
          </a:p>
        </p:txBody>
      </p:sp>
      <p:pic>
        <p:nvPicPr>
          <p:cNvPr id="189" name="Google Shape;189;p7"/>
          <p:cNvPicPr preferRelativeResize="0"/>
          <p:nvPr/>
        </p:nvPicPr>
        <p:blipFill>
          <a:blip r:embed="rId3">
            <a:alphaModFix/>
          </a:blip>
          <a:stretch>
            <a:fillRect/>
          </a:stretch>
        </p:blipFill>
        <p:spPr>
          <a:xfrm>
            <a:off x="2116738" y="1209738"/>
            <a:ext cx="7958526" cy="51355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8"/>
          <p:cNvSpPr txBox="1"/>
          <p:nvPr>
            <p:ph idx="4294967295" type="body"/>
          </p:nvPr>
        </p:nvSpPr>
        <p:spPr>
          <a:xfrm>
            <a:off x="757349" y="2304700"/>
            <a:ext cx="11008800" cy="150030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0"/>
              </a:spcBef>
              <a:spcAft>
                <a:spcPts val="0"/>
              </a:spcAft>
              <a:buSzPts val="3200"/>
              <a:buNone/>
            </a:pPr>
            <a:r>
              <a:rPr b="1" lang="en-US" sz="5000">
                <a:solidFill>
                  <a:srgbClr val="FFFFFF"/>
                </a:solidFill>
                <a:latin typeface="Arial"/>
                <a:ea typeface="Arial"/>
                <a:cs typeface="Arial"/>
                <a:sym typeface="Arial"/>
              </a:rPr>
              <a:t>Design Alternatives</a:t>
            </a:r>
            <a:endParaRPr b="1" sz="5000">
              <a:solidFill>
                <a:srgbClr val="FFFFF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00"/>
        </a:solidFill>
      </p:bgPr>
    </p:bg>
    <p:spTree>
      <p:nvGrpSpPr>
        <p:cNvPr id="198" name="Shape 198"/>
        <p:cNvGrpSpPr/>
        <p:nvPr/>
      </p:nvGrpSpPr>
      <p:grpSpPr>
        <a:xfrm>
          <a:off x="0" y="0"/>
          <a:ext cx="0" cy="0"/>
          <a:chOff x="0" y="0"/>
          <a:chExt cx="0" cy="0"/>
        </a:xfrm>
      </p:grpSpPr>
      <p:sp>
        <p:nvSpPr>
          <p:cNvPr id="199" name="Google Shape;199;g71e170de59_0_76"/>
          <p:cNvSpPr txBox="1"/>
          <p:nvPr>
            <p:ph idx="1" type="body"/>
          </p:nvPr>
        </p:nvSpPr>
        <p:spPr>
          <a:xfrm>
            <a:off x="2315700" y="1417650"/>
            <a:ext cx="7560600" cy="8997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lang="en-US"/>
              <a:t>Relying on bluetooth rather than wifi</a:t>
            </a:r>
            <a:endParaRPr/>
          </a:p>
        </p:txBody>
      </p:sp>
      <p:sp>
        <p:nvSpPr>
          <p:cNvPr id="200" name="Google Shape;200;g71e170de59_0_7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5000"/>
              <a:buNone/>
            </a:pPr>
            <a:r>
              <a:rPr lang="en-US"/>
              <a:t>Design Alternatives</a:t>
            </a:r>
            <a:endParaRPr/>
          </a:p>
        </p:txBody>
      </p:sp>
      <p:sp>
        <p:nvSpPr>
          <p:cNvPr id="201" name="Google Shape;201;g71e170de59_0_76"/>
          <p:cNvSpPr txBox="1"/>
          <p:nvPr/>
        </p:nvSpPr>
        <p:spPr>
          <a:xfrm>
            <a:off x="307700" y="2317350"/>
            <a:ext cx="4711500" cy="42114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Georgia"/>
              <a:buChar char="-"/>
            </a:pPr>
            <a:r>
              <a:rPr lang="en-US" sz="2000">
                <a:latin typeface="Georgia"/>
                <a:ea typeface="Georgia"/>
                <a:cs typeface="Georgia"/>
                <a:sym typeface="Georgia"/>
              </a:rPr>
              <a:t>It’s better for the scenarios that visually impaired people face.</a:t>
            </a:r>
            <a:endParaRPr sz="2000">
              <a:latin typeface="Georgia"/>
              <a:ea typeface="Georgia"/>
              <a:cs typeface="Georgia"/>
              <a:sym typeface="Georgia"/>
            </a:endParaRPr>
          </a:p>
          <a:p>
            <a:pPr indent="-355600" lvl="1" marL="914400" rtl="0" algn="l">
              <a:spcBef>
                <a:spcPts val="0"/>
              </a:spcBef>
              <a:spcAft>
                <a:spcPts val="0"/>
              </a:spcAft>
              <a:buSzPts val="2000"/>
              <a:buFont typeface="Georgia"/>
              <a:buChar char="-"/>
            </a:pPr>
            <a:r>
              <a:rPr lang="en-US" sz="2000">
                <a:latin typeface="Georgia"/>
                <a:ea typeface="Georgia"/>
                <a:cs typeface="Georgia"/>
                <a:sym typeface="Georgia"/>
              </a:rPr>
              <a:t>Ex: going through campus</a:t>
            </a:r>
            <a:endParaRPr sz="2000">
              <a:latin typeface="Georgia"/>
              <a:ea typeface="Georgia"/>
              <a:cs typeface="Georgia"/>
              <a:sym typeface="Georgia"/>
            </a:endParaRPr>
          </a:p>
          <a:p>
            <a:pPr indent="0" lvl="0" marL="914400" rtl="0" algn="l">
              <a:spcBef>
                <a:spcPts val="0"/>
              </a:spcBef>
              <a:spcAft>
                <a:spcPts val="0"/>
              </a:spcAft>
              <a:buNone/>
            </a:pPr>
            <a:r>
              <a:t/>
            </a:r>
            <a:endParaRPr sz="2000">
              <a:latin typeface="Georgia"/>
              <a:ea typeface="Georgia"/>
              <a:cs typeface="Georgia"/>
              <a:sym typeface="Georgia"/>
            </a:endParaRPr>
          </a:p>
          <a:p>
            <a:pPr indent="0" lvl="0" marL="914400" rtl="0" algn="l">
              <a:spcBef>
                <a:spcPts val="0"/>
              </a:spcBef>
              <a:spcAft>
                <a:spcPts val="0"/>
              </a:spcAft>
              <a:buNone/>
            </a:pPr>
            <a:r>
              <a:t/>
            </a:r>
            <a:endParaRPr sz="2000">
              <a:latin typeface="Georgia"/>
              <a:ea typeface="Georgia"/>
              <a:cs typeface="Georgia"/>
              <a:sym typeface="Georgia"/>
            </a:endParaRPr>
          </a:p>
          <a:p>
            <a:pPr indent="-355600" lvl="0" marL="457200" rtl="0" algn="l">
              <a:spcBef>
                <a:spcPts val="0"/>
              </a:spcBef>
              <a:spcAft>
                <a:spcPts val="0"/>
              </a:spcAft>
              <a:buSzPts val="2000"/>
              <a:buFont typeface="Georgia"/>
              <a:buChar char="-"/>
            </a:pPr>
            <a:r>
              <a:rPr lang="en-US" sz="2000">
                <a:latin typeface="Georgia"/>
                <a:ea typeface="Georgia"/>
                <a:cs typeface="Georgia"/>
                <a:sym typeface="Georgia"/>
              </a:rPr>
              <a:t>This also ensures a more continuous connection if the user is moving around a building.</a:t>
            </a:r>
            <a:endParaRPr sz="2000">
              <a:latin typeface="Georgia"/>
              <a:ea typeface="Georgia"/>
              <a:cs typeface="Georgia"/>
              <a:sym typeface="Georgia"/>
            </a:endParaRPr>
          </a:p>
        </p:txBody>
      </p:sp>
      <p:pic>
        <p:nvPicPr>
          <p:cNvPr id="202" name="Google Shape;202;g71e170de59_0_76"/>
          <p:cNvPicPr preferRelativeResize="0"/>
          <p:nvPr/>
        </p:nvPicPr>
        <p:blipFill>
          <a:blip r:embed="rId3">
            <a:alphaModFix/>
          </a:blip>
          <a:stretch>
            <a:fillRect/>
          </a:stretch>
        </p:blipFill>
        <p:spPr>
          <a:xfrm>
            <a:off x="9439275" y="2317350"/>
            <a:ext cx="2143125" cy="2143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TAMU Palette">
      <a:dk1>
        <a:srgbClr val="332C2C"/>
      </a:dk1>
      <a:lt1>
        <a:srgbClr val="FFFFFF"/>
      </a:lt1>
      <a:dk2>
        <a:srgbClr val="565252"/>
      </a:dk2>
      <a:lt2>
        <a:srgbClr val="D9D9D9"/>
      </a:lt2>
      <a:accent1>
        <a:srgbClr val="500000"/>
      </a:accent1>
      <a:accent2>
        <a:srgbClr val="1D3362"/>
      </a:accent2>
      <a:accent3>
        <a:srgbClr val="FFFFFF"/>
      </a:accent3>
      <a:accent4>
        <a:srgbClr val="D0D0D0"/>
      </a:accent4>
      <a:accent5>
        <a:srgbClr val="444040"/>
      </a:accent5>
      <a:accent6>
        <a:srgbClr val="000000"/>
      </a:accent6>
      <a:hlink>
        <a:srgbClr val="500000"/>
      </a:hlink>
      <a:folHlink>
        <a:srgbClr val="B0AFA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