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handoutMasterIdLst>
    <p:handoutMasterId r:id="rId70"/>
  </p:handoutMasterIdLst>
  <p:sldIdLst>
    <p:sldId id="256" r:id="rId2"/>
    <p:sldId id="313" r:id="rId3"/>
    <p:sldId id="287" r:id="rId4"/>
    <p:sldId id="314" r:id="rId5"/>
    <p:sldId id="288" r:id="rId6"/>
    <p:sldId id="289" r:id="rId7"/>
    <p:sldId id="315" r:id="rId8"/>
    <p:sldId id="267" r:id="rId9"/>
    <p:sldId id="257" r:id="rId10"/>
    <p:sldId id="269" r:id="rId11"/>
    <p:sldId id="281" r:id="rId12"/>
    <p:sldId id="271" r:id="rId13"/>
    <p:sldId id="282" r:id="rId14"/>
    <p:sldId id="273" r:id="rId15"/>
    <p:sldId id="283" r:id="rId16"/>
    <p:sldId id="284" r:id="rId17"/>
    <p:sldId id="276" r:id="rId18"/>
    <p:sldId id="285" r:id="rId19"/>
    <p:sldId id="286" r:id="rId20"/>
    <p:sldId id="279" r:id="rId21"/>
    <p:sldId id="262" r:id="rId22"/>
    <p:sldId id="316" r:id="rId23"/>
    <p:sldId id="326" r:id="rId24"/>
    <p:sldId id="318" r:id="rId25"/>
    <p:sldId id="319" r:id="rId26"/>
    <p:sldId id="292" r:id="rId27"/>
    <p:sldId id="263" r:id="rId28"/>
    <p:sldId id="294" r:id="rId29"/>
    <p:sldId id="299" r:id="rId30"/>
    <p:sldId id="264" r:id="rId31"/>
    <p:sldId id="296" r:id="rId32"/>
    <p:sldId id="297" r:id="rId33"/>
    <p:sldId id="298" r:id="rId34"/>
    <p:sldId id="300" r:id="rId35"/>
    <p:sldId id="320" r:id="rId36"/>
    <p:sldId id="265" r:id="rId37"/>
    <p:sldId id="321" r:id="rId38"/>
    <p:sldId id="322" r:id="rId39"/>
    <p:sldId id="291" r:id="rId40"/>
    <p:sldId id="302" r:id="rId41"/>
    <p:sldId id="266" r:id="rId42"/>
    <p:sldId id="323" r:id="rId43"/>
    <p:sldId id="311" r:id="rId44"/>
    <p:sldId id="312" r:id="rId45"/>
    <p:sldId id="309" r:id="rId46"/>
    <p:sldId id="310" r:id="rId47"/>
    <p:sldId id="325"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210"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2/29/2012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2/29/2012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2/29/2012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2/29/2012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2/29/2012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2/29/2012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2/29/2012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2/29/2012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2/29/2012</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2/29/2012</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2/29/2012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2/29/2012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2/29/2012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2/29/2012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pic>
        <p:nvPicPr>
          <p:cNvPr id="4" name="Content Placeholder 3" descr="22.2 Risk-man-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1576" b="-41576"/>
              <a:stretch>
                <a:fillRect/>
              </a:stretch>
            </p:blipFill>
          </mc:Choice>
          <mc:Fallback>
            <p:blipFill>
              <a:blip r:embed="rId3"/>
              <a:srcRect t="-41576" b="-41576"/>
              <a:stretch>
                <a:fillRect/>
              </a:stretch>
            </p:blipFill>
          </mc:Fallback>
        </mc:AlternateContent>
        <p:spPr/>
      </p:pic>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is now recognized as one of the most important project management tasks.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a:t>
            </a:r>
            <a:r>
              <a:rPr lang="en-US" sz="2400" dirty="0" smtClean="0"/>
              <a:t>23 </a:t>
            </a:r>
            <a:r>
              <a:rPr lang="en-US" sz="2400" dirty="0" smtClean="0"/>
              <a:t>– Project </a:t>
            </a:r>
            <a:r>
              <a:rPr lang="en-US" sz="2400" dirty="0" smtClean="0"/>
              <a:t>Planning</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smtClean="0"/>
              <a:t>Chapter </a:t>
            </a:r>
            <a:r>
              <a:rPr lang="en-US" dirty="0" smtClean="0"/>
              <a:t>23 </a:t>
            </a:r>
            <a:r>
              <a:rPr lang="en-US" dirty="0" smtClean="0"/>
              <a:t>Project </a:t>
            </a:r>
            <a:r>
              <a:rPr lang="en-US" dirty="0" smtClean="0"/>
              <a:t>Planning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type="body"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advTm="2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Tree>
  </p:cSld>
  <p:clrMapOvr>
    <a:masterClrMapping/>
  </p:clrMapOvr>
  <p:transition advTm="2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a:t>The needs hierarchy is almost certainly an over-simplification of motivation in practice.</a:t>
            </a:r>
          </a:p>
          <a:p>
            <a:r>
              <a:rPr lang="en-GB"/>
              <a:t>Motivation should also take into account different personality types:</a:t>
            </a:r>
          </a:p>
          <a:p>
            <a:pPr lvl="1"/>
            <a:r>
              <a:rPr lang="en-GB"/>
              <a:t>Task-oriented;</a:t>
            </a:r>
          </a:p>
          <a:p>
            <a:pPr lvl="1"/>
            <a:r>
              <a:rPr lang="en-GB"/>
              <a:t>Self-oriented;</a:t>
            </a:r>
          </a:p>
          <a:p>
            <a:pPr lvl="1"/>
            <a:r>
              <a:rPr lang="en-GB"/>
              <a:t>Interaction-oriented.</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type="body"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Tree>
  </p:cSld>
  <p:clrMapOvr>
    <a:masterClrMapping/>
  </p:clrMapOvr>
  <p:transition advTm="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Tree>
  </p:cSld>
  <p:clrMapOvr>
    <a:masterClrMapping/>
  </p:clrMapOvr>
  <p:transition advTm="2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type="body"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type="body"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happy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type="body"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type="body"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type="body"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Tree>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r>
              <a:rPr lang="en-GB" i="1" dirty="0" smtClean="0"/>
              <a:t>Reporting</a:t>
            </a:r>
            <a:r>
              <a:rPr lang="en-GB" dirty="0" smtClean="0"/>
              <a:t> </a:t>
            </a:r>
          </a:p>
          <a:p>
            <a:pPr lvl="1"/>
            <a:r>
              <a:rPr lang="en-GB" dirty="0" smtClean="0"/>
              <a:t>Project managers are usually responsible for reporting on the progress of a project to customers and to the managers of the company developing the software. </a:t>
            </a:r>
          </a:p>
          <a:p>
            <a:r>
              <a:rPr lang="en-GB" i="1" dirty="0" smtClean="0"/>
              <a:t>Risk management</a:t>
            </a:r>
          </a:p>
          <a:p>
            <a:pPr lvl="1"/>
            <a:r>
              <a:rPr lang="en-GB" dirty="0" smtClean="0"/>
              <a:t> 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US" sz="2000" dirty="0" smtClean="0"/>
              <a:t>Release planning involves selecting and refining the stories that will reflect the features to be implemented in a release of a system and the order in which the stories should be implemented.</a:t>
            </a:r>
            <a:r>
              <a:rPr lang="en-GB" sz="2000" dirty="0" smtClean="0"/>
              <a:t> </a:t>
            </a:r>
          </a:p>
          <a:p>
            <a:r>
              <a:rPr lang="en-US" sz="2000" dirty="0" smtClean="0"/>
              <a:t>Stories to be implemented in each iteration are chosen, with the number of stories reflecting the time to deliver an iteration (usually 2 or 3 weeks).</a:t>
            </a:r>
            <a:r>
              <a:rPr lang="en-GB" sz="2000" dirty="0" smtClean="0"/>
              <a:t> </a:t>
            </a:r>
            <a:endParaRPr 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People management</a:t>
            </a:r>
            <a:r>
              <a:rPr lang="en-GB" dirty="0" smtClean="0"/>
              <a:t> </a:t>
            </a:r>
          </a:p>
          <a:p>
            <a:pPr lvl="1"/>
            <a:r>
              <a:rPr lang="en-GB" dirty="0" smtClean="0"/>
              <a:t>Project managers have to choose people for their team and establish ways of working that leads to effective team performance </a:t>
            </a:r>
          </a:p>
          <a:p>
            <a:r>
              <a:rPr lang="en-GB" dirty="0" smtClean="0"/>
              <a:t> </a:t>
            </a:r>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common project,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144</TotalTime>
  <Words>4857</Words>
  <Application>Microsoft Office PowerPoint</Application>
  <PresentationFormat>On-screen Show (4:3)</PresentationFormat>
  <Paragraphs>573</Paragraphs>
  <Slides>67</Slides>
  <Notes>16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SE9</vt:lpstr>
      <vt:lpstr>Chapter 22 – Project Management</vt:lpstr>
      <vt:lpstr>Topics covered</vt:lpstr>
      <vt:lpstr>Software project management</vt:lpstr>
      <vt:lpstr>Success criteria</vt:lpstr>
      <vt:lpstr>Software management distinctions</vt:lpstr>
      <vt:lpstr>Management activities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Chapter 23 – Project Planning</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Personality types</vt:lpstr>
      <vt:lpstr>Motivation balance</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richards</cp:lastModifiedBy>
  <cp:revision>11</cp:revision>
  <dcterms:created xsi:type="dcterms:W3CDTF">2010-02-12T10:22:34Z</dcterms:created>
  <dcterms:modified xsi:type="dcterms:W3CDTF">2012-02-29T03:03:06Z</dcterms:modified>
</cp:coreProperties>
</file>