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56" r:id="rId2"/>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89D5875-3A3E-5761-6330-1DA7A740A171}" name="Julian Brooks" initials="JB" userId="S::scsjbr@leeds.ac.uk::3d875457-4e0b-407f-86fa-c6462f2249b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16D"/>
    <a:srgbClr val="1D937A"/>
    <a:srgbClr val="2F5597"/>
    <a:srgbClr val="F2FCFA"/>
    <a:srgbClr val="C4F4EA"/>
    <a:srgbClr val="ECDFF5"/>
    <a:srgbClr val="28CEAA"/>
    <a:srgbClr val="E9FBF7"/>
    <a:srgbClr val="4FDD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518D09-E477-4290-D79C-664AE0F8180D}" v="5" dt="2023-11-24T09:25:13.9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8" autoAdjust="0"/>
    <p:restoredTop sz="93447" autoAdjust="0"/>
  </p:normalViewPr>
  <p:slideViewPr>
    <p:cSldViewPr snapToGrid="0">
      <p:cViewPr>
        <p:scale>
          <a:sx n="63" d="100"/>
          <a:sy n="63" d="100"/>
        </p:scale>
        <p:origin x="828" y="56"/>
      </p:cViewPr>
      <p:guideLst/>
    </p:cSldViewPr>
  </p:slideViewPr>
  <p:notesTextViewPr>
    <p:cViewPr>
      <p:scale>
        <a:sx n="1" d="1"/>
        <a:sy n="1" d="1"/>
      </p:scale>
      <p:origin x="0" y="0"/>
    </p:cViewPr>
  </p:notesTextViewPr>
  <p:sorterViewPr>
    <p:cViewPr>
      <p:scale>
        <a:sx n="100" d="100"/>
        <a:sy n="100" d="100"/>
      </p:scale>
      <p:origin x="0" y="-71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n Brooks" userId="S::scsjbr@leeds.ac.uk::3d875457-4e0b-407f-86fa-c6462f2249b9" providerId="AD" clId="Web-{A7518D09-E477-4290-D79C-664AE0F8180D}"/>
    <pc:docChg chg="mod">
      <pc:chgData name="Julian Brooks" userId="S::scsjbr@leeds.ac.uk::3d875457-4e0b-407f-86fa-c6462f2249b9" providerId="AD" clId="Web-{A7518D09-E477-4290-D79C-664AE0F8180D}" dt="2023-11-24T09:25:13.996" v="4"/>
      <pc:docMkLst>
        <pc:docMk/>
      </pc:docMkLst>
      <pc:sldChg chg="addCm">
        <pc:chgData name="Julian Brooks" userId="S::scsjbr@leeds.ac.uk::3d875457-4e0b-407f-86fa-c6462f2249b9" providerId="AD" clId="Web-{A7518D09-E477-4290-D79C-664AE0F8180D}" dt="2023-11-24T09:21:05.225" v="1"/>
        <pc:sldMkLst>
          <pc:docMk/>
          <pc:sldMk cId="702866501" sldId="265"/>
        </pc:sldMkLst>
        <pc:extLst>
          <p:ext xmlns:p="http://schemas.openxmlformats.org/presentationml/2006/main" uri="{D6D511B9-2390-475A-947B-AFAB55BFBCF1}">
            <pc226:cmChg xmlns:pc226="http://schemas.microsoft.com/office/powerpoint/2022/06/main/command" chg="add">
              <pc226:chgData name="Julian Brooks" userId="S::scsjbr@leeds.ac.uk::3d875457-4e0b-407f-86fa-c6462f2249b9" providerId="AD" clId="Web-{A7518D09-E477-4290-D79C-664AE0F8180D}" dt="2023-11-24T09:21:05.225" v="1"/>
              <pc2:cmMkLst xmlns:pc2="http://schemas.microsoft.com/office/powerpoint/2019/9/main/command">
                <pc:docMk/>
                <pc:sldMk cId="702866501" sldId="265"/>
                <pc2:cmMk id="{E80E2BA5-7401-4657-B2E3-0C6DAFA0D4FE}"/>
              </pc2:cmMkLst>
            </pc226:cmChg>
          </p:ext>
        </pc:extLst>
      </pc:sldChg>
      <pc:sldChg chg="addCm modCm">
        <pc:chgData name="Julian Brooks" userId="S::scsjbr@leeds.ac.uk::3d875457-4e0b-407f-86fa-c6462f2249b9" providerId="AD" clId="Web-{A7518D09-E477-4290-D79C-664AE0F8180D}" dt="2023-11-24T09:25:13.996" v="4"/>
        <pc:sldMkLst>
          <pc:docMk/>
          <pc:sldMk cId="260227566" sldId="269"/>
        </pc:sldMkLst>
        <pc:extLst>
          <p:ext xmlns:p="http://schemas.openxmlformats.org/presentationml/2006/main" uri="{D6D511B9-2390-475A-947B-AFAB55BFBCF1}">
            <pc226:cmChg xmlns:pc226="http://schemas.microsoft.com/office/powerpoint/2022/06/main/command" chg="add">
              <pc226:chgData name="Julian Brooks" userId="S::scsjbr@leeds.ac.uk::3d875457-4e0b-407f-86fa-c6462f2249b9" providerId="AD" clId="Web-{A7518D09-E477-4290-D79C-664AE0F8180D}" dt="2023-11-24T09:25:13.996" v="4"/>
              <pc2:cmMkLst xmlns:pc2="http://schemas.microsoft.com/office/powerpoint/2019/9/main/command">
                <pc:docMk/>
                <pc:sldMk cId="260227566" sldId="269"/>
                <pc2:cmMk id="{90F43458-7D58-4B75-BE8C-8C1CF7F5FD5E}"/>
              </pc2:cmMkLst>
              <pc226:cmRplyChg chg="add">
                <pc226:chgData name="Julian Brooks" userId="S::scsjbr@leeds.ac.uk::3d875457-4e0b-407f-86fa-c6462f2249b9" providerId="AD" clId="Web-{A7518D09-E477-4290-D79C-664AE0F8180D}" dt="2023-11-24T09:25:13.996" v="4"/>
                <pc2:cmRplyMkLst xmlns:pc2="http://schemas.microsoft.com/office/powerpoint/2019/9/main/command">
                  <pc:docMk/>
                  <pc:sldMk cId="260227566" sldId="269"/>
                  <pc2:cmMk id="{90F43458-7D58-4B75-BE8C-8C1CF7F5FD5E}"/>
                  <pc2:cmRplyMk id="{78527DB3-C9EF-4F96-8A15-87F6FA661171}"/>
                </pc2:cmRplyMkLst>
              </pc226:cmRplyChg>
            </pc226:cmChg>
            <pc226:cmChg xmlns:pc226="http://schemas.microsoft.com/office/powerpoint/2022/06/main/command" chg="add">
              <pc226:chgData name="Julian Brooks" userId="S::scsjbr@leeds.ac.uk::3d875457-4e0b-407f-86fa-c6462f2249b9" providerId="AD" clId="Web-{A7518D09-E477-4290-D79C-664AE0F8180D}" dt="2023-11-24T09:22:08.664" v="2"/>
              <pc2:cmMkLst xmlns:pc2="http://schemas.microsoft.com/office/powerpoint/2019/9/main/command">
                <pc:docMk/>
                <pc:sldMk cId="260227566" sldId="269"/>
                <pc2:cmMk id="{1DBC77D8-BAFC-495E-A070-E5150079E98D}"/>
              </pc2:cmMkLst>
            </pc226:cmChg>
          </p:ext>
        </pc:ext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F98FA1-83EE-4301-9DE3-644B1048CA47}" type="datetimeFigureOut">
              <a:rPr lang="en-IN" smtClean="0"/>
              <a:t>07-12-2023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F56F6B-992D-464D-A519-91A0FF98FABB}" type="slidenum">
              <a:rPr lang="en-IN" smtClean="0"/>
              <a:t>‹#›</a:t>
            </a:fld>
            <a:endParaRPr lang="en-IN"/>
          </a:p>
        </p:txBody>
      </p:sp>
    </p:spTree>
    <p:extLst>
      <p:ext uri="{BB962C8B-B14F-4D97-AF65-F5344CB8AC3E}">
        <p14:creationId xmlns:p14="http://schemas.microsoft.com/office/powerpoint/2010/main" val="1032696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DF56F6B-992D-464D-A519-91A0FF98FABB}" type="slidenum">
              <a:rPr lang="en-IN" smtClean="0"/>
              <a:t>1</a:t>
            </a:fld>
            <a:endParaRPr lang="en-IN"/>
          </a:p>
        </p:txBody>
      </p:sp>
    </p:spTree>
    <p:extLst>
      <p:ext uri="{BB962C8B-B14F-4D97-AF65-F5344CB8AC3E}">
        <p14:creationId xmlns:p14="http://schemas.microsoft.com/office/powerpoint/2010/main" val="4266686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BAC80-FCA3-22FB-E89F-888D756E02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3758CF-F561-8BB8-B551-954B7C8A25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C93373-08C9-2869-1FA3-E8DAEA0A3433}"/>
              </a:ext>
            </a:extLst>
          </p:cNvPr>
          <p:cNvSpPr>
            <a:spLocks noGrp="1"/>
          </p:cNvSpPr>
          <p:nvPr>
            <p:ph type="dt" sz="half" idx="10"/>
          </p:nvPr>
        </p:nvSpPr>
        <p:spPr/>
        <p:txBody>
          <a:bodyPr/>
          <a:lstStyle/>
          <a:p>
            <a:fld id="{F2F5956C-6FBC-466E-BF1E-992A0E658639}" type="datetime1">
              <a:rPr lang="en-IN" smtClean="0"/>
              <a:t>07-12-2023</a:t>
            </a:fld>
            <a:endParaRPr lang="en-IN"/>
          </a:p>
        </p:txBody>
      </p:sp>
      <p:sp>
        <p:nvSpPr>
          <p:cNvPr id="5" name="Footer Placeholder 4">
            <a:extLst>
              <a:ext uri="{FF2B5EF4-FFF2-40B4-BE49-F238E27FC236}">
                <a16:creationId xmlns:a16="http://schemas.microsoft.com/office/drawing/2014/main" id="{F29939F7-EFFD-E53B-22E7-74277D97F0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D42739-04AF-5797-60F3-84CCE169E2B0}"/>
              </a:ext>
            </a:extLst>
          </p:cNvPr>
          <p:cNvSpPr>
            <a:spLocks noGrp="1"/>
          </p:cNvSpPr>
          <p:nvPr>
            <p:ph type="sldNum" sz="quarter" idx="12"/>
          </p:nvPr>
        </p:nvSpPr>
        <p:spPr/>
        <p:txBody>
          <a:bodyPr/>
          <a:lstStyle/>
          <a:p>
            <a:fld id="{E8874524-BF34-4947-A577-99363AE6E5C2}" type="slidenum">
              <a:rPr lang="en-IN" smtClean="0"/>
              <a:t>‹#›</a:t>
            </a:fld>
            <a:endParaRPr lang="en-IN"/>
          </a:p>
        </p:txBody>
      </p:sp>
    </p:spTree>
    <p:extLst>
      <p:ext uri="{BB962C8B-B14F-4D97-AF65-F5344CB8AC3E}">
        <p14:creationId xmlns:p14="http://schemas.microsoft.com/office/powerpoint/2010/main" val="3455529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D5C69-C49B-C29D-597D-3E9620C2FF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3ACB17-D827-0B83-218D-A3B62D66A1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DB4D22-2592-1BCE-330E-B95C076672EC}"/>
              </a:ext>
            </a:extLst>
          </p:cNvPr>
          <p:cNvSpPr>
            <a:spLocks noGrp="1"/>
          </p:cNvSpPr>
          <p:nvPr>
            <p:ph type="dt" sz="half" idx="10"/>
          </p:nvPr>
        </p:nvSpPr>
        <p:spPr/>
        <p:txBody>
          <a:bodyPr/>
          <a:lstStyle/>
          <a:p>
            <a:fld id="{0BB09399-2E4E-4415-B901-FD5DCE707401}" type="datetime1">
              <a:rPr lang="en-IN" smtClean="0"/>
              <a:t>07-12-2023</a:t>
            </a:fld>
            <a:endParaRPr lang="en-IN"/>
          </a:p>
        </p:txBody>
      </p:sp>
      <p:sp>
        <p:nvSpPr>
          <p:cNvPr id="5" name="Footer Placeholder 4">
            <a:extLst>
              <a:ext uri="{FF2B5EF4-FFF2-40B4-BE49-F238E27FC236}">
                <a16:creationId xmlns:a16="http://schemas.microsoft.com/office/drawing/2014/main" id="{FCBC385D-4DDF-0821-C72C-0EC1CDFC1C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CFF5F6-A295-7DF1-E695-EA7072F186B2}"/>
              </a:ext>
            </a:extLst>
          </p:cNvPr>
          <p:cNvSpPr>
            <a:spLocks noGrp="1"/>
          </p:cNvSpPr>
          <p:nvPr>
            <p:ph type="sldNum" sz="quarter" idx="12"/>
          </p:nvPr>
        </p:nvSpPr>
        <p:spPr/>
        <p:txBody>
          <a:bodyPr/>
          <a:lstStyle/>
          <a:p>
            <a:fld id="{E8874524-BF34-4947-A577-99363AE6E5C2}" type="slidenum">
              <a:rPr lang="en-IN" smtClean="0"/>
              <a:t>‹#›</a:t>
            </a:fld>
            <a:endParaRPr lang="en-IN"/>
          </a:p>
        </p:txBody>
      </p:sp>
    </p:spTree>
    <p:extLst>
      <p:ext uri="{BB962C8B-B14F-4D97-AF65-F5344CB8AC3E}">
        <p14:creationId xmlns:p14="http://schemas.microsoft.com/office/powerpoint/2010/main" val="1307444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48742E-F635-AF89-8BD0-1C4DA57409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40C9FF-E8CD-B607-479B-78348892B4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FAF73D-7234-5A94-D500-2D60260F755D}"/>
              </a:ext>
            </a:extLst>
          </p:cNvPr>
          <p:cNvSpPr>
            <a:spLocks noGrp="1"/>
          </p:cNvSpPr>
          <p:nvPr>
            <p:ph type="dt" sz="half" idx="10"/>
          </p:nvPr>
        </p:nvSpPr>
        <p:spPr/>
        <p:txBody>
          <a:bodyPr/>
          <a:lstStyle/>
          <a:p>
            <a:fld id="{B938AE70-DDD4-4EB3-9D7D-8B13947F9E16}" type="datetime1">
              <a:rPr lang="en-IN" smtClean="0"/>
              <a:t>07-12-2023</a:t>
            </a:fld>
            <a:endParaRPr lang="en-IN"/>
          </a:p>
        </p:txBody>
      </p:sp>
      <p:sp>
        <p:nvSpPr>
          <p:cNvPr id="5" name="Footer Placeholder 4">
            <a:extLst>
              <a:ext uri="{FF2B5EF4-FFF2-40B4-BE49-F238E27FC236}">
                <a16:creationId xmlns:a16="http://schemas.microsoft.com/office/drawing/2014/main" id="{EC97398E-FBA7-AA8E-A0EB-42F54451C5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BC88B5-7140-E13F-55B3-A1D22ED864B5}"/>
              </a:ext>
            </a:extLst>
          </p:cNvPr>
          <p:cNvSpPr>
            <a:spLocks noGrp="1"/>
          </p:cNvSpPr>
          <p:nvPr>
            <p:ph type="sldNum" sz="quarter" idx="12"/>
          </p:nvPr>
        </p:nvSpPr>
        <p:spPr/>
        <p:txBody>
          <a:bodyPr/>
          <a:lstStyle/>
          <a:p>
            <a:fld id="{E8874524-BF34-4947-A577-99363AE6E5C2}" type="slidenum">
              <a:rPr lang="en-IN" smtClean="0"/>
              <a:t>‹#›</a:t>
            </a:fld>
            <a:endParaRPr lang="en-IN"/>
          </a:p>
        </p:txBody>
      </p:sp>
    </p:spTree>
    <p:extLst>
      <p:ext uri="{BB962C8B-B14F-4D97-AF65-F5344CB8AC3E}">
        <p14:creationId xmlns:p14="http://schemas.microsoft.com/office/powerpoint/2010/main" val="1127009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EAB77-E6AE-A7A1-8D83-206AEB35BD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EB02D8-FB3F-7DCA-7F42-5197F4168B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B6538C-781F-DFD2-60AA-7ABD2FF2BD65}"/>
              </a:ext>
            </a:extLst>
          </p:cNvPr>
          <p:cNvSpPr>
            <a:spLocks noGrp="1"/>
          </p:cNvSpPr>
          <p:nvPr>
            <p:ph type="dt" sz="half" idx="10"/>
          </p:nvPr>
        </p:nvSpPr>
        <p:spPr/>
        <p:txBody>
          <a:bodyPr/>
          <a:lstStyle/>
          <a:p>
            <a:fld id="{DB2D32C0-4E57-4CBD-9AE8-F102449846DD}" type="datetime1">
              <a:rPr lang="en-IN" smtClean="0"/>
              <a:t>07-12-2023</a:t>
            </a:fld>
            <a:endParaRPr lang="en-IN"/>
          </a:p>
        </p:txBody>
      </p:sp>
      <p:sp>
        <p:nvSpPr>
          <p:cNvPr id="5" name="Footer Placeholder 4">
            <a:extLst>
              <a:ext uri="{FF2B5EF4-FFF2-40B4-BE49-F238E27FC236}">
                <a16:creationId xmlns:a16="http://schemas.microsoft.com/office/drawing/2014/main" id="{48A9CA79-9E44-1A7D-2687-89032D3136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10E04C-8CD9-48A1-26D9-E93794AF8C8A}"/>
              </a:ext>
            </a:extLst>
          </p:cNvPr>
          <p:cNvSpPr>
            <a:spLocks noGrp="1"/>
          </p:cNvSpPr>
          <p:nvPr>
            <p:ph type="sldNum" sz="quarter" idx="12"/>
          </p:nvPr>
        </p:nvSpPr>
        <p:spPr/>
        <p:txBody>
          <a:bodyPr/>
          <a:lstStyle/>
          <a:p>
            <a:fld id="{E8874524-BF34-4947-A577-99363AE6E5C2}" type="slidenum">
              <a:rPr lang="en-IN" smtClean="0"/>
              <a:t>‹#›</a:t>
            </a:fld>
            <a:endParaRPr lang="en-IN"/>
          </a:p>
        </p:txBody>
      </p:sp>
    </p:spTree>
    <p:extLst>
      <p:ext uri="{BB962C8B-B14F-4D97-AF65-F5344CB8AC3E}">
        <p14:creationId xmlns:p14="http://schemas.microsoft.com/office/powerpoint/2010/main" val="3007186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4CCDB-4156-F151-5F94-162E9861D7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CE01054-26A5-7F63-7D1D-4D6AA0B23B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48EB95-88ED-66F2-96D8-6A31926D701C}"/>
              </a:ext>
            </a:extLst>
          </p:cNvPr>
          <p:cNvSpPr>
            <a:spLocks noGrp="1"/>
          </p:cNvSpPr>
          <p:nvPr>
            <p:ph type="dt" sz="half" idx="10"/>
          </p:nvPr>
        </p:nvSpPr>
        <p:spPr/>
        <p:txBody>
          <a:bodyPr/>
          <a:lstStyle/>
          <a:p>
            <a:fld id="{82751A68-5B53-41F1-9114-E518D89B40D3}" type="datetime1">
              <a:rPr lang="en-IN" smtClean="0"/>
              <a:t>07-12-2023</a:t>
            </a:fld>
            <a:endParaRPr lang="en-IN"/>
          </a:p>
        </p:txBody>
      </p:sp>
      <p:sp>
        <p:nvSpPr>
          <p:cNvPr id="5" name="Footer Placeholder 4">
            <a:extLst>
              <a:ext uri="{FF2B5EF4-FFF2-40B4-BE49-F238E27FC236}">
                <a16:creationId xmlns:a16="http://schemas.microsoft.com/office/drawing/2014/main" id="{F8C6E7EF-0892-36E2-7559-73FE3D91B6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1C0188-D87E-50DB-AB37-E1B08242CD3A}"/>
              </a:ext>
            </a:extLst>
          </p:cNvPr>
          <p:cNvSpPr>
            <a:spLocks noGrp="1"/>
          </p:cNvSpPr>
          <p:nvPr>
            <p:ph type="sldNum" sz="quarter" idx="12"/>
          </p:nvPr>
        </p:nvSpPr>
        <p:spPr/>
        <p:txBody>
          <a:bodyPr/>
          <a:lstStyle/>
          <a:p>
            <a:fld id="{E8874524-BF34-4947-A577-99363AE6E5C2}" type="slidenum">
              <a:rPr lang="en-IN" smtClean="0"/>
              <a:t>‹#›</a:t>
            </a:fld>
            <a:endParaRPr lang="en-IN"/>
          </a:p>
        </p:txBody>
      </p:sp>
    </p:spTree>
    <p:extLst>
      <p:ext uri="{BB962C8B-B14F-4D97-AF65-F5344CB8AC3E}">
        <p14:creationId xmlns:p14="http://schemas.microsoft.com/office/powerpoint/2010/main" val="3289895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183AF-CEF9-CDFE-DDBA-412CE48D24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08DCAA-A58B-CD41-B54D-FD93954024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4BC9FDF-AABA-07E6-6C11-35A8F4DE34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216B4E-2C1C-ED37-AD30-87B247779BF4}"/>
              </a:ext>
            </a:extLst>
          </p:cNvPr>
          <p:cNvSpPr>
            <a:spLocks noGrp="1"/>
          </p:cNvSpPr>
          <p:nvPr>
            <p:ph type="dt" sz="half" idx="10"/>
          </p:nvPr>
        </p:nvSpPr>
        <p:spPr/>
        <p:txBody>
          <a:bodyPr/>
          <a:lstStyle/>
          <a:p>
            <a:fld id="{7A49D75F-ADEA-4D77-B674-37750314173D}" type="datetime1">
              <a:rPr lang="en-IN" smtClean="0"/>
              <a:t>07-12-2023</a:t>
            </a:fld>
            <a:endParaRPr lang="en-IN"/>
          </a:p>
        </p:txBody>
      </p:sp>
      <p:sp>
        <p:nvSpPr>
          <p:cNvPr id="6" name="Footer Placeholder 5">
            <a:extLst>
              <a:ext uri="{FF2B5EF4-FFF2-40B4-BE49-F238E27FC236}">
                <a16:creationId xmlns:a16="http://schemas.microsoft.com/office/drawing/2014/main" id="{A3943140-B8DA-873F-2CF1-FCA0499FD2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8BA367-23F5-8A9C-1603-99612F1F490E}"/>
              </a:ext>
            </a:extLst>
          </p:cNvPr>
          <p:cNvSpPr>
            <a:spLocks noGrp="1"/>
          </p:cNvSpPr>
          <p:nvPr>
            <p:ph type="sldNum" sz="quarter" idx="12"/>
          </p:nvPr>
        </p:nvSpPr>
        <p:spPr/>
        <p:txBody>
          <a:bodyPr/>
          <a:lstStyle/>
          <a:p>
            <a:fld id="{E8874524-BF34-4947-A577-99363AE6E5C2}" type="slidenum">
              <a:rPr lang="en-IN" smtClean="0"/>
              <a:t>‹#›</a:t>
            </a:fld>
            <a:endParaRPr lang="en-IN"/>
          </a:p>
        </p:txBody>
      </p:sp>
    </p:spTree>
    <p:extLst>
      <p:ext uri="{BB962C8B-B14F-4D97-AF65-F5344CB8AC3E}">
        <p14:creationId xmlns:p14="http://schemas.microsoft.com/office/powerpoint/2010/main" val="480176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722D4-CD17-8C03-7BB4-6B1FF280953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F0A88F-7EE6-95CB-1FC0-B9E5D179A4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1441D1-3455-7BD1-5984-8C9A626EF0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4D5F37-5575-4E6E-D13B-C10E46D996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E8438E-108B-B736-CB9A-320049C70C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FF53DCD-D174-56EC-998D-B7862C9D481D}"/>
              </a:ext>
            </a:extLst>
          </p:cNvPr>
          <p:cNvSpPr>
            <a:spLocks noGrp="1"/>
          </p:cNvSpPr>
          <p:nvPr>
            <p:ph type="dt" sz="half" idx="10"/>
          </p:nvPr>
        </p:nvSpPr>
        <p:spPr/>
        <p:txBody>
          <a:bodyPr/>
          <a:lstStyle/>
          <a:p>
            <a:fld id="{80DAF407-99C2-4D72-84F0-30F9D6D405F9}" type="datetime1">
              <a:rPr lang="en-IN" smtClean="0"/>
              <a:t>07-12-2023</a:t>
            </a:fld>
            <a:endParaRPr lang="en-IN"/>
          </a:p>
        </p:txBody>
      </p:sp>
      <p:sp>
        <p:nvSpPr>
          <p:cNvPr id="8" name="Footer Placeholder 7">
            <a:extLst>
              <a:ext uri="{FF2B5EF4-FFF2-40B4-BE49-F238E27FC236}">
                <a16:creationId xmlns:a16="http://schemas.microsoft.com/office/drawing/2014/main" id="{AAE73CC8-1643-76F2-B730-D4F9F45D5C5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031EE25-9C49-82ED-1606-B8CF82BED3BF}"/>
              </a:ext>
            </a:extLst>
          </p:cNvPr>
          <p:cNvSpPr>
            <a:spLocks noGrp="1"/>
          </p:cNvSpPr>
          <p:nvPr>
            <p:ph type="sldNum" sz="quarter" idx="12"/>
          </p:nvPr>
        </p:nvSpPr>
        <p:spPr/>
        <p:txBody>
          <a:bodyPr/>
          <a:lstStyle/>
          <a:p>
            <a:fld id="{E8874524-BF34-4947-A577-99363AE6E5C2}" type="slidenum">
              <a:rPr lang="en-IN" smtClean="0"/>
              <a:t>‹#›</a:t>
            </a:fld>
            <a:endParaRPr lang="en-IN"/>
          </a:p>
        </p:txBody>
      </p:sp>
    </p:spTree>
    <p:extLst>
      <p:ext uri="{BB962C8B-B14F-4D97-AF65-F5344CB8AC3E}">
        <p14:creationId xmlns:p14="http://schemas.microsoft.com/office/powerpoint/2010/main" val="2439682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7094A-B703-A047-A0C1-A286373B54A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A12C2D-42CD-502D-2F71-0ABF6D0B5C76}"/>
              </a:ext>
            </a:extLst>
          </p:cNvPr>
          <p:cNvSpPr>
            <a:spLocks noGrp="1"/>
          </p:cNvSpPr>
          <p:nvPr>
            <p:ph type="dt" sz="half" idx="10"/>
          </p:nvPr>
        </p:nvSpPr>
        <p:spPr/>
        <p:txBody>
          <a:bodyPr/>
          <a:lstStyle/>
          <a:p>
            <a:fld id="{90EBC812-6D94-4FC0-9AE1-B52EAFD8C16F}" type="datetime1">
              <a:rPr lang="en-IN" smtClean="0"/>
              <a:t>07-12-2023</a:t>
            </a:fld>
            <a:endParaRPr lang="en-IN"/>
          </a:p>
        </p:txBody>
      </p:sp>
      <p:sp>
        <p:nvSpPr>
          <p:cNvPr id="4" name="Footer Placeholder 3">
            <a:extLst>
              <a:ext uri="{FF2B5EF4-FFF2-40B4-BE49-F238E27FC236}">
                <a16:creationId xmlns:a16="http://schemas.microsoft.com/office/drawing/2014/main" id="{8A1EDDD3-BAE1-5354-55E0-B0A169D63E3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EE8D661-6252-9247-F05E-A5AAD351FEC1}"/>
              </a:ext>
            </a:extLst>
          </p:cNvPr>
          <p:cNvSpPr>
            <a:spLocks noGrp="1"/>
          </p:cNvSpPr>
          <p:nvPr>
            <p:ph type="sldNum" sz="quarter" idx="12"/>
          </p:nvPr>
        </p:nvSpPr>
        <p:spPr/>
        <p:txBody>
          <a:bodyPr/>
          <a:lstStyle/>
          <a:p>
            <a:fld id="{E8874524-BF34-4947-A577-99363AE6E5C2}" type="slidenum">
              <a:rPr lang="en-IN" smtClean="0"/>
              <a:t>‹#›</a:t>
            </a:fld>
            <a:endParaRPr lang="en-IN"/>
          </a:p>
        </p:txBody>
      </p:sp>
    </p:spTree>
    <p:extLst>
      <p:ext uri="{BB962C8B-B14F-4D97-AF65-F5344CB8AC3E}">
        <p14:creationId xmlns:p14="http://schemas.microsoft.com/office/powerpoint/2010/main" val="1643537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EE934E-8054-ECE6-96EA-7CDFCC128057}"/>
              </a:ext>
            </a:extLst>
          </p:cNvPr>
          <p:cNvSpPr>
            <a:spLocks noGrp="1"/>
          </p:cNvSpPr>
          <p:nvPr>
            <p:ph type="dt" sz="half" idx="10"/>
          </p:nvPr>
        </p:nvSpPr>
        <p:spPr/>
        <p:txBody>
          <a:bodyPr/>
          <a:lstStyle/>
          <a:p>
            <a:fld id="{2A7790D0-A6BB-478C-8771-80EA5DEEA979}" type="datetime1">
              <a:rPr lang="en-IN" smtClean="0"/>
              <a:t>07-12-2023</a:t>
            </a:fld>
            <a:endParaRPr lang="en-IN"/>
          </a:p>
        </p:txBody>
      </p:sp>
      <p:sp>
        <p:nvSpPr>
          <p:cNvPr id="3" name="Footer Placeholder 2">
            <a:extLst>
              <a:ext uri="{FF2B5EF4-FFF2-40B4-BE49-F238E27FC236}">
                <a16:creationId xmlns:a16="http://schemas.microsoft.com/office/drawing/2014/main" id="{32561E3F-36F4-B443-207A-8503D7C326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3A7C6DF-BC18-FCA2-C3B5-D3C46BE61B29}"/>
              </a:ext>
            </a:extLst>
          </p:cNvPr>
          <p:cNvSpPr>
            <a:spLocks noGrp="1"/>
          </p:cNvSpPr>
          <p:nvPr>
            <p:ph type="sldNum" sz="quarter" idx="12"/>
          </p:nvPr>
        </p:nvSpPr>
        <p:spPr/>
        <p:txBody>
          <a:bodyPr/>
          <a:lstStyle/>
          <a:p>
            <a:fld id="{E8874524-BF34-4947-A577-99363AE6E5C2}" type="slidenum">
              <a:rPr lang="en-IN" smtClean="0"/>
              <a:t>‹#›</a:t>
            </a:fld>
            <a:endParaRPr lang="en-IN"/>
          </a:p>
        </p:txBody>
      </p:sp>
    </p:spTree>
    <p:extLst>
      <p:ext uri="{BB962C8B-B14F-4D97-AF65-F5344CB8AC3E}">
        <p14:creationId xmlns:p14="http://schemas.microsoft.com/office/powerpoint/2010/main" val="433050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D690-5324-9120-0577-5DDDBD6034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D59177-3002-8B6F-4323-835AD15631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BFCA12-1772-BAB9-CBF4-74FF8C7C1B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4DA823-90A0-BBFB-B5B1-2F5FD986407A}"/>
              </a:ext>
            </a:extLst>
          </p:cNvPr>
          <p:cNvSpPr>
            <a:spLocks noGrp="1"/>
          </p:cNvSpPr>
          <p:nvPr>
            <p:ph type="dt" sz="half" idx="10"/>
          </p:nvPr>
        </p:nvSpPr>
        <p:spPr/>
        <p:txBody>
          <a:bodyPr/>
          <a:lstStyle/>
          <a:p>
            <a:fld id="{3F42E15F-5C37-4C02-BA90-D9589BE0BA8E}" type="datetime1">
              <a:rPr lang="en-IN" smtClean="0"/>
              <a:t>07-12-2023</a:t>
            </a:fld>
            <a:endParaRPr lang="en-IN"/>
          </a:p>
        </p:txBody>
      </p:sp>
      <p:sp>
        <p:nvSpPr>
          <p:cNvPr id="6" name="Footer Placeholder 5">
            <a:extLst>
              <a:ext uri="{FF2B5EF4-FFF2-40B4-BE49-F238E27FC236}">
                <a16:creationId xmlns:a16="http://schemas.microsoft.com/office/drawing/2014/main" id="{92F10AD6-4718-41B5-116C-909AF6A124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D1DAF5-BB76-64A1-E949-F2E445C459DA}"/>
              </a:ext>
            </a:extLst>
          </p:cNvPr>
          <p:cNvSpPr>
            <a:spLocks noGrp="1"/>
          </p:cNvSpPr>
          <p:nvPr>
            <p:ph type="sldNum" sz="quarter" idx="12"/>
          </p:nvPr>
        </p:nvSpPr>
        <p:spPr/>
        <p:txBody>
          <a:bodyPr/>
          <a:lstStyle/>
          <a:p>
            <a:fld id="{E8874524-BF34-4947-A577-99363AE6E5C2}" type="slidenum">
              <a:rPr lang="en-IN" smtClean="0"/>
              <a:t>‹#›</a:t>
            </a:fld>
            <a:endParaRPr lang="en-IN"/>
          </a:p>
        </p:txBody>
      </p:sp>
    </p:spTree>
    <p:extLst>
      <p:ext uri="{BB962C8B-B14F-4D97-AF65-F5344CB8AC3E}">
        <p14:creationId xmlns:p14="http://schemas.microsoft.com/office/powerpoint/2010/main" val="1461708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FE48-E8CE-F6DE-05A2-97D338A47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CF8F70B-F68F-9B6D-0402-7867918AAC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B162CEB-675F-0105-4BFA-DE457D3A0B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65712D-1F36-B71D-9DCC-EB930B282454}"/>
              </a:ext>
            </a:extLst>
          </p:cNvPr>
          <p:cNvSpPr>
            <a:spLocks noGrp="1"/>
          </p:cNvSpPr>
          <p:nvPr>
            <p:ph type="dt" sz="half" idx="10"/>
          </p:nvPr>
        </p:nvSpPr>
        <p:spPr/>
        <p:txBody>
          <a:bodyPr/>
          <a:lstStyle/>
          <a:p>
            <a:fld id="{4F87F882-537E-47E0-84E1-674B2B577225}" type="datetime1">
              <a:rPr lang="en-IN" smtClean="0"/>
              <a:t>07-12-2023</a:t>
            </a:fld>
            <a:endParaRPr lang="en-IN"/>
          </a:p>
        </p:txBody>
      </p:sp>
      <p:sp>
        <p:nvSpPr>
          <p:cNvPr id="6" name="Footer Placeholder 5">
            <a:extLst>
              <a:ext uri="{FF2B5EF4-FFF2-40B4-BE49-F238E27FC236}">
                <a16:creationId xmlns:a16="http://schemas.microsoft.com/office/drawing/2014/main" id="{19B8D17A-DDCA-0C7C-2F0F-5EDDB1665B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ED5EB4-43FD-B162-4B00-5E20B18D8143}"/>
              </a:ext>
            </a:extLst>
          </p:cNvPr>
          <p:cNvSpPr>
            <a:spLocks noGrp="1"/>
          </p:cNvSpPr>
          <p:nvPr>
            <p:ph type="sldNum" sz="quarter" idx="12"/>
          </p:nvPr>
        </p:nvSpPr>
        <p:spPr/>
        <p:txBody>
          <a:bodyPr/>
          <a:lstStyle/>
          <a:p>
            <a:fld id="{E8874524-BF34-4947-A577-99363AE6E5C2}" type="slidenum">
              <a:rPr lang="en-IN" smtClean="0"/>
              <a:t>‹#›</a:t>
            </a:fld>
            <a:endParaRPr lang="en-IN"/>
          </a:p>
        </p:txBody>
      </p:sp>
    </p:spTree>
    <p:extLst>
      <p:ext uri="{BB962C8B-B14F-4D97-AF65-F5344CB8AC3E}">
        <p14:creationId xmlns:p14="http://schemas.microsoft.com/office/powerpoint/2010/main" val="3176283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79FB9B-99D9-7313-AA55-5170595E6F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F5E786-6E3D-25B4-6F60-6D964F00DC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2611B6-042B-6C7B-14F9-B5EE7123CB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08AB35-44F6-4790-AD0B-02FFD7386BE9}" type="datetime1">
              <a:rPr lang="en-IN" smtClean="0"/>
              <a:t>07-12-2023</a:t>
            </a:fld>
            <a:endParaRPr lang="en-IN"/>
          </a:p>
        </p:txBody>
      </p:sp>
      <p:sp>
        <p:nvSpPr>
          <p:cNvPr id="5" name="Footer Placeholder 4">
            <a:extLst>
              <a:ext uri="{FF2B5EF4-FFF2-40B4-BE49-F238E27FC236}">
                <a16:creationId xmlns:a16="http://schemas.microsoft.com/office/drawing/2014/main" id="{B2C372FD-9F6D-C6D6-A82E-0276718AE1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25E699-9AAE-8324-0C27-0519D01968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874524-BF34-4947-A577-99363AE6E5C2}" type="slidenum">
              <a:rPr lang="en-IN" smtClean="0"/>
              <a:t>‹#›</a:t>
            </a:fld>
            <a:endParaRPr lang="en-IN"/>
          </a:p>
        </p:txBody>
      </p:sp>
    </p:spTree>
    <p:extLst>
      <p:ext uri="{BB962C8B-B14F-4D97-AF65-F5344CB8AC3E}">
        <p14:creationId xmlns:p14="http://schemas.microsoft.com/office/powerpoint/2010/main" val="629506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20.sv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26.sv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31.sv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20.sv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28F71-5384-B542-F454-6F77789702A6}"/>
              </a:ext>
            </a:extLst>
          </p:cNvPr>
          <p:cNvSpPr>
            <a:spLocks noGrp="1"/>
          </p:cNvSpPr>
          <p:nvPr>
            <p:ph type="ctrTitle"/>
          </p:nvPr>
        </p:nvSpPr>
        <p:spPr/>
        <p:txBody>
          <a:bodyPr>
            <a:noAutofit/>
          </a:bodyPr>
          <a:lstStyle/>
          <a:p>
            <a:r>
              <a:rPr lang="en-US" sz="3600" b="1" dirty="0">
                <a:solidFill>
                  <a:srgbClr val="1D937A"/>
                </a:solidFill>
              </a:rPr>
              <a:t>Advancing Auditory Enhancement: Integrating Spleeter with Advanced Remixing Techniques in The Cadenza Challenge 2023</a:t>
            </a:r>
            <a:endParaRPr lang="en-IN" sz="3600" b="1" dirty="0">
              <a:solidFill>
                <a:srgbClr val="1D937A"/>
              </a:solidFill>
            </a:endParaRPr>
          </a:p>
        </p:txBody>
      </p:sp>
      <p:sp>
        <p:nvSpPr>
          <p:cNvPr id="3" name="Subtitle 2">
            <a:extLst>
              <a:ext uri="{FF2B5EF4-FFF2-40B4-BE49-F238E27FC236}">
                <a16:creationId xmlns:a16="http://schemas.microsoft.com/office/drawing/2014/main" id="{6AAA21B7-3409-6103-DC38-ED396938A3E5}"/>
              </a:ext>
            </a:extLst>
          </p:cNvPr>
          <p:cNvSpPr>
            <a:spLocks noGrp="1"/>
          </p:cNvSpPr>
          <p:nvPr>
            <p:ph type="subTitle" idx="1"/>
          </p:nvPr>
        </p:nvSpPr>
        <p:spPr/>
        <p:txBody>
          <a:bodyPr/>
          <a:lstStyle/>
          <a:p>
            <a:r>
              <a:rPr lang="en-IN" b="1" dirty="0"/>
              <a:t>Group E016</a:t>
            </a:r>
          </a:p>
          <a:p>
            <a:r>
              <a:rPr lang="en-IN" sz="2000" i="1" dirty="0"/>
              <a:t>Authors: Debangshu Sarkar, Arundhuti Mukherjee</a:t>
            </a:r>
          </a:p>
          <a:p>
            <a:r>
              <a:rPr lang="en-IN" sz="2000" i="1" dirty="0"/>
              <a:t>Affiliation: University of Leeds, UK</a:t>
            </a:r>
          </a:p>
        </p:txBody>
      </p:sp>
    </p:spTree>
    <p:extLst>
      <p:ext uri="{BB962C8B-B14F-4D97-AF65-F5344CB8AC3E}">
        <p14:creationId xmlns:p14="http://schemas.microsoft.com/office/powerpoint/2010/main" val="2349083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F8EC-DE8B-B53C-B31A-62C33F964300}"/>
              </a:ext>
            </a:extLst>
          </p:cNvPr>
          <p:cNvSpPr>
            <a:spLocks noGrp="1"/>
          </p:cNvSpPr>
          <p:nvPr>
            <p:ph type="title"/>
          </p:nvPr>
        </p:nvSpPr>
        <p:spPr/>
        <p:txBody>
          <a:bodyPr/>
          <a:lstStyle/>
          <a:p>
            <a:r>
              <a:rPr lang="en-IN" b="1" dirty="0">
                <a:solidFill>
                  <a:srgbClr val="136352"/>
                </a:solidFill>
              </a:rPr>
              <a:t>Remixing</a:t>
            </a:r>
            <a:r>
              <a:rPr lang="en-IN" dirty="0">
                <a:solidFill>
                  <a:srgbClr val="136352"/>
                </a:solidFill>
              </a:rPr>
              <a:t>| Stages</a:t>
            </a:r>
          </a:p>
        </p:txBody>
      </p:sp>
      <p:sp>
        <p:nvSpPr>
          <p:cNvPr id="6" name="Slide Number Placeholder 5">
            <a:extLst>
              <a:ext uri="{FF2B5EF4-FFF2-40B4-BE49-F238E27FC236}">
                <a16:creationId xmlns:a16="http://schemas.microsoft.com/office/drawing/2014/main" id="{BCA6148E-81EE-2A7D-BAF2-4193920F3258}"/>
              </a:ext>
            </a:extLst>
          </p:cNvPr>
          <p:cNvSpPr>
            <a:spLocks noGrp="1"/>
          </p:cNvSpPr>
          <p:nvPr>
            <p:ph type="sldNum" sz="quarter" idx="12"/>
          </p:nvPr>
        </p:nvSpPr>
        <p:spPr/>
        <p:txBody>
          <a:bodyPr/>
          <a:lstStyle/>
          <a:p>
            <a:fld id="{E8874524-BF34-4947-A577-99363AE6E5C2}" type="slidenum">
              <a:rPr lang="en-IN" smtClean="0"/>
              <a:t>10</a:t>
            </a:fld>
            <a:endParaRPr lang="en-IN" dirty="0"/>
          </a:p>
        </p:txBody>
      </p:sp>
      <p:sp>
        <p:nvSpPr>
          <p:cNvPr id="43" name="Rectangle 42">
            <a:extLst>
              <a:ext uri="{FF2B5EF4-FFF2-40B4-BE49-F238E27FC236}">
                <a16:creationId xmlns:a16="http://schemas.microsoft.com/office/drawing/2014/main" id="{E99C39BD-ACC1-F2F6-E3C8-54CD6C8FF5C3}"/>
              </a:ext>
            </a:extLst>
          </p:cNvPr>
          <p:cNvSpPr/>
          <p:nvPr/>
        </p:nvSpPr>
        <p:spPr>
          <a:xfrm>
            <a:off x="706120" y="5872480"/>
            <a:ext cx="10708552" cy="43749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Let us look further into the key steps </a:t>
            </a:r>
          </a:p>
        </p:txBody>
      </p:sp>
      <p:grpSp>
        <p:nvGrpSpPr>
          <p:cNvPr id="51" name="Group 50">
            <a:extLst>
              <a:ext uri="{FF2B5EF4-FFF2-40B4-BE49-F238E27FC236}">
                <a16:creationId xmlns:a16="http://schemas.microsoft.com/office/drawing/2014/main" id="{AB462CAF-265A-4B9E-8D87-43FFC7C238DC}"/>
              </a:ext>
            </a:extLst>
          </p:cNvPr>
          <p:cNvGrpSpPr/>
          <p:nvPr/>
        </p:nvGrpSpPr>
        <p:grpSpPr>
          <a:xfrm>
            <a:off x="581660" y="5821577"/>
            <a:ext cx="513080" cy="539295"/>
            <a:chOff x="581660" y="5537097"/>
            <a:chExt cx="513080" cy="539295"/>
          </a:xfrm>
        </p:grpSpPr>
        <p:sp>
          <p:nvSpPr>
            <p:cNvPr id="48" name="Flowchart: Connector 47">
              <a:extLst>
                <a:ext uri="{FF2B5EF4-FFF2-40B4-BE49-F238E27FC236}">
                  <a16:creationId xmlns:a16="http://schemas.microsoft.com/office/drawing/2014/main" id="{5FA6B507-1333-9922-7723-8408E67DC511}"/>
                </a:ext>
              </a:extLst>
            </p:cNvPr>
            <p:cNvSpPr/>
            <p:nvPr/>
          </p:nvSpPr>
          <p:spPr>
            <a:xfrm>
              <a:off x="581660" y="5537097"/>
              <a:ext cx="513080" cy="539295"/>
            </a:xfrm>
            <a:prstGeom prst="flowChartConnector">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0" name="Graphic 49" descr="Lightbulb and gear with solid fill">
              <a:extLst>
                <a:ext uri="{FF2B5EF4-FFF2-40B4-BE49-F238E27FC236}">
                  <a16:creationId xmlns:a16="http://schemas.microsoft.com/office/drawing/2014/main" id="{D02FE9D3-50FA-4F4A-715A-F1BF048CDB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6159" y="5574703"/>
              <a:ext cx="464082" cy="464082"/>
            </a:xfrm>
            <a:prstGeom prst="rect">
              <a:avLst/>
            </a:prstGeom>
          </p:spPr>
        </p:pic>
      </p:grpSp>
      <p:sp>
        <p:nvSpPr>
          <p:cNvPr id="7" name="Arrow: Pentagon 6">
            <a:extLst>
              <a:ext uri="{FF2B5EF4-FFF2-40B4-BE49-F238E27FC236}">
                <a16:creationId xmlns:a16="http://schemas.microsoft.com/office/drawing/2014/main" id="{2FF500C9-7980-E7E0-9A5F-0819B8F502ED}"/>
              </a:ext>
            </a:extLst>
          </p:cNvPr>
          <p:cNvSpPr/>
          <p:nvPr/>
        </p:nvSpPr>
        <p:spPr>
          <a:xfrm>
            <a:off x="838200" y="3016461"/>
            <a:ext cx="2578044" cy="651642"/>
          </a:xfrm>
          <a:prstGeom prst="homePlate">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NAL-R Application</a:t>
            </a:r>
          </a:p>
        </p:txBody>
      </p:sp>
      <p:sp>
        <p:nvSpPr>
          <p:cNvPr id="9" name="Arrow: Chevron 8">
            <a:extLst>
              <a:ext uri="{FF2B5EF4-FFF2-40B4-BE49-F238E27FC236}">
                <a16:creationId xmlns:a16="http://schemas.microsoft.com/office/drawing/2014/main" id="{E54A2350-C93A-21AD-7BC6-A8DA06D12CDE}"/>
              </a:ext>
            </a:extLst>
          </p:cNvPr>
          <p:cNvSpPr/>
          <p:nvPr/>
        </p:nvSpPr>
        <p:spPr>
          <a:xfrm>
            <a:off x="6275842" y="3016461"/>
            <a:ext cx="2682065" cy="651642"/>
          </a:xfrm>
          <a:prstGeom prst="chevron">
            <a:avLst/>
          </a:prstGeom>
          <a:solidFill>
            <a:schemeClr val="accent5">
              <a:lumMod val="7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Dynamic Range Compression (DRC)</a:t>
            </a:r>
          </a:p>
        </p:txBody>
      </p:sp>
      <p:sp>
        <p:nvSpPr>
          <p:cNvPr id="17" name="Arrow: Chevron 16">
            <a:extLst>
              <a:ext uri="{FF2B5EF4-FFF2-40B4-BE49-F238E27FC236}">
                <a16:creationId xmlns:a16="http://schemas.microsoft.com/office/drawing/2014/main" id="{29CCB69E-6F69-12E4-D4EA-A4030F9ACAA0}"/>
              </a:ext>
            </a:extLst>
          </p:cNvPr>
          <p:cNvSpPr/>
          <p:nvPr/>
        </p:nvSpPr>
        <p:spPr>
          <a:xfrm>
            <a:off x="3506254" y="3016461"/>
            <a:ext cx="2682065" cy="651642"/>
          </a:xfrm>
          <a:prstGeom prst="chevron">
            <a:avLst/>
          </a:prstGeom>
          <a:solidFill>
            <a:schemeClr val="accent5">
              <a:lumMod val="40000"/>
              <a:lumOff val="6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Remix Signal Creation</a:t>
            </a:r>
          </a:p>
        </p:txBody>
      </p:sp>
      <p:sp>
        <p:nvSpPr>
          <p:cNvPr id="19" name="Arrow: Chevron 18">
            <a:extLst>
              <a:ext uri="{FF2B5EF4-FFF2-40B4-BE49-F238E27FC236}">
                <a16:creationId xmlns:a16="http://schemas.microsoft.com/office/drawing/2014/main" id="{C397138F-E8FC-CB37-F8D6-66CF97CD99AD}"/>
              </a:ext>
            </a:extLst>
          </p:cNvPr>
          <p:cNvSpPr/>
          <p:nvPr/>
        </p:nvSpPr>
        <p:spPr>
          <a:xfrm>
            <a:off x="9047917" y="3016461"/>
            <a:ext cx="2366755" cy="651642"/>
          </a:xfrm>
          <a:custGeom>
            <a:avLst/>
            <a:gdLst>
              <a:gd name="connsiteX0" fmla="*/ 0 w 2682065"/>
              <a:gd name="connsiteY0" fmla="*/ 0 h 651642"/>
              <a:gd name="connsiteX1" fmla="*/ 2356244 w 2682065"/>
              <a:gd name="connsiteY1" fmla="*/ 0 h 651642"/>
              <a:gd name="connsiteX2" fmla="*/ 2682065 w 2682065"/>
              <a:gd name="connsiteY2" fmla="*/ 325821 h 651642"/>
              <a:gd name="connsiteX3" fmla="*/ 2356244 w 2682065"/>
              <a:gd name="connsiteY3" fmla="*/ 651642 h 651642"/>
              <a:gd name="connsiteX4" fmla="*/ 0 w 2682065"/>
              <a:gd name="connsiteY4" fmla="*/ 651642 h 651642"/>
              <a:gd name="connsiteX5" fmla="*/ 325821 w 2682065"/>
              <a:gd name="connsiteY5" fmla="*/ 325821 h 651642"/>
              <a:gd name="connsiteX6" fmla="*/ 0 w 2682065"/>
              <a:gd name="connsiteY6" fmla="*/ 0 h 651642"/>
              <a:gd name="connsiteX0" fmla="*/ 0 w 2377265"/>
              <a:gd name="connsiteY0" fmla="*/ 0 h 651642"/>
              <a:gd name="connsiteX1" fmla="*/ 2356244 w 2377265"/>
              <a:gd name="connsiteY1" fmla="*/ 0 h 651642"/>
              <a:gd name="connsiteX2" fmla="*/ 2377265 w 2377265"/>
              <a:gd name="connsiteY2" fmla="*/ 325821 h 651642"/>
              <a:gd name="connsiteX3" fmla="*/ 2356244 w 2377265"/>
              <a:gd name="connsiteY3" fmla="*/ 651642 h 651642"/>
              <a:gd name="connsiteX4" fmla="*/ 0 w 2377265"/>
              <a:gd name="connsiteY4" fmla="*/ 651642 h 651642"/>
              <a:gd name="connsiteX5" fmla="*/ 325821 w 2377265"/>
              <a:gd name="connsiteY5" fmla="*/ 325821 h 651642"/>
              <a:gd name="connsiteX6" fmla="*/ 0 w 2377265"/>
              <a:gd name="connsiteY6" fmla="*/ 0 h 651642"/>
              <a:gd name="connsiteX0" fmla="*/ 0 w 2356244"/>
              <a:gd name="connsiteY0" fmla="*/ 0 h 651642"/>
              <a:gd name="connsiteX1" fmla="*/ 2356244 w 2356244"/>
              <a:gd name="connsiteY1" fmla="*/ 0 h 651642"/>
              <a:gd name="connsiteX2" fmla="*/ 2345734 w 2356244"/>
              <a:gd name="connsiteY2" fmla="*/ 325821 h 651642"/>
              <a:gd name="connsiteX3" fmla="*/ 2356244 w 2356244"/>
              <a:gd name="connsiteY3" fmla="*/ 651642 h 651642"/>
              <a:gd name="connsiteX4" fmla="*/ 0 w 2356244"/>
              <a:gd name="connsiteY4" fmla="*/ 651642 h 651642"/>
              <a:gd name="connsiteX5" fmla="*/ 325821 w 2356244"/>
              <a:gd name="connsiteY5" fmla="*/ 325821 h 651642"/>
              <a:gd name="connsiteX6" fmla="*/ 0 w 2356244"/>
              <a:gd name="connsiteY6" fmla="*/ 0 h 651642"/>
              <a:gd name="connsiteX0" fmla="*/ 0 w 2366755"/>
              <a:gd name="connsiteY0" fmla="*/ 0 h 651642"/>
              <a:gd name="connsiteX1" fmla="*/ 2356244 w 2366755"/>
              <a:gd name="connsiteY1" fmla="*/ 0 h 651642"/>
              <a:gd name="connsiteX2" fmla="*/ 2366755 w 2366755"/>
              <a:gd name="connsiteY2" fmla="*/ 336331 h 651642"/>
              <a:gd name="connsiteX3" fmla="*/ 2356244 w 2366755"/>
              <a:gd name="connsiteY3" fmla="*/ 651642 h 651642"/>
              <a:gd name="connsiteX4" fmla="*/ 0 w 2366755"/>
              <a:gd name="connsiteY4" fmla="*/ 651642 h 651642"/>
              <a:gd name="connsiteX5" fmla="*/ 325821 w 2366755"/>
              <a:gd name="connsiteY5" fmla="*/ 325821 h 651642"/>
              <a:gd name="connsiteX6" fmla="*/ 0 w 2366755"/>
              <a:gd name="connsiteY6" fmla="*/ 0 h 65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6755" h="651642">
                <a:moveTo>
                  <a:pt x="0" y="0"/>
                </a:moveTo>
                <a:lnTo>
                  <a:pt x="2356244" y="0"/>
                </a:lnTo>
                <a:lnTo>
                  <a:pt x="2366755" y="336331"/>
                </a:lnTo>
                <a:lnTo>
                  <a:pt x="2356244" y="651642"/>
                </a:lnTo>
                <a:lnTo>
                  <a:pt x="0" y="651642"/>
                </a:lnTo>
                <a:lnTo>
                  <a:pt x="325821" y="325821"/>
                </a:lnTo>
                <a:lnTo>
                  <a:pt x="0" y="0"/>
                </a:lnTo>
                <a:close/>
              </a:path>
            </a:pathLst>
          </a:custGeom>
          <a:solidFill>
            <a:schemeClr val="accent5">
              <a:lumMod val="5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    Butterworth Filter</a:t>
            </a:r>
          </a:p>
        </p:txBody>
      </p:sp>
      <p:sp>
        <p:nvSpPr>
          <p:cNvPr id="20" name="Flowchart: Connector 19">
            <a:extLst>
              <a:ext uri="{FF2B5EF4-FFF2-40B4-BE49-F238E27FC236}">
                <a16:creationId xmlns:a16="http://schemas.microsoft.com/office/drawing/2014/main" id="{F64029EE-D459-63A0-6B45-5085A36759CB}"/>
              </a:ext>
            </a:extLst>
          </p:cNvPr>
          <p:cNvSpPr/>
          <p:nvPr/>
        </p:nvSpPr>
        <p:spPr>
          <a:xfrm>
            <a:off x="706120" y="3175394"/>
            <a:ext cx="330200" cy="345440"/>
          </a:xfrm>
          <a:prstGeom prst="flowChartConnector">
            <a:avLst/>
          </a:prstGeom>
          <a:solidFill>
            <a:srgbClr val="28CE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a:t>
            </a:r>
          </a:p>
        </p:txBody>
      </p:sp>
      <p:sp>
        <p:nvSpPr>
          <p:cNvPr id="21" name="Flowchart: Connector 20">
            <a:extLst>
              <a:ext uri="{FF2B5EF4-FFF2-40B4-BE49-F238E27FC236}">
                <a16:creationId xmlns:a16="http://schemas.microsoft.com/office/drawing/2014/main" id="{2DEDB880-306B-3DA3-15E2-927FDA4AD74B}"/>
              </a:ext>
            </a:extLst>
          </p:cNvPr>
          <p:cNvSpPr/>
          <p:nvPr/>
        </p:nvSpPr>
        <p:spPr>
          <a:xfrm>
            <a:off x="9140671" y="3176423"/>
            <a:ext cx="330200" cy="345440"/>
          </a:xfrm>
          <a:prstGeom prst="flowChartConnector">
            <a:avLst/>
          </a:prstGeom>
          <a:solidFill>
            <a:srgbClr val="28CE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4</a:t>
            </a:r>
          </a:p>
        </p:txBody>
      </p:sp>
      <p:sp>
        <p:nvSpPr>
          <p:cNvPr id="22" name="Flowchart: Connector 21">
            <a:extLst>
              <a:ext uri="{FF2B5EF4-FFF2-40B4-BE49-F238E27FC236}">
                <a16:creationId xmlns:a16="http://schemas.microsoft.com/office/drawing/2014/main" id="{1EDEA054-B03B-7993-21C3-A47B7450D880}"/>
              </a:ext>
            </a:extLst>
          </p:cNvPr>
          <p:cNvSpPr/>
          <p:nvPr/>
        </p:nvSpPr>
        <p:spPr>
          <a:xfrm>
            <a:off x="6347455" y="3175394"/>
            <a:ext cx="330200" cy="345440"/>
          </a:xfrm>
          <a:prstGeom prst="flowChartConnector">
            <a:avLst/>
          </a:prstGeom>
          <a:solidFill>
            <a:srgbClr val="28CE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3</a:t>
            </a:r>
          </a:p>
        </p:txBody>
      </p:sp>
      <p:sp>
        <p:nvSpPr>
          <p:cNvPr id="23" name="Flowchart: Connector 22">
            <a:extLst>
              <a:ext uri="{FF2B5EF4-FFF2-40B4-BE49-F238E27FC236}">
                <a16:creationId xmlns:a16="http://schemas.microsoft.com/office/drawing/2014/main" id="{6437B6D0-9B67-79A3-690C-67EFB7B3C0B0}"/>
              </a:ext>
            </a:extLst>
          </p:cNvPr>
          <p:cNvSpPr/>
          <p:nvPr/>
        </p:nvSpPr>
        <p:spPr>
          <a:xfrm>
            <a:off x="3650388" y="3175394"/>
            <a:ext cx="330200" cy="345440"/>
          </a:xfrm>
          <a:prstGeom prst="flowChartConnector">
            <a:avLst/>
          </a:prstGeom>
          <a:solidFill>
            <a:srgbClr val="28CE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2</a:t>
            </a:r>
          </a:p>
        </p:txBody>
      </p:sp>
      <p:sp>
        <p:nvSpPr>
          <p:cNvPr id="24" name="Rectangle: Rounded Corners 23">
            <a:extLst>
              <a:ext uri="{FF2B5EF4-FFF2-40B4-BE49-F238E27FC236}">
                <a16:creationId xmlns:a16="http://schemas.microsoft.com/office/drawing/2014/main" id="{C6B19B7E-50A5-7013-9859-FDC86A3CB8E9}"/>
              </a:ext>
            </a:extLst>
          </p:cNvPr>
          <p:cNvSpPr/>
          <p:nvPr/>
        </p:nvSpPr>
        <p:spPr>
          <a:xfrm>
            <a:off x="860301" y="4246496"/>
            <a:ext cx="2339340" cy="1134448"/>
          </a:xfrm>
          <a:prstGeom prst="roundRect">
            <a:avLst/>
          </a:prstGeom>
          <a:solidFill>
            <a:srgbClr val="F2FCFA"/>
          </a:solidFill>
          <a:ln w="28575">
            <a:solidFill>
              <a:srgbClr val="1D937A"/>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Demixed stem files for each audio track</a:t>
            </a:r>
          </a:p>
        </p:txBody>
      </p:sp>
      <p:pic>
        <p:nvPicPr>
          <p:cNvPr id="25" name="Graphic 24" descr="Chevron arrows with solid fill">
            <a:extLst>
              <a:ext uri="{FF2B5EF4-FFF2-40B4-BE49-F238E27FC236}">
                <a16:creationId xmlns:a16="http://schemas.microsoft.com/office/drawing/2014/main" id="{78A9E763-5D20-87F1-A745-2AC1940698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1757886" y="3689031"/>
            <a:ext cx="544170" cy="544170"/>
          </a:xfrm>
          <a:prstGeom prst="rect">
            <a:avLst/>
          </a:prstGeom>
        </p:spPr>
      </p:pic>
      <p:sp>
        <p:nvSpPr>
          <p:cNvPr id="26" name="Rectangle 25">
            <a:extLst>
              <a:ext uri="{FF2B5EF4-FFF2-40B4-BE49-F238E27FC236}">
                <a16:creationId xmlns:a16="http://schemas.microsoft.com/office/drawing/2014/main" id="{F64AA08B-453B-3D2E-2B8A-35A14862BA81}"/>
              </a:ext>
            </a:extLst>
          </p:cNvPr>
          <p:cNvSpPr/>
          <p:nvPr/>
        </p:nvSpPr>
        <p:spPr>
          <a:xfrm>
            <a:off x="693598" y="1535380"/>
            <a:ext cx="2600960" cy="13942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Utilised</a:t>
            </a:r>
            <a:r>
              <a:rPr lang="en-US" sz="1600" dirty="0">
                <a:solidFill>
                  <a:schemeClr val="tx1"/>
                </a:solidFill>
              </a:rPr>
              <a:t> audiograms for both left and right ears to tailor the audio to individual listener profiles</a:t>
            </a:r>
            <a:endParaRPr lang="en-IN" sz="1600" dirty="0">
              <a:solidFill>
                <a:schemeClr val="tx1"/>
              </a:solidFill>
            </a:endParaRPr>
          </a:p>
        </p:txBody>
      </p:sp>
      <p:sp>
        <p:nvSpPr>
          <p:cNvPr id="28" name="Rectangle: Rounded Corners 27">
            <a:extLst>
              <a:ext uri="{FF2B5EF4-FFF2-40B4-BE49-F238E27FC236}">
                <a16:creationId xmlns:a16="http://schemas.microsoft.com/office/drawing/2014/main" id="{D9D3DFBE-D0CD-1928-1161-E4CB1B4637CC}"/>
              </a:ext>
            </a:extLst>
          </p:cNvPr>
          <p:cNvSpPr/>
          <p:nvPr/>
        </p:nvSpPr>
        <p:spPr>
          <a:xfrm>
            <a:off x="3751303" y="4246496"/>
            <a:ext cx="2189480" cy="1134448"/>
          </a:xfrm>
          <a:prstGeom prst="roundRect">
            <a:avLst/>
          </a:prstGeom>
          <a:solidFill>
            <a:srgbClr val="ECDFF5"/>
          </a:solidFill>
          <a:ln w="28575">
            <a:solidFill>
              <a:srgbClr val="7030A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Singular remixed signal </a:t>
            </a:r>
          </a:p>
        </p:txBody>
      </p:sp>
      <p:pic>
        <p:nvPicPr>
          <p:cNvPr id="29" name="Graphic 28" descr="Chevron arrows with solid fill">
            <a:extLst>
              <a:ext uri="{FF2B5EF4-FFF2-40B4-BE49-F238E27FC236}">
                <a16:creationId xmlns:a16="http://schemas.microsoft.com/office/drawing/2014/main" id="{A06D14B5-76F6-93D9-60B1-BCA3CA80AB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4573958" y="3695678"/>
            <a:ext cx="544170" cy="544170"/>
          </a:xfrm>
          <a:prstGeom prst="rect">
            <a:avLst/>
          </a:prstGeom>
        </p:spPr>
      </p:pic>
      <p:sp>
        <p:nvSpPr>
          <p:cNvPr id="30" name="Rectangle 29">
            <a:extLst>
              <a:ext uri="{FF2B5EF4-FFF2-40B4-BE49-F238E27FC236}">
                <a16:creationId xmlns:a16="http://schemas.microsoft.com/office/drawing/2014/main" id="{27ABBC2E-FE26-4E93-5E64-6C67D9B83121}"/>
              </a:ext>
            </a:extLst>
          </p:cNvPr>
          <p:cNvSpPr/>
          <p:nvPr/>
        </p:nvSpPr>
        <p:spPr>
          <a:xfrm>
            <a:off x="3459436" y="1608047"/>
            <a:ext cx="2600960" cy="13001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Combined NALR-processed stems form a remixed signal followed by padding operations for different stem durations</a:t>
            </a:r>
            <a:endParaRPr lang="en-IN" sz="1600" dirty="0">
              <a:solidFill>
                <a:schemeClr val="tx1"/>
              </a:solidFill>
            </a:endParaRPr>
          </a:p>
        </p:txBody>
      </p:sp>
      <p:cxnSp>
        <p:nvCxnSpPr>
          <p:cNvPr id="31" name="Straight Connector 30">
            <a:extLst>
              <a:ext uri="{FF2B5EF4-FFF2-40B4-BE49-F238E27FC236}">
                <a16:creationId xmlns:a16="http://schemas.microsoft.com/office/drawing/2014/main" id="{4E707D4D-98CE-7839-31F8-77FE3702B1EE}"/>
              </a:ext>
            </a:extLst>
          </p:cNvPr>
          <p:cNvCxnSpPr>
            <a:cxnSpLocks/>
          </p:cNvCxnSpPr>
          <p:nvPr/>
        </p:nvCxnSpPr>
        <p:spPr>
          <a:xfrm>
            <a:off x="3465072" y="1538560"/>
            <a:ext cx="13272" cy="1394246"/>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974BD6A3-8665-AA3E-47FC-A1E1FE0A664F}"/>
              </a:ext>
            </a:extLst>
          </p:cNvPr>
          <p:cNvSpPr/>
          <p:nvPr/>
        </p:nvSpPr>
        <p:spPr>
          <a:xfrm>
            <a:off x="6188319" y="1531090"/>
            <a:ext cx="2600960" cy="13596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Implemented a custom compressor to fine-tune the dynamics of the separated stems</a:t>
            </a:r>
            <a:endParaRPr lang="en-IN" sz="1600" dirty="0">
              <a:solidFill>
                <a:schemeClr val="tx1"/>
              </a:solidFill>
            </a:endParaRPr>
          </a:p>
        </p:txBody>
      </p:sp>
      <p:sp>
        <p:nvSpPr>
          <p:cNvPr id="36" name="Rectangle 35">
            <a:extLst>
              <a:ext uri="{FF2B5EF4-FFF2-40B4-BE49-F238E27FC236}">
                <a16:creationId xmlns:a16="http://schemas.microsoft.com/office/drawing/2014/main" id="{BE72A5D3-21B2-6718-107C-1E211403DF14}"/>
              </a:ext>
            </a:extLst>
          </p:cNvPr>
          <p:cNvSpPr/>
          <p:nvPr/>
        </p:nvSpPr>
        <p:spPr>
          <a:xfrm>
            <a:off x="9047917" y="1627585"/>
            <a:ext cx="2374124" cy="12610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Applied a bandpass filter to the remixed audio</a:t>
            </a:r>
            <a:endParaRPr lang="en-IN" sz="1600" dirty="0">
              <a:solidFill>
                <a:schemeClr val="tx1"/>
              </a:solidFill>
            </a:endParaRPr>
          </a:p>
        </p:txBody>
      </p:sp>
      <p:cxnSp>
        <p:nvCxnSpPr>
          <p:cNvPr id="40" name="Straight Connector 39">
            <a:extLst>
              <a:ext uri="{FF2B5EF4-FFF2-40B4-BE49-F238E27FC236}">
                <a16:creationId xmlns:a16="http://schemas.microsoft.com/office/drawing/2014/main" id="{D91D7B7E-B6EF-6EFA-2089-DDF176205EB8}"/>
              </a:ext>
            </a:extLst>
          </p:cNvPr>
          <p:cNvCxnSpPr>
            <a:cxnSpLocks/>
          </p:cNvCxnSpPr>
          <p:nvPr/>
        </p:nvCxnSpPr>
        <p:spPr>
          <a:xfrm>
            <a:off x="6141133" y="1596583"/>
            <a:ext cx="13272" cy="1394246"/>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6821F48-CC0E-E32A-C00F-6CE63E6DD7DF}"/>
              </a:ext>
            </a:extLst>
          </p:cNvPr>
          <p:cNvCxnSpPr>
            <a:cxnSpLocks/>
          </p:cNvCxnSpPr>
          <p:nvPr/>
        </p:nvCxnSpPr>
        <p:spPr>
          <a:xfrm>
            <a:off x="8897443" y="1593604"/>
            <a:ext cx="13272" cy="1394246"/>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44" name="Rectangle: Rounded Corners 43">
            <a:extLst>
              <a:ext uri="{FF2B5EF4-FFF2-40B4-BE49-F238E27FC236}">
                <a16:creationId xmlns:a16="http://schemas.microsoft.com/office/drawing/2014/main" id="{9CF707FD-5A94-358D-8C47-EA1182EFC206}"/>
              </a:ext>
            </a:extLst>
          </p:cNvPr>
          <p:cNvSpPr/>
          <p:nvPr/>
        </p:nvSpPr>
        <p:spPr>
          <a:xfrm>
            <a:off x="9140671" y="4249571"/>
            <a:ext cx="2189480" cy="1134448"/>
          </a:xfrm>
          <a:prstGeom prst="roundRect">
            <a:avLst/>
          </a:prstGeom>
          <a:solidFill>
            <a:srgbClr val="ECDFF5"/>
          </a:solidFill>
          <a:ln w="28575">
            <a:solidFill>
              <a:srgbClr val="7030A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Remixed and filtered for subjective evaluation</a:t>
            </a:r>
          </a:p>
        </p:txBody>
      </p:sp>
      <p:pic>
        <p:nvPicPr>
          <p:cNvPr id="45" name="Graphic 44" descr="Chevron arrows with solid fill">
            <a:extLst>
              <a:ext uri="{FF2B5EF4-FFF2-40B4-BE49-F238E27FC236}">
                <a16:creationId xmlns:a16="http://schemas.microsoft.com/office/drawing/2014/main" id="{CA9AC0D2-DB48-C022-2CD5-443E0D1B5D3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9963326" y="3698753"/>
            <a:ext cx="544170" cy="544170"/>
          </a:xfrm>
          <a:prstGeom prst="rect">
            <a:avLst/>
          </a:prstGeom>
        </p:spPr>
      </p:pic>
      <p:sp>
        <p:nvSpPr>
          <p:cNvPr id="46" name="Rectangle 45">
            <a:extLst>
              <a:ext uri="{FF2B5EF4-FFF2-40B4-BE49-F238E27FC236}">
                <a16:creationId xmlns:a16="http://schemas.microsoft.com/office/drawing/2014/main" id="{5ED38214-02BB-BECD-8BD4-5EFB50CBBDA3}"/>
              </a:ext>
            </a:extLst>
          </p:cNvPr>
          <p:cNvSpPr/>
          <p:nvPr/>
        </p:nvSpPr>
        <p:spPr>
          <a:xfrm>
            <a:off x="510289" y="3949816"/>
            <a:ext cx="2968055" cy="1724492"/>
          </a:xfrm>
          <a:prstGeom prst="rect">
            <a:avLst/>
          </a:prstGeom>
          <a:noFill/>
          <a:ln>
            <a:solidFill>
              <a:srgbClr val="1D937A"/>
            </a:solidFill>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a:extLst>
              <a:ext uri="{FF2B5EF4-FFF2-40B4-BE49-F238E27FC236}">
                <a16:creationId xmlns:a16="http://schemas.microsoft.com/office/drawing/2014/main" id="{1D228CD6-A80F-F1F9-6905-54F5B5718524}"/>
              </a:ext>
            </a:extLst>
          </p:cNvPr>
          <p:cNvSpPr/>
          <p:nvPr/>
        </p:nvSpPr>
        <p:spPr>
          <a:xfrm>
            <a:off x="304550" y="4348797"/>
            <a:ext cx="411480" cy="94621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2000" b="1" i="1" dirty="0">
                <a:solidFill>
                  <a:srgbClr val="1D937A"/>
                </a:solidFill>
              </a:rPr>
              <a:t>Input</a:t>
            </a:r>
            <a:endParaRPr lang="en-IN" sz="2000" b="1" i="1" dirty="0">
              <a:solidFill>
                <a:srgbClr val="1D937A"/>
              </a:solidFill>
            </a:endParaRPr>
          </a:p>
        </p:txBody>
      </p:sp>
      <p:sp>
        <p:nvSpPr>
          <p:cNvPr id="49" name="Rectangle 48">
            <a:extLst>
              <a:ext uri="{FF2B5EF4-FFF2-40B4-BE49-F238E27FC236}">
                <a16:creationId xmlns:a16="http://schemas.microsoft.com/office/drawing/2014/main" id="{E08A8F8E-C38A-B40D-FBF3-04D6C588202E}"/>
              </a:ext>
            </a:extLst>
          </p:cNvPr>
          <p:cNvSpPr/>
          <p:nvPr/>
        </p:nvSpPr>
        <p:spPr>
          <a:xfrm>
            <a:off x="3667038" y="3967235"/>
            <a:ext cx="7899671" cy="1707073"/>
          </a:xfrm>
          <a:prstGeom prst="rect">
            <a:avLst/>
          </a:prstGeom>
          <a:noFill/>
          <a:ln>
            <a:solidFill>
              <a:srgbClr val="7030A0"/>
            </a:solidFill>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ectangle 51">
            <a:extLst>
              <a:ext uri="{FF2B5EF4-FFF2-40B4-BE49-F238E27FC236}">
                <a16:creationId xmlns:a16="http://schemas.microsoft.com/office/drawing/2014/main" id="{0725C23D-A9A4-DC34-AEF2-F8AB46426482}"/>
              </a:ext>
            </a:extLst>
          </p:cNvPr>
          <p:cNvSpPr/>
          <p:nvPr/>
        </p:nvSpPr>
        <p:spPr>
          <a:xfrm>
            <a:off x="11393652" y="4297185"/>
            <a:ext cx="411480" cy="94621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sz="2000" b="1" i="1" dirty="0">
                <a:solidFill>
                  <a:srgbClr val="7030A0"/>
                </a:solidFill>
              </a:rPr>
              <a:t>Output</a:t>
            </a:r>
            <a:endParaRPr lang="en-IN" sz="2000" b="1" i="1" dirty="0">
              <a:solidFill>
                <a:srgbClr val="7030A0"/>
              </a:solidFill>
            </a:endParaRPr>
          </a:p>
        </p:txBody>
      </p:sp>
    </p:spTree>
    <p:extLst>
      <p:ext uri="{BB962C8B-B14F-4D97-AF65-F5344CB8AC3E}">
        <p14:creationId xmlns:p14="http://schemas.microsoft.com/office/powerpoint/2010/main" val="3016331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F8EC-DE8B-B53C-B31A-62C33F964300}"/>
              </a:ext>
            </a:extLst>
          </p:cNvPr>
          <p:cNvSpPr>
            <a:spLocks noGrp="1"/>
          </p:cNvSpPr>
          <p:nvPr>
            <p:ph type="title"/>
          </p:nvPr>
        </p:nvSpPr>
        <p:spPr/>
        <p:txBody>
          <a:bodyPr/>
          <a:lstStyle/>
          <a:p>
            <a:r>
              <a:rPr lang="en-IN" b="1" dirty="0">
                <a:solidFill>
                  <a:srgbClr val="136352"/>
                </a:solidFill>
              </a:rPr>
              <a:t>Remixing</a:t>
            </a:r>
            <a:r>
              <a:rPr lang="en-IN" dirty="0">
                <a:solidFill>
                  <a:srgbClr val="136352"/>
                </a:solidFill>
              </a:rPr>
              <a:t> - Stages| NAL-R</a:t>
            </a:r>
          </a:p>
        </p:txBody>
      </p:sp>
      <p:sp>
        <p:nvSpPr>
          <p:cNvPr id="6" name="Slide Number Placeholder 5">
            <a:extLst>
              <a:ext uri="{FF2B5EF4-FFF2-40B4-BE49-F238E27FC236}">
                <a16:creationId xmlns:a16="http://schemas.microsoft.com/office/drawing/2014/main" id="{BCA6148E-81EE-2A7D-BAF2-4193920F3258}"/>
              </a:ext>
            </a:extLst>
          </p:cNvPr>
          <p:cNvSpPr>
            <a:spLocks noGrp="1"/>
          </p:cNvSpPr>
          <p:nvPr>
            <p:ph type="sldNum" sz="quarter" idx="12"/>
          </p:nvPr>
        </p:nvSpPr>
        <p:spPr/>
        <p:txBody>
          <a:bodyPr/>
          <a:lstStyle/>
          <a:p>
            <a:fld id="{E8874524-BF34-4947-A577-99363AE6E5C2}" type="slidenum">
              <a:rPr lang="en-IN" smtClean="0"/>
              <a:t>11</a:t>
            </a:fld>
            <a:endParaRPr lang="en-IN"/>
          </a:p>
        </p:txBody>
      </p:sp>
      <p:sp>
        <p:nvSpPr>
          <p:cNvPr id="8" name="Arrow: Chevron 7">
            <a:extLst>
              <a:ext uri="{FF2B5EF4-FFF2-40B4-BE49-F238E27FC236}">
                <a16:creationId xmlns:a16="http://schemas.microsoft.com/office/drawing/2014/main" id="{77204425-3756-9A7B-93D3-78400B18690D}"/>
              </a:ext>
            </a:extLst>
          </p:cNvPr>
          <p:cNvSpPr/>
          <p:nvPr/>
        </p:nvSpPr>
        <p:spPr>
          <a:xfrm>
            <a:off x="838200" y="1660208"/>
            <a:ext cx="10535788" cy="599440"/>
          </a:xfrm>
          <a:prstGeom prst="chevron">
            <a:avLst/>
          </a:prstGeom>
          <a:solidFill>
            <a:schemeClr val="accent1">
              <a:lumMod val="20000"/>
              <a:lumOff val="80000"/>
            </a:schemeClr>
          </a:solidFill>
          <a:ln w="19050">
            <a:solidFill>
              <a:schemeClr val="tx2">
                <a:lumMod val="20000"/>
                <a:lumOff val="8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Deep Dive : NAL-R Application</a:t>
            </a:r>
          </a:p>
        </p:txBody>
      </p:sp>
      <p:sp>
        <p:nvSpPr>
          <p:cNvPr id="4" name="Rectangle 3">
            <a:extLst>
              <a:ext uri="{FF2B5EF4-FFF2-40B4-BE49-F238E27FC236}">
                <a16:creationId xmlns:a16="http://schemas.microsoft.com/office/drawing/2014/main" id="{67F86DA9-622D-E7A4-BACE-BA7BA4A1574E}"/>
              </a:ext>
            </a:extLst>
          </p:cNvPr>
          <p:cNvSpPr/>
          <p:nvPr/>
        </p:nvSpPr>
        <p:spPr>
          <a:xfrm>
            <a:off x="838200" y="2357823"/>
            <a:ext cx="2595880" cy="3341936"/>
          </a:xfrm>
          <a:prstGeom prst="rect">
            <a:avLst/>
          </a:prstGeom>
          <a:solidFill>
            <a:schemeClr val="bg1"/>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Clr>
                <a:schemeClr val="accent6"/>
              </a:buClr>
            </a:pPr>
            <a:endParaRPr lang="en-US" sz="1600" dirty="0">
              <a:solidFill>
                <a:schemeClr val="tx1"/>
              </a:solidFill>
            </a:endParaRPr>
          </a:p>
          <a:p>
            <a:pPr marL="285750" indent="-285750">
              <a:buClr>
                <a:schemeClr val="accent5"/>
              </a:buClr>
              <a:buFont typeface="Wingdings" panose="05000000000000000000" pitchFamily="2" charset="2"/>
              <a:buChar char="§"/>
            </a:pPr>
            <a:r>
              <a:rPr lang="en-US" sz="1600" dirty="0">
                <a:solidFill>
                  <a:schemeClr val="tx1"/>
                </a:solidFill>
              </a:rPr>
              <a:t>Performed audiogram resampling and used individual hearing thresholds to create left and right ear Audiogram objects.</a:t>
            </a:r>
          </a:p>
          <a:p>
            <a:pPr>
              <a:buClr>
                <a:schemeClr val="accent5"/>
              </a:buClr>
            </a:pPr>
            <a:endParaRPr lang="en-IN" sz="1600" dirty="0">
              <a:solidFill>
                <a:schemeClr val="tx1"/>
              </a:solidFill>
            </a:endParaRPr>
          </a:p>
        </p:txBody>
      </p:sp>
      <p:sp>
        <p:nvSpPr>
          <p:cNvPr id="5" name="Rectangle 4">
            <a:extLst>
              <a:ext uri="{FF2B5EF4-FFF2-40B4-BE49-F238E27FC236}">
                <a16:creationId xmlns:a16="http://schemas.microsoft.com/office/drawing/2014/main" id="{04A93FC3-1F56-8355-14A5-97E4599F6DCD}"/>
              </a:ext>
            </a:extLst>
          </p:cNvPr>
          <p:cNvSpPr/>
          <p:nvPr/>
        </p:nvSpPr>
        <p:spPr>
          <a:xfrm>
            <a:off x="3489960" y="2357822"/>
            <a:ext cx="2595880" cy="3341937"/>
          </a:xfrm>
          <a:prstGeom prst="rect">
            <a:avLst/>
          </a:prstGeom>
          <a:solidFill>
            <a:schemeClr val="bg1"/>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Clr>
                <a:schemeClr val="accent6"/>
              </a:buClr>
            </a:pPr>
            <a:endParaRPr lang="en-US" sz="1600" dirty="0">
              <a:solidFill>
                <a:schemeClr val="tx1"/>
              </a:solidFill>
            </a:endParaRPr>
          </a:p>
          <a:p>
            <a:pPr marL="285750" indent="-285750">
              <a:buClr>
                <a:schemeClr val="accent5"/>
              </a:buClr>
              <a:buFont typeface="Wingdings" panose="05000000000000000000" pitchFamily="2" charset="2"/>
              <a:buChar char="§"/>
            </a:pPr>
            <a:r>
              <a:rPr lang="en-US" sz="1600" dirty="0">
                <a:solidFill>
                  <a:schemeClr val="tx1"/>
                </a:solidFill>
              </a:rPr>
              <a:t>Utilized the NALR class to design adaptive FIR (Finite Impulse Response) filters based on individual audiometric data.</a:t>
            </a:r>
          </a:p>
          <a:p>
            <a:pPr marL="285750" indent="-285750">
              <a:buClr>
                <a:schemeClr val="accent5"/>
              </a:buClr>
              <a:buFont typeface="Wingdings" panose="05000000000000000000" pitchFamily="2" charset="2"/>
              <a:buChar char="§"/>
            </a:pPr>
            <a:endParaRPr lang="en-US" sz="1600" dirty="0">
              <a:solidFill>
                <a:schemeClr val="tx1"/>
              </a:solidFill>
            </a:endParaRPr>
          </a:p>
          <a:p>
            <a:pPr>
              <a:buClr>
                <a:schemeClr val="accent5"/>
              </a:buClr>
            </a:pPr>
            <a:endParaRPr lang="en-IN" sz="1600" dirty="0">
              <a:solidFill>
                <a:schemeClr val="tx1"/>
              </a:solidFill>
            </a:endParaRPr>
          </a:p>
        </p:txBody>
      </p:sp>
      <p:sp>
        <p:nvSpPr>
          <p:cNvPr id="11" name="Rectangle 10">
            <a:extLst>
              <a:ext uri="{FF2B5EF4-FFF2-40B4-BE49-F238E27FC236}">
                <a16:creationId xmlns:a16="http://schemas.microsoft.com/office/drawing/2014/main" id="{B7FE2AA8-E487-0B91-6ABC-F3595F8349E9}"/>
              </a:ext>
            </a:extLst>
          </p:cNvPr>
          <p:cNvSpPr/>
          <p:nvPr/>
        </p:nvSpPr>
        <p:spPr>
          <a:xfrm>
            <a:off x="6131472" y="2357823"/>
            <a:ext cx="2595880" cy="3341936"/>
          </a:xfrm>
          <a:prstGeom prst="rect">
            <a:avLst/>
          </a:prstGeom>
          <a:solidFill>
            <a:schemeClr val="bg1"/>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Clr>
                <a:schemeClr val="accent6"/>
              </a:buClr>
              <a:buFont typeface="Wingdings" panose="05000000000000000000" pitchFamily="2" charset="2"/>
              <a:buChar char="§"/>
            </a:pPr>
            <a:endParaRPr lang="en-US" sz="1600" dirty="0">
              <a:solidFill>
                <a:schemeClr val="tx1"/>
              </a:solidFill>
            </a:endParaRPr>
          </a:p>
          <a:p>
            <a:pPr marL="285750" indent="-285750">
              <a:buClr>
                <a:schemeClr val="accent5"/>
              </a:buClr>
              <a:buFont typeface="Wingdings" panose="05000000000000000000" pitchFamily="2" charset="2"/>
              <a:buChar char="§"/>
            </a:pPr>
            <a:r>
              <a:rPr lang="en-US" sz="1600" dirty="0">
                <a:solidFill>
                  <a:schemeClr val="tx1"/>
                </a:solidFill>
              </a:rPr>
              <a:t>Interpolated gains and designed linear-phase FIR filters to ensure a smooth and customized frequency response.</a:t>
            </a:r>
          </a:p>
          <a:p>
            <a:pPr marL="285750" indent="-285750">
              <a:buClr>
                <a:schemeClr val="accent5"/>
              </a:buClr>
              <a:buFont typeface="Wingdings" panose="05000000000000000000" pitchFamily="2" charset="2"/>
              <a:buChar char="§"/>
            </a:pPr>
            <a:endParaRPr lang="en-US" sz="1600" dirty="0">
              <a:solidFill>
                <a:schemeClr val="tx1"/>
              </a:solidFill>
            </a:endParaRPr>
          </a:p>
          <a:p>
            <a:pPr>
              <a:buClr>
                <a:schemeClr val="accent5"/>
              </a:buClr>
            </a:pPr>
            <a:endParaRPr lang="en-IN" sz="1600" dirty="0">
              <a:solidFill>
                <a:schemeClr val="tx1"/>
              </a:solidFill>
            </a:endParaRPr>
          </a:p>
        </p:txBody>
      </p:sp>
      <p:sp>
        <p:nvSpPr>
          <p:cNvPr id="12" name="Rectangle 11">
            <a:extLst>
              <a:ext uri="{FF2B5EF4-FFF2-40B4-BE49-F238E27FC236}">
                <a16:creationId xmlns:a16="http://schemas.microsoft.com/office/drawing/2014/main" id="{831F7614-77A4-E13C-832B-A2F314633A6E}"/>
              </a:ext>
            </a:extLst>
          </p:cNvPr>
          <p:cNvSpPr/>
          <p:nvPr/>
        </p:nvSpPr>
        <p:spPr>
          <a:xfrm>
            <a:off x="8778108" y="2357822"/>
            <a:ext cx="2595880" cy="3341936"/>
          </a:xfrm>
          <a:prstGeom prst="rect">
            <a:avLst/>
          </a:prstGeom>
          <a:solidFill>
            <a:schemeClr val="bg1"/>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Clr>
                <a:schemeClr val="accent5"/>
              </a:buClr>
              <a:buFont typeface="Wingdings" panose="05000000000000000000" pitchFamily="2" charset="2"/>
              <a:buChar char="§"/>
            </a:pPr>
            <a:r>
              <a:rPr lang="en-US" sz="1600" dirty="0">
                <a:solidFill>
                  <a:schemeClr val="tx1"/>
                </a:solidFill>
              </a:rPr>
              <a:t>Adjusted gain considering listener-specific bias, critical loss, and individual hearing conditions.</a:t>
            </a:r>
            <a:endParaRPr lang="en-IN" sz="1600" dirty="0">
              <a:solidFill>
                <a:schemeClr val="tx1"/>
              </a:solidFill>
            </a:endParaRPr>
          </a:p>
        </p:txBody>
      </p:sp>
      <p:sp>
        <p:nvSpPr>
          <p:cNvPr id="13" name="Rectangle 12">
            <a:extLst>
              <a:ext uri="{FF2B5EF4-FFF2-40B4-BE49-F238E27FC236}">
                <a16:creationId xmlns:a16="http://schemas.microsoft.com/office/drawing/2014/main" id="{3998CF3D-034E-FD2F-97FB-3559B2043A69}"/>
              </a:ext>
            </a:extLst>
          </p:cNvPr>
          <p:cNvSpPr/>
          <p:nvPr/>
        </p:nvSpPr>
        <p:spPr>
          <a:xfrm>
            <a:off x="838200" y="2357822"/>
            <a:ext cx="2595880" cy="3447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accent6">
                    <a:lumMod val="75000"/>
                  </a:schemeClr>
                </a:solidFill>
              </a:rPr>
              <a:t>Listener-specific audiograms</a:t>
            </a:r>
          </a:p>
        </p:txBody>
      </p:sp>
      <p:sp>
        <p:nvSpPr>
          <p:cNvPr id="14" name="Rectangle 13">
            <a:extLst>
              <a:ext uri="{FF2B5EF4-FFF2-40B4-BE49-F238E27FC236}">
                <a16:creationId xmlns:a16="http://schemas.microsoft.com/office/drawing/2014/main" id="{70A3A8F9-6C15-04C4-774C-E588610AC1C4}"/>
              </a:ext>
            </a:extLst>
          </p:cNvPr>
          <p:cNvSpPr/>
          <p:nvPr/>
        </p:nvSpPr>
        <p:spPr>
          <a:xfrm>
            <a:off x="3500120" y="2367880"/>
            <a:ext cx="2595880" cy="3447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accent6">
                    <a:lumMod val="75000"/>
                  </a:schemeClr>
                </a:solidFill>
              </a:rPr>
              <a:t>NAL-R filters</a:t>
            </a:r>
          </a:p>
        </p:txBody>
      </p:sp>
      <p:sp>
        <p:nvSpPr>
          <p:cNvPr id="15" name="Rectangle 14">
            <a:extLst>
              <a:ext uri="{FF2B5EF4-FFF2-40B4-BE49-F238E27FC236}">
                <a16:creationId xmlns:a16="http://schemas.microsoft.com/office/drawing/2014/main" id="{27348C5F-6C4A-8889-0CA6-AB52ADCC8783}"/>
              </a:ext>
            </a:extLst>
          </p:cNvPr>
          <p:cNvSpPr/>
          <p:nvPr/>
        </p:nvSpPr>
        <p:spPr>
          <a:xfrm>
            <a:off x="6156850" y="2399410"/>
            <a:ext cx="2595880" cy="43749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6">
                    <a:lumMod val="75000"/>
                  </a:schemeClr>
                </a:solidFill>
              </a:rPr>
              <a:t>Interpolated gains and frequency response</a:t>
            </a:r>
            <a:endParaRPr lang="en-IN" sz="1600" b="1" dirty="0">
              <a:solidFill>
                <a:schemeClr val="accent6">
                  <a:lumMod val="75000"/>
                </a:schemeClr>
              </a:solidFill>
            </a:endParaRPr>
          </a:p>
        </p:txBody>
      </p:sp>
      <p:sp>
        <p:nvSpPr>
          <p:cNvPr id="16" name="Rectangle 15">
            <a:extLst>
              <a:ext uri="{FF2B5EF4-FFF2-40B4-BE49-F238E27FC236}">
                <a16:creationId xmlns:a16="http://schemas.microsoft.com/office/drawing/2014/main" id="{C4083768-F2DB-E55B-D99A-C1A9CCE5493C}"/>
              </a:ext>
            </a:extLst>
          </p:cNvPr>
          <p:cNvSpPr/>
          <p:nvPr/>
        </p:nvSpPr>
        <p:spPr>
          <a:xfrm>
            <a:off x="8772984" y="2442851"/>
            <a:ext cx="2595880" cy="3447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6">
                    <a:lumMod val="75000"/>
                  </a:schemeClr>
                </a:solidFill>
              </a:rPr>
              <a:t>Adapted gain based on listener characteristics</a:t>
            </a:r>
            <a:endParaRPr lang="en-IN" sz="1600" b="1" dirty="0">
              <a:solidFill>
                <a:schemeClr val="accent6">
                  <a:lumMod val="75000"/>
                </a:schemeClr>
              </a:solidFill>
            </a:endParaRPr>
          </a:p>
        </p:txBody>
      </p:sp>
      <p:sp>
        <p:nvSpPr>
          <p:cNvPr id="17" name="Flowchart: Connector 16">
            <a:extLst>
              <a:ext uri="{FF2B5EF4-FFF2-40B4-BE49-F238E27FC236}">
                <a16:creationId xmlns:a16="http://schemas.microsoft.com/office/drawing/2014/main" id="{696D58E2-4F1D-EAC2-7832-8587F90BEC8B}"/>
              </a:ext>
            </a:extLst>
          </p:cNvPr>
          <p:cNvSpPr/>
          <p:nvPr/>
        </p:nvSpPr>
        <p:spPr>
          <a:xfrm>
            <a:off x="929640" y="1778753"/>
            <a:ext cx="330200" cy="345440"/>
          </a:xfrm>
          <a:prstGeom prst="flowChartConnector">
            <a:avLst/>
          </a:prstGeom>
          <a:solidFill>
            <a:srgbClr val="28CE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a:t>
            </a:r>
          </a:p>
        </p:txBody>
      </p:sp>
    </p:spTree>
    <p:extLst>
      <p:ext uri="{BB962C8B-B14F-4D97-AF65-F5344CB8AC3E}">
        <p14:creationId xmlns:p14="http://schemas.microsoft.com/office/powerpoint/2010/main" val="1921727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F8EC-DE8B-B53C-B31A-62C33F964300}"/>
              </a:ext>
            </a:extLst>
          </p:cNvPr>
          <p:cNvSpPr>
            <a:spLocks noGrp="1"/>
          </p:cNvSpPr>
          <p:nvPr>
            <p:ph type="title"/>
          </p:nvPr>
        </p:nvSpPr>
        <p:spPr/>
        <p:txBody>
          <a:bodyPr/>
          <a:lstStyle/>
          <a:p>
            <a:r>
              <a:rPr lang="en-IN" b="1" dirty="0">
                <a:solidFill>
                  <a:srgbClr val="136352"/>
                </a:solidFill>
              </a:rPr>
              <a:t>Remixing</a:t>
            </a:r>
            <a:r>
              <a:rPr lang="en-IN" dirty="0">
                <a:solidFill>
                  <a:srgbClr val="136352"/>
                </a:solidFill>
              </a:rPr>
              <a:t> - Stages| DRC</a:t>
            </a:r>
          </a:p>
        </p:txBody>
      </p:sp>
      <p:sp>
        <p:nvSpPr>
          <p:cNvPr id="6" name="Slide Number Placeholder 5">
            <a:extLst>
              <a:ext uri="{FF2B5EF4-FFF2-40B4-BE49-F238E27FC236}">
                <a16:creationId xmlns:a16="http://schemas.microsoft.com/office/drawing/2014/main" id="{BCA6148E-81EE-2A7D-BAF2-4193920F3258}"/>
              </a:ext>
            </a:extLst>
          </p:cNvPr>
          <p:cNvSpPr>
            <a:spLocks noGrp="1"/>
          </p:cNvSpPr>
          <p:nvPr>
            <p:ph type="sldNum" sz="quarter" idx="12"/>
          </p:nvPr>
        </p:nvSpPr>
        <p:spPr/>
        <p:txBody>
          <a:bodyPr/>
          <a:lstStyle/>
          <a:p>
            <a:fld id="{E8874524-BF34-4947-A577-99363AE6E5C2}" type="slidenum">
              <a:rPr lang="en-IN" smtClean="0"/>
              <a:t>12</a:t>
            </a:fld>
            <a:endParaRPr lang="en-IN"/>
          </a:p>
        </p:txBody>
      </p:sp>
      <p:sp>
        <p:nvSpPr>
          <p:cNvPr id="8" name="Arrow: Chevron 7">
            <a:extLst>
              <a:ext uri="{FF2B5EF4-FFF2-40B4-BE49-F238E27FC236}">
                <a16:creationId xmlns:a16="http://schemas.microsoft.com/office/drawing/2014/main" id="{77204425-3756-9A7B-93D3-78400B18690D}"/>
              </a:ext>
            </a:extLst>
          </p:cNvPr>
          <p:cNvSpPr/>
          <p:nvPr/>
        </p:nvSpPr>
        <p:spPr>
          <a:xfrm>
            <a:off x="838200" y="1660208"/>
            <a:ext cx="10535788" cy="599440"/>
          </a:xfrm>
          <a:prstGeom prst="chevron">
            <a:avLst/>
          </a:prstGeom>
          <a:solidFill>
            <a:schemeClr val="accent5">
              <a:lumMod val="75000"/>
            </a:schemeClr>
          </a:solidFill>
          <a:ln w="19050">
            <a:solidFill>
              <a:schemeClr val="accent5">
                <a:lumMod val="7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rPr>
              <a:t>Deep Dive : Dynamic Range Compression</a:t>
            </a:r>
          </a:p>
        </p:txBody>
      </p:sp>
      <p:sp>
        <p:nvSpPr>
          <p:cNvPr id="4" name="Rectangle 3">
            <a:extLst>
              <a:ext uri="{FF2B5EF4-FFF2-40B4-BE49-F238E27FC236}">
                <a16:creationId xmlns:a16="http://schemas.microsoft.com/office/drawing/2014/main" id="{67F86DA9-622D-E7A4-BACE-BA7BA4A1574E}"/>
              </a:ext>
            </a:extLst>
          </p:cNvPr>
          <p:cNvSpPr/>
          <p:nvPr/>
        </p:nvSpPr>
        <p:spPr>
          <a:xfrm>
            <a:off x="838200" y="2357823"/>
            <a:ext cx="2595880" cy="3341936"/>
          </a:xfrm>
          <a:prstGeom prst="rect">
            <a:avLst/>
          </a:prstGeom>
          <a:solidFill>
            <a:schemeClr val="bg1"/>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Clr>
                <a:schemeClr val="accent6"/>
              </a:buClr>
            </a:pPr>
            <a:endParaRPr lang="en-US" sz="1600" dirty="0">
              <a:solidFill>
                <a:schemeClr val="tx1"/>
              </a:solidFill>
            </a:endParaRPr>
          </a:p>
          <a:p>
            <a:pPr marL="285750" indent="-285750">
              <a:buClr>
                <a:schemeClr val="accent5"/>
              </a:buClr>
              <a:buFont typeface="Wingdings" panose="05000000000000000000" pitchFamily="2" charset="2"/>
              <a:buChar char="§"/>
            </a:pPr>
            <a:r>
              <a:rPr lang="en-US" sz="1600" dirty="0">
                <a:solidFill>
                  <a:schemeClr val="tx1"/>
                </a:solidFill>
              </a:rPr>
              <a:t>Configure Parameters: Compressor initialized with attack, release, threshold, attenuation, RMS (Root Mean Square) buffer, and makeup gain.</a:t>
            </a:r>
            <a:endParaRPr lang="en-IN" sz="1600" dirty="0">
              <a:solidFill>
                <a:schemeClr val="tx1"/>
              </a:solidFill>
            </a:endParaRPr>
          </a:p>
        </p:txBody>
      </p:sp>
      <p:sp>
        <p:nvSpPr>
          <p:cNvPr id="5" name="Rectangle 4">
            <a:extLst>
              <a:ext uri="{FF2B5EF4-FFF2-40B4-BE49-F238E27FC236}">
                <a16:creationId xmlns:a16="http://schemas.microsoft.com/office/drawing/2014/main" id="{04A93FC3-1F56-8355-14A5-97E4599F6DCD}"/>
              </a:ext>
            </a:extLst>
          </p:cNvPr>
          <p:cNvSpPr/>
          <p:nvPr/>
        </p:nvSpPr>
        <p:spPr>
          <a:xfrm>
            <a:off x="3489960" y="2357822"/>
            <a:ext cx="2595880" cy="3341937"/>
          </a:xfrm>
          <a:prstGeom prst="rect">
            <a:avLst/>
          </a:prstGeom>
          <a:solidFill>
            <a:schemeClr val="bg1"/>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Clr>
                <a:schemeClr val="accent6"/>
              </a:buClr>
            </a:pPr>
            <a:endParaRPr lang="en-US" sz="1600" dirty="0">
              <a:solidFill>
                <a:schemeClr val="tx1"/>
              </a:solidFill>
            </a:endParaRPr>
          </a:p>
          <a:p>
            <a:pPr marL="285750" indent="-285750">
              <a:buClr>
                <a:schemeClr val="accent5"/>
              </a:buClr>
              <a:buFont typeface="Wingdings" panose="05000000000000000000" pitchFamily="2" charset="2"/>
              <a:buChar char="§"/>
            </a:pPr>
            <a:r>
              <a:rPr lang="en-US" sz="1600" dirty="0">
                <a:solidFill>
                  <a:schemeClr val="tx1"/>
                </a:solidFill>
              </a:rPr>
              <a:t>Attack and Release: Adjusts signal dynamics using user-defined attack and release times.</a:t>
            </a:r>
          </a:p>
          <a:p>
            <a:pPr marL="285750" indent="-285750">
              <a:buClr>
                <a:schemeClr val="accent5"/>
              </a:buClr>
              <a:buFont typeface="Wingdings" panose="05000000000000000000" pitchFamily="2" charset="2"/>
              <a:buChar char="§"/>
            </a:pPr>
            <a:endParaRPr lang="en-US" sz="1600" dirty="0">
              <a:solidFill>
                <a:schemeClr val="tx1"/>
              </a:solidFill>
            </a:endParaRPr>
          </a:p>
          <a:p>
            <a:pPr>
              <a:buClr>
                <a:schemeClr val="accent5"/>
              </a:buClr>
            </a:pPr>
            <a:endParaRPr lang="en-IN" sz="1600" dirty="0">
              <a:solidFill>
                <a:schemeClr val="tx1"/>
              </a:solidFill>
            </a:endParaRPr>
          </a:p>
        </p:txBody>
      </p:sp>
      <p:sp>
        <p:nvSpPr>
          <p:cNvPr id="11" name="Rectangle 10">
            <a:extLst>
              <a:ext uri="{FF2B5EF4-FFF2-40B4-BE49-F238E27FC236}">
                <a16:creationId xmlns:a16="http://schemas.microsoft.com/office/drawing/2014/main" id="{B7FE2AA8-E487-0B91-6ABC-F3595F8349E9}"/>
              </a:ext>
            </a:extLst>
          </p:cNvPr>
          <p:cNvSpPr/>
          <p:nvPr/>
        </p:nvSpPr>
        <p:spPr>
          <a:xfrm>
            <a:off x="6131472" y="2357823"/>
            <a:ext cx="2595880" cy="3341936"/>
          </a:xfrm>
          <a:prstGeom prst="rect">
            <a:avLst/>
          </a:prstGeom>
          <a:solidFill>
            <a:schemeClr val="bg1"/>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Clr>
                <a:schemeClr val="accent6"/>
              </a:buClr>
              <a:buFont typeface="Wingdings" panose="05000000000000000000" pitchFamily="2" charset="2"/>
              <a:buChar char="§"/>
            </a:pPr>
            <a:endParaRPr lang="en-US" sz="1600" dirty="0">
              <a:solidFill>
                <a:schemeClr val="tx1"/>
              </a:solidFill>
            </a:endParaRPr>
          </a:p>
          <a:p>
            <a:pPr marL="285750" indent="-285750">
              <a:buClr>
                <a:schemeClr val="accent5"/>
              </a:buClr>
              <a:buFont typeface="Wingdings" panose="05000000000000000000" pitchFamily="2" charset="2"/>
              <a:buChar char="§"/>
            </a:pPr>
            <a:r>
              <a:rPr lang="en-US" sz="1600" dirty="0">
                <a:solidFill>
                  <a:schemeClr val="tx1"/>
                </a:solidFill>
              </a:rPr>
              <a:t>Set Threshold: Compression triggered when the signal exceeds a specified threshold, controlled by attenuation.</a:t>
            </a:r>
          </a:p>
          <a:p>
            <a:pPr marL="285750" indent="-285750">
              <a:buClr>
                <a:schemeClr val="accent5"/>
              </a:buClr>
              <a:buFont typeface="Wingdings" panose="05000000000000000000" pitchFamily="2" charset="2"/>
              <a:buChar char="§"/>
            </a:pPr>
            <a:endParaRPr lang="en-US" sz="1600" dirty="0">
              <a:solidFill>
                <a:schemeClr val="tx1"/>
              </a:solidFill>
            </a:endParaRPr>
          </a:p>
          <a:p>
            <a:pPr>
              <a:buClr>
                <a:schemeClr val="accent5"/>
              </a:buClr>
            </a:pPr>
            <a:endParaRPr lang="en-IN" sz="1600" dirty="0">
              <a:solidFill>
                <a:schemeClr val="tx1"/>
              </a:solidFill>
            </a:endParaRPr>
          </a:p>
        </p:txBody>
      </p:sp>
      <p:sp>
        <p:nvSpPr>
          <p:cNvPr id="12" name="Rectangle 11">
            <a:extLst>
              <a:ext uri="{FF2B5EF4-FFF2-40B4-BE49-F238E27FC236}">
                <a16:creationId xmlns:a16="http://schemas.microsoft.com/office/drawing/2014/main" id="{831F7614-77A4-E13C-832B-A2F314633A6E}"/>
              </a:ext>
            </a:extLst>
          </p:cNvPr>
          <p:cNvSpPr/>
          <p:nvPr/>
        </p:nvSpPr>
        <p:spPr>
          <a:xfrm>
            <a:off x="8778108" y="2357822"/>
            <a:ext cx="2595880" cy="3341936"/>
          </a:xfrm>
          <a:prstGeom prst="rect">
            <a:avLst/>
          </a:prstGeom>
          <a:solidFill>
            <a:schemeClr val="bg1"/>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Clr>
                <a:schemeClr val="accent5"/>
              </a:buClr>
              <a:buFont typeface="Wingdings" panose="05000000000000000000" pitchFamily="2" charset="2"/>
              <a:buChar char="§"/>
            </a:pPr>
            <a:r>
              <a:rPr lang="en-US" sz="1600" dirty="0">
                <a:solidFill>
                  <a:schemeClr val="tx1"/>
                </a:solidFill>
              </a:rPr>
              <a:t>RMS-based Compression: Signal undergoes dynamic compression based on RMS values and makeup gain for level adjustment.</a:t>
            </a:r>
            <a:endParaRPr lang="en-IN" sz="1600" dirty="0">
              <a:solidFill>
                <a:schemeClr val="tx1"/>
              </a:solidFill>
            </a:endParaRPr>
          </a:p>
        </p:txBody>
      </p:sp>
      <p:sp>
        <p:nvSpPr>
          <p:cNvPr id="13" name="Rectangle 12">
            <a:extLst>
              <a:ext uri="{FF2B5EF4-FFF2-40B4-BE49-F238E27FC236}">
                <a16:creationId xmlns:a16="http://schemas.microsoft.com/office/drawing/2014/main" id="{3998CF3D-034E-FD2F-97FB-3559B2043A69}"/>
              </a:ext>
            </a:extLst>
          </p:cNvPr>
          <p:cNvSpPr/>
          <p:nvPr/>
        </p:nvSpPr>
        <p:spPr>
          <a:xfrm>
            <a:off x="838200" y="2357822"/>
            <a:ext cx="2595880" cy="3447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accent6">
                    <a:lumMod val="75000"/>
                  </a:schemeClr>
                </a:solidFill>
              </a:rPr>
              <a:t>Compressor initialization</a:t>
            </a:r>
          </a:p>
        </p:txBody>
      </p:sp>
      <p:sp>
        <p:nvSpPr>
          <p:cNvPr id="14" name="Rectangle 13">
            <a:extLst>
              <a:ext uri="{FF2B5EF4-FFF2-40B4-BE49-F238E27FC236}">
                <a16:creationId xmlns:a16="http://schemas.microsoft.com/office/drawing/2014/main" id="{70A3A8F9-6C15-04C4-774C-E588610AC1C4}"/>
              </a:ext>
            </a:extLst>
          </p:cNvPr>
          <p:cNvSpPr/>
          <p:nvPr/>
        </p:nvSpPr>
        <p:spPr>
          <a:xfrm>
            <a:off x="3500120" y="2367880"/>
            <a:ext cx="2595880" cy="3447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accent6">
                    <a:lumMod val="75000"/>
                  </a:schemeClr>
                </a:solidFill>
              </a:rPr>
              <a:t>Dynamics adjustment</a:t>
            </a:r>
          </a:p>
        </p:txBody>
      </p:sp>
      <p:sp>
        <p:nvSpPr>
          <p:cNvPr id="15" name="Rectangle 14">
            <a:extLst>
              <a:ext uri="{FF2B5EF4-FFF2-40B4-BE49-F238E27FC236}">
                <a16:creationId xmlns:a16="http://schemas.microsoft.com/office/drawing/2014/main" id="{27348C5F-6C4A-8889-0CA6-AB52ADCC8783}"/>
              </a:ext>
            </a:extLst>
          </p:cNvPr>
          <p:cNvSpPr/>
          <p:nvPr/>
        </p:nvSpPr>
        <p:spPr>
          <a:xfrm>
            <a:off x="6136596" y="2396475"/>
            <a:ext cx="2595880" cy="3060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6">
                    <a:lumMod val="75000"/>
                  </a:schemeClr>
                </a:solidFill>
              </a:rPr>
              <a:t>Threshold compression</a:t>
            </a:r>
            <a:endParaRPr lang="en-IN" sz="1600" b="1" dirty="0">
              <a:solidFill>
                <a:schemeClr val="accent6">
                  <a:lumMod val="75000"/>
                </a:schemeClr>
              </a:solidFill>
            </a:endParaRPr>
          </a:p>
        </p:txBody>
      </p:sp>
      <p:sp>
        <p:nvSpPr>
          <p:cNvPr id="16" name="Rectangle 15">
            <a:extLst>
              <a:ext uri="{FF2B5EF4-FFF2-40B4-BE49-F238E27FC236}">
                <a16:creationId xmlns:a16="http://schemas.microsoft.com/office/drawing/2014/main" id="{C4083768-F2DB-E55B-D99A-C1A9CCE5493C}"/>
              </a:ext>
            </a:extLst>
          </p:cNvPr>
          <p:cNvSpPr/>
          <p:nvPr/>
        </p:nvSpPr>
        <p:spPr>
          <a:xfrm>
            <a:off x="8772984" y="2421831"/>
            <a:ext cx="2595880" cy="2597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6">
                    <a:lumMod val="75000"/>
                  </a:schemeClr>
                </a:solidFill>
              </a:rPr>
              <a:t>Dynamic processing</a:t>
            </a:r>
            <a:endParaRPr lang="en-IN" sz="1600" b="1" dirty="0">
              <a:solidFill>
                <a:schemeClr val="accent6">
                  <a:lumMod val="75000"/>
                </a:schemeClr>
              </a:solidFill>
            </a:endParaRPr>
          </a:p>
        </p:txBody>
      </p:sp>
      <p:sp>
        <p:nvSpPr>
          <p:cNvPr id="17" name="Flowchart: Connector 16">
            <a:extLst>
              <a:ext uri="{FF2B5EF4-FFF2-40B4-BE49-F238E27FC236}">
                <a16:creationId xmlns:a16="http://schemas.microsoft.com/office/drawing/2014/main" id="{696D58E2-4F1D-EAC2-7832-8587F90BEC8B}"/>
              </a:ext>
            </a:extLst>
          </p:cNvPr>
          <p:cNvSpPr/>
          <p:nvPr/>
        </p:nvSpPr>
        <p:spPr>
          <a:xfrm>
            <a:off x="929640" y="1778753"/>
            <a:ext cx="330200" cy="345440"/>
          </a:xfrm>
          <a:prstGeom prst="flowChartConnector">
            <a:avLst/>
          </a:prstGeom>
          <a:solidFill>
            <a:srgbClr val="28CE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3</a:t>
            </a:r>
          </a:p>
        </p:txBody>
      </p:sp>
    </p:spTree>
    <p:extLst>
      <p:ext uri="{BB962C8B-B14F-4D97-AF65-F5344CB8AC3E}">
        <p14:creationId xmlns:p14="http://schemas.microsoft.com/office/powerpoint/2010/main" val="2700612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F8EC-DE8B-B53C-B31A-62C33F964300}"/>
              </a:ext>
            </a:extLst>
          </p:cNvPr>
          <p:cNvSpPr>
            <a:spLocks noGrp="1"/>
          </p:cNvSpPr>
          <p:nvPr>
            <p:ph type="title"/>
          </p:nvPr>
        </p:nvSpPr>
        <p:spPr/>
        <p:txBody>
          <a:bodyPr/>
          <a:lstStyle/>
          <a:p>
            <a:r>
              <a:rPr lang="en-IN" b="1" dirty="0">
                <a:solidFill>
                  <a:srgbClr val="136352"/>
                </a:solidFill>
              </a:rPr>
              <a:t>Remixing</a:t>
            </a:r>
            <a:r>
              <a:rPr lang="en-IN" dirty="0">
                <a:solidFill>
                  <a:srgbClr val="136352"/>
                </a:solidFill>
              </a:rPr>
              <a:t> - Stages| Butterworth Filter</a:t>
            </a:r>
          </a:p>
        </p:txBody>
      </p:sp>
      <p:sp>
        <p:nvSpPr>
          <p:cNvPr id="6" name="Slide Number Placeholder 5">
            <a:extLst>
              <a:ext uri="{FF2B5EF4-FFF2-40B4-BE49-F238E27FC236}">
                <a16:creationId xmlns:a16="http://schemas.microsoft.com/office/drawing/2014/main" id="{BCA6148E-81EE-2A7D-BAF2-4193920F3258}"/>
              </a:ext>
            </a:extLst>
          </p:cNvPr>
          <p:cNvSpPr>
            <a:spLocks noGrp="1"/>
          </p:cNvSpPr>
          <p:nvPr>
            <p:ph type="sldNum" sz="quarter" idx="12"/>
          </p:nvPr>
        </p:nvSpPr>
        <p:spPr/>
        <p:txBody>
          <a:bodyPr/>
          <a:lstStyle/>
          <a:p>
            <a:fld id="{E8874524-BF34-4947-A577-99363AE6E5C2}" type="slidenum">
              <a:rPr lang="en-IN" smtClean="0"/>
              <a:t>13</a:t>
            </a:fld>
            <a:endParaRPr lang="en-IN"/>
          </a:p>
        </p:txBody>
      </p:sp>
      <p:sp>
        <p:nvSpPr>
          <p:cNvPr id="8" name="Arrow: Chevron 7">
            <a:extLst>
              <a:ext uri="{FF2B5EF4-FFF2-40B4-BE49-F238E27FC236}">
                <a16:creationId xmlns:a16="http://schemas.microsoft.com/office/drawing/2014/main" id="{77204425-3756-9A7B-93D3-78400B18690D}"/>
              </a:ext>
            </a:extLst>
          </p:cNvPr>
          <p:cNvSpPr/>
          <p:nvPr/>
        </p:nvSpPr>
        <p:spPr>
          <a:xfrm>
            <a:off x="838200" y="1660208"/>
            <a:ext cx="10535788" cy="599440"/>
          </a:xfrm>
          <a:prstGeom prst="chevron">
            <a:avLst/>
          </a:prstGeom>
          <a:solidFill>
            <a:schemeClr val="accent5">
              <a:lumMod val="50000"/>
            </a:schemeClr>
          </a:solidFill>
          <a:ln w="19050">
            <a:solidFill>
              <a:schemeClr val="accent5">
                <a:lumMod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rPr>
              <a:t>Deep Dive : Butterworth Bandpass Filter</a:t>
            </a:r>
          </a:p>
        </p:txBody>
      </p:sp>
      <p:sp>
        <p:nvSpPr>
          <p:cNvPr id="4" name="Rectangle 3">
            <a:extLst>
              <a:ext uri="{FF2B5EF4-FFF2-40B4-BE49-F238E27FC236}">
                <a16:creationId xmlns:a16="http://schemas.microsoft.com/office/drawing/2014/main" id="{67F86DA9-622D-E7A4-BACE-BA7BA4A1574E}"/>
              </a:ext>
            </a:extLst>
          </p:cNvPr>
          <p:cNvSpPr/>
          <p:nvPr/>
        </p:nvSpPr>
        <p:spPr>
          <a:xfrm>
            <a:off x="2015357" y="2357823"/>
            <a:ext cx="2595880" cy="3341936"/>
          </a:xfrm>
          <a:prstGeom prst="rect">
            <a:avLst/>
          </a:prstGeom>
          <a:solidFill>
            <a:schemeClr val="bg1"/>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Clr>
                <a:schemeClr val="accent6"/>
              </a:buClr>
            </a:pPr>
            <a:endParaRPr lang="en-US" sz="1600" dirty="0">
              <a:solidFill>
                <a:schemeClr val="tx1"/>
              </a:solidFill>
            </a:endParaRPr>
          </a:p>
          <a:p>
            <a:pPr marL="285750" indent="-285750">
              <a:buClr>
                <a:schemeClr val="accent5"/>
              </a:buClr>
              <a:buFont typeface="Wingdings" panose="05000000000000000000" pitchFamily="2" charset="2"/>
              <a:buChar char="§"/>
            </a:pPr>
            <a:r>
              <a:rPr lang="en-US" sz="1600" dirty="0">
                <a:solidFill>
                  <a:schemeClr val="tx1"/>
                </a:solidFill>
              </a:rPr>
              <a:t>Butterworth Filter: We used a bandpass Butterworth filter for audio processing.</a:t>
            </a:r>
          </a:p>
          <a:p>
            <a:pPr marL="285750" indent="-285750">
              <a:buClr>
                <a:schemeClr val="accent5"/>
              </a:buClr>
              <a:buFont typeface="Wingdings" panose="05000000000000000000" pitchFamily="2" charset="2"/>
              <a:buChar char="§"/>
            </a:pPr>
            <a:r>
              <a:rPr lang="en-US" sz="1600" dirty="0">
                <a:solidFill>
                  <a:schemeClr val="tx1"/>
                </a:solidFill>
              </a:rPr>
              <a:t>Frequency Range: Focused on 250 Hz to 18,500 Hz for clear audio.</a:t>
            </a:r>
          </a:p>
          <a:p>
            <a:pPr>
              <a:buClr>
                <a:schemeClr val="accent5"/>
              </a:buClr>
            </a:pPr>
            <a:endParaRPr lang="en-IN" sz="1600" dirty="0">
              <a:solidFill>
                <a:schemeClr val="tx1"/>
              </a:solidFill>
            </a:endParaRPr>
          </a:p>
        </p:txBody>
      </p:sp>
      <p:sp>
        <p:nvSpPr>
          <p:cNvPr id="5" name="Rectangle 4">
            <a:extLst>
              <a:ext uri="{FF2B5EF4-FFF2-40B4-BE49-F238E27FC236}">
                <a16:creationId xmlns:a16="http://schemas.microsoft.com/office/drawing/2014/main" id="{04A93FC3-1F56-8355-14A5-97E4599F6DCD}"/>
              </a:ext>
            </a:extLst>
          </p:cNvPr>
          <p:cNvSpPr/>
          <p:nvPr/>
        </p:nvSpPr>
        <p:spPr>
          <a:xfrm>
            <a:off x="4667117" y="2357822"/>
            <a:ext cx="2595880" cy="3341937"/>
          </a:xfrm>
          <a:prstGeom prst="rect">
            <a:avLst/>
          </a:prstGeom>
          <a:solidFill>
            <a:schemeClr val="bg1"/>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Clr>
                <a:schemeClr val="accent6"/>
              </a:buClr>
            </a:pPr>
            <a:endParaRPr lang="en-US" sz="1600" dirty="0">
              <a:solidFill>
                <a:schemeClr val="tx1"/>
              </a:solidFill>
            </a:endParaRPr>
          </a:p>
          <a:p>
            <a:pPr marL="285750" indent="-285750">
              <a:buClr>
                <a:schemeClr val="accent5"/>
              </a:buClr>
              <a:buFont typeface="Wingdings" panose="05000000000000000000" pitchFamily="2" charset="2"/>
              <a:buChar char="§"/>
            </a:pPr>
            <a:r>
              <a:rPr lang="en-US" sz="1600" dirty="0">
                <a:solidFill>
                  <a:schemeClr val="tx1"/>
                </a:solidFill>
              </a:rPr>
              <a:t>Parameters: Defined filter settings like lowcut, </a:t>
            </a:r>
            <a:r>
              <a:rPr lang="en-US" sz="1600" dirty="0" err="1">
                <a:solidFill>
                  <a:schemeClr val="tx1"/>
                </a:solidFill>
              </a:rPr>
              <a:t>highcut</a:t>
            </a:r>
            <a:r>
              <a:rPr lang="en-US" sz="1600" dirty="0">
                <a:solidFill>
                  <a:schemeClr val="tx1"/>
                </a:solidFill>
              </a:rPr>
              <a:t>, order, and sample rate.</a:t>
            </a:r>
          </a:p>
          <a:p>
            <a:pPr marL="285750" indent="-285750">
              <a:buClr>
                <a:schemeClr val="accent5"/>
              </a:buClr>
              <a:buFont typeface="Wingdings" panose="05000000000000000000" pitchFamily="2" charset="2"/>
              <a:buChar char="§"/>
            </a:pPr>
            <a:r>
              <a:rPr lang="en-US" sz="1600" dirty="0">
                <a:solidFill>
                  <a:schemeClr val="tx1"/>
                </a:solidFill>
              </a:rPr>
              <a:t>Second-Order Sections: Applied SOS for stable filtering.</a:t>
            </a:r>
          </a:p>
          <a:p>
            <a:pPr>
              <a:buClr>
                <a:schemeClr val="accent5"/>
              </a:buClr>
            </a:pPr>
            <a:endParaRPr lang="en-IN" sz="1600" dirty="0">
              <a:solidFill>
                <a:schemeClr val="tx1"/>
              </a:solidFill>
            </a:endParaRPr>
          </a:p>
        </p:txBody>
      </p:sp>
      <p:sp>
        <p:nvSpPr>
          <p:cNvPr id="11" name="Rectangle 10">
            <a:extLst>
              <a:ext uri="{FF2B5EF4-FFF2-40B4-BE49-F238E27FC236}">
                <a16:creationId xmlns:a16="http://schemas.microsoft.com/office/drawing/2014/main" id="{B7FE2AA8-E487-0B91-6ABC-F3595F8349E9}"/>
              </a:ext>
            </a:extLst>
          </p:cNvPr>
          <p:cNvSpPr/>
          <p:nvPr/>
        </p:nvSpPr>
        <p:spPr>
          <a:xfrm>
            <a:off x="7308629" y="2357823"/>
            <a:ext cx="2595880" cy="3341936"/>
          </a:xfrm>
          <a:prstGeom prst="rect">
            <a:avLst/>
          </a:prstGeom>
          <a:solidFill>
            <a:schemeClr val="bg1"/>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Clr>
                <a:schemeClr val="accent6"/>
              </a:buClr>
              <a:buFont typeface="Wingdings" panose="05000000000000000000" pitchFamily="2" charset="2"/>
              <a:buChar char="§"/>
            </a:pPr>
            <a:endParaRPr lang="en-US" sz="1600" dirty="0">
              <a:solidFill>
                <a:schemeClr val="tx1"/>
              </a:solidFill>
            </a:endParaRPr>
          </a:p>
          <a:p>
            <a:pPr marL="285750" indent="-285750">
              <a:buClr>
                <a:schemeClr val="accent5"/>
              </a:buClr>
              <a:buFont typeface="Wingdings" panose="05000000000000000000" pitchFamily="2" charset="2"/>
              <a:buChar char="§"/>
            </a:pPr>
            <a:r>
              <a:rPr lang="en-US" sz="1600" dirty="0">
                <a:solidFill>
                  <a:schemeClr val="tx1"/>
                </a:solidFill>
              </a:rPr>
              <a:t>Application: ‘</a:t>
            </a:r>
            <a:r>
              <a:rPr lang="en-US" sz="1600" dirty="0" err="1">
                <a:solidFill>
                  <a:schemeClr val="tx1"/>
                </a:solidFill>
              </a:rPr>
              <a:t>apply_butter_bandpass_filter</a:t>
            </a:r>
            <a:r>
              <a:rPr lang="en-US" sz="1600" dirty="0">
                <a:solidFill>
                  <a:schemeClr val="tx1"/>
                </a:solidFill>
              </a:rPr>
              <a:t>’ function filters the remixed signal.</a:t>
            </a:r>
          </a:p>
          <a:p>
            <a:pPr marL="285750" indent="-285750">
              <a:buClr>
                <a:schemeClr val="accent5"/>
              </a:buClr>
              <a:buFont typeface="Wingdings" panose="05000000000000000000" pitchFamily="2" charset="2"/>
              <a:buChar char="§"/>
            </a:pPr>
            <a:r>
              <a:rPr lang="en-US" sz="1600" dirty="0">
                <a:solidFill>
                  <a:schemeClr val="tx1"/>
                </a:solidFill>
              </a:rPr>
              <a:t>Input/Output: Takes remixed signal, outputs filtered result.</a:t>
            </a:r>
          </a:p>
          <a:p>
            <a:pPr>
              <a:buClr>
                <a:schemeClr val="accent5"/>
              </a:buClr>
            </a:pPr>
            <a:endParaRPr lang="en-IN" sz="1600" dirty="0">
              <a:solidFill>
                <a:schemeClr val="tx1"/>
              </a:solidFill>
            </a:endParaRPr>
          </a:p>
        </p:txBody>
      </p:sp>
      <p:sp>
        <p:nvSpPr>
          <p:cNvPr id="13" name="Rectangle 12">
            <a:extLst>
              <a:ext uri="{FF2B5EF4-FFF2-40B4-BE49-F238E27FC236}">
                <a16:creationId xmlns:a16="http://schemas.microsoft.com/office/drawing/2014/main" id="{3998CF3D-034E-FD2F-97FB-3559B2043A69}"/>
              </a:ext>
            </a:extLst>
          </p:cNvPr>
          <p:cNvSpPr/>
          <p:nvPr/>
        </p:nvSpPr>
        <p:spPr>
          <a:xfrm>
            <a:off x="2015357" y="2357822"/>
            <a:ext cx="2595880" cy="3447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accent6">
                    <a:lumMod val="75000"/>
                  </a:schemeClr>
                </a:solidFill>
              </a:rPr>
              <a:t>Filter design</a:t>
            </a:r>
          </a:p>
        </p:txBody>
      </p:sp>
      <p:sp>
        <p:nvSpPr>
          <p:cNvPr id="14" name="Rectangle 13">
            <a:extLst>
              <a:ext uri="{FF2B5EF4-FFF2-40B4-BE49-F238E27FC236}">
                <a16:creationId xmlns:a16="http://schemas.microsoft.com/office/drawing/2014/main" id="{70A3A8F9-6C15-04C4-774C-E588610AC1C4}"/>
              </a:ext>
            </a:extLst>
          </p:cNvPr>
          <p:cNvSpPr/>
          <p:nvPr/>
        </p:nvSpPr>
        <p:spPr>
          <a:xfrm>
            <a:off x="4677277" y="2367880"/>
            <a:ext cx="2595880" cy="3447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accent6">
                    <a:lumMod val="75000"/>
                  </a:schemeClr>
                </a:solidFill>
              </a:rPr>
              <a:t>Filter implementation</a:t>
            </a:r>
          </a:p>
        </p:txBody>
      </p:sp>
      <p:sp>
        <p:nvSpPr>
          <p:cNvPr id="15" name="Rectangle 14">
            <a:extLst>
              <a:ext uri="{FF2B5EF4-FFF2-40B4-BE49-F238E27FC236}">
                <a16:creationId xmlns:a16="http://schemas.microsoft.com/office/drawing/2014/main" id="{27348C5F-6C4A-8889-0CA6-AB52ADCC8783}"/>
              </a:ext>
            </a:extLst>
          </p:cNvPr>
          <p:cNvSpPr/>
          <p:nvPr/>
        </p:nvSpPr>
        <p:spPr>
          <a:xfrm>
            <a:off x="7328883" y="2377148"/>
            <a:ext cx="2595880" cy="3060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6">
                    <a:lumMod val="75000"/>
                  </a:schemeClr>
                </a:solidFill>
              </a:rPr>
              <a:t>Function application</a:t>
            </a:r>
            <a:endParaRPr lang="en-IN" sz="1600" b="1" dirty="0">
              <a:solidFill>
                <a:schemeClr val="accent6">
                  <a:lumMod val="75000"/>
                </a:schemeClr>
              </a:solidFill>
            </a:endParaRPr>
          </a:p>
        </p:txBody>
      </p:sp>
      <p:sp>
        <p:nvSpPr>
          <p:cNvPr id="17" name="Flowchart: Connector 16">
            <a:extLst>
              <a:ext uri="{FF2B5EF4-FFF2-40B4-BE49-F238E27FC236}">
                <a16:creationId xmlns:a16="http://schemas.microsoft.com/office/drawing/2014/main" id="{696D58E2-4F1D-EAC2-7832-8587F90BEC8B}"/>
              </a:ext>
            </a:extLst>
          </p:cNvPr>
          <p:cNvSpPr/>
          <p:nvPr/>
        </p:nvSpPr>
        <p:spPr>
          <a:xfrm>
            <a:off x="929640" y="1778753"/>
            <a:ext cx="330200" cy="345440"/>
          </a:xfrm>
          <a:prstGeom prst="flowChartConnector">
            <a:avLst/>
          </a:prstGeom>
          <a:solidFill>
            <a:srgbClr val="28CE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3</a:t>
            </a:r>
          </a:p>
        </p:txBody>
      </p:sp>
      <p:sp>
        <p:nvSpPr>
          <p:cNvPr id="3" name="Rectangle 2">
            <a:extLst>
              <a:ext uri="{FF2B5EF4-FFF2-40B4-BE49-F238E27FC236}">
                <a16:creationId xmlns:a16="http://schemas.microsoft.com/office/drawing/2014/main" id="{2C9D86B6-D00A-1FB1-EF5F-8321209B6626}"/>
              </a:ext>
            </a:extLst>
          </p:cNvPr>
          <p:cNvSpPr/>
          <p:nvPr/>
        </p:nvSpPr>
        <p:spPr>
          <a:xfrm>
            <a:off x="706120" y="5872480"/>
            <a:ext cx="10708552" cy="43749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the end of these processes, we have 8 enhanced audio stems and the finely tuned remixed signal</a:t>
            </a:r>
          </a:p>
        </p:txBody>
      </p:sp>
      <p:grpSp>
        <p:nvGrpSpPr>
          <p:cNvPr id="7" name="Group 6">
            <a:extLst>
              <a:ext uri="{FF2B5EF4-FFF2-40B4-BE49-F238E27FC236}">
                <a16:creationId xmlns:a16="http://schemas.microsoft.com/office/drawing/2014/main" id="{BB28130B-A030-0853-BE2E-3585DA426154}"/>
              </a:ext>
            </a:extLst>
          </p:cNvPr>
          <p:cNvGrpSpPr/>
          <p:nvPr/>
        </p:nvGrpSpPr>
        <p:grpSpPr>
          <a:xfrm>
            <a:off x="581660" y="5821577"/>
            <a:ext cx="513080" cy="539295"/>
            <a:chOff x="581660" y="5537097"/>
            <a:chExt cx="513080" cy="539295"/>
          </a:xfrm>
        </p:grpSpPr>
        <p:sp>
          <p:nvSpPr>
            <p:cNvPr id="9" name="Flowchart: Connector 8">
              <a:extLst>
                <a:ext uri="{FF2B5EF4-FFF2-40B4-BE49-F238E27FC236}">
                  <a16:creationId xmlns:a16="http://schemas.microsoft.com/office/drawing/2014/main" id="{3D370E5E-BB49-A07E-9CC4-C66623B0B6D7}"/>
                </a:ext>
              </a:extLst>
            </p:cNvPr>
            <p:cNvSpPr/>
            <p:nvPr/>
          </p:nvSpPr>
          <p:spPr>
            <a:xfrm>
              <a:off x="581660" y="5537097"/>
              <a:ext cx="513080" cy="539295"/>
            </a:xfrm>
            <a:prstGeom prst="flowChartConnector">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Graphic 9" descr="Lightbulb and gear with solid fill">
              <a:extLst>
                <a:ext uri="{FF2B5EF4-FFF2-40B4-BE49-F238E27FC236}">
                  <a16:creationId xmlns:a16="http://schemas.microsoft.com/office/drawing/2014/main" id="{6A167118-F9B4-52C8-4DEF-BF708E20EB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6159" y="5574703"/>
              <a:ext cx="464082" cy="464082"/>
            </a:xfrm>
            <a:prstGeom prst="rect">
              <a:avLst/>
            </a:prstGeom>
          </p:spPr>
        </p:pic>
      </p:grpSp>
    </p:spTree>
    <p:extLst>
      <p:ext uri="{BB962C8B-B14F-4D97-AF65-F5344CB8AC3E}">
        <p14:creationId xmlns:p14="http://schemas.microsoft.com/office/powerpoint/2010/main" val="869571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F8EC-DE8B-B53C-B31A-62C33F964300}"/>
              </a:ext>
            </a:extLst>
          </p:cNvPr>
          <p:cNvSpPr>
            <a:spLocks noGrp="1"/>
          </p:cNvSpPr>
          <p:nvPr>
            <p:ph type="title"/>
          </p:nvPr>
        </p:nvSpPr>
        <p:spPr/>
        <p:txBody>
          <a:bodyPr/>
          <a:lstStyle/>
          <a:p>
            <a:r>
              <a:rPr lang="en-IN" b="1" dirty="0">
                <a:solidFill>
                  <a:srgbClr val="136352"/>
                </a:solidFill>
              </a:rPr>
              <a:t>Objective Evaluation</a:t>
            </a:r>
            <a:r>
              <a:rPr lang="en-IN" dirty="0">
                <a:solidFill>
                  <a:srgbClr val="136352"/>
                </a:solidFill>
              </a:rPr>
              <a:t> | Metrics and Scores</a:t>
            </a:r>
          </a:p>
        </p:txBody>
      </p:sp>
      <p:sp>
        <p:nvSpPr>
          <p:cNvPr id="6" name="Slide Number Placeholder 5">
            <a:extLst>
              <a:ext uri="{FF2B5EF4-FFF2-40B4-BE49-F238E27FC236}">
                <a16:creationId xmlns:a16="http://schemas.microsoft.com/office/drawing/2014/main" id="{BCA6148E-81EE-2A7D-BAF2-4193920F3258}"/>
              </a:ext>
            </a:extLst>
          </p:cNvPr>
          <p:cNvSpPr>
            <a:spLocks noGrp="1"/>
          </p:cNvSpPr>
          <p:nvPr>
            <p:ph type="sldNum" sz="quarter" idx="12"/>
          </p:nvPr>
        </p:nvSpPr>
        <p:spPr/>
        <p:txBody>
          <a:bodyPr/>
          <a:lstStyle/>
          <a:p>
            <a:fld id="{E8874524-BF34-4947-A577-99363AE6E5C2}" type="slidenum">
              <a:rPr lang="en-IN" smtClean="0"/>
              <a:t>14</a:t>
            </a:fld>
            <a:endParaRPr lang="en-IN"/>
          </a:p>
        </p:txBody>
      </p:sp>
      <p:sp>
        <p:nvSpPr>
          <p:cNvPr id="33" name="Rectangle: Rounded Corners 32">
            <a:extLst>
              <a:ext uri="{FF2B5EF4-FFF2-40B4-BE49-F238E27FC236}">
                <a16:creationId xmlns:a16="http://schemas.microsoft.com/office/drawing/2014/main" id="{542B4A5A-9B7D-FDC9-7201-414158A62605}"/>
              </a:ext>
            </a:extLst>
          </p:cNvPr>
          <p:cNvSpPr/>
          <p:nvPr/>
        </p:nvSpPr>
        <p:spPr>
          <a:xfrm>
            <a:off x="905816" y="1798126"/>
            <a:ext cx="4822321" cy="3667253"/>
          </a:xfrm>
          <a:prstGeom prst="roundRect">
            <a:avLst/>
          </a:prstGeom>
          <a:solidFill>
            <a:schemeClr val="bg1"/>
          </a:solidFill>
          <a:ln>
            <a:solidFill>
              <a:srgbClr val="7030A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Clr>
                <a:srgbClr val="7030A0"/>
              </a:buClr>
              <a:buFont typeface="Wingdings" panose="05000000000000000000" pitchFamily="2" charset="2"/>
              <a:buChar char="Ø"/>
            </a:pPr>
            <a:endParaRPr lang="en-US" sz="1600" dirty="0">
              <a:solidFill>
                <a:schemeClr val="tx1"/>
              </a:solidFill>
            </a:endParaRPr>
          </a:p>
          <a:p>
            <a:pPr marL="285750" indent="-285750">
              <a:buClr>
                <a:srgbClr val="7030A0"/>
              </a:buClr>
              <a:buFont typeface="Wingdings" panose="05000000000000000000" pitchFamily="2" charset="2"/>
              <a:buChar char="Ø"/>
            </a:pPr>
            <a:r>
              <a:rPr lang="en-US" sz="1600" dirty="0">
                <a:solidFill>
                  <a:schemeClr val="tx1"/>
                </a:solidFill>
              </a:rPr>
              <a:t>We employed the Hearing Aid Audio Quality Index (HAAQI) as an objective measure. This metric, introduced by J. M. </a:t>
            </a:r>
            <a:r>
              <a:rPr lang="en-US" sz="1600" dirty="0" err="1">
                <a:solidFill>
                  <a:schemeClr val="tx1"/>
                </a:solidFill>
              </a:rPr>
              <a:t>Kates</a:t>
            </a:r>
            <a:r>
              <a:rPr lang="en-US" sz="1600" dirty="0">
                <a:solidFill>
                  <a:schemeClr val="tx1"/>
                </a:solidFill>
              </a:rPr>
              <a:t> and K. H. </a:t>
            </a:r>
            <a:r>
              <a:rPr lang="en-US" sz="1600" dirty="0" err="1">
                <a:solidFill>
                  <a:schemeClr val="tx1"/>
                </a:solidFill>
              </a:rPr>
              <a:t>Arehart</a:t>
            </a:r>
            <a:r>
              <a:rPr lang="en-US" sz="1600" dirty="0">
                <a:solidFill>
                  <a:schemeClr val="tx1"/>
                </a:solidFill>
              </a:rPr>
              <a:t>, evaluates audio quality in the context of hearing aids.</a:t>
            </a:r>
          </a:p>
          <a:p>
            <a:pPr marL="285750" indent="-285750">
              <a:buClr>
                <a:srgbClr val="7030A0"/>
              </a:buClr>
              <a:buFont typeface="Wingdings" panose="05000000000000000000" pitchFamily="2" charset="2"/>
              <a:buChar char="Ø"/>
            </a:pPr>
            <a:r>
              <a:rPr lang="en-US" sz="1600" dirty="0">
                <a:solidFill>
                  <a:schemeClr val="tx1"/>
                </a:solidFill>
              </a:rPr>
              <a:t>HAAQI considers factors crucial to music sound quality in hearing-aid use, including clarity, naturalness, and richness/fullness.</a:t>
            </a:r>
            <a:endParaRPr lang="en-IN" sz="1600" dirty="0">
              <a:solidFill>
                <a:schemeClr val="tx1"/>
              </a:solidFill>
            </a:endParaRPr>
          </a:p>
        </p:txBody>
      </p:sp>
      <p:sp>
        <p:nvSpPr>
          <p:cNvPr id="8" name="Rectangle: Rounded Corners 7">
            <a:extLst>
              <a:ext uri="{FF2B5EF4-FFF2-40B4-BE49-F238E27FC236}">
                <a16:creationId xmlns:a16="http://schemas.microsoft.com/office/drawing/2014/main" id="{11B51AC4-3BA9-79CE-E4CF-72DE6A81F2FF}"/>
              </a:ext>
            </a:extLst>
          </p:cNvPr>
          <p:cNvSpPr/>
          <p:nvPr/>
        </p:nvSpPr>
        <p:spPr>
          <a:xfrm>
            <a:off x="905816" y="1741591"/>
            <a:ext cx="4822321" cy="598931"/>
          </a:xfrm>
          <a:prstGeom prst="roundRect">
            <a:avLst/>
          </a:prstGeom>
          <a:solidFill>
            <a:srgbClr val="4C216D"/>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HAAQI</a:t>
            </a:r>
          </a:p>
        </p:txBody>
      </p:sp>
      <p:sp>
        <p:nvSpPr>
          <p:cNvPr id="43" name="Rectangle 42">
            <a:extLst>
              <a:ext uri="{FF2B5EF4-FFF2-40B4-BE49-F238E27FC236}">
                <a16:creationId xmlns:a16="http://schemas.microsoft.com/office/drawing/2014/main" id="{E99C39BD-ACC1-F2F6-E3C8-54CD6C8FF5C3}"/>
              </a:ext>
            </a:extLst>
          </p:cNvPr>
          <p:cNvSpPr/>
          <p:nvPr/>
        </p:nvSpPr>
        <p:spPr>
          <a:xfrm>
            <a:off x="706120" y="5872480"/>
            <a:ext cx="10708552" cy="43749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Objective evaluations were carried out by assessing the processed audio using these metrics.</a:t>
            </a:r>
          </a:p>
        </p:txBody>
      </p:sp>
      <p:grpSp>
        <p:nvGrpSpPr>
          <p:cNvPr id="51" name="Group 50">
            <a:extLst>
              <a:ext uri="{FF2B5EF4-FFF2-40B4-BE49-F238E27FC236}">
                <a16:creationId xmlns:a16="http://schemas.microsoft.com/office/drawing/2014/main" id="{AB462CAF-265A-4B9E-8D87-43FFC7C238DC}"/>
              </a:ext>
            </a:extLst>
          </p:cNvPr>
          <p:cNvGrpSpPr/>
          <p:nvPr/>
        </p:nvGrpSpPr>
        <p:grpSpPr>
          <a:xfrm>
            <a:off x="581660" y="5821577"/>
            <a:ext cx="513080" cy="539295"/>
            <a:chOff x="581660" y="5537097"/>
            <a:chExt cx="513080" cy="539295"/>
          </a:xfrm>
        </p:grpSpPr>
        <p:sp>
          <p:nvSpPr>
            <p:cNvPr id="48" name="Flowchart: Connector 47">
              <a:extLst>
                <a:ext uri="{FF2B5EF4-FFF2-40B4-BE49-F238E27FC236}">
                  <a16:creationId xmlns:a16="http://schemas.microsoft.com/office/drawing/2014/main" id="{5FA6B507-1333-9922-7723-8408E67DC511}"/>
                </a:ext>
              </a:extLst>
            </p:cNvPr>
            <p:cNvSpPr/>
            <p:nvPr/>
          </p:nvSpPr>
          <p:spPr>
            <a:xfrm>
              <a:off x="581660" y="5537097"/>
              <a:ext cx="513080" cy="539295"/>
            </a:xfrm>
            <a:prstGeom prst="flowChartConnector">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0" name="Graphic 49" descr="Lightbulb and gear with solid fill">
              <a:extLst>
                <a:ext uri="{FF2B5EF4-FFF2-40B4-BE49-F238E27FC236}">
                  <a16:creationId xmlns:a16="http://schemas.microsoft.com/office/drawing/2014/main" id="{D02FE9D3-50FA-4F4A-715A-F1BF048CDB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6159" y="5574703"/>
              <a:ext cx="464082" cy="464082"/>
            </a:xfrm>
            <a:prstGeom prst="rect">
              <a:avLst/>
            </a:prstGeom>
          </p:spPr>
        </p:pic>
      </p:grpSp>
      <p:pic>
        <p:nvPicPr>
          <p:cNvPr id="11" name="Graphic 10" descr="Research with solid fill">
            <a:extLst>
              <a:ext uri="{FF2B5EF4-FFF2-40B4-BE49-F238E27FC236}">
                <a16:creationId xmlns:a16="http://schemas.microsoft.com/office/drawing/2014/main" id="{A9F5A1F8-277F-95BF-0761-38303FBB6E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8367" y="1757608"/>
            <a:ext cx="556068" cy="556068"/>
          </a:xfrm>
          <a:prstGeom prst="rect">
            <a:avLst/>
          </a:prstGeom>
        </p:spPr>
      </p:pic>
      <p:sp>
        <p:nvSpPr>
          <p:cNvPr id="12" name="Rectangle: Rounded Corners 11">
            <a:extLst>
              <a:ext uri="{FF2B5EF4-FFF2-40B4-BE49-F238E27FC236}">
                <a16:creationId xmlns:a16="http://schemas.microsoft.com/office/drawing/2014/main" id="{06B143A7-0E41-168D-8180-BF832C0BC042}"/>
              </a:ext>
            </a:extLst>
          </p:cNvPr>
          <p:cNvSpPr/>
          <p:nvPr/>
        </p:nvSpPr>
        <p:spPr>
          <a:xfrm>
            <a:off x="5903478" y="1798126"/>
            <a:ext cx="5511194" cy="3667253"/>
          </a:xfrm>
          <a:prstGeom prst="roundRect">
            <a:avLst/>
          </a:prstGeom>
          <a:solidFill>
            <a:schemeClr val="bg1"/>
          </a:solidFill>
          <a:ln>
            <a:solidFill>
              <a:schemeClr val="accent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Clr>
                <a:schemeClr val="accent2"/>
              </a:buClr>
              <a:buFont typeface="Wingdings" panose="05000000000000000000" pitchFamily="2" charset="2"/>
              <a:buChar char="Ø"/>
            </a:pPr>
            <a:endParaRPr lang="en-US" sz="1600" dirty="0">
              <a:solidFill>
                <a:schemeClr val="tx1"/>
              </a:solidFill>
            </a:endParaRPr>
          </a:p>
          <a:p>
            <a:pPr marL="285750" indent="-285750">
              <a:buClr>
                <a:schemeClr val="accent2"/>
              </a:buClr>
              <a:buFont typeface="Wingdings" panose="05000000000000000000" pitchFamily="2" charset="2"/>
              <a:buChar char="Ø"/>
            </a:pPr>
            <a:r>
              <a:rPr lang="en-US" sz="1600" dirty="0">
                <a:solidFill>
                  <a:schemeClr val="tx1"/>
                </a:solidFill>
              </a:rPr>
              <a:t>Signal to Noise Ratio (SNR) quantifies the ratio of the signal power to background noise power. It assesses the clarity and fidelity of the primary audio signal.</a:t>
            </a:r>
          </a:p>
          <a:p>
            <a:pPr marL="285750" indent="-285750">
              <a:buClr>
                <a:schemeClr val="accent2"/>
              </a:buClr>
              <a:buFont typeface="Wingdings" panose="05000000000000000000" pitchFamily="2" charset="2"/>
              <a:buChar char="Ø"/>
            </a:pPr>
            <a:r>
              <a:rPr lang="en-US" sz="1600" dirty="0">
                <a:solidFill>
                  <a:schemeClr val="tx1"/>
                </a:solidFill>
              </a:rPr>
              <a:t>Signal to Distortion Ratio (SDR) measures the ratio of the signal power to the distortion introduced. It evaluates the presence of unwanted artifacts or alterations</a:t>
            </a:r>
          </a:p>
          <a:p>
            <a:pPr marL="285750" indent="-285750">
              <a:buClr>
                <a:schemeClr val="accent2"/>
              </a:buClr>
              <a:buFont typeface="Wingdings" panose="05000000000000000000" pitchFamily="2" charset="2"/>
              <a:buChar char="Ø"/>
            </a:pPr>
            <a:r>
              <a:rPr lang="en-US" sz="1600" dirty="0">
                <a:solidFill>
                  <a:schemeClr val="tx1"/>
                </a:solidFill>
              </a:rPr>
              <a:t>For both metrics, a positive value implies better quality of audio.</a:t>
            </a:r>
          </a:p>
        </p:txBody>
      </p:sp>
      <p:sp>
        <p:nvSpPr>
          <p:cNvPr id="13" name="Rectangle: Rounded Corners 12">
            <a:extLst>
              <a:ext uri="{FF2B5EF4-FFF2-40B4-BE49-F238E27FC236}">
                <a16:creationId xmlns:a16="http://schemas.microsoft.com/office/drawing/2014/main" id="{0678116C-BFC3-F3A4-8145-330621674B54}"/>
              </a:ext>
            </a:extLst>
          </p:cNvPr>
          <p:cNvSpPr/>
          <p:nvPr/>
        </p:nvSpPr>
        <p:spPr>
          <a:xfrm>
            <a:off x="5903478" y="1741591"/>
            <a:ext cx="5511194" cy="598931"/>
          </a:xfrm>
          <a:prstGeom prst="roundRect">
            <a:avLst/>
          </a:prstGeom>
          <a:solidFill>
            <a:schemeClr val="accent2">
              <a:lumMod val="50000"/>
            </a:schemeClr>
          </a:solidFill>
          <a:ln>
            <a:solidFill>
              <a:schemeClr val="accent2">
                <a:lumMod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SNR and SDR</a:t>
            </a:r>
          </a:p>
        </p:txBody>
      </p:sp>
      <p:pic>
        <p:nvPicPr>
          <p:cNvPr id="16" name="Graphic 15" descr="Pie chart with solid fill">
            <a:extLst>
              <a:ext uri="{FF2B5EF4-FFF2-40B4-BE49-F238E27FC236}">
                <a16:creationId xmlns:a16="http://schemas.microsoft.com/office/drawing/2014/main" id="{364CBF35-03C5-CB5D-5DCD-5A5D8C75D1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59097" y="1784831"/>
            <a:ext cx="518335" cy="518335"/>
          </a:xfrm>
          <a:prstGeom prst="rect">
            <a:avLst/>
          </a:prstGeom>
        </p:spPr>
      </p:pic>
    </p:spTree>
    <p:extLst>
      <p:ext uri="{BB962C8B-B14F-4D97-AF65-F5344CB8AC3E}">
        <p14:creationId xmlns:p14="http://schemas.microsoft.com/office/powerpoint/2010/main" val="2615441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F8EC-DE8B-B53C-B31A-62C33F964300}"/>
              </a:ext>
            </a:extLst>
          </p:cNvPr>
          <p:cNvSpPr>
            <a:spLocks noGrp="1"/>
          </p:cNvSpPr>
          <p:nvPr>
            <p:ph type="title"/>
          </p:nvPr>
        </p:nvSpPr>
        <p:spPr/>
        <p:txBody>
          <a:bodyPr/>
          <a:lstStyle/>
          <a:p>
            <a:r>
              <a:rPr lang="en-IN" b="1" dirty="0">
                <a:solidFill>
                  <a:srgbClr val="136352"/>
                </a:solidFill>
              </a:rPr>
              <a:t>Objective Evaluation</a:t>
            </a:r>
            <a:r>
              <a:rPr lang="en-IN" dirty="0">
                <a:solidFill>
                  <a:srgbClr val="136352"/>
                </a:solidFill>
              </a:rPr>
              <a:t> - HAAQI| Results</a:t>
            </a:r>
          </a:p>
        </p:txBody>
      </p:sp>
      <p:sp>
        <p:nvSpPr>
          <p:cNvPr id="6" name="Slide Number Placeholder 5">
            <a:extLst>
              <a:ext uri="{FF2B5EF4-FFF2-40B4-BE49-F238E27FC236}">
                <a16:creationId xmlns:a16="http://schemas.microsoft.com/office/drawing/2014/main" id="{BCA6148E-81EE-2A7D-BAF2-4193920F3258}"/>
              </a:ext>
            </a:extLst>
          </p:cNvPr>
          <p:cNvSpPr>
            <a:spLocks noGrp="1"/>
          </p:cNvSpPr>
          <p:nvPr>
            <p:ph type="sldNum" sz="quarter" idx="12"/>
          </p:nvPr>
        </p:nvSpPr>
        <p:spPr/>
        <p:txBody>
          <a:bodyPr/>
          <a:lstStyle/>
          <a:p>
            <a:fld id="{E8874524-BF34-4947-A577-99363AE6E5C2}" type="slidenum">
              <a:rPr lang="en-IN" smtClean="0"/>
              <a:t>15</a:t>
            </a:fld>
            <a:endParaRPr lang="en-IN"/>
          </a:p>
        </p:txBody>
      </p:sp>
      <p:pic>
        <p:nvPicPr>
          <p:cNvPr id="3" name="Picture 2">
            <a:extLst>
              <a:ext uri="{FF2B5EF4-FFF2-40B4-BE49-F238E27FC236}">
                <a16:creationId xmlns:a16="http://schemas.microsoft.com/office/drawing/2014/main" id="{9317A69C-11E8-8289-5E03-C69E9B95EF8B}"/>
              </a:ext>
            </a:extLst>
          </p:cNvPr>
          <p:cNvPicPr>
            <a:picLocks noChangeAspect="1"/>
          </p:cNvPicPr>
          <p:nvPr/>
        </p:nvPicPr>
        <p:blipFill>
          <a:blip r:embed="rId2"/>
          <a:stretch>
            <a:fillRect/>
          </a:stretch>
        </p:blipFill>
        <p:spPr>
          <a:xfrm>
            <a:off x="838200" y="2085143"/>
            <a:ext cx="5071399" cy="2790147"/>
          </a:xfrm>
          <a:prstGeom prst="rect">
            <a:avLst/>
          </a:prstGeom>
        </p:spPr>
      </p:pic>
      <p:sp>
        <p:nvSpPr>
          <p:cNvPr id="15" name="Rectangle: Rounded Corners 14">
            <a:extLst>
              <a:ext uri="{FF2B5EF4-FFF2-40B4-BE49-F238E27FC236}">
                <a16:creationId xmlns:a16="http://schemas.microsoft.com/office/drawing/2014/main" id="{372FA5D2-BCB2-4B83-85B0-1392F2FB61E8}"/>
              </a:ext>
            </a:extLst>
          </p:cNvPr>
          <p:cNvSpPr/>
          <p:nvPr/>
        </p:nvSpPr>
        <p:spPr>
          <a:xfrm>
            <a:off x="838200" y="1676172"/>
            <a:ext cx="5071399" cy="408971"/>
          </a:xfrm>
          <a:prstGeom prst="roundRect">
            <a:avLst/>
          </a:prstGeom>
          <a:solidFill>
            <a:srgbClr val="4C216D"/>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1" dirty="0"/>
              <a:t>Comparing Average HAAQI Scores </a:t>
            </a:r>
          </a:p>
        </p:txBody>
      </p:sp>
      <p:sp>
        <p:nvSpPr>
          <p:cNvPr id="18" name="Arrow: Chevron 17">
            <a:extLst>
              <a:ext uri="{FF2B5EF4-FFF2-40B4-BE49-F238E27FC236}">
                <a16:creationId xmlns:a16="http://schemas.microsoft.com/office/drawing/2014/main" id="{FA8524F8-3C41-117F-9ABB-2A4714815E7B}"/>
              </a:ext>
            </a:extLst>
          </p:cNvPr>
          <p:cNvSpPr/>
          <p:nvPr/>
        </p:nvSpPr>
        <p:spPr>
          <a:xfrm>
            <a:off x="5904030" y="2895509"/>
            <a:ext cx="756745" cy="683172"/>
          </a:xfrm>
          <a:prstGeom prst="chevron">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Rectangle: Rounded Corners 18">
            <a:extLst>
              <a:ext uri="{FF2B5EF4-FFF2-40B4-BE49-F238E27FC236}">
                <a16:creationId xmlns:a16="http://schemas.microsoft.com/office/drawing/2014/main" id="{2FC99010-5377-E57E-FA7C-8F3572AE4923}"/>
              </a:ext>
            </a:extLst>
          </p:cNvPr>
          <p:cNvSpPr/>
          <p:nvPr/>
        </p:nvSpPr>
        <p:spPr>
          <a:xfrm>
            <a:off x="6660776" y="1690688"/>
            <a:ext cx="4753895" cy="3184602"/>
          </a:xfrm>
          <a:prstGeom prst="roundRect">
            <a:avLst/>
          </a:prstGeom>
          <a:solidFill>
            <a:schemeClr val="bg1"/>
          </a:solidFill>
          <a:ln>
            <a:solidFill>
              <a:srgbClr val="7030A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Clr>
                <a:srgbClr val="7030A0"/>
              </a:buClr>
            </a:pPr>
            <a:r>
              <a:rPr lang="en-US" sz="1600" dirty="0">
                <a:solidFill>
                  <a:schemeClr val="tx1"/>
                </a:solidFill>
              </a:rPr>
              <a:t>A granular analysis of HAAQI scores for individual listeners revealed that our model's scores varied significantly from the baseline. </a:t>
            </a:r>
          </a:p>
          <a:p>
            <a:pPr>
              <a:buClr>
                <a:srgbClr val="7030A0"/>
              </a:buClr>
            </a:pPr>
            <a:r>
              <a:rPr lang="en-US" sz="1600" i="1" dirty="0">
                <a:solidFill>
                  <a:schemeClr val="tx1"/>
                </a:solidFill>
              </a:rPr>
              <a:t>For example:</a:t>
            </a:r>
          </a:p>
          <a:p>
            <a:pPr marL="285750" indent="-285750">
              <a:buClr>
                <a:srgbClr val="7030A0"/>
              </a:buClr>
              <a:buFont typeface="Arial" panose="020B0604020202020204" pitchFamily="34" charset="0"/>
              <a:buChar char="•"/>
            </a:pPr>
            <a:r>
              <a:rPr lang="en-US" sz="1600" i="1" dirty="0">
                <a:solidFill>
                  <a:schemeClr val="tx1"/>
                </a:solidFill>
              </a:rPr>
              <a:t>Listener L6036 showed a decrease from the baseline score of 0.509 to 0.136 with our model.</a:t>
            </a:r>
          </a:p>
          <a:p>
            <a:pPr marL="285750" indent="-285750">
              <a:buClr>
                <a:srgbClr val="7030A0"/>
              </a:buClr>
              <a:buFont typeface="Arial" panose="020B0604020202020204" pitchFamily="34" charset="0"/>
              <a:buChar char="•"/>
            </a:pPr>
            <a:r>
              <a:rPr lang="en-US" sz="1600" i="1" dirty="0">
                <a:solidFill>
                  <a:schemeClr val="tx1"/>
                </a:solidFill>
              </a:rPr>
              <a:t>Conversely, Listener L6049's score decreased less dramatically, from 0.888 to 0.451, suggesting a closer performance to the baseline.</a:t>
            </a:r>
            <a:endParaRPr lang="en-IN" sz="1600" i="1" dirty="0">
              <a:solidFill>
                <a:schemeClr val="tx1"/>
              </a:solidFill>
            </a:endParaRPr>
          </a:p>
        </p:txBody>
      </p:sp>
      <p:sp>
        <p:nvSpPr>
          <p:cNvPr id="20" name="Rectangle: Rounded Corners 19">
            <a:extLst>
              <a:ext uri="{FF2B5EF4-FFF2-40B4-BE49-F238E27FC236}">
                <a16:creationId xmlns:a16="http://schemas.microsoft.com/office/drawing/2014/main" id="{E549BDF2-9631-D6BA-B437-A13EA24C9C0A}"/>
              </a:ext>
            </a:extLst>
          </p:cNvPr>
          <p:cNvSpPr/>
          <p:nvPr/>
        </p:nvSpPr>
        <p:spPr>
          <a:xfrm>
            <a:off x="838201" y="5412939"/>
            <a:ext cx="3376566" cy="617166"/>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i="1" dirty="0">
                <a:solidFill>
                  <a:schemeClr val="tx1"/>
                </a:solidFill>
              </a:rPr>
              <a:t>What can we explore in the future?</a:t>
            </a:r>
          </a:p>
        </p:txBody>
      </p:sp>
      <p:sp>
        <p:nvSpPr>
          <p:cNvPr id="21" name="Rectangle: Rounded Corners 20">
            <a:extLst>
              <a:ext uri="{FF2B5EF4-FFF2-40B4-BE49-F238E27FC236}">
                <a16:creationId xmlns:a16="http://schemas.microsoft.com/office/drawing/2014/main" id="{3C153008-51BC-A168-59A0-85A97B091B10}"/>
              </a:ext>
            </a:extLst>
          </p:cNvPr>
          <p:cNvSpPr/>
          <p:nvPr/>
        </p:nvSpPr>
        <p:spPr>
          <a:xfrm>
            <a:off x="4372113" y="5413167"/>
            <a:ext cx="7042558" cy="617166"/>
          </a:xfrm>
          <a:prstGeom prst="roundRect">
            <a:avLst/>
          </a:prstGeom>
          <a:solidFill>
            <a:srgbClr val="EEF7E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Impacts of diverse audiogram profiles, variation in music tracks and unfamiliar genres</a:t>
            </a:r>
          </a:p>
        </p:txBody>
      </p:sp>
      <p:sp>
        <p:nvSpPr>
          <p:cNvPr id="22" name="Arrow: Chevron 21">
            <a:extLst>
              <a:ext uri="{FF2B5EF4-FFF2-40B4-BE49-F238E27FC236}">
                <a16:creationId xmlns:a16="http://schemas.microsoft.com/office/drawing/2014/main" id="{BFA3F7D7-BFF6-69D9-6A56-BACEBFE8AB3D}"/>
              </a:ext>
            </a:extLst>
          </p:cNvPr>
          <p:cNvSpPr/>
          <p:nvPr/>
        </p:nvSpPr>
        <p:spPr>
          <a:xfrm>
            <a:off x="4079291" y="5547340"/>
            <a:ext cx="428298" cy="348364"/>
          </a:xfrm>
          <a:prstGeom prst="chevron">
            <a:avLst/>
          </a:prstGeom>
          <a:solidFill>
            <a:srgbClr val="4C216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659790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F8EC-DE8B-B53C-B31A-62C33F964300}"/>
              </a:ext>
            </a:extLst>
          </p:cNvPr>
          <p:cNvSpPr>
            <a:spLocks noGrp="1"/>
          </p:cNvSpPr>
          <p:nvPr>
            <p:ph type="title"/>
          </p:nvPr>
        </p:nvSpPr>
        <p:spPr/>
        <p:txBody>
          <a:bodyPr/>
          <a:lstStyle/>
          <a:p>
            <a:r>
              <a:rPr lang="en-IN" b="1" dirty="0">
                <a:solidFill>
                  <a:srgbClr val="136352"/>
                </a:solidFill>
              </a:rPr>
              <a:t>Objective Evaluation</a:t>
            </a:r>
            <a:r>
              <a:rPr lang="en-IN" dirty="0">
                <a:solidFill>
                  <a:srgbClr val="136352"/>
                </a:solidFill>
              </a:rPr>
              <a:t> – SNR &amp; SDR| Results</a:t>
            </a:r>
          </a:p>
        </p:txBody>
      </p:sp>
      <p:sp>
        <p:nvSpPr>
          <p:cNvPr id="6" name="Slide Number Placeholder 5">
            <a:extLst>
              <a:ext uri="{FF2B5EF4-FFF2-40B4-BE49-F238E27FC236}">
                <a16:creationId xmlns:a16="http://schemas.microsoft.com/office/drawing/2014/main" id="{BCA6148E-81EE-2A7D-BAF2-4193920F3258}"/>
              </a:ext>
            </a:extLst>
          </p:cNvPr>
          <p:cNvSpPr>
            <a:spLocks noGrp="1"/>
          </p:cNvSpPr>
          <p:nvPr>
            <p:ph type="sldNum" sz="quarter" idx="12"/>
          </p:nvPr>
        </p:nvSpPr>
        <p:spPr/>
        <p:txBody>
          <a:bodyPr/>
          <a:lstStyle/>
          <a:p>
            <a:fld id="{E8874524-BF34-4947-A577-99363AE6E5C2}" type="slidenum">
              <a:rPr lang="en-IN" smtClean="0"/>
              <a:t>16</a:t>
            </a:fld>
            <a:endParaRPr lang="en-IN"/>
          </a:p>
        </p:txBody>
      </p:sp>
      <p:sp>
        <p:nvSpPr>
          <p:cNvPr id="43" name="Rectangle 42">
            <a:extLst>
              <a:ext uri="{FF2B5EF4-FFF2-40B4-BE49-F238E27FC236}">
                <a16:creationId xmlns:a16="http://schemas.microsoft.com/office/drawing/2014/main" id="{E99C39BD-ACC1-F2F6-E3C8-54CD6C8FF5C3}"/>
              </a:ext>
            </a:extLst>
          </p:cNvPr>
          <p:cNvSpPr/>
          <p:nvPr/>
        </p:nvSpPr>
        <p:spPr>
          <a:xfrm>
            <a:off x="706120" y="5872480"/>
            <a:ext cx="10708552" cy="43749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    Lower scores in objective evaluations prodded us to understand our results better with subjective scores.</a:t>
            </a:r>
          </a:p>
        </p:txBody>
      </p:sp>
      <p:grpSp>
        <p:nvGrpSpPr>
          <p:cNvPr id="51" name="Group 50">
            <a:extLst>
              <a:ext uri="{FF2B5EF4-FFF2-40B4-BE49-F238E27FC236}">
                <a16:creationId xmlns:a16="http://schemas.microsoft.com/office/drawing/2014/main" id="{AB462CAF-265A-4B9E-8D87-43FFC7C238DC}"/>
              </a:ext>
            </a:extLst>
          </p:cNvPr>
          <p:cNvGrpSpPr/>
          <p:nvPr/>
        </p:nvGrpSpPr>
        <p:grpSpPr>
          <a:xfrm>
            <a:off x="581660" y="5821577"/>
            <a:ext cx="513080" cy="539295"/>
            <a:chOff x="581660" y="5537097"/>
            <a:chExt cx="513080" cy="539295"/>
          </a:xfrm>
        </p:grpSpPr>
        <p:sp>
          <p:nvSpPr>
            <p:cNvPr id="48" name="Flowchart: Connector 47">
              <a:extLst>
                <a:ext uri="{FF2B5EF4-FFF2-40B4-BE49-F238E27FC236}">
                  <a16:creationId xmlns:a16="http://schemas.microsoft.com/office/drawing/2014/main" id="{5FA6B507-1333-9922-7723-8408E67DC511}"/>
                </a:ext>
              </a:extLst>
            </p:cNvPr>
            <p:cNvSpPr/>
            <p:nvPr/>
          </p:nvSpPr>
          <p:spPr>
            <a:xfrm>
              <a:off x="581660" y="5537097"/>
              <a:ext cx="513080" cy="539295"/>
            </a:xfrm>
            <a:prstGeom prst="flowChartConnector">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0" name="Graphic 49" descr="Lightbulb and gear with solid fill">
              <a:extLst>
                <a:ext uri="{FF2B5EF4-FFF2-40B4-BE49-F238E27FC236}">
                  <a16:creationId xmlns:a16="http://schemas.microsoft.com/office/drawing/2014/main" id="{D02FE9D3-50FA-4F4A-715A-F1BF048CDB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6159" y="5574703"/>
              <a:ext cx="464082" cy="464082"/>
            </a:xfrm>
            <a:prstGeom prst="rect">
              <a:avLst/>
            </a:prstGeom>
          </p:spPr>
        </p:pic>
      </p:grpSp>
      <p:sp>
        <p:nvSpPr>
          <p:cNvPr id="20" name="Rectangle: Rounded Corners 19">
            <a:extLst>
              <a:ext uri="{FF2B5EF4-FFF2-40B4-BE49-F238E27FC236}">
                <a16:creationId xmlns:a16="http://schemas.microsoft.com/office/drawing/2014/main" id="{E549BDF2-9631-D6BA-B437-A13EA24C9C0A}"/>
              </a:ext>
            </a:extLst>
          </p:cNvPr>
          <p:cNvSpPr/>
          <p:nvPr/>
        </p:nvSpPr>
        <p:spPr>
          <a:xfrm>
            <a:off x="838201" y="5067499"/>
            <a:ext cx="3376566" cy="617166"/>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i="1" dirty="0">
                <a:solidFill>
                  <a:schemeClr val="tx1"/>
                </a:solidFill>
              </a:rPr>
              <a:t>What can we explore in the future?</a:t>
            </a:r>
          </a:p>
        </p:txBody>
      </p:sp>
      <p:sp>
        <p:nvSpPr>
          <p:cNvPr id="21" name="Rectangle: Rounded Corners 20">
            <a:extLst>
              <a:ext uri="{FF2B5EF4-FFF2-40B4-BE49-F238E27FC236}">
                <a16:creationId xmlns:a16="http://schemas.microsoft.com/office/drawing/2014/main" id="{3C153008-51BC-A168-59A0-85A97B091B10}"/>
              </a:ext>
            </a:extLst>
          </p:cNvPr>
          <p:cNvSpPr/>
          <p:nvPr/>
        </p:nvSpPr>
        <p:spPr>
          <a:xfrm>
            <a:off x="4372113" y="5067727"/>
            <a:ext cx="7042558" cy="617166"/>
          </a:xfrm>
          <a:prstGeom prst="roundRect">
            <a:avLst/>
          </a:prstGeom>
          <a:solidFill>
            <a:srgbClr val="EEF7E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Metrics more suitable for music based audio and foolproof methods of removing external artifacts </a:t>
            </a:r>
          </a:p>
        </p:txBody>
      </p:sp>
      <p:sp>
        <p:nvSpPr>
          <p:cNvPr id="22" name="Arrow: Chevron 21">
            <a:extLst>
              <a:ext uri="{FF2B5EF4-FFF2-40B4-BE49-F238E27FC236}">
                <a16:creationId xmlns:a16="http://schemas.microsoft.com/office/drawing/2014/main" id="{BFA3F7D7-BFF6-69D9-6A56-BACEBFE8AB3D}"/>
              </a:ext>
            </a:extLst>
          </p:cNvPr>
          <p:cNvSpPr/>
          <p:nvPr/>
        </p:nvSpPr>
        <p:spPr>
          <a:xfrm>
            <a:off x="4079291" y="5201900"/>
            <a:ext cx="428298" cy="348364"/>
          </a:xfrm>
          <a:prstGeom prst="chevron">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5" name="Picture 4">
            <a:extLst>
              <a:ext uri="{FF2B5EF4-FFF2-40B4-BE49-F238E27FC236}">
                <a16:creationId xmlns:a16="http://schemas.microsoft.com/office/drawing/2014/main" id="{7FF5C9C5-8ADB-8570-A4D6-6EB4A7599A62}"/>
              </a:ext>
            </a:extLst>
          </p:cNvPr>
          <p:cNvPicPr>
            <a:picLocks noChangeAspect="1"/>
          </p:cNvPicPr>
          <p:nvPr/>
        </p:nvPicPr>
        <p:blipFill>
          <a:blip r:embed="rId4"/>
          <a:stretch>
            <a:fillRect/>
          </a:stretch>
        </p:blipFill>
        <p:spPr>
          <a:xfrm>
            <a:off x="838199" y="1987483"/>
            <a:ext cx="5845655" cy="2757800"/>
          </a:xfrm>
          <a:prstGeom prst="rect">
            <a:avLst/>
          </a:prstGeom>
        </p:spPr>
      </p:pic>
      <p:sp>
        <p:nvSpPr>
          <p:cNvPr id="7" name="Rectangle: Rounded Corners 6">
            <a:extLst>
              <a:ext uri="{FF2B5EF4-FFF2-40B4-BE49-F238E27FC236}">
                <a16:creationId xmlns:a16="http://schemas.microsoft.com/office/drawing/2014/main" id="{4157586E-8554-8C62-CCF7-B840B8F560C6}"/>
              </a:ext>
            </a:extLst>
          </p:cNvPr>
          <p:cNvSpPr/>
          <p:nvPr/>
        </p:nvSpPr>
        <p:spPr>
          <a:xfrm>
            <a:off x="828039" y="1516936"/>
            <a:ext cx="5845655" cy="432908"/>
          </a:xfrm>
          <a:prstGeom prst="roundRect">
            <a:avLst/>
          </a:prstGeom>
          <a:solidFill>
            <a:schemeClr val="bg1"/>
          </a:solidFill>
          <a:ln>
            <a:solidFill>
              <a:schemeClr val="accent5">
                <a:lumMod val="7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1" dirty="0">
                <a:solidFill>
                  <a:schemeClr val="tx1"/>
                </a:solidFill>
              </a:rPr>
              <a:t>A snapshot of results for SNR and SDR</a:t>
            </a:r>
          </a:p>
        </p:txBody>
      </p:sp>
      <p:sp>
        <p:nvSpPr>
          <p:cNvPr id="8" name="Arrow: Chevron 7">
            <a:extLst>
              <a:ext uri="{FF2B5EF4-FFF2-40B4-BE49-F238E27FC236}">
                <a16:creationId xmlns:a16="http://schemas.microsoft.com/office/drawing/2014/main" id="{79362621-BBCF-00A5-07C9-5FE27F595327}"/>
              </a:ext>
            </a:extLst>
          </p:cNvPr>
          <p:cNvSpPr/>
          <p:nvPr/>
        </p:nvSpPr>
        <p:spPr>
          <a:xfrm>
            <a:off x="6683854" y="3024797"/>
            <a:ext cx="756745" cy="683172"/>
          </a:xfrm>
          <a:prstGeom prst="chevron">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Rectangle: Rounded Corners 8">
            <a:extLst>
              <a:ext uri="{FF2B5EF4-FFF2-40B4-BE49-F238E27FC236}">
                <a16:creationId xmlns:a16="http://schemas.microsoft.com/office/drawing/2014/main" id="{E34434AE-7F0A-6C24-6CFB-AACE791190EC}"/>
              </a:ext>
            </a:extLst>
          </p:cNvPr>
          <p:cNvSpPr/>
          <p:nvPr/>
        </p:nvSpPr>
        <p:spPr>
          <a:xfrm>
            <a:off x="7427856" y="2100104"/>
            <a:ext cx="3925944" cy="2657792"/>
          </a:xfrm>
          <a:prstGeom prst="roundRect">
            <a:avLst/>
          </a:prstGeom>
          <a:solidFill>
            <a:schemeClr val="bg1"/>
          </a:solidFill>
          <a:ln>
            <a:solidFill>
              <a:schemeClr val="accent5">
                <a:lumMod val="7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Clr>
                <a:srgbClr val="7030A0"/>
              </a:buClr>
              <a:buFont typeface="Arial" panose="020B0604020202020204" pitchFamily="34" charset="0"/>
              <a:buChar char="•"/>
            </a:pPr>
            <a:r>
              <a:rPr lang="en-US" sz="1600" dirty="0">
                <a:solidFill>
                  <a:schemeClr val="tx1"/>
                </a:solidFill>
              </a:rPr>
              <a:t>Unexpected Negativity: Encountered negative values, deviating from conventional positive expectations.</a:t>
            </a:r>
          </a:p>
          <a:p>
            <a:pPr marL="285750" indent="-285750">
              <a:buClr>
                <a:srgbClr val="7030A0"/>
              </a:buClr>
              <a:buFont typeface="Arial" panose="020B0604020202020204" pitchFamily="34" charset="0"/>
              <a:buChar char="•"/>
            </a:pPr>
            <a:r>
              <a:rPr lang="en-US" sz="1600" dirty="0">
                <a:solidFill>
                  <a:schemeClr val="tx1"/>
                </a:solidFill>
              </a:rPr>
              <a:t>Amplification of Noise: Possible background noise or artifacts amplification during demixing, challenging standard signal-to-noise/distortion paradigms.</a:t>
            </a:r>
          </a:p>
        </p:txBody>
      </p:sp>
    </p:spTree>
    <p:extLst>
      <p:ext uri="{BB962C8B-B14F-4D97-AF65-F5344CB8AC3E}">
        <p14:creationId xmlns:p14="http://schemas.microsoft.com/office/powerpoint/2010/main" val="3334391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F8EC-DE8B-B53C-B31A-62C33F964300}"/>
              </a:ext>
            </a:extLst>
          </p:cNvPr>
          <p:cNvSpPr>
            <a:spLocks noGrp="1"/>
          </p:cNvSpPr>
          <p:nvPr>
            <p:ph type="title"/>
          </p:nvPr>
        </p:nvSpPr>
        <p:spPr/>
        <p:txBody>
          <a:bodyPr/>
          <a:lstStyle/>
          <a:p>
            <a:r>
              <a:rPr lang="en-IN" b="1" dirty="0">
                <a:solidFill>
                  <a:srgbClr val="136352"/>
                </a:solidFill>
              </a:rPr>
              <a:t>Subjective Evaluation</a:t>
            </a:r>
            <a:r>
              <a:rPr lang="en-IN" dirty="0">
                <a:solidFill>
                  <a:srgbClr val="136352"/>
                </a:solidFill>
              </a:rPr>
              <a:t>| Results</a:t>
            </a:r>
          </a:p>
        </p:txBody>
      </p:sp>
      <p:sp>
        <p:nvSpPr>
          <p:cNvPr id="6" name="Slide Number Placeholder 5">
            <a:extLst>
              <a:ext uri="{FF2B5EF4-FFF2-40B4-BE49-F238E27FC236}">
                <a16:creationId xmlns:a16="http://schemas.microsoft.com/office/drawing/2014/main" id="{BCA6148E-81EE-2A7D-BAF2-4193920F3258}"/>
              </a:ext>
            </a:extLst>
          </p:cNvPr>
          <p:cNvSpPr>
            <a:spLocks noGrp="1"/>
          </p:cNvSpPr>
          <p:nvPr>
            <p:ph type="sldNum" sz="quarter" idx="12"/>
          </p:nvPr>
        </p:nvSpPr>
        <p:spPr/>
        <p:txBody>
          <a:bodyPr/>
          <a:lstStyle/>
          <a:p>
            <a:fld id="{E8874524-BF34-4947-A577-99363AE6E5C2}" type="slidenum">
              <a:rPr lang="en-IN" smtClean="0"/>
              <a:t>17</a:t>
            </a:fld>
            <a:endParaRPr lang="en-IN"/>
          </a:p>
        </p:txBody>
      </p:sp>
      <p:sp>
        <p:nvSpPr>
          <p:cNvPr id="43" name="Rectangle 42">
            <a:extLst>
              <a:ext uri="{FF2B5EF4-FFF2-40B4-BE49-F238E27FC236}">
                <a16:creationId xmlns:a16="http://schemas.microsoft.com/office/drawing/2014/main" id="{E99C39BD-ACC1-F2F6-E3C8-54CD6C8FF5C3}"/>
              </a:ext>
            </a:extLst>
          </p:cNvPr>
          <p:cNvSpPr/>
          <p:nvPr/>
        </p:nvSpPr>
        <p:spPr>
          <a:xfrm>
            <a:off x="706120" y="5872480"/>
            <a:ext cx="10708552" cy="43749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    This motivates us to learn about gaps in subjective and objective alignment of audio analysis.</a:t>
            </a:r>
          </a:p>
        </p:txBody>
      </p:sp>
      <p:grpSp>
        <p:nvGrpSpPr>
          <p:cNvPr id="51" name="Group 50">
            <a:extLst>
              <a:ext uri="{FF2B5EF4-FFF2-40B4-BE49-F238E27FC236}">
                <a16:creationId xmlns:a16="http://schemas.microsoft.com/office/drawing/2014/main" id="{AB462CAF-265A-4B9E-8D87-43FFC7C238DC}"/>
              </a:ext>
            </a:extLst>
          </p:cNvPr>
          <p:cNvGrpSpPr/>
          <p:nvPr/>
        </p:nvGrpSpPr>
        <p:grpSpPr>
          <a:xfrm>
            <a:off x="581660" y="5821577"/>
            <a:ext cx="513080" cy="539295"/>
            <a:chOff x="581660" y="5537097"/>
            <a:chExt cx="513080" cy="539295"/>
          </a:xfrm>
        </p:grpSpPr>
        <p:sp>
          <p:nvSpPr>
            <p:cNvPr id="48" name="Flowchart: Connector 47">
              <a:extLst>
                <a:ext uri="{FF2B5EF4-FFF2-40B4-BE49-F238E27FC236}">
                  <a16:creationId xmlns:a16="http://schemas.microsoft.com/office/drawing/2014/main" id="{5FA6B507-1333-9922-7723-8408E67DC511}"/>
                </a:ext>
              </a:extLst>
            </p:cNvPr>
            <p:cNvSpPr/>
            <p:nvPr/>
          </p:nvSpPr>
          <p:spPr>
            <a:xfrm>
              <a:off x="581660" y="5537097"/>
              <a:ext cx="513080" cy="539295"/>
            </a:xfrm>
            <a:prstGeom prst="flowChartConnector">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0" name="Graphic 49" descr="Lightbulb and gear with solid fill">
              <a:extLst>
                <a:ext uri="{FF2B5EF4-FFF2-40B4-BE49-F238E27FC236}">
                  <a16:creationId xmlns:a16="http://schemas.microsoft.com/office/drawing/2014/main" id="{D02FE9D3-50FA-4F4A-715A-F1BF048CDB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6159" y="5574703"/>
              <a:ext cx="464082" cy="464082"/>
            </a:xfrm>
            <a:prstGeom prst="rect">
              <a:avLst/>
            </a:prstGeom>
          </p:spPr>
        </p:pic>
      </p:grpSp>
      <p:pic>
        <p:nvPicPr>
          <p:cNvPr id="4" name="Picture 3">
            <a:extLst>
              <a:ext uri="{FF2B5EF4-FFF2-40B4-BE49-F238E27FC236}">
                <a16:creationId xmlns:a16="http://schemas.microsoft.com/office/drawing/2014/main" id="{B77E8772-75DF-1C88-B158-385B0086A87C}"/>
              </a:ext>
            </a:extLst>
          </p:cNvPr>
          <p:cNvPicPr>
            <a:picLocks noChangeAspect="1"/>
          </p:cNvPicPr>
          <p:nvPr/>
        </p:nvPicPr>
        <p:blipFill>
          <a:blip r:embed="rId4"/>
          <a:stretch>
            <a:fillRect/>
          </a:stretch>
        </p:blipFill>
        <p:spPr>
          <a:xfrm>
            <a:off x="911073" y="1844168"/>
            <a:ext cx="6841007" cy="2853250"/>
          </a:xfrm>
          <a:prstGeom prst="rect">
            <a:avLst/>
          </a:prstGeom>
        </p:spPr>
      </p:pic>
      <p:sp>
        <p:nvSpPr>
          <p:cNvPr id="10" name="Rectangle: Rounded Corners 9">
            <a:extLst>
              <a:ext uri="{FF2B5EF4-FFF2-40B4-BE49-F238E27FC236}">
                <a16:creationId xmlns:a16="http://schemas.microsoft.com/office/drawing/2014/main" id="{779AE37E-598C-1F40-6540-CAA273B90B94}"/>
              </a:ext>
            </a:extLst>
          </p:cNvPr>
          <p:cNvSpPr/>
          <p:nvPr/>
        </p:nvSpPr>
        <p:spPr>
          <a:xfrm>
            <a:off x="911073" y="1435197"/>
            <a:ext cx="6841007" cy="395676"/>
          </a:xfrm>
          <a:prstGeom prst="roundRect">
            <a:avLst/>
          </a:prstGeom>
          <a:solidFill>
            <a:srgbClr val="4C216D"/>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1" dirty="0"/>
              <a:t>Comparing Listening Test Scores </a:t>
            </a:r>
          </a:p>
        </p:txBody>
      </p:sp>
      <p:sp>
        <p:nvSpPr>
          <p:cNvPr id="11" name="Arrow: Up 10">
            <a:extLst>
              <a:ext uri="{FF2B5EF4-FFF2-40B4-BE49-F238E27FC236}">
                <a16:creationId xmlns:a16="http://schemas.microsoft.com/office/drawing/2014/main" id="{D99F8FB6-1A3E-32BD-E66A-B8B2586ABADF}"/>
              </a:ext>
            </a:extLst>
          </p:cNvPr>
          <p:cNvSpPr/>
          <p:nvPr/>
        </p:nvSpPr>
        <p:spPr>
          <a:xfrm>
            <a:off x="1691640" y="3219346"/>
            <a:ext cx="152400" cy="177800"/>
          </a:xfrm>
          <a:prstGeom prst="up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Up 11">
            <a:extLst>
              <a:ext uri="{FF2B5EF4-FFF2-40B4-BE49-F238E27FC236}">
                <a16:creationId xmlns:a16="http://schemas.microsoft.com/office/drawing/2014/main" id="{8CEEABF6-EA63-E341-B477-678F3D8F99C5}"/>
              </a:ext>
            </a:extLst>
          </p:cNvPr>
          <p:cNvSpPr/>
          <p:nvPr/>
        </p:nvSpPr>
        <p:spPr>
          <a:xfrm>
            <a:off x="3073400" y="3251200"/>
            <a:ext cx="152400" cy="177800"/>
          </a:xfrm>
          <a:prstGeom prst="up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AD5F698B-71DD-9AF1-4443-6A69AADD76B5}"/>
              </a:ext>
            </a:extLst>
          </p:cNvPr>
          <p:cNvSpPr/>
          <p:nvPr/>
        </p:nvSpPr>
        <p:spPr>
          <a:xfrm>
            <a:off x="1564640" y="2760760"/>
            <a:ext cx="416560" cy="919305"/>
          </a:xfrm>
          <a:prstGeom prst="roundRect">
            <a:avLst/>
          </a:prstGeom>
          <a:noFill/>
          <a:ln>
            <a:solidFill>
              <a:schemeClr val="accent2"/>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D5C8F953-4145-116C-8D2D-150E125B85BD}"/>
              </a:ext>
            </a:extLst>
          </p:cNvPr>
          <p:cNvSpPr/>
          <p:nvPr/>
        </p:nvSpPr>
        <p:spPr>
          <a:xfrm>
            <a:off x="2946400" y="2760760"/>
            <a:ext cx="416560" cy="919305"/>
          </a:xfrm>
          <a:prstGeom prst="roundRect">
            <a:avLst/>
          </a:prstGeom>
          <a:noFill/>
          <a:ln>
            <a:solidFill>
              <a:schemeClr val="accent2"/>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Speech Bubble: Rectangle with Corners Rounded 17">
            <a:extLst>
              <a:ext uri="{FF2B5EF4-FFF2-40B4-BE49-F238E27FC236}">
                <a16:creationId xmlns:a16="http://schemas.microsoft.com/office/drawing/2014/main" id="{E6535C97-F2C9-E941-8DAA-93A355EA9DD0}"/>
              </a:ext>
            </a:extLst>
          </p:cNvPr>
          <p:cNvSpPr/>
          <p:nvPr/>
        </p:nvSpPr>
        <p:spPr>
          <a:xfrm rot="10800000">
            <a:off x="911072" y="3769524"/>
            <a:ext cx="6841006" cy="1911868"/>
          </a:xfrm>
          <a:custGeom>
            <a:avLst/>
            <a:gdLst>
              <a:gd name="connsiteX0" fmla="*/ 0 w 6841006"/>
              <a:gd name="connsiteY0" fmla="*/ 157911 h 947447"/>
              <a:gd name="connsiteX1" fmla="*/ 157911 w 6841006"/>
              <a:gd name="connsiteY1" fmla="*/ 0 h 947447"/>
              <a:gd name="connsiteX2" fmla="*/ 3990587 w 6841006"/>
              <a:gd name="connsiteY2" fmla="*/ 0 h 947447"/>
              <a:gd name="connsiteX3" fmla="*/ 3990587 w 6841006"/>
              <a:gd name="connsiteY3" fmla="*/ 0 h 947447"/>
              <a:gd name="connsiteX4" fmla="*/ 5700838 w 6841006"/>
              <a:gd name="connsiteY4" fmla="*/ 0 h 947447"/>
              <a:gd name="connsiteX5" fmla="*/ 6683095 w 6841006"/>
              <a:gd name="connsiteY5" fmla="*/ 0 h 947447"/>
              <a:gd name="connsiteX6" fmla="*/ 6841006 w 6841006"/>
              <a:gd name="connsiteY6" fmla="*/ 157911 h 947447"/>
              <a:gd name="connsiteX7" fmla="*/ 6841006 w 6841006"/>
              <a:gd name="connsiteY7" fmla="*/ 552677 h 947447"/>
              <a:gd name="connsiteX8" fmla="*/ 6841006 w 6841006"/>
              <a:gd name="connsiteY8" fmla="*/ 552677 h 947447"/>
              <a:gd name="connsiteX9" fmla="*/ 6841006 w 6841006"/>
              <a:gd name="connsiteY9" fmla="*/ 789539 h 947447"/>
              <a:gd name="connsiteX10" fmla="*/ 6841006 w 6841006"/>
              <a:gd name="connsiteY10" fmla="*/ 789536 h 947447"/>
              <a:gd name="connsiteX11" fmla="*/ 6683095 w 6841006"/>
              <a:gd name="connsiteY11" fmla="*/ 947447 h 947447"/>
              <a:gd name="connsiteX12" fmla="*/ 5700838 w 6841006"/>
              <a:gd name="connsiteY12" fmla="*/ 947447 h 947447"/>
              <a:gd name="connsiteX13" fmla="*/ 5850086 w 6841006"/>
              <a:gd name="connsiteY13" fmla="*/ 2001150 h 947447"/>
              <a:gd name="connsiteX14" fmla="*/ 3990587 w 6841006"/>
              <a:gd name="connsiteY14" fmla="*/ 947447 h 947447"/>
              <a:gd name="connsiteX15" fmla="*/ 157911 w 6841006"/>
              <a:gd name="connsiteY15" fmla="*/ 947447 h 947447"/>
              <a:gd name="connsiteX16" fmla="*/ 0 w 6841006"/>
              <a:gd name="connsiteY16" fmla="*/ 789536 h 947447"/>
              <a:gd name="connsiteX17" fmla="*/ 0 w 6841006"/>
              <a:gd name="connsiteY17" fmla="*/ 789539 h 947447"/>
              <a:gd name="connsiteX18" fmla="*/ 0 w 6841006"/>
              <a:gd name="connsiteY18" fmla="*/ 552677 h 947447"/>
              <a:gd name="connsiteX19" fmla="*/ 0 w 6841006"/>
              <a:gd name="connsiteY19" fmla="*/ 552677 h 947447"/>
              <a:gd name="connsiteX20" fmla="*/ 0 w 6841006"/>
              <a:gd name="connsiteY20" fmla="*/ 157911 h 947447"/>
              <a:gd name="connsiteX0" fmla="*/ 0 w 6841006"/>
              <a:gd name="connsiteY0" fmla="*/ 157911 h 2001150"/>
              <a:gd name="connsiteX1" fmla="*/ 157911 w 6841006"/>
              <a:gd name="connsiteY1" fmla="*/ 0 h 2001150"/>
              <a:gd name="connsiteX2" fmla="*/ 3990587 w 6841006"/>
              <a:gd name="connsiteY2" fmla="*/ 0 h 2001150"/>
              <a:gd name="connsiteX3" fmla="*/ 3990587 w 6841006"/>
              <a:gd name="connsiteY3" fmla="*/ 0 h 2001150"/>
              <a:gd name="connsiteX4" fmla="*/ 5700838 w 6841006"/>
              <a:gd name="connsiteY4" fmla="*/ 0 h 2001150"/>
              <a:gd name="connsiteX5" fmla="*/ 6683095 w 6841006"/>
              <a:gd name="connsiteY5" fmla="*/ 0 h 2001150"/>
              <a:gd name="connsiteX6" fmla="*/ 6841006 w 6841006"/>
              <a:gd name="connsiteY6" fmla="*/ 157911 h 2001150"/>
              <a:gd name="connsiteX7" fmla="*/ 6841006 w 6841006"/>
              <a:gd name="connsiteY7" fmla="*/ 552677 h 2001150"/>
              <a:gd name="connsiteX8" fmla="*/ 6841006 w 6841006"/>
              <a:gd name="connsiteY8" fmla="*/ 552677 h 2001150"/>
              <a:gd name="connsiteX9" fmla="*/ 6841006 w 6841006"/>
              <a:gd name="connsiteY9" fmla="*/ 789539 h 2001150"/>
              <a:gd name="connsiteX10" fmla="*/ 6841006 w 6841006"/>
              <a:gd name="connsiteY10" fmla="*/ 789536 h 2001150"/>
              <a:gd name="connsiteX11" fmla="*/ 6683095 w 6841006"/>
              <a:gd name="connsiteY11" fmla="*/ 947447 h 2001150"/>
              <a:gd name="connsiteX12" fmla="*/ 5700838 w 6841006"/>
              <a:gd name="connsiteY12" fmla="*/ 947447 h 2001150"/>
              <a:gd name="connsiteX13" fmla="*/ 5850086 w 6841006"/>
              <a:gd name="connsiteY13" fmla="*/ 2001150 h 2001150"/>
              <a:gd name="connsiteX14" fmla="*/ 5077707 w 6841006"/>
              <a:gd name="connsiteY14" fmla="*/ 947447 h 2001150"/>
              <a:gd name="connsiteX15" fmla="*/ 157911 w 6841006"/>
              <a:gd name="connsiteY15" fmla="*/ 947447 h 2001150"/>
              <a:gd name="connsiteX16" fmla="*/ 0 w 6841006"/>
              <a:gd name="connsiteY16" fmla="*/ 789536 h 2001150"/>
              <a:gd name="connsiteX17" fmla="*/ 0 w 6841006"/>
              <a:gd name="connsiteY17" fmla="*/ 789539 h 2001150"/>
              <a:gd name="connsiteX18" fmla="*/ 0 w 6841006"/>
              <a:gd name="connsiteY18" fmla="*/ 552677 h 2001150"/>
              <a:gd name="connsiteX19" fmla="*/ 0 w 6841006"/>
              <a:gd name="connsiteY19" fmla="*/ 552677 h 2001150"/>
              <a:gd name="connsiteX20" fmla="*/ 0 w 6841006"/>
              <a:gd name="connsiteY20" fmla="*/ 157911 h 200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41006" h="2001150">
                <a:moveTo>
                  <a:pt x="0" y="157911"/>
                </a:moveTo>
                <a:cubicBezTo>
                  <a:pt x="0" y="70699"/>
                  <a:pt x="70699" y="0"/>
                  <a:pt x="157911" y="0"/>
                </a:cubicBezTo>
                <a:lnTo>
                  <a:pt x="3990587" y="0"/>
                </a:lnTo>
                <a:lnTo>
                  <a:pt x="3990587" y="0"/>
                </a:lnTo>
                <a:lnTo>
                  <a:pt x="5700838" y="0"/>
                </a:lnTo>
                <a:lnTo>
                  <a:pt x="6683095" y="0"/>
                </a:lnTo>
                <a:cubicBezTo>
                  <a:pt x="6770307" y="0"/>
                  <a:pt x="6841006" y="70699"/>
                  <a:pt x="6841006" y="157911"/>
                </a:cubicBezTo>
                <a:lnTo>
                  <a:pt x="6841006" y="552677"/>
                </a:lnTo>
                <a:lnTo>
                  <a:pt x="6841006" y="552677"/>
                </a:lnTo>
                <a:lnTo>
                  <a:pt x="6841006" y="789539"/>
                </a:lnTo>
                <a:lnTo>
                  <a:pt x="6841006" y="789536"/>
                </a:lnTo>
                <a:cubicBezTo>
                  <a:pt x="6841006" y="876748"/>
                  <a:pt x="6770307" y="947447"/>
                  <a:pt x="6683095" y="947447"/>
                </a:cubicBezTo>
                <a:lnTo>
                  <a:pt x="5700838" y="947447"/>
                </a:lnTo>
                <a:lnTo>
                  <a:pt x="5850086" y="2001150"/>
                </a:lnTo>
                <a:lnTo>
                  <a:pt x="5077707" y="947447"/>
                </a:lnTo>
                <a:lnTo>
                  <a:pt x="157911" y="947447"/>
                </a:lnTo>
                <a:cubicBezTo>
                  <a:pt x="70699" y="947447"/>
                  <a:pt x="0" y="876748"/>
                  <a:pt x="0" y="789536"/>
                </a:cubicBezTo>
                <a:lnTo>
                  <a:pt x="0" y="789539"/>
                </a:lnTo>
                <a:lnTo>
                  <a:pt x="0" y="552677"/>
                </a:lnTo>
                <a:lnTo>
                  <a:pt x="0" y="552677"/>
                </a:lnTo>
                <a:lnTo>
                  <a:pt x="0" y="157911"/>
                </a:lnTo>
                <a:close/>
              </a:path>
            </a:pathLst>
          </a:custGeom>
          <a:solidFill>
            <a:schemeClr val="bg1"/>
          </a:solidFill>
          <a:ln w="12700">
            <a:solidFill>
              <a:schemeClr val="accent2"/>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CE1B8A7F-661C-8CD4-753B-CDFE45A849F9}"/>
              </a:ext>
            </a:extLst>
          </p:cNvPr>
          <p:cNvSpPr txBox="1"/>
          <p:nvPr/>
        </p:nvSpPr>
        <p:spPr>
          <a:xfrm>
            <a:off x="1070241" y="4837602"/>
            <a:ext cx="6769887" cy="830997"/>
          </a:xfrm>
          <a:prstGeom prst="rect">
            <a:avLst/>
          </a:prstGeom>
          <a:noFill/>
        </p:spPr>
        <p:txBody>
          <a:bodyPr wrap="square" rtlCol="0">
            <a:spAutoFit/>
          </a:bodyPr>
          <a:lstStyle/>
          <a:p>
            <a:pPr marL="171450" indent="-171450">
              <a:buFont typeface="Arial" panose="020B0604020202020204" pitchFamily="34" charset="0"/>
              <a:buChar char="•"/>
            </a:pPr>
            <a:r>
              <a:rPr lang="en-US" sz="1200" dirty="0"/>
              <a:t>Al James' "Schoolboy Fascination" saw an increase from a baseline score of 39.1 to 47.6 with our model.</a:t>
            </a:r>
          </a:p>
          <a:p>
            <a:pPr marL="171450" indent="-171450">
              <a:buFont typeface="Arial" panose="020B0604020202020204" pitchFamily="34" charset="0"/>
              <a:buChar char="•"/>
            </a:pPr>
            <a:r>
              <a:rPr lang="en-US" sz="1200" dirty="0"/>
              <a:t>For "Girls Under Glass - We Feel Alright", the score improved from 26.2 to 32.2, indicating an enhancement in listener perception.</a:t>
            </a:r>
            <a:endParaRPr lang="en-IN" sz="1200" dirty="0"/>
          </a:p>
        </p:txBody>
      </p:sp>
      <p:sp>
        <p:nvSpPr>
          <p:cNvPr id="19" name="Rectangle: Rounded Corners 18">
            <a:extLst>
              <a:ext uri="{FF2B5EF4-FFF2-40B4-BE49-F238E27FC236}">
                <a16:creationId xmlns:a16="http://schemas.microsoft.com/office/drawing/2014/main" id="{E6F813E8-74EB-9DCA-E5E7-5803901D34FF}"/>
              </a:ext>
            </a:extLst>
          </p:cNvPr>
          <p:cNvSpPr/>
          <p:nvPr/>
        </p:nvSpPr>
        <p:spPr>
          <a:xfrm>
            <a:off x="8188960" y="1435197"/>
            <a:ext cx="3164840" cy="4233402"/>
          </a:xfrm>
          <a:prstGeom prst="roundRect">
            <a:avLst/>
          </a:prstGeom>
          <a:solidFill>
            <a:schemeClr val="bg1"/>
          </a:solidFill>
          <a:ln>
            <a:solidFill>
              <a:schemeClr val="accent6"/>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Despite the lower objective HAAQI  scores, listener feedback on basic audio quality was revealing. </a:t>
            </a:r>
          </a:p>
          <a:p>
            <a:pPr algn="ctr"/>
            <a:endParaRPr lang="en-US" sz="1600" dirty="0">
              <a:solidFill>
                <a:schemeClr val="tx1"/>
              </a:solidFill>
            </a:endParaRPr>
          </a:p>
          <a:p>
            <a:pPr algn="ctr"/>
            <a:r>
              <a:rPr lang="en-US" sz="1600" dirty="0">
                <a:solidFill>
                  <a:schemeClr val="tx1"/>
                </a:solidFill>
              </a:rPr>
              <a:t>On average, listeners preferred our model's audio quality over the baseline </a:t>
            </a:r>
            <a:r>
              <a:rPr lang="en-US" sz="1600" b="1" dirty="0">
                <a:solidFill>
                  <a:schemeClr val="tx1"/>
                </a:solidFill>
              </a:rPr>
              <a:t>44% </a:t>
            </a:r>
            <a:r>
              <a:rPr lang="en-US" sz="1600" dirty="0">
                <a:solidFill>
                  <a:schemeClr val="tx1"/>
                </a:solidFill>
              </a:rPr>
              <a:t>of the time.</a:t>
            </a:r>
          </a:p>
          <a:p>
            <a:pPr algn="ctr"/>
            <a:endParaRPr lang="en-US" sz="1600" dirty="0">
              <a:solidFill>
                <a:schemeClr val="tx1"/>
              </a:solidFill>
            </a:endParaRPr>
          </a:p>
          <a:p>
            <a:pPr algn="ctr"/>
            <a:r>
              <a:rPr lang="en-US" sz="1600" dirty="0">
                <a:solidFill>
                  <a:schemeClr val="tx1"/>
                </a:solidFill>
              </a:rPr>
              <a:t> This suggests a subjective preference for the audio processed by our model, despite what the HAAQI scores might imply.</a:t>
            </a:r>
            <a:endParaRPr lang="en-IN" sz="1600" dirty="0">
              <a:solidFill>
                <a:schemeClr val="tx1"/>
              </a:solidFill>
            </a:endParaRPr>
          </a:p>
        </p:txBody>
      </p:sp>
      <p:sp>
        <p:nvSpPr>
          <p:cNvPr id="23" name="Arrow: Chevron 22">
            <a:extLst>
              <a:ext uri="{FF2B5EF4-FFF2-40B4-BE49-F238E27FC236}">
                <a16:creationId xmlns:a16="http://schemas.microsoft.com/office/drawing/2014/main" id="{E7A0D57A-119D-1DEE-A883-9062741DD39A}"/>
              </a:ext>
            </a:extLst>
          </p:cNvPr>
          <p:cNvSpPr/>
          <p:nvPr/>
        </p:nvSpPr>
        <p:spPr>
          <a:xfrm>
            <a:off x="7715094" y="3126723"/>
            <a:ext cx="519586" cy="540846"/>
          </a:xfrm>
          <a:prstGeom prst="chevron">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994748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F8EC-DE8B-B53C-B31A-62C33F964300}"/>
              </a:ext>
            </a:extLst>
          </p:cNvPr>
          <p:cNvSpPr>
            <a:spLocks noGrp="1"/>
          </p:cNvSpPr>
          <p:nvPr>
            <p:ph type="title"/>
          </p:nvPr>
        </p:nvSpPr>
        <p:spPr/>
        <p:txBody>
          <a:bodyPr/>
          <a:lstStyle/>
          <a:p>
            <a:r>
              <a:rPr lang="en-IN" b="1" dirty="0">
                <a:solidFill>
                  <a:srgbClr val="136352"/>
                </a:solidFill>
              </a:rPr>
              <a:t>Cadenza</a:t>
            </a:r>
            <a:r>
              <a:rPr lang="en-IN" dirty="0">
                <a:solidFill>
                  <a:srgbClr val="136352"/>
                </a:solidFill>
              </a:rPr>
              <a:t>| Conclusion and Future Discussion</a:t>
            </a:r>
          </a:p>
        </p:txBody>
      </p:sp>
      <p:sp>
        <p:nvSpPr>
          <p:cNvPr id="6" name="Slide Number Placeholder 5">
            <a:extLst>
              <a:ext uri="{FF2B5EF4-FFF2-40B4-BE49-F238E27FC236}">
                <a16:creationId xmlns:a16="http://schemas.microsoft.com/office/drawing/2014/main" id="{BCA6148E-81EE-2A7D-BAF2-4193920F3258}"/>
              </a:ext>
            </a:extLst>
          </p:cNvPr>
          <p:cNvSpPr>
            <a:spLocks noGrp="1"/>
          </p:cNvSpPr>
          <p:nvPr>
            <p:ph type="sldNum" sz="quarter" idx="12"/>
          </p:nvPr>
        </p:nvSpPr>
        <p:spPr/>
        <p:txBody>
          <a:bodyPr/>
          <a:lstStyle/>
          <a:p>
            <a:fld id="{E8874524-BF34-4947-A577-99363AE6E5C2}" type="slidenum">
              <a:rPr lang="en-IN" smtClean="0"/>
              <a:t>18</a:t>
            </a:fld>
            <a:endParaRPr lang="en-IN"/>
          </a:p>
        </p:txBody>
      </p:sp>
      <p:sp>
        <p:nvSpPr>
          <p:cNvPr id="3" name="Rectangle: Rounded Corners 2">
            <a:extLst>
              <a:ext uri="{FF2B5EF4-FFF2-40B4-BE49-F238E27FC236}">
                <a16:creationId xmlns:a16="http://schemas.microsoft.com/office/drawing/2014/main" id="{B59092E5-4B9E-3AE7-4A3E-A6E5FF15AA6A}"/>
              </a:ext>
            </a:extLst>
          </p:cNvPr>
          <p:cNvSpPr/>
          <p:nvPr/>
        </p:nvSpPr>
        <p:spPr>
          <a:xfrm>
            <a:off x="905816" y="1798126"/>
            <a:ext cx="5444184" cy="4429954"/>
          </a:xfrm>
          <a:prstGeom prst="roundRect">
            <a:avLst/>
          </a:prstGeom>
          <a:solidFill>
            <a:schemeClr val="bg1"/>
          </a:solidFill>
          <a:ln>
            <a:solidFill>
              <a:srgbClr val="7030A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Clr>
                <a:srgbClr val="7030A0"/>
              </a:buClr>
              <a:buFont typeface="Wingdings" panose="05000000000000000000" pitchFamily="2" charset="2"/>
              <a:buChar char="Ø"/>
            </a:pPr>
            <a:endParaRPr lang="en-US" sz="1600" dirty="0">
              <a:solidFill>
                <a:schemeClr val="tx1"/>
              </a:solidFill>
            </a:endParaRPr>
          </a:p>
          <a:p>
            <a:pPr marL="285750" indent="-285750">
              <a:buClr>
                <a:srgbClr val="7030A0"/>
              </a:buClr>
              <a:buFont typeface="Wingdings" panose="05000000000000000000" pitchFamily="2" charset="2"/>
              <a:buChar char="Ø"/>
            </a:pPr>
            <a:r>
              <a:rPr lang="en-US" sz="1600" i="1" dirty="0">
                <a:solidFill>
                  <a:schemeClr val="tx1"/>
                </a:solidFill>
              </a:rPr>
              <a:t>Spleeter Approach Validated: </a:t>
            </a:r>
            <a:r>
              <a:rPr lang="en-US" sz="1600" dirty="0">
                <a:solidFill>
                  <a:schemeClr val="tx1"/>
                </a:solidFill>
              </a:rPr>
              <a:t>Successfully applied Spleeter model and customized remixing techniques, like Butterworth Bandpass filtering and Dynamic Range Compression.</a:t>
            </a:r>
          </a:p>
          <a:p>
            <a:pPr marL="285750" indent="-285750">
              <a:buClr>
                <a:srgbClr val="7030A0"/>
              </a:buClr>
              <a:buFont typeface="Wingdings" panose="05000000000000000000" pitchFamily="2" charset="2"/>
              <a:buChar char="Ø"/>
            </a:pPr>
            <a:r>
              <a:rPr lang="en-US" sz="1600" i="1" dirty="0">
                <a:solidFill>
                  <a:schemeClr val="tx1"/>
                </a:solidFill>
              </a:rPr>
              <a:t>User Preferences Over Metrics: </a:t>
            </a:r>
            <a:r>
              <a:rPr lang="en-US" sz="1600" dirty="0">
                <a:solidFill>
                  <a:schemeClr val="tx1"/>
                </a:solidFill>
              </a:rPr>
              <a:t>Despite lower HAAQI scores, user feedback demonstrated a 44% preference for our model, emphasizing the nuanced nature of audio quality assessment.</a:t>
            </a:r>
          </a:p>
          <a:p>
            <a:pPr marL="285750" indent="-285750">
              <a:buClr>
                <a:srgbClr val="7030A0"/>
              </a:buClr>
              <a:buFont typeface="Wingdings" panose="05000000000000000000" pitchFamily="2" charset="2"/>
              <a:buChar char="Ø"/>
            </a:pPr>
            <a:r>
              <a:rPr lang="en-US" sz="1600" i="1" dirty="0">
                <a:solidFill>
                  <a:schemeClr val="tx1"/>
                </a:solidFill>
              </a:rPr>
              <a:t>Complexity Studies: </a:t>
            </a:r>
            <a:r>
              <a:rPr lang="en-US" sz="1600" dirty="0">
                <a:solidFill>
                  <a:schemeClr val="tx1"/>
                </a:solidFill>
              </a:rPr>
              <a:t>Detailed exploration revealed the complexity of audio processing for hearing impairments, as evidenced by varied HAAQI scores, negative SNR/SDR values, and song-specific outcomes.</a:t>
            </a:r>
            <a:endParaRPr lang="en-IN" sz="1600" dirty="0">
              <a:solidFill>
                <a:schemeClr val="tx1"/>
              </a:solidFill>
            </a:endParaRPr>
          </a:p>
        </p:txBody>
      </p:sp>
      <p:sp>
        <p:nvSpPr>
          <p:cNvPr id="5" name="Rectangle: Rounded Corners 4">
            <a:extLst>
              <a:ext uri="{FF2B5EF4-FFF2-40B4-BE49-F238E27FC236}">
                <a16:creationId xmlns:a16="http://schemas.microsoft.com/office/drawing/2014/main" id="{A5400B22-9172-D726-BB7E-CB6A96112DF7}"/>
              </a:ext>
            </a:extLst>
          </p:cNvPr>
          <p:cNvSpPr/>
          <p:nvPr/>
        </p:nvSpPr>
        <p:spPr>
          <a:xfrm>
            <a:off x="905816" y="1741591"/>
            <a:ext cx="5444184" cy="598931"/>
          </a:xfrm>
          <a:prstGeom prst="roundRect">
            <a:avLst/>
          </a:prstGeom>
          <a:solidFill>
            <a:srgbClr val="4C216D"/>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Conclusion and Summary</a:t>
            </a:r>
          </a:p>
        </p:txBody>
      </p:sp>
      <p:pic>
        <p:nvPicPr>
          <p:cNvPr id="7" name="Graphic 6" descr="Research with solid fill">
            <a:extLst>
              <a:ext uri="{FF2B5EF4-FFF2-40B4-BE49-F238E27FC236}">
                <a16:creationId xmlns:a16="http://schemas.microsoft.com/office/drawing/2014/main" id="{0F25EA4D-ABF8-1E9E-003B-A63EF2D896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8367" y="1757608"/>
            <a:ext cx="556068" cy="556068"/>
          </a:xfrm>
          <a:prstGeom prst="rect">
            <a:avLst/>
          </a:prstGeom>
        </p:spPr>
      </p:pic>
      <p:sp>
        <p:nvSpPr>
          <p:cNvPr id="8" name="Rectangle: Rounded Corners 7">
            <a:extLst>
              <a:ext uri="{FF2B5EF4-FFF2-40B4-BE49-F238E27FC236}">
                <a16:creationId xmlns:a16="http://schemas.microsoft.com/office/drawing/2014/main" id="{AE03F10D-058E-7238-B590-D0E131EB5F74}"/>
              </a:ext>
            </a:extLst>
          </p:cNvPr>
          <p:cNvSpPr/>
          <p:nvPr/>
        </p:nvSpPr>
        <p:spPr>
          <a:xfrm>
            <a:off x="6514846" y="1798126"/>
            <a:ext cx="4986274" cy="4429954"/>
          </a:xfrm>
          <a:prstGeom prst="roundRect">
            <a:avLst/>
          </a:prstGeom>
          <a:solidFill>
            <a:schemeClr val="bg1"/>
          </a:solidFill>
          <a:ln>
            <a:solidFill>
              <a:schemeClr val="accent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Clr>
                <a:schemeClr val="accent2"/>
              </a:buClr>
              <a:buFont typeface="Wingdings" panose="05000000000000000000" pitchFamily="2" charset="2"/>
              <a:buChar char="Ø"/>
            </a:pPr>
            <a:endParaRPr lang="en-US" sz="1600" dirty="0">
              <a:solidFill>
                <a:schemeClr val="tx1"/>
              </a:solidFill>
            </a:endParaRPr>
          </a:p>
          <a:p>
            <a:pPr marL="285750" indent="-285750">
              <a:buClr>
                <a:schemeClr val="accent2"/>
              </a:buClr>
              <a:buFont typeface="Wingdings" panose="05000000000000000000" pitchFamily="2" charset="2"/>
              <a:buChar char="Ø"/>
            </a:pPr>
            <a:r>
              <a:rPr lang="en-US" sz="1600" dirty="0">
                <a:solidFill>
                  <a:schemeClr val="tx1"/>
                </a:solidFill>
              </a:rPr>
              <a:t>Concluded with a commitment to refining methodologies, embracing new metrics, and contributing to the ongoing evolution of auditory accessibility in the realm of machine learning and audio processing.</a:t>
            </a:r>
          </a:p>
          <a:p>
            <a:pPr>
              <a:buClr>
                <a:schemeClr val="accent2"/>
              </a:buClr>
            </a:pPr>
            <a:endParaRPr lang="en-US" sz="1600" dirty="0">
              <a:solidFill>
                <a:schemeClr val="tx1"/>
              </a:solidFill>
            </a:endParaRPr>
          </a:p>
          <a:p>
            <a:pPr marL="285750" indent="-285750">
              <a:buClr>
                <a:schemeClr val="accent2"/>
              </a:buClr>
              <a:buFont typeface="Wingdings" panose="05000000000000000000" pitchFamily="2" charset="2"/>
              <a:buChar char="Ø"/>
            </a:pPr>
            <a:r>
              <a:rPr lang="en-US" sz="1600" dirty="0">
                <a:solidFill>
                  <a:schemeClr val="tx1"/>
                </a:solidFill>
              </a:rPr>
              <a:t>The insights gained from this challenge pave the way for further research into the intersection of machine learning and auditory perception. Future work will focus on refining our model to better address the gaps identified through the HAAQI scores while continuing to </a:t>
            </a:r>
            <a:r>
              <a:rPr lang="en-US" sz="1600" dirty="0" err="1">
                <a:solidFill>
                  <a:schemeClr val="tx1"/>
                </a:solidFill>
              </a:rPr>
              <a:t>prioritise</a:t>
            </a:r>
            <a:r>
              <a:rPr lang="en-US" sz="1600" dirty="0">
                <a:solidFill>
                  <a:schemeClr val="tx1"/>
                </a:solidFill>
              </a:rPr>
              <a:t> the subjective listening experience. </a:t>
            </a:r>
          </a:p>
        </p:txBody>
      </p:sp>
      <p:sp>
        <p:nvSpPr>
          <p:cNvPr id="9" name="Rectangle: Rounded Corners 8">
            <a:extLst>
              <a:ext uri="{FF2B5EF4-FFF2-40B4-BE49-F238E27FC236}">
                <a16:creationId xmlns:a16="http://schemas.microsoft.com/office/drawing/2014/main" id="{F56D7E9C-07EB-E95B-431B-C5D3D1551DE0}"/>
              </a:ext>
            </a:extLst>
          </p:cNvPr>
          <p:cNvSpPr/>
          <p:nvPr/>
        </p:nvSpPr>
        <p:spPr>
          <a:xfrm>
            <a:off x="6514846" y="1741591"/>
            <a:ext cx="4986274" cy="598931"/>
          </a:xfrm>
          <a:prstGeom prst="roundRect">
            <a:avLst/>
          </a:prstGeom>
          <a:solidFill>
            <a:schemeClr val="accent2">
              <a:lumMod val="50000"/>
            </a:schemeClr>
          </a:solidFill>
          <a:ln>
            <a:solidFill>
              <a:schemeClr val="accent2">
                <a:lumMod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Future Scope</a:t>
            </a:r>
          </a:p>
        </p:txBody>
      </p:sp>
      <p:pic>
        <p:nvPicPr>
          <p:cNvPr id="20" name="Graphic 19" descr="Handshake with solid fill">
            <a:extLst>
              <a:ext uri="{FF2B5EF4-FFF2-40B4-BE49-F238E27FC236}">
                <a16:creationId xmlns:a16="http://schemas.microsoft.com/office/drawing/2014/main" id="{EE747F79-B7E2-831F-A57D-250DC6BBFB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73520" y="1757608"/>
            <a:ext cx="650240" cy="650240"/>
          </a:xfrm>
          <a:prstGeom prst="rect">
            <a:avLst/>
          </a:prstGeom>
        </p:spPr>
      </p:pic>
    </p:spTree>
    <p:extLst>
      <p:ext uri="{BB962C8B-B14F-4D97-AF65-F5344CB8AC3E}">
        <p14:creationId xmlns:p14="http://schemas.microsoft.com/office/powerpoint/2010/main" val="1695128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F8EC-DE8B-B53C-B31A-62C33F964300}"/>
              </a:ext>
            </a:extLst>
          </p:cNvPr>
          <p:cNvSpPr>
            <a:spLocks noGrp="1"/>
          </p:cNvSpPr>
          <p:nvPr>
            <p:ph type="title"/>
          </p:nvPr>
        </p:nvSpPr>
        <p:spPr>
          <a:xfrm>
            <a:off x="838200" y="2488565"/>
            <a:ext cx="10515600" cy="1325563"/>
          </a:xfrm>
        </p:spPr>
        <p:txBody>
          <a:bodyPr/>
          <a:lstStyle/>
          <a:p>
            <a:pPr algn="ctr"/>
            <a:r>
              <a:rPr lang="en-IN" b="1" dirty="0">
                <a:solidFill>
                  <a:srgbClr val="136352"/>
                </a:solidFill>
              </a:rPr>
              <a:t>Thank You!</a:t>
            </a:r>
            <a:br>
              <a:rPr lang="en-IN" b="1" dirty="0">
                <a:solidFill>
                  <a:srgbClr val="136352"/>
                </a:solidFill>
              </a:rPr>
            </a:br>
            <a:r>
              <a:rPr lang="en-IN" dirty="0">
                <a:solidFill>
                  <a:srgbClr val="136352"/>
                </a:solidFill>
              </a:rPr>
              <a:t>Q&amp;A</a:t>
            </a:r>
          </a:p>
        </p:txBody>
      </p:sp>
      <p:sp>
        <p:nvSpPr>
          <p:cNvPr id="6" name="Slide Number Placeholder 5">
            <a:extLst>
              <a:ext uri="{FF2B5EF4-FFF2-40B4-BE49-F238E27FC236}">
                <a16:creationId xmlns:a16="http://schemas.microsoft.com/office/drawing/2014/main" id="{BCA6148E-81EE-2A7D-BAF2-4193920F3258}"/>
              </a:ext>
            </a:extLst>
          </p:cNvPr>
          <p:cNvSpPr>
            <a:spLocks noGrp="1"/>
          </p:cNvSpPr>
          <p:nvPr>
            <p:ph type="sldNum" sz="quarter" idx="12"/>
          </p:nvPr>
        </p:nvSpPr>
        <p:spPr/>
        <p:txBody>
          <a:bodyPr/>
          <a:lstStyle/>
          <a:p>
            <a:fld id="{E8874524-BF34-4947-A577-99363AE6E5C2}" type="slidenum">
              <a:rPr lang="en-IN" smtClean="0"/>
              <a:t>19</a:t>
            </a:fld>
            <a:endParaRPr lang="en-IN"/>
          </a:p>
        </p:txBody>
      </p:sp>
    </p:spTree>
    <p:extLst>
      <p:ext uri="{BB962C8B-B14F-4D97-AF65-F5344CB8AC3E}">
        <p14:creationId xmlns:p14="http://schemas.microsoft.com/office/powerpoint/2010/main" val="13178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FCB9CC2-8307-C83D-6AB7-9432249E9371}"/>
              </a:ext>
            </a:extLst>
          </p:cNvPr>
          <p:cNvSpPr/>
          <p:nvPr/>
        </p:nvSpPr>
        <p:spPr>
          <a:xfrm>
            <a:off x="736600" y="1493520"/>
            <a:ext cx="10713720" cy="4663440"/>
          </a:xfrm>
          <a:prstGeom prst="rect">
            <a:avLst/>
          </a:prstGeom>
          <a:solidFill>
            <a:srgbClr val="F2FC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AFBF8EC-DE8B-B53C-B31A-62C33F964300}"/>
              </a:ext>
            </a:extLst>
          </p:cNvPr>
          <p:cNvSpPr>
            <a:spLocks noGrp="1"/>
          </p:cNvSpPr>
          <p:nvPr>
            <p:ph type="title"/>
          </p:nvPr>
        </p:nvSpPr>
        <p:spPr/>
        <p:txBody>
          <a:bodyPr/>
          <a:lstStyle/>
          <a:p>
            <a:r>
              <a:rPr lang="en-IN" b="1" dirty="0">
                <a:solidFill>
                  <a:srgbClr val="136352"/>
                </a:solidFill>
              </a:rPr>
              <a:t>Cadenza</a:t>
            </a:r>
            <a:r>
              <a:rPr lang="en-IN" dirty="0">
                <a:solidFill>
                  <a:srgbClr val="136352"/>
                </a:solidFill>
              </a:rPr>
              <a:t> | Introduction</a:t>
            </a:r>
          </a:p>
        </p:txBody>
      </p:sp>
      <p:sp>
        <p:nvSpPr>
          <p:cNvPr id="3" name="Rectangle: Rounded Corners 2">
            <a:extLst>
              <a:ext uri="{FF2B5EF4-FFF2-40B4-BE49-F238E27FC236}">
                <a16:creationId xmlns:a16="http://schemas.microsoft.com/office/drawing/2014/main" id="{9BB6B8AD-F959-07F2-FBD4-EA07CDD870F1}"/>
              </a:ext>
            </a:extLst>
          </p:cNvPr>
          <p:cNvSpPr/>
          <p:nvPr/>
        </p:nvSpPr>
        <p:spPr>
          <a:xfrm>
            <a:off x="1010920" y="2094952"/>
            <a:ext cx="4681220" cy="1430568"/>
          </a:xfrm>
          <a:prstGeom prst="roundRect">
            <a:avLst/>
          </a:prstGeom>
          <a:solidFill>
            <a:schemeClr val="bg1"/>
          </a:solidFill>
          <a:ln>
            <a:solidFill>
              <a:srgbClr val="C4F4EA"/>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Clr>
                <a:srgbClr val="1FA185"/>
              </a:buClr>
              <a:buFont typeface="Wingdings" panose="05000000000000000000" pitchFamily="2" charset="2"/>
              <a:buChar char="Ø"/>
            </a:pPr>
            <a:r>
              <a:rPr lang="en-US" dirty="0">
                <a:solidFill>
                  <a:sysClr val="windowText" lastClr="000000"/>
                </a:solidFill>
              </a:rPr>
              <a:t>The task presented a unique opportunity to explore advancements in audio enhancement technologies.</a:t>
            </a:r>
          </a:p>
        </p:txBody>
      </p:sp>
      <p:sp>
        <p:nvSpPr>
          <p:cNvPr id="6" name="Slide Number Placeholder 5">
            <a:extLst>
              <a:ext uri="{FF2B5EF4-FFF2-40B4-BE49-F238E27FC236}">
                <a16:creationId xmlns:a16="http://schemas.microsoft.com/office/drawing/2014/main" id="{BCA6148E-81EE-2A7D-BAF2-4193920F3258}"/>
              </a:ext>
            </a:extLst>
          </p:cNvPr>
          <p:cNvSpPr>
            <a:spLocks noGrp="1"/>
          </p:cNvSpPr>
          <p:nvPr>
            <p:ph type="sldNum" sz="quarter" idx="12"/>
          </p:nvPr>
        </p:nvSpPr>
        <p:spPr/>
        <p:txBody>
          <a:bodyPr/>
          <a:lstStyle/>
          <a:p>
            <a:fld id="{E8874524-BF34-4947-A577-99363AE6E5C2}" type="slidenum">
              <a:rPr lang="en-IN" smtClean="0"/>
              <a:t>2</a:t>
            </a:fld>
            <a:endParaRPr lang="en-IN" dirty="0"/>
          </a:p>
        </p:txBody>
      </p:sp>
      <p:grpSp>
        <p:nvGrpSpPr>
          <p:cNvPr id="16" name="Group 15">
            <a:extLst>
              <a:ext uri="{FF2B5EF4-FFF2-40B4-BE49-F238E27FC236}">
                <a16:creationId xmlns:a16="http://schemas.microsoft.com/office/drawing/2014/main" id="{C2371137-61C1-FF68-F1B7-16D0C187C82C}"/>
              </a:ext>
            </a:extLst>
          </p:cNvPr>
          <p:cNvGrpSpPr/>
          <p:nvPr/>
        </p:nvGrpSpPr>
        <p:grpSpPr>
          <a:xfrm>
            <a:off x="1010920" y="1595120"/>
            <a:ext cx="4681220" cy="437514"/>
            <a:chOff x="744220" y="1690688"/>
            <a:chExt cx="10317480" cy="341946"/>
          </a:xfrm>
        </p:grpSpPr>
        <p:sp>
          <p:nvSpPr>
            <p:cNvPr id="7" name="Rectangle 6">
              <a:extLst>
                <a:ext uri="{FF2B5EF4-FFF2-40B4-BE49-F238E27FC236}">
                  <a16:creationId xmlns:a16="http://schemas.microsoft.com/office/drawing/2014/main" id="{D7BE59E4-9EF4-6BF1-2C61-31D478D70770}"/>
                </a:ext>
              </a:extLst>
            </p:cNvPr>
            <p:cNvSpPr/>
            <p:nvPr/>
          </p:nvSpPr>
          <p:spPr>
            <a:xfrm>
              <a:off x="744220" y="1690688"/>
              <a:ext cx="10317480" cy="34194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b="1" dirty="0">
                  <a:solidFill>
                    <a:srgbClr val="1A8870"/>
                  </a:solidFill>
                </a:rPr>
                <a:t>Our motivation for Cadenza 2023</a:t>
              </a:r>
            </a:p>
          </p:txBody>
        </p:sp>
        <p:cxnSp>
          <p:nvCxnSpPr>
            <p:cNvPr id="9" name="Straight Connector 8">
              <a:extLst>
                <a:ext uri="{FF2B5EF4-FFF2-40B4-BE49-F238E27FC236}">
                  <a16:creationId xmlns:a16="http://schemas.microsoft.com/office/drawing/2014/main" id="{64433AA5-C4D7-750B-6AF4-09B47D8FC034}"/>
                </a:ext>
              </a:extLst>
            </p:cNvPr>
            <p:cNvCxnSpPr/>
            <p:nvPr/>
          </p:nvCxnSpPr>
          <p:spPr>
            <a:xfrm>
              <a:off x="744220" y="2018189"/>
              <a:ext cx="10317480" cy="0"/>
            </a:xfrm>
            <a:prstGeom prst="line">
              <a:avLst/>
            </a:prstGeom>
            <a:ln w="19050">
              <a:solidFill>
                <a:srgbClr val="1A8870"/>
              </a:solidFill>
            </a:ln>
          </p:spPr>
          <p:style>
            <a:lnRef idx="1">
              <a:schemeClr val="accent1"/>
            </a:lnRef>
            <a:fillRef idx="0">
              <a:schemeClr val="accent1"/>
            </a:fillRef>
            <a:effectRef idx="0">
              <a:schemeClr val="accent1"/>
            </a:effectRef>
            <a:fontRef idx="minor">
              <a:schemeClr val="tx1"/>
            </a:fontRef>
          </p:style>
        </p:cxnSp>
      </p:grpSp>
      <p:sp>
        <p:nvSpPr>
          <p:cNvPr id="13" name="Rectangle: Rounded Corners 12">
            <a:extLst>
              <a:ext uri="{FF2B5EF4-FFF2-40B4-BE49-F238E27FC236}">
                <a16:creationId xmlns:a16="http://schemas.microsoft.com/office/drawing/2014/main" id="{9ABB3BB5-09CD-15E3-BC56-F208AF7DDE9F}"/>
              </a:ext>
            </a:extLst>
          </p:cNvPr>
          <p:cNvSpPr/>
          <p:nvPr/>
        </p:nvSpPr>
        <p:spPr>
          <a:xfrm>
            <a:off x="6442710" y="2094953"/>
            <a:ext cx="4681220" cy="1430568"/>
          </a:xfrm>
          <a:prstGeom prst="roundRect">
            <a:avLst/>
          </a:prstGeom>
          <a:solidFill>
            <a:schemeClr val="bg1"/>
          </a:solidFill>
          <a:ln>
            <a:solidFill>
              <a:schemeClr val="accent5">
                <a:lumMod val="20000"/>
                <a:lumOff val="8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Clr>
                <a:schemeClr val="accent5">
                  <a:lumMod val="75000"/>
                </a:schemeClr>
              </a:buClr>
              <a:buFont typeface="Wingdings" panose="05000000000000000000" pitchFamily="2" charset="2"/>
              <a:buChar char="Ø"/>
            </a:pPr>
            <a:r>
              <a:rPr lang="en-US" dirty="0">
                <a:solidFill>
                  <a:sysClr val="windowText" lastClr="000000"/>
                </a:solidFill>
              </a:rPr>
              <a:t>Our submission focused on Task 1, targeting improved audio for headphone users with hearing loss.</a:t>
            </a:r>
          </a:p>
        </p:txBody>
      </p:sp>
      <p:grpSp>
        <p:nvGrpSpPr>
          <p:cNvPr id="4" name="Group 3">
            <a:extLst>
              <a:ext uri="{FF2B5EF4-FFF2-40B4-BE49-F238E27FC236}">
                <a16:creationId xmlns:a16="http://schemas.microsoft.com/office/drawing/2014/main" id="{3BFE9FCD-DFDF-5E87-4FCF-867521D28A22}"/>
              </a:ext>
            </a:extLst>
          </p:cNvPr>
          <p:cNvGrpSpPr/>
          <p:nvPr/>
        </p:nvGrpSpPr>
        <p:grpSpPr>
          <a:xfrm>
            <a:off x="6442710" y="1595120"/>
            <a:ext cx="4681220" cy="437514"/>
            <a:chOff x="744220" y="1690688"/>
            <a:chExt cx="10317480" cy="341946"/>
          </a:xfrm>
        </p:grpSpPr>
        <p:sp>
          <p:nvSpPr>
            <p:cNvPr id="5" name="Rectangle 4">
              <a:extLst>
                <a:ext uri="{FF2B5EF4-FFF2-40B4-BE49-F238E27FC236}">
                  <a16:creationId xmlns:a16="http://schemas.microsoft.com/office/drawing/2014/main" id="{1EA32602-657A-165B-A767-6528C0281760}"/>
                </a:ext>
              </a:extLst>
            </p:cNvPr>
            <p:cNvSpPr/>
            <p:nvPr/>
          </p:nvSpPr>
          <p:spPr>
            <a:xfrm>
              <a:off x="744220" y="1690688"/>
              <a:ext cx="10317480" cy="34194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b="1" dirty="0">
                  <a:solidFill>
                    <a:schemeClr val="accent5">
                      <a:lumMod val="75000"/>
                    </a:schemeClr>
                  </a:solidFill>
                </a:rPr>
                <a:t>Objective for the challenge</a:t>
              </a:r>
            </a:p>
          </p:txBody>
        </p:sp>
        <p:cxnSp>
          <p:nvCxnSpPr>
            <p:cNvPr id="8" name="Straight Connector 7">
              <a:extLst>
                <a:ext uri="{FF2B5EF4-FFF2-40B4-BE49-F238E27FC236}">
                  <a16:creationId xmlns:a16="http://schemas.microsoft.com/office/drawing/2014/main" id="{ABF8D53D-6AE2-FE43-01DB-F0FC6925E53A}"/>
                </a:ext>
              </a:extLst>
            </p:cNvPr>
            <p:cNvCxnSpPr/>
            <p:nvPr/>
          </p:nvCxnSpPr>
          <p:spPr>
            <a:xfrm>
              <a:off x="744220" y="2018189"/>
              <a:ext cx="10317480" cy="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Rectangle: Rounded Corners 9">
            <a:extLst>
              <a:ext uri="{FF2B5EF4-FFF2-40B4-BE49-F238E27FC236}">
                <a16:creationId xmlns:a16="http://schemas.microsoft.com/office/drawing/2014/main" id="{86519DA2-0B8E-C0F9-C6A1-B3DE5852E1FB}"/>
              </a:ext>
            </a:extLst>
          </p:cNvPr>
          <p:cNvSpPr/>
          <p:nvPr/>
        </p:nvSpPr>
        <p:spPr>
          <a:xfrm>
            <a:off x="1010920" y="4431548"/>
            <a:ext cx="4681220" cy="1430557"/>
          </a:xfrm>
          <a:prstGeom prst="roundRect">
            <a:avLst/>
          </a:prstGeom>
          <a:solidFill>
            <a:schemeClr val="bg1"/>
          </a:solidFill>
          <a:ln>
            <a:solidFill>
              <a:schemeClr val="accent2">
                <a:lumMod val="20000"/>
                <a:lumOff val="8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Clr>
                <a:schemeClr val="accent2">
                  <a:lumMod val="75000"/>
                </a:schemeClr>
              </a:buClr>
              <a:buFont typeface="Wingdings" panose="05000000000000000000" pitchFamily="2" charset="2"/>
              <a:buChar char="Ø"/>
            </a:pPr>
            <a:r>
              <a:rPr lang="en-US" dirty="0">
                <a:solidFill>
                  <a:sysClr val="windowText" lastClr="000000"/>
                </a:solidFill>
              </a:rPr>
              <a:t>Contrary to the baseline methods of Hybrid Demucs and Open-Unmix, our project incorporated </a:t>
            </a:r>
            <a:r>
              <a:rPr lang="en-US" dirty="0" err="1">
                <a:solidFill>
                  <a:sysClr val="windowText" lastClr="000000"/>
                </a:solidFill>
              </a:rPr>
              <a:t>Spleeter's</a:t>
            </a:r>
            <a:r>
              <a:rPr lang="en-US" dirty="0">
                <a:solidFill>
                  <a:sysClr val="windowText" lastClr="000000"/>
                </a:solidFill>
              </a:rPr>
              <a:t> deep learning capabilities.</a:t>
            </a:r>
          </a:p>
        </p:txBody>
      </p:sp>
      <p:grpSp>
        <p:nvGrpSpPr>
          <p:cNvPr id="11" name="Group 10">
            <a:extLst>
              <a:ext uri="{FF2B5EF4-FFF2-40B4-BE49-F238E27FC236}">
                <a16:creationId xmlns:a16="http://schemas.microsoft.com/office/drawing/2014/main" id="{7C3E9AD4-9EB4-3A42-4409-8DD7A83CC727}"/>
              </a:ext>
            </a:extLst>
          </p:cNvPr>
          <p:cNvGrpSpPr/>
          <p:nvPr/>
        </p:nvGrpSpPr>
        <p:grpSpPr>
          <a:xfrm>
            <a:off x="1010920" y="3915639"/>
            <a:ext cx="4681220" cy="437514"/>
            <a:chOff x="744220" y="1690688"/>
            <a:chExt cx="10317480" cy="341946"/>
          </a:xfrm>
        </p:grpSpPr>
        <p:sp>
          <p:nvSpPr>
            <p:cNvPr id="18" name="Rectangle 17">
              <a:extLst>
                <a:ext uri="{FF2B5EF4-FFF2-40B4-BE49-F238E27FC236}">
                  <a16:creationId xmlns:a16="http://schemas.microsoft.com/office/drawing/2014/main" id="{5C464B65-C5EF-227E-F1A6-5D5C456C8DB6}"/>
                </a:ext>
              </a:extLst>
            </p:cNvPr>
            <p:cNvSpPr/>
            <p:nvPr/>
          </p:nvSpPr>
          <p:spPr>
            <a:xfrm>
              <a:off x="744220" y="1690688"/>
              <a:ext cx="10317480" cy="34194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b="1" dirty="0">
                  <a:solidFill>
                    <a:schemeClr val="accent2">
                      <a:lumMod val="75000"/>
                    </a:schemeClr>
                  </a:solidFill>
                </a:rPr>
                <a:t>Distinct Approach</a:t>
              </a:r>
            </a:p>
          </p:txBody>
        </p:sp>
        <p:cxnSp>
          <p:nvCxnSpPr>
            <p:cNvPr id="19" name="Straight Connector 18">
              <a:extLst>
                <a:ext uri="{FF2B5EF4-FFF2-40B4-BE49-F238E27FC236}">
                  <a16:creationId xmlns:a16="http://schemas.microsoft.com/office/drawing/2014/main" id="{94D83924-B260-7D73-14BE-21D7C03109B6}"/>
                </a:ext>
              </a:extLst>
            </p:cNvPr>
            <p:cNvCxnSpPr/>
            <p:nvPr/>
          </p:nvCxnSpPr>
          <p:spPr>
            <a:xfrm>
              <a:off x="744220" y="2018189"/>
              <a:ext cx="10317480"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0" name="Rectangle: Rounded Corners 19">
            <a:extLst>
              <a:ext uri="{FF2B5EF4-FFF2-40B4-BE49-F238E27FC236}">
                <a16:creationId xmlns:a16="http://schemas.microsoft.com/office/drawing/2014/main" id="{297FE119-69D3-34EF-EB48-F638B64C5351}"/>
              </a:ext>
            </a:extLst>
          </p:cNvPr>
          <p:cNvSpPr/>
          <p:nvPr/>
        </p:nvSpPr>
        <p:spPr>
          <a:xfrm>
            <a:off x="6442710" y="4431548"/>
            <a:ext cx="4681220" cy="1430557"/>
          </a:xfrm>
          <a:prstGeom prst="roundRect">
            <a:avLst/>
          </a:prstGeom>
          <a:solidFill>
            <a:schemeClr val="bg1"/>
          </a:solidFill>
          <a:ln>
            <a:solidFill>
              <a:schemeClr val="accent6">
                <a:lumMod val="20000"/>
                <a:lumOff val="8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Clr>
                <a:schemeClr val="accent6">
                  <a:lumMod val="75000"/>
                </a:schemeClr>
              </a:buClr>
              <a:buFont typeface="Wingdings" panose="05000000000000000000" pitchFamily="2" charset="2"/>
              <a:buChar char="Ø"/>
            </a:pPr>
            <a:r>
              <a:rPr lang="en-US" dirty="0">
                <a:solidFill>
                  <a:sysClr val="windowText" lastClr="000000"/>
                </a:solidFill>
              </a:rPr>
              <a:t>While Spleeter provided the foundation, our project went further by integrating N-ALR prescriptions, Butterworth bandpass filters, and Dynamic Range Compression. </a:t>
            </a:r>
          </a:p>
        </p:txBody>
      </p:sp>
      <p:grpSp>
        <p:nvGrpSpPr>
          <p:cNvPr id="21" name="Group 20">
            <a:extLst>
              <a:ext uri="{FF2B5EF4-FFF2-40B4-BE49-F238E27FC236}">
                <a16:creationId xmlns:a16="http://schemas.microsoft.com/office/drawing/2014/main" id="{3BF0FE3B-5853-22D5-C372-869224F7762F}"/>
              </a:ext>
            </a:extLst>
          </p:cNvPr>
          <p:cNvGrpSpPr/>
          <p:nvPr/>
        </p:nvGrpSpPr>
        <p:grpSpPr>
          <a:xfrm>
            <a:off x="6442710" y="3915639"/>
            <a:ext cx="4681220" cy="437514"/>
            <a:chOff x="744220" y="1690688"/>
            <a:chExt cx="10317480" cy="341946"/>
          </a:xfrm>
        </p:grpSpPr>
        <p:sp>
          <p:nvSpPr>
            <p:cNvPr id="22" name="Rectangle 21">
              <a:extLst>
                <a:ext uri="{FF2B5EF4-FFF2-40B4-BE49-F238E27FC236}">
                  <a16:creationId xmlns:a16="http://schemas.microsoft.com/office/drawing/2014/main" id="{66BFCE33-50FA-E5C2-7409-202CB487CF5B}"/>
                </a:ext>
              </a:extLst>
            </p:cNvPr>
            <p:cNvSpPr/>
            <p:nvPr/>
          </p:nvSpPr>
          <p:spPr>
            <a:xfrm>
              <a:off x="744220" y="1690688"/>
              <a:ext cx="10317480" cy="34194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b="1" dirty="0">
                  <a:solidFill>
                    <a:schemeClr val="accent6">
                      <a:lumMod val="75000"/>
                    </a:schemeClr>
                  </a:solidFill>
                </a:rPr>
                <a:t>Our motivation for Cadenza 2023</a:t>
              </a:r>
            </a:p>
          </p:txBody>
        </p:sp>
        <p:cxnSp>
          <p:nvCxnSpPr>
            <p:cNvPr id="23" name="Straight Connector 22">
              <a:extLst>
                <a:ext uri="{FF2B5EF4-FFF2-40B4-BE49-F238E27FC236}">
                  <a16:creationId xmlns:a16="http://schemas.microsoft.com/office/drawing/2014/main" id="{2FDC03A6-B2BD-4EB2-C261-7FAB64798E22}"/>
                </a:ext>
              </a:extLst>
            </p:cNvPr>
            <p:cNvCxnSpPr/>
            <p:nvPr/>
          </p:nvCxnSpPr>
          <p:spPr>
            <a:xfrm>
              <a:off x="744220" y="2018189"/>
              <a:ext cx="1031748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73518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542B4A5A-9B7D-FDC9-7201-414158A62605}"/>
              </a:ext>
            </a:extLst>
          </p:cNvPr>
          <p:cNvSpPr/>
          <p:nvPr/>
        </p:nvSpPr>
        <p:spPr>
          <a:xfrm>
            <a:off x="4407716" y="5512836"/>
            <a:ext cx="3376566" cy="617166"/>
          </a:xfrm>
          <a:prstGeom prst="rect">
            <a:avLst/>
          </a:prstGeom>
          <a:solidFill>
            <a:srgbClr val="EEF7E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Parallel processing</a:t>
            </a:r>
          </a:p>
        </p:txBody>
      </p:sp>
      <p:sp>
        <p:nvSpPr>
          <p:cNvPr id="25" name="Rectangle 24">
            <a:extLst>
              <a:ext uri="{FF2B5EF4-FFF2-40B4-BE49-F238E27FC236}">
                <a16:creationId xmlns:a16="http://schemas.microsoft.com/office/drawing/2014/main" id="{5D7E3365-CC0C-0F8C-ED17-4CF92307A28E}"/>
              </a:ext>
            </a:extLst>
          </p:cNvPr>
          <p:cNvSpPr/>
          <p:nvPr/>
        </p:nvSpPr>
        <p:spPr>
          <a:xfrm>
            <a:off x="937260" y="5512836"/>
            <a:ext cx="3376566" cy="617166"/>
          </a:xfrm>
          <a:prstGeom prst="rect">
            <a:avLst/>
          </a:prstGeom>
          <a:solidFill>
            <a:srgbClr val="EEF7E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    High computational speeds</a:t>
            </a:r>
          </a:p>
        </p:txBody>
      </p:sp>
      <p:sp>
        <p:nvSpPr>
          <p:cNvPr id="2" name="Title 1">
            <a:extLst>
              <a:ext uri="{FF2B5EF4-FFF2-40B4-BE49-F238E27FC236}">
                <a16:creationId xmlns:a16="http://schemas.microsoft.com/office/drawing/2014/main" id="{9AFBF8EC-DE8B-B53C-B31A-62C33F964300}"/>
              </a:ext>
            </a:extLst>
          </p:cNvPr>
          <p:cNvSpPr>
            <a:spLocks noGrp="1"/>
          </p:cNvSpPr>
          <p:nvPr>
            <p:ph type="title"/>
          </p:nvPr>
        </p:nvSpPr>
        <p:spPr/>
        <p:txBody>
          <a:bodyPr/>
          <a:lstStyle/>
          <a:p>
            <a:r>
              <a:rPr lang="en-IN" b="1" dirty="0">
                <a:solidFill>
                  <a:srgbClr val="136352"/>
                </a:solidFill>
              </a:rPr>
              <a:t>Cadenza</a:t>
            </a:r>
            <a:r>
              <a:rPr lang="en-IN" dirty="0">
                <a:solidFill>
                  <a:srgbClr val="136352"/>
                </a:solidFill>
              </a:rPr>
              <a:t> | Specifications</a:t>
            </a:r>
          </a:p>
        </p:txBody>
      </p:sp>
      <p:sp>
        <p:nvSpPr>
          <p:cNvPr id="6" name="Slide Number Placeholder 5">
            <a:extLst>
              <a:ext uri="{FF2B5EF4-FFF2-40B4-BE49-F238E27FC236}">
                <a16:creationId xmlns:a16="http://schemas.microsoft.com/office/drawing/2014/main" id="{BCA6148E-81EE-2A7D-BAF2-4193920F3258}"/>
              </a:ext>
            </a:extLst>
          </p:cNvPr>
          <p:cNvSpPr>
            <a:spLocks noGrp="1"/>
          </p:cNvSpPr>
          <p:nvPr>
            <p:ph type="sldNum" sz="quarter" idx="12"/>
          </p:nvPr>
        </p:nvSpPr>
        <p:spPr/>
        <p:txBody>
          <a:bodyPr/>
          <a:lstStyle/>
          <a:p>
            <a:fld id="{E8874524-BF34-4947-A577-99363AE6E5C2}" type="slidenum">
              <a:rPr lang="en-IN" smtClean="0"/>
              <a:t>3</a:t>
            </a:fld>
            <a:endParaRPr lang="en-IN" dirty="0"/>
          </a:p>
        </p:txBody>
      </p:sp>
      <p:sp>
        <p:nvSpPr>
          <p:cNvPr id="5" name="Arrow: Pentagon 4">
            <a:extLst>
              <a:ext uri="{FF2B5EF4-FFF2-40B4-BE49-F238E27FC236}">
                <a16:creationId xmlns:a16="http://schemas.microsoft.com/office/drawing/2014/main" id="{AB7B82CB-554B-6DFA-8882-FB70FB83BB1F}"/>
              </a:ext>
            </a:extLst>
          </p:cNvPr>
          <p:cNvSpPr/>
          <p:nvPr/>
        </p:nvSpPr>
        <p:spPr>
          <a:xfrm>
            <a:off x="937260" y="2689300"/>
            <a:ext cx="2232660" cy="884574"/>
          </a:xfrm>
          <a:prstGeom prst="homePlate">
            <a:avLst/>
          </a:prstGeom>
          <a:solidFill>
            <a:schemeClr val="bg1"/>
          </a:solidFill>
          <a:ln>
            <a:solidFill>
              <a:srgbClr val="C4F4EA"/>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1D937A"/>
                </a:solidFill>
              </a:rPr>
              <a:t>High Performance Computers (HPCs)</a:t>
            </a:r>
          </a:p>
        </p:txBody>
      </p:sp>
      <p:sp>
        <p:nvSpPr>
          <p:cNvPr id="4" name="Rectangle 3">
            <a:extLst>
              <a:ext uri="{FF2B5EF4-FFF2-40B4-BE49-F238E27FC236}">
                <a16:creationId xmlns:a16="http://schemas.microsoft.com/office/drawing/2014/main" id="{656EF26B-50B4-457B-69C4-8F7DB96E6CCA}"/>
              </a:ext>
            </a:extLst>
          </p:cNvPr>
          <p:cNvSpPr/>
          <p:nvPr/>
        </p:nvSpPr>
        <p:spPr>
          <a:xfrm>
            <a:off x="937260" y="1778525"/>
            <a:ext cx="10317480" cy="65140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IN" dirty="0">
                <a:solidFill>
                  <a:schemeClr val="tx1"/>
                </a:solidFill>
              </a:rPr>
              <a:t>Working with large, complex audio datasets and heavy algorithms drove the decision to use advanced computational resources.  </a:t>
            </a:r>
          </a:p>
        </p:txBody>
      </p:sp>
      <p:cxnSp>
        <p:nvCxnSpPr>
          <p:cNvPr id="13" name="Straight Connector 12">
            <a:extLst>
              <a:ext uri="{FF2B5EF4-FFF2-40B4-BE49-F238E27FC236}">
                <a16:creationId xmlns:a16="http://schemas.microsoft.com/office/drawing/2014/main" id="{4FE24FAB-2B98-2AB8-0426-12882DC96E4F}"/>
              </a:ext>
            </a:extLst>
          </p:cNvPr>
          <p:cNvCxnSpPr/>
          <p:nvPr/>
        </p:nvCxnSpPr>
        <p:spPr>
          <a:xfrm>
            <a:off x="937260" y="2553067"/>
            <a:ext cx="10317480"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EE5CAD7-C5CF-872D-EB56-F6F9FD2C20F2}"/>
              </a:ext>
            </a:extLst>
          </p:cNvPr>
          <p:cNvCxnSpPr/>
          <p:nvPr/>
        </p:nvCxnSpPr>
        <p:spPr>
          <a:xfrm>
            <a:off x="937260" y="1628507"/>
            <a:ext cx="10317480"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sp>
        <p:nvSpPr>
          <p:cNvPr id="15" name="Arrow: Chevron 14">
            <a:extLst>
              <a:ext uri="{FF2B5EF4-FFF2-40B4-BE49-F238E27FC236}">
                <a16:creationId xmlns:a16="http://schemas.microsoft.com/office/drawing/2014/main" id="{75260104-517D-9631-F186-53F9827290A6}"/>
              </a:ext>
            </a:extLst>
          </p:cNvPr>
          <p:cNvSpPr/>
          <p:nvPr/>
        </p:nvSpPr>
        <p:spPr>
          <a:xfrm>
            <a:off x="2890520" y="2689198"/>
            <a:ext cx="8364220" cy="920680"/>
          </a:xfrm>
          <a:custGeom>
            <a:avLst/>
            <a:gdLst>
              <a:gd name="connsiteX0" fmla="*/ 0 w 8890000"/>
              <a:gd name="connsiteY0" fmla="*/ 0 h 920680"/>
              <a:gd name="connsiteX1" fmla="*/ 8429660 w 8890000"/>
              <a:gd name="connsiteY1" fmla="*/ 0 h 920680"/>
              <a:gd name="connsiteX2" fmla="*/ 8890000 w 8890000"/>
              <a:gd name="connsiteY2" fmla="*/ 460340 h 920680"/>
              <a:gd name="connsiteX3" fmla="*/ 8429660 w 8890000"/>
              <a:gd name="connsiteY3" fmla="*/ 920680 h 920680"/>
              <a:gd name="connsiteX4" fmla="*/ 0 w 8890000"/>
              <a:gd name="connsiteY4" fmla="*/ 920680 h 920680"/>
              <a:gd name="connsiteX5" fmla="*/ 460340 w 8890000"/>
              <a:gd name="connsiteY5" fmla="*/ 460340 h 920680"/>
              <a:gd name="connsiteX6" fmla="*/ 0 w 8890000"/>
              <a:gd name="connsiteY6" fmla="*/ 0 h 920680"/>
              <a:gd name="connsiteX0" fmla="*/ 0 w 8463280"/>
              <a:gd name="connsiteY0" fmla="*/ 0 h 920680"/>
              <a:gd name="connsiteX1" fmla="*/ 8429660 w 8463280"/>
              <a:gd name="connsiteY1" fmla="*/ 0 h 920680"/>
              <a:gd name="connsiteX2" fmla="*/ 8463280 w 8463280"/>
              <a:gd name="connsiteY2" fmla="*/ 470500 h 920680"/>
              <a:gd name="connsiteX3" fmla="*/ 8429660 w 8463280"/>
              <a:gd name="connsiteY3" fmla="*/ 920680 h 920680"/>
              <a:gd name="connsiteX4" fmla="*/ 0 w 8463280"/>
              <a:gd name="connsiteY4" fmla="*/ 920680 h 920680"/>
              <a:gd name="connsiteX5" fmla="*/ 460340 w 8463280"/>
              <a:gd name="connsiteY5" fmla="*/ 460340 h 920680"/>
              <a:gd name="connsiteX6" fmla="*/ 0 w 8463280"/>
              <a:gd name="connsiteY6" fmla="*/ 0 h 920680"/>
              <a:gd name="connsiteX0" fmla="*/ 0 w 8432800"/>
              <a:gd name="connsiteY0" fmla="*/ 0 h 920680"/>
              <a:gd name="connsiteX1" fmla="*/ 8429660 w 8432800"/>
              <a:gd name="connsiteY1" fmla="*/ 0 h 920680"/>
              <a:gd name="connsiteX2" fmla="*/ 8432800 w 8432800"/>
              <a:gd name="connsiteY2" fmla="*/ 470500 h 920680"/>
              <a:gd name="connsiteX3" fmla="*/ 8429660 w 8432800"/>
              <a:gd name="connsiteY3" fmla="*/ 920680 h 920680"/>
              <a:gd name="connsiteX4" fmla="*/ 0 w 8432800"/>
              <a:gd name="connsiteY4" fmla="*/ 920680 h 920680"/>
              <a:gd name="connsiteX5" fmla="*/ 460340 w 8432800"/>
              <a:gd name="connsiteY5" fmla="*/ 460340 h 920680"/>
              <a:gd name="connsiteX6" fmla="*/ 0 w 8432800"/>
              <a:gd name="connsiteY6" fmla="*/ 0 h 92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32800" h="920680">
                <a:moveTo>
                  <a:pt x="0" y="0"/>
                </a:moveTo>
                <a:lnTo>
                  <a:pt x="8429660" y="0"/>
                </a:lnTo>
                <a:cubicBezTo>
                  <a:pt x="8430707" y="156833"/>
                  <a:pt x="8431753" y="313667"/>
                  <a:pt x="8432800" y="470500"/>
                </a:cubicBezTo>
                <a:cubicBezTo>
                  <a:pt x="8431753" y="620560"/>
                  <a:pt x="8430707" y="770620"/>
                  <a:pt x="8429660" y="920680"/>
                </a:cubicBezTo>
                <a:lnTo>
                  <a:pt x="0" y="920680"/>
                </a:lnTo>
                <a:lnTo>
                  <a:pt x="460340" y="460340"/>
                </a:lnTo>
                <a:lnTo>
                  <a:pt x="0" y="0"/>
                </a:lnTo>
                <a:close/>
              </a:path>
            </a:pathLst>
          </a:custGeom>
          <a:solidFill>
            <a:schemeClr val="bg1"/>
          </a:solidFill>
          <a:ln>
            <a:solidFill>
              <a:srgbClr val="C4F4EA"/>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
            </a:pPr>
            <a:r>
              <a:rPr lang="en-IN" dirty="0">
                <a:solidFill>
                  <a:schemeClr val="tx1"/>
                </a:solidFill>
              </a:rPr>
              <a:t>HPCs ARC4 environment provided by University of Leeds</a:t>
            </a:r>
          </a:p>
          <a:p>
            <a:pPr marL="285750" indent="-285750" algn="ctr">
              <a:buFont typeface="Wingdings" panose="05000000000000000000" pitchFamily="2" charset="2"/>
              <a:buChar char="§"/>
            </a:pPr>
            <a:r>
              <a:rPr lang="en-IN" dirty="0">
                <a:solidFill>
                  <a:schemeClr val="tx1"/>
                </a:solidFill>
              </a:rPr>
              <a:t>This gave us access to 149 nodes with 40 cores and 192GB of memory each.</a:t>
            </a:r>
          </a:p>
        </p:txBody>
      </p:sp>
      <p:sp>
        <p:nvSpPr>
          <p:cNvPr id="16" name="Arrow: Pentagon 15">
            <a:extLst>
              <a:ext uri="{FF2B5EF4-FFF2-40B4-BE49-F238E27FC236}">
                <a16:creationId xmlns:a16="http://schemas.microsoft.com/office/drawing/2014/main" id="{FC097FB5-2F72-BC11-672B-157FA07BA383}"/>
              </a:ext>
            </a:extLst>
          </p:cNvPr>
          <p:cNvSpPr/>
          <p:nvPr/>
        </p:nvSpPr>
        <p:spPr>
          <a:xfrm>
            <a:off x="937260" y="3780500"/>
            <a:ext cx="2232660" cy="884574"/>
          </a:xfrm>
          <a:prstGeom prst="homePlate">
            <a:avLst/>
          </a:prstGeom>
          <a:solidFill>
            <a:schemeClr val="bg1"/>
          </a:solidFill>
          <a:ln>
            <a:solidFill>
              <a:srgbClr val="C4F4EA"/>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1D937A"/>
                </a:solidFill>
              </a:rPr>
              <a:t>Graphical Processing Unit (GPUs)</a:t>
            </a:r>
          </a:p>
        </p:txBody>
      </p:sp>
      <p:sp>
        <p:nvSpPr>
          <p:cNvPr id="17" name="Arrow: Chevron 14">
            <a:extLst>
              <a:ext uri="{FF2B5EF4-FFF2-40B4-BE49-F238E27FC236}">
                <a16:creationId xmlns:a16="http://schemas.microsoft.com/office/drawing/2014/main" id="{56E66DA4-E23B-63D5-1DBC-E5E4662B63AF}"/>
              </a:ext>
            </a:extLst>
          </p:cNvPr>
          <p:cNvSpPr/>
          <p:nvPr/>
        </p:nvSpPr>
        <p:spPr>
          <a:xfrm>
            <a:off x="2890520" y="3780398"/>
            <a:ext cx="8364220" cy="920680"/>
          </a:xfrm>
          <a:custGeom>
            <a:avLst/>
            <a:gdLst>
              <a:gd name="connsiteX0" fmla="*/ 0 w 8890000"/>
              <a:gd name="connsiteY0" fmla="*/ 0 h 920680"/>
              <a:gd name="connsiteX1" fmla="*/ 8429660 w 8890000"/>
              <a:gd name="connsiteY1" fmla="*/ 0 h 920680"/>
              <a:gd name="connsiteX2" fmla="*/ 8890000 w 8890000"/>
              <a:gd name="connsiteY2" fmla="*/ 460340 h 920680"/>
              <a:gd name="connsiteX3" fmla="*/ 8429660 w 8890000"/>
              <a:gd name="connsiteY3" fmla="*/ 920680 h 920680"/>
              <a:gd name="connsiteX4" fmla="*/ 0 w 8890000"/>
              <a:gd name="connsiteY4" fmla="*/ 920680 h 920680"/>
              <a:gd name="connsiteX5" fmla="*/ 460340 w 8890000"/>
              <a:gd name="connsiteY5" fmla="*/ 460340 h 920680"/>
              <a:gd name="connsiteX6" fmla="*/ 0 w 8890000"/>
              <a:gd name="connsiteY6" fmla="*/ 0 h 920680"/>
              <a:gd name="connsiteX0" fmla="*/ 0 w 8463280"/>
              <a:gd name="connsiteY0" fmla="*/ 0 h 920680"/>
              <a:gd name="connsiteX1" fmla="*/ 8429660 w 8463280"/>
              <a:gd name="connsiteY1" fmla="*/ 0 h 920680"/>
              <a:gd name="connsiteX2" fmla="*/ 8463280 w 8463280"/>
              <a:gd name="connsiteY2" fmla="*/ 470500 h 920680"/>
              <a:gd name="connsiteX3" fmla="*/ 8429660 w 8463280"/>
              <a:gd name="connsiteY3" fmla="*/ 920680 h 920680"/>
              <a:gd name="connsiteX4" fmla="*/ 0 w 8463280"/>
              <a:gd name="connsiteY4" fmla="*/ 920680 h 920680"/>
              <a:gd name="connsiteX5" fmla="*/ 460340 w 8463280"/>
              <a:gd name="connsiteY5" fmla="*/ 460340 h 920680"/>
              <a:gd name="connsiteX6" fmla="*/ 0 w 8463280"/>
              <a:gd name="connsiteY6" fmla="*/ 0 h 920680"/>
              <a:gd name="connsiteX0" fmla="*/ 0 w 8432800"/>
              <a:gd name="connsiteY0" fmla="*/ 0 h 920680"/>
              <a:gd name="connsiteX1" fmla="*/ 8429660 w 8432800"/>
              <a:gd name="connsiteY1" fmla="*/ 0 h 920680"/>
              <a:gd name="connsiteX2" fmla="*/ 8432800 w 8432800"/>
              <a:gd name="connsiteY2" fmla="*/ 470500 h 920680"/>
              <a:gd name="connsiteX3" fmla="*/ 8429660 w 8432800"/>
              <a:gd name="connsiteY3" fmla="*/ 920680 h 920680"/>
              <a:gd name="connsiteX4" fmla="*/ 0 w 8432800"/>
              <a:gd name="connsiteY4" fmla="*/ 920680 h 920680"/>
              <a:gd name="connsiteX5" fmla="*/ 460340 w 8432800"/>
              <a:gd name="connsiteY5" fmla="*/ 460340 h 920680"/>
              <a:gd name="connsiteX6" fmla="*/ 0 w 8432800"/>
              <a:gd name="connsiteY6" fmla="*/ 0 h 92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32800" h="920680">
                <a:moveTo>
                  <a:pt x="0" y="0"/>
                </a:moveTo>
                <a:lnTo>
                  <a:pt x="8429660" y="0"/>
                </a:lnTo>
                <a:cubicBezTo>
                  <a:pt x="8430707" y="156833"/>
                  <a:pt x="8431753" y="313667"/>
                  <a:pt x="8432800" y="470500"/>
                </a:cubicBezTo>
                <a:cubicBezTo>
                  <a:pt x="8431753" y="620560"/>
                  <a:pt x="8430707" y="770620"/>
                  <a:pt x="8429660" y="920680"/>
                </a:cubicBezTo>
                <a:lnTo>
                  <a:pt x="0" y="920680"/>
                </a:lnTo>
                <a:lnTo>
                  <a:pt x="460340" y="460340"/>
                </a:lnTo>
                <a:lnTo>
                  <a:pt x="0" y="0"/>
                </a:lnTo>
                <a:close/>
              </a:path>
            </a:pathLst>
          </a:custGeom>
          <a:solidFill>
            <a:schemeClr val="bg1"/>
          </a:solidFill>
          <a:ln>
            <a:solidFill>
              <a:srgbClr val="C4F4EA"/>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
            </a:pPr>
            <a:r>
              <a:rPr lang="en-IN" dirty="0">
                <a:solidFill>
                  <a:schemeClr val="tx1"/>
                </a:solidFill>
              </a:rPr>
              <a:t>Google </a:t>
            </a:r>
            <a:r>
              <a:rPr lang="en-IN" dirty="0" err="1">
                <a:solidFill>
                  <a:schemeClr val="tx1"/>
                </a:solidFill>
              </a:rPr>
              <a:t>Colab’s</a:t>
            </a:r>
            <a:r>
              <a:rPr lang="en-IN" dirty="0">
                <a:solidFill>
                  <a:schemeClr val="tx1"/>
                </a:solidFill>
              </a:rPr>
              <a:t> V100 GPU</a:t>
            </a:r>
          </a:p>
          <a:p>
            <a:pPr marL="285750" indent="-285750" algn="ctr">
              <a:buFont typeface="Wingdings" panose="05000000000000000000" pitchFamily="2" charset="2"/>
              <a:buChar char="§"/>
            </a:pPr>
            <a:r>
              <a:rPr lang="en-IN" dirty="0">
                <a:solidFill>
                  <a:schemeClr val="tx1"/>
                </a:solidFill>
              </a:rPr>
              <a:t>Increased computational speed by 5-10x compared to CPU processing.</a:t>
            </a:r>
          </a:p>
        </p:txBody>
      </p:sp>
      <p:sp>
        <p:nvSpPr>
          <p:cNvPr id="24" name="Left Brace 23">
            <a:extLst>
              <a:ext uri="{FF2B5EF4-FFF2-40B4-BE49-F238E27FC236}">
                <a16:creationId xmlns:a16="http://schemas.microsoft.com/office/drawing/2014/main" id="{FB8AFC6A-E49C-738D-7FD1-D44C6E4EB365}"/>
              </a:ext>
            </a:extLst>
          </p:cNvPr>
          <p:cNvSpPr/>
          <p:nvPr/>
        </p:nvSpPr>
        <p:spPr>
          <a:xfrm rot="16200000">
            <a:off x="5863959" y="753122"/>
            <a:ext cx="464081" cy="8460737"/>
          </a:xfrm>
          <a:prstGeom prst="leftBrace">
            <a:avLst>
              <a:gd name="adj1" fmla="val 63065"/>
              <a:gd name="adj2" fmla="val 49880"/>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26" name="TextBox 25">
            <a:extLst>
              <a:ext uri="{FF2B5EF4-FFF2-40B4-BE49-F238E27FC236}">
                <a16:creationId xmlns:a16="http://schemas.microsoft.com/office/drawing/2014/main" id="{69AC2DE8-81AF-A733-D761-305A565759CF}"/>
              </a:ext>
            </a:extLst>
          </p:cNvPr>
          <p:cNvSpPr txBox="1"/>
          <p:nvPr/>
        </p:nvSpPr>
        <p:spPr>
          <a:xfrm>
            <a:off x="3078480" y="5192602"/>
            <a:ext cx="5740400" cy="338554"/>
          </a:xfrm>
          <a:prstGeom prst="rect">
            <a:avLst/>
          </a:prstGeom>
          <a:noFill/>
        </p:spPr>
        <p:txBody>
          <a:bodyPr wrap="square" rtlCol="0">
            <a:spAutoFit/>
          </a:bodyPr>
          <a:lstStyle/>
          <a:p>
            <a:pPr algn="ctr"/>
            <a:r>
              <a:rPr lang="en-IN" sz="1600" i="1" dirty="0"/>
              <a:t>These resources helped us achieve:</a:t>
            </a:r>
          </a:p>
        </p:txBody>
      </p:sp>
      <p:sp>
        <p:nvSpPr>
          <p:cNvPr id="28" name="Rectangle 27">
            <a:extLst>
              <a:ext uri="{FF2B5EF4-FFF2-40B4-BE49-F238E27FC236}">
                <a16:creationId xmlns:a16="http://schemas.microsoft.com/office/drawing/2014/main" id="{B4FC1EB4-ACC9-96CF-CAEF-05CFA3633C1C}"/>
              </a:ext>
            </a:extLst>
          </p:cNvPr>
          <p:cNvSpPr/>
          <p:nvPr/>
        </p:nvSpPr>
        <p:spPr>
          <a:xfrm>
            <a:off x="7878174" y="5519877"/>
            <a:ext cx="3376566" cy="617166"/>
          </a:xfrm>
          <a:prstGeom prst="rect">
            <a:avLst/>
          </a:prstGeom>
          <a:solidFill>
            <a:srgbClr val="EEF7E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     Higher memory capacity</a:t>
            </a:r>
          </a:p>
        </p:txBody>
      </p:sp>
      <p:pic>
        <p:nvPicPr>
          <p:cNvPr id="30" name="Graphic 29" descr="Stopwatch with solid fill">
            <a:extLst>
              <a:ext uri="{FF2B5EF4-FFF2-40B4-BE49-F238E27FC236}">
                <a16:creationId xmlns:a16="http://schemas.microsoft.com/office/drawing/2014/main" id="{A345AA57-4FF8-7D69-2115-483A22BE76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6780" y="5596419"/>
            <a:ext cx="464082" cy="464082"/>
          </a:xfrm>
          <a:prstGeom prst="rect">
            <a:avLst/>
          </a:prstGeom>
        </p:spPr>
      </p:pic>
      <p:pic>
        <p:nvPicPr>
          <p:cNvPr id="32" name="Graphic 31" descr="Checklist with solid fill">
            <a:extLst>
              <a:ext uri="{FF2B5EF4-FFF2-40B4-BE49-F238E27FC236}">
                <a16:creationId xmlns:a16="http://schemas.microsoft.com/office/drawing/2014/main" id="{D473893E-DFE3-82E3-201C-66C91B06EA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07716" y="5623811"/>
            <a:ext cx="413535" cy="413535"/>
          </a:xfrm>
          <a:prstGeom prst="rect">
            <a:avLst/>
          </a:prstGeom>
        </p:spPr>
      </p:pic>
      <p:pic>
        <p:nvPicPr>
          <p:cNvPr id="7" name="Graphic 6" descr="Briefcase with solid fill">
            <a:extLst>
              <a:ext uri="{FF2B5EF4-FFF2-40B4-BE49-F238E27FC236}">
                <a16:creationId xmlns:a16="http://schemas.microsoft.com/office/drawing/2014/main" id="{1762590E-97F4-BF28-003A-457D9739C35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21517" y="5596419"/>
            <a:ext cx="464082" cy="464082"/>
          </a:xfrm>
          <a:prstGeom prst="rect">
            <a:avLst/>
          </a:prstGeom>
        </p:spPr>
      </p:pic>
    </p:spTree>
    <p:extLst>
      <p:ext uri="{BB962C8B-B14F-4D97-AF65-F5344CB8AC3E}">
        <p14:creationId xmlns:p14="http://schemas.microsoft.com/office/powerpoint/2010/main" val="3255688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lowchart: Delay 24">
            <a:extLst>
              <a:ext uri="{FF2B5EF4-FFF2-40B4-BE49-F238E27FC236}">
                <a16:creationId xmlns:a16="http://schemas.microsoft.com/office/drawing/2014/main" id="{5D7E3365-CC0C-0F8C-ED17-4CF92307A28E}"/>
              </a:ext>
            </a:extLst>
          </p:cNvPr>
          <p:cNvSpPr/>
          <p:nvPr/>
        </p:nvSpPr>
        <p:spPr>
          <a:xfrm rot="16200000">
            <a:off x="5187271" y="2920123"/>
            <a:ext cx="1746250" cy="3376566"/>
          </a:xfrm>
          <a:custGeom>
            <a:avLst/>
            <a:gdLst>
              <a:gd name="connsiteX0" fmla="*/ 0 w 1818865"/>
              <a:gd name="connsiteY0" fmla="*/ 0 h 2893192"/>
              <a:gd name="connsiteX1" fmla="*/ 909433 w 1818865"/>
              <a:gd name="connsiteY1" fmla="*/ 0 h 2893192"/>
              <a:gd name="connsiteX2" fmla="*/ 1818866 w 1818865"/>
              <a:gd name="connsiteY2" fmla="*/ 1446596 h 2893192"/>
              <a:gd name="connsiteX3" fmla="*/ 909433 w 1818865"/>
              <a:gd name="connsiteY3" fmla="*/ 2893192 h 2893192"/>
              <a:gd name="connsiteX4" fmla="*/ 0 w 1818865"/>
              <a:gd name="connsiteY4" fmla="*/ 2893192 h 2893192"/>
              <a:gd name="connsiteX5" fmla="*/ 0 w 1818865"/>
              <a:gd name="connsiteY5" fmla="*/ 0 h 2893192"/>
              <a:gd name="connsiteX0" fmla="*/ 863600 w 1818866"/>
              <a:gd name="connsiteY0" fmla="*/ 3 h 2893192"/>
              <a:gd name="connsiteX1" fmla="*/ 909433 w 1818866"/>
              <a:gd name="connsiteY1" fmla="*/ 0 h 2893192"/>
              <a:gd name="connsiteX2" fmla="*/ 1818866 w 1818866"/>
              <a:gd name="connsiteY2" fmla="*/ 1446596 h 2893192"/>
              <a:gd name="connsiteX3" fmla="*/ 909433 w 1818866"/>
              <a:gd name="connsiteY3" fmla="*/ 2893192 h 2893192"/>
              <a:gd name="connsiteX4" fmla="*/ 0 w 1818866"/>
              <a:gd name="connsiteY4" fmla="*/ 2893192 h 2893192"/>
              <a:gd name="connsiteX5" fmla="*/ 863600 w 1818866"/>
              <a:gd name="connsiteY5" fmla="*/ 3 h 2893192"/>
              <a:gd name="connsiteX0" fmla="*/ 0 w 955266"/>
              <a:gd name="connsiteY0" fmla="*/ 3 h 2893192"/>
              <a:gd name="connsiteX1" fmla="*/ 45833 w 955266"/>
              <a:gd name="connsiteY1" fmla="*/ 0 h 2893192"/>
              <a:gd name="connsiteX2" fmla="*/ 955266 w 955266"/>
              <a:gd name="connsiteY2" fmla="*/ 1446596 h 2893192"/>
              <a:gd name="connsiteX3" fmla="*/ 45833 w 955266"/>
              <a:gd name="connsiteY3" fmla="*/ 2893192 h 2893192"/>
              <a:gd name="connsiteX4" fmla="*/ 30480 w 955266"/>
              <a:gd name="connsiteY4" fmla="*/ 2893192 h 2893192"/>
              <a:gd name="connsiteX5" fmla="*/ 0 w 955266"/>
              <a:gd name="connsiteY5" fmla="*/ 3 h 2893192"/>
              <a:gd name="connsiteX0" fmla="*/ 0 w 955266"/>
              <a:gd name="connsiteY0" fmla="*/ 3 h 2893192"/>
              <a:gd name="connsiteX1" fmla="*/ 45833 w 955266"/>
              <a:gd name="connsiteY1" fmla="*/ 0 h 2893192"/>
              <a:gd name="connsiteX2" fmla="*/ 955266 w 955266"/>
              <a:gd name="connsiteY2" fmla="*/ 1446596 h 2893192"/>
              <a:gd name="connsiteX3" fmla="*/ 45833 w 955266"/>
              <a:gd name="connsiteY3" fmla="*/ 2893192 h 2893192"/>
              <a:gd name="connsiteX4" fmla="*/ 0 w 955266"/>
              <a:gd name="connsiteY4" fmla="*/ 2893192 h 2893192"/>
              <a:gd name="connsiteX5" fmla="*/ 0 w 955266"/>
              <a:gd name="connsiteY5" fmla="*/ 3 h 2893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5266" h="2893192">
                <a:moveTo>
                  <a:pt x="0" y="3"/>
                </a:moveTo>
                <a:lnTo>
                  <a:pt x="45833" y="0"/>
                </a:lnTo>
                <a:cubicBezTo>
                  <a:pt x="548099" y="0"/>
                  <a:pt x="955266" y="647663"/>
                  <a:pt x="955266" y="1446596"/>
                </a:cubicBezTo>
                <a:cubicBezTo>
                  <a:pt x="955266" y="2245529"/>
                  <a:pt x="548099" y="2893192"/>
                  <a:pt x="45833" y="2893192"/>
                </a:cubicBezTo>
                <a:lnTo>
                  <a:pt x="0" y="2893192"/>
                </a:lnTo>
                <a:lnTo>
                  <a:pt x="0" y="3"/>
                </a:lnTo>
                <a:close/>
              </a:path>
            </a:pathLst>
          </a:custGeom>
          <a:solidFill>
            <a:srgbClr val="1D937A"/>
          </a:solidFill>
          <a:ln>
            <a:no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IN" sz="3200" b="1" dirty="0">
                <a:solidFill>
                  <a:schemeClr val="bg1"/>
                </a:solidFill>
              </a:rPr>
              <a:t>Getting to</a:t>
            </a:r>
          </a:p>
          <a:p>
            <a:pPr algn="ctr"/>
            <a:r>
              <a:rPr lang="en-IN" sz="3200" b="1" dirty="0">
                <a:solidFill>
                  <a:schemeClr val="bg1"/>
                </a:solidFill>
              </a:rPr>
              <a:t> know Spleeter</a:t>
            </a:r>
          </a:p>
        </p:txBody>
      </p:sp>
      <p:sp>
        <p:nvSpPr>
          <p:cNvPr id="2" name="Title 1">
            <a:extLst>
              <a:ext uri="{FF2B5EF4-FFF2-40B4-BE49-F238E27FC236}">
                <a16:creationId xmlns:a16="http://schemas.microsoft.com/office/drawing/2014/main" id="{9AFBF8EC-DE8B-B53C-B31A-62C33F964300}"/>
              </a:ext>
            </a:extLst>
          </p:cNvPr>
          <p:cNvSpPr>
            <a:spLocks noGrp="1"/>
          </p:cNvSpPr>
          <p:nvPr>
            <p:ph type="title"/>
          </p:nvPr>
        </p:nvSpPr>
        <p:spPr/>
        <p:txBody>
          <a:bodyPr/>
          <a:lstStyle/>
          <a:p>
            <a:r>
              <a:rPr lang="en-IN" b="1" dirty="0">
                <a:solidFill>
                  <a:srgbClr val="136352"/>
                </a:solidFill>
              </a:rPr>
              <a:t>Spleeter</a:t>
            </a:r>
            <a:r>
              <a:rPr lang="en-IN" dirty="0">
                <a:solidFill>
                  <a:srgbClr val="136352"/>
                </a:solidFill>
              </a:rPr>
              <a:t> | An Introduction</a:t>
            </a:r>
          </a:p>
        </p:txBody>
      </p:sp>
      <p:sp>
        <p:nvSpPr>
          <p:cNvPr id="6" name="Slide Number Placeholder 5">
            <a:extLst>
              <a:ext uri="{FF2B5EF4-FFF2-40B4-BE49-F238E27FC236}">
                <a16:creationId xmlns:a16="http://schemas.microsoft.com/office/drawing/2014/main" id="{BCA6148E-81EE-2A7D-BAF2-4193920F3258}"/>
              </a:ext>
            </a:extLst>
          </p:cNvPr>
          <p:cNvSpPr>
            <a:spLocks noGrp="1"/>
          </p:cNvSpPr>
          <p:nvPr>
            <p:ph type="sldNum" sz="quarter" idx="12"/>
          </p:nvPr>
        </p:nvSpPr>
        <p:spPr/>
        <p:txBody>
          <a:bodyPr/>
          <a:lstStyle/>
          <a:p>
            <a:fld id="{E8874524-BF34-4947-A577-99363AE6E5C2}" type="slidenum">
              <a:rPr lang="en-IN" smtClean="0"/>
              <a:t>4</a:t>
            </a:fld>
            <a:endParaRPr lang="en-IN"/>
          </a:p>
        </p:txBody>
      </p:sp>
      <p:grpSp>
        <p:nvGrpSpPr>
          <p:cNvPr id="19" name="Group 18">
            <a:extLst>
              <a:ext uri="{FF2B5EF4-FFF2-40B4-BE49-F238E27FC236}">
                <a16:creationId xmlns:a16="http://schemas.microsoft.com/office/drawing/2014/main" id="{7EDF4DB8-75D6-FD63-2E80-0D0F11DC4D3E}"/>
              </a:ext>
            </a:extLst>
          </p:cNvPr>
          <p:cNvGrpSpPr/>
          <p:nvPr/>
        </p:nvGrpSpPr>
        <p:grpSpPr>
          <a:xfrm>
            <a:off x="706120" y="3244637"/>
            <a:ext cx="3376566" cy="2241557"/>
            <a:chOff x="838200" y="3383280"/>
            <a:chExt cx="3376566" cy="2241557"/>
          </a:xfrm>
        </p:grpSpPr>
        <p:sp>
          <p:nvSpPr>
            <p:cNvPr id="33" name="Rectangle 32">
              <a:extLst>
                <a:ext uri="{FF2B5EF4-FFF2-40B4-BE49-F238E27FC236}">
                  <a16:creationId xmlns:a16="http://schemas.microsoft.com/office/drawing/2014/main" id="{542B4A5A-9B7D-FDC9-7201-414158A62605}"/>
                </a:ext>
              </a:extLst>
            </p:cNvPr>
            <p:cNvSpPr/>
            <p:nvPr/>
          </p:nvSpPr>
          <p:spPr>
            <a:xfrm>
              <a:off x="838200" y="3803965"/>
              <a:ext cx="3376566" cy="1820872"/>
            </a:xfrm>
            <a:prstGeom prst="rect">
              <a:avLst/>
            </a:prstGeom>
            <a:solidFill>
              <a:srgbClr val="EEF7E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err="1">
                  <a:solidFill>
                    <a:schemeClr val="tx1"/>
                  </a:solidFill>
                </a:rPr>
                <a:t>Spleeter's</a:t>
              </a:r>
              <a:r>
                <a:rPr lang="en-US" sz="1600" dirty="0">
                  <a:solidFill>
                    <a:schemeClr val="tx1"/>
                  </a:solidFill>
                </a:rPr>
                <a:t> default model separates audio into 4 stems: vocals, bass, drums, and other. </a:t>
              </a:r>
            </a:p>
            <a:p>
              <a:pPr marL="285750" indent="-285750">
                <a:buFont typeface="Arial" panose="020B0604020202020204" pitchFamily="34" charset="0"/>
                <a:buChar char="•"/>
              </a:pPr>
              <a:r>
                <a:rPr lang="en-US" sz="1600" dirty="0">
                  <a:solidFill>
                    <a:schemeClr val="tx1"/>
                  </a:solidFill>
                </a:rPr>
                <a:t>Additionally, a 2 and 5 stem configurations generate vocals and accompaniment or vocals, bass, drums, piano, and other</a:t>
              </a:r>
              <a:endParaRPr lang="en-IN" sz="1600" dirty="0">
                <a:solidFill>
                  <a:schemeClr val="tx1"/>
                </a:solidFill>
              </a:endParaRPr>
            </a:p>
          </p:txBody>
        </p:sp>
        <p:grpSp>
          <p:nvGrpSpPr>
            <p:cNvPr id="7" name="Group 6">
              <a:extLst>
                <a:ext uri="{FF2B5EF4-FFF2-40B4-BE49-F238E27FC236}">
                  <a16:creationId xmlns:a16="http://schemas.microsoft.com/office/drawing/2014/main" id="{ED24092F-4E12-7080-2450-111EB0F612BA}"/>
                </a:ext>
              </a:extLst>
            </p:cNvPr>
            <p:cNvGrpSpPr/>
            <p:nvPr/>
          </p:nvGrpSpPr>
          <p:grpSpPr>
            <a:xfrm>
              <a:off x="838200" y="3383280"/>
              <a:ext cx="3376566" cy="437514"/>
              <a:chOff x="744220" y="1690688"/>
              <a:chExt cx="10317480" cy="341946"/>
            </a:xfrm>
          </p:grpSpPr>
          <p:sp>
            <p:nvSpPr>
              <p:cNvPr id="8" name="Rectangle 7">
                <a:extLst>
                  <a:ext uri="{FF2B5EF4-FFF2-40B4-BE49-F238E27FC236}">
                    <a16:creationId xmlns:a16="http://schemas.microsoft.com/office/drawing/2014/main" id="{11B51AC4-3BA9-79CE-E4CF-72DE6A81F2FF}"/>
                  </a:ext>
                </a:extLst>
              </p:cNvPr>
              <p:cNvSpPr/>
              <p:nvPr/>
            </p:nvSpPr>
            <p:spPr>
              <a:xfrm>
                <a:off x="744220" y="1690688"/>
                <a:ext cx="10317480" cy="34194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b="1" dirty="0">
                    <a:solidFill>
                      <a:srgbClr val="1A8870"/>
                    </a:solidFill>
                  </a:rPr>
                  <a:t>Source Separation</a:t>
                </a:r>
              </a:p>
            </p:txBody>
          </p:sp>
          <p:cxnSp>
            <p:nvCxnSpPr>
              <p:cNvPr id="9" name="Straight Connector 8">
                <a:extLst>
                  <a:ext uri="{FF2B5EF4-FFF2-40B4-BE49-F238E27FC236}">
                    <a16:creationId xmlns:a16="http://schemas.microsoft.com/office/drawing/2014/main" id="{2C443BF6-343F-D04D-8D7E-ECA728041F70}"/>
                  </a:ext>
                </a:extLst>
              </p:cNvPr>
              <p:cNvCxnSpPr/>
              <p:nvPr/>
            </p:nvCxnSpPr>
            <p:spPr>
              <a:xfrm>
                <a:off x="744220" y="2018189"/>
                <a:ext cx="10317480" cy="0"/>
              </a:xfrm>
              <a:prstGeom prst="line">
                <a:avLst/>
              </a:prstGeom>
              <a:ln w="19050">
                <a:solidFill>
                  <a:srgbClr val="1A8870"/>
                </a:solidFill>
              </a:ln>
            </p:spPr>
            <p:style>
              <a:lnRef idx="1">
                <a:schemeClr val="accent1"/>
              </a:lnRef>
              <a:fillRef idx="0">
                <a:schemeClr val="accent1"/>
              </a:fillRef>
              <a:effectRef idx="0">
                <a:schemeClr val="accent1"/>
              </a:effectRef>
              <a:fontRef idx="minor">
                <a:schemeClr val="tx1"/>
              </a:fontRef>
            </p:style>
          </p:cxnSp>
        </p:grpSp>
      </p:grpSp>
      <p:grpSp>
        <p:nvGrpSpPr>
          <p:cNvPr id="20" name="Group 19">
            <a:extLst>
              <a:ext uri="{FF2B5EF4-FFF2-40B4-BE49-F238E27FC236}">
                <a16:creationId xmlns:a16="http://schemas.microsoft.com/office/drawing/2014/main" id="{80057322-6AB8-33EE-60EA-9CB6E3BD2555}"/>
              </a:ext>
            </a:extLst>
          </p:cNvPr>
          <p:cNvGrpSpPr/>
          <p:nvPr/>
        </p:nvGrpSpPr>
        <p:grpSpPr>
          <a:xfrm>
            <a:off x="706120" y="1682750"/>
            <a:ext cx="3376566" cy="1510984"/>
            <a:chOff x="838200" y="3383280"/>
            <a:chExt cx="3376566" cy="1510984"/>
          </a:xfrm>
        </p:grpSpPr>
        <p:sp>
          <p:nvSpPr>
            <p:cNvPr id="21" name="Rectangle 20">
              <a:extLst>
                <a:ext uri="{FF2B5EF4-FFF2-40B4-BE49-F238E27FC236}">
                  <a16:creationId xmlns:a16="http://schemas.microsoft.com/office/drawing/2014/main" id="{D92F7823-0FB6-39A8-139E-D7566E7C9B3B}"/>
                </a:ext>
              </a:extLst>
            </p:cNvPr>
            <p:cNvSpPr/>
            <p:nvPr/>
          </p:nvSpPr>
          <p:spPr>
            <a:xfrm>
              <a:off x="838200" y="3803966"/>
              <a:ext cx="3376566" cy="1090298"/>
            </a:xfrm>
            <a:prstGeom prst="rect">
              <a:avLst/>
            </a:prstGeom>
            <a:solidFill>
              <a:srgbClr val="EEF7E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Spleeter was created by Deezer Research in 2015. It was designed with ease of use, separation performance, and speed in mind</a:t>
              </a:r>
              <a:endParaRPr lang="en-IN" sz="1600" dirty="0">
                <a:solidFill>
                  <a:schemeClr val="tx1"/>
                </a:solidFill>
              </a:endParaRPr>
            </a:p>
          </p:txBody>
        </p:sp>
        <p:grpSp>
          <p:nvGrpSpPr>
            <p:cNvPr id="22" name="Group 21">
              <a:extLst>
                <a:ext uri="{FF2B5EF4-FFF2-40B4-BE49-F238E27FC236}">
                  <a16:creationId xmlns:a16="http://schemas.microsoft.com/office/drawing/2014/main" id="{2C5D7BC2-3F55-4E21-AEAE-E4A17B465B58}"/>
                </a:ext>
              </a:extLst>
            </p:cNvPr>
            <p:cNvGrpSpPr/>
            <p:nvPr/>
          </p:nvGrpSpPr>
          <p:grpSpPr>
            <a:xfrm>
              <a:off x="838200" y="3383280"/>
              <a:ext cx="3376566" cy="437514"/>
              <a:chOff x="744220" y="1690688"/>
              <a:chExt cx="10317480" cy="341946"/>
            </a:xfrm>
          </p:grpSpPr>
          <p:sp>
            <p:nvSpPr>
              <p:cNvPr id="23" name="Rectangle 22">
                <a:extLst>
                  <a:ext uri="{FF2B5EF4-FFF2-40B4-BE49-F238E27FC236}">
                    <a16:creationId xmlns:a16="http://schemas.microsoft.com/office/drawing/2014/main" id="{0A81C51C-E4AA-45D4-6D3F-573EDDC10AA3}"/>
                  </a:ext>
                </a:extLst>
              </p:cNvPr>
              <p:cNvSpPr/>
              <p:nvPr/>
            </p:nvSpPr>
            <p:spPr>
              <a:xfrm>
                <a:off x="744220" y="1690688"/>
                <a:ext cx="10317480" cy="34194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b="1" dirty="0">
                    <a:solidFill>
                      <a:srgbClr val="1A8870"/>
                    </a:solidFill>
                  </a:rPr>
                  <a:t>Origin of Spleeter</a:t>
                </a:r>
              </a:p>
            </p:txBody>
          </p:sp>
          <p:cxnSp>
            <p:nvCxnSpPr>
              <p:cNvPr id="27" name="Straight Connector 26">
                <a:extLst>
                  <a:ext uri="{FF2B5EF4-FFF2-40B4-BE49-F238E27FC236}">
                    <a16:creationId xmlns:a16="http://schemas.microsoft.com/office/drawing/2014/main" id="{C9791562-69F4-4F6A-3803-3D080DDA02F7}"/>
                  </a:ext>
                </a:extLst>
              </p:cNvPr>
              <p:cNvCxnSpPr/>
              <p:nvPr/>
            </p:nvCxnSpPr>
            <p:spPr>
              <a:xfrm>
                <a:off x="744220" y="2018189"/>
                <a:ext cx="10317480" cy="0"/>
              </a:xfrm>
              <a:prstGeom prst="line">
                <a:avLst/>
              </a:prstGeom>
              <a:ln w="19050">
                <a:solidFill>
                  <a:srgbClr val="1A8870"/>
                </a:solidFill>
              </a:ln>
            </p:spPr>
            <p:style>
              <a:lnRef idx="1">
                <a:schemeClr val="accent1"/>
              </a:lnRef>
              <a:fillRef idx="0">
                <a:schemeClr val="accent1"/>
              </a:fillRef>
              <a:effectRef idx="0">
                <a:schemeClr val="accent1"/>
              </a:effectRef>
              <a:fontRef idx="minor">
                <a:schemeClr val="tx1"/>
              </a:fontRef>
            </p:style>
          </p:cxnSp>
        </p:grpSp>
      </p:grpSp>
      <p:grpSp>
        <p:nvGrpSpPr>
          <p:cNvPr id="29" name="Group 28">
            <a:extLst>
              <a:ext uri="{FF2B5EF4-FFF2-40B4-BE49-F238E27FC236}">
                <a16:creationId xmlns:a16="http://schemas.microsoft.com/office/drawing/2014/main" id="{F91DFC53-5A63-E798-EDD6-74995D8D22DB}"/>
              </a:ext>
            </a:extLst>
          </p:cNvPr>
          <p:cNvGrpSpPr/>
          <p:nvPr/>
        </p:nvGrpSpPr>
        <p:grpSpPr>
          <a:xfrm>
            <a:off x="4372113" y="1682750"/>
            <a:ext cx="3376566" cy="1510983"/>
            <a:chOff x="838200" y="3383280"/>
            <a:chExt cx="3376566" cy="1510983"/>
          </a:xfrm>
        </p:grpSpPr>
        <p:sp>
          <p:nvSpPr>
            <p:cNvPr id="31" name="Rectangle 30">
              <a:extLst>
                <a:ext uri="{FF2B5EF4-FFF2-40B4-BE49-F238E27FC236}">
                  <a16:creationId xmlns:a16="http://schemas.microsoft.com/office/drawing/2014/main" id="{D47FE55F-3F3F-D8D8-659A-B06ED9EE3944}"/>
                </a:ext>
              </a:extLst>
            </p:cNvPr>
            <p:cNvSpPr/>
            <p:nvPr/>
          </p:nvSpPr>
          <p:spPr>
            <a:xfrm>
              <a:off x="838200" y="3803966"/>
              <a:ext cx="3376566" cy="1090297"/>
            </a:xfrm>
            <a:prstGeom prst="rect">
              <a:avLst/>
            </a:prstGeom>
            <a:solidFill>
              <a:srgbClr val="EEF7E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Spleeter contains pre-trained models like U-Net and is trained on Deezer’s internal datasets.</a:t>
              </a:r>
              <a:endParaRPr lang="en-IN" sz="1600" dirty="0">
                <a:solidFill>
                  <a:schemeClr val="tx1"/>
                </a:solidFill>
              </a:endParaRPr>
            </a:p>
          </p:txBody>
        </p:sp>
        <p:grpSp>
          <p:nvGrpSpPr>
            <p:cNvPr id="34" name="Group 33">
              <a:extLst>
                <a:ext uri="{FF2B5EF4-FFF2-40B4-BE49-F238E27FC236}">
                  <a16:creationId xmlns:a16="http://schemas.microsoft.com/office/drawing/2014/main" id="{8ACDC46A-452F-4C6E-157D-ED67F9A89693}"/>
                </a:ext>
              </a:extLst>
            </p:cNvPr>
            <p:cNvGrpSpPr/>
            <p:nvPr/>
          </p:nvGrpSpPr>
          <p:grpSpPr>
            <a:xfrm>
              <a:off x="838200" y="3383280"/>
              <a:ext cx="3376566" cy="437514"/>
              <a:chOff x="744220" y="1690688"/>
              <a:chExt cx="10317480" cy="341946"/>
            </a:xfrm>
          </p:grpSpPr>
          <p:sp>
            <p:nvSpPr>
              <p:cNvPr id="36" name="Rectangle 35">
                <a:extLst>
                  <a:ext uri="{FF2B5EF4-FFF2-40B4-BE49-F238E27FC236}">
                    <a16:creationId xmlns:a16="http://schemas.microsoft.com/office/drawing/2014/main" id="{ED9EC4E4-D9ED-3AB4-5EB0-DEC08BE31333}"/>
                  </a:ext>
                </a:extLst>
              </p:cNvPr>
              <p:cNvSpPr/>
              <p:nvPr/>
            </p:nvSpPr>
            <p:spPr>
              <a:xfrm>
                <a:off x="744220" y="1690688"/>
                <a:ext cx="10317480" cy="34194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b="1" dirty="0">
                    <a:solidFill>
                      <a:srgbClr val="1A8870"/>
                    </a:solidFill>
                  </a:rPr>
                  <a:t>Pre-trained Models</a:t>
                </a:r>
              </a:p>
            </p:txBody>
          </p:sp>
          <p:cxnSp>
            <p:nvCxnSpPr>
              <p:cNvPr id="37" name="Straight Connector 36">
                <a:extLst>
                  <a:ext uri="{FF2B5EF4-FFF2-40B4-BE49-F238E27FC236}">
                    <a16:creationId xmlns:a16="http://schemas.microsoft.com/office/drawing/2014/main" id="{509859DA-FDE1-AA80-4E7F-992524FB72CE}"/>
                  </a:ext>
                </a:extLst>
              </p:cNvPr>
              <p:cNvCxnSpPr/>
              <p:nvPr/>
            </p:nvCxnSpPr>
            <p:spPr>
              <a:xfrm>
                <a:off x="744220" y="2018189"/>
                <a:ext cx="10317480" cy="0"/>
              </a:xfrm>
              <a:prstGeom prst="line">
                <a:avLst/>
              </a:prstGeom>
              <a:ln w="19050">
                <a:solidFill>
                  <a:srgbClr val="1A8870"/>
                </a:solidFill>
              </a:ln>
            </p:spPr>
            <p:style>
              <a:lnRef idx="1">
                <a:schemeClr val="accent1"/>
              </a:lnRef>
              <a:fillRef idx="0">
                <a:schemeClr val="accent1"/>
              </a:fillRef>
              <a:effectRef idx="0">
                <a:schemeClr val="accent1"/>
              </a:effectRef>
              <a:fontRef idx="minor">
                <a:schemeClr val="tx1"/>
              </a:fontRef>
            </p:style>
          </p:cxnSp>
        </p:grpSp>
      </p:grpSp>
      <p:grpSp>
        <p:nvGrpSpPr>
          <p:cNvPr id="38" name="Group 37">
            <a:extLst>
              <a:ext uri="{FF2B5EF4-FFF2-40B4-BE49-F238E27FC236}">
                <a16:creationId xmlns:a16="http://schemas.microsoft.com/office/drawing/2014/main" id="{F643B7A4-3E22-58A2-833C-FC9986912078}"/>
              </a:ext>
            </a:extLst>
          </p:cNvPr>
          <p:cNvGrpSpPr/>
          <p:nvPr/>
        </p:nvGrpSpPr>
        <p:grpSpPr>
          <a:xfrm>
            <a:off x="8038106" y="1682749"/>
            <a:ext cx="3376566" cy="3798777"/>
            <a:chOff x="838200" y="3383280"/>
            <a:chExt cx="3376566" cy="3710932"/>
          </a:xfrm>
        </p:grpSpPr>
        <p:sp>
          <p:nvSpPr>
            <p:cNvPr id="39" name="Rectangle 38">
              <a:extLst>
                <a:ext uri="{FF2B5EF4-FFF2-40B4-BE49-F238E27FC236}">
                  <a16:creationId xmlns:a16="http://schemas.microsoft.com/office/drawing/2014/main" id="{60D0324F-3623-8130-2089-EF8C7252DBF0}"/>
                </a:ext>
              </a:extLst>
            </p:cNvPr>
            <p:cNvSpPr/>
            <p:nvPr/>
          </p:nvSpPr>
          <p:spPr>
            <a:xfrm>
              <a:off x="838200" y="3803965"/>
              <a:ext cx="3376566" cy="3290247"/>
            </a:xfrm>
            <a:prstGeom prst="rect">
              <a:avLst/>
            </a:prstGeom>
            <a:solidFill>
              <a:srgbClr val="EEF7E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600" dirty="0">
                  <a:solidFill>
                    <a:schemeClr val="tx1"/>
                  </a:solidFill>
                </a:rPr>
                <a:t>TensorFlow serves as the core machine learning framework on which Spleeter is built. </a:t>
              </a:r>
            </a:p>
            <a:p>
              <a:endParaRPr lang="en-US" sz="1600" dirty="0">
                <a:solidFill>
                  <a:schemeClr val="tx1"/>
                </a:solidFill>
              </a:endParaRPr>
            </a:p>
            <a:p>
              <a:pPr marL="285750" indent="-285750">
                <a:buFont typeface="Wingdings" panose="05000000000000000000" pitchFamily="2" charset="2"/>
                <a:buChar char="§"/>
              </a:pPr>
              <a:r>
                <a:rPr lang="en-US" sz="1600" dirty="0">
                  <a:solidFill>
                    <a:schemeClr val="tx1"/>
                  </a:solidFill>
                </a:rPr>
                <a:t>This allows Spleeter to use TensorFlow's high-level APIs, like layers, activations, and other components available in the TensorFlow library</a:t>
              </a:r>
              <a:endParaRPr lang="en-IN" sz="1600" dirty="0">
                <a:solidFill>
                  <a:schemeClr val="tx1"/>
                </a:solidFill>
              </a:endParaRPr>
            </a:p>
          </p:txBody>
        </p:sp>
        <p:grpSp>
          <p:nvGrpSpPr>
            <p:cNvPr id="40" name="Group 39">
              <a:extLst>
                <a:ext uri="{FF2B5EF4-FFF2-40B4-BE49-F238E27FC236}">
                  <a16:creationId xmlns:a16="http://schemas.microsoft.com/office/drawing/2014/main" id="{45E16665-EE61-4D77-6FF0-B2AE89CDC610}"/>
                </a:ext>
              </a:extLst>
            </p:cNvPr>
            <p:cNvGrpSpPr/>
            <p:nvPr/>
          </p:nvGrpSpPr>
          <p:grpSpPr>
            <a:xfrm>
              <a:off x="838200" y="3383280"/>
              <a:ext cx="3376566" cy="437514"/>
              <a:chOff x="744220" y="1690688"/>
              <a:chExt cx="10317480" cy="341946"/>
            </a:xfrm>
          </p:grpSpPr>
          <p:sp>
            <p:nvSpPr>
              <p:cNvPr id="41" name="Rectangle 40">
                <a:extLst>
                  <a:ext uri="{FF2B5EF4-FFF2-40B4-BE49-F238E27FC236}">
                    <a16:creationId xmlns:a16="http://schemas.microsoft.com/office/drawing/2014/main" id="{477B2B52-F11D-EAEA-79E2-4CB4F68C8A5F}"/>
                  </a:ext>
                </a:extLst>
              </p:cNvPr>
              <p:cNvSpPr/>
              <p:nvPr/>
            </p:nvSpPr>
            <p:spPr>
              <a:xfrm>
                <a:off x="744220" y="1690688"/>
                <a:ext cx="10317480" cy="34194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b="1" dirty="0">
                    <a:solidFill>
                      <a:srgbClr val="1A8870"/>
                    </a:solidFill>
                  </a:rPr>
                  <a:t>TensorFlow</a:t>
                </a:r>
              </a:p>
            </p:txBody>
          </p:sp>
          <p:cxnSp>
            <p:nvCxnSpPr>
              <p:cNvPr id="42" name="Straight Connector 41">
                <a:extLst>
                  <a:ext uri="{FF2B5EF4-FFF2-40B4-BE49-F238E27FC236}">
                    <a16:creationId xmlns:a16="http://schemas.microsoft.com/office/drawing/2014/main" id="{36A3A31D-9658-D805-4353-20DBF09D5AE3}"/>
                  </a:ext>
                </a:extLst>
              </p:cNvPr>
              <p:cNvCxnSpPr/>
              <p:nvPr/>
            </p:nvCxnSpPr>
            <p:spPr>
              <a:xfrm>
                <a:off x="744220" y="2018189"/>
                <a:ext cx="10317480" cy="0"/>
              </a:xfrm>
              <a:prstGeom prst="line">
                <a:avLst/>
              </a:prstGeom>
              <a:ln w="19050">
                <a:solidFill>
                  <a:srgbClr val="1A8870"/>
                </a:solidFill>
              </a:ln>
            </p:spPr>
            <p:style>
              <a:lnRef idx="1">
                <a:schemeClr val="accent1"/>
              </a:lnRef>
              <a:fillRef idx="0">
                <a:schemeClr val="accent1"/>
              </a:fillRef>
              <a:effectRef idx="0">
                <a:schemeClr val="accent1"/>
              </a:effectRef>
              <a:fontRef idx="minor">
                <a:schemeClr val="tx1"/>
              </a:fontRef>
            </p:style>
          </p:cxnSp>
        </p:grpSp>
      </p:grpSp>
      <p:sp>
        <p:nvSpPr>
          <p:cNvPr id="43" name="Rectangle 42">
            <a:extLst>
              <a:ext uri="{FF2B5EF4-FFF2-40B4-BE49-F238E27FC236}">
                <a16:creationId xmlns:a16="http://schemas.microsoft.com/office/drawing/2014/main" id="{E99C39BD-ACC1-F2F6-E3C8-54CD6C8FF5C3}"/>
              </a:ext>
            </a:extLst>
          </p:cNvPr>
          <p:cNvSpPr/>
          <p:nvPr/>
        </p:nvSpPr>
        <p:spPr>
          <a:xfrm>
            <a:off x="706120" y="5872480"/>
            <a:ext cx="10708552" cy="43749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The dynamic and adaptable nature of Spleeter encouraged us to explore further</a:t>
            </a:r>
          </a:p>
        </p:txBody>
      </p:sp>
      <p:grpSp>
        <p:nvGrpSpPr>
          <p:cNvPr id="51" name="Group 50">
            <a:extLst>
              <a:ext uri="{FF2B5EF4-FFF2-40B4-BE49-F238E27FC236}">
                <a16:creationId xmlns:a16="http://schemas.microsoft.com/office/drawing/2014/main" id="{AB462CAF-265A-4B9E-8D87-43FFC7C238DC}"/>
              </a:ext>
            </a:extLst>
          </p:cNvPr>
          <p:cNvGrpSpPr/>
          <p:nvPr/>
        </p:nvGrpSpPr>
        <p:grpSpPr>
          <a:xfrm>
            <a:off x="581660" y="5821577"/>
            <a:ext cx="513080" cy="539295"/>
            <a:chOff x="581660" y="5537097"/>
            <a:chExt cx="513080" cy="539295"/>
          </a:xfrm>
        </p:grpSpPr>
        <p:sp>
          <p:nvSpPr>
            <p:cNvPr id="48" name="Flowchart: Connector 47">
              <a:extLst>
                <a:ext uri="{FF2B5EF4-FFF2-40B4-BE49-F238E27FC236}">
                  <a16:creationId xmlns:a16="http://schemas.microsoft.com/office/drawing/2014/main" id="{5FA6B507-1333-9922-7723-8408E67DC511}"/>
                </a:ext>
              </a:extLst>
            </p:cNvPr>
            <p:cNvSpPr/>
            <p:nvPr/>
          </p:nvSpPr>
          <p:spPr>
            <a:xfrm>
              <a:off x="581660" y="5537097"/>
              <a:ext cx="513080" cy="539295"/>
            </a:xfrm>
            <a:prstGeom prst="flowChartConnector">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0" name="Graphic 49" descr="Lightbulb and gear with solid fill">
              <a:extLst>
                <a:ext uri="{FF2B5EF4-FFF2-40B4-BE49-F238E27FC236}">
                  <a16:creationId xmlns:a16="http://schemas.microsoft.com/office/drawing/2014/main" id="{D02FE9D3-50FA-4F4A-715A-F1BF048CDB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6159" y="5574703"/>
              <a:ext cx="464082" cy="464082"/>
            </a:xfrm>
            <a:prstGeom prst="rect">
              <a:avLst/>
            </a:prstGeom>
          </p:spPr>
        </p:pic>
      </p:grpSp>
    </p:spTree>
    <p:extLst>
      <p:ext uri="{BB962C8B-B14F-4D97-AF65-F5344CB8AC3E}">
        <p14:creationId xmlns:p14="http://schemas.microsoft.com/office/powerpoint/2010/main" val="578313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F8EC-DE8B-B53C-B31A-62C33F964300}"/>
              </a:ext>
            </a:extLst>
          </p:cNvPr>
          <p:cNvSpPr>
            <a:spLocks noGrp="1"/>
          </p:cNvSpPr>
          <p:nvPr>
            <p:ph type="title"/>
          </p:nvPr>
        </p:nvSpPr>
        <p:spPr/>
        <p:txBody>
          <a:bodyPr/>
          <a:lstStyle/>
          <a:p>
            <a:r>
              <a:rPr lang="en-IN" b="1" dirty="0">
                <a:solidFill>
                  <a:srgbClr val="136352"/>
                </a:solidFill>
              </a:rPr>
              <a:t>Spleeter</a:t>
            </a:r>
            <a:r>
              <a:rPr lang="en-IN" dirty="0">
                <a:solidFill>
                  <a:srgbClr val="136352"/>
                </a:solidFill>
              </a:rPr>
              <a:t> | Why choose this model?</a:t>
            </a:r>
          </a:p>
        </p:txBody>
      </p:sp>
      <p:sp>
        <p:nvSpPr>
          <p:cNvPr id="6" name="Slide Number Placeholder 5">
            <a:extLst>
              <a:ext uri="{FF2B5EF4-FFF2-40B4-BE49-F238E27FC236}">
                <a16:creationId xmlns:a16="http://schemas.microsoft.com/office/drawing/2014/main" id="{BCA6148E-81EE-2A7D-BAF2-4193920F3258}"/>
              </a:ext>
            </a:extLst>
          </p:cNvPr>
          <p:cNvSpPr>
            <a:spLocks noGrp="1"/>
          </p:cNvSpPr>
          <p:nvPr>
            <p:ph type="sldNum" sz="quarter" idx="12"/>
          </p:nvPr>
        </p:nvSpPr>
        <p:spPr/>
        <p:txBody>
          <a:bodyPr/>
          <a:lstStyle/>
          <a:p>
            <a:fld id="{E8874524-BF34-4947-A577-99363AE6E5C2}" type="slidenum">
              <a:rPr lang="en-IN" smtClean="0"/>
              <a:t>5</a:t>
            </a:fld>
            <a:endParaRPr lang="en-IN"/>
          </a:p>
        </p:txBody>
      </p:sp>
      <p:sp>
        <p:nvSpPr>
          <p:cNvPr id="43" name="Rectangle 42">
            <a:extLst>
              <a:ext uri="{FF2B5EF4-FFF2-40B4-BE49-F238E27FC236}">
                <a16:creationId xmlns:a16="http://schemas.microsoft.com/office/drawing/2014/main" id="{E99C39BD-ACC1-F2F6-E3C8-54CD6C8FF5C3}"/>
              </a:ext>
            </a:extLst>
          </p:cNvPr>
          <p:cNvSpPr/>
          <p:nvPr/>
        </p:nvSpPr>
        <p:spPr>
          <a:xfrm>
            <a:off x="706120" y="5872480"/>
            <a:ext cx="10708552" cy="43749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r>
              <a:rPr lang="en-IN" dirty="0" err="1">
                <a:solidFill>
                  <a:schemeClr val="tx1"/>
                </a:solidFill>
              </a:rPr>
              <a:t>fficiency</a:t>
            </a:r>
            <a:r>
              <a:rPr lang="en-IN" dirty="0">
                <a:solidFill>
                  <a:schemeClr val="tx1"/>
                </a:solidFill>
              </a:rPr>
              <a:t>, speed and familiarity with a varied genre of music drove us to use Spleeter for this task </a:t>
            </a:r>
          </a:p>
        </p:txBody>
      </p:sp>
      <p:grpSp>
        <p:nvGrpSpPr>
          <p:cNvPr id="51" name="Group 50">
            <a:extLst>
              <a:ext uri="{FF2B5EF4-FFF2-40B4-BE49-F238E27FC236}">
                <a16:creationId xmlns:a16="http://schemas.microsoft.com/office/drawing/2014/main" id="{AB462CAF-265A-4B9E-8D87-43FFC7C238DC}"/>
              </a:ext>
            </a:extLst>
          </p:cNvPr>
          <p:cNvGrpSpPr/>
          <p:nvPr/>
        </p:nvGrpSpPr>
        <p:grpSpPr>
          <a:xfrm>
            <a:off x="581660" y="5821577"/>
            <a:ext cx="513080" cy="539295"/>
            <a:chOff x="581660" y="5537097"/>
            <a:chExt cx="513080" cy="539295"/>
          </a:xfrm>
        </p:grpSpPr>
        <p:sp>
          <p:nvSpPr>
            <p:cNvPr id="48" name="Flowchart: Connector 47">
              <a:extLst>
                <a:ext uri="{FF2B5EF4-FFF2-40B4-BE49-F238E27FC236}">
                  <a16:creationId xmlns:a16="http://schemas.microsoft.com/office/drawing/2014/main" id="{5FA6B507-1333-9922-7723-8408E67DC511}"/>
                </a:ext>
              </a:extLst>
            </p:cNvPr>
            <p:cNvSpPr/>
            <p:nvPr/>
          </p:nvSpPr>
          <p:spPr>
            <a:xfrm>
              <a:off x="581660" y="5537097"/>
              <a:ext cx="513080" cy="539295"/>
            </a:xfrm>
            <a:prstGeom prst="flowChartConnector">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0" name="Graphic 49" descr="Lightbulb and gear with solid fill">
              <a:extLst>
                <a:ext uri="{FF2B5EF4-FFF2-40B4-BE49-F238E27FC236}">
                  <a16:creationId xmlns:a16="http://schemas.microsoft.com/office/drawing/2014/main" id="{D02FE9D3-50FA-4F4A-715A-F1BF048CDB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6159" y="5574703"/>
              <a:ext cx="464082" cy="464082"/>
            </a:xfrm>
            <a:prstGeom prst="rect">
              <a:avLst/>
            </a:prstGeom>
          </p:spPr>
        </p:pic>
      </p:grpSp>
      <p:grpSp>
        <p:nvGrpSpPr>
          <p:cNvPr id="12" name="Group 11">
            <a:extLst>
              <a:ext uri="{FF2B5EF4-FFF2-40B4-BE49-F238E27FC236}">
                <a16:creationId xmlns:a16="http://schemas.microsoft.com/office/drawing/2014/main" id="{DC00D479-0115-4BDE-B8F6-E5B7EA1DD532}"/>
              </a:ext>
            </a:extLst>
          </p:cNvPr>
          <p:cNvGrpSpPr/>
          <p:nvPr/>
        </p:nvGrpSpPr>
        <p:grpSpPr>
          <a:xfrm>
            <a:off x="955040" y="1778000"/>
            <a:ext cx="10388512" cy="812800"/>
            <a:chOff x="955040" y="1899920"/>
            <a:chExt cx="10388512" cy="812800"/>
          </a:xfrm>
        </p:grpSpPr>
        <p:sp>
          <p:nvSpPr>
            <p:cNvPr id="3" name="Rectangle 2">
              <a:extLst>
                <a:ext uri="{FF2B5EF4-FFF2-40B4-BE49-F238E27FC236}">
                  <a16:creationId xmlns:a16="http://schemas.microsoft.com/office/drawing/2014/main" id="{45E86A53-3DF5-74F5-107B-1644B35CBBF4}"/>
                </a:ext>
              </a:extLst>
            </p:cNvPr>
            <p:cNvSpPr/>
            <p:nvPr/>
          </p:nvSpPr>
          <p:spPr>
            <a:xfrm>
              <a:off x="955040" y="1899920"/>
              <a:ext cx="944880" cy="812800"/>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92C6C346-B477-B7B1-9128-2045793C2DEF}"/>
                </a:ext>
              </a:extLst>
            </p:cNvPr>
            <p:cNvSpPr/>
            <p:nvPr/>
          </p:nvSpPr>
          <p:spPr>
            <a:xfrm>
              <a:off x="2062480" y="1899920"/>
              <a:ext cx="9281072" cy="812800"/>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Spleeter's</a:t>
              </a:r>
              <a:r>
                <a:rPr lang="en-US" sz="1600" dirty="0">
                  <a:solidFill>
                    <a:schemeClr val="tx1"/>
                  </a:solidFill>
                </a:rPr>
                <a:t> integration with TensorFlow provides our project with optimized model training, efficient parameter tuning, enhanced computational efficiency, scalability, and flexibility in architecture design</a:t>
              </a:r>
              <a:endParaRPr lang="en-IN" sz="1600" dirty="0">
                <a:solidFill>
                  <a:schemeClr val="tx1"/>
                </a:solidFill>
              </a:endParaRPr>
            </a:p>
          </p:txBody>
        </p:sp>
        <p:sp>
          <p:nvSpPr>
            <p:cNvPr id="5" name="Rectangle 4">
              <a:extLst>
                <a:ext uri="{FF2B5EF4-FFF2-40B4-BE49-F238E27FC236}">
                  <a16:creationId xmlns:a16="http://schemas.microsoft.com/office/drawing/2014/main" id="{9125FD86-B932-DDB2-83A1-82D597E927C6}"/>
                </a:ext>
              </a:extLst>
            </p:cNvPr>
            <p:cNvSpPr/>
            <p:nvPr/>
          </p:nvSpPr>
          <p:spPr>
            <a:xfrm>
              <a:off x="1899920" y="1899920"/>
              <a:ext cx="233680" cy="8128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1" name="Graphic 10" descr="Head with gears with solid fill">
            <a:extLst>
              <a:ext uri="{FF2B5EF4-FFF2-40B4-BE49-F238E27FC236}">
                <a16:creationId xmlns:a16="http://schemas.microsoft.com/office/drawing/2014/main" id="{F42CD2D6-992D-63DE-94C9-C49C33D3D8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9321" y="1886936"/>
            <a:ext cx="616319" cy="616319"/>
          </a:xfrm>
          <a:prstGeom prst="rect">
            <a:avLst/>
          </a:prstGeom>
        </p:spPr>
      </p:pic>
      <p:grpSp>
        <p:nvGrpSpPr>
          <p:cNvPr id="13" name="Group 12">
            <a:extLst>
              <a:ext uri="{FF2B5EF4-FFF2-40B4-BE49-F238E27FC236}">
                <a16:creationId xmlns:a16="http://schemas.microsoft.com/office/drawing/2014/main" id="{CFF7A222-464D-39A7-27CB-90AEA86DD5F4}"/>
              </a:ext>
            </a:extLst>
          </p:cNvPr>
          <p:cNvGrpSpPr/>
          <p:nvPr/>
        </p:nvGrpSpPr>
        <p:grpSpPr>
          <a:xfrm>
            <a:off x="955040" y="2740590"/>
            <a:ext cx="10388512" cy="812800"/>
            <a:chOff x="955040" y="1899920"/>
            <a:chExt cx="10388512" cy="812800"/>
          </a:xfrm>
        </p:grpSpPr>
        <p:sp>
          <p:nvSpPr>
            <p:cNvPr id="14" name="Rectangle 13">
              <a:extLst>
                <a:ext uri="{FF2B5EF4-FFF2-40B4-BE49-F238E27FC236}">
                  <a16:creationId xmlns:a16="http://schemas.microsoft.com/office/drawing/2014/main" id="{ECF48910-4CB6-25D2-E2F6-5308E6BC97F8}"/>
                </a:ext>
              </a:extLst>
            </p:cNvPr>
            <p:cNvSpPr/>
            <p:nvPr/>
          </p:nvSpPr>
          <p:spPr>
            <a:xfrm>
              <a:off x="955040" y="1899920"/>
              <a:ext cx="944880" cy="812800"/>
            </a:xfrm>
            <a:prstGeom prst="rect">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5" name="Rectangle: Rounded Corners 14">
              <a:extLst>
                <a:ext uri="{FF2B5EF4-FFF2-40B4-BE49-F238E27FC236}">
                  <a16:creationId xmlns:a16="http://schemas.microsoft.com/office/drawing/2014/main" id="{F75C1260-5074-04F3-7DA3-CEB5EDCCF2C0}"/>
                </a:ext>
              </a:extLst>
            </p:cNvPr>
            <p:cNvSpPr/>
            <p:nvPr/>
          </p:nvSpPr>
          <p:spPr>
            <a:xfrm>
              <a:off x="2062480" y="1899920"/>
              <a:ext cx="9281072" cy="81280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Spleeter achieves competitive demixing results with relatively lower computational demands compared to Hybrid Demucs and Open-Unmix.</a:t>
              </a:r>
              <a:endParaRPr lang="en-IN" sz="1600" dirty="0">
                <a:solidFill>
                  <a:schemeClr val="tx1"/>
                </a:solidFill>
              </a:endParaRPr>
            </a:p>
          </p:txBody>
        </p:sp>
        <p:sp>
          <p:nvSpPr>
            <p:cNvPr id="16" name="Rectangle 15">
              <a:extLst>
                <a:ext uri="{FF2B5EF4-FFF2-40B4-BE49-F238E27FC236}">
                  <a16:creationId xmlns:a16="http://schemas.microsoft.com/office/drawing/2014/main" id="{00118AA9-091F-29F8-AF81-4B2D56662FCC}"/>
                </a:ext>
              </a:extLst>
            </p:cNvPr>
            <p:cNvSpPr/>
            <p:nvPr/>
          </p:nvSpPr>
          <p:spPr>
            <a:xfrm>
              <a:off x="1899920" y="1899920"/>
              <a:ext cx="233680" cy="812800"/>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p>
          </p:txBody>
        </p:sp>
      </p:grpSp>
      <p:grpSp>
        <p:nvGrpSpPr>
          <p:cNvPr id="17" name="Group 16">
            <a:extLst>
              <a:ext uri="{FF2B5EF4-FFF2-40B4-BE49-F238E27FC236}">
                <a16:creationId xmlns:a16="http://schemas.microsoft.com/office/drawing/2014/main" id="{F9DFEAB6-5D39-DCA0-90A8-7EA825B59061}"/>
              </a:ext>
            </a:extLst>
          </p:cNvPr>
          <p:cNvGrpSpPr/>
          <p:nvPr/>
        </p:nvGrpSpPr>
        <p:grpSpPr>
          <a:xfrm>
            <a:off x="955040" y="3703180"/>
            <a:ext cx="10388512" cy="812800"/>
            <a:chOff x="955040" y="1899920"/>
            <a:chExt cx="10388512" cy="812800"/>
          </a:xfrm>
        </p:grpSpPr>
        <p:sp>
          <p:nvSpPr>
            <p:cNvPr id="18" name="Rectangle 17">
              <a:extLst>
                <a:ext uri="{FF2B5EF4-FFF2-40B4-BE49-F238E27FC236}">
                  <a16:creationId xmlns:a16="http://schemas.microsoft.com/office/drawing/2014/main" id="{BFA88378-9285-5262-86EB-1CEFE530A094}"/>
                </a:ext>
              </a:extLst>
            </p:cNvPr>
            <p:cNvSpPr/>
            <p:nvPr/>
          </p:nvSpPr>
          <p:spPr>
            <a:xfrm>
              <a:off x="955040" y="1899920"/>
              <a:ext cx="944880" cy="812800"/>
            </a:xfrm>
            <a:prstGeom prst="rect">
              <a:avLst/>
            </a:prstGeom>
            <a:solidFill>
              <a:srgbClr val="4C216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24" name="Rectangle: Rounded Corners 23">
              <a:extLst>
                <a:ext uri="{FF2B5EF4-FFF2-40B4-BE49-F238E27FC236}">
                  <a16:creationId xmlns:a16="http://schemas.microsoft.com/office/drawing/2014/main" id="{B08C7939-FEF7-778B-B7CD-898F613C5D2D}"/>
                </a:ext>
              </a:extLst>
            </p:cNvPr>
            <p:cNvSpPr/>
            <p:nvPr/>
          </p:nvSpPr>
          <p:spPr>
            <a:xfrm>
              <a:off x="2062480" y="1899920"/>
              <a:ext cx="9281072" cy="812800"/>
            </a:xfrm>
            <a:prstGeom prst="roundRect">
              <a:avLst/>
            </a:prstGeom>
            <a:solidFill>
              <a:srgbClr val="ECDF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Spleeter is pre-trained on a diverse range of audio sources, including music genres relevant to The Cadenza Challenge.</a:t>
              </a:r>
              <a:endParaRPr lang="en-IN" sz="1600" dirty="0">
                <a:solidFill>
                  <a:schemeClr val="tx1"/>
                </a:solidFill>
              </a:endParaRPr>
            </a:p>
          </p:txBody>
        </p:sp>
        <p:sp>
          <p:nvSpPr>
            <p:cNvPr id="26" name="Rectangle 25">
              <a:extLst>
                <a:ext uri="{FF2B5EF4-FFF2-40B4-BE49-F238E27FC236}">
                  <a16:creationId xmlns:a16="http://schemas.microsoft.com/office/drawing/2014/main" id="{77E2E045-FA5C-D6CB-0BDC-26C6C166FEFD}"/>
                </a:ext>
              </a:extLst>
            </p:cNvPr>
            <p:cNvSpPr/>
            <p:nvPr/>
          </p:nvSpPr>
          <p:spPr>
            <a:xfrm>
              <a:off x="1899920" y="1899920"/>
              <a:ext cx="233680" cy="812800"/>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p>
          </p:txBody>
        </p:sp>
      </p:grpSp>
      <p:grpSp>
        <p:nvGrpSpPr>
          <p:cNvPr id="28" name="Group 27">
            <a:extLst>
              <a:ext uri="{FF2B5EF4-FFF2-40B4-BE49-F238E27FC236}">
                <a16:creationId xmlns:a16="http://schemas.microsoft.com/office/drawing/2014/main" id="{0D40FE5F-015B-CEB6-A73D-79017C52D2D2}"/>
              </a:ext>
            </a:extLst>
          </p:cNvPr>
          <p:cNvGrpSpPr/>
          <p:nvPr/>
        </p:nvGrpSpPr>
        <p:grpSpPr>
          <a:xfrm>
            <a:off x="955040" y="4665383"/>
            <a:ext cx="10398760" cy="812800"/>
            <a:chOff x="955040" y="1899920"/>
            <a:chExt cx="10398760" cy="812800"/>
          </a:xfrm>
        </p:grpSpPr>
        <p:sp>
          <p:nvSpPr>
            <p:cNvPr id="30" name="Rectangle 29">
              <a:extLst>
                <a:ext uri="{FF2B5EF4-FFF2-40B4-BE49-F238E27FC236}">
                  <a16:creationId xmlns:a16="http://schemas.microsoft.com/office/drawing/2014/main" id="{5D036316-0F74-D508-82C5-AEEC5EAB8CE5}"/>
                </a:ext>
              </a:extLst>
            </p:cNvPr>
            <p:cNvSpPr/>
            <p:nvPr/>
          </p:nvSpPr>
          <p:spPr>
            <a:xfrm>
              <a:off x="955040" y="1899920"/>
              <a:ext cx="944880" cy="812800"/>
            </a:xfrm>
            <a:prstGeom prst="rect">
              <a:avLst/>
            </a:prstGeom>
            <a:solidFill>
              <a:srgbClr val="1D937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32" name="Rectangle: Rounded Corners 31">
              <a:extLst>
                <a:ext uri="{FF2B5EF4-FFF2-40B4-BE49-F238E27FC236}">
                  <a16:creationId xmlns:a16="http://schemas.microsoft.com/office/drawing/2014/main" id="{575970CA-494F-A8EF-5362-82095B64B5A2}"/>
                </a:ext>
              </a:extLst>
            </p:cNvPr>
            <p:cNvSpPr/>
            <p:nvPr/>
          </p:nvSpPr>
          <p:spPr>
            <a:xfrm>
              <a:off x="2072728" y="1899920"/>
              <a:ext cx="9281072" cy="812800"/>
            </a:xfrm>
            <a:prstGeom prst="roundRect">
              <a:avLst/>
            </a:prstGeom>
            <a:solidFill>
              <a:srgbClr val="E9F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Spleeter has the capacity for parallelized computations, harnessing the power of GPUs. With the ability to separate the entire MUSDB18 test dataset into 4 stems in less than 2 minutes on a single GeForce RTX 2080 GPU</a:t>
              </a:r>
              <a:endParaRPr lang="en-IN" sz="1600" dirty="0">
                <a:solidFill>
                  <a:schemeClr val="tx1"/>
                </a:solidFill>
              </a:endParaRPr>
            </a:p>
          </p:txBody>
        </p:sp>
        <p:sp>
          <p:nvSpPr>
            <p:cNvPr id="35" name="Rectangle 34">
              <a:extLst>
                <a:ext uri="{FF2B5EF4-FFF2-40B4-BE49-F238E27FC236}">
                  <a16:creationId xmlns:a16="http://schemas.microsoft.com/office/drawing/2014/main" id="{E4DD2E14-81CD-2562-A5BE-F74E95CF3A8B}"/>
                </a:ext>
              </a:extLst>
            </p:cNvPr>
            <p:cNvSpPr/>
            <p:nvPr/>
          </p:nvSpPr>
          <p:spPr>
            <a:xfrm>
              <a:off x="1899920" y="1899920"/>
              <a:ext cx="233680" cy="812800"/>
            </a:xfrm>
            <a:prstGeom prst="rect">
              <a:avLst/>
            </a:prstGeom>
            <a:solidFill>
              <a:srgbClr val="28CE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p>
          </p:txBody>
        </p:sp>
      </p:grpSp>
      <p:pic>
        <p:nvPicPr>
          <p:cNvPr id="45" name="Graphic 44" descr="Hourglass Finished with solid fill">
            <a:extLst>
              <a:ext uri="{FF2B5EF4-FFF2-40B4-BE49-F238E27FC236}">
                <a16:creationId xmlns:a16="http://schemas.microsoft.com/office/drawing/2014/main" id="{FB3A8A5D-E0E2-76C2-40B4-9D0C82025E7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37692" y="4772809"/>
            <a:ext cx="597948" cy="597948"/>
          </a:xfrm>
          <a:prstGeom prst="rect">
            <a:avLst/>
          </a:prstGeom>
        </p:spPr>
      </p:pic>
      <p:pic>
        <p:nvPicPr>
          <p:cNvPr id="47" name="Graphic 46" descr="Music notes with solid fill">
            <a:extLst>
              <a:ext uri="{FF2B5EF4-FFF2-40B4-BE49-F238E27FC236}">
                <a16:creationId xmlns:a16="http://schemas.microsoft.com/office/drawing/2014/main" id="{1DED4BE4-5B79-2126-CB50-59BEF4F02FA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68437" y="3702793"/>
            <a:ext cx="718085" cy="718085"/>
          </a:xfrm>
          <a:prstGeom prst="rect">
            <a:avLst/>
          </a:prstGeom>
        </p:spPr>
      </p:pic>
      <p:pic>
        <p:nvPicPr>
          <p:cNvPr id="52" name="Graphic 51" descr="Gauge with solid fill">
            <a:extLst>
              <a:ext uri="{FF2B5EF4-FFF2-40B4-BE49-F238E27FC236}">
                <a16:creationId xmlns:a16="http://schemas.microsoft.com/office/drawing/2014/main" id="{32188E8D-E4CF-8401-1585-A4672B30138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69790" y="2771635"/>
            <a:ext cx="708165" cy="708165"/>
          </a:xfrm>
          <a:prstGeom prst="rect">
            <a:avLst/>
          </a:prstGeom>
        </p:spPr>
      </p:pic>
    </p:spTree>
    <p:extLst>
      <p:ext uri="{BB962C8B-B14F-4D97-AF65-F5344CB8AC3E}">
        <p14:creationId xmlns:p14="http://schemas.microsoft.com/office/powerpoint/2010/main" val="1317642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F8EC-DE8B-B53C-B31A-62C33F964300}"/>
              </a:ext>
            </a:extLst>
          </p:cNvPr>
          <p:cNvSpPr>
            <a:spLocks noGrp="1"/>
          </p:cNvSpPr>
          <p:nvPr>
            <p:ph type="title"/>
          </p:nvPr>
        </p:nvSpPr>
        <p:spPr/>
        <p:txBody>
          <a:bodyPr/>
          <a:lstStyle/>
          <a:p>
            <a:r>
              <a:rPr lang="en-IN" b="1" dirty="0">
                <a:solidFill>
                  <a:srgbClr val="136352"/>
                </a:solidFill>
              </a:rPr>
              <a:t>Demixing</a:t>
            </a:r>
            <a:r>
              <a:rPr lang="en-IN" dirty="0">
                <a:solidFill>
                  <a:srgbClr val="136352"/>
                </a:solidFill>
              </a:rPr>
              <a:t> | Stages</a:t>
            </a:r>
          </a:p>
        </p:txBody>
      </p:sp>
      <p:sp>
        <p:nvSpPr>
          <p:cNvPr id="6" name="Slide Number Placeholder 5">
            <a:extLst>
              <a:ext uri="{FF2B5EF4-FFF2-40B4-BE49-F238E27FC236}">
                <a16:creationId xmlns:a16="http://schemas.microsoft.com/office/drawing/2014/main" id="{BCA6148E-81EE-2A7D-BAF2-4193920F3258}"/>
              </a:ext>
            </a:extLst>
          </p:cNvPr>
          <p:cNvSpPr>
            <a:spLocks noGrp="1"/>
          </p:cNvSpPr>
          <p:nvPr>
            <p:ph type="sldNum" sz="quarter" idx="12"/>
          </p:nvPr>
        </p:nvSpPr>
        <p:spPr/>
        <p:txBody>
          <a:bodyPr/>
          <a:lstStyle/>
          <a:p>
            <a:fld id="{E8874524-BF34-4947-A577-99363AE6E5C2}" type="slidenum">
              <a:rPr lang="en-IN" smtClean="0"/>
              <a:t>6</a:t>
            </a:fld>
            <a:endParaRPr lang="en-IN"/>
          </a:p>
        </p:txBody>
      </p:sp>
      <p:sp>
        <p:nvSpPr>
          <p:cNvPr id="43" name="Rectangle 42">
            <a:extLst>
              <a:ext uri="{FF2B5EF4-FFF2-40B4-BE49-F238E27FC236}">
                <a16:creationId xmlns:a16="http://schemas.microsoft.com/office/drawing/2014/main" id="{E99C39BD-ACC1-F2F6-E3C8-54CD6C8FF5C3}"/>
              </a:ext>
            </a:extLst>
          </p:cNvPr>
          <p:cNvSpPr/>
          <p:nvPr/>
        </p:nvSpPr>
        <p:spPr>
          <a:xfrm>
            <a:off x="706120" y="5872480"/>
            <a:ext cx="10708552" cy="43749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Let us look further into the key steps </a:t>
            </a:r>
          </a:p>
        </p:txBody>
      </p:sp>
      <p:grpSp>
        <p:nvGrpSpPr>
          <p:cNvPr id="51" name="Group 50">
            <a:extLst>
              <a:ext uri="{FF2B5EF4-FFF2-40B4-BE49-F238E27FC236}">
                <a16:creationId xmlns:a16="http://schemas.microsoft.com/office/drawing/2014/main" id="{AB462CAF-265A-4B9E-8D87-43FFC7C238DC}"/>
              </a:ext>
            </a:extLst>
          </p:cNvPr>
          <p:cNvGrpSpPr/>
          <p:nvPr/>
        </p:nvGrpSpPr>
        <p:grpSpPr>
          <a:xfrm>
            <a:off x="581660" y="5821577"/>
            <a:ext cx="513080" cy="539295"/>
            <a:chOff x="581660" y="5537097"/>
            <a:chExt cx="513080" cy="539295"/>
          </a:xfrm>
        </p:grpSpPr>
        <p:sp>
          <p:nvSpPr>
            <p:cNvPr id="48" name="Flowchart: Connector 47">
              <a:extLst>
                <a:ext uri="{FF2B5EF4-FFF2-40B4-BE49-F238E27FC236}">
                  <a16:creationId xmlns:a16="http://schemas.microsoft.com/office/drawing/2014/main" id="{5FA6B507-1333-9922-7723-8408E67DC511}"/>
                </a:ext>
              </a:extLst>
            </p:cNvPr>
            <p:cNvSpPr/>
            <p:nvPr/>
          </p:nvSpPr>
          <p:spPr>
            <a:xfrm>
              <a:off x="581660" y="5537097"/>
              <a:ext cx="513080" cy="539295"/>
            </a:xfrm>
            <a:prstGeom prst="flowChartConnector">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0" name="Graphic 49" descr="Lightbulb and gear with solid fill">
              <a:extLst>
                <a:ext uri="{FF2B5EF4-FFF2-40B4-BE49-F238E27FC236}">
                  <a16:creationId xmlns:a16="http://schemas.microsoft.com/office/drawing/2014/main" id="{D02FE9D3-50FA-4F4A-715A-F1BF048CDB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6159" y="5574703"/>
              <a:ext cx="464082" cy="464082"/>
            </a:xfrm>
            <a:prstGeom prst="rect">
              <a:avLst/>
            </a:prstGeom>
          </p:spPr>
        </p:pic>
      </p:grpSp>
      <p:sp>
        <p:nvSpPr>
          <p:cNvPr id="7" name="Arrow: Pentagon 6">
            <a:extLst>
              <a:ext uri="{FF2B5EF4-FFF2-40B4-BE49-F238E27FC236}">
                <a16:creationId xmlns:a16="http://schemas.microsoft.com/office/drawing/2014/main" id="{3F88A4F4-CA57-29EF-57FF-BAA183877587}"/>
              </a:ext>
            </a:extLst>
          </p:cNvPr>
          <p:cNvSpPr/>
          <p:nvPr/>
        </p:nvSpPr>
        <p:spPr>
          <a:xfrm>
            <a:off x="594360" y="2991510"/>
            <a:ext cx="2600960" cy="599440"/>
          </a:xfrm>
          <a:prstGeom prst="homePlate">
            <a:avLst/>
          </a:prstGeom>
          <a:solidFill>
            <a:schemeClr val="accent6">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Model Configuration</a:t>
            </a:r>
          </a:p>
        </p:txBody>
      </p:sp>
      <p:sp>
        <p:nvSpPr>
          <p:cNvPr id="8" name="Arrow: Chevron 7">
            <a:extLst>
              <a:ext uri="{FF2B5EF4-FFF2-40B4-BE49-F238E27FC236}">
                <a16:creationId xmlns:a16="http://schemas.microsoft.com/office/drawing/2014/main" id="{77204425-3756-9A7B-93D3-78400B18690D}"/>
              </a:ext>
            </a:extLst>
          </p:cNvPr>
          <p:cNvSpPr/>
          <p:nvPr/>
        </p:nvSpPr>
        <p:spPr>
          <a:xfrm>
            <a:off x="3398520" y="2986430"/>
            <a:ext cx="2600960" cy="599440"/>
          </a:xfrm>
          <a:prstGeom prst="chevron">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Training</a:t>
            </a:r>
          </a:p>
        </p:txBody>
      </p:sp>
      <p:sp>
        <p:nvSpPr>
          <p:cNvPr id="9" name="Arrow: Chevron 8">
            <a:extLst>
              <a:ext uri="{FF2B5EF4-FFF2-40B4-BE49-F238E27FC236}">
                <a16:creationId xmlns:a16="http://schemas.microsoft.com/office/drawing/2014/main" id="{1E1F13EE-A57A-3AF6-C57E-FD194F7E24FF}"/>
              </a:ext>
            </a:extLst>
          </p:cNvPr>
          <p:cNvSpPr/>
          <p:nvPr/>
        </p:nvSpPr>
        <p:spPr>
          <a:xfrm>
            <a:off x="6202680" y="2986430"/>
            <a:ext cx="2509520" cy="599440"/>
          </a:xfrm>
          <a:prstGeom prst="chevron">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Audio Loading and Resampling</a:t>
            </a:r>
          </a:p>
        </p:txBody>
      </p:sp>
      <p:sp>
        <p:nvSpPr>
          <p:cNvPr id="10" name="Arrow: Chevron 9">
            <a:extLst>
              <a:ext uri="{FF2B5EF4-FFF2-40B4-BE49-F238E27FC236}">
                <a16:creationId xmlns:a16="http://schemas.microsoft.com/office/drawing/2014/main" id="{EF747CBC-0081-C06F-E7B9-781591F2B29F}"/>
              </a:ext>
            </a:extLst>
          </p:cNvPr>
          <p:cNvSpPr/>
          <p:nvPr/>
        </p:nvSpPr>
        <p:spPr>
          <a:xfrm>
            <a:off x="8915400" y="2986430"/>
            <a:ext cx="2214880" cy="599440"/>
          </a:xfrm>
          <a:custGeom>
            <a:avLst/>
            <a:gdLst>
              <a:gd name="connsiteX0" fmla="*/ 0 w 2509520"/>
              <a:gd name="connsiteY0" fmla="*/ 0 h 599440"/>
              <a:gd name="connsiteX1" fmla="*/ 2209800 w 2509520"/>
              <a:gd name="connsiteY1" fmla="*/ 0 h 599440"/>
              <a:gd name="connsiteX2" fmla="*/ 2509520 w 2509520"/>
              <a:gd name="connsiteY2" fmla="*/ 299720 h 599440"/>
              <a:gd name="connsiteX3" fmla="*/ 2209800 w 2509520"/>
              <a:gd name="connsiteY3" fmla="*/ 599440 h 599440"/>
              <a:gd name="connsiteX4" fmla="*/ 0 w 2509520"/>
              <a:gd name="connsiteY4" fmla="*/ 599440 h 599440"/>
              <a:gd name="connsiteX5" fmla="*/ 299720 w 2509520"/>
              <a:gd name="connsiteY5" fmla="*/ 299720 h 599440"/>
              <a:gd name="connsiteX6" fmla="*/ 0 w 2509520"/>
              <a:gd name="connsiteY6" fmla="*/ 0 h 599440"/>
              <a:gd name="connsiteX0" fmla="*/ 0 w 2209800"/>
              <a:gd name="connsiteY0" fmla="*/ 0 h 599440"/>
              <a:gd name="connsiteX1" fmla="*/ 2209800 w 2209800"/>
              <a:gd name="connsiteY1" fmla="*/ 0 h 599440"/>
              <a:gd name="connsiteX2" fmla="*/ 2194560 w 2209800"/>
              <a:gd name="connsiteY2" fmla="*/ 309880 h 599440"/>
              <a:gd name="connsiteX3" fmla="*/ 2209800 w 2209800"/>
              <a:gd name="connsiteY3" fmla="*/ 599440 h 599440"/>
              <a:gd name="connsiteX4" fmla="*/ 0 w 2209800"/>
              <a:gd name="connsiteY4" fmla="*/ 599440 h 599440"/>
              <a:gd name="connsiteX5" fmla="*/ 299720 w 2209800"/>
              <a:gd name="connsiteY5" fmla="*/ 299720 h 599440"/>
              <a:gd name="connsiteX6" fmla="*/ 0 w 2209800"/>
              <a:gd name="connsiteY6" fmla="*/ 0 h 599440"/>
              <a:gd name="connsiteX0" fmla="*/ 0 w 2214880"/>
              <a:gd name="connsiteY0" fmla="*/ 0 h 599440"/>
              <a:gd name="connsiteX1" fmla="*/ 2209800 w 2214880"/>
              <a:gd name="connsiteY1" fmla="*/ 0 h 599440"/>
              <a:gd name="connsiteX2" fmla="*/ 2214880 w 2214880"/>
              <a:gd name="connsiteY2" fmla="*/ 309880 h 599440"/>
              <a:gd name="connsiteX3" fmla="*/ 2209800 w 2214880"/>
              <a:gd name="connsiteY3" fmla="*/ 599440 h 599440"/>
              <a:gd name="connsiteX4" fmla="*/ 0 w 2214880"/>
              <a:gd name="connsiteY4" fmla="*/ 599440 h 599440"/>
              <a:gd name="connsiteX5" fmla="*/ 299720 w 2214880"/>
              <a:gd name="connsiteY5" fmla="*/ 299720 h 599440"/>
              <a:gd name="connsiteX6" fmla="*/ 0 w 2214880"/>
              <a:gd name="connsiteY6" fmla="*/ 0 h 59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14880" h="599440">
                <a:moveTo>
                  <a:pt x="0" y="0"/>
                </a:moveTo>
                <a:lnTo>
                  <a:pt x="2209800" y="0"/>
                </a:lnTo>
                <a:cubicBezTo>
                  <a:pt x="2211493" y="103293"/>
                  <a:pt x="2213187" y="206587"/>
                  <a:pt x="2214880" y="309880"/>
                </a:cubicBezTo>
                <a:cubicBezTo>
                  <a:pt x="2213187" y="406400"/>
                  <a:pt x="2211493" y="502920"/>
                  <a:pt x="2209800" y="599440"/>
                </a:cubicBezTo>
                <a:lnTo>
                  <a:pt x="0" y="599440"/>
                </a:lnTo>
                <a:lnTo>
                  <a:pt x="299720" y="299720"/>
                </a:lnTo>
                <a:lnTo>
                  <a:pt x="0" y="0"/>
                </a:lnTo>
                <a:close/>
              </a:path>
            </a:pathLst>
          </a:custGeom>
          <a:solidFill>
            <a:schemeClr val="accent6">
              <a:lumMod val="50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Neural Network Processing</a:t>
            </a:r>
          </a:p>
        </p:txBody>
      </p:sp>
      <p:sp>
        <p:nvSpPr>
          <p:cNvPr id="19" name="Flowchart: Connector 18">
            <a:extLst>
              <a:ext uri="{FF2B5EF4-FFF2-40B4-BE49-F238E27FC236}">
                <a16:creationId xmlns:a16="http://schemas.microsoft.com/office/drawing/2014/main" id="{52548984-8494-7409-DE95-7EF702CFF07E}"/>
              </a:ext>
            </a:extLst>
          </p:cNvPr>
          <p:cNvSpPr/>
          <p:nvPr/>
        </p:nvSpPr>
        <p:spPr>
          <a:xfrm>
            <a:off x="469900" y="3113430"/>
            <a:ext cx="330200" cy="345440"/>
          </a:xfrm>
          <a:prstGeom prst="flowChartConnector">
            <a:avLst/>
          </a:prstGeom>
          <a:solidFill>
            <a:srgbClr val="28CE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a:t>
            </a:r>
          </a:p>
        </p:txBody>
      </p:sp>
      <p:sp>
        <p:nvSpPr>
          <p:cNvPr id="20" name="Flowchart: Connector 19">
            <a:extLst>
              <a:ext uri="{FF2B5EF4-FFF2-40B4-BE49-F238E27FC236}">
                <a16:creationId xmlns:a16="http://schemas.microsoft.com/office/drawing/2014/main" id="{98EC3277-5804-D459-897B-123CE3F8D9B5}"/>
              </a:ext>
            </a:extLst>
          </p:cNvPr>
          <p:cNvSpPr/>
          <p:nvPr/>
        </p:nvSpPr>
        <p:spPr>
          <a:xfrm>
            <a:off x="3495040" y="3113430"/>
            <a:ext cx="330200" cy="345440"/>
          </a:xfrm>
          <a:prstGeom prst="flowChartConnector">
            <a:avLst/>
          </a:prstGeom>
          <a:solidFill>
            <a:srgbClr val="28CE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2</a:t>
            </a:r>
          </a:p>
        </p:txBody>
      </p:sp>
      <p:sp>
        <p:nvSpPr>
          <p:cNvPr id="21" name="Flowchart: Connector 20">
            <a:extLst>
              <a:ext uri="{FF2B5EF4-FFF2-40B4-BE49-F238E27FC236}">
                <a16:creationId xmlns:a16="http://schemas.microsoft.com/office/drawing/2014/main" id="{798DDEFE-F1DC-9375-40AF-BEC99E09EE2B}"/>
              </a:ext>
            </a:extLst>
          </p:cNvPr>
          <p:cNvSpPr/>
          <p:nvPr/>
        </p:nvSpPr>
        <p:spPr>
          <a:xfrm>
            <a:off x="6291580" y="3113430"/>
            <a:ext cx="330200" cy="345440"/>
          </a:xfrm>
          <a:prstGeom prst="flowChartConnector">
            <a:avLst/>
          </a:prstGeom>
          <a:solidFill>
            <a:srgbClr val="28CE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3</a:t>
            </a:r>
          </a:p>
        </p:txBody>
      </p:sp>
      <p:sp>
        <p:nvSpPr>
          <p:cNvPr id="22" name="Flowchart: Connector 21">
            <a:extLst>
              <a:ext uri="{FF2B5EF4-FFF2-40B4-BE49-F238E27FC236}">
                <a16:creationId xmlns:a16="http://schemas.microsoft.com/office/drawing/2014/main" id="{6118B60D-BEB4-1F53-D927-A20B06C91311}"/>
              </a:ext>
            </a:extLst>
          </p:cNvPr>
          <p:cNvSpPr/>
          <p:nvPr/>
        </p:nvSpPr>
        <p:spPr>
          <a:xfrm>
            <a:off x="8940800" y="3113430"/>
            <a:ext cx="330200" cy="345440"/>
          </a:xfrm>
          <a:prstGeom prst="flowChartConnector">
            <a:avLst/>
          </a:prstGeom>
          <a:solidFill>
            <a:srgbClr val="28CE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4</a:t>
            </a:r>
          </a:p>
        </p:txBody>
      </p:sp>
      <p:sp>
        <p:nvSpPr>
          <p:cNvPr id="23" name="Rectangle 22">
            <a:extLst>
              <a:ext uri="{FF2B5EF4-FFF2-40B4-BE49-F238E27FC236}">
                <a16:creationId xmlns:a16="http://schemas.microsoft.com/office/drawing/2014/main" id="{76EA4F71-5F8A-B085-637A-04A0211E8EC6}"/>
              </a:ext>
            </a:extLst>
          </p:cNvPr>
          <p:cNvSpPr/>
          <p:nvPr/>
        </p:nvSpPr>
        <p:spPr>
          <a:xfrm>
            <a:off x="594360" y="3628556"/>
            <a:ext cx="2600960" cy="196960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Initializing the 'spleeter:4stems’ model configuration</a:t>
            </a:r>
            <a:endParaRPr lang="en-IN" sz="1600" dirty="0">
              <a:solidFill>
                <a:schemeClr val="tx1"/>
              </a:solidFill>
            </a:endParaRPr>
          </a:p>
        </p:txBody>
      </p:sp>
      <p:sp>
        <p:nvSpPr>
          <p:cNvPr id="40" name="Rectangle: Rounded Corners 39">
            <a:extLst>
              <a:ext uri="{FF2B5EF4-FFF2-40B4-BE49-F238E27FC236}">
                <a16:creationId xmlns:a16="http://schemas.microsoft.com/office/drawing/2014/main" id="{3A0C8AF2-3D50-80B2-6CDF-E873C035A172}"/>
              </a:ext>
            </a:extLst>
          </p:cNvPr>
          <p:cNvSpPr/>
          <p:nvPr/>
        </p:nvSpPr>
        <p:spPr>
          <a:xfrm>
            <a:off x="8968740" y="4189717"/>
            <a:ext cx="2189480" cy="1134448"/>
          </a:xfrm>
          <a:prstGeom prst="roundRect">
            <a:avLst/>
          </a:prstGeom>
          <a:solidFill>
            <a:srgbClr val="ECDFF5"/>
          </a:solidFill>
          <a:ln w="28575">
            <a:solidFill>
              <a:srgbClr val="7030A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8 stem files – voice, drums, bass and other for each ear</a:t>
            </a:r>
          </a:p>
        </p:txBody>
      </p:sp>
      <p:sp>
        <p:nvSpPr>
          <p:cNvPr id="41" name="Rectangle: Rounded Corners 40">
            <a:extLst>
              <a:ext uri="{FF2B5EF4-FFF2-40B4-BE49-F238E27FC236}">
                <a16:creationId xmlns:a16="http://schemas.microsoft.com/office/drawing/2014/main" id="{4E6872EF-94D4-8F53-653C-CDE6379F8D66}"/>
              </a:ext>
            </a:extLst>
          </p:cNvPr>
          <p:cNvSpPr/>
          <p:nvPr/>
        </p:nvSpPr>
        <p:spPr>
          <a:xfrm>
            <a:off x="3401060" y="1786401"/>
            <a:ext cx="2339340" cy="740751"/>
          </a:xfrm>
          <a:prstGeom prst="roundRect">
            <a:avLst/>
          </a:prstGeom>
          <a:solidFill>
            <a:srgbClr val="F2FCFA"/>
          </a:solidFill>
          <a:ln w="28575">
            <a:solidFill>
              <a:srgbClr val="1D937A"/>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Training dataset of pre-separated VDBO files</a:t>
            </a:r>
          </a:p>
        </p:txBody>
      </p:sp>
      <p:pic>
        <p:nvPicPr>
          <p:cNvPr id="44" name="Graphic 43" descr="Chevron arrows with solid fill">
            <a:extLst>
              <a:ext uri="{FF2B5EF4-FFF2-40B4-BE49-F238E27FC236}">
                <a16:creationId xmlns:a16="http://schemas.microsoft.com/office/drawing/2014/main" id="{8882B7CB-6D34-7EEA-3FAB-977CAC9DFA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4298645" y="2481301"/>
            <a:ext cx="544170" cy="544170"/>
          </a:xfrm>
          <a:prstGeom prst="rect">
            <a:avLst/>
          </a:prstGeom>
        </p:spPr>
      </p:pic>
      <p:pic>
        <p:nvPicPr>
          <p:cNvPr id="46" name="Graphic 45" descr="Chevron arrows with solid fill">
            <a:extLst>
              <a:ext uri="{FF2B5EF4-FFF2-40B4-BE49-F238E27FC236}">
                <a16:creationId xmlns:a16="http://schemas.microsoft.com/office/drawing/2014/main" id="{DCED8306-AB49-08DD-2AEF-201CB025D3D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9763455" y="3599167"/>
            <a:ext cx="544170" cy="544170"/>
          </a:xfrm>
          <a:prstGeom prst="rect">
            <a:avLst/>
          </a:prstGeom>
        </p:spPr>
      </p:pic>
      <p:cxnSp>
        <p:nvCxnSpPr>
          <p:cNvPr id="53" name="Straight Connector 52">
            <a:extLst>
              <a:ext uri="{FF2B5EF4-FFF2-40B4-BE49-F238E27FC236}">
                <a16:creationId xmlns:a16="http://schemas.microsoft.com/office/drawing/2014/main" id="{22FBB113-319D-5053-5642-C9B35697D44F}"/>
              </a:ext>
            </a:extLst>
          </p:cNvPr>
          <p:cNvCxnSpPr/>
          <p:nvPr/>
        </p:nvCxnSpPr>
        <p:spPr>
          <a:xfrm>
            <a:off x="3195320" y="3638209"/>
            <a:ext cx="0" cy="1969604"/>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54" name="Rectangle 53">
            <a:extLst>
              <a:ext uri="{FF2B5EF4-FFF2-40B4-BE49-F238E27FC236}">
                <a16:creationId xmlns:a16="http://schemas.microsoft.com/office/drawing/2014/main" id="{D5D12C14-7806-71CC-3800-A9E9EA21DF0B}"/>
              </a:ext>
            </a:extLst>
          </p:cNvPr>
          <p:cNvSpPr/>
          <p:nvPr/>
        </p:nvSpPr>
        <p:spPr>
          <a:xfrm>
            <a:off x="3441701" y="3628556"/>
            <a:ext cx="2600960" cy="196960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Model is trained to accurately identify and separate similar components in unseen tracks</a:t>
            </a:r>
            <a:endParaRPr lang="en-IN" sz="1600" dirty="0">
              <a:solidFill>
                <a:schemeClr val="tx1"/>
              </a:solidFill>
            </a:endParaRPr>
          </a:p>
        </p:txBody>
      </p:sp>
      <p:sp>
        <p:nvSpPr>
          <p:cNvPr id="66" name="Rectangle: Rounded Corners 65">
            <a:extLst>
              <a:ext uri="{FF2B5EF4-FFF2-40B4-BE49-F238E27FC236}">
                <a16:creationId xmlns:a16="http://schemas.microsoft.com/office/drawing/2014/main" id="{AB128FF2-8CDA-CE03-590F-EC0B89177697}"/>
              </a:ext>
            </a:extLst>
          </p:cNvPr>
          <p:cNvSpPr/>
          <p:nvPr/>
        </p:nvSpPr>
        <p:spPr>
          <a:xfrm>
            <a:off x="6202680" y="1786401"/>
            <a:ext cx="2339340" cy="740751"/>
          </a:xfrm>
          <a:prstGeom prst="roundRect">
            <a:avLst/>
          </a:prstGeom>
          <a:solidFill>
            <a:srgbClr val="F2FCFA"/>
          </a:solidFill>
          <a:ln w="28575">
            <a:solidFill>
              <a:srgbClr val="1D937A"/>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Stereo audio tracks loaded at 44100Hz using </a:t>
            </a:r>
            <a:r>
              <a:rPr lang="en-US" sz="1600" dirty="0" err="1">
                <a:solidFill>
                  <a:schemeClr val="tx1"/>
                </a:solidFill>
              </a:rPr>
              <a:t>AudioAdapter</a:t>
            </a:r>
            <a:endParaRPr lang="en-IN" sz="1600" dirty="0">
              <a:solidFill>
                <a:schemeClr val="tx1"/>
              </a:solidFill>
            </a:endParaRPr>
          </a:p>
        </p:txBody>
      </p:sp>
      <p:pic>
        <p:nvPicPr>
          <p:cNvPr id="67" name="Graphic 66" descr="Chevron arrows with solid fill">
            <a:extLst>
              <a:ext uri="{FF2B5EF4-FFF2-40B4-BE49-F238E27FC236}">
                <a16:creationId xmlns:a16="http://schemas.microsoft.com/office/drawing/2014/main" id="{EA8D907C-5DE1-2958-2320-4C263D6BFFA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7100265" y="2481301"/>
            <a:ext cx="544170" cy="544170"/>
          </a:xfrm>
          <a:prstGeom prst="rect">
            <a:avLst/>
          </a:prstGeom>
        </p:spPr>
      </p:pic>
      <p:sp>
        <p:nvSpPr>
          <p:cNvPr id="70" name="Rectangle 69">
            <a:extLst>
              <a:ext uri="{FF2B5EF4-FFF2-40B4-BE49-F238E27FC236}">
                <a16:creationId xmlns:a16="http://schemas.microsoft.com/office/drawing/2014/main" id="{2669B2AD-DF7B-61B1-8B1F-F5E18B330E0C}"/>
              </a:ext>
            </a:extLst>
          </p:cNvPr>
          <p:cNvSpPr/>
          <p:nvPr/>
        </p:nvSpPr>
        <p:spPr>
          <a:xfrm>
            <a:off x="502919" y="1690688"/>
            <a:ext cx="10911752" cy="1021422"/>
          </a:xfrm>
          <a:prstGeom prst="rect">
            <a:avLst/>
          </a:prstGeom>
          <a:noFill/>
          <a:ln>
            <a:solidFill>
              <a:srgbClr val="1D937A"/>
            </a:solidFill>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Rectangle 68">
            <a:extLst>
              <a:ext uri="{FF2B5EF4-FFF2-40B4-BE49-F238E27FC236}">
                <a16:creationId xmlns:a16="http://schemas.microsoft.com/office/drawing/2014/main" id="{95253CF6-8966-4518-528F-6F59DA015563}"/>
              </a:ext>
            </a:extLst>
          </p:cNvPr>
          <p:cNvSpPr/>
          <p:nvPr/>
        </p:nvSpPr>
        <p:spPr>
          <a:xfrm>
            <a:off x="297180" y="1705786"/>
            <a:ext cx="411480" cy="94621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2000" b="1" i="1" dirty="0">
                <a:solidFill>
                  <a:srgbClr val="1D937A"/>
                </a:solidFill>
              </a:rPr>
              <a:t>Input</a:t>
            </a:r>
            <a:endParaRPr lang="en-IN" sz="2000" b="1" i="1" dirty="0">
              <a:solidFill>
                <a:srgbClr val="1D937A"/>
              </a:solidFill>
            </a:endParaRPr>
          </a:p>
        </p:txBody>
      </p:sp>
      <p:sp>
        <p:nvSpPr>
          <p:cNvPr id="71" name="Rectangle 70">
            <a:extLst>
              <a:ext uri="{FF2B5EF4-FFF2-40B4-BE49-F238E27FC236}">
                <a16:creationId xmlns:a16="http://schemas.microsoft.com/office/drawing/2014/main" id="{6D42AA20-B6C4-0700-F335-F798BFE030AA}"/>
              </a:ext>
            </a:extLst>
          </p:cNvPr>
          <p:cNvSpPr/>
          <p:nvPr/>
        </p:nvSpPr>
        <p:spPr>
          <a:xfrm>
            <a:off x="8817610" y="3818508"/>
            <a:ext cx="2597062" cy="1789305"/>
          </a:xfrm>
          <a:prstGeom prst="rect">
            <a:avLst/>
          </a:prstGeom>
          <a:noFill/>
          <a:ln>
            <a:solidFill>
              <a:srgbClr val="7030A0"/>
            </a:solidFill>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ectangle 71">
            <a:extLst>
              <a:ext uri="{FF2B5EF4-FFF2-40B4-BE49-F238E27FC236}">
                <a16:creationId xmlns:a16="http://schemas.microsoft.com/office/drawing/2014/main" id="{78EE1E52-12F7-F357-EDA6-2B1EEF0E0D14}"/>
              </a:ext>
            </a:extLst>
          </p:cNvPr>
          <p:cNvSpPr/>
          <p:nvPr/>
        </p:nvSpPr>
        <p:spPr>
          <a:xfrm>
            <a:off x="11234420" y="4377951"/>
            <a:ext cx="411480" cy="94621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sz="2000" b="1" i="1" dirty="0">
                <a:solidFill>
                  <a:srgbClr val="7030A0"/>
                </a:solidFill>
              </a:rPr>
              <a:t>Output</a:t>
            </a:r>
            <a:endParaRPr lang="en-IN" sz="2000" b="1" i="1" dirty="0">
              <a:solidFill>
                <a:srgbClr val="7030A0"/>
              </a:solidFill>
            </a:endParaRPr>
          </a:p>
        </p:txBody>
      </p:sp>
    </p:spTree>
    <p:extLst>
      <p:ext uri="{BB962C8B-B14F-4D97-AF65-F5344CB8AC3E}">
        <p14:creationId xmlns:p14="http://schemas.microsoft.com/office/powerpoint/2010/main" val="1638143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F8EC-DE8B-B53C-B31A-62C33F964300}"/>
              </a:ext>
            </a:extLst>
          </p:cNvPr>
          <p:cNvSpPr>
            <a:spLocks noGrp="1"/>
          </p:cNvSpPr>
          <p:nvPr>
            <p:ph type="title"/>
          </p:nvPr>
        </p:nvSpPr>
        <p:spPr/>
        <p:txBody>
          <a:bodyPr/>
          <a:lstStyle/>
          <a:p>
            <a:r>
              <a:rPr lang="en-IN" b="1" dirty="0">
                <a:solidFill>
                  <a:srgbClr val="136352"/>
                </a:solidFill>
              </a:rPr>
              <a:t>Demixing</a:t>
            </a:r>
            <a:r>
              <a:rPr lang="en-IN" dirty="0">
                <a:solidFill>
                  <a:srgbClr val="136352"/>
                </a:solidFill>
              </a:rPr>
              <a:t> - Stages| Training</a:t>
            </a:r>
          </a:p>
        </p:txBody>
      </p:sp>
      <p:sp>
        <p:nvSpPr>
          <p:cNvPr id="6" name="Slide Number Placeholder 5">
            <a:extLst>
              <a:ext uri="{FF2B5EF4-FFF2-40B4-BE49-F238E27FC236}">
                <a16:creationId xmlns:a16="http://schemas.microsoft.com/office/drawing/2014/main" id="{BCA6148E-81EE-2A7D-BAF2-4193920F3258}"/>
              </a:ext>
            </a:extLst>
          </p:cNvPr>
          <p:cNvSpPr>
            <a:spLocks noGrp="1"/>
          </p:cNvSpPr>
          <p:nvPr>
            <p:ph type="sldNum" sz="quarter" idx="12"/>
          </p:nvPr>
        </p:nvSpPr>
        <p:spPr/>
        <p:txBody>
          <a:bodyPr/>
          <a:lstStyle/>
          <a:p>
            <a:fld id="{E8874524-BF34-4947-A577-99363AE6E5C2}" type="slidenum">
              <a:rPr lang="en-IN" smtClean="0"/>
              <a:t>7</a:t>
            </a:fld>
            <a:endParaRPr lang="en-IN"/>
          </a:p>
        </p:txBody>
      </p:sp>
      <p:sp>
        <p:nvSpPr>
          <p:cNvPr id="8" name="Arrow: Chevron 7">
            <a:extLst>
              <a:ext uri="{FF2B5EF4-FFF2-40B4-BE49-F238E27FC236}">
                <a16:creationId xmlns:a16="http://schemas.microsoft.com/office/drawing/2014/main" id="{77204425-3756-9A7B-93D3-78400B18690D}"/>
              </a:ext>
            </a:extLst>
          </p:cNvPr>
          <p:cNvSpPr/>
          <p:nvPr/>
        </p:nvSpPr>
        <p:spPr>
          <a:xfrm>
            <a:off x="838200" y="1660208"/>
            <a:ext cx="10535788" cy="599440"/>
          </a:xfrm>
          <a:prstGeom prst="chevron">
            <a:avLst/>
          </a:prstGeom>
          <a:solidFill>
            <a:schemeClr val="accent6">
              <a:lumMod val="40000"/>
              <a:lumOff val="60000"/>
            </a:schemeClr>
          </a:solidFill>
          <a:ln w="19050">
            <a:solidFill>
              <a:schemeClr val="accent6">
                <a:lumMod val="40000"/>
                <a:lumOff val="6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Deep Dive : Training</a:t>
            </a:r>
          </a:p>
        </p:txBody>
      </p:sp>
      <p:sp>
        <p:nvSpPr>
          <p:cNvPr id="4" name="Rectangle 3">
            <a:extLst>
              <a:ext uri="{FF2B5EF4-FFF2-40B4-BE49-F238E27FC236}">
                <a16:creationId xmlns:a16="http://schemas.microsoft.com/office/drawing/2014/main" id="{67F86DA9-622D-E7A4-BACE-BA7BA4A1574E}"/>
              </a:ext>
            </a:extLst>
          </p:cNvPr>
          <p:cNvSpPr/>
          <p:nvPr/>
        </p:nvSpPr>
        <p:spPr>
          <a:xfrm>
            <a:off x="838200" y="2357823"/>
            <a:ext cx="2595880" cy="3341936"/>
          </a:xfrm>
          <a:prstGeom prst="rect">
            <a:avLst/>
          </a:prstGeom>
          <a:solidFill>
            <a:schemeClr val="bg1"/>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Clr>
                <a:schemeClr val="accent6"/>
              </a:buClr>
              <a:buFont typeface="Wingdings" panose="05000000000000000000" pitchFamily="2" charset="2"/>
              <a:buChar char="§"/>
            </a:pPr>
            <a:endParaRPr lang="en-US" sz="1600" dirty="0">
              <a:solidFill>
                <a:schemeClr val="tx1"/>
              </a:solidFill>
            </a:endParaRPr>
          </a:p>
          <a:p>
            <a:pPr marL="285750" indent="-285750">
              <a:buClr>
                <a:schemeClr val="accent6"/>
              </a:buClr>
              <a:buFont typeface="Wingdings" panose="05000000000000000000" pitchFamily="2" charset="2"/>
              <a:buChar char="§"/>
            </a:pPr>
            <a:r>
              <a:rPr lang="en-US" sz="1600" dirty="0">
                <a:solidFill>
                  <a:schemeClr val="tx1"/>
                </a:solidFill>
              </a:rPr>
              <a:t>Provided by The Cadenza Challenge, the training dataset contains songs from various genres, each meticulously separated into vocals, drums, bass, and other elements stored as individual .wav files.</a:t>
            </a:r>
            <a:endParaRPr lang="en-IN" sz="1600" dirty="0">
              <a:solidFill>
                <a:schemeClr val="tx1"/>
              </a:solidFill>
            </a:endParaRPr>
          </a:p>
        </p:txBody>
      </p:sp>
      <p:sp>
        <p:nvSpPr>
          <p:cNvPr id="5" name="Rectangle 4">
            <a:extLst>
              <a:ext uri="{FF2B5EF4-FFF2-40B4-BE49-F238E27FC236}">
                <a16:creationId xmlns:a16="http://schemas.microsoft.com/office/drawing/2014/main" id="{04A93FC3-1F56-8355-14A5-97E4599F6DCD}"/>
              </a:ext>
            </a:extLst>
          </p:cNvPr>
          <p:cNvSpPr/>
          <p:nvPr/>
        </p:nvSpPr>
        <p:spPr>
          <a:xfrm>
            <a:off x="3489960" y="2357822"/>
            <a:ext cx="2595880" cy="3341937"/>
          </a:xfrm>
          <a:prstGeom prst="rect">
            <a:avLst/>
          </a:prstGeom>
          <a:solidFill>
            <a:schemeClr val="bg1"/>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Clr>
                <a:schemeClr val="accent6"/>
              </a:buClr>
              <a:buFont typeface="Wingdings" panose="05000000000000000000" pitchFamily="2" charset="2"/>
              <a:buChar char="§"/>
            </a:pPr>
            <a:endParaRPr lang="en-US" sz="1600" dirty="0">
              <a:solidFill>
                <a:schemeClr val="tx1"/>
              </a:solidFill>
            </a:endParaRPr>
          </a:p>
          <a:p>
            <a:pPr marL="285750" indent="-285750">
              <a:buClr>
                <a:schemeClr val="accent6"/>
              </a:buClr>
              <a:buFont typeface="Wingdings" panose="05000000000000000000" pitchFamily="2" charset="2"/>
              <a:buChar char="§"/>
            </a:pPr>
            <a:r>
              <a:rPr lang="en-US" sz="1600" dirty="0">
                <a:solidFill>
                  <a:schemeClr val="tx1"/>
                </a:solidFill>
              </a:rPr>
              <a:t>TensorFlow coordinates intricate training operations, exposing the model to batches of pre-separated stems.</a:t>
            </a:r>
          </a:p>
          <a:p>
            <a:pPr marL="285750" indent="-285750">
              <a:buClr>
                <a:schemeClr val="accent6"/>
              </a:buClr>
              <a:buFont typeface="Wingdings" panose="05000000000000000000" pitchFamily="2" charset="2"/>
              <a:buChar char="§"/>
            </a:pPr>
            <a:r>
              <a:rPr lang="en-US" sz="1600" dirty="0">
                <a:solidFill>
                  <a:schemeClr val="tx1"/>
                </a:solidFill>
              </a:rPr>
              <a:t>Internal parameters are iteratively adjusted to minimize differences between predicted and actual stems.</a:t>
            </a:r>
            <a:endParaRPr lang="en-IN" sz="1600" dirty="0">
              <a:solidFill>
                <a:schemeClr val="tx1"/>
              </a:solidFill>
            </a:endParaRPr>
          </a:p>
        </p:txBody>
      </p:sp>
      <p:sp>
        <p:nvSpPr>
          <p:cNvPr id="11" name="Rectangle 10">
            <a:extLst>
              <a:ext uri="{FF2B5EF4-FFF2-40B4-BE49-F238E27FC236}">
                <a16:creationId xmlns:a16="http://schemas.microsoft.com/office/drawing/2014/main" id="{B7FE2AA8-E487-0B91-6ABC-F3595F8349E9}"/>
              </a:ext>
            </a:extLst>
          </p:cNvPr>
          <p:cNvSpPr/>
          <p:nvPr/>
        </p:nvSpPr>
        <p:spPr>
          <a:xfrm>
            <a:off x="6131472" y="2357823"/>
            <a:ext cx="2595880" cy="3341936"/>
          </a:xfrm>
          <a:prstGeom prst="rect">
            <a:avLst/>
          </a:prstGeom>
          <a:solidFill>
            <a:schemeClr val="bg1"/>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Clr>
                <a:schemeClr val="accent6"/>
              </a:buClr>
              <a:buFont typeface="Wingdings" panose="05000000000000000000" pitchFamily="2" charset="2"/>
              <a:buChar char="§"/>
            </a:pPr>
            <a:endParaRPr lang="en-US" sz="1600" dirty="0">
              <a:solidFill>
                <a:schemeClr val="tx1"/>
              </a:solidFill>
            </a:endParaRPr>
          </a:p>
          <a:p>
            <a:pPr marL="285750" indent="-285750">
              <a:buClr>
                <a:schemeClr val="accent6"/>
              </a:buClr>
              <a:buFont typeface="Wingdings" panose="05000000000000000000" pitchFamily="2" charset="2"/>
              <a:buChar char="§"/>
            </a:pPr>
            <a:r>
              <a:rPr lang="en-US" sz="1600" dirty="0">
                <a:solidFill>
                  <a:schemeClr val="tx1"/>
                </a:solidFill>
              </a:rPr>
              <a:t>Multiple epochs refine the model's parameters, improving its accuracy in identifying and isolating audio components.</a:t>
            </a:r>
          </a:p>
          <a:p>
            <a:pPr marL="285750" indent="-285750">
              <a:buClr>
                <a:schemeClr val="accent6"/>
              </a:buClr>
              <a:buFont typeface="Wingdings" panose="05000000000000000000" pitchFamily="2" charset="2"/>
              <a:buChar char="§"/>
            </a:pPr>
            <a:r>
              <a:rPr lang="en-US" sz="1600" dirty="0">
                <a:solidFill>
                  <a:schemeClr val="tx1"/>
                </a:solidFill>
              </a:rPr>
              <a:t>The model learns intricate patterns and nuances specific to vocals, drums, bass, and other elements</a:t>
            </a:r>
            <a:endParaRPr lang="en-IN" sz="1600" dirty="0">
              <a:solidFill>
                <a:schemeClr val="tx1"/>
              </a:solidFill>
            </a:endParaRPr>
          </a:p>
        </p:txBody>
      </p:sp>
      <p:sp>
        <p:nvSpPr>
          <p:cNvPr id="12" name="Rectangle 11">
            <a:extLst>
              <a:ext uri="{FF2B5EF4-FFF2-40B4-BE49-F238E27FC236}">
                <a16:creationId xmlns:a16="http://schemas.microsoft.com/office/drawing/2014/main" id="{831F7614-77A4-E13C-832B-A2F314633A6E}"/>
              </a:ext>
            </a:extLst>
          </p:cNvPr>
          <p:cNvSpPr/>
          <p:nvPr/>
        </p:nvSpPr>
        <p:spPr>
          <a:xfrm>
            <a:off x="8778108" y="2357822"/>
            <a:ext cx="2595880" cy="3341936"/>
          </a:xfrm>
          <a:prstGeom prst="rect">
            <a:avLst/>
          </a:prstGeom>
          <a:solidFill>
            <a:schemeClr val="bg1"/>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Clr>
                <a:schemeClr val="accent6"/>
              </a:buClr>
              <a:buFont typeface="Wingdings" panose="05000000000000000000" pitchFamily="2" charset="2"/>
              <a:buChar char="§"/>
            </a:pPr>
            <a:r>
              <a:rPr lang="en-US" sz="1600" dirty="0">
                <a:solidFill>
                  <a:schemeClr val="tx1"/>
                </a:solidFill>
              </a:rPr>
              <a:t>The well-trained model can now accurately identify and isolate vocals, drums, bass, and other components.</a:t>
            </a:r>
            <a:endParaRPr lang="en-IN" sz="1600" dirty="0">
              <a:solidFill>
                <a:schemeClr val="tx1"/>
              </a:solidFill>
            </a:endParaRPr>
          </a:p>
        </p:txBody>
      </p:sp>
      <p:sp>
        <p:nvSpPr>
          <p:cNvPr id="13" name="Rectangle 12">
            <a:extLst>
              <a:ext uri="{FF2B5EF4-FFF2-40B4-BE49-F238E27FC236}">
                <a16:creationId xmlns:a16="http://schemas.microsoft.com/office/drawing/2014/main" id="{3998CF3D-034E-FD2F-97FB-3559B2043A69}"/>
              </a:ext>
            </a:extLst>
          </p:cNvPr>
          <p:cNvSpPr/>
          <p:nvPr/>
        </p:nvSpPr>
        <p:spPr>
          <a:xfrm>
            <a:off x="838200" y="2357822"/>
            <a:ext cx="2595880" cy="3447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rgbClr val="2F5597"/>
                </a:solidFill>
              </a:rPr>
              <a:t>Diverse training dataset</a:t>
            </a:r>
          </a:p>
        </p:txBody>
      </p:sp>
      <p:sp>
        <p:nvSpPr>
          <p:cNvPr id="14" name="Rectangle 13">
            <a:extLst>
              <a:ext uri="{FF2B5EF4-FFF2-40B4-BE49-F238E27FC236}">
                <a16:creationId xmlns:a16="http://schemas.microsoft.com/office/drawing/2014/main" id="{70A3A8F9-6C15-04C4-774C-E588610AC1C4}"/>
              </a:ext>
            </a:extLst>
          </p:cNvPr>
          <p:cNvSpPr/>
          <p:nvPr/>
        </p:nvSpPr>
        <p:spPr>
          <a:xfrm>
            <a:off x="3500120" y="2367880"/>
            <a:ext cx="2595880" cy="3447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rgbClr val="2F5597"/>
                </a:solidFill>
              </a:rPr>
              <a:t>TensorFlow driven training</a:t>
            </a:r>
          </a:p>
        </p:txBody>
      </p:sp>
      <p:sp>
        <p:nvSpPr>
          <p:cNvPr id="15" name="Rectangle 14">
            <a:extLst>
              <a:ext uri="{FF2B5EF4-FFF2-40B4-BE49-F238E27FC236}">
                <a16:creationId xmlns:a16="http://schemas.microsoft.com/office/drawing/2014/main" id="{27348C5F-6C4A-8889-0CA6-AB52ADCC8783}"/>
              </a:ext>
            </a:extLst>
          </p:cNvPr>
          <p:cNvSpPr/>
          <p:nvPr/>
        </p:nvSpPr>
        <p:spPr>
          <a:xfrm>
            <a:off x="6156850" y="2367880"/>
            <a:ext cx="2595880" cy="43749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rgbClr val="2F5597"/>
                </a:solidFill>
              </a:rPr>
              <a:t>Iterative optimisation process</a:t>
            </a:r>
          </a:p>
        </p:txBody>
      </p:sp>
      <p:sp>
        <p:nvSpPr>
          <p:cNvPr id="16" name="Rectangle 15">
            <a:extLst>
              <a:ext uri="{FF2B5EF4-FFF2-40B4-BE49-F238E27FC236}">
                <a16:creationId xmlns:a16="http://schemas.microsoft.com/office/drawing/2014/main" id="{C4083768-F2DB-E55B-D99A-C1A9CCE5493C}"/>
              </a:ext>
            </a:extLst>
          </p:cNvPr>
          <p:cNvSpPr/>
          <p:nvPr/>
        </p:nvSpPr>
        <p:spPr>
          <a:xfrm>
            <a:off x="8772984" y="2369193"/>
            <a:ext cx="2595880" cy="3447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rgbClr val="2F5597"/>
                </a:solidFill>
              </a:rPr>
              <a:t>Trained model</a:t>
            </a:r>
          </a:p>
        </p:txBody>
      </p:sp>
      <p:sp>
        <p:nvSpPr>
          <p:cNvPr id="17" name="Flowchart: Connector 16">
            <a:extLst>
              <a:ext uri="{FF2B5EF4-FFF2-40B4-BE49-F238E27FC236}">
                <a16:creationId xmlns:a16="http://schemas.microsoft.com/office/drawing/2014/main" id="{696D58E2-4F1D-EAC2-7832-8587F90BEC8B}"/>
              </a:ext>
            </a:extLst>
          </p:cNvPr>
          <p:cNvSpPr/>
          <p:nvPr/>
        </p:nvSpPr>
        <p:spPr>
          <a:xfrm>
            <a:off x="929640" y="1778753"/>
            <a:ext cx="330200" cy="345440"/>
          </a:xfrm>
          <a:prstGeom prst="flowChartConnector">
            <a:avLst/>
          </a:prstGeom>
          <a:solidFill>
            <a:srgbClr val="28CE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2</a:t>
            </a:r>
          </a:p>
        </p:txBody>
      </p:sp>
    </p:spTree>
    <p:extLst>
      <p:ext uri="{BB962C8B-B14F-4D97-AF65-F5344CB8AC3E}">
        <p14:creationId xmlns:p14="http://schemas.microsoft.com/office/powerpoint/2010/main" val="3654981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F8EC-DE8B-B53C-B31A-62C33F964300}"/>
              </a:ext>
            </a:extLst>
          </p:cNvPr>
          <p:cNvSpPr>
            <a:spLocks noGrp="1"/>
          </p:cNvSpPr>
          <p:nvPr>
            <p:ph type="title"/>
          </p:nvPr>
        </p:nvSpPr>
        <p:spPr/>
        <p:txBody>
          <a:bodyPr/>
          <a:lstStyle/>
          <a:p>
            <a:r>
              <a:rPr lang="en-IN" b="1" dirty="0">
                <a:solidFill>
                  <a:srgbClr val="136352"/>
                </a:solidFill>
              </a:rPr>
              <a:t>Demixing</a:t>
            </a:r>
            <a:r>
              <a:rPr lang="en-IN" dirty="0">
                <a:solidFill>
                  <a:srgbClr val="136352"/>
                </a:solidFill>
              </a:rPr>
              <a:t> - Stages| Loading &amp; Resampling</a:t>
            </a:r>
          </a:p>
        </p:txBody>
      </p:sp>
      <p:sp>
        <p:nvSpPr>
          <p:cNvPr id="6" name="Slide Number Placeholder 5">
            <a:extLst>
              <a:ext uri="{FF2B5EF4-FFF2-40B4-BE49-F238E27FC236}">
                <a16:creationId xmlns:a16="http://schemas.microsoft.com/office/drawing/2014/main" id="{BCA6148E-81EE-2A7D-BAF2-4193920F3258}"/>
              </a:ext>
            </a:extLst>
          </p:cNvPr>
          <p:cNvSpPr>
            <a:spLocks noGrp="1"/>
          </p:cNvSpPr>
          <p:nvPr>
            <p:ph type="sldNum" sz="quarter" idx="12"/>
          </p:nvPr>
        </p:nvSpPr>
        <p:spPr/>
        <p:txBody>
          <a:bodyPr/>
          <a:lstStyle/>
          <a:p>
            <a:fld id="{E8874524-BF34-4947-A577-99363AE6E5C2}" type="slidenum">
              <a:rPr lang="en-IN" smtClean="0"/>
              <a:t>8</a:t>
            </a:fld>
            <a:endParaRPr lang="en-IN"/>
          </a:p>
        </p:txBody>
      </p:sp>
      <p:sp>
        <p:nvSpPr>
          <p:cNvPr id="8" name="Arrow: Chevron 7">
            <a:extLst>
              <a:ext uri="{FF2B5EF4-FFF2-40B4-BE49-F238E27FC236}">
                <a16:creationId xmlns:a16="http://schemas.microsoft.com/office/drawing/2014/main" id="{77204425-3756-9A7B-93D3-78400B18690D}"/>
              </a:ext>
            </a:extLst>
          </p:cNvPr>
          <p:cNvSpPr/>
          <p:nvPr/>
        </p:nvSpPr>
        <p:spPr>
          <a:xfrm>
            <a:off x="838200" y="1660208"/>
            <a:ext cx="10535788" cy="599440"/>
          </a:xfrm>
          <a:prstGeom prst="chevron">
            <a:avLst/>
          </a:prstGeom>
          <a:solidFill>
            <a:schemeClr val="accent6">
              <a:lumMod val="75000"/>
            </a:schemeClr>
          </a:solidFill>
          <a:ln w="19050">
            <a:solidFill>
              <a:schemeClr val="accent6">
                <a:lumMod val="7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rPr>
              <a:t>Deep Dive : Audio Loading and Resampling</a:t>
            </a:r>
          </a:p>
        </p:txBody>
      </p:sp>
      <p:sp>
        <p:nvSpPr>
          <p:cNvPr id="4" name="Rectangle 3">
            <a:extLst>
              <a:ext uri="{FF2B5EF4-FFF2-40B4-BE49-F238E27FC236}">
                <a16:creationId xmlns:a16="http://schemas.microsoft.com/office/drawing/2014/main" id="{67F86DA9-622D-E7A4-BACE-BA7BA4A1574E}"/>
              </a:ext>
            </a:extLst>
          </p:cNvPr>
          <p:cNvSpPr/>
          <p:nvPr/>
        </p:nvSpPr>
        <p:spPr>
          <a:xfrm>
            <a:off x="838200" y="2357823"/>
            <a:ext cx="2595880" cy="3341936"/>
          </a:xfrm>
          <a:prstGeom prst="rect">
            <a:avLst/>
          </a:prstGeom>
          <a:solidFill>
            <a:schemeClr val="bg1"/>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Clr>
                <a:schemeClr val="accent6"/>
              </a:buClr>
              <a:buFont typeface="Wingdings" panose="05000000000000000000" pitchFamily="2" charset="2"/>
              <a:buChar char="§"/>
            </a:pPr>
            <a:endParaRPr lang="en-US" sz="1600" dirty="0">
              <a:solidFill>
                <a:schemeClr val="tx1"/>
              </a:solidFill>
            </a:endParaRPr>
          </a:p>
          <a:p>
            <a:pPr marL="285750" indent="-285750">
              <a:buClr>
                <a:schemeClr val="accent6"/>
              </a:buClr>
              <a:buFont typeface="Wingdings" panose="05000000000000000000" pitchFamily="2" charset="2"/>
              <a:buChar char="§"/>
            </a:pPr>
            <a:r>
              <a:rPr lang="en-US" sz="1600" dirty="0">
                <a:solidFill>
                  <a:schemeClr val="tx1"/>
                </a:solidFill>
              </a:rPr>
              <a:t>Audio tracks loaded into Spleeter framework </a:t>
            </a:r>
            <a:r>
              <a:rPr lang="en-US" sz="1600" dirty="0" err="1">
                <a:solidFill>
                  <a:schemeClr val="tx1"/>
                </a:solidFill>
              </a:rPr>
              <a:t>AudioAdapter</a:t>
            </a:r>
            <a:r>
              <a:rPr lang="en-US" sz="1600" dirty="0">
                <a:solidFill>
                  <a:schemeClr val="tx1"/>
                </a:solidFill>
              </a:rPr>
              <a:t> module</a:t>
            </a:r>
          </a:p>
          <a:p>
            <a:pPr marL="285750" indent="-285750">
              <a:buClr>
                <a:schemeClr val="accent6"/>
              </a:buClr>
              <a:buFont typeface="Wingdings" panose="05000000000000000000" pitchFamily="2" charset="2"/>
              <a:buChar char="§"/>
            </a:pPr>
            <a:r>
              <a:rPr lang="en-US" sz="1600" dirty="0">
                <a:solidFill>
                  <a:schemeClr val="tx1"/>
                </a:solidFill>
              </a:rPr>
              <a:t>An instance of </a:t>
            </a:r>
            <a:r>
              <a:rPr lang="en-US" sz="1600" dirty="0" err="1">
                <a:solidFill>
                  <a:schemeClr val="tx1"/>
                </a:solidFill>
              </a:rPr>
              <a:t>AudioAdapter</a:t>
            </a:r>
            <a:r>
              <a:rPr lang="en-US" sz="1600" dirty="0">
                <a:solidFill>
                  <a:schemeClr val="tx1"/>
                </a:solidFill>
              </a:rPr>
              <a:t> is created by default</a:t>
            </a:r>
            <a:endParaRPr lang="en-IN" sz="1600" dirty="0">
              <a:solidFill>
                <a:schemeClr val="tx1"/>
              </a:solidFill>
            </a:endParaRPr>
          </a:p>
        </p:txBody>
      </p:sp>
      <p:sp>
        <p:nvSpPr>
          <p:cNvPr id="5" name="Rectangle 4">
            <a:extLst>
              <a:ext uri="{FF2B5EF4-FFF2-40B4-BE49-F238E27FC236}">
                <a16:creationId xmlns:a16="http://schemas.microsoft.com/office/drawing/2014/main" id="{04A93FC3-1F56-8355-14A5-97E4599F6DCD}"/>
              </a:ext>
            </a:extLst>
          </p:cNvPr>
          <p:cNvSpPr/>
          <p:nvPr/>
        </p:nvSpPr>
        <p:spPr>
          <a:xfrm>
            <a:off x="3489960" y="2357822"/>
            <a:ext cx="2595880" cy="3341937"/>
          </a:xfrm>
          <a:prstGeom prst="rect">
            <a:avLst/>
          </a:prstGeom>
          <a:solidFill>
            <a:schemeClr val="bg1"/>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Clr>
                <a:schemeClr val="accent6"/>
              </a:buClr>
              <a:buFont typeface="Wingdings" panose="05000000000000000000" pitchFamily="2" charset="2"/>
              <a:buChar char="§"/>
            </a:pPr>
            <a:endParaRPr lang="en-US" sz="1600" dirty="0">
              <a:solidFill>
                <a:schemeClr val="tx1"/>
              </a:solidFill>
            </a:endParaRPr>
          </a:p>
          <a:p>
            <a:pPr marL="285750" indent="-285750">
              <a:buClr>
                <a:schemeClr val="accent6"/>
              </a:buClr>
              <a:buFont typeface="Wingdings" panose="05000000000000000000" pitchFamily="2" charset="2"/>
              <a:buChar char="§"/>
            </a:pPr>
            <a:r>
              <a:rPr lang="en-US" sz="1600" dirty="0">
                <a:solidFill>
                  <a:schemeClr val="tx1"/>
                </a:solidFill>
              </a:rPr>
              <a:t>The loaded audio track undergoes a resampling operation to ensure a consistent sample rate of 44100Hz.</a:t>
            </a:r>
          </a:p>
          <a:p>
            <a:pPr marL="285750" indent="-285750">
              <a:buClr>
                <a:schemeClr val="accent6"/>
              </a:buClr>
              <a:buFont typeface="Wingdings" panose="05000000000000000000" pitchFamily="2" charset="2"/>
              <a:buChar char="§"/>
            </a:pPr>
            <a:r>
              <a:rPr lang="en-US" sz="1600" dirty="0">
                <a:solidFill>
                  <a:schemeClr val="tx1"/>
                </a:solidFill>
              </a:rPr>
              <a:t>Resampling maintains uniformity in the input data, aligning it with the expected format.</a:t>
            </a:r>
            <a:endParaRPr lang="en-IN" sz="1600" dirty="0">
              <a:solidFill>
                <a:schemeClr val="tx1"/>
              </a:solidFill>
            </a:endParaRPr>
          </a:p>
        </p:txBody>
      </p:sp>
      <p:sp>
        <p:nvSpPr>
          <p:cNvPr id="11" name="Rectangle 10">
            <a:extLst>
              <a:ext uri="{FF2B5EF4-FFF2-40B4-BE49-F238E27FC236}">
                <a16:creationId xmlns:a16="http://schemas.microsoft.com/office/drawing/2014/main" id="{B7FE2AA8-E487-0B91-6ABC-F3595F8349E9}"/>
              </a:ext>
            </a:extLst>
          </p:cNvPr>
          <p:cNvSpPr/>
          <p:nvPr/>
        </p:nvSpPr>
        <p:spPr>
          <a:xfrm>
            <a:off x="6131472" y="2357823"/>
            <a:ext cx="2595880" cy="3341936"/>
          </a:xfrm>
          <a:prstGeom prst="rect">
            <a:avLst/>
          </a:prstGeom>
          <a:solidFill>
            <a:schemeClr val="bg1"/>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Clr>
                <a:schemeClr val="accent6"/>
              </a:buClr>
              <a:buFont typeface="Wingdings" panose="05000000000000000000" pitchFamily="2" charset="2"/>
              <a:buChar char="§"/>
            </a:pPr>
            <a:endParaRPr lang="en-US" sz="1600" dirty="0">
              <a:solidFill>
                <a:schemeClr val="tx1"/>
              </a:solidFill>
            </a:endParaRPr>
          </a:p>
          <a:p>
            <a:pPr marL="285750" indent="-285750">
              <a:buClr>
                <a:schemeClr val="accent6"/>
              </a:buClr>
              <a:buFont typeface="Wingdings" panose="05000000000000000000" pitchFamily="2" charset="2"/>
              <a:buChar char="§"/>
            </a:pPr>
            <a:r>
              <a:rPr lang="en-US" sz="1600" dirty="0">
                <a:solidFill>
                  <a:schemeClr val="tx1"/>
                </a:solidFill>
              </a:rPr>
              <a:t>The ‘load’ method is invoked, loading the audio to specified path.</a:t>
            </a:r>
          </a:p>
          <a:p>
            <a:pPr marL="285750" indent="-285750">
              <a:buClr>
                <a:schemeClr val="accent6"/>
              </a:buClr>
              <a:buFont typeface="Wingdings" panose="05000000000000000000" pitchFamily="2" charset="2"/>
              <a:buChar char="§"/>
            </a:pPr>
            <a:r>
              <a:rPr lang="en-US" sz="1600" dirty="0">
                <a:solidFill>
                  <a:schemeClr val="tx1"/>
                </a:solidFill>
              </a:rPr>
              <a:t>The result of the loading operation is a waveform, representing the audio data, and additional information</a:t>
            </a:r>
            <a:endParaRPr lang="en-IN" sz="1600" dirty="0">
              <a:solidFill>
                <a:schemeClr val="tx1"/>
              </a:solidFill>
            </a:endParaRPr>
          </a:p>
        </p:txBody>
      </p:sp>
      <p:sp>
        <p:nvSpPr>
          <p:cNvPr id="12" name="Rectangle 11">
            <a:extLst>
              <a:ext uri="{FF2B5EF4-FFF2-40B4-BE49-F238E27FC236}">
                <a16:creationId xmlns:a16="http://schemas.microsoft.com/office/drawing/2014/main" id="{831F7614-77A4-E13C-832B-A2F314633A6E}"/>
              </a:ext>
            </a:extLst>
          </p:cNvPr>
          <p:cNvSpPr/>
          <p:nvPr/>
        </p:nvSpPr>
        <p:spPr>
          <a:xfrm>
            <a:off x="8778108" y="2357822"/>
            <a:ext cx="2595880" cy="3341936"/>
          </a:xfrm>
          <a:prstGeom prst="rect">
            <a:avLst/>
          </a:prstGeom>
          <a:solidFill>
            <a:schemeClr val="bg1"/>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Clr>
                <a:schemeClr val="accent6"/>
              </a:buClr>
              <a:buFont typeface="Wingdings" panose="05000000000000000000" pitchFamily="2" charset="2"/>
              <a:buChar char="§"/>
            </a:pPr>
            <a:r>
              <a:rPr lang="en-US" sz="1600" dirty="0">
                <a:solidFill>
                  <a:schemeClr val="tx1"/>
                </a:solidFill>
              </a:rPr>
              <a:t>The separate method of the separator dissects the audio into its constituent stems based on the trained model, producing an ‘</a:t>
            </a:r>
            <a:r>
              <a:rPr lang="en-US" sz="1600" dirty="0" err="1">
                <a:solidFill>
                  <a:schemeClr val="tx1"/>
                </a:solidFill>
              </a:rPr>
              <a:t>audio_descriptor</a:t>
            </a:r>
            <a:r>
              <a:rPr lang="en-US" sz="1600" dirty="0">
                <a:solidFill>
                  <a:schemeClr val="tx1"/>
                </a:solidFill>
              </a:rPr>
              <a:t>’ as the output.</a:t>
            </a:r>
            <a:endParaRPr lang="en-IN" sz="1600" dirty="0">
              <a:solidFill>
                <a:schemeClr val="tx1"/>
              </a:solidFill>
            </a:endParaRPr>
          </a:p>
        </p:txBody>
      </p:sp>
      <p:sp>
        <p:nvSpPr>
          <p:cNvPr id="13" name="Rectangle 12">
            <a:extLst>
              <a:ext uri="{FF2B5EF4-FFF2-40B4-BE49-F238E27FC236}">
                <a16:creationId xmlns:a16="http://schemas.microsoft.com/office/drawing/2014/main" id="{3998CF3D-034E-FD2F-97FB-3559B2043A69}"/>
              </a:ext>
            </a:extLst>
          </p:cNvPr>
          <p:cNvSpPr/>
          <p:nvPr/>
        </p:nvSpPr>
        <p:spPr>
          <a:xfrm>
            <a:off x="838200" y="2357822"/>
            <a:ext cx="2595880" cy="3447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rgbClr val="2F5597"/>
                </a:solidFill>
              </a:rPr>
              <a:t>Loading and Configuration</a:t>
            </a:r>
          </a:p>
        </p:txBody>
      </p:sp>
      <p:sp>
        <p:nvSpPr>
          <p:cNvPr id="14" name="Rectangle 13">
            <a:extLst>
              <a:ext uri="{FF2B5EF4-FFF2-40B4-BE49-F238E27FC236}">
                <a16:creationId xmlns:a16="http://schemas.microsoft.com/office/drawing/2014/main" id="{70A3A8F9-6C15-04C4-774C-E588610AC1C4}"/>
              </a:ext>
            </a:extLst>
          </p:cNvPr>
          <p:cNvSpPr/>
          <p:nvPr/>
        </p:nvSpPr>
        <p:spPr>
          <a:xfrm>
            <a:off x="3500120" y="2367880"/>
            <a:ext cx="2595880" cy="3447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rgbClr val="2F5597"/>
                </a:solidFill>
              </a:rPr>
              <a:t>Resampling</a:t>
            </a:r>
          </a:p>
        </p:txBody>
      </p:sp>
      <p:sp>
        <p:nvSpPr>
          <p:cNvPr id="15" name="Rectangle 14">
            <a:extLst>
              <a:ext uri="{FF2B5EF4-FFF2-40B4-BE49-F238E27FC236}">
                <a16:creationId xmlns:a16="http://schemas.microsoft.com/office/drawing/2014/main" id="{27348C5F-6C4A-8889-0CA6-AB52ADCC8783}"/>
              </a:ext>
            </a:extLst>
          </p:cNvPr>
          <p:cNvSpPr/>
          <p:nvPr/>
        </p:nvSpPr>
        <p:spPr>
          <a:xfrm>
            <a:off x="6156850" y="2367880"/>
            <a:ext cx="2595880" cy="3447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rgbClr val="2F5597"/>
                </a:solidFill>
              </a:rPr>
              <a:t>Waveform extraction</a:t>
            </a:r>
          </a:p>
        </p:txBody>
      </p:sp>
      <p:sp>
        <p:nvSpPr>
          <p:cNvPr id="16" name="Rectangle 15">
            <a:extLst>
              <a:ext uri="{FF2B5EF4-FFF2-40B4-BE49-F238E27FC236}">
                <a16:creationId xmlns:a16="http://schemas.microsoft.com/office/drawing/2014/main" id="{C4083768-F2DB-E55B-D99A-C1A9CCE5493C}"/>
              </a:ext>
            </a:extLst>
          </p:cNvPr>
          <p:cNvSpPr/>
          <p:nvPr/>
        </p:nvSpPr>
        <p:spPr>
          <a:xfrm>
            <a:off x="8772984" y="2369193"/>
            <a:ext cx="2595880" cy="3447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rgbClr val="2F5597"/>
                </a:solidFill>
              </a:rPr>
              <a:t>Separation process</a:t>
            </a:r>
          </a:p>
        </p:txBody>
      </p:sp>
      <p:sp>
        <p:nvSpPr>
          <p:cNvPr id="3" name="Flowchart: Connector 2">
            <a:extLst>
              <a:ext uri="{FF2B5EF4-FFF2-40B4-BE49-F238E27FC236}">
                <a16:creationId xmlns:a16="http://schemas.microsoft.com/office/drawing/2014/main" id="{943BDDF7-BF89-8AC6-DCA5-5BEC348175D0}"/>
              </a:ext>
            </a:extLst>
          </p:cNvPr>
          <p:cNvSpPr/>
          <p:nvPr/>
        </p:nvSpPr>
        <p:spPr>
          <a:xfrm>
            <a:off x="905141" y="1778753"/>
            <a:ext cx="330200" cy="345440"/>
          </a:xfrm>
          <a:prstGeom prst="flowChartConnector">
            <a:avLst/>
          </a:prstGeom>
          <a:solidFill>
            <a:srgbClr val="28CE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3</a:t>
            </a:r>
          </a:p>
        </p:txBody>
      </p:sp>
    </p:spTree>
    <p:extLst>
      <p:ext uri="{BB962C8B-B14F-4D97-AF65-F5344CB8AC3E}">
        <p14:creationId xmlns:p14="http://schemas.microsoft.com/office/powerpoint/2010/main" val="3535422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F8EC-DE8B-B53C-B31A-62C33F964300}"/>
              </a:ext>
            </a:extLst>
          </p:cNvPr>
          <p:cNvSpPr>
            <a:spLocks noGrp="1"/>
          </p:cNvSpPr>
          <p:nvPr>
            <p:ph type="title"/>
          </p:nvPr>
        </p:nvSpPr>
        <p:spPr/>
        <p:txBody>
          <a:bodyPr/>
          <a:lstStyle/>
          <a:p>
            <a:r>
              <a:rPr lang="en-IN" b="1" dirty="0">
                <a:solidFill>
                  <a:srgbClr val="136352"/>
                </a:solidFill>
              </a:rPr>
              <a:t>Demixing</a:t>
            </a:r>
            <a:r>
              <a:rPr lang="en-IN" dirty="0">
                <a:solidFill>
                  <a:srgbClr val="136352"/>
                </a:solidFill>
              </a:rPr>
              <a:t> - Stages| Neural Network</a:t>
            </a:r>
          </a:p>
        </p:txBody>
      </p:sp>
      <p:sp>
        <p:nvSpPr>
          <p:cNvPr id="6" name="Slide Number Placeholder 5">
            <a:extLst>
              <a:ext uri="{FF2B5EF4-FFF2-40B4-BE49-F238E27FC236}">
                <a16:creationId xmlns:a16="http://schemas.microsoft.com/office/drawing/2014/main" id="{BCA6148E-81EE-2A7D-BAF2-4193920F3258}"/>
              </a:ext>
            </a:extLst>
          </p:cNvPr>
          <p:cNvSpPr>
            <a:spLocks noGrp="1"/>
          </p:cNvSpPr>
          <p:nvPr>
            <p:ph type="sldNum" sz="quarter" idx="12"/>
          </p:nvPr>
        </p:nvSpPr>
        <p:spPr/>
        <p:txBody>
          <a:bodyPr/>
          <a:lstStyle/>
          <a:p>
            <a:fld id="{E8874524-BF34-4947-A577-99363AE6E5C2}" type="slidenum">
              <a:rPr lang="en-IN" smtClean="0"/>
              <a:t>9</a:t>
            </a:fld>
            <a:endParaRPr lang="en-IN" dirty="0"/>
          </a:p>
        </p:txBody>
      </p:sp>
      <p:sp>
        <p:nvSpPr>
          <p:cNvPr id="43" name="Rectangle 42">
            <a:extLst>
              <a:ext uri="{FF2B5EF4-FFF2-40B4-BE49-F238E27FC236}">
                <a16:creationId xmlns:a16="http://schemas.microsoft.com/office/drawing/2014/main" id="{E99C39BD-ACC1-F2F6-E3C8-54CD6C8FF5C3}"/>
              </a:ext>
            </a:extLst>
          </p:cNvPr>
          <p:cNvSpPr/>
          <p:nvPr/>
        </p:nvSpPr>
        <p:spPr>
          <a:xfrm>
            <a:off x="706120" y="5872480"/>
            <a:ext cx="10708552" cy="43749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the end of these processes, we have 8 demixed audio stems; 4 for each ear</a:t>
            </a:r>
          </a:p>
        </p:txBody>
      </p:sp>
      <p:grpSp>
        <p:nvGrpSpPr>
          <p:cNvPr id="51" name="Group 50">
            <a:extLst>
              <a:ext uri="{FF2B5EF4-FFF2-40B4-BE49-F238E27FC236}">
                <a16:creationId xmlns:a16="http://schemas.microsoft.com/office/drawing/2014/main" id="{AB462CAF-265A-4B9E-8D87-43FFC7C238DC}"/>
              </a:ext>
            </a:extLst>
          </p:cNvPr>
          <p:cNvGrpSpPr/>
          <p:nvPr/>
        </p:nvGrpSpPr>
        <p:grpSpPr>
          <a:xfrm>
            <a:off x="581660" y="5821577"/>
            <a:ext cx="513080" cy="539295"/>
            <a:chOff x="581660" y="5537097"/>
            <a:chExt cx="513080" cy="539295"/>
          </a:xfrm>
        </p:grpSpPr>
        <p:sp>
          <p:nvSpPr>
            <p:cNvPr id="48" name="Flowchart: Connector 47">
              <a:extLst>
                <a:ext uri="{FF2B5EF4-FFF2-40B4-BE49-F238E27FC236}">
                  <a16:creationId xmlns:a16="http://schemas.microsoft.com/office/drawing/2014/main" id="{5FA6B507-1333-9922-7723-8408E67DC511}"/>
                </a:ext>
              </a:extLst>
            </p:cNvPr>
            <p:cNvSpPr/>
            <p:nvPr/>
          </p:nvSpPr>
          <p:spPr>
            <a:xfrm>
              <a:off x="581660" y="5537097"/>
              <a:ext cx="513080" cy="539295"/>
            </a:xfrm>
            <a:prstGeom prst="flowChartConnector">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0" name="Graphic 49" descr="Lightbulb and gear with solid fill">
              <a:extLst>
                <a:ext uri="{FF2B5EF4-FFF2-40B4-BE49-F238E27FC236}">
                  <a16:creationId xmlns:a16="http://schemas.microsoft.com/office/drawing/2014/main" id="{D02FE9D3-50FA-4F4A-715A-F1BF048CDB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6159" y="5574703"/>
              <a:ext cx="464082" cy="464082"/>
            </a:xfrm>
            <a:prstGeom prst="rect">
              <a:avLst/>
            </a:prstGeom>
          </p:spPr>
        </p:pic>
      </p:grpSp>
      <p:sp>
        <p:nvSpPr>
          <p:cNvPr id="8" name="Arrow: Chevron 7">
            <a:extLst>
              <a:ext uri="{FF2B5EF4-FFF2-40B4-BE49-F238E27FC236}">
                <a16:creationId xmlns:a16="http://schemas.microsoft.com/office/drawing/2014/main" id="{77204425-3756-9A7B-93D3-78400B18690D}"/>
              </a:ext>
            </a:extLst>
          </p:cNvPr>
          <p:cNvSpPr/>
          <p:nvPr/>
        </p:nvSpPr>
        <p:spPr>
          <a:xfrm>
            <a:off x="838200" y="1660208"/>
            <a:ext cx="10535788" cy="599440"/>
          </a:xfrm>
          <a:prstGeom prst="chevron">
            <a:avLst/>
          </a:prstGeom>
          <a:solidFill>
            <a:schemeClr val="accent6">
              <a:lumMod val="50000"/>
            </a:schemeClr>
          </a:solidFill>
          <a:ln w="19050">
            <a:solidFill>
              <a:schemeClr val="accent6">
                <a:lumMod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rPr>
              <a:t>Deep Dive : Neural Network Processing</a:t>
            </a:r>
          </a:p>
        </p:txBody>
      </p:sp>
      <p:sp>
        <p:nvSpPr>
          <p:cNvPr id="4" name="Rectangle 3">
            <a:extLst>
              <a:ext uri="{FF2B5EF4-FFF2-40B4-BE49-F238E27FC236}">
                <a16:creationId xmlns:a16="http://schemas.microsoft.com/office/drawing/2014/main" id="{67F86DA9-622D-E7A4-BACE-BA7BA4A1574E}"/>
              </a:ext>
            </a:extLst>
          </p:cNvPr>
          <p:cNvSpPr/>
          <p:nvPr/>
        </p:nvSpPr>
        <p:spPr>
          <a:xfrm>
            <a:off x="838200" y="2357823"/>
            <a:ext cx="2595880" cy="3341936"/>
          </a:xfrm>
          <a:prstGeom prst="rect">
            <a:avLst/>
          </a:prstGeom>
          <a:solidFill>
            <a:schemeClr val="bg1"/>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Clr>
                <a:schemeClr val="accent6"/>
              </a:buClr>
              <a:buFont typeface="Wingdings" panose="05000000000000000000" pitchFamily="2" charset="2"/>
              <a:buChar char="§"/>
            </a:pPr>
            <a:endParaRPr lang="en-US" sz="1600" dirty="0">
              <a:solidFill>
                <a:schemeClr val="tx1"/>
              </a:solidFill>
            </a:endParaRPr>
          </a:p>
          <a:p>
            <a:pPr marL="285750" indent="-285750">
              <a:buClr>
                <a:schemeClr val="accent6"/>
              </a:buClr>
              <a:buFont typeface="Wingdings" panose="05000000000000000000" pitchFamily="2" charset="2"/>
              <a:buChar char="§"/>
            </a:pPr>
            <a:r>
              <a:rPr lang="en-US" sz="1600" dirty="0">
                <a:solidFill>
                  <a:schemeClr val="tx1"/>
                </a:solidFill>
              </a:rPr>
              <a:t>Stereo tracks, having undergone loading and resampling to 44100Hz, serve as the input to </a:t>
            </a:r>
            <a:r>
              <a:rPr lang="en-US" sz="1600" dirty="0" err="1">
                <a:solidFill>
                  <a:schemeClr val="tx1"/>
                </a:solidFill>
              </a:rPr>
              <a:t>Spleeter's</a:t>
            </a:r>
            <a:r>
              <a:rPr lang="en-US" sz="1600" dirty="0">
                <a:solidFill>
                  <a:schemeClr val="tx1"/>
                </a:solidFill>
              </a:rPr>
              <a:t> trained neural network.</a:t>
            </a:r>
          </a:p>
          <a:p>
            <a:pPr marL="285750" indent="-285750">
              <a:buClr>
                <a:schemeClr val="accent6"/>
              </a:buClr>
              <a:buFont typeface="Wingdings" panose="05000000000000000000" pitchFamily="2" charset="2"/>
              <a:buChar char="§"/>
            </a:pPr>
            <a:r>
              <a:rPr lang="en-US" sz="1600" dirty="0">
                <a:solidFill>
                  <a:schemeClr val="tx1"/>
                </a:solidFill>
              </a:rPr>
              <a:t>Each audio waveform is numerically represented, forming the initial input layer of the neural network.</a:t>
            </a:r>
            <a:endParaRPr lang="en-IN" sz="1600" dirty="0">
              <a:solidFill>
                <a:schemeClr val="tx1"/>
              </a:solidFill>
            </a:endParaRPr>
          </a:p>
        </p:txBody>
      </p:sp>
      <p:sp>
        <p:nvSpPr>
          <p:cNvPr id="5" name="Rectangle 4">
            <a:extLst>
              <a:ext uri="{FF2B5EF4-FFF2-40B4-BE49-F238E27FC236}">
                <a16:creationId xmlns:a16="http://schemas.microsoft.com/office/drawing/2014/main" id="{04A93FC3-1F56-8355-14A5-97E4599F6DCD}"/>
              </a:ext>
            </a:extLst>
          </p:cNvPr>
          <p:cNvSpPr/>
          <p:nvPr/>
        </p:nvSpPr>
        <p:spPr>
          <a:xfrm>
            <a:off x="3489960" y="2357822"/>
            <a:ext cx="2595880" cy="3341937"/>
          </a:xfrm>
          <a:prstGeom prst="rect">
            <a:avLst/>
          </a:prstGeom>
          <a:solidFill>
            <a:schemeClr val="bg1"/>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Clr>
                <a:schemeClr val="accent6"/>
              </a:buClr>
              <a:buFont typeface="Wingdings" panose="05000000000000000000" pitchFamily="2" charset="2"/>
              <a:buChar char="§"/>
            </a:pPr>
            <a:endParaRPr lang="en-US" sz="1600" dirty="0">
              <a:solidFill>
                <a:schemeClr val="tx1"/>
              </a:solidFill>
            </a:endParaRPr>
          </a:p>
          <a:p>
            <a:pPr marL="285750" indent="-285750">
              <a:buClr>
                <a:schemeClr val="accent6"/>
              </a:buClr>
              <a:buFont typeface="Wingdings" panose="05000000000000000000" pitchFamily="2" charset="2"/>
              <a:buChar char="§"/>
            </a:pPr>
            <a:r>
              <a:rPr lang="en-US" sz="1600" dirty="0">
                <a:solidFill>
                  <a:schemeClr val="tx1"/>
                </a:solidFill>
              </a:rPr>
              <a:t>The network's initial layers engage in feature extraction, identifying relevant patterns.</a:t>
            </a:r>
          </a:p>
          <a:p>
            <a:pPr marL="285750" indent="-285750">
              <a:buClr>
                <a:schemeClr val="accent6"/>
              </a:buClr>
              <a:buFont typeface="Wingdings" panose="05000000000000000000" pitchFamily="2" charset="2"/>
              <a:buChar char="§"/>
            </a:pPr>
            <a:r>
              <a:rPr lang="en-US" sz="1600" dirty="0">
                <a:solidFill>
                  <a:schemeClr val="tx1"/>
                </a:solidFill>
              </a:rPr>
              <a:t>Raw waveforms are transformed into abstract features, enabling the network to discern distinct audio components effectively.</a:t>
            </a:r>
            <a:endParaRPr lang="en-IN" sz="1600" dirty="0">
              <a:solidFill>
                <a:schemeClr val="tx1"/>
              </a:solidFill>
            </a:endParaRPr>
          </a:p>
        </p:txBody>
      </p:sp>
      <p:sp>
        <p:nvSpPr>
          <p:cNvPr id="11" name="Rectangle 10">
            <a:extLst>
              <a:ext uri="{FF2B5EF4-FFF2-40B4-BE49-F238E27FC236}">
                <a16:creationId xmlns:a16="http://schemas.microsoft.com/office/drawing/2014/main" id="{B7FE2AA8-E487-0B91-6ABC-F3595F8349E9}"/>
              </a:ext>
            </a:extLst>
          </p:cNvPr>
          <p:cNvSpPr/>
          <p:nvPr/>
        </p:nvSpPr>
        <p:spPr>
          <a:xfrm>
            <a:off x="6131472" y="2357823"/>
            <a:ext cx="2595880" cy="3341936"/>
          </a:xfrm>
          <a:prstGeom prst="rect">
            <a:avLst/>
          </a:prstGeom>
          <a:solidFill>
            <a:schemeClr val="bg1"/>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Clr>
                <a:schemeClr val="accent6"/>
              </a:buClr>
              <a:buFont typeface="Wingdings" panose="05000000000000000000" pitchFamily="2" charset="2"/>
              <a:buChar char="§"/>
            </a:pPr>
            <a:endParaRPr lang="en-US" sz="1600" dirty="0">
              <a:solidFill>
                <a:schemeClr val="tx1"/>
              </a:solidFill>
            </a:endParaRPr>
          </a:p>
          <a:p>
            <a:pPr marL="285750" indent="-285750">
              <a:buClr>
                <a:schemeClr val="accent6"/>
              </a:buClr>
              <a:buFont typeface="Wingdings" panose="05000000000000000000" pitchFamily="2" charset="2"/>
              <a:buChar char="§"/>
            </a:pPr>
            <a:r>
              <a:rPr lang="en-US" sz="1600" dirty="0">
                <a:solidFill>
                  <a:schemeClr val="tx1"/>
                </a:solidFill>
              </a:rPr>
              <a:t>The system utilizes convolutional layers, activation functions, and pooling layers.</a:t>
            </a:r>
          </a:p>
          <a:p>
            <a:pPr marL="285750" indent="-285750">
              <a:buClr>
                <a:schemeClr val="accent6"/>
              </a:buClr>
              <a:buFont typeface="Wingdings" panose="05000000000000000000" pitchFamily="2" charset="2"/>
              <a:buChar char="§"/>
            </a:pPr>
            <a:r>
              <a:rPr lang="en-US" sz="1600" dirty="0">
                <a:solidFill>
                  <a:schemeClr val="tx1"/>
                </a:solidFill>
              </a:rPr>
              <a:t>Captures hierarchical and spatial dependencies in audio data.</a:t>
            </a:r>
            <a:endParaRPr lang="en-IN" sz="1600" dirty="0">
              <a:solidFill>
                <a:schemeClr val="tx1"/>
              </a:solidFill>
            </a:endParaRPr>
          </a:p>
        </p:txBody>
      </p:sp>
      <p:sp>
        <p:nvSpPr>
          <p:cNvPr id="12" name="Rectangle 11">
            <a:extLst>
              <a:ext uri="{FF2B5EF4-FFF2-40B4-BE49-F238E27FC236}">
                <a16:creationId xmlns:a16="http://schemas.microsoft.com/office/drawing/2014/main" id="{831F7614-77A4-E13C-832B-A2F314633A6E}"/>
              </a:ext>
            </a:extLst>
          </p:cNvPr>
          <p:cNvSpPr/>
          <p:nvPr/>
        </p:nvSpPr>
        <p:spPr>
          <a:xfrm>
            <a:off x="8778108" y="2357822"/>
            <a:ext cx="2595880" cy="3341936"/>
          </a:xfrm>
          <a:prstGeom prst="rect">
            <a:avLst/>
          </a:prstGeom>
          <a:solidFill>
            <a:schemeClr val="bg1"/>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Clr>
                <a:schemeClr val="accent6"/>
              </a:buClr>
              <a:buFont typeface="Wingdings" panose="05000000000000000000" pitchFamily="2" charset="2"/>
              <a:buChar char="§"/>
            </a:pPr>
            <a:r>
              <a:rPr lang="en-US" sz="1600" dirty="0">
                <a:solidFill>
                  <a:schemeClr val="tx1"/>
                </a:solidFill>
              </a:rPr>
              <a:t>Applies learned representations to predict each audio component's contribution.</a:t>
            </a:r>
          </a:p>
          <a:p>
            <a:pPr marL="285750" indent="-285750">
              <a:buClr>
                <a:schemeClr val="accent6"/>
              </a:buClr>
              <a:buFont typeface="Wingdings" panose="05000000000000000000" pitchFamily="2" charset="2"/>
              <a:buChar char="§"/>
            </a:pPr>
            <a:r>
              <a:rPr lang="en-US" sz="1600" dirty="0">
                <a:solidFill>
                  <a:schemeClr val="tx1"/>
                </a:solidFill>
              </a:rPr>
              <a:t>Separates complex audio signals effectively.</a:t>
            </a:r>
            <a:endParaRPr lang="en-IN" sz="1600" dirty="0">
              <a:solidFill>
                <a:schemeClr val="tx1"/>
              </a:solidFill>
            </a:endParaRPr>
          </a:p>
        </p:txBody>
      </p:sp>
      <p:sp>
        <p:nvSpPr>
          <p:cNvPr id="13" name="Rectangle 12">
            <a:extLst>
              <a:ext uri="{FF2B5EF4-FFF2-40B4-BE49-F238E27FC236}">
                <a16:creationId xmlns:a16="http://schemas.microsoft.com/office/drawing/2014/main" id="{3998CF3D-034E-FD2F-97FB-3559B2043A69}"/>
              </a:ext>
            </a:extLst>
          </p:cNvPr>
          <p:cNvSpPr/>
          <p:nvPr/>
        </p:nvSpPr>
        <p:spPr>
          <a:xfrm>
            <a:off x="838200" y="2357822"/>
            <a:ext cx="2595880" cy="3447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rgbClr val="2F5597"/>
                </a:solidFill>
              </a:rPr>
              <a:t>Input preparation</a:t>
            </a:r>
          </a:p>
        </p:txBody>
      </p:sp>
      <p:sp>
        <p:nvSpPr>
          <p:cNvPr id="14" name="Rectangle 13">
            <a:extLst>
              <a:ext uri="{FF2B5EF4-FFF2-40B4-BE49-F238E27FC236}">
                <a16:creationId xmlns:a16="http://schemas.microsoft.com/office/drawing/2014/main" id="{70A3A8F9-6C15-04C4-774C-E588610AC1C4}"/>
              </a:ext>
            </a:extLst>
          </p:cNvPr>
          <p:cNvSpPr/>
          <p:nvPr/>
        </p:nvSpPr>
        <p:spPr>
          <a:xfrm>
            <a:off x="3500120" y="2367880"/>
            <a:ext cx="2595880" cy="3447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rgbClr val="2F5597"/>
                </a:solidFill>
              </a:rPr>
              <a:t>Feature extraction</a:t>
            </a:r>
          </a:p>
        </p:txBody>
      </p:sp>
      <p:sp>
        <p:nvSpPr>
          <p:cNvPr id="15" name="Rectangle 14">
            <a:extLst>
              <a:ext uri="{FF2B5EF4-FFF2-40B4-BE49-F238E27FC236}">
                <a16:creationId xmlns:a16="http://schemas.microsoft.com/office/drawing/2014/main" id="{27348C5F-6C4A-8889-0CA6-AB52ADCC8783}"/>
              </a:ext>
            </a:extLst>
          </p:cNvPr>
          <p:cNvSpPr/>
          <p:nvPr/>
        </p:nvSpPr>
        <p:spPr>
          <a:xfrm>
            <a:off x="6156850" y="2367880"/>
            <a:ext cx="2595880" cy="3447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rgbClr val="2F5597"/>
                </a:solidFill>
              </a:rPr>
              <a:t>Layered architecture</a:t>
            </a:r>
          </a:p>
        </p:txBody>
      </p:sp>
      <p:sp>
        <p:nvSpPr>
          <p:cNvPr id="16" name="Rectangle 15">
            <a:extLst>
              <a:ext uri="{FF2B5EF4-FFF2-40B4-BE49-F238E27FC236}">
                <a16:creationId xmlns:a16="http://schemas.microsoft.com/office/drawing/2014/main" id="{C4083768-F2DB-E55B-D99A-C1A9CCE5493C}"/>
              </a:ext>
            </a:extLst>
          </p:cNvPr>
          <p:cNvSpPr/>
          <p:nvPr/>
        </p:nvSpPr>
        <p:spPr>
          <a:xfrm>
            <a:off x="8772984" y="2369193"/>
            <a:ext cx="2595880" cy="3447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rgbClr val="2F5597"/>
                </a:solidFill>
              </a:rPr>
              <a:t>Demixing operation</a:t>
            </a:r>
          </a:p>
        </p:txBody>
      </p:sp>
      <p:sp>
        <p:nvSpPr>
          <p:cNvPr id="3" name="Flowchart: Connector 2">
            <a:extLst>
              <a:ext uri="{FF2B5EF4-FFF2-40B4-BE49-F238E27FC236}">
                <a16:creationId xmlns:a16="http://schemas.microsoft.com/office/drawing/2014/main" id="{943BDDF7-BF89-8AC6-DCA5-5BEC348175D0}"/>
              </a:ext>
            </a:extLst>
          </p:cNvPr>
          <p:cNvSpPr/>
          <p:nvPr/>
        </p:nvSpPr>
        <p:spPr>
          <a:xfrm>
            <a:off x="905141" y="1778753"/>
            <a:ext cx="330200" cy="345440"/>
          </a:xfrm>
          <a:prstGeom prst="flowChartConnector">
            <a:avLst/>
          </a:prstGeom>
          <a:solidFill>
            <a:srgbClr val="28CE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4</a:t>
            </a:r>
          </a:p>
        </p:txBody>
      </p:sp>
    </p:spTree>
    <p:extLst>
      <p:ext uri="{BB962C8B-B14F-4D97-AF65-F5344CB8AC3E}">
        <p14:creationId xmlns:p14="http://schemas.microsoft.com/office/powerpoint/2010/main" val="1253664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701</TotalTime>
  <Words>2057</Words>
  <Application>Microsoft Office PowerPoint</Application>
  <PresentationFormat>Widescreen</PresentationFormat>
  <Paragraphs>245</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Advancing Auditory Enhancement: Integrating Spleeter with Advanced Remixing Techniques in The Cadenza Challenge 2023</vt:lpstr>
      <vt:lpstr>Cadenza | Introduction</vt:lpstr>
      <vt:lpstr>Cadenza | Specifications</vt:lpstr>
      <vt:lpstr>Spleeter | An Introduction</vt:lpstr>
      <vt:lpstr>Spleeter | Why choose this model?</vt:lpstr>
      <vt:lpstr>Demixing | Stages</vt:lpstr>
      <vt:lpstr>Demixing - Stages| Training</vt:lpstr>
      <vt:lpstr>Demixing - Stages| Loading &amp; Resampling</vt:lpstr>
      <vt:lpstr>Demixing - Stages| Neural Network</vt:lpstr>
      <vt:lpstr>Remixing| Stages</vt:lpstr>
      <vt:lpstr>Remixing - Stages| NAL-R</vt:lpstr>
      <vt:lpstr>Remixing - Stages| DRC</vt:lpstr>
      <vt:lpstr>Remixing - Stages| Butterworth Filter</vt:lpstr>
      <vt:lpstr>Objective Evaluation | Metrics and Scores</vt:lpstr>
      <vt:lpstr>Objective Evaluation - HAAQI| Results</vt:lpstr>
      <vt:lpstr>Objective Evaluation – SNR &amp; SDR| Results</vt:lpstr>
      <vt:lpstr>Subjective Evaluation| Results</vt:lpstr>
      <vt:lpstr>Cadenza| Conclusion and Future Discussion</vt:lpstr>
      <vt:lpstr>Thank You!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Cadenza 2023</dc:title>
  <dc:creator>Arundhuti Mukherjee</dc:creator>
  <cp:lastModifiedBy>Arundhuti Mukherjee</cp:lastModifiedBy>
  <cp:revision>282</cp:revision>
  <dcterms:created xsi:type="dcterms:W3CDTF">2023-11-14T23:04:09Z</dcterms:created>
  <dcterms:modified xsi:type="dcterms:W3CDTF">2023-12-08T03:14:33Z</dcterms:modified>
</cp:coreProperties>
</file>