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6" r:id="rId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89" autoAdjust="0"/>
  </p:normalViewPr>
  <p:slideViewPr>
    <p:cSldViewPr snapToGrid="0">
      <p:cViewPr>
        <p:scale>
          <a:sx n="130" d="100"/>
          <a:sy n="130" d="100"/>
        </p:scale>
        <p:origin x="38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22.03.2025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dezzz/SoftwareFramework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Software Frameworks</a:t>
            </a:r>
            <a:br>
              <a:rPr lang="en-US" noProof="0" dirty="0"/>
            </a:br>
            <a:r>
              <a:rPr lang="en-US" noProof="0" dirty="0"/>
              <a:t>Event-Driven Delivery Guarantees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600859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/>
              <a:t>Martin Burko | Cade Reynaud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>
                <a:hlinkClick r:id="rId2"/>
              </a:rPr>
              <a:t>https://github.com/Cadezzz/SoftwareFrameworks</a:t>
            </a:r>
            <a:endParaRPr lang="de-DE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FAC1B07B-C6F1-DD0E-2E76-798A6C3C800D}"/>
              </a:ext>
            </a:extLst>
          </p:cNvPr>
          <p:cNvSpPr/>
          <p:nvPr/>
        </p:nvSpPr>
        <p:spPr>
          <a:xfrm>
            <a:off x="3681620" y="2096409"/>
            <a:ext cx="4433680" cy="2384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6B2725-B74A-112C-3B82-0FCDFCD627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174B2A-9185-39C5-B7BE-1DBC41E0D8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8482A5-3096-8474-65AD-3AB43B6A0FBC}"/>
              </a:ext>
            </a:extLst>
          </p:cNvPr>
          <p:cNvSpPr txBox="1"/>
          <p:nvPr/>
        </p:nvSpPr>
        <p:spPr>
          <a:xfrm>
            <a:off x="327415" y="929390"/>
            <a:ext cx="1493890" cy="742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e-DE" sz="2000" b="1" dirty="0"/>
              <a:t>Service A</a:t>
            </a:r>
            <a:endParaRPr lang="de-AT" sz="1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E9868B-B429-E291-56C0-BA2662C326A4}"/>
              </a:ext>
            </a:extLst>
          </p:cNvPr>
          <p:cNvSpPr txBox="1"/>
          <p:nvPr/>
        </p:nvSpPr>
        <p:spPr>
          <a:xfrm>
            <a:off x="5212245" y="921895"/>
            <a:ext cx="1493890" cy="742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e-DE" sz="2000" b="1" dirty="0"/>
              <a:t>Service B</a:t>
            </a:r>
            <a:endParaRPr lang="de-AT" sz="16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350E3D-9CD2-B9D0-1626-F564418A991D}"/>
              </a:ext>
            </a:extLst>
          </p:cNvPr>
          <p:cNvSpPr/>
          <p:nvPr/>
        </p:nvSpPr>
        <p:spPr>
          <a:xfrm>
            <a:off x="2291327" y="1155978"/>
            <a:ext cx="2368453" cy="273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Stream</a:t>
            </a:r>
            <a:endParaRPr lang="de-AT" sz="1400" b="1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DB56E58-F73B-7C7D-F9BB-D4D6F6D54F4F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821305" y="1292901"/>
            <a:ext cx="470022" cy="7495"/>
          </a:xfrm>
          <a:prstGeom prst="straightConnector1">
            <a:avLst/>
          </a:prstGeom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3472DA3-95A6-A21A-7780-82547C74A9C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659780" y="1292901"/>
            <a:ext cx="552465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ehrere Dokumente 11">
            <a:extLst>
              <a:ext uri="{FF2B5EF4-FFF2-40B4-BE49-F238E27FC236}">
                <a16:creationId xmlns:a16="http://schemas.microsoft.com/office/drawing/2014/main" id="{9BD683B1-0662-2EA0-EF26-016F92FC7388}"/>
              </a:ext>
            </a:extLst>
          </p:cNvPr>
          <p:cNvSpPr/>
          <p:nvPr/>
        </p:nvSpPr>
        <p:spPr>
          <a:xfrm>
            <a:off x="2533344" y="564558"/>
            <a:ext cx="504000" cy="72000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t"/>
          <a:lstStyle/>
          <a:p>
            <a:pPr algn="ctr"/>
            <a:r>
              <a:rPr lang="de-DE" sz="800" dirty="0"/>
              <a:t>Event</a:t>
            </a:r>
            <a:br>
              <a:rPr lang="de-DE" sz="800" dirty="0"/>
            </a:br>
            <a:r>
              <a:rPr lang="de-DE" sz="600" dirty="0"/>
              <a:t>Data + Unique ID</a:t>
            </a:r>
            <a:endParaRPr lang="de-AT" sz="800" dirty="0"/>
          </a:p>
        </p:txBody>
      </p:sp>
      <p:sp>
        <p:nvSpPr>
          <p:cNvPr id="13" name="Sprechblase: rechteckig 12">
            <a:extLst>
              <a:ext uri="{FF2B5EF4-FFF2-40B4-BE49-F238E27FC236}">
                <a16:creationId xmlns:a16="http://schemas.microsoft.com/office/drawing/2014/main" id="{C8EA6A91-6848-E46C-D87E-990946C67F66}"/>
              </a:ext>
            </a:extLst>
          </p:cNvPr>
          <p:cNvSpPr/>
          <p:nvPr/>
        </p:nvSpPr>
        <p:spPr>
          <a:xfrm>
            <a:off x="99606" y="662236"/>
            <a:ext cx="779489" cy="364832"/>
          </a:xfrm>
          <a:prstGeom prst="wedgeRectCallout">
            <a:avLst>
              <a:gd name="adj1" fmla="val 38782"/>
              <a:gd name="adj2" fmla="val 68663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Producer</a:t>
            </a:r>
            <a:endParaRPr lang="de-AT" sz="1000" dirty="0"/>
          </a:p>
        </p:txBody>
      </p:sp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EC0D35B5-EBA2-384A-646D-F7B29A71A694}"/>
              </a:ext>
            </a:extLst>
          </p:cNvPr>
          <p:cNvSpPr/>
          <p:nvPr/>
        </p:nvSpPr>
        <p:spPr>
          <a:xfrm>
            <a:off x="6356904" y="662236"/>
            <a:ext cx="779489" cy="364832"/>
          </a:xfrm>
          <a:prstGeom prst="wedgeRectCallout">
            <a:avLst>
              <a:gd name="adj1" fmla="val -41987"/>
              <a:gd name="adj2" fmla="val 72772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Consumer</a:t>
            </a:r>
            <a:endParaRPr lang="de-AT" sz="1000" dirty="0"/>
          </a:p>
        </p:txBody>
      </p:sp>
      <p:pic>
        <p:nvPicPr>
          <p:cNvPr id="16" name="Grafik 15" descr="Database">
            <a:extLst>
              <a:ext uri="{FF2B5EF4-FFF2-40B4-BE49-F238E27FC236}">
                <a16:creationId xmlns:a16="http://schemas.microsoft.com/office/drawing/2014/main" id="{14F07664-0E47-5181-645A-AFAF0A1BE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0085" y="2633426"/>
            <a:ext cx="483656" cy="4836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C38C16F-123A-ADDB-3F06-31892810125D}"/>
              </a:ext>
            </a:extLst>
          </p:cNvPr>
          <p:cNvSpPr txBox="1"/>
          <p:nvPr/>
        </p:nvSpPr>
        <p:spPr>
          <a:xfrm>
            <a:off x="4382511" y="2682370"/>
            <a:ext cx="896396" cy="2923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de-DE" sz="1200" dirty="0"/>
              <a:t>All </a:t>
            </a:r>
            <a:r>
              <a:rPr lang="de-DE" sz="1200" dirty="0" err="1"/>
              <a:t>seen</a:t>
            </a:r>
            <a:r>
              <a:rPr lang="de-DE" sz="1200" dirty="0"/>
              <a:t> </a:t>
            </a:r>
            <a:r>
              <a:rPr lang="de-DE" sz="1200" dirty="0" err="1"/>
              <a:t>ID‘s</a:t>
            </a:r>
            <a:endParaRPr lang="de-AT" sz="1200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B66FD61-FE47-318E-AF64-81D5E4E764E5}"/>
              </a:ext>
            </a:extLst>
          </p:cNvPr>
          <p:cNvCxnSpPr>
            <a:cxnSpLocks/>
          </p:cNvCxnSpPr>
          <p:nvPr/>
        </p:nvCxnSpPr>
        <p:spPr>
          <a:xfrm flipH="1">
            <a:off x="4064697" y="2783554"/>
            <a:ext cx="389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ssdiagramm: Mehrere Dokumente 18">
            <a:extLst>
              <a:ext uri="{FF2B5EF4-FFF2-40B4-BE49-F238E27FC236}">
                <a16:creationId xmlns:a16="http://schemas.microsoft.com/office/drawing/2014/main" id="{D0AF6B40-FD31-DAE4-2382-A3A73A4FD867}"/>
              </a:ext>
            </a:extLst>
          </p:cNvPr>
          <p:cNvSpPr/>
          <p:nvPr/>
        </p:nvSpPr>
        <p:spPr>
          <a:xfrm>
            <a:off x="4020226" y="2885761"/>
            <a:ext cx="126000" cy="21600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4000" rIns="0" bIns="0" rtlCol="0" anchor="t"/>
          <a:lstStyle/>
          <a:p>
            <a:pPr algn="ctr"/>
            <a:endParaRPr lang="de-AT" sz="800" dirty="0"/>
          </a:p>
        </p:txBody>
      </p: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6E1BFD0C-3581-7833-CDD9-C601EB588A4D}"/>
              </a:ext>
            </a:extLst>
          </p:cNvPr>
          <p:cNvSpPr/>
          <p:nvPr/>
        </p:nvSpPr>
        <p:spPr>
          <a:xfrm>
            <a:off x="5504543" y="2481949"/>
            <a:ext cx="914400" cy="612648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</a:rPr>
              <a:t>ID </a:t>
            </a:r>
            <a:r>
              <a:rPr lang="de-DE" sz="600" dirty="0" err="1">
                <a:solidFill>
                  <a:schemeClr val="tx1"/>
                </a:solidFill>
              </a:rPr>
              <a:t>already</a:t>
            </a:r>
            <a:r>
              <a:rPr lang="de-DE" sz="600" dirty="0">
                <a:solidFill>
                  <a:schemeClr val="tx1"/>
                </a:solidFill>
              </a:rPr>
              <a:t> </a:t>
            </a:r>
            <a:r>
              <a:rPr lang="de-DE" sz="600" dirty="0" err="1">
                <a:solidFill>
                  <a:schemeClr val="tx1"/>
                </a:solidFill>
              </a:rPr>
              <a:t>seen</a:t>
            </a:r>
            <a:r>
              <a:rPr lang="de-DE" sz="600" dirty="0">
                <a:solidFill>
                  <a:schemeClr val="tx1"/>
                </a:solidFill>
              </a:rPr>
              <a:t>?</a:t>
            </a:r>
            <a:endParaRPr lang="de-AT" sz="6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57E389E-9448-F648-6035-2DF0295BA96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235182" y="2788273"/>
            <a:ext cx="269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A7D0D33-C71F-5E41-0E73-EC6AABF67123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6418943" y="2788273"/>
            <a:ext cx="547598" cy="82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354ADF4-0262-DDDB-D70F-87FB99C71A77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5957521" y="3094597"/>
            <a:ext cx="4222" cy="37814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Prozess 29">
            <a:extLst>
              <a:ext uri="{FF2B5EF4-FFF2-40B4-BE49-F238E27FC236}">
                <a16:creationId xmlns:a16="http://schemas.microsoft.com/office/drawing/2014/main" id="{D8A666F2-5045-1C43-728B-E4588959AF6B}"/>
              </a:ext>
            </a:extLst>
          </p:cNvPr>
          <p:cNvSpPr/>
          <p:nvPr/>
        </p:nvSpPr>
        <p:spPr>
          <a:xfrm>
            <a:off x="5534521" y="3472743"/>
            <a:ext cx="846000" cy="41400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Process</a:t>
            </a:r>
            <a:r>
              <a:rPr lang="de-DE" sz="1200" b="1" dirty="0"/>
              <a:t> Message</a:t>
            </a:r>
            <a:endParaRPr lang="de-AT" sz="1200" b="1" dirty="0"/>
          </a:p>
        </p:txBody>
      </p:sp>
      <p:sp>
        <p:nvSpPr>
          <p:cNvPr id="31" name="Flussdiagramm: Dokument 30">
            <a:extLst>
              <a:ext uri="{FF2B5EF4-FFF2-40B4-BE49-F238E27FC236}">
                <a16:creationId xmlns:a16="http://schemas.microsoft.com/office/drawing/2014/main" id="{A0652FDB-17C6-70EC-D852-E296F932FD2D}"/>
              </a:ext>
            </a:extLst>
          </p:cNvPr>
          <p:cNvSpPr/>
          <p:nvPr/>
        </p:nvSpPr>
        <p:spPr>
          <a:xfrm>
            <a:off x="5079009" y="3349774"/>
            <a:ext cx="504000" cy="72000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Event</a:t>
            </a:r>
            <a:b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+ Unique ID</a:t>
            </a:r>
            <a:endParaRPr kumimoji="0" lang="de-AT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526FC88E-41F4-4511-AFB3-EE9D40849CB8}"/>
              </a:ext>
            </a:extLst>
          </p:cNvPr>
          <p:cNvCxnSpPr>
            <a:cxnSpLocks/>
            <a:stCxn id="30" idx="2"/>
            <a:endCxn id="16" idx="2"/>
          </p:cNvCxnSpPr>
          <p:nvPr/>
        </p:nvCxnSpPr>
        <p:spPr>
          <a:xfrm rot="5400000" flipH="1">
            <a:off x="4554886" y="2484109"/>
            <a:ext cx="769661" cy="2035608"/>
          </a:xfrm>
          <a:prstGeom prst="bentConnector3">
            <a:avLst>
              <a:gd name="adj1" fmla="val -2970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ssdiagramm: Dokument 37">
            <a:extLst>
              <a:ext uri="{FF2B5EF4-FFF2-40B4-BE49-F238E27FC236}">
                <a16:creationId xmlns:a16="http://schemas.microsoft.com/office/drawing/2014/main" id="{8D300B41-DC9A-8528-C33E-57627E953125}"/>
              </a:ext>
            </a:extLst>
          </p:cNvPr>
          <p:cNvSpPr/>
          <p:nvPr/>
        </p:nvSpPr>
        <p:spPr>
          <a:xfrm>
            <a:off x="3858911" y="3545656"/>
            <a:ext cx="126000" cy="21600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Flussdiagramm: Prozess 38">
            <a:extLst>
              <a:ext uri="{FF2B5EF4-FFF2-40B4-BE49-F238E27FC236}">
                <a16:creationId xmlns:a16="http://schemas.microsoft.com/office/drawing/2014/main" id="{4F67B189-B4A6-4298-176D-F0A07ECA915C}"/>
              </a:ext>
            </a:extLst>
          </p:cNvPr>
          <p:cNvSpPr/>
          <p:nvPr/>
        </p:nvSpPr>
        <p:spPr>
          <a:xfrm>
            <a:off x="6966541" y="2589475"/>
            <a:ext cx="846000" cy="414000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/>
              <a:t>Ignore</a:t>
            </a:r>
            <a:endParaRPr lang="de-AT" sz="1200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F35AE9-874F-E7EA-44F5-668D207066D2}"/>
              </a:ext>
            </a:extLst>
          </p:cNvPr>
          <p:cNvSpPr txBox="1"/>
          <p:nvPr/>
        </p:nvSpPr>
        <p:spPr>
          <a:xfrm>
            <a:off x="3819155" y="2127351"/>
            <a:ext cx="4325937" cy="512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de-DE" sz="1200" b="1" dirty="0" err="1"/>
              <a:t>Deduplication</a:t>
            </a:r>
            <a:r>
              <a:rPr lang="de-DE" sz="1200" b="1" dirty="0"/>
              <a:t> Store</a:t>
            </a:r>
            <a:br>
              <a:rPr lang="de-DE" sz="1400" b="1" dirty="0"/>
            </a:br>
            <a:endParaRPr lang="de-AT" sz="1400" b="1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75CCB5A-85AF-0E38-2A01-9DDB9A739B2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959190" y="1663907"/>
            <a:ext cx="2553" cy="8180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28A8A09-06A4-AE81-5F00-72D290BD1FE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12541" y="2796475"/>
            <a:ext cx="53572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 descr="Abfall mit einfarbiger Füllung">
            <a:extLst>
              <a:ext uri="{FF2B5EF4-FFF2-40B4-BE49-F238E27FC236}">
                <a16:creationId xmlns:a16="http://schemas.microsoft.com/office/drawing/2014/main" id="{7E2657F2-F3C3-98C2-0367-A04E6AE00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870" y="2517911"/>
            <a:ext cx="535723" cy="535723"/>
          </a:xfrm>
          <a:prstGeom prst="rect">
            <a:avLst/>
          </a:prstGeom>
        </p:spPr>
      </p:pic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139A0D95-C0E8-695C-1518-E358352ACD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53889" y="2584335"/>
            <a:ext cx="2381167" cy="575374"/>
          </a:xfrm>
          <a:prstGeom prst="bentConnector3">
            <a:avLst>
              <a:gd name="adj1" fmla="val -2252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Dokument 60">
            <a:extLst>
              <a:ext uri="{FF2B5EF4-FFF2-40B4-BE49-F238E27FC236}">
                <a16:creationId xmlns:a16="http://schemas.microsoft.com/office/drawing/2014/main" id="{CC2F6F6D-E996-A9EF-9D47-BA8C956D5A10}"/>
              </a:ext>
            </a:extLst>
          </p:cNvPr>
          <p:cNvSpPr/>
          <p:nvPr/>
        </p:nvSpPr>
        <p:spPr>
          <a:xfrm>
            <a:off x="6465216" y="1803094"/>
            <a:ext cx="126000" cy="21600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Sprechblase: rechteckig mit abgerundeten Ecken 68">
            <a:extLst>
              <a:ext uri="{FF2B5EF4-FFF2-40B4-BE49-F238E27FC236}">
                <a16:creationId xmlns:a16="http://schemas.microsoft.com/office/drawing/2014/main" id="{A76A60DA-4CC5-193A-EB75-BE14932D6D5C}"/>
              </a:ext>
            </a:extLst>
          </p:cNvPr>
          <p:cNvSpPr/>
          <p:nvPr/>
        </p:nvSpPr>
        <p:spPr>
          <a:xfrm>
            <a:off x="6845539" y="1567851"/>
            <a:ext cx="2192640" cy="392746"/>
          </a:xfrm>
          <a:prstGeom prst="wedgeRoundRectCallout">
            <a:avLst>
              <a:gd name="adj1" fmla="val -61320"/>
              <a:gd name="adj2" fmla="val 3701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Exactly-once-</a:t>
            </a:r>
            <a:r>
              <a:rPr lang="de-DE" sz="800" b="1" dirty="0" err="1">
                <a:solidFill>
                  <a:schemeClr val="tx1"/>
                </a:solidFill>
              </a:rPr>
              <a:t>processing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can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be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guaranteed</a:t>
            </a:r>
            <a:r>
              <a:rPr lang="de-DE" sz="800" dirty="0">
                <a:solidFill>
                  <a:schemeClr val="tx1"/>
                </a:solidFill>
              </a:rPr>
              <a:t>, but not </a:t>
            </a:r>
            <a:r>
              <a:rPr lang="de-DE" sz="800" dirty="0" err="1">
                <a:solidFill>
                  <a:schemeClr val="tx1"/>
                </a:solidFill>
              </a:rPr>
              <a:t>exactly-once-</a:t>
            </a:r>
            <a:r>
              <a:rPr lang="de-DE" sz="800" b="1" dirty="0" err="1">
                <a:solidFill>
                  <a:schemeClr val="tx1"/>
                </a:solidFill>
              </a:rPr>
              <a:t>delivery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71" name="Sprechblase: rechteckig mit abgerundeten Ecken 70">
            <a:extLst>
              <a:ext uri="{FF2B5EF4-FFF2-40B4-BE49-F238E27FC236}">
                <a16:creationId xmlns:a16="http://schemas.microsoft.com/office/drawing/2014/main" id="{53778055-06BA-33B1-6AEB-48C8CFE4B5E1}"/>
              </a:ext>
            </a:extLst>
          </p:cNvPr>
          <p:cNvSpPr/>
          <p:nvPr/>
        </p:nvSpPr>
        <p:spPr>
          <a:xfrm>
            <a:off x="4683154" y="2922634"/>
            <a:ext cx="795166" cy="325800"/>
          </a:xfrm>
          <a:prstGeom prst="wedgeRoundRectCallout">
            <a:avLst>
              <a:gd name="adj1" fmla="val 83351"/>
              <a:gd name="adj2" fmla="val -5125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Latency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72" name="Sprechblase: rechteckig mit abgerundeten Ecken 71">
            <a:extLst>
              <a:ext uri="{FF2B5EF4-FFF2-40B4-BE49-F238E27FC236}">
                <a16:creationId xmlns:a16="http://schemas.microsoft.com/office/drawing/2014/main" id="{5253072B-8B4A-F930-5BBB-9B136E5B37FD}"/>
              </a:ext>
            </a:extLst>
          </p:cNvPr>
          <p:cNvSpPr/>
          <p:nvPr/>
        </p:nvSpPr>
        <p:spPr>
          <a:xfrm>
            <a:off x="3719632" y="2137233"/>
            <a:ext cx="795166" cy="325800"/>
          </a:xfrm>
          <a:prstGeom prst="wedgeRoundRectCallout">
            <a:avLst>
              <a:gd name="adj1" fmla="val -23298"/>
              <a:gd name="adj2" fmla="val 10718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State Management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73" name="Sprechblase: rechteckig mit abgerundeten Ecken 72">
            <a:extLst>
              <a:ext uri="{FF2B5EF4-FFF2-40B4-BE49-F238E27FC236}">
                <a16:creationId xmlns:a16="http://schemas.microsoft.com/office/drawing/2014/main" id="{E7CB8BB8-58C7-B2FE-9200-725C86A5E1BF}"/>
              </a:ext>
            </a:extLst>
          </p:cNvPr>
          <p:cNvSpPr/>
          <p:nvPr/>
        </p:nvSpPr>
        <p:spPr>
          <a:xfrm>
            <a:off x="5532564" y="336436"/>
            <a:ext cx="795166" cy="325800"/>
          </a:xfrm>
          <a:prstGeom prst="wedgeRoundRectCallout">
            <a:avLst>
              <a:gd name="adj1" fmla="val 4523"/>
              <a:gd name="adj2" fmla="val 15923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Idempotency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required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74" name="Sprechblase: rechteckig mit abgerundeten Ecken 73">
            <a:extLst>
              <a:ext uri="{FF2B5EF4-FFF2-40B4-BE49-F238E27FC236}">
                <a16:creationId xmlns:a16="http://schemas.microsoft.com/office/drawing/2014/main" id="{8CCC0337-FCBE-C0B5-A3A7-8E246F068F2C}"/>
              </a:ext>
            </a:extLst>
          </p:cNvPr>
          <p:cNvSpPr/>
          <p:nvPr/>
        </p:nvSpPr>
        <p:spPr>
          <a:xfrm>
            <a:off x="8195823" y="4155464"/>
            <a:ext cx="795166" cy="325800"/>
          </a:xfrm>
          <a:prstGeom prst="wedgeRoundRectCallout">
            <a:avLst>
              <a:gd name="adj1" fmla="val -72448"/>
              <a:gd name="adj2" fmla="val 7591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Complexity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75" name="Flussdiagramm: Alternativer Prozess 74">
            <a:extLst>
              <a:ext uri="{FF2B5EF4-FFF2-40B4-BE49-F238E27FC236}">
                <a16:creationId xmlns:a16="http://schemas.microsoft.com/office/drawing/2014/main" id="{CF2C3F61-B61D-3030-A3A3-F3186DF8D7F9}"/>
              </a:ext>
            </a:extLst>
          </p:cNvPr>
          <p:cNvSpPr/>
          <p:nvPr/>
        </p:nvSpPr>
        <p:spPr>
          <a:xfrm>
            <a:off x="107540" y="2109530"/>
            <a:ext cx="3459563" cy="1017884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de-DE" sz="1400" b="1" dirty="0" err="1">
                <a:solidFill>
                  <a:schemeClr val="tx1"/>
                </a:solidFill>
              </a:rPr>
              <a:t>Shortcomings</a:t>
            </a:r>
            <a:r>
              <a:rPr lang="de-DE" sz="1400" b="1" dirty="0">
                <a:solidFill>
                  <a:schemeClr val="tx1"/>
                </a:solidFill>
              </a:rPr>
              <a:t>:</a:t>
            </a:r>
          </a:p>
          <a:p>
            <a:r>
              <a:rPr lang="de-AT" sz="800" b="1" dirty="0">
                <a:solidFill>
                  <a:schemeClr val="tx1"/>
                </a:solidFill>
              </a:rPr>
              <a:t>State Management:</a:t>
            </a:r>
            <a:r>
              <a:rPr lang="de-AT" sz="800" dirty="0">
                <a:solidFill>
                  <a:schemeClr val="tx1"/>
                </a:solidFill>
              </a:rPr>
              <a:t> </a:t>
            </a:r>
            <a:r>
              <a:rPr lang="de-AT" sz="800" i="1" dirty="0">
                <a:solidFill>
                  <a:schemeClr val="tx1"/>
                </a:solidFill>
              </a:rPr>
              <a:t>Service B </a:t>
            </a:r>
            <a:r>
              <a:rPr lang="de-AT" sz="800" i="1" dirty="0" err="1">
                <a:solidFill>
                  <a:schemeClr val="tx1"/>
                </a:solidFill>
              </a:rPr>
              <a:t>needs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to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persist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processed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ID‘s</a:t>
            </a:r>
            <a:endParaRPr lang="de-AT" sz="800" i="1" dirty="0">
              <a:solidFill>
                <a:schemeClr val="tx1"/>
              </a:solidFill>
            </a:endParaRPr>
          </a:p>
          <a:p>
            <a:r>
              <a:rPr lang="de-AT" sz="800" b="1" dirty="0" err="1">
                <a:solidFill>
                  <a:schemeClr val="tx1"/>
                </a:solidFill>
              </a:rPr>
              <a:t>Idempotency</a:t>
            </a:r>
            <a:r>
              <a:rPr lang="de-AT" sz="800" b="1" dirty="0">
                <a:solidFill>
                  <a:schemeClr val="tx1"/>
                </a:solidFill>
              </a:rPr>
              <a:t> </a:t>
            </a:r>
            <a:r>
              <a:rPr lang="de-AT" sz="800" b="1" dirty="0" err="1">
                <a:solidFill>
                  <a:schemeClr val="tx1"/>
                </a:solidFill>
              </a:rPr>
              <a:t>required</a:t>
            </a:r>
            <a:r>
              <a:rPr lang="de-AT" sz="800" b="1" dirty="0">
                <a:solidFill>
                  <a:schemeClr val="tx1"/>
                </a:solidFill>
              </a:rPr>
              <a:t>:</a:t>
            </a:r>
            <a:r>
              <a:rPr lang="de-AT" sz="800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Retries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must</a:t>
            </a:r>
            <a:r>
              <a:rPr lang="de-AT" sz="800" i="1" dirty="0">
                <a:solidFill>
                  <a:schemeClr val="tx1"/>
                </a:solidFill>
              </a:rPr>
              <a:t> not </a:t>
            </a:r>
            <a:r>
              <a:rPr lang="de-AT" sz="800" i="1" dirty="0" err="1">
                <a:solidFill>
                  <a:schemeClr val="tx1"/>
                </a:solidFill>
              </a:rPr>
              <a:t>cause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side-effects</a:t>
            </a:r>
            <a:endParaRPr lang="de-AT" sz="800" i="1" dirty="0">
              <a:solidFill>
                <a:schemeClr val="tx1"/>
              </a:solidFill>
            </a:endParaRPr>
          </a:p>
          <a:p>
            <a:r>
              <a:rPr lang="de-AT" sz="800" b="1" dirty="0" err="1">
                <a:solidFill>
                  <a:schemeClr val="tx1"/>
                </a:solidFill>
              </a:rPr>
              <a:t>Latency</a:t>
            </a:r>
            <a:r>
              <a:rPr lang="de-AT" sz="800" b="1" dirty="0">
                <a:solidFill>
                  <a:schemeClr val="tx1"/>
                </a:solidFill>
              </a:rPr>
              <a:t>:</a:t>
            </a:r>
            <a:r>
              <a:rPr lang="de-AT" sz="800" dirty="0">
                <a:solidFill>
                  <a:schemeClr val="tx1"/>
                </a:solidFill>
              </a:rPr>
              <a:t> </a:t>
            </a:r>
            <a:r>
              <a:rPr lang="de-AT" sz="800" i="1" dirty="0">
                <a:solidFill>
                  <a:schemeClr val="tx1"/>
                </a:solidFill>
              </a:rPr>
              <a:t>DB-Lookups, Store-</a:t>
            </a:r>
            <a:r>
              <a:rPr lang="de-AT" sz="800" i="1" dirty="0" err="1">
                <a:solidFill>
                  <a:schemeClr val="tx1"/>
                </a:solidFill>
              </a:rPr>
              <a:t>Logic</a:t>
            </a:r>
            <a:endParaRPr lang="de-AT" sz="800" i="1" dirty="0">
              <a:solidFill>
                <a:schemeClr val="tx1"/>
              </a:solidFill>
            </a:endParaRPr>
          </a:p>
          <a:p>
            <a:r>
              <a:rPr lang="de-AT" sz="800" b="1" dirty="0" err="1">
                <a:solidFill>
                  <a:schemeClr val="tx1"/>
                </a:solidFill>
              </a:rPr>
              <a:t>Complexity</a:t>
            </a:r>
            <a:r>
              <a:rPr lang="de-AT" sz="800" b="1" dirty="0">
                <a:solidFill>
                  <a:schemeClr val="tx1"/>
                </a:solidFill>
              </a:rPr>
              <a:t>:</a:t>
            </a:r>
            <a:r>
              <a:rPr lang="de-AT" sz="800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Deduplication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  <a:r>
              <a:rPr lang="de-AT" sz="800" i="1" dirty="0" err="1">
                <a:solidFill>
                  <a:schemeClr val="tx1"/>
                </a:solidFill>
              </a:rPr>
              <a:t>needs</a:t>
            </a:r>
            <a:r>
              <a:rPr lang="de-AT" sz="800" i="1" dirty="0">
                <a:solidFill>
                  <a:schemeClr val="tx1"/>
                </a:solidFill>
              </a:rPr>
              <a:t> additional code and operational </a:t>
            </a:r>
            <a:r>
              <a:rPr lang="de-AT" sz="800" i="1" dirty="0" err="1">
                <a:solidFill>
                  <a:schemeClr val="tx1"/>
                </a:solidFill>
              </a:rPr>
              <a:t>burden</a:t>
            </a:r>
            <a:r>
              <a:rPr lang="de-AT" sz="800" i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76" name="Tabelle 75">
            <a:extLst>
              <a:ext uri="{FF2B5EF4-FFF2-40B4-BE49-F238E27FC236}">
                <a16:creationId xmlns:a16="http://schemas.microsoft.com/office/drawing/2014/main" id="{26EBC93E-2601-C8DA-C3A5-32465638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34322"/>
              </p:ext>
            </p:extLst>
          </p:nvPr>
        </p:nvGraphicFramePr>
        <p:xfrm>
          <a:off x="67512" y="3718159"/>
          <a:ext cx="3543709" cy="97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046">
                  <a:extLst>
                    <a:ext uri="{9D8B030D-6E8A-4147-A177-3AD203B41FA5}">
                      <a16:colId xmlns:a16="http://schemas.microsoft.com/office/drawing/2014/main" val="3668331003"/>
                    </a:ext>
                  </a:extLst>
                </a:gridCol>
                <a:gridCol w="1980663">
                  <a:extLst>
                    <a:ext uri="{9D8B030D-6E8A-4147-A177-3AD203B41FA5}">
                      <a16:colId xmlns:a16="http://schemas.microsoft.com/office/drawing/2014/main" val="1644208874"/>
                    </a:ext>
                  </a:extLst>
                </a:gridCol>
              </a:tblGrid>
              <a:tr h="170171">
                <a:tc>
                  <a:txBody>
                    <a:bodyPr/>
                    <a:lstStyle/>
                    <a:p>
                      <a:pPr algn="ctr"/>
                      <a:r>
                        <a:rPr lang="de-DE" sz="600" dirty="0" err="1"/>
                        <a:t>Sync</a:t>
                      </a:r>
                      <a:endParaRPr lang="de-AT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" dirty="0" err="1"/>
                        <a:t>Async</a:t>
                      </a:r>
                      <a:endParaRPr lang="de-AT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67378"/>
                  </a:ext>
                </a:extLst>
              </a:tr>
              <a:tr h="189012">
                <a:tc>
                  <a:txBody>
                    <a:bodyPr/>
                    <a:lstStyle/>
                    <a:p>
                      <a:r>
                        <a:rPr lang="de-DE" sz="600" b="1" dirty="0"/>
                        <a:t>Request/Response:</a:t>
                      </a:r>
                      <a:r>
                        <a:rPr lang="de-DE" sz="600" dirty="0"/>
                        <a:t> Clear </a:t>
                      </a:r>
                      <a:r>
                        <a:rPr lang="de-DE" sz="600" dirty="0" err="1"/>
                        <a:t>start</a:t>
                      </a:r>
                      <a:r>
                        <a:rPr lang="de-DE" sz="600" dirty="0"/>
                        <a:t> &amp; end</a:t>
                      </a:r>
                      <a:endParaRPr lang="de-AT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b="1" dirty="0" err="1"/>
                        <a:t>Fire</a:t>
                      </a:r>
                      <a:r>
                        <a:rPr lang="de-DE" sz="600" b="1" dirty="0"/>
                        <a:t> and Forget: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Don‘t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know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when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processing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done</a:t>
                      </a:r>
                      <a:endParaRPr lang="de-AT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85032"/>
                  </a:ext>
                </a:extLst>
              </a:tr>
              <a:tr h="209193">
                <a:tc>
                  <a:txBody>
                    <a:bodyPr/>
                    <a:lstStyle/>
                    <a:p>
                      <a:r>
                        <a:rPr lang="de-DE" sz="600" dirty="0" err="1"/>
                        <a:t>Retries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handled</a:t>
                      </a:r>
                      <a:r>
                        <a:rPr lang="de-DE" sz="600" dirty="0"/>
                        <a:t> in </a:t>
                      </a:r>
                      <a:r>
                        <a:rPr lang="de-DE" sz="600" b="1" dirty="0" err="1"/>
                        <a:t>one</a:t>
                      </a:r>
                      <a:r>
                        <a:rPr lang="de-DE" sz="600" b="1" dirty="0"/>
                        <a:t> </a:t>
                      </a:r>
                      <a:r>
                        <a:rPr lang="de-DE" sz="600" b="1" dirty="0" err="1"/>
                        <a:t>process</a:t>
                      </a:r>
                      <a:r>
                        <a:rPr lang="de-DE" sz="600" b="1" dirty="0"/>
                        <a:t>/</a:t>
                      </a:r>
                      <a:r>
                        <a:rPr lang="de-DE" sz="600" b="1" dirty="0" err="1"/>
                        <a:t>thread</a:t>
                      </a:r>
                      <a:endParaRPr lang="de-AT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dirty="0" err="1"/>
                        <a:t>Retries</a:t>
                      </a:r>
                      <a:r>
                        <a:rPr lang="de-DE" sz="600" dirty="0"/>
                        <a:t> </a:t>
                      </a:r>
                      <a:r>
                        <a:rPr lang="de-DE" sz="600" b="1" dirty="0"/>
                        <a:t>span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systems</a:t>
                      </a:r>
                      <a:r>
                        <a:rPr lang="de-DE" sz="600" dirty="0"/>
                        <a:t>, </a:t>
                      </a:r>
                      <a:r>
                        <a:rPr lang="de-DE" sz="600" dirty="0" err="1"/>
                        <a:t>queues</a:t>
                      </a:r>
                      <a:r>
                        <a:rPr lang="de-DE" sz="600" dirty="0"/>
                        <a:t>, </a:t>
                      </a:r>
                      <a:r>
                        <a:rPr lang="de-DE" sz="600" dirty="0" err="1"/>
                        <a:t>or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brokers</a:t>
                      </a:r>
                      <a:endParaRPr lang="de-AT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52254"/>
                  </a:ext>
                </a:extLst>
              </a:tr>
              <a:tr h="170171">
                <a:tc>
                  <a:txBody>
                    <a:bodyPr/>
                    <a:lstStyle/>
                    <a:p>
                      <a:r>
                        <a:rPr lang="de-DE" sz="600" dirty="0"/>
                        <a:t>Memory-</a:t>
                      </a:r>
                      <a:r>
                        <a:rPr lang="de-DE" sz="600" b="1" dirty="0" err="1"/>
                        <a:t>local</a:t>
                      </a:r>
                      <a:r>
                        <a:rPr lang="de-DE" sz="600" b="1" dirty="0"/>
                        <a:t> </a:t>
                      </a:r>
                      <a:r>
                        <a:rPr lang="de-DE" sz="600" dirty="0" err="1"/>
                        <a:t>state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sufficient</a:t>
                      </a:r>
                      <a:endParaRPr lang="de-AT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dirty="0" err="1"/>
                        <a:t>Requires</a:t>
                      </a:r>
                      <a:r>
                        <a:rPr lang="de-DE" sz="600" dirty="0"/>
                        <a:t> </a:t>
                      </a:r>
                      <a:r>
                        <a:rPr lang="de-DE" sz="600" b="1" dirty="0" err="1"/>
                        <a:t>distributed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state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tracking</a:t>
                      </a:r>
                      <a:endParaRPr lang="de-AT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97064"/>
                  </a:ext>
                </a:extLst>
              </a:tr>
              <a:tr h="207744">
                <a:tc>
                  <a:txBody>
                    <a:bodyPr/>
                    <a:lstStyle/>
                    <a:p>
                      <a:r>
                        <a:rPr lang="de-DE" sz="600" dirty="0" err="1"/>
                        <a:t>Easier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to</a:t>
                      </a:r>
                      <a:r>
                        <a:rPr lang="de-DE" sz="600" dirty="0"/>
                        <a:t> </a:t>
                      </a:r>
                      <a:r>
                        <a:rPr lang="de-DE" sz="600" b="1" dirty="0"/>
                        <a:t>block &amp; </a:t>
                      </a:r>
                      <a:r>
                        <a:rPr lang="de-DE" sz="600" b="1" dirty="0" err="1"/>
                        <a:t>recover</a:t>
                      </a:r>
                      <a:endParaRPr lang="de-AT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dirty="0" err="1"/>
                        <a:t>Async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systems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favor</a:t>
                      </a:r>
                      <a:r>
                        <a:rPr lang="de-DE" sz="600" dirty="0"/>
                        <a:t> </a:t>
                      </a:r>
                      <a:r>
                        <a:rPr lang="de-DE" sz="600" b="1" dirty="0" err="1"/>
                        <a:t>availability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over</a:t>
                      </a:r>
                      <a:r>
                        <a:rPr lang="de-DE" sz="600" dirty="0"/>
                        <a:t> </a:t>
                      </a:r>
                      <a:r>
                        <a:rPr lang="de-DE" sz="600" dirty="0" err="1"/>
                        <a:t>coordination</a:t>
                      </a:r>
                      <a:endParaRPr lang="de-AT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52702"/>
                  </a:ext>
                </a:extLst>
              </a:tr>
            </a:tbl>
          </a:graphicData>
        </a:graphic>
      </p:graphicFrame>
      <p:pic>
        <p:nvPicPr>
          <p:cNvPr id="78" name="Grafik 77" descr="Fragezeichen mit einfarbiger Füllung">
            <a:extLst>
              <a:ext uri="{FF2B5EF4-FFF2-40B4-BE49-F238E27FC236}">
                <a16:creationId xmlns:a16="http://schemas.microsoft.com/office/drawing/2014/main" id="{8B39D80C-B377-F4CC-6D83-3AF10389A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512" y="3330334"/>
            <a:ext cx="370735" cy="370735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81BED8C0-56CD-BC11-B675-0BA7EA0FDEDF}"/>
              </a:ext>
            </a:extLst>
          </p:cNvPr>
          <p:cNvSpPr txBox="1"/>
          <p:nvPr/>
        </p:nvSpPr>
        <p:spPr>
          <a:xfrm>
            <a:off x="440309" y="3422708"/>
            <a:ext cx="3157720" cy="329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lang="de-DE" sz="1000" b="1" dirty="0" err="1">
                <a:solidFill>
                  <a:srgbClr val="C00000"/>
                </a:solidFill>
              </a:rPr>
              <a:t>Why</a:t>
            </a:r>
            <a:r>
              <a:rPr lang="de-DE" sz="1000" b="1" dirty="0">
                <a:solidFill>
                  <a:srgbClr val="C00000"/>
                </a:solidFill>
              </a:rPr>
              <a:t> </a:t>
            </a:r>
            <a:r>
              <a:rPr lang="de-DE" sz="1000" b="1" dirty="0" err="1">
                <a:solidFill>
                  <a:srgbClr val="C00000"/>
                </a:solidFill>
              </a:rPr>
              <a:t>it</a:t>
            </a:r>
            <a:r>
              <a:rPr lang="de-DE" sz="1000" b="1" dirty="0">
                <a:solidFill>
                  <a:srgbClr val="C00000"/>
                </a:solidFill>
              </a:rPr>
              <a:t> </a:t>
            </a:r>
            <a:r>
              <a:rPr lang="de-DE" sz="1000" b="1" dirty="0" err="1">
                <a:solidFill>
                  <a:srgbClr val="C00000"/>
                </a:solidFill>
              </a:rPr>
              <a:t>is</a:t>
            </a:r>
            <a:r>
              <a:rPr lang="de-DE" sz="1000" b="1" dirty="0">
                <a:solidFill>
                  <a:srgbClr val="C00000"/>
                </a:solidFill>
              </a:rPr>
              <a:t> </a:t>
            </a:r>
            <a:r>
              <a:rPr lang="de-DE" sz="1000" b="1" dirty="0" err="1">
                <a:solidFill>
                  <a:srgbClr val="C00000"/>
                </a:solidFill>
              </a:rPr>
              <a:t>more</a:t>
            </a:r>
            <a:r>
              <a:rPr lang="de-DE" sz="1000" b="1" dirty="0">
                <a:solidFill>
                  <a:srgbClr val="C00000"/>
                </a:solidFill>
              </a:rPr>
              <a:t> </a:t>
            </a:r>
            <a:r>
              <a:rPr lang="de-DE" sz="1000" b="1" dirty="0" err="1">
                <a:solidFill>
                  <a:srgbClr val="C00000"/>
                </a:solidFill>
              </a:rPr>
              <a:t>complicated</a:t>
            </a:r>
            <a:r>
              <a:rPr lang="de-DE" sz="1000" b="1" dirty="0">
                <a:solidFill>
                  <a:srgbClr val="C00000"/>
                </a:solidFill>
              </a:rPr>
              <a:t> in </a:t>
            </a:r>
            <a:r>
              <a:rPr lang="de-DE" sz="1000" b="1" dirty="0" err="1">
                <a:solidFill>
                  <a:srgbClr val="C00000"/>
                </a:solidFill>
              </a:rPr>
              <a:t>async</a:t>
            </a:r>
            <a:r>
              <a:rPr lang="de-DE" sz="1000" b="1" dirty="0">
                <a:solidFill>
                  <a:srgbClr val="C00000"/>
                </a:solidFill>
              </a:rPr>
              <a:t>-systems</a:t>
            </a:r>
            <a:endParaRPr lang="de-AT" sz="1000" b="1" dirty="0">
              <a:solidFill>
                <a:srgbClr val="C00000"/>
              </a:solidFill>
            </a:endParaRPr>
          </a:p>
        </p:txBody>
      </p:sp>
      <p:sp>
        <p:nvSpPr>
          <p:cNvPr id="81" name="Sprechblase: rechteckig mit abgerundeten Ecken 80">
            <a:extLst>
              <a:ext uri="{FF2B5EF4-FFF2-40B4-BE49-F238E27FC236}">
                <a16:creationId xmlns:a16="http://schemas.microsoft.com/office/drawing/2014/main" id="{0257B3C7-6385-B95E-6B4D-D23D91B27104}"/>
              </a:ext>
            </a:extLst>
          </p:cNvPr>
          <p:cNvSpPr/>
          <p:nvPr/>
        </p:nvSpPr>
        <p:spPr>
          <a:xfrm>
            <a:off x="7184732" y="953539"/>
            <a:ext cx="1809547" cy="392746"/>
          </a:xfrm>
          <a:prstGeom prst="wedgeRoundRectCallout">
            <a:avLst>
              <a:gd name="adj1" fmla="val -72755"/>
              <a:gd name="adj2" fmla="val 4640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On </a:t>
            </a:r>
            <a:r>
              <a:rPr lang="de-DE" sz="800" dirty="0" err="1">
                <a:solidFill>
                  <a:schemeClr val="tx1"/>
                </a:solidFill>
              </a:rPr>
              <a:t>retry</a:t>
            </a:r>
            <a:r>
              <a:rPr lang="de-DE" sz="800" dirty="0">
                <a:solidFill>
                  <a:schemeClr val="tx1"/>
                </a:solidFill>
              </a:rPr>
              <a:t>, </a:t>
            </a:r>
            <a:r>
              <a:rPr lang="de-DE" sz="800" dirty="0" err="1">
                <a:solidFill>
                  <a:schemeClr val="tx1"/>
                </a:solidFill>
              </a:rPr>
              <a:t>the</a:t>
            </a:r>
            <a:r>
              <a:rPr lang="de-DE" sz="800" dirty="0">
                <a:solidFill>
                  <a:schemeClr val="tx1"/>
                </a:solidFill>
              </a:rPr>
              <a:t> Event </a:t>
            </a:r>
            <a:r>
              <a:rPr lang="de-DE" sz="800" dirty="0" err="1">
                <a:solidFill>
                  <a:schemeClr val="tx1"/>
                </a:solidFill>
              </a:rPr>
              <a:t>is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b="1" dirty="0" err="1">
                <a:solidFill>
                  <a:schemeClr val="tx1"/>
                </a:solidFill>
              </a:rPr>
              <a:t>reprocessed</a:t>
            </a:r>
            <a:r>
              <a:rPr lang="de-DE" sz="800" dirty="0">
                <a:solidFill>
                  <a:schemeClr val="tx1"/>
                </a:solidFill>
              </a:rPr>
              <a:t>, but not </a:t>
            </a:r>
            <a:r>
              <a:rPr lang="de-DE" sz="800" b="1" dirty="0" err="1">
                <a:solidFill>
                  <a:schemeClr val="tx1"/>
                </a:solidFill>
              </a:rPr>
              <a:t>duplicated</a:t>
            </a:r>
            <a:endParaRPr lang="de-AT" sz="800" b="1" dirty="0">
              <a:solidFill>
                <a:schemeClr val="tx1"/>
              </a:solidFill>
            </a:endParaRPr>
          </a:p>
        </p:txBody>
      </p:sp>
      <p:sp>
        <p:nvSpPr>
          <p:cNvPr id="82" name="Sprechblase: rechteckig mit abgerundeten Ecken 81">
            <a:extLst>
              <a:ext uri="{FF2B5EF4-FFF2-40B4-BE49-F238E27FC236}">
                <a16:creationId xmlns:a16="http://schemas.microsoft.com/office/drawing/2014/main" id="{14A12219-263F-BF80-C9AA-14B2A8FD4281}"/>
              </a:ext>
            </a:extLst>
          </p:cNvPr>
          <p:cNvSpPr/>
          <p:nvPr/>
        </p:nvSpPr>
        <p:spPr>
          <a:xfrm>
            <a:off x="3294855" y="111894"/>
            <a:ext cx="1809547" cy="826110"/>
          </a:xfrm>
          <a:prstGeom prst="wedgeRoundRectCallout">
            <a:avLst>
              <a:gd name="adj1" fmla="val -10813"/>
              <a:gd name="adj2" fmla="val 7139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</a:rPr>
              <a:t>If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the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process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fails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mid</a:t>
            </a:r>
            <a:r>
              <a:rPr lang="de-DE" sz="800" dirty="0">
                <a:solidFill>
                  <a:schemeClr val="tx1"/>
                </a:solidFill>
              </a:rPr>
              <a:t>-transaction, </a:t>
            </a:r>
            <a:r>
              <a:rPr lang="de-DE" sz="800" dirty="0" err="1">
                <a:solidFill>
                  <a:schemeClr val="tx1"/>
                </a:solidFill>
              </a:rPr>
              <a:t>nothing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committed</a:t>
            </a:r>
            <a:r>
              <a:rPr lang="de-DE" sz="800" dirty="0">
                <a:solidFill>
                  <a:schemeClr val="tx1"/>
                </a:solidFill>
              </a:rPr>
              <a:t>, so </a:t>
            </a:r>
            <a:r>
              <a:rPr lang="de-DE" sz="800" b="1" dirty="0" err="1">
                <a:solidFill>
                  <a:schemeClr val="tx1"/>
                </a:solidFill>
              </a:rPr>
              <a:t>no</a:t>
            </a:r>
            <a:r>
              <a:rPr lang="de-DE" sz="800" b="1" dirty="0">
                <a:solidFill>
                  <a:schemeClr val="tx1"/>
                </a:solidFill>
              </a:rPr>
              <a:t> partial </a:t>
            </a:r>
            <a:r>
              <a:rPr lang="de-DE" sz="800" b="1" dirty="0" err="1">
                <a:solidFill>
                  <a:schemeClr val="tx1"/>
                </a:solidFill>
              </a:rPr>
              <a:t>side-effects</a:t>
            </a:r>
            <a:endParaRPr lang="de-AT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198</Words>
  <Application>Microsoft Office PowerPoint</Application>
  <PresentationFormat>Bildschirmpräsentation (16:9)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Office</vt:lpstr>
      <vt:lpstr>Software Frameworks Event-Driven Delivery Guarantees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-</dc:creator>
  <cp:lastModifiedBy>Martin -</cp:lastModifiedBy>
  <cp:revision>32</cp:revision>
  <dcterms:created xsi:type="dcterms:W3CDTF">2025-02-24T07:08:12Z</dcterms:created>
  <dcterms:modified xsi:type="dcterms:W3CDTF">2025-03-22T14:37:28Z</dcterms:modified>
</cp:coreProperties>
</file>