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7"/>
  </p:notesMasterIdLst>
  <p:handoutMasterIdLst>
    <p:handoutMasterId r:id="rId8"/>
  </p:handoutMasterIdLst>
  <p:sldIdLst>
    <p:sldId id="286" r:id="rId5"/>
    <p:sldId id="287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331"/>
    <a:srgbClr val="4C1959"/>
    <a:srgbClr val="313650"/>
    <a:srgbClr val="303650"/>
    <a:srgbClr val="7F6CA1"/>
    <a:srgbClr val="B093C6"/>
    <a:srgbClr val="6DC4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86" autoAdjust="0"/>
  </p:normalViewPr>
  <p:slideViewPr>
    <p:cSldViewPr snapToGrid="0" showGuides="1">
      <p:cViewPr varScale="1">
        <p:scale>
          <a:sx n="80" d="100"/>
          <a:sy n="80" d="100"/>
        </p:scale>
        <p:origin x="782" y="62"/>
      </p:cViewPr>
      <p:guideLst>
        <p:guide orient="horz" pos="1728"/>
        <p:guide pos="3840"/>
      </p:guideLst>
    </p:cSldViewPr>
  </p:slideViewPr>
  <p:outlineViewPr>
    <p:cViewPr>
      <p:scale>
        <a:sx n="33" d="100"/>
        <a:sy n="33" d="100"/>
      </p:scale>
      <p:origin x="0" y="-16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50B603-F8EF-4339-A4FB-A12D8182BA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8726F-3158-41C0-BB9F-B885853A80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51B3E-1325-48C3-8E2C-998D0099FC98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B6BB1-3FBD-4D36-9DC6-192A8F0137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B54D2-81AD-4487-9D5C-A3F7EB6448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C88DE-0065-430D-A4D0-A9AF40AB5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006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39CC4-BC6F-4E80-BC0D-03833D02DC81}" type="datetimeFigureOut">
              <a:rPr lang="en-US" noProof="0" smtClean="0"/>
              <a:t>5/12/2024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652E4-5120-44D6-918A-894636DEFCBD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346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652E4-5120-44D6-918A-894636DEFCBD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24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Dark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39F7D1-31ED-4588-7F6B-7214367FBA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744" y="209677"/>
            <a:ext cx="9064752" cy="1097915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13A1C6A-339B-343A-B0AD-F761FE9105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745" y="1344676"/>
            <a:ext cx="9064752" cy="511175"/>
          </a:xfrm>
        </p:spPr>
        <p:txBody>
          <a:bodyPr lIns="164592" tIns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35829F9-B704-5645-ABE3-F98170E8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6346" y="585334"/>
            <a:ext cx="1005840" cy="1005840"/>
          </a:xfrm>
          <a:prstGeom prst="ellips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807DD9B-8716-9B22-9F91-88E6071F91D3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487786" y="649342"/>
            <a:ext cx="822960" cy="822960"/>
          </a:xfrm>
          <a:prstGeom prst="ellipse">
            <a:avLst/>
          </a:prstGeom>
          <a:ln w="22225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465C986-E3D2-97E7-9111-0299F9C3B1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3608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CD86E3A-6D68-1F05-DE18-246FA7A44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404" y="3046075"/>
            <a:ext cx="1828633" cy="96903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6C169315-0602-4C85-86EE-5C3554AAA9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3608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70FD3BFF-C0B9-AA50-A3D6-B4A48EEF751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0560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BEE5563-8FF1-7479-E11E-F0144D753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82496" y="4399153"/>
            <a:ext cx="685800" cy="685800"/>
          </a:xfrm>
          <a:prstGeom prst="ellipse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69C1816-EC8E-961C-AC21-6D86E9C455A1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1796796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9F9A0E21-E67B-7E2F-ED16-4BABF078108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0560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FE922A-6A5A-4DA8-1E44-D80852772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3404" y="5377870"/>
            <a:ext cx="1827083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3D56C31D-5FDB-2235-FFF8-2AB6E04C9B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62072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1FC81D-B431-FFA6-47F5-F40C79C53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46272" y="3046075"/>
            <a:ext cx="1828633" cy="96903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16A2860-4464-B092-801E-255A6B7DF3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62072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3B992882-DF57-9DAF-2532-06C30C2D9F1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862072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E63250C-AB2E-9D56-C26C-1E211DFAD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7724" y="4399153"/>
            <a:ext cx="685800" cy="685800"/>
          </a:xfrm>
          <a:prstGeom prst="ellipse">
            <a:avLst/>
          </a:prstGeom>
          <a:noFill/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Picture Placeholder 13">
            <a:extLst>
              <a:ext uri="{FF2B5EF4-FFF2-40B4-BE49-F238E27FC236}">
                <a16:creationId xmlns:a16="http://schemas.microsoft.com/office/drawing/2014/main" id="{50C6734A-2661-863D-C8B6-6A4DBC588FE4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4002024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0D7755C-4D0B-D8A7-6235-8E606B39F3A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862072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330766-86D4-F436-F65D-07EF389BF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43485" y="5377870"/>
            <a:ext cx="1836387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2"/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A540E06E-3F2B-A3DC-320A-8C968AC435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50536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6BB721-1D88-1A03-1D55-5C79942C7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39140" y="3046075"/>
            <a:ext cx="1828634" cy="96903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51307C43-6072-93E9-BF1D-64D42AE2A52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50536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BDAD5E-0048-0813-47FC-FFE93F191C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5776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0D4CBD1-AAC9-3F04-3F49-E8579F6F7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2952" y="4402872"/>
            <a:ext cx="685800" cy="685800"/>
          </a:xfrm>
          <a:prstGeom prst="ellipse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Picture Placeholder 13">
            <a:extLst>
              <a:ext uri="{FF2B5EF4-FFF2-40B4-BE49-F238E27FC236}">
                <a16:creationId xmlns:a16="http://schemas.microsoft.com/office/drawing/2014/main" id="{F154717D-74D1-298B-EF00-6CCA65AA969B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6207252" y="4517172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3A23A057-C011-EB28-4869-A73F2E3B339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65776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51B736-1CC5-842A-AFEB-68B189317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142870" y="5377870"/>
            <a:ext cx="1827639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2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716EA8F4-B9C4-991F-0EBC-D79877AD46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39000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68F5A8-E314-7C7A-6CB2-3036DF2A8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09" y="3046075"/>
            <a:ext cx="1828635" cy="9690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5A57C80F-4C30-26E1-B38B-3D7238EC9A4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239000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A44BB5F0-6856-4711-058C-73C1CBF4646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257288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F56C89-6D7E-4196-72BF-23ACEE82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8180" y="4402872"/>
            <a:ext cx="685800" cy="685800"/>
          </a:xfrm>
          <a:prstGeom prst="ellipse">
            <a:avLst/>
          </a:pr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Picture Placeholder 13">
            <a:extLst>
              <a:ext uri="{FF2B5EF4-FFF2-40B4-BE49-F238E27FC236}">
                <a16:creationId xmlns:a16="http://schemas.microsoft.com/office/drawing/2014/main" id="{719C23E4-DE06-6FF4-1BC9-5305DE50D817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8412480" y="4517172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F5A3DA8B-D38B-3994-FE85-0A331FBADAD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257288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71B152-C165-EE9A-CF25-69B01D939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3507" y="5377870"/>
            <a:ext cx="1828375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D3896BC4-3EFC-36C4-6071-4BF0E987F96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27464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236E29-4894-FD6C-E56F-5B1CBA99A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24879" y="3046075"/>
            <a:ext cx="1828635" cy="9690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C2DA584-D9BC-7A01-6F48-363C7F6465E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27464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70C95BBB-511F-F8F5-EF37-C6109C4AF4E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48800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0EDAC9C-0C6E-2807-24D5-3E04B5E21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84738" y="4399153"/>
            <a:ext cx="685800" cy="685800"/>
          </a:xfrm>
          <a:prstGeom prst="ellipse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Picture Placeholder 13">
            <a:extLst>
              <a:ext uri="{FF2B5EF4-FFF2-40B4-BE49-F238E27FC236}">
                <a16:creationId xmlns:a16="http://schemas.microsoft.com/office/drawing/2014/main" id="{B1C0F0FD-844D-CC54-986F-B8522F12B0A5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>
            <a:off x="10599038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A00816D8-6779-7BDB-52AB-5BD0A2479E4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48800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6506AFF-E40E-308E-7907-FBFC4DAAB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4879" y="5376344"/>
            <a:ext cx="1828635" cy="3053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6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A11DE-725C-8DE4-9A24-3718A3D1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0560" y="6072886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000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D8153-A9C6-7A32-CDB7-BF9D7CB1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8616" y="607288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0</a:t>
            </a:r>
            <a:fld id="{E6B975A5-EA91-314B-AF62-F6E264554D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7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igh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39F7D1-31ED-4588-7F6B-7214367FBA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744" y="209677"/>
            <a:ext cx="9064752" cy="1097915"/>
          </a:xfrm>
          <a:noFill/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13A1C6A-339B-343A-B0AD-F761FE9105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745" y="1344676"/>
            <a:ext cx="9064752" cy="511175"/>
          </a:xfrm>
        </p:spPr>
        <p:txBody>
          <a:bodyPr lIns="164592" tIns="0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35829F9-B704-5645-ABE3-F98170E8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6346" y="585334"/>
            <a:ext cx="1005840" cy="1005840"/>
          </a:xfrm>
          <a:prstGeom prst="ellips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807DD9B-8716-9B22-9F91-88E6071F91D3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487786" y="649342"/>
            <a:ext cx="822960" cy="822960"/>
          </a:xfrm>
          <a:prstGeom prst="ellipse">
            <a:avLst/>
          </a:prstGeom>
          <a:ln w="22225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465C986-E3D2-97E7-9111-0299F9C3B1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3608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CD86E3A-6D68-1F05-DE18-246FA7A44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404" y="3046075"/>
            <a:ext cx="1828633" cy="96903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6C169315-0602-4C85-86EE-5C3554AAA9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3608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70FD3BFF-C0B9-AA50-A3D6-B4A48EEF751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0560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BEE5563-8FF1-7479-E11E-F0144D753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82496" y="4399153"/>
            <a:ext cx="685800" cy="685800"/>
          </a:xfrm>
          <a:prstGeom prst="ellipse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69C1816-EC8E-961C-AC21-6D86E9C455A1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1796796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9F9A0E21-E67B-7E2F-ED16-4BABF078108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0560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FE922A-6A5A-4DA8-1E44-D80852772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3404" y="5377870"/>
            <a:ext cx="1827083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3D56C31D-5FDB-2235-FFF8-2AB6E04C9B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62072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1FC81D-B431-FFA6-47F5-F40C79C53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46272" y="3046075"/>
            <a:ext cx="1828633" cy="96903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16A2860-4464-B092-801E-255A6B7DF3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62072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3B992882-DF57-9DAF-2532-06C30C2D9F1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862072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E63250C-AB2E-9D56-C26C-1E211DFAD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7724" y="4399153"/>
            <a:ext cx="685800" cy="685800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Picture Placeholder 13">
            <a:extLst>
              <a:ext uri="{FF2B5EF4-FFF2-40B4-BE49-F238E27FC236}">
                <a16:creationId xmlns:a16="http://schemas.microsoft.com/office/drawing/2014/main" id="{50C6734A-2661-863D-C8B6-6A4DBC588FE4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4002024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0D7755C-4D0B-D8A7-6235-8E606B39F3A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862072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330766-86D4-F436-F65D-07EF389BF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43485" y="5377870"/>
            <a:ext cx="1836387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2"/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A540E06E-3F2B-A3DC-320A-8C968AC435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50536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6BB721-1D88-1A03-1D55-5C79942C7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39140" y="3046075"/>
            <a:ext cx="1828634" cy="96903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51307C43-6072-93E9-BF1D-64D42AE2A52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50536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BDAD5E-0048-0813-47FC-FFE93F191C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5776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0D4CBD1-AAC9-3F04-3F49-E8579F6F7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2952" y="4402872"/>
            <a:ext cx="685800" cy="685800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Picture Placeholder 13">
            <a:extLst>
              <a:ext uri="{FF2B5EF4-FFF2-40B4-BE49-F238E27FC236}">
                <a16:creationId xmlns:a16="http://schemas.microsoft.com/office/drawing/2014/main" id="{F154717D-74D1-298B-EF00-6CCA65AA969B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6207252" y="4517172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3A23A057-C011-EB28-4869-A73F2E3B339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65776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51B736-1CC5-842A-AFEB-68B189317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142870" y="5377870"/>
            <a:ext cx="1827639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2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716EA8F4-B9C4-991F-0EBC-D79877AD46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39000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68F5A8-E314-7C7A-6CB2-3036DF2A8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09" y="3046075"/>
            <a:ext cx="1828635" cy="9690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5A57C80F-4C30-26E1-B38B-3D7238EC9A4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239000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A44BB5F0-6856-4711-058C-73C1CBF4646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257288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F56C89-6D7E-4196-72BF-23ACEE82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8180" y="4402872"/>
            <a:ext cx="685800" cy="6858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Picture Placeholder 13">
            <a:extLst>
              <a:ext uri="{FF2B5EF4-FFF2-40B4-BE49-F238E27FC236}">
                <a16:creationId xmlns:a16="http://schemas.microsoft.com/office/drawing/2014/main" id="{719C23E4-DE06-6FF4-1BC9-5305DE50D817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8412480" y="4517172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F5A3DA8B-D38B-3994-FE85-0A331FBADAD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257288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71B152-C165-EE9A-CF25-69B01D939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3507" y="5377870"/>
            <a:ext cx="1828375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D3896BC4-3EFC-36C4-6071-4BF0E987F96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27464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236E29-4894-FD6C-E56F-5B1CBA99A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24879" y="3046075"/>
            <a:ext cx="1828635" cy="9690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C2DA584-D9BC-7A01-6F48-363C7F6465E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27464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70C95BBB-511F-F8F5-EF37-C6109C4AF4E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48800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0EDAC9C-0C6E-2807-24D5-3E04B5E21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84738" y="4399153"/>
            <a:ext cx="685800" cy="685800"/>
          </a:xfrm>
          <a:prstGeom prst="ellipse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Picture Placeholder 13">
            <a:extLst>
              <a:ext uri="{FF2B5EF4-FFF2-40B4-BE49-F238E27FC236}">
                <a16:creationId xmlns:a16="http://schemas.microsoft.com/office/drawing/2014/main" id="{B1C0F0FD-844D-CC54-986F-B8522F12B0A5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>
            <a:off x="10599038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A00816D8-6779-7BDB-52AB-5BD0A2479E4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48800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6506AFF-E40E-308E-7907-FBFC4DAAB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4879" y="5376344"/>
            <a:ext cx="1828635" cy="3053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6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A11DE-725C-8DE4-9A24-3718A3D1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0560" y="6072886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D8153-A9C6-7A32-CDB7-BF9D7CB1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8616" y="607288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0</a:t>
            </a:r>
            <a:fld id="{E6B975A5-EA91-314B-AF62-F6E264554D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4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B3CF9-F6C1-EAC2-6ED5-F21274EDA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365125"/>
            <a:ext cx="108870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84AFB-9D3B-E902-0E64-B953D0E5C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804" y="1825625"/>
            <a:ext cx="10887012" cy="411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4D8918F-6808-DDE5-4A7C-495DAC248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0560" y="6072886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2BAE7F7-F858-A80B-8F72-EFA0C33C1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8616" y="6072886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0</a:t>
            </a:r>
            <a:fld id="{E6B975A5-EA91-314B-AF62-F6E264554D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7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FCCB-C668-E375-745A-4092D4DA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44" y="209677"/>
            <a:ext cx="9064752" cy="1097915"/>
          </a:xfrm>
        </p:spPr>
        <p:txBody>
          <a:bodyPr>
            <a:normAutofit/>
          </a:bodyPr>
          <a:lstStyle/>
          <a:p>
            <a:r>
              <a:rPr lang="en-US" sz="4400" dirty="0"/>
              <a:t>Data Pipeline For Stock Prediction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15DBE-C581-DF12-8B02-1BB4FA99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8745" y="1344676"/>
            <a:ext cx="9064752" cy="511175"/>
          </a:xfrm>
        </p:spPr>
        <p:txBody>
          <a:bodyPr/>
          <a:lstStyle/>
          <a:p>
            <a:r>
              <a:rPr lang="en-US" dirty="0"/>
              <a:t>At-a-glance</a:t>
            </a:r>
          </a:p>
        </p:txBody>
      </p:sp>
      <p:pic>
        <p:nvPicPr>
          <p:cNvPr id="158" name="Picture Placeholder 157" descr="Cloud Icon">
            <a:extLst>
              <a:ext uri="{FF2B5EF4-FFF2-40B4-BE49-F238E27FC236}">
                <a16:creationId xmlns:a16="http://schemas.microsoft.com/office/drawing/2014/main" id="{E00EE016-AD81-3104-FB78-D36E9AF9EFA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6" b="96"/>
          <a:stretch/>
        </p:blipFill>
        <p:spPr>
          <a:xfrm>
            <a:off x="10487786" y="649342"/>
            <a:ext cx="822960" cy="82296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51EFE-C206-4E9F-1ECA-69B8E80477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4514" y="2374218"/>
            <a:ext cx="2188464" cy="381190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4798AF-C115-FD01-660C-FACB9324AE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608" y="3391012"/>
            <a:ext cx="1996440" cy="778652"/>
          </a:xfrm>
        </p:spPr>
        <p:txBody>
          <a:bodyPr/>
          <a:lstStyle/>
          <a:p>
            <a:r>
              <a:rPr lang="en-US" dirty="0"/>
              <a:t>Write scripts to fetch sensor and sales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92FED6-AAD8-5F8E-79B4-DF24A78237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23972" y="2337876"/>
            <a:ext cx="1996440" cy="742831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3309AC-45B9-55D7-27D2-36A3565F37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62072" y="3391012"/>
            <a:ext cx="2090928" cy="899557"/>
          </a:xfrm>
        </p:spPr>
        <p:txBody>
          <a:bodyPr/>
          <a:lstStyle/>
          <a:p>
            <a:r>
              <a:rPr lang="en-US" dirty="0"/>
              <a:t>Perform initial data cleaning to remove duplicates, inconsistencies, and irrelevant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718A59-7FF0-150D-65DA-7E2BCFAC70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0536" y="2556796"/>
            <a:ext cx="1996440" cy="381190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AD98222-E384-9A18-1F02-89CAC7CC3BB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50535" y="3391012"/>
            <a:ext cx="2090927" cy="778652"/>
          </a:xfrm>
        </p:spPr>
        <p:txBody>
          <a:bodyPr/>
          <a:lstStyle/>
          <a:p>
            <a:r>
              <a:rPr lang="en-US" dirty="0"/>
              <a:t>Plot the stock refill time for each product based on timestamp information.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668396-55B1-62F2-1540-284A767D707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39000" y="2366296"/>
            <a:ext cx="1996440" cy="381190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A796CA2-AD43-6CE8-757E-437D60714D2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200899" y="3391012"/>
            <a:ext cx="2042027" cy="778652"/>
          </a:xfrm>
        </p:spPr>
        <p:txBody>
          <a:bodyPr/>
          <a:lstStyle/>
          <a:p>
            <a:r>
              <a:rPr lang="en-US" dirty="0"/>
              <a:t>Choose predictive modeling techniques suitable for hourly stock level prediction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443785B-1A6D-E1D6-6E52-FE4E67D01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27463" y="2356771"/>
            <a:ext cx="2335911" cy="381190"/>
          </a:xfrm>
        </p:spPr>
        <p:txBody>
          <a:bodyPr/>
          <a:lstStyle/>
          <a:p>
            <a:r>
              <a:rPr lang="en-US" dirty="0"/>
              <a:t>Model Deployment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4478444-AE6E-47B8-62DC-D7A1402293D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27463" y="3391012"/>
            <a:ext cx="2183511" cy="778652"/>
          </a:xfrm>
        </p:spPr>
        <p:txBody>
          <a:bodyPr/>
          <a:lstStyle/>
          <a:p>
            <a:r>
              <a:rPr lang="en-US" dirty="0"/>
              <a:t>Deploy trained models to predict hourly stock levels based on sales and sensor data.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819713-90D5-D6DB-A09C-7E98B2CAD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99568" y="1475740"/>
            <a:ext cx="3291058" cy="0"/>
          </a:xfrm>
          <a:prstGeom prst="line">
            <a:avLst/>
          </a:prstGeom>
          <a:ln w="28575"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16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FC82BF3-ECB3-DE33-1A2E-28291714CE4F}"/>
              </a:ext>
            </a:extLst>
          </p:cNvPr>
          <p:cNvSpPr/>
          <p:nvPr/>
        </p:nvSpPr>
        <p:spPr>
          <a:xfrm>
            <a:off x="495300" y="4290569"/>
            <a:ext cx="11268074" cy="2053081"/>
          </a:xfrm>
          <a:prstGeom prst="rect">
            <a:avLst/>
          </a:prstGeom>
          <a:solidFill>
            <a:srgbClr val="2023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 Placeholder 9">
            <a:extLst>
              <a:ext uri="{FF2B5EF4-FFF2-40B4-BE49-F238E27FC236}">
                <a16:creationId xmlns:a16="http://schemas.microsoft.com/office/drawing/2014/main" id="{4C5647A9-582C-CFF7-793D-DC99179944D0}"/>
              </a:ext>
            </a:extLst>
          </p:cNvPr>
          <p:cNvSpPr txBox="1">
            <a:spLocks/>
          </p:cNvSpPr>
          <p:nvPr/>
        </p:nvSpPr>
        <p:spPr>
          <a:xfrm>
            <a:off x="688803" y="3966090"/>
            <a:ext cx="1996440" cy="77865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Follow standard company guidelines for data storage.</a:t>
            </a:r>
            <a:br>
              <a:rPr lang="en-US" dirty="0"/>
            </a:br>
            <a:r>
              <a:rPr lang="en-US" dirty="0"/>
              <a:t>[ Format, Platform, etc. ]</a:t>
            </a:r>
          </a:p>
        </p:txBody>
      </p:sp>
      <p:sp>
        <p:nvSpPr>
          <p:cNvPr id="62" name="Text Placeholder 9">
            <a:extLst>
              <a:ext uri="{FF2B5EF4-FFF2-40B4-BE49-F238E27FC236}">
                <a16:creationId xmlns:a16="http://schemas.microsoft.com/office/drawing/2014/main" id="{19787C50-593E-8A4F-DCE4-0D017DF9F340}"/>
              </a:ext>
            </a:extLst>
          </p:cNvPr>
          <p:cNvSpPr txBox="1">
            <a:spLocks/>
          </p:cNvSpPr>
          <p:nvPr/>
        </p:nvSpPr>
        <p:spPr>
          <a:xfrm>
            <a:off x="673608" y="4879469"/>
            <a:ext cx="1996440" cy="77865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Ensure consistency in data naming across datasets.</a:t>
            </a:r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907E6659-6D12-5FB1-6DC1-778C5C62E153}"/>
              </a:ext>
            </a:extLst>
          </p:cNvPr>
          <p:cNvSpPr txBox="1">
            <a:spLocks/>
          </p:cNvSpPr>
          <p:nvPr/>
        </p:nvSpPr>
        <p:spPr>
          <a:xfrm>
            <a:off x="2823972" y="4901657"/>
            <a:ext cx="1996440" cy="585013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Standardize data formats and conventions for consistency.</a:t>
            </a:r>
          </a:p>
        </p:txBody>
      </p:sp>
      <p:sp>
        <p:nvSpPr>
          <p:cNvPr id="448" name="Text Placeholder 10">
            <a:extLst>
              <a:ext uri="{FF2B5EF4-FFF2-40B4-BE49-F238E27FC236}">
                <a16:creationId xmlns:a16="http://schemas.microsoft.com/office/drawing/2014/main" id="{6A8670FF-0975-5BF7-E8D3-DF17DE173810}"/>
              </a:ext>
            </a:extLst>
          </p:cNvPr>
          <p:cNvSpPr txBox="1">
            <a:spLocks/>
          </p:cNvSpPr>
          <p:nvPr/>
        </p:nvSpPr>
        <p:spPr>
          <a:xfrm>
            <a:off x="2854473" y="4245864"/>
            <a:ext cx="2019233" cy="77865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Handle missing or null values through imputation or deletion strategies.</a:t>
            </a:r>
          </a:p>
        </p:txBody>
      </p:sp>
      <p:sp>
        <p:nvSpPr>
          <p:cNvPr id="449" name="Text Placeholder 11">
            <a:extLst>
              <a:ext uri="{FF2B5EF4-FFF2-40B4-BE49-F238E27FC236}">
                <a16:creationId xmlns:a16="http://schemas.microsoft.com/office/drawing/2014/main" id="{C24AE7E1-9856-19C0-4569-355968828F9A}"/>
              </a:ext>
            </a:extLst>
          </p:cNvPr>
          <p:cNvSpPr txBox="1">
            <a:spLocks/>
          </p:cNvSpPr>
          <p:nvPr/>
        </p:nvSpPr>
        <p:spPr>
          <a:xfrm>
            <a:off x="5020146" y="4207876"/>
            <a:ext cx="1996440" cy="77865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50" name="Text Placeholder 11">
            <a:extLst>
              <a:ext uri="{FF2B5EF4-FFF2-40B4-BE49-F238E27FC236}">
                <a16:creationId xmlns:a16="http://schemas.microsoft.com/office/drawing/2014/main" id="{A747BA3D-CDE2-1960-4E99-AA96F30CB9CA}"/>
              </a:ext>
            </a:extLst>
          </p:cNvPr>
          <p:cNvSpPr txBox="1">
            <a:spLocks/>
          </p:cNvSpPr>
          <p:nvPr/>
        </p:nvSpPr>
        <p:spPr>
          <a:xfrm>
            <a:off x="5020146" y="4900685"/>
            <a:ext cx="1996440" cy="77865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Explore correlation between sales of different products and their relevant stock refill time.</a:t>
            </a:r>
          </a:p>
        </p:txBody>
      </p:sp>
      <p:sp>
        <p:nvSpPr>
          <p:cNvPr id="451" name="Text Placeholder 12">
            <a:extLst>
              <a:ext uri="{FF2B5EF4-FFF2-40B4-BE49-F238E27FC236}">
                <a16:creationId xmlns:a16="http://schemas.microsoft.com/office/drawing/2014/main" id="{B341099F-C7F1-7D20-8715-D2418DA19FE8}"/>
              </a:ext>
            </a:extLst>
          </p:cNvPr>
          <p:cNvSpPr txBox="1">
            <a:spLocks/>
          </p:cNvSpPr>
          <p:nvPr/>
        </p:nvSpPr>
        <p:spPr>
          <a:xfrm>
            <a:off x="7193414" y="4207876"/>
            <a:ext cx="2042026" cy="77865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time series analysis methods and regression models</a:t>
            </a:r>
          </a:p>
        </p:txBody>
      </p:sp>
      <p:sp>
        <p:nvSpPr>
          <p:cNvPr id="452" name="Text Placeholder 12">
            <a:extLst>
              <a:ext uri="{FF2B5EF4-FFF2-40B4-BE49-F238E27FC236}">
                <a16:creationId xmlns:a16="http://schemas.microsoft.com/office/drawing/2014/main" id="{420DE0F9-DB2C-3900-BBFF-E18183AE31E2}"/>
              </a:ext>
            </a:extLst>
          </p:cNvPr>
          <p:cNvSpPr txBox="1">
            <a:spLocks/>
          </p:cNvSpPr>
          <p:nvPr/>
        </p:nvSpPr>
        <p:spPr>
          <a:xfrm>
            <a:off x="7193414" y="4900685"/>
            <a:ext cx="1996440" cy="77865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 models based on performance metrics such as accuracy and RMSE</a:t>
            </a:r>
          </a:p>
        </p:txBody>
      </p:sp>
      <p:sp>
        <p:nvSpPr>
          <p:cNvPr id="453" name="Text Placeholder 13">
            <a:extLst>
              <a:ext uri="{FF2B5EF4-FFF2-40B4-BE49-F238E27FC236}">
                <a16:creationId xmlns:a16="http://schemas.microsoft.com/office/drawing/2014/main" id="{8F998F81-730A-14CF-1C27-7D221C324E38}"/>
              </a:ext>
            </a:extLst>
          </p:cNvPr>
          <p:cNvSpPr txBox="1">
            <a:spLocks/>
          </p:cNvSpPr>
          <p:nvPr/>
        </p:nvSpPr>
        <p:spPr>
          <a:xfrm>
            <a:off x="9427463" y="4207876"/>
            <a:ext cx="2183510" cy="77865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Generate forecasts for future time periods to anticipate stock availability</a:t>
            </a:r>
          </a:p>
        </p:txBody>
      </p:sp>
      <p:sp>
        <p:nvSpPr>
          <p:cNvPr id="454" name="Text Placeholder 13">
            <a:extLst>
              <a:ext uri="{FF2B5EF4-FFF2-40B4-BE49-F238E27FC236}">
                <a16:creationId xmlns:a16="http://schemas.microsoft.com/office/drawing/2014/main" id="{4BF3EBCA-111F-971E-12E8-3E8921A9849D}"/>
              </a:ext>
            </a:extLst>
          </p:cNvPr>
          <p:cNvSpPr txBox="1">
            <a:spLocks/>
          </p:cNvSpPr>
          <p:nvPr/>
        </p:nvSpPr>
        <p:spPr>
          <a:xfrm>
            <a:off x="9436652" y="4879469"/>
            <a:ext cx="2111525" cy="77865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Dynamically adjust forecast strategies based on predicted stock levels and demand forecasts</a:t>
            </a:r>
          </a:p>
        </p:txBody>
      </p:sp>
      <p:sp>
        <p:nvSpPr>
          <p:cNvPr id="455" name="Text Placeholder 10">
            <a:extLst>
              <a:ext uri="{FF2B5EF4-FFF2-40B4-BE49-F238E27FC236}">
                <a16:creationId xmlns:a16="http://schemas.microsoft.com/office/drawing/2014/main" id="{FEA52257-2A35-3ED3-54CB-AC67275E5E89}"/>
              </a:ext>
            </a:extLst>
          </p:cNvPr>
          <p:cNvSpPr txBox="1">
            <a:spLocks/>
          </p:cNvSpPr>
          <p:nvPr/>
        </p:nvSpPr>
        <p:spPr>
          <a:xfrm>
            <a:off x="2846876" y="5575028"/>
            <a:ext cx="2106123" cy="585013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Encode categorical variables using techniques like one-hot encoding or label encoding</a:t>
            </a:r>
          </a:p>
        </p:txBody>
      </p:sp>
      <p:sp>
        <p:nvSpPr>
          <p:cNvPr id="456" name="Text Placeholder 9">
            <a:extLst>
              <a:ext uri="{FF2B5EF4-FFF2-40B4-BE49-F238E27FC236}">
                <a16:creationId xmlns:a16="http://schemas.microsoft.com/office/drawing/2014/main" id="{226823DF-8B49-ABD4-3DBD-009B820C1CCB}"/>
              </a:ext>
            </a:extLst>
          </p:cNvPr>
          <p:cNvSpPr txBox="1">
            <a:spLocks/>
          </p:cNvSpPr>
          <p:nvPr/>
        </p:nvSpPr>
        <p:spPr>
          <a:xfrm>
            <a:off x="672868" y="5564998"/>
            <a:ext cx="1996440" cy="77865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Merge sales data with sensor data based on common columns such as 'timestamp' and '</a:t>
            </a:r>
            <a:r>
              <a:rPr lang="en-US" dirty="0" err="1"/>
              <a:t>product_id</a:t>
            </a:r>
            <a:r>
              <a:rPr lang="en-US" dirty="0"/>
              <a:t>'.</a:t>
            </a:r>
          </a:p>
        </p:txBody>
      </p:sp>
      <p:sp>
        <p:nvSpPr>
          <p:cNvPr id="458" name="Text Placeholder 11">
            <a:extLst>
              <a:ext uri="{FF2B5EF4-FFF2-40B4-BE49-F238E27FC236}">
                <a16:creationId xmlns:a16="http://schemas.microsoft.com/office/drawing/2014/main" id="{DA6FBA2B-43BC-7CF8-5A17-87B245D6E019}"/>
              </a:ext>
            </a:extLst>
          </p:cNvPr>
          <p:cNvSpPr txBox="1">
            <a:spLocks/>
          </p:cNvSpPr>
          <p:nvPr/>
        </p:nvSpPr>
        <p:spPr>
          <a:xfrm>
            <a:off x="5042936" y="4060176"/>
            <a:ext cx="2090927" cy="77865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new features derived from timestamp to be used for hourly stock prediction.</a:t>
            </a:r>
          </a:p>
        </p:txBody>
      </p:sp>
      <p:sp>
        <p:nvSpPr>
          <p:cNvPr id="459" name="Text Placeholder 12">
            <a:extLst>
              <a:ext uri="{FF2B5EF4-FFF2-40B4-BE49-F238E27FC236}">
                <a16:creationId xmlns:a16="http://schemas.microsoft.com/office/drawing/2014/main" id="{2E7B0A3C-FC52-5170-12B5-D9EE474C36B8}"/>
              </a:ext>
            </a:extLst>
          </p:cNvPr>
          <p:cNvSpPr txBox="1">
            <a:spLocks/>
          </p:cNvSpPr>
          <p:nvPr/>
        </p:nvSpPr>
        <p:spPr>
          <a:xfrm>
            <a:off x="7200899" y="5558011"/>
            <a:ext cx="1996440" cy="77865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 selected models on training data using features derived from sales and sensor data.</a:t>
            </a:r>
          </a:p>
        </p:txBody>
      </p:sp>
      <p:sp>
        <p:nvSpPr>
          <p:cNvPr id="460" name="Text Placeholder 13">
            <a:extLst>
              <a:ext uri="{FF2B5EF4-FFF2-40B4-BE49-F238E27FC236}">
                <a16:creationId xmlns:a16="http://schemas.microsoft.com/office/drawing/2014/main" id="{B736F522-F582-E83D-A165-3FC641938E85}"/>
              </a:ext>
            </a:extLst>
          </p:cNvPr>
          <p:cNvSpPr txBox="1">
            <a:spLocks/>
          </p:cNvSpPr>
          <p:nvPr/>
        </p:nvSpPr>
        <p:spPr>
          <a:xfrm>
            <a:off x="9424594" y="5687808"/>
            <a:ext cx="2111525" cy="77865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Ensure scalability, reliability, and maintainability of deployed solution.</a:t>
            </a:r>
          </a:p>
        </p:txBody>
      </p:sp>
    </p:spTree>
    <p:extLst>
      <p:ext uri="{BB962C8B-B14F-4D97-AF65-F5344CB8AC3E}">
        <p14:creationId xmlns:p14="http://schemas.microsoft.com/office/powerpoint/2010/main" val="266900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33">
            <a:extLst>
              <a:ext uri="{FF2B5EF4-FFF2-40B4-BE49-F238E27FC236}">
                <a16:creationId xmlns:a16="http://schemas.microsoft.com/office/drawing/2014/main" id="{2DEC2AB0-AD5D-23DE-B7FB-17CD20BB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44" y="209677"/>
            <a:ext cx="9064752" cy="1097915"/>
          </a:xfrm>
        </p:spPr>
        <p:txBody>
          <a:bodyPr/>
          <a:lstStyle/>
          <a:p>
            <a:r>
              <a:rPr lang="en-US" dirty="0"/>
              <a:t>Project timeline  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24F33FBC-ED8B-5877-6570-004051152F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8745" y="1344676"/>
            <a:ext cx="9064752" cy="511175"/>
          </a:xfrm>
        </p:spPr>
        <p:txBody>
          <a:bodyPr/>
          <a:lstStyle/>
          <a:p>
            <a:r>
              <a:rPr lang="en-US" dirty="0"/>
              <a:t>At-a-glance</a:t>
            </a:r>
          </a:p>
        </p:txBody>
      </p:sp>
      <p:pic>
        <p:nvPicPr>
          <p:cNvPr id="30" name="Picture Placeholder 157" descr="Cloud Icon">
            <a:extLst>
              <a:ext uri="{FF2B5EF4-FFF2-40B4-BE49-F238E27FC236}">
                <a16:creationId xmlns:a16="http://schemas.microsoft.com/office/drawing/2014/main" id="{413EA097-7B19-8BB7-BCF4-6FC6A0DDC3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96" b="96"/>
          <a:stretch/>
        </p:blipFill>
        <p:spPr>
          <a:xfrm>
            <a:off x="10487786" y="649342"/>
            <a:ext cx="822960" cy="822960"/>
          </a:xfrm>
        </p:spPr>
      </p:pic>
      <p:sp>
        <p:nvSpPr>
          <p:cNvPr id="136" name="Text Placeholder 135">
            <a:extLst>
              <a:ext uri="{FF2B5EF4-FFF2-40B4-BE49-F238E27FC236}">
                <a16:creationId xmlns:a16="http://schemas.microsoft.com/office/drawing/2014/main" id="{9DAC9834-0E75-E542-2370-0FDBC1CC55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3608" y="2556796"/>
            <a:ext cx="1996440" cy="381190"/>
          </a:xfrm>
        </p:spPr>
        <p:txBody>
          <a:bodyPr/>
          <a:lstStyle/>
          <a:p>
            <a:r>
              <a:rPr lang="en-US" dirty="0"/>
              <a:t>Initiation</a:t>
            </a:r>
          </a:p>
        </p:txBody>
      </p:sp>
      <p:sp>
        <p:nvSpPr>
          <p:cNvPr id="141" name="Text Placeholder 140">
            <a:extLst>
              <a:ext uri="{FF2B5EF4-FFF2-40B4-BE49-F238E27FC236}">
                <a16:creationId xmlns:a16="http://schemas.microsoft.com/office/drawing/2014/main" id="{3AB5C4FD-1C4E-72A5-479C-56B52402F1F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608" y="3391012"/>
            <a:ext cx="1996440" cy="778652"/>
          </a:xfrm>
        </p:spPr>
        <p:txBody>
          <a:bodyPr/>
          <a:lstStyle/>
          <a:p>
            <a:r>
              <a:rPr lang="en-US" dirty="0"/>
              <a:t>Defining the project scope, objectives, and deliverables.</a:t>
            </a:r>
          </a:p>
        </p:txBody>
      </p:sp>
      <p:sp>
        <p:nvSpPr>
          <p:cNvPr id="146" name="Text Placeholder 145">
            <a:extLst>
              <a:ext uri="{FF2B5EF4-FFF2-40B4-BE49-F238E27FC236}">
                <a16:creationId xmlns:a16="http://schemas.microsoft.com/office/drawing/2014/main" id="{F2A039BC-EA78-7EE5-5BCD-6445C12EFA5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70560" y="4505738"/>
            <a:ext cx="893064" cy="335470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90" name="Picture Placeholder 89" descr="3d Glasses outline">
            <a:extLst>
              <a:ext uri="{FF2B5EF4-FFF2-40B4-BE49-F238E27FC236}">
                <a16:creationId xmlns:a16="http://schemas.microsoft.com/office/drawing/2014/main" id="{A9898713-8A99-08D7-637C-53C4E2404AD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96796" y="4513453"/>
            <a:ext cx="457200" cy="457200"/>
          </a:xfrm>
        </p:spPr>
      </p:pic>
      <p:sp>
        <p:nvSpPr>
          <p:cNvPr id="147" name="Text Placeholder 146">
            <a:extLst>
              <a:ext uri="{FF2B5EF4-FFF2-40B4-BE49-F238E27FC236}">
                <a16:creationId xmlns:a16="http://schemas.microsoft.com/office/drawing/2014/main" id="{063DDA4C-AD55-B53D-8A28-95C0BBBBA27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70560" y="4894756"/>
            <a:ext cx="893064" cy="335470"/>
          </a:xfrm>
        </p:spPr>
        <p:txBody>
          <a:bodyPr/>
          <a:lstStyle/>
          <a:p>
            <a:r>
              <a:rPr lang="en-US" dirty="0"/>
              <a:t>Jan</a:t>
            </a:r>
          </a:p>
        </p:txBody>
      </p:sp>
      <p:sp>
        <p:nvSpPr>
          <p:cNvPr id="137" name="Text Placeholder 136">
            <a:extLst>
              <a:ext uri="{FF2B5EF4-FFF2-40B4-BE49-F238E27FC236}">
                <a16:creationId xmlns:a16="http://schemas.microsoft.com/office/drawing/2014/main" id="{7574CEC2-3920-9E1F-1DC2-7551B8D281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62072" y="2556796"/>
            <a:ext cx="1996440" cy="381190"/>
          </a:xfrm>
        </p:spPr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142" name="Text Placeholder 141">
            <a:extLst>
              <a:ext uri="{FF2B5EF4-FFF2-40B4-BE49-F238E27FC236}">
                <a16:creationId xmlns:a16="http://schemas.microsoft.com/office/drawing/2014/main" id="{C759D89D-5722-47C0-8606-D901DEFAA89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62072" y="3391012"/>
            <a:ext cx="1996440" cy="778652"/>
          </a:xfrm>
        </p:spPr>
        <p:txBody>
          <a:bodyPr/>
          <a:lstStyle/>
          <a:p>
            <a:r>
              <a:rPr lang="en-US" dirty="0"/>
              <a:t>Detailed project plans created, including development of work breakdown structure.</a:t>
            </a:r>
          </a:p>
        </p:txBody>
      </p:sp>
      <p:sp>
        <p:nvSpPr>
          <p:cNvPr id="148" name="Text Placeholder 147">
            <a:extLst>
              <a:ext uri="{FF2B5EF4-FFF2-40B4-BE49-F238E27FC236}">
                <a16:creationId xmlns:a16="http://schemas.microsoft.com/office/drawing/2014/main" id="{91D5A8AA-0B24-DA3A-3D0F-D626603B9AA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862072" y="4505738"/>
            <a:ext cx="893064" cy="335470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119" name="Picture Placeholder 118" descr="Blueprint outline">
            <a:extLst>
              <a:ext uri="{FF2B5EF4-FFF2-40B4-BE49-F238E27FC236}">
                <a16:creationId xmlns:a16="http://schemas.microsoft.com/office/drawing/2014/main" id="{A934FCB9-7C01-1298-196C-DA9C13B08FAA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002024" y="4513453"/>
            <a:ext cx="457200" cy="457200"/>
          </a:xfrm>
        </p:spPr>
      </p:pic>
      <p:sp>
        <p:nvSpPr>
          <p:cNvPr id="149" name="Text Placeholder 148">
            <a:extLst>
              <a:ext uri="{FF2B5EF4-FFF2-40B4-BE49-F238E27FC236}">
                <a16:creationId xmlns:a16="http://schemas.microsoft.com/office/drawing/2014/main" id="{D2CCFB70-D3C5-F09B-94B6-4FABA14941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862072" y="4894756"/>
            <a:ext cx="893064" cy="335470"/>
          </a:xfrm>
        </p:spPr>
        <p:txBody>
          <a:bodyPr/>
          <a:lstStyle/>
          <a:p>
            <a:r>
              <a:rPr lang="en-US" dirty="0"/>
              <a:t>Feb</a:t>
            </a:r>
          </a:p>
        </p:txBody>
      </p:sp>
      <p:sp>
        <p:nvSpPr>
          <p:cNvPr id="138" name="Text Placeholder 137">
            <a:extLst>
              <a:ext uri="{FF2B5EF4-FFF2-40B4-BE49-F238E27FC236}">
                <a16:creationId xmlns:a16="http://schemas.microsoft.com/office/drawing/2014/main" id="{BEC632B1-B9E6-3EE9-91AC-C47F5219FE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0536" y="2556796"/>
            <a:ext cx="1996440" cy="381190"/>
          </a:xfrm>
        </p:spPr>
        <p:txBody>
          <a:bodyPr/>
          <a:lstStyle/>
          <a:p>
            <a:r>
              <a:rPr lang="en-US" dirty="0"/>
              <a:t>Execution</a:t>
            </a:r>
          </a:p>
        </p:txBody>
      </p:sp>
      <p:sp>
        <p:nvSpPr>
          <p:cNvPr id="143" name="Text Placeholder 142">
            <a:extLst>
              <a:ext uri="{FF2B5EF4-FFF2-40B4-BE49-F238E27FC236}">
                <a16:creationId xmlns:a16="http://schemas.microsoft.com/office/drawing/2014/main" id="{CAC3E407-C96F-DE57-9910-64CBADB8436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50536" y="3391012"/>
            <a:ext cx="1996440" cy="778652"/>
          </a:xfrm>
        </p:spPr>
        <p:txBody>
          <a:bodyPr/>
          <a:lstStyle/>
          <a:p>
            <a:r>
              <a:rPr lang="en-US" dirty="0"/>
              <a:t>Project tasks are performed, and the project plan is put into action.</a:t>
            </a:r>
          </a:p>
        </p:txBody>
      </p:sp>
      <p:sp>
        <p:nvSpPr>
          <p:cNvPr id="150" name="Text Placeholder 149">
            <a:extLst>
              <a:ext uri="{FF2B5EF4-FFF2-40B4-BE49-F238E27FC236}">
                <a16:creationId xmlns:a16="http://schemas.microsoft.com/office/drawing/2014/main" id="{B65663B2-F5C5-DC40-A432-3D454509513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065776" y="4505738"/>
            <a:ext cx="893064" cy="335470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120" name="Picture Placeholder 119" descr="Playbook outline">
            <a:extLst>
              <a:ext uri="{FF2B5EF4-FFF2-40B4-BE49-F238E27FC236}">
                <a16:creationId xmlns:a16="http://schemas.microsoft.com/office/drawing/2014/main" id="{AC7FDD67-FD6B-557E-102B-1F5EB87B3FD0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207252" y="4517172"/>
            <a:ext cx="457200" cy="457200"/>
          </a:xfrm>
        </p:spPr>
      </p:pic>
      <p:sp>
        <p:nvSpPr>
          <p:cNvPr id="151" name="Text Placeholder 150">
            <a:extLst>
              <a:ext uri="{FF2B5EF4-FFF2-40B4-BE49-F238E27FC236}">
                <a16:creationId xmlns:a16="http://schemas.microsoft.com/office/drawing/2014/main" id="{C9A94E6D-A15E-3826-0843-D88B2080923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065776" y="4894756"/>
            <a:ext cx="893064" cy="335470"/>
          </a:xfrm>
        </p:spPr>
        <p:txBody>
          <a:bodyPr/>
          <a:lstStyle/>
          <a:p>
            <a:r>
              <a:rPr lang="en-US" dirty="0"/>
              <a:t>Mar</a:t>
            </a:r>
          </a:p>
        </p:txBody>
      </p:sp>
      <p:sp>
        <p:nvSpPr>
          <p:cNvPr id="139" name="Text Placeholder 138">
            <a:extLst>
              <a:ext uri="{FF2B5EF4-FFF2-40B4-BE49-F238E27FC236}">
                <a16:creationId xmlns:a16="http://schemas.microsoft.com/office/drawing/2014/main" id="{A1232BD9-9CC5-ECC6-760C-C0CE0122947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39000" y="2556796"/>
            <a:ext cx="1996440" cy="381190"/>
          </a:xfrm>
        </p:spPr>
        <p:txBody>
          <a:bodyPr/>
          <a:lstStyle/>
          <a:p>
            <a:r>
              <a:rPr lang="en-US" dirty="0"/>
              <a:t>Control</a:t>
            </a:r>
          </a:p>
        </p:txBody>
      </p:sp>
      <p:sp>
        <p:nvSpPr>
          <p:cNvPr id="144" name="Text Placeholder 143">
            <a:extLst>
              <a:ext uri="{FF2B5EF4-FFF2-40B4-BE49-F238E27FC236}">
                <a16:creationId xmlns:a16="http://schemas.microsoft.com/office/drawing/2014/main" id="{CEAEE197-84A9-7E49-AC95-96B3645EA8C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239000" y="3391012"/>
            <a:ext cx="1996440" cy="778652"/>
          </a:xfrm>
        </p:spPr>
        <p:txBody>
          <a:bodyPr/>
          <a:lstStyle/>
          <a:p>
            <a:r>
              <a:rPr lang="en-US" dirty="0"/>
              <a:t>Progress is monitored, and any deviations from the plan are identified and addressed.</a:t>
            </a:r>
          </a:p>
        </p:txBody>
      </p:sp>
      <p:sp>
        <p:nvSpPr>
          <p:cNvPr id="152" name="Text Placeholder 151">
            <a:extLst>
              <a:ext uri="{FF2B5EF4-FFF2-40B4-BE49-F238E27FC236}">
                <a16:creationId xmlns:a16="http://schemas.microsoft.com/office/drawing/2014/main" id="{A60F538F-FE8B-37AC-23F8-0921E8BA77F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257288" y="4505738"/>
            <a:ext cx="893064" cy="335470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121" name="Picture Placeholder 120" descr="Continuous Improvement outline">
            <a:extLst>
              <a:ext uri="{FF2B5EF4-FFF2-40B4-BE49-F238E27FC236}">
                <a16:creationId xmlns:a16="http://schemas.microsoft.com/office/drawing/2014/main" id="{ECE2A6B8-4CDC-FC62-4720-88375F6083D2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8412480" y="4517172"/>
            <a:ext cx="457200" cy="457200"/>
          </a:xfrm>
        </p:spPr>
      </p:pic>
      <p:sp>
        <p:nvSpPr>
          <p:cNvPr id="153" name="Text Placeholder 152">
            <a:extLst>
              <a:ext uri="{FF2B5EF4-FFF2-40B4-BE49-F238E27FC236}">
                <a16:creationId xmlns:a16="http://schemas.microsoft.com/office/drawing/2014/main" id="{2E64157C-14E1-D827-6C8B-B2C68325511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257288" y="4894756"/>
            <a:ext cx="893064" cy="335470"/>
          </a:xfrm>
        </p:spPr>
        <p:txBody>
          <a:bodyPr/>
          <a:lstStyle/>
          <a:p>
            <a:r>
              <a:rPr lang="en-US" dirty="0"/>
              <a:t>Apr</a:t>
            </a:r>
          </a:p>
        </p:txBody>
      </p:sp>
      <p:sp>
        <p:nvSpPr>
          <p:cNvPr id="140" name="Text Placeholder 139">
            <a:extLst>
              <a:ext uri="{FF2B5EF4-FFF2-40B4-BE49-F238E27FC236}">
                <a16:creationId xmlns:a16="http://schemas.microsoft.com/office/drawing/2014/main" id="{F744DCC4-E9B7-1CE6-4798-D32E323FD0C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27464" y="2556796"/>
            <a:ext cx="1996440" cy="381190"/>
          </a:xfrm>
        </p:spPr>
        <p:txBody>
          <a:bodyPr/>
          <a:lstStyle/>
          <a:p>
            <a:r>
              <a:rPr lang="en-US" dirty="0"/>
              <a:t>Closure</a:t>
            </a:r>
          </a:p>
        </p:txBody>
      </p:sp>
      <p:sp>
        <p:nvSpPr>
          <p:cNvPr id="145" name="Text Placeholder 144">
            <a:extLst>
              <a:ext uri="{FF2B5EF4-FFF2-40B4-BE49-F238E27FC236}">
                <a16:creationId xmlns:a16="http://schemas.microsoft.com/office/drawing/2014/main" id="{5C53A9E8-67CB-044F-12C9-8C444FBC5E3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27464" y="3391012"/>
            <a:ext cx="1996440" cy="778652"/>
          </a:xfrm>
        </p:spPr>
        <p:txBody>
          <a:bodyPr/>
          <a:lstStyle/>
          <a:p>
            <a:r>
              <a:rPr lang="en-US" dirty="0"/>
              <a:t>Documenting deliverables, conducting reviews, transitioning outcomes.</a:t>
            </a:r>
          </a:p>
        </p:txBody>
      </p:sp>
      <p:sp>
        <p:nvSpPr>
          <p:cNvPr id="154" name="Text Placeholder 153">
            <a:extLst>
              <a:ext uri="{FF2B5EF4-FFF2-40B4-BE49-F238E27FC236}">
                <a16:creationId xmlns:a16="http://schemas.microsoft.com/office/drawing/2014/main" id="{15E6A12E-9690-FBD5-1CAE-8D37EC4CB35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448800" y="4505738"/>
            <a:ext cx="893064" cy="335470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122" name="Picture Placeholder 121" descr="Door Open outline">
            <a:extLst>
              <a:ext uri="{FF2B5EF4-FFF2-40B4-BE49-F238E27FC236}">
                <a16:creationId xmlns:a16="http://schemas.microsoft.com/office/drawing/2014/main" id="{D03F848E-1594-8E4D-2369-DF382495F443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0599038" y="4513453"/>
            <a:ext cx="457200" cy="457200"/>
          </a:xfrm>
        </p:spPr>
      </p:pic>
      <p:sp>
        <p:nvSpPr>
          <p:cNvPr id="155" name="Text Placeholder 154">
            <a:extLst>
              <a:ext uri="{FF2B5EF4-FFF2-40B4-BE49-F238E27FC236}">
                <a16:creationId xmlns:a16="http://schemas.microsoft.com/office/drawing/2014/main" id="{5D02CD86-EE72-2BC2-3E8A-CBC67F7EAC4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448800" y="4894756"/>
            <a:ext cx="893064" cy="335470"/>
          </a:xfrm>
        </p:spPr>
        <p:txBody>
          <a:bodyPr/>
          <a:lstStyle/>
          <a:p>
            <a:r>
              <a:rPr lang="en-US" dirty="0"/>
              <a:t>May</a:t>
            </a:r>
          </a:p>
        </p:txBody>
      </p:sp>
      <p:sp>
        <p:nvSpPr>
          <p:cNvPr id="241" name="Footer Placeholder 240">
            <a:extLst>
              <a:ext uri="{FF2B5EF4-FFF2-40B4-BE49-F238E27FC236}">
                <a16:creationId xmlns:a16="http://schemas.microsoft.com/office/drawing/2014/main" id="{0E49AC42-D7D0-1DBF-DB3D-53AF3A7A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0560" y="6072886"/>
            <a:ext cx="4114800" cy="365125"/>
          </a:xfrm>
        </p:spPr>
        <p:txBody>
          <a:bodyPr/>
          <a:lstStyle/>
          <a:p>
            <a:r>
              <a:rPr lang="en-US" dirty="0"/>
              <a:t>RELECLOUD / PROJECT TIMELINE</a:t>
            </a:r>
          </a:p>
        </p:txBody>
      </p:sp>
      <p:sp>
        <p:nvSpPr>
          <p:cNvPr id="304" name="Slide Number Placeholder 303">
            <a:extLst>
              <a:ext uri="{FF2B5EF4-FFF2-40B4-BE49-F238E27FC236}">
                <a16:creationId xmlns:a16="http://schemas.microsoft.com/office/drawing/2014/main" id="{F5CF2189-9396-98CA-20BE-C96BEA96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8616" y="6072886"/>
            <a:ext cx="2743200" cy="365125"/>
          </a:xfrm>
        </p:spPr>
        <p:txBody>
          <a:bodyPr/>
          <a:lstStyle/>
          <a:p>
            <a:r>
              <a:rPr lang="en-US" dirty="0"/>
              <a:t>0</a:t>
            </a:r>
            <a:fld id="{E6B975A5-EA91-314B-AF62-F6E264554D2F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178B4CA-AAA9-04D3-7DCC-9AF67D4B6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99568" y="1475740"/>
            <a:ext cx="3291058" cy="0"/>
          </a:xfrm>
          <a:prstGeom prst="line">
            <a:avLst/>
          </a:prstGeom>
          <a:ln w="28575">
            <a:gradFill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16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1987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16411243">
      <a:dk1>
        <a:srgbClr val="000000"/>
      </a:dk1>
      <a:lt1>
        <a:srgbClr val="FFFFFF"/>
      </a:lt1>
      <a:dk2>
        <a:srgbClr val="2B2E42"/>
      </a:dk2>
      <a:lt2>
        <a:srgbClr val="E7E6E6"/>
      </a:lt2>
      <a:accent1>
        <a:srgbClr val="F4CE2F"/>
      </a:accent1>
      <a:accent2>
        <a:srgbClr val="D23958"/>
      </a:accent2>
      <a:accent3>
        <a:srgbClr val="F58020"/>
      </a:accent3>
      <a:accent4>
        <a:srgbClr val="009AD5"/>
      </a:accent4>
      <a:accent5>
        <a:srgbClr val="0479CE"/>
      </a:accent5>
      <a:accent6>
        <a:srgbClr val="25C29C"/>
      </a:accent6>
      <a:hlink>
        <a:srgbClr val="0563C1"/>
      </a:hlink>
      <a:folHlink>
        <a:srgbClr val="954F72"/>
      </a:folHlink>
    </a:clrScheme>
    <a:fontScheme name="Custom 70">
      <a:majorFont>
        <a:latin typeface="Avenir Next LT Pro Demi"/>
        <a:ea typeface=""/>
        <a:cs typeface=""/>
      </a:majorFont>
      <a:minorFont>
        <a:latin typeface="Avenir Next LT Pro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3_Win32_SL_v4" id="{5E1028BC-039D-4A85-8182-5BC71B8BBFDB}" vid="{8FC0B532-47E6-48BF-A500-9A0D2EC438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36CDCFB-1550-438B-8C76-AE76FBCD31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A68F62-F174-4677-B07F-B071C4E6C2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FF118E-0388-4333-9D85-CA81E2C8D16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Gradient history timeline </Template>
  <TotalTime>71</TotalTime>
  <Words>327</Words>
  <Application>Microsoft Office PowerPoint</Application>
  <PresentationFormat>Widescreen</PresentationFormat>
  <Paragraphs>51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 </vt:lpstr>
      <vt:lpstr>Avenir Next LT Pro Demi</vt:lpstr>
      <vt:lpstr>Calibri</vt:lpstr>
      <vt:lpstr>Custom</vt:lpstr>
      <vt:lpstr>Data Pipeline For Stock Prediction</vt:lpstr>
      <vt:lpstr>Project timeline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Pipeline</dc:title>
  <dc:creator>Ayush Jha</dc:creator>
  <cp:lastModifiedBy>Ayush Jha</cp:lastModifiedBy>
  <cp:revision>3</cp:revision>
  <dcterms:created xsi:type="dcterms:W3CDTF">2024-05-12T11:35:34Z</dcterms:created>
  <dcterms:modified xsi:type="dcterms:W3CDTF">2024-05-12T12:47:07Z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