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3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7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04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5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7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79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24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1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2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5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E96015-440D-40AA-B134-00A2FAEBAED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0F7080-CE86-4445-8982-A66590DA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0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a.gov/disability/eligibilit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0755-67CE-0A30-2CCD-1065BA3F4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Data-Driven Diabetes Prediction: A Machine Learning Approach to Early Diagnosis</a:t>
            </a:r>
            <a:b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3EC1B-182A-CA4A-7E04-14345D0BB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1110342"/>
            <a:ext cx="7197726" cy="90351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Cady Wilson</a:t>
            </a:r>
          </a:p>
        </p:txBody>
      </p:sp>
    </p:spTree>
    <p:extLst>
      <p:ext uri="{BB962C8B-B14F-4D97-AF65-F5344CB8AC3E}">
        <p14:creationId xmlns:p14="http://schemas.microsoft.com/office/powerpoint/2010/main" val="15580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DAE2-52E1-DE6E-CDCA-F87B8ECD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Confirmed Diabetic Data</a:t>
            </a:r>
          </a:p>
        </p:txBody>
      </p:sp>
      <p:pic>
        <p:nvPicPr>
          <p:cNvPr id="5" name="Content Placeholder 4" descr="A graph of a fruit and vegetable consumption&#10;&#10;Description automatically generated">
            <a:extLst>
              <a:ext uri="{FF2B5EF4-FFF2-40B4-BE49-F238E27FC236}">
                <a16:creationId xmlns:a16="http://schemas.microsoft.com/office/drawing/2014/main" id="{EB9E6EAC-1A9A-C9BF-31E1-7FBEA962F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72" y="1675574"/>
            <a:ext cx="6084455" cy="4780644"/>
          </a:xfrm>
        </p:spPr>
      </p:pic>
    </p:spTree>
    <p:extLst>
      <p:ext uri="{BB962C8B-B14F-4D97-AF65-F5344CB8AC3E}">
        <p14:creationId xmlns:p14="http://schemas.microsoft.com/office/powerpoint/2010/main" val="377300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0C0-D730-53F8-84D0-42A4A6C8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57200"/>
            <a:ext cx="3932237" cy="1600200"/>
          </a:xfrm>
        </p:spPr>
        <p:txBody>
          <a:bodyPr anchor="ctr"/>
          <a:lstStyle/>
          <a:p>
            <a:r>
              <a:rPr lang="en-US" dirty="0"/>
              <a:t>Healthcare Access</a:t>
            </a:r>
          </a:p>
        </p:txBody>
      </p:sp>
      <p:pic>
        <p:nvPicPr>
          <p:cNvPr id="6" name="Content Placeholder 5" descr="A graph of diabetes&#10;&#10;Description automatically generated">
            <a:extLst>
              <a:ext uri="{FF2B5EF4-FFF2-40B4-BE49-F238E27FC236}">
                <a16:creationId xmlns:a16="http://schemas.microsoft.com/office/drawing/2014/main" id="{1C9E5F33-1F2C-ADF4-B009-D73573A4A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87443"/>
            <a:ext cx="6169025" cy="38259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5DD85-DBB7-B8EE-078F-07CA3CEE8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</a:rPr>
              <a:t>Fewer households make 75k a year. Presumably, these are multiple member households, without the assistance many can’t afford the exorbitant cost of healthcare.</a:t>
            </a:r>
          </a:p>
          <a:p>
            <a:endParaRPr lang="en-US" dirty="0"/>
          </a:p>
          <a:p>
            <a:r>
              <a:rPr lang="en-US" dirty="0"/>
              <a:t>Households making over $15-20k per year often lose eligibility for government assistance, such as disability benefits and government-funded healthcare</a:t>
            </a:r>
          </a:p>
          <a:p>
            <a:r>
              <a:rPr lang="en-US" b="0" i="0" dirty="0">
                <a:effectLst/>
              </a:rPr>
              <a:t>(</a:t>
            </a:r>
            <a:r>
              <a:rPr lang="en-US" b="0" i="0" u="none" strike="noStrike" dirty="0">
                <a:effectLst/>
                <a:hlinkClick r:id="rId3"/>
              </a:rPr>
              <a:t>https://www.ssa.gov/disability/eligibility</a:t>
            </a:r>
            <a:r>
              <a:rPr lang="en-US" b="0" i="0" dirty="0">
                <a:effectLst/>
              </a:rPr>
              <a:t>)</a:t>
            </a:r>
            <a:r>
              <a:rPr lang="en-US" b="0" i="0" dirty="0">
                <a:effectLst/>
                <a:latin typeface="system-ui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0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3D16-D5EB-8B90-304E-2C2ED5BD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5AF30-5F19-1EC7-A1BA-68DD27326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look at the machine learning models chosen and trained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74309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6EED-0D4D-18D1-DF76-16462536E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Model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14CEA-D179-C69E-184E-0A821E3DA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While not as prominent as health metrics, we can see that some lifestyle factors do have an impact on diabetes status as well.</a:t>
            </a:r>
          </a:p>
        </p:txBody>
      </p:sp>
    </p:spTree>
    <p:extLst>
      <p:ext uri="{BB962C8B-B14F-4D97-AF65-F5344CB8AC3E}">
        <p14:creationId xmlns:p14="http://schemas.microsoft.com/office/powerpoint/2010/main" val="289525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894E-1966-E9A9-E79C-22B5D0E2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652A1-049F-F956-F2C6-364C89BCA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92C0-8E3A-ED09-D06E-919ACFD859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/>
              <a:t>Refine the model by collecting more data</a:t>
            </a:r>
          </a:p>
          <a:p>
            <a:r>
              <a:rPr lang="en-US" dirty="0"/>
              <a:t>Retrain the model on the original, granular data</a:t>
            </a:r>
          </a:p>
          <a:p>
            <a:r>
              <a:rPr lang="en-US" dirty="0"/>
              <a:t>Perform the analysis on a machine capable of handling more processing needs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DC9A15-A708-D92B-C912-344C3C0F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 Medical Professionals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B68CD7-0D8E-15BF-FB1C-BABC544AE9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r>
              <a:rPr lang="en-US" dirty="0"/>
              <a:t>Implement a screening for at-risk patients using these criteria</a:t>
            </a:r>
          </a:p>
          <a:p>
            <a:r>
              <a:rPr lang="en-US" dirty="0"/>
              <a:t>Holistic Patient Assessment</a:t>
            </a:r>
          </a:p>
          <a:p>
            <a:r>
              <a:rPr lang="en-US" dirty="0"/>
              <a:t>Use Models for targeted prevention and intervention</a:t>
            </a:r>
          </a:p>
        </p:txBody>
      </p:sp>
    </p:spTree>
    <p:extLst>
      <p:ext uri="{BB962C8B-B14F-4D97-AF65-F5344CB8AC3E}">
        <p14:creationId xmlns:p14="http://schemas.microsoft.com/office/powerpoint/2010/main" val="329430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99CD-384F-CB4F-05E6-F634DDCB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Research Question</a:t>
            </a:r>
          </a:p>
        </p:txBody>
      </p:sp>
      <p:pic>
        <p:nvPicPr>
          <p:cNvPr id="10" name="Content Placeholder 9" descr="A person in a white coat holding a clipboard and a tablet&#10;&#10;Description automatically generated">
            <a:extLst>
              <a:ext uri="{FF2B5EF4-FFF2-40B4-BE49-F238E27FC236}">
                <a16:creationId xmlns:a16="http://schemas.microsoft.com/office/drawing/2014/main" id="{2945CAE8-66F8-CD1A-9A19-04653F787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145344"/>
            <a:ext cx="6169025" cy="41101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54864-D025-F9AB-8BF4-0DD567F54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 fontScale="85000" lnSpcReduction="10000"/>
          </a:bodyPr>
          <a:lstStyle/>
          <a:p>
            <a:pPr algn="ctr"/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lifestyle factors, alongside medical metrics, effectively predict whether an individual is likely to develop diabetes?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09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09EA-5D25-4B94-8602-BCE0FAD1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Lifestyle Choices Affect Diagnosis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53CF4-E311-96E4-AF4D-5A180FF59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Medical Indicators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1376A-7A95-148A-EB71-55B2EF8BB2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Blood Sugar Levels</a:t>
            </a:r>
          </a:p>
          <a:p>
            <a:r>
              <a:rPr lang="en-US" dirty="0"/>
              <a:t>Cholesterol</a:t>
            </a:r>
          </a:p>
          <a:p>
            <a:r>
              <a:rPr lang="en-US" dirty="0"/>
              <a:t>Hypertension</a:t>
            </a:r>
          </a:p>
          <a:p>
            <a:r>
              <a:rPr lang="en-US" dirty="0"/>
              <a:t>A1C levels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88597-6B0C-F1ED-8ED3-2BAF34F6B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Lifestyle Factors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17B8D-0572-6B3B-452F-651F40A7EE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Income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Active lifestyle </a:t>
            </a:r>
          </a:p>
          <a:p>
            <a:r>
              <a:rPr lang="en-US" dirty="0"/>
              <a:t>Ability to afford healthcare</a:t>
            </a:r>
          </a:p>
        </p:txBody>
      </p:sp>
    </p:spTree>
    <p:extLst>
      <p:ext uri="{BB962C8B-B14F-4D97-AF65-F5344CB8AC3E}">
        <p14:creationId xmlns:p14="http://schemas.microsoft.com/office/powerpoint/2010/main" val="41772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C00D66-FD9F-8F5F-CD61-2AB6776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F368B1-DF18-97A4-C674-2FC5FEF7F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Diabetics and Prediabetics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C015DD-7A99-B4F9-DC53-3B35C94674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Possibly identify and prevent cases in the future</a:t>
            </a:r>
          </a:p>
          <a:p>
            <a:r>
              <a:rPr lang="en-US" dirty="0"/>
              <a:t>Prevention over Intervention</a:t>
            </a:r>
          </a:p>
          <a:p>
            <a:r>
              <a:rPr lang="en-US" dirty="0"/>
              <a:t>Lessen the physical, psychological, and economic toll on diabetics and their families.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774F3F-326E-E7D2-4CB4-A60D4A851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Broader Implications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5F0ACF-1D07-3DE1-330F-E5F8B336EC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Healthcare systems could reallocate funds and resources to other causes.</a:t>
            </a:r>
          </a:p>
          <a:p>
            <a:r>
              <a:rPr lang="en-US" dirty="0"/>
              <a:t>Government funding and insurance companies would save money</a:t>
            </a:r>
          </a:p>
          <a:p>
            <a:pPr lvl="1"/>
            <a:r>
              <a:rPr lang="en-US" dirty="0"/>
              <a:t>Potentially saving taxpayer money or insurance costs</a:t>
            </a:r>
          </a:p>
        </p:txBody>
      </p:sp>
    </p:spTree>
    <p:extLst>
      <p:ext uri="{BB962C8B-B14F-4D97-AF65-F5344CB8AC3E}">
        <p14:creationId xmlns:p14="http://schemas.microsoft.com/office/powerpoint/2010/main" val="343886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D80A-24A0-0790-2A25-EE118CEB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Used: Kaggle User Alex Teboul</a:t>
            </a:r>
            <a:endParaRPr lang="en-US" dirty="0"/>
          </a:p>
        </p:txBody>
      </p:sp>
      <p:pic>
        <p:nvPicPr>
          <p:cNvPr id="6" name="Content Placeholder 5" descr="A group of people with their arms raised&#10;&#10;Description automatically generated">
            <a:extLst>
              <a:ext uri="{FF2B5EF4-FFF2-40B4-BE49-F238E27FC236}">
                <a16:creationId xmlns:a16="http://schemas.microsoft.com/office/drawing/2014/main" id="{C0CBCE07-781D-D046-C8D0-0CBF4B4D88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69" y="2141538"/>
            <a:ext cx="4126925" cy="3649662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2DCF2F-CED1-F0A1-1D3E-1A79164E83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>
                <a:effectLst/>
                <a:latin typeface="Inter"/>
              </a:rPr>
              <a:t>Behavioral Risk Factor Surveillance System (BRFSS)</a:t>
            </a:r>
            <a:endParaRPr lang="en-US">
              <a:latin typeface="Inter"/>
            </a:endParaRPr>
          </a:p>
          <a:p>
            <a:pPr lvl="1"/>
            <a:r>
              <a:rPr lang="en-US">
                <a:latin typeface="Inter"/>
              </a:rPr>
              <a:t>Health related telephone survey conducted annually by the CDC</a:t>
            </a:r>
          </a:p>
          <a:p>
            <a:pPr lvl="1"/>
            <a:endParaRPr lang="en-US">
              <a:latin typeface="Inter"/>
            </a:endParaRPr>
          </a:p>
          <a:p>
            <a:pPr lvl="1"/>
            <a:r>
              <a:rPr lang="en-US">
                <a:latin typeface="Inter"/>
              </a:rPr>
              <a:t>Cleaned and preprocessed</a:t>
            </a:r>
            <a:endParaRPr lang="en-US" b="0" i="0">
              <a:effectLst/>
              <a:latin typeface="Inter"/>
            </a:endParaRPr>
          </a:p>
          <a:p>
            <a:pPr marL="457200" lvl="1" indent="0">
              <a:buNone/>
            </a:pPr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9593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8354-5EA6-1B48-CAC4-B8501E02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72584"/>
            <a:ext cx="3932237" cy="8001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The Target: Identifying Diabetic Patients</a:t>
            </a:r>
          </a:p>
        </p:txBody>
      </p:sp>
      <p:pic>
        <p:nvPicPr>
          <p:cNvPr id="6" name="Content Placeholder 5" descr="A graph of diabetes&#10;&#10;Description automatically generated">
            <a:extLst>
              <a:ext uri="{FF2B5EF4-FFF2-40B4-BE49-F238E27FC236}">
                <a16:creationId xmlns:a16="http://schemas.microsoft.com/office/drawing/2014/main" id="{858891DE-1C76-EF43-DE21-608A82DD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91" y="1248152"/>
            <a:ext cx="5285242" cy="39044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138BD-E8EE-F3F5-6E5B-4E495F40C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 fontScale="4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Arial Black" panose="020B0A04020102020204" pitchFamily="34" charset="0"/>
              </a:rPr>
              <a:t>Non-Diabetic = 0</a:t>
            </a:r>
          </a:p>
          <a:p>
            <a:pPr algn="ctr">
              <a:lnSpc>
                <a:spcPct val="100000"/>
              </a:lnSpc>
            </a:pPr>
            <a:r>
              <a:rPr lang="en-US" b="1" dirty="0">
                <a:latin typeface="Arial Black" panose="020B0A04020102020204" pitchFamily="34" charset="0"/>
              </a:rPr>
              <a:t>Diabetic = 1</a:t>
            </a:r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BRFSS is not specifically a diabetes study</a:t>
            </a:r>
          </a:p>
          <a:p>
            <a:pPr algn="ctr"/>
            <a:r>
              <a:rPr lang="en-US" sz="1400" dirty="0"/>
              <a:t>The data is incredibly unbalanced, as over 5x the respondents do not have the disease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67C68-47A8-D95B-8679-6A0E1132D351}"/>
              </a:ext>
            </a:extLst>
          </p:cNvPr>
          <p:cNvSpPr txBox="1"/>
          <p:nvPr/>
        </p:nvSpPr>
        <p:spPr>
          <a:xfrm rot="16200000">
            <a:off x="4308958" y="2523034"/>
            <a:ext cx="2266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377E9-BD98-406C-C473-8FE01E9DEA0C}"/>
              </a:ext>
            </a:extLst>
          </p:cNvPr>
          <p:cNvSpPr txBox="1"/>
          <p:nvPr/>
        </p:nvSpPr>
        <p:spPr>
          <a:xfrm>
            <a:off x="6742545" y="887968"/>
            <a:ext cx="376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Respondents Identifying as Diabetic</a:t>
            </a:r>
          </a:p>
        </p:txBody>
      </p:sp>
    </p:spTree>
    <p:extLst>
      <p:ext uri="{BB962C8B-B14F-4D97-AF65-F5344CB8AC3E}">
        <p14:creationId xmlns:p14="http://schemas.microsoft.com/office/powerpoint/2010/main" val="185079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64E0-2A24-84D5-FFB0-E403A0C8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Sex Assigned at Birth and Diabetes</a:t>
            </a:r>
            <a:endParaRPr lang="en-US" dirty="0"/>
          </a:p>
        </p:txBody>
      </p:sp>
      <p:pic>
        <p:nvPicPr>
          <p:cNvPr id="5" name="Content Placeholder 4" descr="A graph of diabetes frequency&#10;&#10;Description automatically generated">
            <a:extLst>
              <a:ext uri="{FF2B5EF4-FFF2-40B4-BE49-F238E27FC236}">
                <a16:creationId xmlns:a16="http://schemas.microsoft.com/office/drawing/2014/main" id="{B0346485-BF3A-3603-F14F-0C4804CA1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14" y="2141538"/>
            <a:ext cx="5844796" cy="3649662"/>
          </a:xfrm>
        </p:spPr>
      </p:pic>
    </p:spTree>
    <p:extLst>
      <p:ext uri="{BB962C8B-B14F-4D97-AF65-F5344CB8AC3E}">
        <p14:creationId xmlns:p14="http://schemas.microsoft.com/office/powerpoint/2010/main" val="332789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A73B-04D2-E7A9-8FCB-DE7F010C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US" dirty="0"/>
              <a:t>Age Range</a:t>
            </a:r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6A4DC01-1FEA-E2C3-E1C8-767F0EA63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84" y="1200727"/>
            <a:ext cx="7933032" cy="5022418"/>
          </a:xfrm>
        </p:spPr>
      </p:pic>
    </p:spTree>
    <p:extLst>
      <p:ext uri="{BB962C8B-B14F-4D97-AF65-F5344CB8AC3E}">
        <p14:creationId xmlns:p14="http://schemas.microsoft.com/office/powerpoint/2010/main" val="304452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F7F2-E985-3484-28D5-A4D97249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7" y="2103437"/>
            <a:ext cx="3151908" cy="1325563"/>
          </a:xfrm>
        </p:spPr>
        <p:txBody>
          <a:bodyPr>
            <a:normAutofit/>
          </a:bodyPr>
          <a:lstStyle/>
          <a:p>
            <a:r>
              <a:rPr lang="en-US"/>
              <a:t>All Variables</a:t>
            </a:r>
            <a:br>
              <a:rPr lang="en-US"/>
            </a:br>
            <a:r>
              <a:rPr lang="en-US"/>
              <a:t> Compared</a:t>
            </a:r>
            <a:endParaRPr lang="en-US" dirty="0"/>
          </a:p>
        </p:txBody>
      </p:sp>
      <p:pic>
        <p:nvPicPr>
          <p:cNvPr id="5" name="Content Placeholder 4" descr="A colorful squares with numbers&#10;&#10;Description automatically generated with medium confidence">
            <a:extLst>
              <a:ext uri="{FF2B5EF4-FFF2-40B4-BE49-F238E27FC236}">
                <a16:creationId xmlns:a16="http://schemas.microsoft.com/office/drawing/2014/main" id="{B0EBD1EE-2675-BF08-F946-0E9C80423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61" y="477320"/>
            <a:ext cx="7796284" cy="5903360"/>
          </a:xfrm>
        </p:spPr>
      </p:pic>
    </p:spTree>
    <p:extLst>
      <p:ext uri="{BB962C8B-B14F-4D97-AF65-F5344CB8AC3E}">
        <p14:creationId xmlns:p14="http://schemas.microsoft.com/office/powerpoint/2010/main" val="3612356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389</TotalTime>
  <Words>359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Arial</vt:lpstr>
      <vt:lpstr>Arial Black</vt:lpstr>
      <vt:lpstr>Calibri</vt:lpstr>
      <vt:lpstr>Calibri Light</vt:lpstr>
      <vt:lpstr>Inter</vt:lpstr>
      <vt:lpstr>system-ui</vt:lpstr>
      <vt:lpstr>Times New Roman</vt:lpstr>
      <vt:lpstr>Celestial</vt:lpstr>
      <vt:lpstr>Data-Driven Diabetes Prediction: A Machine Learning Approach to Early Diagnosis </vt:lpstr>
      <vt:lpstr>Research Question</vt:lpstr>
      <vt:lpstr>Can Lifestyle Choices Affect Diagnosis</vt:lpstr>
      <vt:lpstr>Stakeholders</vt:lpstr>
      <vt:lpstr>Data Used: Kaggle User Alex Teboul</vt:lpstr>
      <vt:lpstr>The Target: Identifying Diabetic Patients</vt:lpstr>
      <vt:lpstr>Sex Assigned at Birth and Diabetes</vt:lpstr>
      <vt:lpstr>Age Range</vt:lpstr>
      <vt:lpstr>All Variables  Compared</vt:lpstr>
      <vt:lpstr>Confirmed Diabetic Data</vt:lpstr>
      <vt:lpstr>Healthcare Access</vt:lpstr>
      <vt:lpstr>Code Explanation</vt:lpstr>
      <vt:lpstr>Model Conclusion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Caitlyn Wilson</dc:creator>
  <cp:lastModifiedBy>Caitlyn Wilson</cp:lastModifiedBy>
  <cp:revision>3</cp:revision>
  <dcterms:created xsi:type="dcterms:W3CDTF">2024-10-20T18:34:12Z</dcterms:created>
  <dcterms:modified xsi:type="dcterms:W3CDTF">2024-10-21T01:08:42Z</dcterms:modified>
</cp:coreProperties>
</file>