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4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18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7EA7-3C87-4C3A-A764-71F9B3119938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CECA42-F734-4FA8-99BD-044E4DAB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by Authorship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Machine Learning and NLP Approaches</a:t>
            </a:r>
          </a:p>
          <a:p>
            <a:endParaRPr lang="en-US" dirty="0"/>
          </a:p>
          <a:p>
            <a:r>
              <a:rPr lang="en-US" dirty="0" smtClean="0"/>
              <a:t>Keith Dyer</a:t>
            </a:r>
            <a:br>
              <a:rPr lang="en-US" dirty="0" smtClean="0"/>
            </a:br>
            <a:r>
              <a:rPr lang="en-US" dirty="0" smtClean="0"/>
              <a:t>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Results: Dataset </a:t>
            </a:r>
            <a:r>
              <a:rPr lang="en-US" b="1" dirty="0" smtClean="0"/>
              <a:t>III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98154"/>
              </p:ext>
            </p:extLst>
          </p:nvPr>
        </p:nvGraphicFramePr>
        <p:xfrm>
          <a:off x="1747210" y="2465756"/>
          <a:ext cx="8916496" cy="335549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12567"/>
                <a:gridCol w="2144727"/>
                <a:gridCol w="2229601"/>
                <a:gridCol w="2229601"/>
              </a:tblGrid>
              <a:tr h="1349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Notable Methods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(Legitimate)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(Intrusive)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94.44%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0.573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49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NaiveBayes Multinomial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93.90%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Results: Dataset </a:t>
            </a:r>
            <a:r>
              <a:rPr lang="en-US" b="1" dirty="0" smtClean="0"/>
              <a:t>IV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81816"/>
              </p:ext>
            </p:extLst>
          </p:nvPr>
        </p:nvGraphicFramePr>
        <p:xfrm>
          <a:off x="1682818" y="2709997"/>
          <a:ext cx="9058162" cy="2570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49309"/>
                <a:gridCol w="2178803"/>
                <a:gridCol w="2265025"/>
                <a:gridCol w="2265025"/>
              </a:tblGrid>
              <a:tr h="1285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Notable Methods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(Legitimate)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(Intrusive)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85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NaiveBayes Multinomial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96.90%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3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Structure: Profile Based with CNG distance metrics</a:t>
            </a:r>
          </a:p>
          <a:p>
            <a:r>
              <a:rPr lang="en-US" dirty="0" smtClean="0"/>
              <a:t>Modified Model from</a:t>
            </a:r>
          </a:p>
          <a:p>
            <a:pPr lvl="1"/>
            <a:r>
              <a:rPr lang="en-US" dirty="0"/>
              <a:t>http://www.icsd.aegean.gr/lecturers/stamatatos/papers/survey.pdf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Approach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015" y="1545464"/>
            <a:ext cx="5943979" cy="50393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94715" y="4842456"/>
            <a:ext cx="1107584" cy="12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17442" y="4726546"/>
            <a:ext cx="1287888" cy="140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 : CNG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Common N-gram method for distance evaluation</a:t>
            </a:r>
          </a:p>
          <a:p>
            <a:pPr lvl="1"/>
            <a:r>
              <a:rPr lang="en-US" dirty="0" smtClean="0"/>
              <a:t>Source: </a:t>
            </a:r>
            <a:r>
              <a:rPr lang="da-DK" b="1" dirty="0"/>
              <a:t>Keselj et al, PACLING </a:t>
            </a:r>
            <a:r>
              <a:rPr lang="da-DK" b="1" dirty="0" smtClean="0"/>
              <a:t>2003</a:t>
            </a:r>
            <a:r>
              <a:rPr lang="en-US" dirty="0" smtClean="0"/>
              <a:t>: </a:t>
            </a:r>
            <a:r>
              <a:rPr lang="en-US" b="1" dirty="0"/>
              <a:t>N-gram-based author profiles for authorship attribution</a:t>
            </a:r>
          </a:p>
          <a:p>
            <a:pPr marL="457200" lvl="1" indent="0">
              <a:buNone/>
            </a:pPr>
            <a:endParaRPr lang="da-DK" b="1" dirty="0"/>
          </a:p>
          <a:p>
            <a:pPr marL="457200" lvl="1" indent="0">
              <a:buNone/>
            </a:pPr>
            <a:endParaRPr lang="da-DK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53" y="4164772"/>
            <a:ext cx="7245291" cy="12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5180"/>
          </a:xfrm>
        </p:spPr>
      </p:pic>
    </p:spTree>
    <p:extLst>
      <p:ext uri="{BB962C8B-B14F-4D97-AF65-F5344CB8AC3E}">
        <p14:creationId xmlns:p14="http://schemas.microsoft.com/office/powerpoint/2010/main" val="200746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N-grams</a:t>
            </a:r>
          </a:p>
          <a:p>
            <a:r>
              <a:rPr lang="en-US" dirty="0" smtClean="0"/>
              <a:t>POS N-grams</a:t>
            </a:r>
          </a:p>
          <a:p>
            <a:r>
              <a:rPr lang="en-US" dirty="0" err="1" smtClean="0"/>
              <a:t>Synset</a:t>
            </a:r>
            <a:r>
              <a:rPr lang="en-US" dirty="0" smtClean="0"/>
              <a:t> N-grams from WordNet</a:t>
            </a:r>
          </a:p>
          <a:p>
            <a:endParaRPr lang="en-US" dirty="0"/>
          </a:p>
          <a:p>
            <a:r>
              <a:rPr lang="en-US" dirty="0" smtClean="0"/>
              <a:t>Training corpus consists of most frequent 5000 n-grams</a:t>
            </a:r>
          </a:p>
          <a:p>
            <a:pPr lvl="1"/>
            <a:r>
              <a:rPr lang="en-US" dirty="0" smtClean="0"/>
              <a:t>Evaluated N-grams for unigram, bigram, trigram models.</a:t>
            </a:r>
          </a:p>
        </p:txBody>
      </p:sp>
    </p:spTree>
    <p:extLst>
      <p:ext uri="{BB962C8B-B14F-4D97-AF65-F5344CB8AC3E}">
        <p14:creationId xmlns:p14="http://schemas.microsoft.com/office/powerpoint/2010/main" val="4172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42377"/>
              </p:ext>
            </p:extLst>
          </p:nvPr>
        </p:nvGraphicFramePr>
        <p:xfrm>
          <a:off x="2589213" y="2133600"/>
          <a:ext cx="8915400" cy="2605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65145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/>
                </a:tc>
              </a:tr>
              <a:tr h="651456">
                <a:tc>
                  <a:txBody>
                    <a:bodyPr/>
                    <a:lstStyle/>
                    <a:p>
                      <a:r>
                        <a:rPr lang="en-US" dirty="0" smtClean="0"/>
                        <a:t>CNG-WSD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0.1566</a:t>
                      </a:r>
                      <a:endParaRPr lang="en-US" dirty="0"/>
                    </a:p>
                  </a:txBody>
                  <a:tcPr/>
                </a:tc>
              </a:tr>
              <a:tr h="651456">
                <a:tc>
                  <a:txBody>
                    <a:bodyPr/>
                    <a:lstStyle/>
                    <a:p>
                      <a:r>
                        <a:rPr lang="en-US" dirty="0" smtClean="0"/>
                        <a:t>CNG-words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0.0839</a:t>
                      </a:r>
                      <a:endParaRPr lang="en-US" dirty="0"/>
                    </a:p>
                  </a:txBody>
                  <a:tcPr/>
                </a:tc>
              </a:tr>
              <a:tr h="651456">
                <a:tc>
                  <a:txBody>
                    <a:bodyPr/>
                    <a:lstStyle/>
                    <a:p>
                      <a:r>
                        <a:rPr lang="en-US" dirty="0" smtClean="0"/>
                        <a:t>CNG-POS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Trigrams better than Bigrams and Unigrams for all types.</a:t>
            </a:r>
          </a:p>
          <a:p>
            <a:r>
              <a:rPr lang="en-US" dirty="0" smtClean="0"/>
              <a:t>Word Sense Disambiguation was the best feature</a:t>
            </a:r>
          </a:p>
          <a:p>
            <a:r>
              <a:rPr lang="en-US" dirty="0" smtClean="0"/>
              <a:t>Part of Speech alone was a poor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find good decision boundaries</a:t>
            </a:r>
          </a:p>
          <a:p>
            <a:r>
              <a:rPr lang="en-US" dirty="0" smtClean="0"/>
              <a:t>Best results from Logistic Regression</a:t>
            </a:r>
          </a:p>
          <a:p>
            <a:r>
              <a:rPr lang="en-US" dirty="0" smtClean="0"/>
              <a:t>10 fold cross-validation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448336"/>
              </p:ext>
            </p:extLst>
          </p:nvPr>
        </p:nvGraphicFramePr>
        <p:xfrm>
          <a:off x="1470200" y="3898230"/>
          <a:ext cx="9689231" cy="162025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12982"/>
                <a:gridCol w="2330597"/>
                <a:gridCol w="2422826"/>
                <a:gridCol w="2422826"/>
              </a:tblGrid>
              <a:tr h="9369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Notable Methods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(Legitimate)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(Intrusive)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92.81%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0.961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0.470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traffic at organizations is high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Zombie malware typically sends out spam or phishing messages.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Spam NLP should be statistically different from normal user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we detect zombies via NLP traffic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distance metric might yield better results.</a:t>
            </a:r>
          </a:p>
          <a:p>
            <a:r>
              <a:rPr lang="en-US" dirty="0" smtClean="0"/>
              <a:t>Statistical test to compare distributions of n-grams might improve results.</a:t>
            </a:r>
            <a:endParaRPr lang="en-US" dirty="0"/>
          </a:p>
          <a:p>
            <a:r>
              <a:rPr lang="en-US" dirty="0" smtClean="0"/>
              <a:t>Tuning of SVM parameters might improve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8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detect some intrusive behavior through ML and NLP.</a:t>
            </a:r>
          </a:p>
          <a:p>
            <a:r>
              <a:rPr lang="en-US" dirty="0" smtClean="0"/>
              <a:t>Results not perfect, but might be beneficial as a flag for an expert.</a:t>
            </a:r>
          </a:p>
          <a:p>
            <a:r>
              <a:rPr lang="en-US" dirty="0" smtClean="0"/>
              <a:t>True zombie NLP data might differ more significantly than the test data, especially if it is programmatically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a set of NLP data with heavily skewed class balance</a:t>
            </a:r>
          </a:p>
          <a:p>
            <a:r>
              <a:rPr lang="en-US" dirty="0" smtClean="0"/>
              <a:t>ENRON email contained forwarded emails, and other problems</a:t>
            </a:r>
          </a:p>
          <a:p>
            <a:r>
              <a:rPr lang="en-US" dirty="0" smtClean="0"/>
              <a:t>Twitter dataset restricted in length of tweet, not standard NLP.</a:t>
            </a:r>
          </a:p>
          <a:p>
            <a:r>
              <a:rPr lang="en-US" dirty="0" err="1" smtClean="0"/>
              <a:t>Reddit</a:t>
            </a:r>
            <a:r>
              <a:rPr lang="en-US" dirty="0" smtClean="0"/>
              <a:t> data is easily </a:t>
            </a:r>
            <a:r>
              <a:rPr lang="en-US" dirty="0" err="1" smtClean="0"/>
              <a:t>queryable</a:t>
            </a:r>
            <a:r>
              <a:rPr lang="en-US" dirty="0" smtClean="0"/>
              <a:t>, no size limits, and vary in detail based on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1000 recent comments from user X, and 100 recent comments from user Y.</a:t>
            </a:r>
          </a:p>
          <a:p>
            <a:r>
              <a:rPr lang="en-US" dirty="0" smtClean="0"/>
              <a:t>Data set break down: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01786"/>
              </p:ext>
            </p:extLst>
          </p:nvPr>
        </p:nvGraphicFramePr>
        <p:xfrm>
          <a:off x="2882534" y="3387636"/>
          <a:ext cx="8229604" cy="26006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114802"/>
                <a:gridCol w="4114802"/>
              </a:tblGrid>
              <a:tr h="36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number of </a:t>
                      </a:r>
                      <a:r>
                        <a:rPr lang="en-US" sz="1800" dirty="0" smtClean="0">
                          <a:effectLst/>
                        </a:rPr>
                        <a:t>words per comment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Shortest </a:t>
                      </a:r>
                      <a:r>
                        <a:rPr lang="en-US" sz="1800" dirty="0" smtClean="0">
                          <a:effectLst/>
                        </a:rPr>
                        <a:t>comment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Longest </a:t>
                      </a:r>
                      <a:r>
                        <a:rPr lang="en-US" sz="1800" dirty="0" smtClean="0">
                          <a:effectLst/>
                        </a:rPr>
                        <a:t>comment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 Deviation of </a:t>
                      </a:r>
                      <a:r>
                        <a:rPr lang="en-US" sz="1800" dirty="0" smtClean="0">
                          <a:effectLst/>
                        </a:rPr>
                        <a:t>words</a:t>
                      </a:r>
                      <a:r>
                        <a:rPr lang="en-US" sz="1800" baseline="0" dirty="0" smtClean="0">
                          <a:effectLst/>
                        </a:rPr>
                        <a:t> per comment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53.538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Unique Words: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7313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Techniques Used</a:t>
            </a:r>
          </a:p>
          <a:p>
            <a:pPr lvl="1"/>
            <a:r>
              <a:rPr lang="en-US" dirty="0" smtClean="0"/>
              <a:t>Lower case words</a:t>
            </a:r>
          </a:p>
          <a:p>
            <a:pPr lvl="1"/>
            <a:r>
              <a:rPr lang="en-US" dirty="0" smtClean="0"/>
              <a:t>Stem words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1"/>
            <a:r>
              <a:rPr lang="en-US" dirty="0" smtClean="0"/>
              <a:t>Tokenize on continuous alphabetic sequences. (Binary bag of words)</a:t>
            </a:r>
          </a:p>
          <a:p>
            <a:pPr lvl="1"/>
            <a:r>
              <a:rPr lang="en-US" dirty="0" smtClean="0"/>
              <a:t>Extract all n-grams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three types of feature selection</a:t>
            </a:r>
          </a:p>
          <a:p>
            <a:pPr lvl="1"/>
            <a:r>
              <a:rPr lang="en-US" dirty="0" smtClean="0"/>
              <a:t>Best subset of features using </a:t>
            </a:r>
            <a:r>
              <a:rPr lang="en-US" dirty="0" err="1" smtClean="0"/>
              <a:t>GreedyStepwise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Statistical test from </a:t>
            </a:r>
            <a:r>
              <a:rPr lang="en-US" dirty="0" err="1" smtClean="0"/>
              <a:t>StatisticalAttributeEval</a:t>
            </a:r>
            <a:endParaRPr lang="en-US" dirty="0"/>
          </a:p>
          <a:p>
            <a:pPr lvl="2"/>
            <a:r>
              <a:rPr lang="en-US" dirty="0"/>
              <a:t>Amir Ahmad, </a:t>
            </a:r>
            <a:r>
              <a:rPr lang="en-US" dirty="0" err="1"/>
              <a:t>Lipika</a:t>
            </a:r>
            <a:r>
              <a:rPr lang="en-US" dirty="0"/>
              <a:t> </a:t>
            </a:r>
            <a:r>
              <a:rPr lang="en-US" dirty="0" err="1"/>
              <a:t>Dey</a:t>
            </a:r>
            <a:r>
              <a:rPr lang="en-US" dirty="0"/>
              <a:t> (2004). A feature selection technique for classificatory analysis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078727"/>
              </p:ext>
            </p:extLst>
          </p:nvPr>
        </p:nvGraphicFramePr>
        <p:xfrm>
          <a:off x="1738649" y="1648496"/>
          <a:ext cx="9401578" cy="455912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71427"/>
                <a:gridCol w="4503707"/>
                <a:gridCol w="1761665"/>
                <a:gridCol w="1964779"/>
              </a:tblGrid>
              <a:tr h="911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 in Submission Folder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Features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Construction Method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 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Dataset1_FeatureExtracted.arff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Alphabetic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No Selection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 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Dataset1_StatisticalFeatureSelection.arff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Alphabetic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Statistical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 III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Dataset1_SubsetFeatureSelection.arff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Alphabet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 CfsSubsetEval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 IV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Dataset1_NGrams_SFE.arff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en-US" sz="1600" dirty="0" err="1">
                          <a:effectLst/>
                        </a:rPr>
                        <a:t>NGrams</a:t>
                      </a:r>
                      <a:r>
                        <a:rPr lang="en-US" sz="1600" dirty="0">
                          <a:effectLst/>
                        </a:rPr>
                        <a:t>(1-3)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 Statistical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Results: Dataset 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69891"/>
              </p:ext>
            </p:extLst>
          </p:nvPr>
        </p:nvGraphicFramePr>
        <p:xfrm>
          <a:off x="1609857" y="2132527"/>
          <a:ext cx="9053851" cy="289023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48191"/>
                <a:gridCol w="2177766"/>
                <a:gridCol w="2263947"/>
                <a:gridCol w="2263947"/>
              </a:tblGrid>
              <a:tr h="1156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Notable Methods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(Legitimate)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(Intrusive)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 with SGD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91.71%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6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NaiveBayes Multinomial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91.62%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2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Results: Dataset </a:t>
            </a:r>
            <a:r>
              <a:rPr lang="en-US" b="1" dirty="0" smtClean="0"/>
              <a:t>II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046968"/>
              </p:ext>
            </p:extLst>
          </p:nvPr>
        </p:nvGraphicFramePr>
        <p:xfrm>
          <a:off x="1747212" y="2478634"/>
          <a:ext cx="8787705" cy="268579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79164"/>
                <a:gridCol w="2113749"/>
                <a:gridCol w="2197396"/>
                <a:gridCol w="2197396"/>
              </a:tblGrid>
              <a:tr h="1079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Notable Methods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(Legitimate)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F-Measure (Intrusive)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Voted Perceptron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94.26%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9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NaiveBayes Multinomial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96.72%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3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576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Wisp</vt:lpstr>
      <vt:lpstr>Intrusion Detection by Authorship Analysis</vt:lpstr>
      <vt:lpstr>Problem Statement</vt:lpstr>
      <vt:lpstr>Data Collection</vt:lpstr>
      <vt:lpstr>Data Collection</vt:lpstr>
      <vt:lpstr>Feature Extraction</vt:lpstr>
      <vt:lpstr>Feature Selection</vt:lpstr>
      <vt:lpstr>Data Set Summary</vt:lpstr>
      <vt:lpstr>Summary of Results: Dataset I</vt:lpstr>
      <vt:lpstr>Summary of Results: Dataset II</vt:lpstr>
      <vt:lpstr>Summary of Results: Dataset III</vt:lpstr>
      <vt:lpstr>Summary of Results: Dataset IV</vt:lpstr>
      <vt:lpstr>NLP Approach</vt:lpstr>
      <vt:lpstr>NLP Approach</vt:lpstr>
      <vt:lpstr>Distance Metric : CNG</vt:lpstr>
      <vt:lpstr>PowerPoint Presentation</vt:lpstr>
      <vt:lpstr>Methods</vt:lpstr>
      <vt:lpstr>Information Gain</vt:lpstr>
      <vt:lpstr>Feature Analysis</vt:lpstr>
      <vt:lpstr>Results</vt:lpstr>
      <vt:lpstr>Possible Further Work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by Authorship Analysis</dc:title>
  <dc:creator>Keith Dyer</dc:creator>
  <cp:lastModifiedBy>Keith Dyer</cp:lastModifiedBy>
  <cp:revision>10</cp:revision>
  <dcterms:created xsi:type="dcterms:W3CDTF">2015-04-28T15:03:23Z</dcterms:created>
  <dcterms:modified xsi:type="dcterms:W3CDTF">2015-04-28T17:08:21Z</dcterms:modified>
</cp:coreProperties>
</file>