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8" r:id="rId4"/>
    <p:sldId id="260" r:id="rId5"/>
    <p:sldId id="270" r:id="rId6"/>
    <p:sldId id="262" r:id="rId7"/>
    <p:sldId id="268" r:id="rId8"/>
    <p:sldId id="269" r:id="rId9"/>
    <p:sldId id="263" r:id="rId10"/>
    <p:sldId id="271" r:id="rId11"/>
    <p:sldId id="274" r:id="rId12"/>
    <p:sldId id="276" r:id="rId13"/>
    <p:sldId id="275" r:id="rId14"/>
    <p:sldId id="272" r:id="rId15"/>
    <p:sldId id="264" r:id="rId16"/>
    <p:sldId id="265" r:id="rId17"/>
    <p:sldId id="277" r:id="rId18"/>
    <p:sldId id="266" r:id="rId19"/>
    <p:sldId id="267" r:id="rId20"/>
    <p:sldId id="280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D86"/>
    <a:srgbClr val="77A36B"/>
    <a:srgbClr val="6D8BA9"/>
    <a:srgbClr val="93BBE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3" autoAdjust="0"/>
    <p:restoredTop sz="83780" autoAdjust="0"/>
  </p:normalViewPr>
  <p:slideViewPr>
    <p:cSldViewPr snapToGrid="0">
      <p:cViewPr>
        <p:scale>
          <a:sx n="71" d="100"/>
          <a:sy n="71" d="100"/>
        </p:scale>
        <p:origin x="12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0C821-FFB5-436C-A51E-2DE772159B0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B6DB-EA40-4D78-A531-B43B70ABB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B6DB-EA40-4D78-A531-B43B70ABB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B6DB-EA40-4D78-A531-B43B70ABB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63894" y="6270936"/>
            <a:ext cx="1132659" cy="291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Matt Asnes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4282453" y="6259674"/>
            <a:ext cx="1845890" cy="326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Elias </a:t>
            </a:r>
            <a:r>
              <a:rPr lang="en-US" sz="1400" dirty="0" err="1">
                <a:solidFill>
                  <a:schemeClr val="bg1"/>
                </a:solidFill>
                <a:latin typeface="Raleway" panose="020B0503030101060003" pitchFamily="34" charset="0"/>
              </a:rPr>
              <a:t>Jarzombek</a:t>
            </a:r>
            <a:endParaRPr lang="en-US" sz="14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453202" y="6241162"/>
            <a:ext cx="1425714" cy="30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Adam </a:t>
            </a:r>
            <a:r>
              <a:rPr lang="en-US" sz="1400" dirty="0" err="1">
                <a:solidFill>
                  <a:schemeClr val="bg1"/>
                </a:solidFill>
                <a:latin typeface="Raleway" panose="020B0503030101060003" pitchFamily="34" charset="0"/>
              </a:rPr>
              <a:t>Plumer</a:t>
            </a:r>
            <a:endParaRPr lang="en-US" sz="14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10" name="Picture 6" descr="@forsoot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7" y="6231891"/>
            <a:ext cx="297487" cy="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@CaerusKaru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89" y="6238158"/>
            <a:ext cx="297487" cy="2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@ejarz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19" y="6248916"/>
            <a:ext cx="299868" cy="2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82D6-6964-439F-A3B6-25628C49938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74F4-2FAA-410E-AFF6-7180BCB2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34.193.86.6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52.204.216.3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ftsdev/comp120-s2017-team6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tuftsdev/comp120-s2017-team6/raw/dev/doc/COMP-120-S17-Team-06.pdf" TargetMode="External"/><Relationship Id="rId4" Type="http://schemas.openxmlformats.org/officeDocument/2006/relationships/hyperlink" Target="https://github.com/CaerusKaru/azza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safety.tufts.edu/adminsvc/id-issuance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safety.tufts.edu/adminsvc/id-issuance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casso.publicsafety.tufts.edu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blicsafety.tufts.edu/adminsvc/id-issuance/replacing-lost-ids/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512" y="4417943"/>
            <a:ext cx="2454332" cy="550861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" panose="020B0503030101060003" pitchFamily="34" charset="0"/>
              </a:rPr>
              <a:t>Matt Asnes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42512" y="5582908"/>
            <a:ext cx="3497971" cy="676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solidFill>
                  <a:schemeClr val="bg1"/>
                </a:solidFill>
                <a:latin typeface="Raleway" panose="020B0503030101060003" pitchFamily="34" charset="0"/>
              </a:rPr>
              <a:t>Elias </a:t>
            </a:r>
            <a:r>
              <a:rPr lang="en-US" sz="3300" dirty="0" err="1">
                <a:solidFill>
                  <a:schemeClr val="bg1"/>
                </a:solidFill>
                <a:latin typeface="Raleway" panose="020B0503030101060003" pitchFamily="34" charset="0"/>
              </a:rPr>
              <a:t>Jarzombek</a:t>
            </a:r>
            <a:endParaRPr lang="en-US" sz="3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42512" y="5017791"/>
            <a:ext cx="2962360" cy="676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solidFill>
                  <a:schemeClr val="bg1"/>
                </a:solidFill>
                <a:latin typeface="Raleway" panose="020B0503030101060003" pitchFamily="34" charset="0"/>
              </a:rPr>
              <a:t>Adam </a:t>
            </a:r>
            <a:r>
              <a:rPr lang="en-US" sz="3300" dirty="0" err="1">
                <a:solidFill>
                  <a:schemeClr val="bg1"/>
                </a:solidFill>
                <a:latin typeface="Raleway" panose="020B0503030101060003" pitchFamily="34" charset="0"/>
              </a:rPr>
              <a:t>Plumer</a:t>
            </a:r>
            <a:endParaRPr lang="en-US" sz="3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1030" name="Picture 6" descr="@fors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8" y="4405852"/>
            <a:ext cx="561974" cy="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@CaerusKa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8" y="4995792"/>
            <a:ext cx="561974" cy="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@ejarz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8" y="5595867"/>
            <a:ext cx="561974" cy="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26041" y="4516744"/>
            <a:ext cx="32063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Raleway" panose="020B0503030101060003" pitchFamily="34" charset="0"/>
              </a:rPr>
              <a:t>Team 6</a:t>
            </a:r>
          </a:p>
        </p:txBody>
      </p:sp>
      <p:pic>
        <p:nvPicPr>
          <p:cNvPr id="14" name="Graphic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09" y="880311"/>
            <a:ext cx="9771293" cy="3510644"/>
          </a:xfrm>
          <a:prstGeom prst="rect">
            <a:avLst/>
          </a:prstGeom>
        </p:spPr>
      </p:pic>
      <p:pic>
        <p:nvPicPr>
          <p:cNvPr id="19" name="Graphic 18" descr="Sta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5097" y="4560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6472" y="3754419"/>
            <a:ext cx="4749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chemeClr val="bg1"/>
                </a:solidFill>
                <a:latin typeface="Lato" panose="020F0502020204030203" pitchFamily="34" charset="0"/>
              </a:rPr>
              <a:t>fast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24176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1249" y="3754418"/>
            <a:ext cx="4749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kern="2100" spc="1000" dirty="0">
                <a:solidFill>
                  <a:schemeClr val="bg1"/>
                </a:solidFill>
                <a:latin typeface="Lato" panose="020F0502020204030203" pitchFamily="34" charset="0"/>
              </a:rPr>
              <a:t>scalable</a:t>
            </a:r>
            <a:endParaRPr lang="en-US" sz="6000" i="1" kern="2100" spc="1000" dirty="0"/>
          </a:p>
        </p:txBody>
      </p:sp>
    </p:spTree>
    <p:extLst>
      <p:ext uri="{BB962C8B-B14F-4D97-AF65-F5344CB8AC3E}">
        <p14:creationId xmlns:p14="http://schemas.microsoft.com/office/powerpoint/2010/main" val="82023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1485" y="3783918"/>
            <a:ext cx="4749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solidFill>
                  <a:schemeClr val="bg1"/>
                </a:solidFill>
                <a:latin typeface="Lato" panose="020F0502020204030203" pitchFamily="34" charset="0"/>
              </a:rPr>
              <a:t>intuitive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125399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637" y="3765177"/>
            <a:ext cx="4749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small" dirty="0">
                <a:solidFill>
                  <a:schemeClr val="bg1"/>
                </a:solidFill>
                <a:latin typeface="Lato" panose="020F0502020204030203" pitchFamily="34" charset="0"/>
              </a:rPr>
              <a:t>Robust</a:t>
            </a:r>
            <a:endParaRPr lang="en-US" sz="6000" b="1" i="1" cap="small" dirty="0"/>
          </a:p>
        </p:txBody>
      </p:sp>
    </p:spTree>
    <p:extLst>
      <p:ext uri="{BB962C8B-B14F-4D97-AF65-F5344CB8AC3E}">
        <p14:creationId xmlns:p14="http://schemas.microsoft.com/office/powerpoint/2010/main" val="210676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Future-proof with generalized classes of resources: doors, buildings, web applications...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As easy to use for managers as for users</a:t>
            </a:r>
          </a:p>
          <a:p>
            <a:pPr>
              <a:buBlip>
                <a:blip r:embed="rId2"/>
              </a:buBlip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Our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Buildings and doors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Regions, multiple campuses, departments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Web applications and beyond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968" y="26349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hlinkClick r:id="rId2"/>
              </a:rPr>
              <a:t>Demo Time!</a:t>
            </a:r>
            <a:endParaRPr lang="en-US" sz="6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Concerned with making our application easy to use, open, &amp; accessible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Considered other final projects:</a:t>
            </a:r>
          </a:p>
          <a:p>
            <a:pPr lvl="1">
              <a:buBlip>
                <a:blip r:embed="rId2"/>
              </a:buBlip>
            </a:pPr>
            <a:r>
              <a:rPr lang="en-US" sz="3200" dirty="0">
                <a:solidFill>
                  <a:schemeClr val="bg1"/>
                </a:solidFill>
                <a:latin typeface="Lato" panose="020F0502020204030203" pitchFamily="34" charset="0"/>
              </a:rPr>
              <a:t> Didn’t have to do authentication without SSO</a:t>
            </a:r>
          </a:p>
          <a:p>
            <a:pPr lvl="1">
              <a:buBlip>
                <a:blip r:embed="rId2"/>
              </a:buBlip>
            </a:pPr>
            <a:r>
              <a:rPr lang="en-US" sz="3200" dirty="0">
                <a:solidFill>
                  <a:schemeClr val="bg1"/>
                </a:solidFill>
                <a:latin typeface="Lato" panose="020F0502020204030203" pitchFamily="34" charset="0"/>
              </a:rPr>
              <a:t> Considered rate limiting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So we decided to build a </a:t>
            </a:r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</a:rPr>
              <a:t>second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web application</a:t>
            </a:r>
          </a:p>
          <a:p>
            <a:pPr lvl="1">
              <a:buBlip>
                <a:blip r:embed="rId2"/>
              </a:buBlip>
            </a:pPr>
            <a:r>
              <a:rPr lang="en-US" sz="3200" dirty="0">
                <a:solidFill>
                  <a:schemeClr val="bg1"/>
                </a:solidFill>
                <a:latin typeface="Lato" panose="020F0502020204030203" pitchFamily="34" charset="0"/>
              </a:rPr>
              <a:t> Proof of concept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3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Our Final Project: </a:t>
            </a:r>
            <a:r>
              <a:rPr lang="en-US" sz="6600" dirty="0" err="1">
                <a:solidFill>
                  <a:schemeClr val="bg1"/>
                </a:solidFill>
                <a:latin typeface="Lato" panose="020F0502020204030203" pitchFamily="34" charset="0"/>
              </a:rPr>
              <a:t>azzaip</a:t>
            </a:r>
            <a:endParaRPr lang="en-US" sz="6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Pronounced as anything except "Pi-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az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-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za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"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System of submitting messages and posting notes to a board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Web application that uses </a:t>
            </a:r>
            <a:r>
              <a:rPr lang="en-US" sz="3600" b="1" dirty="0" err="1">
                <a:solidFill>
                  <a:schemeClr val="bg1"/>
                </a:solidFill>
                <a:latin typeface="Lato" panose="020F0502020204030203" pitchFamily="34" charset="0"/>
              </a:rPr>
              <a:t>Card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Control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500" dirty="0">
                <a:solidFill>
                  <a:schemeClr val="bg1"/>
                </a:solidFill>
                <a:latin typeface="Lato" panose="020F0502020204030203" pitchFamily="34" charset="0"/>
              </a:rPr>
              <a:t>Manages a user's access to resources (e.g. classes)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An Audit of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Essentially: a usability audit of our own system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Challenge of building a web application: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  <a:latin typeface="Lato" panose="020F0502020204030203" pitchFamily="34" charset="0"/>
              </a:rPr>
              <a:t>                      How will other services use it?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i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Transition to using our API from an outside point of view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Ever wonder what buildings you have access to?</a:t>
            </a:r>
          </a:p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Well, it’s impossible to check</a:t>
            </a:r>
          </a:p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You could walk to TUPD and ask? 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pic>
        <p:nvPicPr>
          <p:cNvPr id="5" name="Graphic 4" descr="Tax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1884" y="3040680"/>
            <a:ext cx="648148" cy="6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968" y="26349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hlinkClick r:id="rId2"/>
              </a:rPr>
              <a:t>Demo Time!</a:t>
            </a:r>
            <a:endParaRPr lang="en-US" sz="6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2459" y="3806663"/>
            <a:ext cx="452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Lato" panose="020F0502020204030203" pitchFamily="34" charset="0"/>
              </a:rPr>
              <a:t>Part II: The Reckoning</a:t>
            </a:r>
          </a:p>
        </p:txBody>
      </p:sp>
    </p:spTree>
    <p:extLst>
      <p:ext uri="{BB962C8B-B14F-4D97-AF65-F5344CB8AC3E}">
        <p14:creationId xmlns:p14="http://schemas.microsoft.com/office/powerpoint/2010/main" val="126989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Full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Real SSO authentication to link with the university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Update 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backened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to filter out sensitive information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File upload for users' photos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More granular management levels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Temporary and timed access to resources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6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Links &amp; Goodies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Lato" panose="020F0502020204030203" pitchFamily="34" charset="0"/>
              </a:rPr>
              <a:t>Card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Control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repository: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3"/>
              </a:rPr>
              <a:t>https://github.com/tuftsdev/comp120-s2017-team6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azzaip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repository: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4"/>
              </a:rPr>
              <a:t>https://github.com/CaerusKaru/azzaip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These slides: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hlinkClick r:id="rId5"/>
              </a:rPr>
              <a:t>https://github.com/tuftsdev/comp120-s2017-team6/raw/dev/doc/COMP-120-S17-Team-06.pdf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buBlip>
                <a:blip r:embed="rId2"/>
              </a:buBlip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5533"/>
          </a:xfr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Open access to information</a:t>
            </a:r>
          </a:p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Transparent process for gaining access</a:t>
            </a:r>
          </a:p>
          <a:p>
            <a:pPr>
              <a:buBlip>
                <a:blip r:embed="rId3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Users should have the right to state their case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186" y="3894786"/>
            <a:ext cx="1136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Lato" panose="020F0502020204030203" pitchFamily="34" charset="0"/>
              </a:rPr>
              <a:t>Democratizing access to the University’s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3989" y="4857075"/>
            <a:ext cx="30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</a:rPr>
              <a:t>We are</a:t>
            </a:r>
          </a:p>
        </p:txBody>
      </p:sp>
      <p:pic>
        <p:nvPicPr>
          <p:cNvPr id="16" name="Graphic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443" y="4568216"/>
            <a:ext cx="3708569" cy="13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6401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Access control for all aspects of a university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Central portal for requesting access to resources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3" y="2970739"/>
            <a:ext cx="9881989" cy="276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5007" y="5773238"/>
            <a:ext cx="63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Source: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hlinkClick r:id="rId6"/>
              </a:rPr>
              <a:t>http://publicsafety.tufts.edu/adminsvc/id-issuance/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7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6401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Access control for all aspects of a university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Central portal for requesting access to resources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3670481"/>
            <a:ext cx="6870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But...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The current system sucks</a:t>
            </a:r>
          </a:p>
        </p:txBody>
      </p:sp>
    </p:spTree>
    <p:extLst>
      <p:ext uri="{BB962C8B-B14F-4D97-AF65-F5344CB8AC3E}">
        <p14:creationId xmlns:p14="http://schemas.microsoft.com/office/powerpoint/2010/main" val="33707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The Current System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1" y="1719447"/>
            <a:ext cx="11514826" cy="20279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2" y="3916907"/>
            <a:ext cx="11514826" cy="16137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9012" y="5579872"/>
            <a:ext cx="63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Source: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hlinkClick r:id="rId6"/>
              </a:rPr>
              <a:t>http://publicsafety.tufts.edu/adminsvc/id-issuance/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The Current System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1551670"/>
            <a:ext cx="9369131" cy="4212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636" y="5809951"/>
            <a:ext cx="5669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5"/>
              </a:rPr>
              <a:t>Source: https://picasso.publicsafety.tufts.edu/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The Current System</a:t>
            </a: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27" y="1587008"/>
            <a:ext cx="9716946" cy="4052095"/>
          </a:xfrm>
        </p:spPr>
      </p:pic>
      <p:sp>
        <p:nvSpPr>
          <p:cNvPr id="17" name="TextBox 16"/>
          <p:cNvSpPr txBox="1"/>
          <p:nvPr/>
        </p:nvSpPr>
        <p:spPr>
          <a:xfrm>
            <a:off x="1039092" y="5704532"/>
            <a:ext cx="756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hlinkClick r:id="rId5"/>
              </a:rPr>
              <a:t>Source: http://publicsafety.tufts.edu/adminsvc/id-issuance/replacing-lost-ids/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</a:rPr>
              <a:t>Back to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Application created to address very specific needs</a:t>
            </a:r>
          </a:p>
          <a:p>
            <a:pPr>
              <a:buBlip>
                <a:blip r:embed="rId2"/>
              </a:buBlip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 Some characteristics that we wanted: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9" name="Graphic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6311" y="-115094"/>
            <a:ext cx="318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571</Words>
  <Application>Microsoft Office PowerPoint</Application>
  <PresentationFormat>Widescreen</PresentationFormat>
  <Paragraphs>95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Raleway</vt:lpstr>
      <vt:lpstr>Office Theme</vt:lpstr>
      <vt:lpstr>PowerPoint Presentation</vt:lpstr>
      <vt:lpstr>Access Control</vt:lpstr>
      <vt:lpstr>Mission Statement</vt:lpstr>
      <vt:lpstr>Use Case</vt:lpstr>
      <vt:lpstr>Use Case</vt:lpstr>
      <vt:lpstr>The Current System</vt:lpstr>
      <vt:lpstr>The Current System</vt:lpstr>
      <vt:lpstr>The Current System</vt:lpstr>
      <vt:lpstr>Back to Us</vt:lpstr>
      <vt:lpstr>Back to Us</vt:lpstr>
      <vt:lpstr>Back to Us</vt:lpstr>
      <vt:lpstr>Back to Us</vt:lpstr>
      <vt:lpstr>Back to Us</vt:lpstr>
      <vt:lpstr>Back to Us</vt:lpstr>
      <vt:lpstr>Our Evolution</vt:lpstr>
      <vt:lpstr>Demo Time!</vt:lpstr>
      <vt:lpstr>Now What?</vt:lpstr>
      <vt:lpstr>Our Final Project: azzaip</vt:lpstr>
      <vt:lpstr>An Audit of Sorts</vt:lpstr>
      <vt:lpstr>Demo Time!</vt:lpstr>
      <vt:lpstr>Full Functionality</vt:lpstr>
      <vt:lpstr>Links &amp; Goodies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Asnes, Matthew D.</dc:creator>
  <cp:lastModifiedBy>Asnes, Matthew D.</cp:lastModifiedBy>
  <cp:revision>25</cp:revision>
  <dcterms:created xsi:type="dcterms:W3CDTF">2017-04-25T03:36:08Z</dcterms:created>
  <dcterms:modified xsi:type="dcterms:W3CDTF">2017-04-25T10:23:56Z</dcterms:modified>
</cp:coreProperties>
</file>