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47f5235b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247f5235b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247f5235b_3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247f5235b_3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247f5235b_3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247f5235b_3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247f5235b_3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247f5235b_3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47f5235b_3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247f5235b_3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47f5235b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47f5235b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47f5235b_3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47f5235b_3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47f5235b_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47f5235b_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47f5235b_3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47f5235b_3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47f5235b_3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47f5235b_3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47f5235b_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247f5235b_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247f5235b_3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247f5235b_3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47f5235b_3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47f5235b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1315500" y="463300"/>
            <a:ext cx="75024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lang="en-GB"/>
              <a:t>Agent-Based Model of the Dutch Housing Market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1315500" y="1745800"/>
            <a:ext cx="55290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How the housing market creates wealth inequality</a:t>
            </a:r>
            <a:endParaRPr sz="1800"/>
          </a:p>
        </p:txBody>
      </p:sp>
      <p:sp>
        <p:nvSpPr>
          <p:cNvPr id="111" name="Google Shape;111;p25"/>
          <p:cNvSpPr txBox="1"/>
          <p:nvPr/>
        </p:nvSpPr>
        <p:spPr>
          <a:xfrm>
            <a:off x="462650" y="4645100"/>
            <a:ext cx="50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Alexander, Martina, Julius, Sebastiaan &amp; Nils (Group 12)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19322" l="33083" r="33573" t="0"/>
          <a:stretch/>
        </p:blipFill>
        <p:spPr>
          <a:xfrm>
            <a:off x="249950" y="152700"/>
            <a:ext cx="999775" cy="24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/>
              <a:t>Does an initial grant from the government to new entrants on the housing market decrease wealth inequality?</a:t>
            </a:r>
            <a:endParaRPr i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Grant all new households (20 year olds) 20k savings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Test for differences vs. when there is no grant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Experiments to be implemented: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Effect of subsidy for low-income households on inequality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Effect of higher mortgage-to-income ratio for long-term rental households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</a:t>
            </a:r>
            <a:r>
              <a:rPr lang="en-GB"/>
              <a:t>Result: Introducing a Grant</a:t>
            </a:r>
            <a:endParaRPr/>
          </a:p>
        </p:txBody>
      </p:sp>
      <p:sp>
        <p:nvSpPr>
          <p:cNvPr id="178" name="Google Shape;178;p35"/>
          <p:cNvSpPr txBox="1"/>
          <p:nvPr>
            <p:ph idx="4294967295" type="body"/>
          </p:nvPr>
        </p:nvSpPr>
        <p:spPr>
          <a:xfrm>
            <a:off x="311725" y="1407550"/>
            <a:ext cx="82914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simulation was run where 20 year old get an initial endowment of 20k with 30 samples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Mean = 0.62, STD = 0.04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simulation was run where 20 year old do not get this endowment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Mean = 0.7 , STD = 0.03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 independent samples T-test was conducted which showed that there is a significant difference in Gini coefficient (</a:t>
            </a:r>
            <a:r>
              <a:rPr i="1" lang="en-GB" sz="1600"/>
              <a:t>t</a:t>
            </a:r>
            <a:r>
              <a:rPr lang="en-GB" sz="1600"/>
              <a:t> = 9.57, </a:t>
            </a:r>
            <a:r>
              <a:rPr i="1" lang="en-GB" sz="1600"/>
              <a:t>p</a:t>
            </a:r>
            <a:r>
              <a:rPr lang="en-GB" sz="1600"/>
              <a:t> &lt; 0.05)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Future Work</a:t>
            </a:r>
            <a:endParaRPr/>
          </a:p>
        </p:txBody>
      </p:sp>
      <p:sp>
        <p:nvSpPr>
          <p:cNvPr id="184" name="Google Shape;184;p36"/>
          <p:cNvSpPr txBox="1"/>
          <p:nvPr>
            <p:ph idx="4294967295" type="body"/>
          </p:nvPr>
        </p:nvSpPr>
        <p:spPr>
          <a:xfrm>
            <a:off x="369400" y="1525950"/>
            <a:ext cx="75630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Conclusion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Most parameters are not sensitive and can be kept constant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Giving initial grant works against inequality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Other results are pending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Limitations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Price of houses are determined based on stochastic macro trends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Future work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Bidding system on houses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Policy implementation that allows younger people to have priority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4644675" y="382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Geanakoplos, J., Axtell, R., Farmer, J. D., Howitt, P., Conlee, B., Goldstein, J., ... &amp; Yang, C. Y. (2012). Getting at systemic risk via an agent-based model of the housing market. </a:t>
            </a:r>
            <a:r>
              <a:rPr i="1" lang="en-GB" sz="1200">
                <a:solidFill>
                  <a:srgbClr val="434343"/>
                </a:solidFill>
                <a:highlight>
                  <a:srgbClr val="FFFFFF"/>
                </a:highlight>
              </a:rPr>
              <a:t>American Economic Review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, </a:t>
            </a:r>
            <a:r>
              <a:rPr i="1" lang="en-GB" sz="1200">
                <a:solidFill>
                  <a:srgbClr val="434343"/>
                </a:solidFill>
                <a:highlight>
                  <a:srgbClr val="FFFFFF"/>
                </a:highlight>
              </a:rPr>
              <a:t>102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(3), 53-58.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Carstensen, C. L. (2015). An agent-based model of the housing market. </a:t>
            </a:r>
            <a:r>
              <a:rPr i="1" lang="en-GB" sz="1200">
                <a:solidFill>
                  <a:srgbClr val="434343"/>
                </a:solidFill>
                <a:highlight>
                  <a:srgbClr val="FFFFFF"/>
                </a:highlight>
              </a:rPr>
              <a:t>Steps toward a computational tool for policy analysis. University of Copenhagen, MSc-szakdolgozat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Sensitivity Analysis (OFAT)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Experiments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24" name="Google Shape;124;p27"/>
          <p:cNvSpPr txBox="1"/>
          <p:nvPr>
            <p:ph idx="4294967295" type="body"/>
          </p:nvPr>
        </p:nvSpPr>
        <p:spPr>
          <a:xfrm>
            <a:off x="311725" y="1447000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What is the problem?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Does the housing market create wealth inequality? And can a government grant to new starters on the housing market decrease wealth inequality?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Why is it important?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Prices in the Dutch housing market are rapidly increasing (16.8% increase in Q3 2021)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Young people (18-35) need 20 months </a:t>
            </a:r>
            <a:r>
              <a:rPr lang="en-GB" sz="1700"/>
              <a:t>on average</a:t>
            </a:r>
            <a:r>
              <a:rPr lang="en-GB" sz="1700"/>
              <a:t> to find a house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Netherlands has low income inequality, but high wealth inequality (CBS)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Approach: The Model</a:t>
            </a:r>
            <a:endParaRPr/>
          </a:p>
        </p:txBody>
      </p:sp>
      <p:sp>
        <p:nvSpPr>
          <p:cNvPr id="130" name="Google Shape;130;p28"/>
          <p:cNvSpPr txBox="1"/>
          <p:nvPr>
            <p:ph idx="4294967295" type="body"/>
          </p:nvPr>
        </p:nvSpPr>
        <p:spPr>
          <a:xfrm>
            <a:off x="144475" y="1446900"/>
            <a:ext cx="88551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00"/>
              <a:t>Agents: houses &amp; households</a:t>
            </a:r>
            <a:endParaRPr b="1" sz="29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Households buy houses </a:t>
            </a:r>
            <a:endParaRPr sz="25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Owning a house (with increasing value) allows for (a bigger) wealth increase</a:t>
            </a:r>
            <a:endParaRPr sz="2500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00"/>
              <a:t>Houses</a:t>
            </a:r>
            <a:endParaRPr b="1" sz="29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Freeholds &amp; rentals</a:t>
            </a:r>
            <a:endParaRPr sz="25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Freeholds have a price</a:t>
            </a:r>
            <a:endParaRPr sz="2500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00"/>
              <a:t>Households</a:t>
            </a:r>
            <a:endParaRPr b="1" sz="29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Age</a:t>
            </a:r>
            <a:endParaRPr sz="25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Income</a:t>
            </a:r>
            <a:endParaRPr sz="25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Mortgage</a:t>
            </a:r>
            <a:endParaRPr sz="25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Savings</a:t>
            </a:r>
            <a:endParaRPr sz="25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Utility function</a:t>
            </a:r>
            <a:endParaRPr sz="2500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00"/>
              <a:t>Space</a:t>
            </a:r>
            <a:endParaRPr b="1" sz="29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2D lattice where house are randomly initialised</a:t>
            </a:r>
            <a:endParaRPr sz="2500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00"/>
              <a:t>Stochasticity</a:t>
            </a:r>
            <a:endParaRPr b="1" sz="2900"/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450"/>
              <a:t>Model variables have a stochastic component</a:t>
            </a:r>
            <a:endParaRPr sz="2450"/>
          </a:p>
        </p:txBody>
      </p:sp>
      <p:grpSp>
        <p:nvGrpSpPr>
          <p:cNvPr id="131" name="Google Shape;131;p28"/>
          <p:cNvGrpSpPr/>
          <p:nvPr/>
        </p:nvGrpSpPr>
        <p:grpSpPr>
          <a:xfrm>
            <a:off x="7227451" y="2124500"/>
            <a:ext cx="1604873" cy="2848001"/>
            <a:chOff x="7340351" y="2124500"/>
            <a:chExt cx="1604873" cy="2848001"/>
          </a:xfrm>
        </p:grpSpPr>
        <p:pic>
          <p:nvPicPr>
            <p:cNvPr id="132" name="Google Shape;132;p28"/>
            <p:cNvPicPr preferRelativeResize="0"/>
            <p:nvPr/>
          </p:nvPicPr>
          <p:blipFill rotWithShape="1">
            <a:blip r:embed="rId3">
              <a:alphaModFix/>
            </a:blip>
            <a:srcRect b="20817" l="35485" r="34310" t="0"/>
            <a:stretch/>
          </p:blipFill>
          <p:spPr>
            <a:xfrm>
              <a:off x="7858875" y="2124500"/>
              <a:ext cx="1086349" cy="2848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8"/>
            <p:cNvPicPr preferRelativeResize="0"/>
            <p:nvPr/>
          </p:nvPicPr>
          <p:blipFill rotWithShape="1">
            <a:blip r:embed="rId4">
              <a:alphaModFix/>
            </a:blip>
            <a:srcRect b="19672" l="26868" r="22310" t="0"/>
            <a:stretch/>
          </p:blipFill>
          <p:spPr>
            <a:xfrm>
              <a:off x="7340351" y="4094650"/>
              <a:ext cx="447200" cy="706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novel about our approach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Little research has been done on housing markets using ABMs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Geanakoplos et al. (2012) - Washington housing market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Carstensen (2015) - Danish housing market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 ABMs have been initialised with Dutch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initialisation</a:t>
            </a:r>
            <a:endParaRPr/>
          </a:p>
        </p:txBody>
      </p:sp>
      <p:sp>
        <p:nvSpPr>
          <p:cNvPr id="145" name="Google Shape;145;p30"/>
          <p:cNvSpPr txBox="1"/>
          <p:nvPr>
            <p:ph idx="4294967295" type="body"/>
          </p:nvPr>
        </p:nvSpPr>
        <p:spPr>
          <a:xfrm>
            <a:off x="311725" y="1290225"/>
            <a:ext cx="7102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Dutch Age Distribution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Dutch Income Distribution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Dutch Housing Price Distribution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Inflation: Random Walk = </a:t>
            </a:r>
            <a:r>
              <a:rPr lang="en-GB" sz="1500">
                <a:solidFill>
                  <a:schemeClr val="dk1"/>
                </a:solidFill>
              </a:rPr>
              <a:t>Φ (μ=0.00186, σ=0.00115)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Validation: running the model similar Gini coefficients are observed</a:t>
            </a:r>
            <a:endParaRPr sz="1500"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00" y="2732875"/>
            <a:ext cx="5218726" cy="22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949325"/>
            <a:ext cx="7346649" cy="2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13" y="94275"/>
            <a:ext cx="8769374" cy="1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Household Income Distribution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Function</a:t>
            </a:r>
            <a:endParaRPr/>
          </a:p>
        </p:txBody>
      </p:sp>
      <p:sp>
        <p:nvSpPr>
          <p:cNvPr id="159" name="Google Shape;159;p32"/>
          <p:cNvSpPr txBox="1"/>
          <p:nvPr>
            <p:ph idx="4294967295" type="body"/>
          </p:nvPr>
        </p:nvSpPr>
        <p:spPr>
          <a:xfrm>
            <a:off x="237825" y="1427300"/>
            <a:ext cx="81813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goal of household agents is to maximise future wealth by owning houses that increase in value over time.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Age</a:t>
            </a:r>
            <a:r>
              <a:rPr lang="en-GB" sz="1600"/>
              <a:t>: Agents derive no utility from buying and selling if they are &lt;20 or &gt;60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Social norms</a:t>
            </a:r>
            <a:r>
              <a:rPr lang="en-GB" sz="1600"/>
              <a:t>: Agents are more likely to move if their neighborhood is empty (a signal it may be undesirable)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Bounded rationality</a:t>
            </a:r>
            <a:r>
              <a:rPr lang="en-GB" sz="1600"/>
              <a:t>: Utility is reference dependent and agents differ in their risk and loss aversion.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Naive vs sophisticated</a:t>
            </a:r>
            <a:r>
              <a:rPr lang="en-GB" sz="1600"/>
              <a:t>: Agents have limited information of the housing market and use either a naive or a sophisticated forecasting strategy.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Sensitivity Analysis (OFAT)</a:t>
            </a:r>
            <a:endParaRPr/>
          </a:p>
        </p:txBody>
      </p:sp>
      <p:sp>
        <p:nvSpPr>
          <p:cNvPr id="165" name="Google Shape;165;p33"/>
          <p:cNvSpPr txBox="1"/>
          <p:nvPr>
            <p:ph idx="4294967295" type="body"/>
          </p:nvPr>
        </p:nvSpPr>
        <p:spPr>
          <a:xfrm>
            <a:off x="311725" y="1277075"/>
            <a:ext cx="7773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OFAT was run on the following parameters: savings lower, savings upper, price lower, price upper, payoff percentage freehold, inflation, chi parameter, bank income multiplier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50 samples over a linear space with 12 steps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Pending: Sobol analysis; have not investigated interaction effects</a:t>
            </a:r>
            <a:endParaRPr sz="1400"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5" y="2356650"/>
            <a:ext cx="8520601" cy="273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