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9" r:id="rId4"/>
    <p:sldId id="263" r:id="rId5"/>
    <p:sldId id="282" r:id="rId6"/>
    <p:sldId id="283" r:id="rId7"/>
    <p:sldId id="284" r:id="rId8"/>
    <p:sldId id="258" r:id="rId9"/>
    <p:sldId id="289" r:id="rId10"/>
    <p:sldId id="287" r:id="rId11"/>
    <p:sldId id="285" r:id="rId12"/>
    <p:sldId id="290" r:id="rId13"/>
    <p:sldId id="288" r:id="rId14"/>
    <p:sldId id="286" r:id="rId15"/>
    <p:sldId id="268" r:id="rId16"/>
    <p:sldId id="279" r:id="rId17"/>
    <p:sldId id="278" r:id="rId18"/>
    <p:sldId id="277" r:id="rId19"/>
    <p:sldId id="269" r:id="rId20"/>
    <p:sldId id="266" r:id="rId21"/>
    <p:sldId id="265" r:id="rId22"/>
    <p:sldId id="297" r:id="rId23"/>
    <p:sldId id="270" r:id="rId24"/>
    <p:sldId id="272" r:id="rId25"/>
    <p:sldId id="273" r:id="rId26"/>
    <p:sldId id="294" r:id="rId27"/>
    <p:sldId id="276" r:id="rId28"/>
    <p:sldId id="271" r:id="rId29"/>
    <p:sldId id="274" r:id="rId30"/>
    <p:sldId id="275" r:id="rId31"/>
    <p:sldId id="295" r:id="rId32"/>
    <p:sldId id="293" r:id="rId33"/>
    <p:sldId id="292"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8" autoAdjust="0"/>
    <p:restoredTop sz="94660"/>
  </p:normalViewPr>
  <p:slideViewPr>
    <p:cSldViewPr snapToGrid="0">
      <p:cViewPr>
        <p:scale>
          <a:sx n="85" d="100"/>
          <a:sy n="85" d="100"/>
        </p:scale>
        <p:origin x="4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03/04/2023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03/04/2023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03/04/2023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03/04/2023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03/04/2023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03/04/2023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03/04/2023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03/04/2023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03/04/2023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03/04/2023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03/04/2023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03/04/2023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03/04/2023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669872"/>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in China </a:t>
            </a:r>
            <a:br>
              <a:rPr lang="en-US" altLang="zh-CN" sz="50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Mattingly, Daniel (2022)</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10</a:t>
            </a:fld>
            <a:endParaRPr lang="en-GB" dirty="0"/>
          </a:p>
        </p:txBody>
      </p:sp>
    </p:spTree>
    <p:extLst>
      <p:ext uri="{BB962C8B-B14F-4D97-AF65-F5344CB8AC3E}">
        <p14:creationId xmlns:p14="http://schemas.microsoft.com/office/powerpoint/2010/main" val="227290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Promotion to </a:t>
            </a:r>
            <a:r>
              <a:rPr lang="en-US" altLang="zh-CN">
                <a:latin typeface="Times New Roman" panose="02020603050405020304" pitchFamily="18" charset="0"/>
                <a:cs typeface="Times New Roman" panose="02020603050405020304" pitchFamily="18" charset="0"/>
              </a:rPr>
              <a:t>General</a:t>
            </a:r>
            <a:r>
              <a:rPr lang="en-US">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11</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7850"/>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8338"/>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538356"/>
            <a:ext cx="7138958" cy="2413355"/>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9"/>
            <a:ext cx="7475547" cy="1982444"/>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pic>
        <p:nvPicPr>
          <p:cNvPr id="5" name="图片 4">
            <a:extLst>
              <a:ext uri="{FF2B5EF4-FFF2-40B4-BE49-F238E27FC236}">
                <a16:creationId xmlns:a16="http://schemas.microsoft.com/office/drawing/2014/main" id="{63F59C69-9E44-2CD8-AE94-28FD3B34C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6243" y="4991054"/>
            <a:ext cx="6029369" cy="590554"/>
          </a:xfrm>
          <a:prstGeom prst="rect">
            <a:avLst/>
          </a:prstGeom>
        </p:spPr>
      </p:pic>
      <p:pic>
        <p:nvPicPr>
          <p:cNvPr id="9" name="图片 8">
            <a:extLst>
              <a:ext uri="{FF2B5EF4-FFF2-40B4-BE49-F238E27FC236}">
                <a16:creationId xmlns:a16="http://schemas.microsoft.com/office/drawing/2014/main" id="{70432024-2898-8E40-D0DB-C4AEEA916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9997" y="2340137"/>
            <a:ext cx="6148175" cy="590554"/>
          </a:xfrm>
          <a:prstGeom prst="rect">
            <a:avLst/>
          </a:prstGeom>
        </p:spPr>
      </p:pic>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a:t>
            </a:r>
            <a:r>
              <a:rPr lang="en-US" altLang="zh-CN" dirty="0">
                <a:latin typeface="Times New Roman" panose="02020603050405020304" pitchFamily="18" charset="0"/>
                <a:cs typeface="Times New Roman" panose="02020603050405020304" pitchFamily="18" charset="0"/>
              </a:rPr>
              <a:t>(</a:t>
            </a:r>
            <a:r>
              <a:rPr lang="en-GB" altLang="zh-CN" dirty="0">
                <a:latin typeface="Times New Roman" panose="02020603050405020304" pitchFamily="18" charset="0"/>
                <a:cs typeface="Times New Roman" panose="02020603050405020304" pitchFamily="18" charset="0"/>
              </a:rPr>
              <a:t>that statistically significantly different from 0</a:t>
            </a:r>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1.055 larger than those officers from ethnic minority families and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AEDB5-8DDE-F55D-73CB-5AD66194DE9D}"/>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Model Comparison with “LRT”</a:t>
            </a:r>
            <a:endParaRPr lang="en-GB" dirty="0"/>
          </a:p>
        </p:txBody>
      </p:sp>
      <p:sp>
        <p:nvSpPr>
          <p:cNvPr id="4" name="灯片编号占位符 3">
            <a:extLst>
              <a:ext uri="{FF2B5EF4-FFF2-40B4-BE49-F238E27FC236}">
                <a16:creationId xmlns:a16="http://schemas.microsoft.com/office/drawing/2014/main" id="{53EACA69-B0F2-BADA-49ED-C650F0E4C1C1}"/>
              </a:ext>
            </a:extLst>
          </p:cNvPr>
          <p:cNvSpPr>
            <a:spLocks noGrp="1"/>
          </p:cNvSpPr>
          <p:nvPr>
            <p:ph type="sldNum" sz="quarter" idx="12"/>
          </p:nvPr>
        </p:nvSpPr>
        <p:spPr/>
        <p:txBody>
          <a:bodyPr/>
          <a:lstStyle/>
          <a:p>
            <a:fld id="{41F902B4-3FB8-458D-8E6E-B6B3111C7BD4}" type="slidenum">
              <a:rPr lang="en-GB" smtClean="0"/>
              <a:t>22</a:t>
            </a:fld>
            <a:endParaRPr lang="en-GB" dirty="0"/>
          </a:p>
        </p:txBody>
      </p:sp>
      <p:sp>
        <p:nvSpPr>
          <p:cNvPr id="12" name="内容占位符 11">
            <a:extLst>
              <a:ext uri="{FF2B5EF4-FFF2-40B4-BE49-F238E27FC236}">
                <a16:creationId xmlns:a16="http://schemas.microsoft.com/office/drawing/2014/main" id="{50920D4C-58D7-9F63-B550-A4AC07ECC004}"/>
              </a:ext>
            </a:extLst>
          </p:cNvPr>
          <p:cNvSpPr>
            <a:spLocks noGrp="1"/>
          </p:cNvSpPr>
          <p:nvPr>
            <p:ph idx="1"/>
          </p:nvPr>
        </p:nvSpPr>
        <p:spPr/>
        <p:txBody>
          <a:bodyPr/>
          <a:lstStyle/>
          <a:p>
            <a:r>
              <a:rPr lang="en-GB" altLang="zh-CN" dirty="0">
                <a:latin typeface="Times New Roman" panose="02020603050405020304" pitchFamily="18" charset="0"/>
                <a:cs typeface="Times New Roman" panose="02020603050405020304" pitchFamily="18" charset="0"/>
              </a:rPr>
              <a:t>P-value &gt; 0.05 # General Promotion </a:t>
            </a:r>
          </a:p>
          <a:p>
            <a:r>
              <a:rPr lang="en-GB" altLang="zh-CN"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-value &gt; 0.05   # CMC Promotion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cannot deny the null hypothesis that the interaction model is not better than additive model in explaining the general and CMC Promotion. </a:t>
            </a:r>
            <a:endParaRPr lang="en-GB" altLang="zh-CN" dirty="0">
              <a:latin typeface="Times New Roman" panose="02020603050405020304" pitchFamily="18" charset="0"/>
              <a:cs typeface="Times New Roman" panose="02020603050405020304" pitchFamily="18" charset="0"/>
            </a:endParaRPr>
          </a:p>
          <a:p>
            <a:endParaRPr lang="en-US" dirty="0"/>
          </a:p>
          <a:p>
            <a:endParaRPr lang="en-US" dirty="0"/>
          </a:p>
          <a:p>
            <a:endParaRPr lang="en-GB" dirty="0"/>
          </a:p>
        </p:txBody>
      </p:sp>
      <p:pic>
        <p:nvPicPr>
          <p:cNvPr id="13" name="内容占位符 9">
            <a:extLst>
              <a:ext uri="{FF2B5EF4-FFF2-40B4-BE49-F238E27FC236}">
                <a16:creationId xmlns:a16="http://schemas.microsoft.com/office/drawing/2014/main" id="{838A29F8-8A68-3522-2E61-9A316B87D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78" y="4571328"/>
            <a:ext cx="5344528" cy="2073499"/>
          </a:xfrm>
          <a:prstGeom prst="rect">
            <a:avLst/>
          </a:prstGeom>
        </p:spPr>
      </p:pic>
      <p:pic>
        <p:nvPicPr>
          <p:cNvPr id="15" name="图片 14">
            <a:extLst>
              <a:ext uri="{FF2B5EF4-FFF2-40B4-BE49-F238E27FC236}">
                <a16:creationId xmlns:a16="http://schemas.microsoft.com/office/drawing/2014/main" id="{6FBD264B-A30F-8C41-C637-F0E85C205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330" y="4635841"/>
            <a:ext cx="5238901" cy="2008986"/>
          </a:xfrm>
          <a:prstGeom prst="rect">
            <a:avLst/>
          </a:prstGeom>
        </p:spPr>
      </p:pic>
    </p:spTree>
    <p:extLst>
      <p:ext uri="{BB962C8B-B14F-4D97-AF65-F5344CB8AC3E}">
        <p14:creationId xmlns:p14="http://schemas.microsoft.com/office/powerpoint/2010/main" val="4204611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3049180"/>
            <a:ext cx="8115066" cy="1358492"/>
          </a:xfr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23</a:t>
            </a:fld>
            <a:endParaRPr lang="en-GB" dirty="0"/>
          </a:p>
        </p:txBody>
      </p:sp>
      <p:pic>
        <p:nvPicPr>
          <p:cNvPr id="7" name="图片 6">
            <a:extLst>
              <a:ext uri="{FF2B5EF4-FFF2-40B4-BE49-F238E27FC236}">
                <a16:creationId xmlns:a16="http://schemas.microsoft.com/office/drawing/2014/main" id="{A3D4A77A-146B-9F02-38B4-6685A8A8C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5766164"/>
            <a:ext cx="7082857" cy="689675"/>
          </a:xfrm>
          <a:prstGeom prst="rect">
            <a:avLst/>
          </a:prstGeom>
        </p:spPr>
      </p:pic>
      <p:pic>
        <p:nvPicPr>
          <p:cNvPr id="11" name="图片 10">
            <a:extLst>
              <a:ext uri="{FF2B5EF4-FFF2-40B4-BE49-F238E27FC236}">
                <a16:creationId xmlns:a16="http://schemas.microsoft.com/office/drawing/2014/main" id="{5148EA7E-4852-35D9-25DE-6190A2C1CF83}"/>
              </a:ext>
            </a:extLst>
          </p:cNvPr>
          <p:cNvPicPr>
            <a:picLocks noChangeAspect="1"/>
          </p:cNvPicPr>
          <p:nvPr/>
        </p:nvPicPr>
        <p:blipFill>
          <a:blip r:embed="rId4"/>
          <a:stretch>
            <a:fillRect/>
          </a:stretch>
        </p:blipFill>
        <p:spPr>
          <a:xfrm>
            <a:off x="838198" y="1690688"/>
            <a:ext cx="8567293" cy="1441762"/>
          </a:xfrm>
          <a:prstGeom prst="rect">
            <a:avLst/>
          </a:prstGeom>
        </p:spPr>
      </p:pic>
      <p:pic>
        <p:nvPicPr>
          <p:cNvPr id="13" name="图片 12">
            <a:extLst>
              <a:ext uri="{FF2B5EF4-FFF2-40B4-BE49-F238E27FC236}">
                <a16:creationId xmlns:a16="http://schemas.microsoft.com/office/drawing/2014/main" id="{2DC01ACE-2EDD-BFB1-07A5-5A15ADF6D9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198" y="4691718"/>
            <a:ext cx="6615161" cy="604842"/>
          </a:xfrm>
          <a:prstGeom prst="rect">
            <a:avLst/>
          </a:prstGeom>
        </p:spPr>
      </p:pic>
    </p:spTree>
    <p:extLst>
      <p:ext uri="{BB962C8B-B14F-4D97-AF65-F5344CB8AC3E}">
        <p14:creationId xmlns:p14="http://schemas.microsoft.com/office/powerpoint/2010/main" val="370531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7800" y="1211290"/>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has commissar experience at the same time,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(that statistically significantly different from 0)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24</a:t>
            </a:fld>
            <a:endParaRPr lang="en-GB" dirty="0"/>
          </a:p>
        </p:txBody>
      </p:sp>
      <p:pic>
        <p:nvPicPr>
          <p:cNvPr id="3" name="内容占位符 4">
            <a:extLst>
              <a:ext uri="{FF2B5EF4-FFF2-40B4-BE49-F238E27FC236}">
                <a16:creationId xmlns:a16="http://schemas.microsoft.com/office/drawing/2014/main" id="{308FBBD1-7E86-B1BE-2D6D-E978B3916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3149" y="1211290"/>
            <a:ext cx="2982648" cy="5627262"/>
          </a:xfrm>
          <a:prstGeom prst="rect">
            <a:avLst/>
          </a:prstGeom>
        </p:spPr>
      </p:pic>
    </p:spTree>
    <p:extLst>
      <p:ext uri="{BB962C8B-B14F-4D97-AF65-F5344CB8AC3E}">
        <p14:creationId xmlns:p14="http://schemas.microsoft.com/office/powerpoint/2010/main" val="117486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4736556"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01094" y="1200613"/>
            <a:ext cx="3667573" cy="5155737"/>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25</a:t>
            </a:fld>
            <a:endParaRPr lang="en-GB" dirty="0"/>
          </a:p>
        </p:txBody>
      </p:sp>
      <p:pic>
        <p:nvPicPr>
          <p:cNvPr id="3" name="内容占位符 10">
            <a:extLst>
              <a:ext uri="{FF2B5EF4-FFF2-40B4-BE49-F238E27FC236}">
                <a16:creationId xmlns:a16="http://schemas.microsoft.com/office/drawing/2014/main" id="{B6E14E95-4E6F-14CD-66F7-DD3907311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987" y="1250989"/>
            <a:ext cx="2738275" cy="5105361"/>
          </a:xfrm>
          <a:prstGeom prst="rect">
            <a:avLst/>
          </a:prstGeom>
        </p:spPr>
      </p:pic>
    </p:spTree>
    <p:extLst>
      <p:ext uri="{BB962C8B-B14F-4D97-AF65-F5344CB8AC3E}">
        <p14:creationId xmlns:p14="http://schemas.microsoft.com/office/powerpoint/2010/main" val="3347124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90EB2-2358-370B-F61E-5AD47F6C314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Comparison with “LRT”</a:t>
            </a:r>
          </a:p>
        </p:txBody>
      </p:sp>
      <p:sp>
        <p:nvSpPr>
          <p:cNvPr id="3" name="内容占位符 2">
            <a:extLst>
              <a:ext uri="{FF2B5EF4-FFF2-40B4-BE49-F238E27FC236}">
                <a16:creationId xmlns:a16="http://schemas.microsoft.com/office/drawing/2014/main" id="{7396C621-53B7-2DF2-BC45-2339C0A42BCC}"/>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P-value &gt; 0.05 # General Promotion </a:t>
            </a:r>
          </a:p>
          <a:p>
            <a:r>
              <a:rPr lang="en-GB"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-value &gt; 0.05   # CMC Promotion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cannot deny the null hypothesis that the interaction model is not better than additive model in explaining the general and CMC Promotion.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3E73B3C9-68D1-6916-6BDE-7D82F384FF9E}"/>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10" name="图片 9">
            <a:extLst>
              <a:ext uri="{FF2B5EF4-FFF2-40B4-BE49-F238E27FC236}">
                <a16:creationId xmlns:a16="http://schemas.microsoft.com/office/drawing/2014/main" id="{A498F08F-F828-2F94-18E8-1C55CA107F18}"/>
              </a:ext>
            </a:extLst>
          </p:cNvPr>
          <p:cNvPicPr>
            <a:picLocks noChangeAspect="1"/>
          </p:cNvPicPr>
          <p:nvPr/>
        </p:nvPicPr>
        <p:blipFill>
          <a:blip r:embed="rId2"/>
          <a:stretch>
            <a:fillRect/>
          </a:stretch>
        </p:blipFill>
        <p:spPr>
          <a:xfrm>
            <a:off x="6254762" y="4593178"/>
            <a:ext cx="5430828" cy="2128297"/>
          </a:xfrm>
          <a:prstGeom prst="rect">
            <a:avLst/>
          </a:prstGeom>
        </p:spPr>
      </p:pic>
      <p:pic>
        <p:nvPicPr>
          <p:cNvPr id="14" name="图片 13">
            <a:extLst>
              <a:ext uri="{FF2B5EF4-FFF2-40B4-BE49-F238E27FC236}">
                <a16:creationId xmlns:a16="http://schemas.microsoft.com/office/drawing/2014/main" id="{CCD17017-85AC-42E2-946C-4B0A49CFC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083" y="4724417"/>
            <a:ext cx="5293446" cy="1877038"/>
          </a:xfrm>
          <a:prstGeom prst="rect">
            <a:avLst/>
          </a:prstGeom>
        </p:spPr>
      </p:pic>
    </p:spTree>
    <p:extLst>
      <p:ext uri="{BB962C8B-B14F-4D97-AF65-F5344CB8AC3E}">
        <p14:creationId xmlns:p14="http://schemas.microsoft.com/office/powerpoint/2010/main" val="1123112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 because their careers are binding with the regime.)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interaction model is not better than additive</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27</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32318"/>
            <a:ext cx="9079955" cy="3296353"/>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28</a:t>
            </a:fld>
            <a:endParaRPr lang="en-GB" dirty="0"/>
          </a:p>
        </p:txBody>
      </p:sp>
      <p:pic>
        <p:nvPicPr>
          <p:cNvPr id="5" name="图片 4">
            <a:extLst>
              <a:ext uri="{FF2B5EF4-FFF2-40B4-BE49-F238E27FC236}">
                <a16:creationId xmlns:a16="http://schemas.microsoft.com/office/drawing/2014/main" id="{52A9F277-4B2A-E525-CAC3-F6D445323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5028671"/>
            <a:ext cx="9047320" cy="784750"/>
          </a:xfrm>
          <a:prstGeom prst="rect">
            <a:avLst/>
          </a:prstGeom>
        </p:spPr>
      </p:pic>
      <p:pic>
        <p:nvPicPr>
          <p:cNvPr id="9" name="图片 8">
            <a:extLst>
              <a:ext uri="{FF2B5EF4-FFF2-40B4-BE49-F238E27FC236}">
                <a16:creationId xmlns:a16="http://schemas.microsoft.com/office/drawing/2014/main" id="{5BEACF37-5D65-5A08-BB21-3720D7436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5813421"/>
            <a:ext cx="8481666" cy="727000"/>
          </a:xfrm>
          <a:prstGeom prst="rect">
            <a:avLst/>
          </a:prstGeom>
        </p:spPr>
      </p:pic>
    </p:spTree>
    <p:extLst>
      <p:ext uri="{BB962C8B-B14F-4D97-AF65-F5344CB8AC3E}">
        <p14:creationId xmlns:p14="http://schemas.microsoft.com/office/powerpoint/2010/main" val="2769021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308" y="1552697"/>
            <a:ext cx="3402610" cy="4986215"/>
          </a:xfrm>
          <a:prstGeom prst="rect">
            <a:avLst/>
          </a:prstGeo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5078313"/>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(that statistically significantly different from 0)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29</a:t>
            </a:fld>
            <a:endParaRPr lang="en-GB" dirty="0"/>
          </a:p>
        </p:txBody>
      </p:sp>
      <p:pic>
        <p:nvPicPr>
          <p:cNvPr id="3" name="内容占位符 4">
            <a:extLst>
              <a:ext uri="{FF2B5EF4-FFF2-40B4-BE49-F238E27FC236}">
                <a16:creationId xmlns:a16="http://schemas.microsoft.com/office/drawing/2014/main" id="{8C5B4323-80C3-6410-244B-D1C6BB2AD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180" y="1458552"/>
            <a:ext cx="2838258" cy="5354846"/>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(that statistically significantly different from 0)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7306" y="1629430"/>
            <a:ext cx="3129179" cy="5158676"/>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30</a:t>
            </a:fld>
            <a:endParaRPr lang="en-GB" dirty="0"/>
          </a:p>
        </p:txBody>
      </p:sp>
      <p:pic>
        <p:nvPicPr>
          <p:cNvPr id="3" name="内容占位符 10">
            <a:extLst>
              <a:ext uri="{FF2B5EF4-FFF2-40B4-BE49-F238E27FC236}">
                <a16:creationId xmlns:a16="http://schemas.microsoft.com/office/drawing/2014/main" id="{7BC3FE98-A531-A668-86FA-39702D9EB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640" y="1664513"/>
            <a:ext cx="2738275" cy="5105361"/>
          </a:xfrm>
          <a:prstGeom prst="rect">
            <a:avLst/>
          </a:prstGeom>
        </p:spPr>
      </p:pic>
    </p:spTree>
    <p:extLst>
      <p:ext uri="{BB962C8B-B14F-4D97-AF65-F5344CB8AC3E}">
        <p14:creationId xmlns:p14="http://schemas.microsoft.com/office/powerpoint/2010/main" val="108352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AEDB5-8DDE-F55D-73CB-5AD66194DE9D}"/>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Model Comparison with “LRT”</a:t>
            </a:r>
            <a:endParaRPr lang="en-GB" dirty="0"/>
          </a:p>
        </p:txBody>
      </p:sp>
      <p:sp>
        <p:nvSpPr>
          <p:cNvPr id="4" name="灯片编号占位符 3">
            <a:extLst>
              <a:ext uri="{FF2B5EF4-FFF2-40B4-BE49-F238E27FC236}">
                <a16:creationId xmlns:a16="http://schemas.microsoft.com/office/drawing/2014/main" id="{53EACA69-B0F2-BADA-49ED-C650F0E4C1C1}"/>
              </a:ext>
            </a:extLst>
          </p:cNvPr>
          <p:cNvSpPr>
            <a:spLocks noGrp="1"/>
          </p:cNvSpPr>
          <p:nvPr>
            <p:ph type="sldNum" sz="quarter" idx="12"/>
          </p:nvPr>
        </p:nvSpPr>
        <p:spPr/>
        <p:txBody>
          <a:bodyPr/>
          <a:lstStyle/>
          <a:p>
            <a:fld id="{41F902B4-3FB8-458D-8E6E-B6B3111C7BD4}" type="slidenum">
              <a:rPr lang="en-GB" smtClean="0"/>
              <a:t>31</a:t>
            </a:fld>
            <a:endParaRPr lang="en-GB" dirty="0"/>
          </a:p>
        </p:txBody>
      </p:sp>
      <p:sp>
        <p:nvSpPr>
          <p:cNvPr id="8" name="内容占位符 7">
            <a:extLst>
              <a:ext uri="{FF2B5EF4-FFF2-40B4-BE49-F238E27FC236}">
                <a16:creationId xmlns:a16="http://schemas.microsoft.com/office/drawing/2014/main" id="{254E204E-5BB4-3EDC-F290-B40843A0EC2D}"/>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P-value &gt; 0.05 # General Promotion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P-value &gt; 0.05 # CMC Promotion  </a:t>
            </a:r>
            <a:endParaRPr lang="en-GB" dirty="0">
              <a:latin typeface="Times New Roman" panose="02020603050405020304" pitchFamily="18" charset="0"/>
              <a:cs typeface="Times New Roman" panose="02020603050405020304" pitchFamily="18" charset="0"/>
            </a:endParaRPr>
          </a:p>
        </p:txBody>
      </p:sp>
      <p:pic>
        <p:nvPicPr>
          <p:cNvPr id="9" name="内容占位符 5">
            <a:extLst>
              <a:ext uri="{FF2B5EF4-FFF2-40B4-BE49-F238E27FC236}">
                <a16:creationId xmlns:a16="http://schemas.microsoft.com/office/drawing/2014/main" id="{9A0E36E3-B8D4-32A1-60A8-3BC4B8A9A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1786" y="3636027"/>
            <a:ext cx="6019011" cy="2419180"/>
          </a:xfrm>
          <a:prstGeom prst="rect">
            <a:avLst/>
          </a:prstGeom>
        </p:spPr>
      </p:pic>
      <p:pic>
        <p:nvPicPr>
          <p:cNvPr id="13" name="图片 12">
            <a:extLst>
              <a:ext uri="{FF2B5EF4-FFF2-40B4-BE49-F238E27FC236}">
                <a16:creationId xmlns:a16="http://schemas.microsoft.com/office/drawing/2014/main" id="{70F31AB6-04F2-4126-F07B-FE352C7D3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03" y="3783468"/>
            <a:ext cx="5833563" cy="2124298"/>
          </a:xfrm>
          <a:prstGeom prst="rect">
            <a:avLst/>
          </a:prstGeom>
        </p:spPr>
      </p:pic>
    </p:spTree>
    <p:extLst>
      <p:ext uri="{BB962C8B-B14F-4D97-AF65-F5344CB8AC3E}">
        <p14:creationId xmlns:p14="http://schemas.microsoft.com/office/powerpoint/2010/main" val="334430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9C87C-83A9-5B59-FD88-2346E849FDC6}"/>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My Further Thoughts</a:t>
            </a:r>
            <a:endParaRPr lang="en-GB" dirty="0"/>
          </a:p>
        </p:txBody>
      </p:sp>
      <p:sp>
        <p:nvSpPr>
          <p:cNvPr id="3" name="内容占位符 2">
            <a:extLst>
              <a:ext uri="{FF2B5EF4-FFF2-40B4-BE49-F238E27FC236}">
                <a16:creationId xmlns:a16="http://schemas.microsoft.com/office/drawing/2014/main" id="{EA7B867E-FB9D-8BC2-977B-8EA063ADD121}"/>
              </a:ext>
            </a:extLst>
          </p:cNvPr>
          <p:cNvSpPr>
            <a:spLocks noGrp="1"/>
          </p:cNvSpPr>
          <p:nvPr>
            <p:ph idx="1"/>
          </p:nvPr>
        </p:nvSpPr>
        <p:spPr/>
        <p:txBody>
          <a:bodyPr/>
          <a:lstStyle/>
          <a:p>
            <a:r>
              <a:rPr lang="en-GB" altLang="zh-CN" dirty="0">
                <a:latin typeface="Times New Roman" panose="02020603050405020304" pitchFamily="18" charset="0"/>
                <a:cs typeface="Times New Roman" panose="02020603050405020304" pitchFamily="18" charset="0"/>
              </a:rPr>
              <a:t>Overall, officers from ethnic minority are more likely to be promoted to genera and CMC if they have experience in commissar.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and relevant: loyalty to the regime may be the prior concern for promotion regarding the officers from ethnic minority.</a:t>
            </a:r>
          </a:p>
          <a:p>
            <a:endParaRPr lang="en-GB"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this interaction model is not better than additive</a:t>
            </a:r>
            <a:r>
              <a:rPr lang="en-US" altLang="zh-CN" dirty="0">
                <a:latin typeface="Times New Roman" panose="02020603050405020304" pitchFamily="18" charset="0"/>
                <a:cs typeface="Times New Roman" panose="02020603050405020304" pitchFamily="18" charset="0"/>
              </a:rPr>
              <a:t>.</a:t>
            </a:r>
          </a:p>
          <a:p>
            <a:endParaRPr lang="en-GB" dirty="0"/>
          </a:p>
        </p:txBody>
      </p:sp>
      <p:sp>
        <p:nvSpPr>
          <p:cNvPr id="4" name="灯片编号占位符 3">
            <a:extLst>
              <a:ext uri="{FF2B5EF4-FFF2-40B4-BE49-F238E27FC236}">
                <a16:creationId xmlns:a16="http://schemas.microsoft.com/office/drawing/2014/main" id="{EB268E8B-2253-AE9E-3F3F-A01D087F8C25}"/>
              </a:ext>
            </a:extLst>
          </p:cNvPr>
          <p:cNvSpPr>
            <a:spLocks noGrp="1"/>
          </p:cNvSpPr>
          <p:nvPr>
            <p:ph type="sldNum" sz="quarter" idx="12"/>
          </p:nvPr>
        </p:nvSpPr>
        <p:spPr/>
        <p:txBody>
          <a:bodyPr/>
          <a:lstStyle/>
          <a:p>
            <a:fld id="{41F902B4-3FB8-458D-8E6E-B6B3111C7BD4}" type="slidenum">
              <a:rPr lang="en-GB" smtClean="0"/>
              <a:t>32</a:t>
            </a:fld>
            <a:endParaRPr lang="en-GB" dirty="0"/>
          </a:p>
        </p:txBody>
      </p:sp>
    </p:spTree>
    <p:extLst>
      <p:ext uri="{BB962C8B-B14F-4D97-AF65-F5344CB8AC3E}">
        <p14:creationId xmlns:p14="http://schemas.microsoft.com/office/powerpoint/2010/main" val="275676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33</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34</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838200" y="1847850"/>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775069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TotalTime>
  <Words>1449</Words>
  <Application>Microsoft Office PowerPoint</Application>
  <PresentationFormat>宽屏</PresentationFormat>
  <Paragraphs>174</Paragraphs>
  <Slides>34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等线</vt:lpstr>
      <vt:lpstr>等线 Light</vt:lpstr>
      <vt:lpstr>Arial</vt:lpstr>
      <vt:lpstr>Times New Roman</vt:lpstr>
      <vt:lpstr>Office 主题​​</vt:lpstr>
      <vt:lpstr>Replication: How the Party Commands the Gun: The Foreign–Domestic Threat Dilemma in China  Mattingly, Daniel (2022)</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Promotion to General  &amp; Tie to leaders Original Code with OLS</vt:lpstr>
      <vt:lpstr>Promotion to General  &amp; Tie to leaders Replicate with logit regression </vt:lpstr>
      <vt:lpstr>Promotion to General &amp; Tie to leaders OLS vs. Logit Regression</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Additive vs. Interaction: General Promotion  </vt:lpstr>
      <vt:lpstr>Additive vs. Interaction: CMC Promotion  </vt:lpstr>
      <vt:lpstr>Model Comparison with “LRT”</vt:lpstr>
      <vt:lpstr>Interaction 2    combat_post_1949 : commissar </vt:lpstr>
      <vt:lpstr>Additive vs. Interaction: General Promotion  </vt:lpstr>
      <vt:lpstr>Additive vs. Interaction: CMC Promotion  </vt:lpstr>
      <vt:lpstr>Model Comparison with “LRT”</vt:lpstr>
      <vt:lpstr>My Further Thoughts</vt:lpstr>
      <vt:lpstr>Interaction 3    commissar : minority</vt:lpstr>
      <vt:lpstr>Additive vs. Interaction: General Promotion  </vt:lpstr>
      <vt:lpstr>Additive vs. Interaction: CMC Promotion  </vt:lpstr>
      <vt:lpstr>Model Comparison with “LRT”</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dc:title>
  <dc:creator>Tianxin Zhang</dc:creator>
  <cp:lastModifiedBy>Tianxin Zhang</cp:lastModifiedBy>
  <cp:revision>496</cp:revision>
  <dcterms:created xsi:type="dcterms:W3CDTF">2023-03-30T10:30:50Z</dcterms:created>
  <dcterms:modified xsi:type="dcterms:W3CDTF">2023-04-03T21:29:48Z</dcterms:modified>
</cp:coreProperties>
</file>