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63" r:id="rId5"/>
    <p:sldId id="282" r:id="rId6"/>
    <p:sldId id="283" r:id="rId7"/>
    <p:sldId id="284" r:id="rId8"/>
    <p:sldId id="258" r:id="rId9"/>
    <p:sldId id="289" r:id="rId10"/>
    <p:sldId id="287" r:id="rId11"/>
    <p:sldId id="285" r:id="rId12"/>
    <p:sldId id="290" r:id="rId13"/>
    <p:sldId id="288" r:id="rId14"/>
    <p:sldId id="286" r:id="rId15"/>
    <p:sldId id="268" r:id="rId16"/>
    <p:sldId id="279" r:id="rId17"/>
    <p:sldId id="278" r:id="rId18"/>
    <p:sldId id="277" r:id="rId19"/>
    <p:sldId id="269" r:id="rId20"/>
    <p:sldId id="266" r:id="rId21"/>
    <p:sldId id="265" r:id="rId22"/>
    <p:sldId id="270" r:id="rId23"/>
    <p:sldId id="272" r:id="rId24"/>
    <p:sldId id="273" r:id="rId25"/>
    <p:sldId id="271" r:id="rId26"/>
    <p:sldId id="274" r:id="rId27"/>
    <p:sldId id="275" r:id="rId28"/>
    <p:sldId id="276" r:id="rId29"/>
    <p:sldId id="292" r:id="rId30"/>
    <p:sldId id="29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8" autoAdjust="0"/>
    <p:restoredTop sz="94660"/>
  </p:normalViewPr>
  <p:slideViewPr>
    <p:cSldViewPr snapToGrid="0">
      <p:cViewPr varScale="1">
        <p:scale>
          <a:sx n="85" d="100"/>
          <a:sy n="85" d="100"/>
        </p:scale>
        <p:origin x="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1C418-51F6-4D91-988A-1DD4ADF1288E}" type="datetimeFigureOut">
              <a:rPr lang="en-GB" smtClean="0"/>
              <a:t>02/04/2023</a:t>
            </a:fld>
            <a:endParaRPr lang="en-GB"/>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FFB57-FC8A-4601-9C24-0402F1DFA2DC}" type="slidenum">
              <a:rPr lang="en-GB" smtClean="0"/>
              <a:t>‹#›</a:t>
            </a:fld>
            <a:endParaRPr lang="en-GB"/>
          </a:p>
        </p:txBody>
      </p:sp>
    </p:spTree>
    <p:extLst>
      <p:ext uri="{BB962C8B-B14F-4D97-AF65-F5344CB8AC3E}">
        <p14:creationId xmlns:p14="http://schemas.microsoft.com/office/powerpoint/2010/main" val="78364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709AD-3C10-0B64-2E00-3E0C00CFC4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GB"/>
          </a:p>
        </p:txBody>
      </p:sp>
      <p:sp>
        <p:nvSpPr>
          <p:cNvPr id="3" name="副标题 2">
            <a:extLst>
              <a:ext uri="{FF2B5EF4-FFF2-40B4-BE49-F238E27FC236}">
                <a16:creationId xmlns:a16="http://schemas.microsoft.com/office/drawing/2014/main" id="{B4D373EF-9382-4D82-F69F-D709EAF06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GB"/>
          </a:p>
        </p:txBody>
      </p:sp>
      <p:sp>
        <p:nvSpPr>
          <p:cNvPr id="4" name="日期占位符 3">
            <a:extLst>
              <a:ext uri="{FF2B5EF4-FFF2-40B4-BE49-F238E27FC236}">
                <a16:creationId xmlns:a16="http://schemas.microsoft.com/office/drawing/2014/main" id="{5C19DF5F-C067-4148-2123-D62C3DE88C8D}"/>
              </a:ext>
            </a:extLst>
          </p:cNvPr>
          <p:cNvSpPr>
            <a:spLocks noGrp="1"/>
          </p:cNvSpPr>
          <p:nvPr>
            <p:ph type="dt" sz="half" idx="10"/>
          </p:nvPr>
        </p:nvSpPr>
        <p:spPr/>
        <p:txBody>
          <a:bodyPr/>
          <a:lstStyle/>
          <a:p>
            <a:fld id="{5CE3D992-DCBE-47E6-8BFB-455ECAD3F486}" type="datetime1">
              <a:rPr lang="en-GB" smtClean="0"/>
              <a:t>02/04/2023</a:t>
            </a:fld>
            <a:endParaRPr lang="en-GB" dirty="0"/>
          </a:p>
        </p:txBody>
      </p:sp>
      <p:sp>
        <p:nvSpPr>
          <p:cNvPr id="5" name="页脚占位符 4">
            <a:extLst>
              <a:ext uri="{FF2B5EF4-FFF2-40B4-BE49-F238E27FC236}">
                <a16:creationId xmlns:a16="http://schemas.microsoft.com/office/drawing/2014/main" id="{8B30A2F5-6E75-D179-4EA2-223EB83A69F1}"/>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91EFFF04-9AFA-FD52-4327-1DF701BF074E}"/>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03079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99CE2-AA8D-F3F2-1844-47715FBD5F54}"/>
              </a:ext>
            </a:extLst>
          </p:cNvPr>
          <p:cNvSpPr>
            <a:spLocks noGrp="1"/>
          </p:cNvSpPr>
          <p:nvPr>
            <p:ph type="title"/>
          </p:nvPr>
        </p:nvSpPr>
        <p:spPr/>
        <p:txBody>
          <a:bodyPr/>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96C1C642-A67C-BCEA-5274-EFF3F3A1BF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25D026E3-210F-5D9C-BA7E-5F266D3466EC}"/>
              </a:ext>
            </a:extLst>
          </p:cNvPr>
          <p:cNvSpPr>
            <a:spLocks noGrp="1"/>
          </p:cNvSpPr>
          <p:nvPr>
            <p:ph type="dt" sz="half" idx="10"/>
          </p:nvPr>
        </p:nvSpPr>
        <p:spPr/>
        <p:txBody>
          <a:bodyPr/>
          <a:lstStyle/>
          <a:p>
            <a:fld id="{96E35861-BD11-490D-9F40-40D2A13E65A9}" type="datetime1">
              <a:rPr lang="en-GB" smtClean="0"/>
              <a:t>02/04/2023</a:t>
            </a:fld>
            <a:endParaRPr lang="en-GB" dirty="0"/>
          </a:p>
        </p:txBody>
      </p:sp>
      <p:sp>
        <p:nvSpPr>
          <p:cNvPr id="5" name="页脚占位符 4">
            <a:extLst>
              <a:ext uri="{FF2B5EF4-FFF2-40B4-BE49-F238E27FC236}">
                <a16:creationId xmlns:a16="http://schemas.microsoft.com/office/drawing/2014/main" id="{1480C0BD-A60F-4F13-8F3F-95C72865C66D}"/>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89ED9EF1-54A8-AC53-760A-556F48529DB2}"/>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38736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FC6BAF-CED6-F75F-B7B6-C81520B996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2785F40F-4B3B-5708-58C7-60D5A2CF1E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925B113D-63FC-8A71-626E-EE057A6BEB6E}"/>
              </a:ext>
            </a:extLst>
          </p:cNvPr>
          <p:cNvSpPr>
            <a:spLocks noGrp="1"/>
          </p:cNvSpPr>
          <p:nvPr>
            <p:ph type="dt" sz="half" idx="10"/>
          </p:nvPr>
        </p:nvSpPr>
        <p:spPr/>
        <p:txBody>
          <a:bodyPr/>
          <a:lstStyle/>
          <a:p>
            <a:fld id="{F08B2457-97D4-4645-8001-9896859A1718}" type="datetime1">
              <a:rPr lang="en-GB" smtClean="0"/>
              <a:t>02/04/2023</a:t>
            </a:fld>
            <a:endParaRPr lang="en-GB" dirty="0"/>
          </a:p>
        </p:txBody>
      </p:sp>
      <p:sp>
        <p:nvSpPr>
          <p:cNvPr id="5" name="页脚占位符 4">
            <a:extLst>
              <a:ext uri="{FF2B5EF4-FFF2-40B4-BE49-F238E27FC236}">
                <a16:creationId xmlns:a16="http://schemas.microsoft.com/office/drawing/2014/main" id="{EC87A72A-FEF2-F249-1BD5-8E345D3363C4}"/>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BFAE845F-4E15-9069-ABB1-59E4313AFA5B}"/>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35744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AB5BF-186B-E566-DD2A-0ADB48297553}"/>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E9A14C5C-47C1-9FF1-E808-266B6B3D36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6FFB5103-F147-97D3-3B63-7CC682C8153D}"/>
              </a:ext>
            </a:extLst>
          </p:cNvPr>
          <p:cNvSpPr>
            <a:spLocks noGrp="1"/>
          </p:cNvSpPr>
          <p:nvPr>
            <p:ph type="dt" sz="half" idx="10"/>
          </p:nvPr>
        </p:nvSpPr>
        <p:spPr/>
        <p:txBody>
          <a:bodyPr/>
          <a:lstStyle/>
          <a:p>
            <a:fld id="{1C740414-B76C-4832-9FCC-CA4D993D4F8E}" type="datetime1">
              <a:rPr lang="en-GB" smtClean="0"/>
              <a:t>02/04/2023</a:t>
            </a:fld>
            <a:endParaRPr lang="en-GB" dirty="0"/>
          </a:p>
        </p:txBody>
      </p:sp>
      <p:sp>
        <p:nvSpPr>
          <p:cNvPr id="5" name="页脚占位符 4">
            <a:extLst>
              <a:ext uri="{FF2B5EF4-FFF2-40B4-BE49-F238E27FC236}">
                <a16:creationId xmlns:a16="http://schemas.microsoft.com/office/drawing/2014/main" id="{22A62D7C-494F-005F-3263-7D6B05E8F702}"/>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341F92E8-1854-3FFD-C03D-4BB19A730F79}"/>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39119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6DC71-13AD-08AB-5F57-8205371D22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2AC752B4-AD6F-7424-BB88-5B0B1FAC6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60564E-8F28-0BAB-ABE0-6955AE95CBB0}"/>
              </a:ext>
            </a:extLst>
          </p:cNvPr>
          <p:cNvSpPr>
            <a:spLocks noGrp="1"/>
          </p:cNvSpPr>
          <p:nvPr>
            <p:ph type="dt" sz="half" idx="10"/>
          </p:nvPr>
        </p:nvSpPr>
        <p:spPr/>
        <p:txBody>
          <a:bodyPr/>
          <a:lstStyle/>
          <a:p>
            <a:fld id="{54F8E5FF-39B7-4326-8D13-0EBC2522AB96}" type="datetime1">
              <a:rPr lang="en-GB" smtClean="0"/>
              <a:t>02/04/2023</a:t>
            </a:fld>
            <a:endParaRPr lang="en-GB" dirty="0"/>
          </a:p>
        </p:txBody>
      </p:sp>
      <p:sp>
        <p:nvSpPr>
          <p:cNvPr id="5" name="页脚占位符 4">
            <a:extLst>
              <a:ext uri="{FF2B5EF4-FFF2-40B4-BE49-F238E27FC236}">
                <a16:creationId xmlns:a16="http://schemas.microsoft.com/office/drawing/2014/main" id="{6C9AEE0A-A9F0-42A2-84B0-6F76A02820D7}"/>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32624A74-4204-5FC2-BDED-0E81688BC841}"/>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07123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019EF-F8F4-E46A-3F35-D5D63EAF5DDE}"/>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1DB91670-3E25-4C54-F204-F04889931A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a:extLst>
              <a:ext uri="{FF2B5EF4-FFF2-40B4-BE49-F238E27FC236}">
                <a16:creationId xmlns:a16="http://schemas.microsoft.com/office/drawing/2014/main" id="{9FF12A59-E350-B634-02DA-26BFAAC475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日期占位符 4">
            <a:extLst>
              <a:ext uri="{FF2B5EF4-FFF2-40B4-BE49-F238E27FC236}">
                <a16:creationId xmlns:a16="http://schemas.microsoft.com/office/drawing/2014/main" id="{AD6B9485-8ED8-3E89-8836-4233EF2530C7}"/>
              </a:ext>
            </a:extLst>
          </p:cNvPr>
          <p:cNvSpPr>
            <a:spLocks noGrp="1"/>
          </p:cNvSpPr>
          <p:nvPr>
            <p:ph type="dt" sz="half" idx="10"/>
          </p:nvPr>
        </p:nvSpPr>
        <p:spPr/>
        <p:txBody>
          <a:bodyPr/>
          <a:lstStyle/>
          <a:p>
            <a:fld id="{A98AE83B-37AC-4D87-B89B-197A009D3FD9}" type="datetime1">
              <a:rPr lang="en-GB" smtClean="0"/>
              <a:t>02/04/2023</a:t>
            </a:fld>
            <a:endParaRPr lang="en-GB" dirty="0"/>
          </a:p>
        </p:txBody>
      </p:sp>
      <p:sp>
        <p:nvSpPr>
          <p:cNvPr id="6" name="页脚占位符 5">
            <a:extLst>
              <a:ext uri="{FF2B5EF4-FFF2-40B4-BE49-F238E27FC236}">
                <a16:creationId xmlns:a16="http://schemas.microsoft.com/office/drawing/2014/main" id="{846B24FA-264A-15FA-C3EF-8EA6DF8EB6D1}"/>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76992E3E-90C5-7A18-96DA-66E93EB8EC8C}"/>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54533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71263-2DB5-6E9D-9B48-91C24CED3DD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06800660-A55B-FDF6-6DD3-04625E6FE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00A946-650B-E6ED-2C08-0816FC7DB48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a:extLst>
              <a:ext uri="{FF2B5EF4-FFF2-40B4-BE49-F238E27FC236}">
                <a16:creationId xmlns:a16="http://schemas.microsoft.com/office/drawing/2014/main" id="{C36BBD48-3053-53C4-8A80-82392493A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0EB351-AC2B-F7DE-2C4E-E55DAA5F2F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日期占位符 6">
            <a:extLst>
              <a:ext uri="{FF2B5EF4-FFF2-40B4-BE49-F238E27FC236}">
                <a16:creationId xmlns:a16="http://schemas.microsoft.com/office/drawing/2014/main" id="{8A403FCA-8909-0B1A-CEA4-8310FCBC9E7F}"/>
              </a:ext>
            </a:extLst>
          </p:cNvPr>
          <p:cNvSpPr>
            <a:spLocks noGrp="1"/>
          </p:cNvSpPr>
          <p:nvPr>
            <p:ph type="dt" sz="half" idx="10"/>
          </p:nvPr>
        </p:nvSpPr>
        <p:spPr/>
        <p:txBody>
          <a:bodyPr/>
          <a:lstStyle/>
          <a:p>
            <a:fld id="{9892C6DC-629F-4C5F-9BC2-62A66B1D5B6F}" type="datetime1">
              <a:rPr lang="en-GB" smtClean="0"/>
              <a:t>02/04/2023</a:t>
            </a:fld>
            <a:endParaRPr lang="en-GB" dirty="0"/>
          </a:p>
        </p:txBody>
      </p:sp>
      <p:sp>
        <p:nvSpPr>
          <p:cNvPr id="8" name="页脚占位符 7">
            <a:extLst>
              <a:ext uri="{FF2B5EF4-FFF2-40B4-BE49-F238E27FC236}">
                <a16:creationId xmlns:a16="http://schemas.microsoft.com/office/drawing/2014/main" id="{75CD47A1-0CE8-2165-D7F4-A0A4F23658AF}"/>
              </a:ext>
            </a:extLst>
          </p:cNvPr>
          <p:cNvSpPr>
            <a:spLocks noGrp="1"/>
          </p:cNvSpPr>
          <p:nvPr>
            <p:ph type="ftr" sz="quarter" idx="11"/>
          </p:nvPr>
        </p:nvSpPr>
        <p:spPr/>
        <p:txBody>
          <a:bodyPr/>
          <a:lstStyle/>
          <a:p>
            <a:endParaRPr lang="en-GB" dirty="0"/>
          </a:p>
        </p:txBody>
      </p:sp>
      <p:sp>
        <p:nvSpPr>
          <p:cNvPr id="9" name="灯片编号占位符 8">
            <a:extLst>
              <a:ext uri="{FF2B5EF4-FFF2-40B4-BE49-F238E27FC236}">
                <a16:creationId xmlns:a16="http://schemas.microsoft.com/office/drawing/2014/main" id="{109D16DD-FA61-DAA2-0699-8FD6FF729AC2}"/>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79197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3A55D-F84A-8542-3A7F-B934B36D19E2}"/>
              </a:ext>
            </a:extLst>
          </p:cNvPr>
          <p:cNvSpPr>
            <a:spLocks noGrp="1"/>
          </p:cNvSpPr>
          <p:nvPr>
            <p:ph type="title"/>
          </p:nvPr>
        </p:nvSpPr>
        <p:spPr/>
        <p:txBody>
          <a:bodyPr/>
          <a:lstStyle/>
          <a:p>
            <a:r>
              <a:rPr lang="zh-CN" altLang="en-US"/>
              <a:t>单击此处编辑母版标题样式</a:t>
            </a:r>
            <a:endParaRPr lang="en-GB"/>
          </a:p>
        </p:txBody>
      </p:sp>
      <p:sp>
        <p:nvSpPr>
          <p:cNvPr id="3" name="日期占位符 2">
            <a:extLst>
              <a:ext uri="{FF2B5EF4-FFF2-40B4-BE49-F238E27FC236}">
                <a16:creationId xmlns:a16="http://schemas.microsoft.com/office/drawing/2014/main" id="{EA403115-F9BB-93EA-9DF5-D4249FDC3C6B}"/>
              </a:ext>
            </a:extLst>
          </p:cNvPr>
          <p:cNvSpPr>
            <a:spLocks noGrp="1"/>
          </p:cNvSpPr>
          <p:nvPr>
            <p:ph type="dt" sz="half" idx="10"/>
          </p:nvPr>
        </p:nvSpPr>
        <p:spPr/>
        <p:txBody>
          <a:bodyPr/>
          <a:lstStyle/>
          <a:p>
            <a:fld id="{84E7ADA2-E016-4A68-8A05-67FE7DF4FA09}" type="datetime1">
              <a:rPr lang="en-GB" smtClean="0"/>
              <a:t>02/04/2023</a:t>
            </a:fld>
            <a:endParaRPr lang="en-GB" dirty="0"/>
          </a:p>
        </p:txBody>
      </p:sp>
      <p:sp>
        <p:nvSpPr>
          <p:cNvPr id="4" name="页脚占位符 3">
            <a:extLst>
              <a:ext uri="{FF2B5EF4-FFF2-40B4-BE49-F238E27FC236}">
                <a16:creationId xmlns:a16="http://schemas.microsoft.com/office/drawing/2014/main" id="{6697D5B4-4BB3-1114-3209-B4481164F464}"/>
              </a:ext>
            </a:extLst>
          </p:cNvPr>
          <p:cNvSpPr>
            <a:spLocks noGrp="1"/>
          </p:cNvSpPr>
          <p:nvPr>
            <p:ph type="ftr" sz="quarter" idx="11"/>
          </p:nvPr>
        </p:nvSpPr>
        <p:spPr/>
        <p:txBody>
          <a:bodyPr/>
          <a:lstStyle/>
          <a:p>
            <a:endParaRPr lang="en-GB" dirty="0"/>
          </a:p>
        </p:txBody>
      </p:sp>
      <p:sp>
        <p:nvSpPr>
          <p:cNvPr id="5" name="灯片编号占位符 4">
            <a:extLst>
              <a:ext uri="{FF2B5EF4-FFF2-40B4-BE49-F238E27FC236}">
                <a16:creationId xmlns:a16="http://schemas.microsoft.com/office/drawing/2014/main" id="{FBCE1879-2946-A56D-B8BF-51FF76789233}"/>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26987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B45E65-DB90-6C2D-51E3-A96637385AFD}"/>
              </a:ext>
            </a:extLst>
          </p:cNvPr>
          <p:cNvSpPr>
            <a:spLocks noGrp="1"/>
          </p:cNvSpPr>
          <p:nvPr>
            <p:ph type="dt" sz="half" idx="10"/>
          </p:nvPr>
        </p:nvSpPr>
        <p:spPr/>
        <p:txBody>
          <a:bodyPr/>
          <a:lstStyle/>
          <a:p>
            <a:fld id="{58C58BCF-835A-4F3B-A30F-FC7EC83CCFC0}" type="datetime1">
              <a:rPr lang="en-GB" smtClean="0"/>
              <a:t>02/04/2023</a:t>
            </a:fld>
            <a:endParaRPr lang="en-GB" dirty="0"/>
          </a:p>
        </p:txBody>
      </p:sp>
      <p:sp>
        <p:nvSpPr>
          <p:cNvPr id="3" name="页脚占位符 2">
            <a:extLst>
              <a:ext uri="{FF2B5EF4-FFF2-40B4-BE49-F238E27FC236}">
                <a16:creationId xmlns:a16="http://schemas.microsoft.com/office/drawing/2014/main" id="{E6F564BB-E84E-0010-93FD-B5E0A63AFEB6}"/>
              </a:ext>
            </a:extLst>
          </p:cNvPr>
          <p:cNvSpPr>
            <a:spLocks noGrp="1"/>
          </p:cNvSpPr>
          <p:nvPr>
            <p:ph type="ftr" sz="quarter" idx="11"/>
          </p:nvPr>
        </p:nvSpPr>
        <p:spPr/>
        <p:txBody>
          <a:bodyPr/>
          <a:lstStyle/>
          <a:p>
            <a:endParaRPr lang="en-GB" dirty="0"/>
          </a:p>
        </p:txBody>
      </p:sp>
      <p:sp>
        <p:nvSpPr>
          <p:cNvPr id="4" name="灯片编号占位符 3">
            <a:extLst>
              <a:ext uri="{FF2B5EF4-FFF2-40B4-BE49-F238E27FC236}">
                <a16:creationId xmlns:a16="http://schemas.microsoft.com/office/drawing/2014/main" id="{D61405D8-931E-7045-2D33-FCB330AC3B4A}"/>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253236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C6BA5-A54D-A8F2-09F9-AE15B928E6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E68B2A34-D581-814C-244F-B85EACA05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a:extLst>
              <a:ext uri="{FF2B5EF4-FFF2-40B4-BE49-F238E27FC236}">
                <a16:creationId xmlns:a16="http://schemas.microsoft.com/office/drawing/2014/main" id="{7688BC9F-EED3-9E08-6B6D-AA158C988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D0E353-2974-71F5-5A01-1530D5A79D35}"/>
              </a:ext>
            </a:extLst>
          </p:cNvPr>
          <p:cNvSpPr>
            <a:spLocks noGrp="1"/>
          </p:cNvSpPr>
          <p:nvPr>
            <p:ph type="dt" sz="half" idx="10"/>
          </p:nvPr>
        </p:nvSpPr>
        <p:spPr/>
        <p:txBody>
          <a:bodyPr/>
          <a:lstStyle/>
          <a:p>
            <a:fld id="{82420F8B-A419-4E33-8B22-74E112119150}" type="datetime1">
              <a:rPr lang="en-GB" smtClean="0"/>
              <a:t>02/04/2023</a:t>
            </a:fld>
            <a:endParaRPr lang="en-GB" dirty="0"/>
          </a:p>
        </p:txBody>
      </p:sp>
      <p:sp>
        <p:nvSpPr>
          <p:cNvPr id="6" name="页脚占位符 5">
            <a:extLst>
              <a:ext uri="{FF2B5EF4-FFF2-40B4-BE49-F238E27FC236}">
                <a16:creationId xmlns:a16="http://schemas.microsoft.com/office/drawing/2014/main" id="{D4A43CE2-F666-2E82-C685-93B73EB21672}"/>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081744FC-1BD8-27F8-5C53-7FF0B2CDD5A0}"/>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397643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7C139-A7F1-9549-DE76-51EE20129A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图片占位符 2">
            <a:extLst>
              <a:ext uri="{FF2B5EF4-FFF2-40B4-BE49-F238E27FC236}">
                <a16:creationId xmlns:a16="http://schemas.microsoft.com/office/drawing/2014/main" id="{2F68689E-5E71-3E74-DA65-E754CD7D6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文本占位符 3">
            <a:extLst>
              <a:ext uri="{FF2B5EF4-FFF2-40B4-BE49-F238E27FC236}">
                <a16:creationId xmlns:a16="http://schemas.microsoft.com/office/drawing/2014/main" id="{DFC81A93-D3CE-E63C-4564-563451F41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BA57AB-1525-13CC-DC32-691573212EDD}"/>
              </a:ext>
            </a:extLst>
          </p:cNvPr>
          <p:cNvSpPr>
            <a:spLocks noGrp="1"/>
          </p:cNvSpPr>
          <p:nvPr>
            <p:ph type="dt" sz="half" idx="10"/>
          </p:nvPr>
        </p:nvSpPr>
        <p:spPr/>
        <p:txBody>
          <a:bodyPr/>
          <a:lstStyle/>
          <a:p>
            <a:fld id="{D024C1F5-F4E9-470A-8076-1BF576871970}" type="datetime1">
              <a:rPr lang="en-GB" smtClean="0"/>
              <a:t>02/04/2023</a:t>
            </a:fld>
            <a:endParaRPr lang="en-GB" dirty="0"/>
          </a:p>
        </p:txBody>
      </p:sp>
      <p:sp>
        <p:nvSpPr>
          <p:cNvPr id="6" name="页脚占位符 5">
            <a:extLst>
              <a:ext uri="{FF2B5EF4-FFF2-40B4-BE49-F238E27FC236}">
                <a16:creationId xmlns:a16="http://schemas.microsoft.com/office/drawing/2014/main" id="{77618D0A-61A4-731A-77F2-F761F5E17A69}"/>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F060DA82-A074-961A-CDF4-C8F2E33FB998}"/>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12348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37E1C2-3BA0-FBC6-905A-9D80AEDBF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ACCC47E0-C707-6C23-7FE6-46A18355D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3796A65A-273D-8069-809F-26D97A5CE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E5571-0B79-471E-9A45-968FDA23CAB9}" type="datetime1">
              <a:rPr lang="en-GB" smtClean="0"/>
              <a:t>02/04/2023</a:t>
            </a:fld>
            <a:endParaRPr lang="en-GB" dirty="0"/>
          </a:p>
        </p:txBody>
      </p:sp>
      <p:sp>
        <p:nvSpPr>
          <p:cNvPr id="5" name="页脚占位符 4">
            <a:extLst>
              <a:ext uri="{FF2B5EF4-FFF2-40B4-BE49-F238E27FC236}">
                <a16:creationId xmlns:a16="http://schemas.microsoft.com/office/drawing/2014/main" id="{8760C235-9812-FB60-8425-36A79C12B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灯片编号占位符 5">
            <a:extLst>
              <a:ext uri="{FF2B5EF4-FFF2-40B4-BE49-F238E27FC236}">
                <a16:creationId xmlns:a16="http://schemas.microsoft.com/office/drawing/2014/main" id="{9170AC83-1E72-FA16-36C6-FDCE1B773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902B4-3FB8-458D-8E6E-B6B3111C7BD4}" type="slidenum">
              <a:rPr lang="en-GB" smtClean="0"/>
              <a:t>‹#›</a:t>
            </a:fld>
            <a:endParaRPr lang="en-GB" dirty="0"/>
          </a:p>
        </p:txBody>
      </p:sp>
    </p:spTree>
    <p:extLst>
      <p:ext uri="{BB962C8B-B14F-4D97-AF65-F5344CB8AC3E}">
        <p14:creationId xmlns:p14="http://schemas.microsoft.com/office/powerpoint/2010/main" val="306363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9983-E7A9-AF59-0D43-285BA93C3E5C}"/>
              </a:ext>
            </a:extLst>
          </p:cNvPr>
          <p:cNvSpPr>
            <a:spLocks noGrp="1"/>
          </p:cNvSpPr>
          <p:nvPr>
            <p:ph type="ctrTitle"/>
          </p:nvPr>
        </p:nvSpPr>
        <p:spPr>
          <a:xfrm>
            <a:off x="1524000" y="1745053"/>
            <a:ext cx="9144000" cy="2387600"/>
          </a:xfrm>
        </p:spPr>
        <p:txBody>
          <a:bodyPr>
            <a:noAutofit/>
          </a:bodyPr>
          <a:lstStyle/>
          <a:p>
            <a:r>
              <a:rPr lang="en-US" altLang="zh-CN" sz="5000" dirty="0">
                <a:latin typeface="Times New Roman" panose="02020603050405020304" pitchFamily="18" charset="0"/>
                <a:cs typeface="Times New Roman" panose="02020603050405020304" pitchFamily="18" charset="0"/>
              </a:rPr>
              <a:t>Replication:</a:t>
            </a:r>
            <a:br>
              <a:rPr lang="en-US" altLang="zh-CN" sz="5000" dirty="0">
                <a:latin typeface="Times New Roman" panose="02020603050405020304" pitchFamily="18" charset="0"/>
                <a:cs typeface="Times New Roman" panose="02020603050405020304" pitchFamily="18" charset="0"/>
              </a:rPr>
            </a:br>
            <a:r>
              <a:rPr lang="en-US" altLang="zh-CN" sz="5000" dirty="0">
                <a:latin typeface="Times New Roman" panose="02020603050405020304" pitchFamily="18" charset="0"/>
                <a:cs typeface="Times New Roman" panose="02020603050405020304" pitchFamily="18" charset="0"/>
              </a:rPr>
              <a:t>How the Party Commands the Gun: The Foreign–Domestic Threat Dilemma in China </a:t>
            </a:r>
            <a:endParaRPr lang="en-GB" sz="50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66AEDF63-872B-BA0E-ABC9-ED3C0C1E36E2}"/>
              </a:ext>
            </a:extLst>
          </p:cNvPr>
          <p:cNvSpPr>
            <a:spLocks noGrp="1"/>
          </p:cNvSpPr>
          <p:nvPr>
            <p:ph type="subTitle" idx="1"/>
          </p:nvPr>
        </p:nvSpPr>
        <p:spPr>
          <a:xfrm>
            <a:off x="1524000" y="4875466"/>
            <a:ext cx="9144000" cy="1655762"/>
          </a:xfrm>
        </p:spPr>
        <p:txBody>
          <a:bodyPr/>
          <a:lstStyle/>
          <a:p>
            <a:r>
              <a:rPr lang="en-GB" dirty="0">
                <a:latin typeface="Times New Roman" panose="02020603050405020304" pitchFamily="18" charset="0"/>
                <a:cs typeface="Times New Roman" panose="02020603050405020304" pitchFamily="18" charset="0"/>
              </a:rPr>
              <a:t>By Caesar Zhang</a:t>
            </a:r>
          </a:p>
        </p:txBody>
      </p:sp>
      <p:sp>
        <p:nvSpPr>
          <p:cNvPr id="4" name="灯片编号占位符 3">
            <a:extLst>
              <a:ext uri="{FF2B5EF4-FFF2-40B4-BE49-F238E27FC236}">
                <a16:creationId xmlns:a16="http://schemas.microsoft.com/office/drawing/2014/main" id="{2894EB71-AF60-9439-BEDD-90A96EF5866D}"/>
              </a:ext>
            </a:extLst>
          </p:cNvPr>
          <p:cNvSpPr>
            <a:spLocks noGrp="1"/>
          </p:cNvSpPr>
          <p:nvPr>
            <p:ph type="sldNum" sz="quarter" idx="12"/>
          </p:nvPr>
        </p:nvSpPr>
        <p:spPr/>
        <p:txBody>
          <a:bodyPr/>
          <a:lstStyle/>
          <a:p>
            <a:fld id="{41F902B4-3FB8-458D-8E6E-B6B3111C7BD4}" type="slidenum">
              <a:rPr lang="en-GB" smtClean="0"/>
              <a:t>1</a:t>
            </a:fld>
            <a:endParaRPr lang="en-GB" dirty="0"/>
          </a:p>
        </p:txBody>
      </p:sp>
    </p:spTree>
    <p:extLst>
      <p:ext uri="{BB962C8B-B14F-4D97-AF65-F5344CB8AC3E}">
        <p14:creationId xmlns:p14="http://schemas.microsoft.com/office/powerpoint/2010/main" val="398052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E61C6-CA2B-DD7B-3453-FAAAB4BDD6A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General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Replicate with logit regression </a:t>
            </a:r>
            <a:endParaRPr lang="en-GB" dirty="0"/>
          </a:p>
        </p:txBody>
      </p:sp>
      <p:pic>
        <p:nvPicPr>
          <p:cNvPr id="6" name="内容占位符 5">
            <a:extLst>
              <a:ext uri="{FF2B5EF4-FFF2-40B4-BE49-F238E27FC236}">
                <a16:creationId xmlns:a16="http://schemas.microsoft.com/office/drawing/2014/main" id="{E21BD30C-63D9-F2D3-D336-2337F14DA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451" y="1926602"/>
            <a:ext cx="8622008" cy="4351338"/>
          </a:xfrm>
        </p:spPr>
      </p:pic>
      <p:sp>
        <p:nvSpPr>
          <p:cNvPr id="4" name="灯片编号占位符 3">
            <a:extLst>
              <a:ext uri="{FF2B5EF4-FFF2-40B4-BE49-F238E27FC236}">
                <a16:creationId xmlns:a16="http://schemas.microsoft.com/office/drawing/2014/main" id="{C46C1516-1DD4-AADA-D891-880D658B5389}"/>
              </a:ext>
            </a:extLst>
          </p:cNvPr>
          <p:cNvSpPr>
            <a:spLocks noGrp="1"/>
          </p:cNvSpPr>
          <p:nvPr>
            <p:ph type="sldNum" sz="quarter" idx="12"/>
          </p:nvPr>
        </p:nvSpPr>
        <p:spPr/>
        <p:txBody>
          <a:bodyPr/>
          <a:lstStyle/>
          <a:p>
            <a:fld id="{41F902B4-3FB8-458D-8E6E-B6B3111C7BD4}" type="slidenum">
              <a:rPr lang="en-GB" smtClean="0"/>
              <a:t>10</a:t>
            </a:fld>
            <a:endParaRPr lang="en-GB" dirty="0"/>
          </a:p>
        </p:txBody>
      </p:sp>
    </p:spTree>
    <p:extLst>
      <p:ext uri="{BB962C8B-B14F-4D97-AF65-F5344CB8AC3E}">
        <p14:creationId xmlns:p14="http://schemas.microsoft.com/office/powerpoint/2010/main" val="227290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3E3E6-124A-5C18-251B-2201B40AF59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Promotion to </a:t>
            </a:r>
            <a:r>
              <a:rPr lang="en-US" altLang="zh-CN">
                <a:latin typeface="Times New Roman" panose="02020603050405020304" pitchFamily="18" charset="0"/>
                <a:cs typeface="Times New Roman" panose="02020603050405020304" pitchFamily="18" charset="0"/>
              </a:rPr>
              <a:t>General</a:t>
            </a:r>
            <a:r>
              <a:rPr lang="en-US">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&amp; Tie to </a:t>
            </a:r>
            <a:r>
              <a:rPr lang="en-US" altLang="zh-CN" dirty="0">
                <a:latin typeface="Times New Roman" panose="02020603050405020304" pitchFamily="18" charset="0"/>
                <a:cs typeface="Times New Roman" panose="02020603050405020304" pitchFamily="18" charset="0"/>
              </a:rPr>
              <a:t>leaders</a:t>
            </a:r>
            <a:br>
              <a:rPr lang="en-US"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OLS vs. </a:t>
            </a:r>
            <a:r>
              <a:rPr lang="en-US" dirty="0">
                <a:latin typeface="Times New Roman" panose="02020603050405020304" pitchFamily="18" charset="0"/>
                <a:cs typeface="Times New Roman" panose="02020603050405020304" pitchFamily="18" charset="0"/>
              </a:rPr>
              <a:t>Logit Regression</a:t>
            </a:r>
            <a:endParaRPr lang="en-GB"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497B69E5-63E4-ED7D-D4A6-D4610C603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16895"/>
            <a:ext cx="5996031" cy="3709870"/>
          </a:xfrm>
        </p:spPr>
      </p:pic>
      <p:sp>
        <p:nvSpPr>
          <p:cNvPr id="4" name="灯片编号占位符 3">
            <a:extLst>
              <a:ext uri="{FF2B5EF4-FFF2-40B4-BE49-F238E27FC236}">
                <a16:creationId xmlns:a16="http://schemas.microsoft.com/office/drawing/2014/main" id="{727CABA9-E07B-2605-6307-5E7D054F4E46}"/>
              </a:ext>
            </a:extLst>
          </p:cNvPr>
          <p:cNvSpPr>
            <a:spLocks noGrp="1"/>
          </p:cNvSpPr>
          <p:nvPr>
            <p:ph type="sldNum" sz="quarter" idx="12"/>
          </p:nvPr>
        </p:nvSpPr>
        <p:spPr/>
        <p:txBody>
          <a:bodyPr/>
          <a:lstStyle/>
          <a:p>
            <a:fld id="{41F902B4-3FB8-458D-8E6E-B6B3111C7BD4}" type="slidenum">
              <a:rPr lang="en-GB" smtClean="0"/>
              <a:t>11</a:t>
            </a:fld>
            <a:endParaRPr lang="en-GB" dirty="0"/>
          </a:p>
        </p:txBody>
      </p:sp>
      <p:pic>
        <p:nvPicPr>
          <p:cNvPr id="7" name="内容占位符 5">
            <a:extLst>
              <a:ext uri="{FF2B5EF4-FFF2-40B4-BE49-F238E27FC236}">
                <a16:creationId xmlns:a16="http://schemas.microsoft.com/office/drawing/2014/main" id="{A8ADB549-6069-7097-C91A-C65CD20F9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69" y="1843847"/>
            <a:ext cx="5844645" cy="3636944"/>
          </a:xfrm>
          <a:prstGeom prst="rect">
            <a:avLst/>
          </a:prstGeom>
        </p:spPr>
      </p:pic>
    </p:spTree>
    <p:extLst>
      <p:ext uri="{BB962C8B-B14F-4D97-AF65-F5344CB8AC3E}">
        <p14:creationId xmlns:p14="http://schemas.microsoft.com/office/powerpoint/2010/main" val="28252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EF8D7-5E3C-C03B-AF3A-6064A9ABCD7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Original Code with OLS</a:t>
            </a:r>
            <a:endParaRPr lang="en-GB" dirty="0"/>
          </a:p>
        </p:txBody>
      </p:sp>
      <p:pic>
        <p:nvPicPr>
          <p:cNvPr id="6" name="内容占位符 5">
            <a:extLst>
              <a:ext uri="{FF2B5EF4-FFF2-40B4-BE49-F238E27FC236}">
                <a16:creationId xmlns:a16="http://schemas.microsoft.com/office/drawing/2014/main" id="{AF20DF8D-A902-EDE8-2D13-E4C6820AA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7850"/>
            <a:ext cx="6468439" cy="4351338"/>
          </a:xfrm>
        </p:spPr>
      </p:pic>
      <p:sp>
        <p:nvSpPr>
          <p:cNvPr id="4" name="灯片编号占位符 3">
            <a:extLst>
              <a:ext uri="{FF2B5EF4-FFF2-40B4-BE49-F238E27FC236}">
                <a16:creationId xmlns:a16="http://schemas.microsoft.com/office/drawing/2014/main" id="{578F04C3-8293-0478-12CD-8DAAFDB233E5}"/>
              </a:ext>
            </a:extLst>
          </p:cNvPr>
          <p:cNvSpPr>
            <a:spLocks noGrp="1"/>
          </p:cNvSpPr>
          <p:nvPr>
            <p:ph type="sldNum" sz="quarter" idx="12"/>
          </p:nvPr>
        </p:nvSpPr>
        <p:spPr/>
        <p:txBody>
          <a:bodyPr/>
          <a:lstStyle/>
          <a:p>
            <a:fld id="{41F902B4-3FB8-458D-8E6E-B6B3111C7BD4}" type="slidenum">
              <a:rPr lang="en-GB" smtClean="0"/>
              <a:t>12</a:t>
            </a:fld>
            <a:endParaRPr lang="en-GB" dirty="0"/>
          </a:p>
        </p:txBody>
      </p:sp>
    </p:spTree>
    <p:extLst>
      <p:ext uri="{BB962C8B-B14F-4D97-AF65-F5344CB8AC3E}">
        <p14:creationId xmlns:p14="http://schemas.microsoft.com/office/powerpoint/2010/main" val="113200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97AA3-130A-A89F-BA53-918385DBB14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Replicate with logit regression </a:t>
            </a:r>
            <a:endParaRPr lang="en-GB" dirty="0"/>
          </a:p>
        </p:txBody>
      </p:sp>
      <p:pic>
        <p:nvPicPr>
          <p:cNvPr id="6" name="内容占位符 5">
            <a:extLst>
              <a:ext uri="{FF2B5EF4-FFF2-40B4-BE49-F238E27FC236}">
                <a16:creationId xmlns:a16="http://schemas.microsoft.com/office/drawing/2014/main" id="{22BA6E8E-E87D-0E7D-0A5F-B8A5F9C42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8338"/>
            <a:ext cx="8169769" cy="4351338"/>
          </a:xfrm>
        </p:spPr>
      </p:pic>
      <p:sp>
        <p:nvSpPr>
          <p:cNvPr id="4" name="灯片编号占位符 3">
            <a:extLst>
              <a:ext uri="{FF2B5EF4-FFF2-40B4-BE49-F238E27FC236}">
                <a16:creationId xmlns:a16="http://schemas.microsoft.com/office/drawing/2014/main" id="{AB053E65-1876-BC52-4BC9-BAFF43148D47}"/>
              </a:ext>
            </a:extLst>
          </p:cNvPr>
          <p:cNvSpPr>
            <a:spLocks noGrp="1"/>
          </p:cNvSpPr>
          <p:nvPr>
            <p:ph type="sldNum" sz="quarter" idx="12"/>
          </p:nvPr>
        </p:nvSpPr>
        <p:spPr/>
        <p:txBody>
          <a:bodyPr/>
          <a:lstStyle/>
          <a:p>
            <a:fld id="{41F902B4-3FB8-458D-8E6E-B6B3111C7BD4}" type="slidenum">
              <a:rPr lang="en-GB" smtClean="0"/>
              <a:t>13</a:t>
            </a:fld>
            <a:endParaRPr lang="en-GB" dirty="0"/>
          </a:p>
        </p:txBody>
      </p:sp>
    </p:spTree>
    <p:extLst>
      <p:ext uri="{BB962C8B-B14F-4D97-AF65-F5344CB8AC3E}">
        <p14:creationId xmlns:p14="http://schemas.microsoft.com/office/powerpoint/2010/main" val="133525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0702C-28D8-338C-7325-258BE21BB94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OLS vs. Logit Regression</a:t>
            </a:r>
            <a:endParaRPr lang="en-GB" dirty="0"/>
          </a:p>
        </p:txBody>
      </p:sp>
      <p:sp>
        <p:nvSpPr>
          <p:cNvPr id="4" name="灯片编号占位符 3">
            <a:extLst>
              <a:ext uri="{FF2B5EF4-FFF2-40B4-BE49-F238E27FC236}">
                <a16:creationId xmlns:a16="http://schemas.microsoft.com/office/drawing/2014/main" id="{2223A6F4-09DB-7DCE-20AD-0FEC9056FC6F}"/>
              </a:ext>
            </a:extLst>
          </p:cNvPr>
          <p:cNvSpPr>
            <a:spLocks noGrp="1"/>
          </p:cNvSpPr>
          <p:nvPr>
            <p:ph type="sldNum" sz="quarter" idx="12"/>
          </p:nvPr>
        </p:nvSpPr>
        <p:spPr/>
        <p:txBody>
          <a:bodyPr/>
          <a:lstStyle/>
          <a:p>
            <a:fld id="{41F902B4-3FB8-458D-8E6E-B6B3111C7BD4}" type="slidenum">
              <a:rPr lang="en-GB" smtClean="0"/>
              <a:t>14</a:t>
            </a:fld>
            <a:endParaRPr lang="en-GB" dirty="0"/>
          </a:p>
        </p:txBody>
      </p:sp>
      <p:pic>
        <p:nvPicPr>
          <p:cNvPr id="5" name="内容占位符 7">
            <a:extLst>
              <a:ext uri="{FF2B5EF4-FFF2-40B4-BE49-F238E27FC236}">
                <a16:creationId xmlns:a16="http://schemas.microsoft.com/office/drawing/2014/main" id="{0F034EB3-DF0D-034E-4882-84BEC3C3D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2142"/>
            <a:ext cx="6216846" cy="3705862"/>
          </a:xfrm>
          <a:prstGeom prst="rect">
            <a:avLst/>
          </a:prstGeom>
        </p:spPr>
      </p:pic>
      <p:pic>
        <p:nvPicPr>
          <p:cNvPr id="11" name="内容占位符 10">
            <a:extLst>
              <a:ext uri="{FF2B5EF4-FFF2-40B4-BE49-F238E27FC236}">
                <a16:creationId xmlns:a16="http://schemas.microsoft.com/office/drawing/2014/main" id="{D3E5AFF4-0E41-DE13-CDC5-9F10C60775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6846" y="1834410"/>
            <a:ext cx="5956500" cy="3763593"/>
          </a:xfrm>
        </p:spPr>
      </p:pic>
    </p:spTree>
    <p:extLst>
      <p:ext uri="{BB962C8B-B14F-4D97-AF65-F5344CB8AC3E}">
        <p14:creationId xmlns:p14="http://schemas.microsoft.com/office/powerpoint/2010/main" val="60689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0C762-C120-F738-D17D-81D6512BF11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logit regression on post-Deng officers, not OLS</a:t>
            </a:r>
          </a:p>
        </p:txBody>
      </p:sp>
      <p:sp>
        <p:nvSpPr>
          <p:cNvPr id="3" name="内容占位符 2">
            <a:extLst>
              <a:ext uri="{FF2B5EF4-FFF2-40B4-BE49-F238E27FC236}">
                <a16:creationId xmlns:a16="http://schemas.microsoft.com/office/drawing/2014/main" id="{6C9695E3-2879-87CC-4AE5-00995338A44D}"/>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Outcome variables, promotion to general &amp; promotion to CMC are binary;</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coefficients in the OLS model can only tell direction, but we can’t interpret individual coefficient (the partial effect);</a:t>
            </a:r>
          </a:p>
          <a:p>
            <a:endParaRPr lang="en-GB"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B9FEF1CB-B292-4F68-7BE2-C4977B479536}"/>
              </a:ext>
            </a:extLst>
          </p:cNvPr>
          <p:cNvSpPr txBox="1"/>
          <p:nvPr/>
        </p:nvSpPr>
        <p:spPr>
          <a:xfrm>
            <a:off x="3047533" y="3175614"/>
            <a:ext cx="6095064" cy="369332"/>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 </a:t>
            </a:r>
            <a:endParaRPr lang="en-GB" dirty="0"/>
          </a:p>
        </p:txBody>
      </p:sp>
      <p:sp>
        <p:nvSpPr>
          <p:cNvPr id="6" name="灯片编号占位符 5">
            <a:extLst>
              <a:ext uri="{FF2B5EF4-FFF2-40B4-BE49-F238E27FC236}">
                <a16:creationId xmlns:a16="http://schemas.microsoft.com/office/drawing/2014/main" id="{075FC149-DA7A-968B-ACD5-FDAD8E172DFA}"/>
              </a:ext>
            </a:extLst>
          </p:cNvPr>
          <p:cNvSpPr>
            <a:spLocks noGrp="1"/>
          </p:cNvSpPr>
          <p:nvPr>
            <p:ph type="sldNum" sz="quarter" idx="12"/>
          </p:nvPr>
        </p:nvSpPr>
        <p:spPr/>
        <p:txBody>
          <a:bodyPr/>
          <a:lstStyle/>
          <a:p>
            <a:fld id="{41F902B4-3FB8-458D-8E6E-B6B3111C7BD4}" type="slidenum">
              <a:rPr lang="en-GB" smtClean="0"/>
              <a:t>15</a:t>
            </a:fld>
            <a:endParaRPr lang="en-GB" dirty="0"/>
          </a:p>
        </p:txBody>
      </p:sp>
    </p:spTree>
    <p:extLst>
      <p:ext uri="{BB962C8B-B14F-4D97-AF65-F5344CB8AC3E}">
        <p14:creationId xmlns:p14="http://schemas.microsoft.com/office/powerpoint/2010/main" val="314581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19E0C-481A-8513-6C57-48CF8110245B}"/>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OLS vs. Logit regression: Code</a:t>
            </a:r>
            <a:endParaRPr lang="en-GB" dirty="0"/>
          </a:p>
        </p:txBody>
      </p:sp>
      <p:pic>
        <p:nvPicPr>
          <p:cNvPr id="5" name="内容占位符 4">
            <a:extLst>
              <a:ext uri="{FF2B5EF4-FFF2-40B4-BE49-F238E27FC236}">
                <a16:creationId xmlns:a16="http://schemas.microsoft.com/office/drawing/2014/main" id="{63D76FDD-F6C6-186E-C2B7-0545EE395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177" y="1629281"/>
            <a:ext cx="8782634" cy="5086609"/>
          </a:xfrm>
        </p:spPr>
      </p:pic>
      <p:sp>
        <p:nvSpPr>
          <p:cNvPr id="6" name="灯片编号占位符 5">
            <a:extLst>
              <a:ext uri="{FF2B5EF4-FFF2-40B4-BE49-F238E27FC236}">
                <a16:creationId xmlns:a16="http://schemas.microsoft.com/office/drawing/2014/main" id="{0FBA5B44-EBDF-5689-4998-215D4282919D}"/>
              </a:ext>
            </a:extLst>
          </p:cNvPr>
          <p:cNvSpPr>
            <a:spLocks noGrp="1"/>
          </p:cNvSpPr>
          <p:nvPr>
            <p:ph type="sldNum" sz="quarter" idx="12"/>
          </p:nvPr>
        </p:nvSpPr>
        <p:spPr/>
        <p:txBody>
          <a:bodyPr/>
          <a:lstStyle/>
          <a:p>
            <a:fld id="{41F902B4-3FB8-458D-8E6E-B6B3111C7BD4}" type="slidenum">
              <a:rPr lang="en-GB" smtClean="0"/>
              <a:t>16</a:t>
            </a:fld>
            <a:endParaRPr lang="en-GB" dirty="0"/>
          </a:p>
        </p:txBody>
      </p:sp>
    </p:spTree>
    <p:extLst>
      <p:ext uri="{BB962C8B-B14F-4D97-AF65-F5344CB8AC3E}">
        <p14:creationId xmlns:p14="http://schemas.microsoft.com/office/powerpoint/2010/main" val="343773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5D694-E4C9-D9A9-83A4-221A901B81C5}"/>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OLS vs. Logit regression: Code</a:t>
            </a:r>
            <a:endParaRPr lang="en-GB" dirty="0"/>
          </a:p>
        </p:txBody>
      </p:sp>
      <p:pic>
        <p:nvPicPr>
          <p:cNvPr id="5" name="内容占位符 4">
            <a:extLst>
              <a:ext uri="{FF2B5EF4-FFF2-40B4-BE49-F238E27FC236}">
                <a16:creationId xmlns:a16="http://schemas.microsoft.com/office/drawing/2014/main" id="{914BC4E3-3B0C-C694-7280-EE4CCAB79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255" y="1477816"/>
            <a:ext cx="8894362" cy="5124324"/>
          </a:xfrm>
        </p:spPr>
      </p:pic>
      <p:sp>
        <p:nvSpPr>
          <p:cNvPr id="6" name="灯片编号占位符 5">
            <a:extLst>
              <a:ext uri="{FF2B5EF4-FFF2-40B4-BE49-F238E27FC236}">
                <a16:creationId xmlns:a16="http://schemas.microsoft.com/office/drawing/2014/main" id="{927AB82A-8081-B373-A6B2-2843E985217A}"/>
              </a:ext>
            </a:extLst>
          </p:cNvPr>
          <p:cNvSpPr>
            <a:spLocks noGrp="1"/>
          </p:cNvSpPr>
          <p:nvPr>
            <p:ph type="sldNum" sz="quarter" idx="12"/>
          </p:nvPr>
        </p:nvSpPr>
        <p:spPr/>
        <p:txBody>
          <a:bodyPr/>
          <a:lstStyle/>
          <a:p>
            <a:fld id="{41F902B4-3FB8-458D-8E6E-B6B3111C7BD4}" type="slidenum">
              <a:rPr lang="en-GB" smtClean="0"/>
              <a:t>17</a:t>
            </a:fld>
            <a:endParaRPr lang="en-GB" dirty="0"/>
          </a:p>
        </p:txBody>
      </p:sp>
    </p:spTree>
    <p:extLst>
      <p:ext uri="{BB962C8B-B14F-4D97-AF65-F5344CB8AC3E}">
        <p14:creationId xmlns:p14="http://schemas.microsoft.com/office/powerpoint/2010/main" val="181585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10FF-D6EB-0E66-D79F-B6F6BDEF2DF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OLS vs. Logit regression: Output </a:t>
            </a:r>
          </a:p>
        </p:txBody>
      </p:sp>
      <p:pic>
        <p:nvPicPr>
          <p:cNvPr id="5" name="内容占位符 4">
            <a:extLst>
              <a:ext uri="{FF2B5EF4-FFF2-40B4-BE49-F238E27FC236}">
                <a16:creationId xmlns:a16="http://schemas.microsoft.com/office/drawing/2014/main" id="{2280808C-B9A0-1B0E-43AA-150893771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3234" y="1924960"/>
            <a:ext cx="6301322" cy="5010907"/>
          </a:xfrm>
        </p:spPr>
      </p:pic>
      <p:pic>
        <p:nvPicPr>
          <p:cNvPr id="7" name="图片 6">
            <a:extLst>
              <a:ext uri="{FF2B5EF4-FFF2-40B4-BE49-F238E27FC236}">
                <a16:creationId xmlns:a16="http://schemas.microsoft.com/office/drawing/2014/main" id="{C293A957-53B8-48A1-3CD9-1978366DC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3142"/>
            <a:ext cx="5959494" cy="4792725"/>
          </a:xfrm>
          <a:prstGeom prst="rect">
            <a:avLst/>
          </a:prstGeom>
        </p:spPr>
      </p:pic>
      <p:sp>
        <p:nvSpPr>
          <p:cNvPr id="8" name="灯片编号占位符 7">
            <a:extLst>
              <a:ext uri="{FF2B5EF4-FFF2-40B4-BE49-F238E27FC236}">
                <a16:creationId xmlns:a16="http://schemas.microsoft.com/office/drawing/2014/main" id="{09CBF8AA-114E-51B9-4D63-EBA60E015D80}"/>
              </a:ext>
            </a:extLst>
          </p:cNvPr>
          <p:cNvSpPr>
            <a:spLocks noGrp="1"/>
          </p:cNvSpPr>
          <p:nvPr>
            <p:ph type="sldNum" sz="quarter" idx="12"/>
          </p:nvPr>
        </p:nvSpPr>
        <p:spPr/>
        <p:txBody>
          <a:bodyPr/>
          <a:lstStyle/>
          <a:p>
            <a:fld id="{41F902B4-3FB8-458D-8E6E-B6B3111C7BD4}" type="slidenum">
              <a:rPr lang="en-GB" smtClean="0"/>
              <a:t>18</a:t>
            </a:fld>
            <a:endParaRPr lang="en-GB" dirty="0"/>
          </a:p>
        </p:txBody>
      </p:sp>
    </p:spTree>
    <p:extLst>
      <p:ext uri="{BB962C8B-B14F-4D97-AF65-F5344CB8AC3E}">
        <p14:creationId xmlns:p14="http://schemas.microsoft.com/office/powerpoint/2010/main" val="62538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9D30C-738A-1EB2-6495-E3854F10C8E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Interaction 1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Minority : Rural</a:t>
            </a:r>
          </a:p>
        </p:txBody>
      </p:sp>
      <p:pic>
        <p:nvPicPr>
          <p:cNvPr id="4" name="内容占位符 4">
            <a:extLst>
              <a:ext uri="{FF2B5EF4-FFF2-40B4-BE49-F238E27FC236}">
                <a16:creationId xmlns:a16="http://schemas.microsoft.com/office/drawing/2014/main" id="{10F8CE1E-862F-8AE2-4F33-0AF322A860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8356"/>
            <a:ext cx="7734357" cy="2614632"/>
          </a:xfrm>
        </p:spPr>
      </p:pic>
      <p:pic>
        <p:nvPicPr>
          <p:cNvPr id="6" name="图片 5">
            <a:extLst>
              <a:ext uri="{FF2B5EF4-FFF2-40B4-BE49-F238E27FC236}">
                <a16:creationId xmlns:a16="http://schemas.microsoft.com/office/drawing/2014/main" id="{C841367F-1703-245D-25F9-77334E6B7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95108"/>
            <a:ext cx="9248843" cy="2452705"/>
          </a:xfrm>
          <a:prstGeom prst="rect">
            <a:avLst/>
          </a:prstGeom>
        </p:spPr>
      </p:pic>
      <p:sp>
        <p:nvSpPr>
          <p:cNvPr id="7" name="灯片编号占位符 6">
            <a:extLst>
              <a:ext uri="{FF2B5EF4-FFF2-40B4-BE49-F238E27FC236}">
                <a16:creationId xmlns:a16="http://schemas.microsoft.com/office/drawing/2014/main" id="{36FA38FD-D2C0-C5F6-F5DC-772E44E574BE}"/>
              </a:ext>
            </a:extLst>
          </p:cNvPr>
          <p:cNvSpPr>
            <a:spLocks noGrp="1"/>
          </p:cNvSpPr>
          <p:nvPr>
            <p:ph type="sldNum" sz="quarter" idx="12"/>
          </p:nvPr>
        </p:nvSpPr>
        <p:spPr/>
        <p:txBody>
          <a:bodyPr/>
          <a:lstStyle/>
          <a:p>
            <a:fld id="{41F902B4-3FB8-458D-8E6E-B6B3111C7BD4}" type="slidenum">
              <a:rPr lang="en-GB" smtClean="0"/>
              <a:t>19</a:t>
            </a:fld>
            <a:endParaRPr lang="en-GB" dirty="0"/>
          </a:p>
        </p:txBody>
      </p:sp>
    </p:spTree>
    <p:extLst>
      <p:ext uri="{BB962C8B-B14F-4D97-AF65-F5344CB8AC3E}">
        <p14:creationId xmlns:p14="http://schemas.microsoft.com/office/powerpoint/2010/main" val="423574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3FF67-217F-2662-55DB-FA289EAA725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Explaining the Original Work: </a:t>
            </a:r>
            <a:r>
              <a:rPr lang="en-GB" altLang="zh-CN" dirty="0">
                <a:latin typeface="Times New Roman" panose="02020603050405020304" pitchFamily="18" charset="0"/>
                <a:cs typeface="Times New Roman" panose="02020603050405020304" pitchFamily="18" charset="0"/>
              </a:rPr>
              <a:t>Operationalisation of Variables </a:t>
            </a:r>
            <a:r>
              <a:rPr lang="en-GB" dirty="0">
                <a:latin typeface="Times New Roman" panose="02020603050405020304" pitchFamily="18" charset="0"/>
                <a:cs typeface="Times New Roman" panose="02020603050405020304" pitchFamily="18" charset="0"/>
              </a:rPr>
              <a:t> </a:t>
            </a:r>
          </a:p>
        </p:txBody>
      </p:sp>
      <p:sp>
        <p:nvSpPr>
          <p:cNvPr id="3" name="内容占位符 2">
            <a:extLst>
              <a:ext uri="{FF2B5EF4-FFF2-40B4-BE49-F238E27FC236}">
                <a16:creationId xmlns:a16="http://schemas.microsoft.com/office/drawing/2014/main" id="{A57F216A-BEDF-D005-3E7A-77B9E7B46DBB}"/>
              </a:ext>
            </a:extLst>
          </p:cNvPr>
          <p:cNvSpPr>
            <a:spLocks noGrp="1"/>
          </p:cNvSpPr>
          <p:nvPr>
            <p:ph idx="1"/>
          </p:nvPr>
        </p:nvSpPr>
        <p:spPr>
          <a:xfrm>
            <a:off x="838200" y="1825625"/>
            <a:ext cx="10515600" cy="4732250"/>
          </a:xfrm>
        </p:spPr>
        <p:txBody>
          <a:bodyPr>
            <a:normAutofit fontScale="77500" lnSpcReduction="20000"/>
          </a:bodyPr>
          <a:lstStyle/>
          <a:p>
            <a:r>
              <a:rPr lang="en-GB" altLang="zh-CN" dirty="0">
                <a:latin typeface="Times New Roman" panose="02020603050405020304" pitchFamily="18" charset="0"/>
                <a:cs typeface="Times New Roman" panose="02020603050405020304" pitchFamily="18" charset="0"/>
              </a:rPr>
              <a:t>Research Question: Who is more likely to be promoted to general and the Central Military Committee (CMC)?  </a:t>
            </a: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Hypothesis: There is a trade-off in loyalty and professionalism. </a:t>
            </a: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Outcome variables: </a:t>
            </a:r>
          </a:p>
          <a:p>
            <a:pPr marL="0" indent="0">
              <a:buNone/>
            </a:pPr>
            <a:r>
              <a:rPr lang="en-GB" altLang="zh-CN" dirty="0">
                <a:latin typeface="Times New Roman" panose="02020603050405020304" pitchFamily="18" charset="0"/>
                <a:cs typeface="Times New Roman" panose="02020603050405020304" pitchFamily="18" charset="0"/>
              </a:rPr>
              <a:t>  Central Committee Member: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r>
              <a:rPr lang="en-GB" altLang="zh-CN" dirty="0">
                <a:latin typeface="Times New Roman" panose="02020603050405020304" pitchFamily="18" charset="0"/>
                <a:cs typeface="Times New Roman" panose="02020603050405020304" pitchFamily="18" charset="0"/>
              </a:rPr>
              <a:t>  Promoted to General: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Explanatory Variables: </a:t>
            </a:r>
          </a:p>
          <a:p>
            <a:pPr marL="0" indent="0">
              <a:buNone/>
            </a:pPr>
            <a:r>
              <a:rPr lang="en-GB" altLang="zh-CN" dirty="0">
                <a:latin typeface="Times New Roman" panose="02020603050405020304" pitchFamily="18" charset="0"/>
                <a:cs typeface="Times New Roman" panose="02020603050405020304" pitchFamily="18" charset="0"/>
              </a:rPr>
              <a:t>  Career Connection with Leader: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r>
              <a:rPr lang="en-GB" altLang="zh-CN" dirty="0">
                <a:latin typeface="Times New Roman" panose="02020603050405020304" pitchFamily="18" charset="0"/>
                <a:cs typeface="Times New Roman" panose="02020603050405020304" pitchFamily="18" charset="0"/>
              </a:rPr>
              <a:t>  Combat Experience after 1949: Yes (1) or No (0)</a:t>
            </a:r>
          </a:p>
          <a:p>
            <a:pPr marL="0" indent="0">
              <a:buNone/>
            </a:pPr>
            <a:r>
              <a:rPr lang="en-GB" altLang="zh-CN" dirty="0">
                <a:latin typeface="Times New Roman" panose="02020603050405020304" pitchFamily="18" charset="0"/>
                <a:cs typeface="Times New Roman" panose="02020603050405020304" pitchFamily="18" charset="0"/>
              </a:rPr>
              <a:t>  Education: </a:t>
            </a:r>
            <a:r>
              <a:rPr lang="en-US" altLang="zh-CN" dirty="0">
                <a:latin typeface="Times New Roman" panose="02020603050405020304" pitchFamily="18" charset="0"/>
                <a:cs typeface="Times New Roman" panose="02020603050405020304" pitchFamily="18" charset="0"/>
              </a:rPr>
              <a:t>1=primary graduate, 2=college/military academy graduate, 3=postgraduate</a:t>
            </a:r>
            <a:endParaRPr lang="en-GB" altLang="zh-CN" dirty="0">
              <a:latin typeface="Times New Roman" panose="02020603050405020304" pitchFamily="18" charset="0"/>
              <a:cs typeface="Times New Roman" panose="02020603050405020304" pitchFamily="18" charset="0"/>
            </a:endParaRPr>
          </a:p>
          <a:p>
            <a:endParaRPr lang="en-GB" dirty="0"/>
          </a:p>
        </p:txBody>
      </p:sp>
      <p:sp>
        <p:nvSpPr>
          <p:cNvPr id="4" name="灯片编号占位符 3">
            <a:extLst>
              <a:ext uri="{FF2B5EF4-FFF2-40B4-BE49-F238E27FC236}">
                <a16:creationId xmlns:a16="http://schemas.microsoft.com/office/drawing/2014/main" id="{138E9EF6-D0A5-7D78-C42D-B4F2E8C7AE6C}"/>
              </a:ext>
            </a:extLst>
          </p:cNvPr>
          <p:cNvSpPr>
            <a:spLocks noGrp="1"/>
          </p:cNvSpPr>
          <p:nvPr>
            <p:ph type="sldNum" sz="quarter" idx="12"/>
          </p:nvPr>
        </p:nvSpPr>
        <p:spPr/>
        <p:txBody>
          <a:bodyPr/>
          <a:lstStyle/>
          <a:p>
            <a:fld id="{41F902B4-3FB8-458D-8E6E-B6B3111C7BD4}" type="slidenum">
              <a:rPr lang="en-GB" smtClean="0"/>
              <a:t>2</a:t>
            </a:fld>
            <a:endParaRPr lang="en-GB" dirty="0"/>
          </a:p>
        </p:txBody>
      </p:sp>
    </p:spTree>
    <p:extLst>
      <p:ext uri="{BB962C8B-B14F-4D97-AF65-F5344CB8AC3E}">
        <p14:creationId xmlns:p14="http://schemas.microsoft.com/office/powerpoint/2010/main" val="2548390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Addictive vs. Interaction: General Promotion  </a:t>
            </a:r>
            <a:endParaRPr lang="en-GB" dirty="0"/>
          </a:p>
        </p:txBody>
      </p:sp>
      <p:pic>
        <p:nvPicPr>
          <p:cNvPr id="5" name="内容占位符 4">
            <a:extLst>
              <a:ext uri="{FF2B5EF4-FFF2-40B4-BE49-F238E27FC236}">
                <a16:creationId xmlns:a16="http://schemas.microsoft.com/office/drawing/2014/main" id="{54EAF807-2368-D2E9-95DD-8730EF9622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761" y="1230738"/>
            <a:ext cx="2982648" cy="5627262"/>
          </a:xfrm>
        </p:spPr>
      </p:pic>
      <p:pic>
        <p:nvPicPr>
          <p:cNvPr id="7" name="图片 6">
            <a:extLst>
              <a:ext uri="{FF2B5EF4-FFF2-40B4-BE49-F238E27FC236}">
                <a16:creationId xmlns:a16="http://schemas.microsoft.com/office/drawing/2014/main" id="{CBDD62F7-25E3-42FE-F90F-8E9C36463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249" y="1284284"/>
            <a:ext cx="2739192" cy="5573716"/>
          </a:xfrm>
          <a:prstGeom prst="rect">
            <a:avLst/>
          </a:prstGeom>
        </p:spPr>
      </p:pic>
      <p:sp>
        <p:nvSpPr>
          <p:cNvPr id="13" name="文本框 12">
            <a:extLst>
              <a:ext uri="{FF2B5EF4-FFF2-40B4-BE49-F238E27FC236}">
                <a16:creationId xmlns:a16="http://schemas.microsoft.com/office/drawing/2014/main" id="{06CF8285-9C88-9D94-85E3-83642364EE0B}"/>
              </a:ext>
            </a:extLst>
          </p:cNvPr>
          <p:cNvSpPr txBox="1"/>
          <p:nvPr/>
        </p:nvSpPr>
        <p:spPr>
          <a:xfrm>
            <a:off x="403908" y="190499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general are by 0.516 larger than those officers from ethnic minority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general or not.</a:t>
            </a:r>
          </a:p>
        </p:txBody>
      </p:sp>
      <p:sp>
        <p:nvSpPr>
          <p:cNvPr id="14" name="灯片编号占位符 13">
            <a:extLst>
              <a:ext uri="{FF2B5EF4-FFF2-40B4-BE49-F238E27FC236}">
                <a16:creationId xmlns:a16="http://schemas.microsoft.com/office/drawing/2014/main" id="{0201355B-F86B-CB0E-E122-3C046B1B6050}"/>
              </a:ext>
            </a:extLst>
          </p:cNvPr>
          <p:cNvSpPr>
            <a:spLocks noGrp="1"/>
          </p:cNvSpPr>
          <p:nvPr>
            <p:ph type="sldNum" sz="quarter" idx="12"/>
          </p:nvPr>
        </p:nvSpPr>
        <p:spPr/>
        <p:txBody>
          <a:bodyPr/>
          <a:lstStyle/>
          <a:p>
            <a:fld id="{41F902B4-3FB8-458D-8E6E-B6B3111C7BD4}" type="slidenum">
              <a:rPr lang="en-GB" smtClean="0"/>
              <a:t>20</a:t>
            </a:fld>
            <a:endParaRPr lang="en-GB" dirty="0"/>
          </a:p>
        </p:txBody>
      </p:sp>
    </p:spTree>
    <p:extLst>
      <p:ext uri="{BB962C8B-B14F-4D97-AF65-F5344CB8AC3E}">
        <p14:creationId xmlns:p14="http://schemas.microsoft.com/office/powerpoint/2010/main" val="1448103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Addictive vs. Interaction: CMC Promotion  </a:t>
            </a:r>
            <a:endParaRPr lang="en-GB" dirty="0">
              <a:latin typeface="Times New Roman" panose="02020603050405020304" pitchFamily="18" charset="0"/>
              <a:cs typeface="Times New Roman" panose="02020603050405020304" pitchFamily="18" charset="0"/>
            </a:endParaRPr>
          </a:p>
        </p:txBody>
      </p:sp>
      <p:pic>
        <p:nvPicPr>
          <p:cNvPr id="11" name="内容占位符 10">
            <a:extLst>
              <a:ext uri="{FF2B5EF4-FFF2-40B4-BE49-F238E27FC236}">
                <a16:creationId xmlns:a16="http://schemas.microsoft.com/office/drawing/2014/main" id="{234E4AC3-781C-593F-7918-C19A37BE1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6889" y="1319667"/>
            <a:ext cx="2944688" cy="5490207"/>
          </a:xfrm>
        </p:spPr>
      </p:pic>
      <p:pic>
        <p:nvPicPr>
          <p:cNvPr id="13" name="图片 12">
            <a:extLst>
              <a:ext uri="{FF2B5EF4-FFF2-40B4-BE49-F238E27FC236}">
                <a16:creationId xmlns:a16="http://schemas.microsoft.com/office/drawing/2014/main" id="{29850A20-FE7B-8EE9-3A75-DF9ED1784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576" y="1332178"/>
            <a:ext cx="2872224" cy="5477696"/>
          </a:xfrm>
          <a:prstGeom prst="rect">
            <a:avLst/>
          </a:prstGeom>
        </p:spPr>
      </p:pic>
      <p:sp>
        <p:nvSpPr>
          <p:cNvPr id="18" name="文本框 17">
            <a:extLst>
              <a:ext uri="{FF2B5EF4-FFF2-40B4-BE49-F238E27FC236}">
                <a16:creationId xmlns:a16="http://schemas.microsoft.com/office/drawing/2014/main" id="{E4CF5672-520D-F410-5112-DE716A180B5F}"/>
              </a:ext>
            </a:extLst>
          </p:cNvPr>
          <p:cNvSpPr txBox="1"/>
          <p:nvPr/>
        </p:nvSpPr>
        <p:spPr>
          <a:xfrm>
            <a:off x="403908" y="190499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CMC are by 0.516 larger than those officers from ethnic minority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CMC or not.</a:t>
            </a:r>
          </a:p>
        </p:txBody>
      </p:sp>
      <p:sp>
        <p:nvSpPr>
          <p:cNvPr id="19" name="灯片编号占位符 18">
            <a:extLst>
              <a:ext uri="{FF2B5EF4-FFF2-40B4-BE49-F238E27FC236}">
                <a16:creationId xmlns:a16="http://schemas.microsoft.com/office/drawing/2014/main" id="{A356E277-06F2-9CC0-3E75-CEB0746A0260}"/>
              </a:ext>
            </a:extLst>
          </p:cNvPr>
          <p:cNvSpPr>
            <a:spLocks noGrp="1"/>
          </p:cNvSpPr>
          <p:nvPr>
            <p:ph type="sldNum" sz="quarter" idx="12"/>
          </p:nvPr>
        </p:nvSpPr>
        <p:spPr/>
        <p:txBody>
          <a:bodyPr/>
          <a:lstStyle/>
          <a:p>
            <a:fld id="{41F902B4-3FB8-458D-8E6E-B6B3111C7BD4}" type="slidenum">
              <a:rPr lang="en-GB" smtClean="0"/>
              <a:t>21</a:t>
            </a:fld>
            <a:endParaRPr lang="en-GB" dirty="0"/>
          </a:p>
        </p:txBody>
      </p:sp>
    </p:spTree>
    <p:extLst>
      <p:ext uri="{BB962C8B-B14F-4D97-AF65-F5344CB8AC3E}">
        <p14:creationId xmlns:p14="http://schemas.microsoft.com/office/powerpoint/2010/main" val="3805725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E8BD0-A40F-9BA1-A2C9-39B9DC17695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Interaction 2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combat</a:t>
            </a:r>
            <a:r>
              <a:rPr lang="en-US" dirty="0">
                <a:latin typeface="Times New Roman" panose="02020603050405020304" pitchFamily="18" charset="0"/>
                <a:cs typeface="Times New Roman" panose="02020603050405020304" pitchFamily="18" charset="0"/>
              </a:rPr>
              <a:t>_post_1949 : commissar </a:t>
            </a:r>
            <a:endParaRPr lang="en-GB"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9A844D89-291E-665C-4341-9D8839938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049045"/>
            <a:ext cx="10060632" cy="1684187"/>
          </a:xfrm>
        </p:spPr>
      </p:pic>
      <p:pic>
        <p:nvPicPr>
          <p:cNvPr id="9" name="图片 8">
            <a:extLst>
              <a:ext uri="{FF2B5EF4-FFF2-40B4-BE49-F238E27FC236}">
                <a16:creationId xmlns:a16="http://schemas.microsoft.com/office/drawing/2014/main" id="{1B5C575B-C4A6-5C39-836E-070CAB731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10745590" cy="1893984"/>
          </a:xfrm>
          <a:prstGeom prst="rect">
            <a:avLst/>
          </a:prstGeom>
        </p:spPr>
      </p:pic>
      <p:sp>
        <p:nvSpPr>
          <p:cNvPr id="10" name="灯片编号占位符 9">
            <a:extLst>
              <a:ext uri="{FF2B5EF4-FFF2-40B4-BE49-F238E27FC236}">
                <a16:creationId xmlns:a16="http://schemas.microsoft.com/office/drawing/2014/main" id="{BF5278D6-1D4B-949D-E196-E1738A4CA484}"/>
              </a:ext>
            </a:extLst>
          </p:cNvPr>
          <p:cNvSpPr>
            <a:spLocks noGrp="1"/>
          </p:cNvSpPr>
          <p:nvPr>
            <p:ph type="sldNum" sz="quarter" idx="12"/>
          </p:nvPr>
        </p:nvSpPr>
        <p:spPr/>
        <p:txBody>
          <a:bodyPr/>
          <a:lstStyle/>
          <a:p>
            <a:fld id="{41F902B4-3FB8-458D-8E6E-B6B3111C7BD4}" type="slidenum">
              <a:rPr lang="en-GB" smtClean="0"/>
              <a:t>22</a:t>
            </a:fld>
            <a:endParaRPr lang="en-GB" dirty="0"/>
          </a:p>
        </p:txBody>
      </p:sp>
    </p:spTree>
    <p:extLst>
      <p:ext uri="{BB962C8B-B14F-4D97-AF65-F5344CB8AC3E}">
        <p14:creationId xmlns:p14="http://schemas.microsoft.com/office/powerpoint/2010/main" val="3705316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C449D2EB-5374-C1BA-FA91-D327AA05E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3240" y="1427327"/>
            <a:ext cx="3974200" cy="5360549"/>
          </a:xfrm>
        </p:spPr>
      </p:pic>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Interaction: General Promotion  </a:t>
            </a:r>
            <a:endParaRPr lang="en-GB" dirty="0"/>
          </a:p>
        </p:txBody>
      </p:sp>
      <p:sp>
        <p:nvSpPr>
          <p:cNvPr id="13" name="文本框 12">
            <a:extLst>
              <a:ext uri="{FF2B5EF4-FFF2-40B4-BE49-F238E27FC236}">
                <a16:creationId xmlns:a16="http://schemas.microsoft.com/office/drawing/2014/main" id="{06CF8285-9C88-9D94-85E3-83642364EE0B}"/>
              </a:ext>
            </a:extLst>
          </p:cNvPr>
          <p:cNvSpPr txBox="1"/>
          <p:nvPr/>
        </p:nvSpPr>
        <p:spPr>
          <a:xfrm>
            <a:off x="403908" y="1904990"/>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with combat experience after 1949 and had commissar experience, the log odds of that officer being promoted to general are by 0.371 smaller than those combat experienced officers without commissar experience.</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having combat experience does not have a different effect between officers with commissar experience and those without commissar experience. </a:t>
            </a:r>
          </a:p>
        </p:txBody>
      </p:sp>
      <p:sp>
        <p:nvSpPr>
          <p:cNvPr id="11" name="灯片编号占位符 10">
            <a:extLst>
              <a:ext uri="{FF2B5EF4-FFF2-40B4-BE49-F238E27FC236}">
                <a16:creationId xmlns:a16="http://schemas.microsoft.com/office/drawing/2014/main" id="{13D58C23-9A77-6B79-3A04-25A52BFBDDF4}"/>
              </a:ext>
            </a:extLst>
          </p:cNvPr>
          <p:cNvSpPr>
            <a:spLocks noGrp="1"/>
          </p:cNvSpPr>
          <p:nvPr>
            <p:ph type="sldNum" sz="quarter" idx="12"/>
          </p:nvPr>
        </p:nvSpPr>
        <p:spPr/>
        <p:txBody>
          <a:bodyPr/>
          <a:lstStyle/>
          <a:p>
            <a:fld id="{41F902B4-3FB8-458D-8E6E-B6B3111C7BD4}" type="slidenum">
              <a:rPr lang="en-GB" smtClean="0"/>
              <a:t>23</a:t>
            </a:fld>
            <a:endParaRPr lang="en-GB" dirty="0"/>
          </a:p>
        </p:txBody>
      </p:sp>
    </p:spTree>
    <p:extLst>
      <p:ext uri="{BB962C8B-B14F-4D97-AF65-F5344CB8AC3E}">
        <p14:creationId xmlns:p14="http://schemas.microsoft.com/office/powerpoint/2010/main" val="1174860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Interaction: CMC Promotion  </a:t>
            </a:r>
            <a:endParaRPr lang="en-GB"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E4CF5672-520D-F410-5112-DE716A180B5F}"/>
              </a:ext>
            </a:extLst>
          </p:cNvPr>
          <p:cNvSpPr txBox="1"/>
          <p:nvPr/>
        </p:nvSpPr>
        <p:spPr>
          <a:xfrm>
            <a:off x="838200" y="1850727"/>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with combat experience also has career experience in commissar, the log odds of that officer being promoted to CMC are by 0.221 larger than those officers with combat experiences but have no experience in commissar.</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CMC or not.</a:t>
            </a:r>
          </a:p>
        </p:txBody>
      </p:sp>
      <p:pic>
        <p:nvPicPr>
          <p:cNvPr id="5" name="内容占位符 4">
            <a:extLst>
              <a:ext uri="{FF2B5EF4-FFF2-40B4-BE49-F238E27FC236}">
                <a16:creationId xmlns:a16="http://schemas.microsoft.com/office/drawing/2014/main" id="{E0058834-3EBC-0600-90D3-E9255F71BF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9081" y="1376838"/>
            <a:ext cx="3866402" cy="5435243"/>
          </a:xfrm>
          <a:prstGeom prst="rect">
            <a:avLst/>
          </a:prstGeom>
        </p:spPr>
      </p:pic>
      <p:sp>
        <p:nvSpPr>
          <p:cNvPr id="6" name="灯片编号占位符 5">
            <a:extLst>
              <a:ext uri="{FF2B5EF4-FFF2-40B4-BE49-F238E27FC236}">
                <a16:creationId xmlns:a16="http://schemas.microsoft.com/office/drawing/2014/main" id="{7531591A-3AFB-B514-8089-11163DEBCF2B}"/>
              </a:ext>
            </a:extLst>
          </p:cNvPr>
          <p:cNvSpPr>
            <a:spLocks noGrp="1"/>
          </p:cNvSpPr>
          <p:nvPr>
            <p:ph type="sldNum" sz="quarter" idx="12"/>
          </p:nvPr>
        </p:nvSpPr>
        <p:spPr/>
        <p:txBody>
          <a:bodyPr/>
          <a:lstStyle/>
          <a:p>
            <a:fld id="{41F902B4-3FB8-458D-8E6E-B6B3111C7BD4}" type="slidenum">
              <a:rPr lang="en-GB" smtClean="0"/>
              <a:t>24</a:t>
            </a:fld>
            <a:endParaRPr lang="en-GB" dirty="0"/>
          </a:p>
        </p:txBody>
      </p:sp>
    </p:spTree>
    <p:extLst>
      <p:ext uri="{BB962C8B-B14F-4D97-AF65-F5344CB8AC3E}">
        <p14:creationId xmlns:p14="http://schemas.microsoft.com/office/powerpoint/2010/main" val="334712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47EAE-1BBA-5466-3CA8-F19C566BF56B}"/>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Interaction 3   </a:t>
            </a:r>
            <a:br>
              <a:rPr lang="en-GB"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commissar : minority</a:t>
            </a:r>
            <a:endParaRPr lang="en-GB" dirty="0"/>
          </a:p>
        </p:txBody>
      </p:sp>
      <p:pic>
        <p:nvPicPr>
          <p:cNvPr id="6" name="内容占位符 5">
            <a:extLst>
              <a:ext uri="{FF2B5EF4-FFF2-40B4-BE49-F238E27FC236}">
                <a16:creationId xmlns:a16="http://schemas.microsoft.com/office/drawing/2014/main" id="{1AE82B75-B257-37EB-9521-C82AC4811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49397"/>
            <a:ext cx="10418052" cy="3782131"/>
          </a:xfrm>
        </p:spPr>
      </p:pic>
      <p:sp>
        <p:nvSpPr>
          <p:cNvPr id="7" name="灯片编号占位符 6">
            <a:extLst>
              <a:ext uri="{FF2B5EF4-FFF2-40B4-BE49-F238E27FC236}">
                <a16:creationId xmlns:a16="http://schemas.microsoft.com/office/drawing/2014/main" id="{7805DC4A-59EF-DF42-004C-2B648154F455}"/>
              </a:ext>
            </a:extLst>
          </p:cNvPr>
          <p:cNvSpPr>
            <a:spLocks noGrp="1"/>
          </p:cNvSpPr>
          <p:nvPr>
            <p:ph type="sldNum" sz="quarter" idx="12"/>
          </p:nvPr>
        </p:nvSpPr>
        <p:spPr/>
        <p:txBody>
          <a:bodyPr/>
          <a:lstStyle/>
          <a:p>
            <a:fld id="{41F902B4-3FB8-458D-8E6E-B6B3111C7BD4}" type="slidenum">
              <a:rPr lang="en-GB" smtClean="0"/>
              <a:t>25</a:t>
            </a:fld>
            <a:endParaRPr lang="en-GB" dirty="0"/>
          </a:p>
        </p:txBody>
      </p:sp>
    </p:spTree>
    <p:extLst>
      <p:ext uri="{BB962C8B-B14F-4D97-AF65-F5344CB8AC3E}">
        <p14:creationId xmlns:p14="http://schemas.microsoft.com/office/powerpoint/2010/main" val="2769021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Addictive vs. Interaction: General Promotion  </a:t>
            </a:r>
            <a:endParaRPr lang="en-GB" dirty="0"/>
          </a:p>
        </p:txBody>
      </p:sp>
      <p:sp>
        <p:nvSpPr>
          <p:cNvPr id="13" name="文本框 12">
            <a:extLst>
              <a:ext uri="{FF2B5EF4-FFF2-40B4-BE49-F238E27FC236}">
                <a16:creationId xmlns:a16="http://schemas.microsoft.com/office/drawing/2014/main" id="{06CF8285-9C88-9D94-85E3-83642364EE0B}"/>
              </a:ext>
            </a:extLst>
          </p:cNvPr>
          <p:cNvSpPr txBox="1"/>
          <p:nvPr/>
        </p:nvSpPr>
        <p:spPr>
          <a:xfrm>
            <a:off x="838200" y="1800234"/>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has commissar experience, the log odds of that officer being promoted to general are by 0.458 larger than other ethnic minority officers without commissar experience.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having commissar experience does not have a different effect between officers from Han ethnicity and ethnic minority on being promoted to general or not.</a:t>
            </a:r>
          </a:p>
        </p:txBody>
      </p:sp>
      <p:sp>
        <p:nvSpPr>
          <p:cNvPr id="9" name="灯片编号占位符 8">
            <a:extLst>
              <a:ext uri="{FF2B5EF4-FFF2-40B4-BE49-F238E27FC236}">
                <a16:creationId xmlns:a16="http://schemas.microsoft.com/office/drawing/2014/main" id="{FF200044-3B81-38F4-0D23-086726DAD265}"/>
              </a:ext>
            </a:extLst>
          </p:cNvPr>
          <p:cNvSpPr>
            <a:spLocks noGrp="1"/>
          </p:cNvSpPr>
          <p:nvPr>
            <p:ph type="sldNum" sz="quarter" idx="12"/>
          </p:nvPr>
        </p:nvSpPr>
        <p:spPr/>
        <p:txBody>
          <a:bodyPr/>
          <a:lstStyle/>
          <a:p>
            <a:fld id="{41F902B4-3FB8-458D-8E6E-B6B3111C7BD4}" type="slidenum">
              <a:rPr lang="en-GB" smtClean="0"/>
              <a:t>26</a:t>
            </a:fld>
            <a:endParaRPr lang="en-GB" dirty="0"/>
          </a:p>
        </p:txBody>
      </p:sp>
      <p:pic>
        <p:nvPicPr>
          <p:cNvPr id="11" name="图片 10">
            <a:extLst>
              <a:ext uri="{FF2B5EF4-FFF2-40B4-BE49-F238E27FC236}">
                <a16:creationId xmlns:a16="http://schemas.microsoft.com/office/drawing/2014/main" id="{4E2CF0A7-61D5-B058-5CFB-6D312C7A2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461" y="1288214"/>
            <a:ext cx="3786215" cy="5548353"/>
          </a:xfrm>
          <a:prstGeom prst="rect">
            <a:avLst/>
          </a:prstGeom>
        </p:spPr>
      </p:pic>
    </p:spTree>
    <p:extLst>
      <p:ext uri="{BB962C8B-B14F-4D97-AF65-F5344CB8AC3E}">
        <p14:creationId xmlns:p14="http://schemas.microsoft.com/office/powerpoint/2010/main" val="2235020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Addictive vs. Interaction: CMC Promotion  </a:t>
            </a:r>
            <a:endParaRPr lang="en-GB"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E4CF5672-520D-F410-5112-DE716A180B5F}"/>
              </a:ext>
            </a:extLst>
          </p:cNvPr>
          <p:cNvSpPr txBox="1"/>
          <p:nvPr/>
        </p:nvSpPr>
        <p:spPr>
          <a:xfrm>
            <a:off x="675515" y="196856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CMC are by 0.285 larger than those officers from ethnic minority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CMC or not.</a:t>
            </a:r>
          </a:p>
        </p:txBody>
      </p:sp>
      <p:pic>
        <p:nvPicPr>
          <p:cNvPr id="6" name="图片 5">
            <a:extLst>
              <a:ext uri="{FF2B5EF4-FFF2-40B4-BE49-F238E27FC236}">
                <a16:creationId xmlns:a16="http://schemas.microsoft.com/office/drawing/2014/main" id="{36D04B9D-AE8D-0C93-0D8F-FFE207171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5729" y="1286877"/>
            <a:ext cx="3333774" cy="5495965"/>
          </a:xfrm>
          <a:prstGeom prst="rect">
            <a:avLst/>
          </a:prstGeom>
        </p:spPr>
      </p:pic>
      <p:sp>
        <p:nvSpPr>
          <p:cNvPr id="7" name="灯片编号占位符 6">
            <a:extLst>
              <a:ext uri="{FF2B5EF4-FFF2-40B4-BE49-F238E27FC236}">
                <a16:creationId xmlns:a16="http://schemas.microsoft.com/office/drawing/2014/main" id="{25590D57-506F-F665-8C8A-5440C5C04613}"/>
              </a:ext>
            </a:extLst>
          </p:cNvPr>
          <p:cNvSpPr>
            <a:spLocks noGrp="1"/>
          </p:cNvSpPr>
          <p:nvPr>
            <p:ph type="sldNum" sz="quarter" idx="12"/>
          </p:nvPr>
        </p:nvSpPr>
        <p:spPr/>
        <p:txBody>
          <a:bodyPr/>
          <a:lstStyle/>
          <a:p>
            <a:fld id="{41F902B4-3FB8-458D-8E6E-B6B3111C7BD4}" type="slidenum">
              <a:rPr lang="en-GB" smtClean="0"/>
              <a:t>27</a:t>
            </a:fld>
            <a:endParaRPr lang="en-GB" dirty="0"/>
          </a:p>
        </p:txBody>
      </p:sp>
    </p:spTree>
    <p:extLst>
      <p:ext uri="{BB962C8B-B14F-4D97-AF65-F5344CB8AC3E}">
        <p14:creationId xmlns:p14="http://schemas.microsoft.com/office/powerpoint/2010/main" val="1083521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3115C-178F-B6DC-9095-9E6286CDBAB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My Further Thoughts</a:t>
            </a:r>
          </a:p>
        </p:txBody>
      </p:sp>
      <p:sp>
        <p:nvSpPr>
          <p:cNvPr id="3" name="内容占位符 2">
            <a:extLst>
              <a:ext uri="{FF2B5EF4-FFF2-40B4-BE49-F238E27FC236}">
                <a16:creationId xmlns:a16="http://schemas.microsoft.com/office/drawing/2014/main" id="{F87F9FAE-BB51-22F1-E680-F9FFDAADEA70}"/>
              </a:ext>
            </a:extLst>
          </p:cNvPr>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Overall, officers with combat experiences are more likely to be promoted to CMC if they have experience in commissar, but they are less likely to be promoted to general if they are former commissars.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Theoretically coherent: CMC is the military decision-making organ, so the promotion is more politicalised. </a:t>
            </a:r>
          </a:p>
          <a:p>
            <a:pPr marL="0" indent="0">
              <a:buNone/>
            </a:pPr>
            <a:r>
              <a:rPr lang="en-GB" dirty="0">
                <a:latin typeface="Times New Roman" panose="02020603050405020304" pitchFamily="18" charset="0"/>
                <a:cs typeface="Times New Roman" panose="02020603050405020304" pitchFamily="18" charset="0"/>
              </a:rPr>
              <a:t>  (Loyalty to the regime is essential, and experienced commissars will be preferred.)</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But this is not statistically significant</a:t>
            </a:r>
            <a:r>
              <a:rPr lang="en-US" dirty="0">
                <a:latin typeface="Times New Roman" panose="02020603050405020304" pitchFamily="18" charset="0"/>
                <a:cs typeface="Times New Roman" panose="02020603050405020304" pitchFamily="18" charset="0"/>
              </a:rPr>
              <a:t>.</a:t>
            </a:r>
          </a:p>
          <a:p>
            <a:endParaRPr lang="en-US" dirty="0"/>
          </a:p>
          <a:p>
            <a:endParaRPr lang="en-GB" dirty="0"/>
          </a:p>
        </p:txBody>
      </p:sp>
      <p:sp>
        <p:nvSpPr>
          <p:cNvPr id="4" name="灯片编号占位符 3">
            <a:extLst>
              <a:ext uri="{FF2B5EF4-FFF2-40B4-BE49-F238E27FC236}">
                <a16:creationId xmlns:a16="http://schemas.microsoft.com/office/drawing/2014/main" id="{9201AD67-2B06-681E-D022-FF97DE02B589}"/>
              </a:ext>
            </a:extLst>
          </p:cNvPr>
          <p:cNvSpPr>
            <a:spLocks noGrp="1"/>
          </p:cNvSpPr>
          <p:nvPr>
            <p:ph type="sldNum" sz="quarter" idx="12"/>
          </p:nvPr>
        </p:nvSpPr>
        <p:spPr/>
        <p:txBody>
          <a:bodyPr/>
          <a:lstStyle/>
          <a:p>
            <a:fld id="{41F902B4-3FB8-458D-8E6E-B6B3111C7BD4}" type="slidenum">
              <a:rPr lang="en-GB" smtClean="0"/>
              <a:t>28</a:t>
            </a:fld>
            <a:endParaRPr lang="en-GB" dirty="0"/>
          </a:p>
        </p:txBody>
      </p:sp>
    </p:spTree>
    <p:extLst>
      <p:ext uri="{BB962C8B-B14F-4D97-AF65-F5344CB8AC3E}">
        <p14:creationId xmlns:p14="http://schemas.microsoft.com/office/powerpoint/2010/main" val="875230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B9F2D-2170-D807-397F-FD0D87A13F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68DF6E0-3217-36FE-9EDB-C40CEA58DB79}"/>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Mattingly, Daniel. “How the Party Commands the Gun: The Foreign-Domestic Threat Dilemma in China.” American Journal of Political Science. Forthcoming.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08C0D814-13F5-622F-ADB5-C56FDA7B566D}"/>
              </a:ext>
            </a:extLst>
          </p:cNvPr>
          <p:cNvSpPr>
            <a:spLocks noGrp="1"/>
          </p:cNvSpPr>
          <p:nvPr>
            <p:ph type="sldNum" sz="quarter" idx="12"/>
          </p:nvPr>
        </p:nvSpPr>
        <p:spPr/>
        <p:txBody>
          <a:bodyPr/>
          <a:lstStyle/>
          <a:p>
            <a:fld id="{41F902B4-3FB8-458D-8E6E-B6B3111C7BD4}" type="slidenum">
              <a:rPr lang="en-GB" smtClean="0"/>
              <a:t>29</a:t>
            </a:fld>
            <a:endParaRPr lang="en-GB" dirty="0"/>
          </a:p>
        </p:txBody>
      </p:sp>
    </p:spTree>
    <p:extLst>
      <p:ext uri="{BB962C8B-B14F-4D97-AF65-F5344CB8AC3E}">
        <p14:creationId xmlns:p14="http://schemas.microsoft.com/office/powerpoint/2010/main" val="296175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0FD42-E050-5C35-4B33-C47D744635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 Generation</a:t>
            </a:r>
          </a:p>
        </p:txBody>
      </p:sp>
      <p:sp>
        <p:nvSpPr>
          <p:cNvPr id="3" name="内容占位符 2">
            <a:extLst>
              <a:ext uri="{FF2B5EF4-FFF2-40B4-BE49-F238E27FC236}">
                <a16:creationId xmlns:a16="http://schemas.microsoft.com/office/drawing/2014/main" id="{4B7A64D9-81F2-6C20-6F44-46009B5B366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Original Dataset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“extensive biographical data on nearly all officers who reached the level of deputy military region commander or deputy commissar”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779 officers are included </a:t>
            </a:r>
          </a:p>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8FC699E-3765-02BE-641D-7AFCFC4E6B3C}"/>
              </a:ext>
            </a:extLst>
          </p:cNvPr>
          <p:cNvSpPr>
            <a:spLocks noGrp="1"/>
          </p:cNvSpPr>
          <p:nvPr>
            <p:ph type="sldNum" sz="quarter" idx="12"/>
          </p:nvPr>
        </p:nvSpPr>
        <p:spPr/>
        <p:txBody>
          <a:bodyPr/>
          <a:lstStyle/>
          <a:p>
            <a:fld id="{41F902B4-3FB8-458D-8E6E-B6B3111C7BD4}" type="slidenum">
              <a:rPr lang="en-GB" smtClean="0"/>
              <a:t>3</a:t>
            </a:fld>
            <a:endParaRPr lang="en-GB" dirty="0"/>
          </a:p>
        </p:txBody>
      </p:sp>
    </p:spTree>
    <p:extLst>
      <p:ext uri="{BB962C8B-B14F-4D97-AF65-F5344CB8AC3E}">
        <p14:creationId xmlns:p14="http://schemas.microsoft.com/office/powerpoint/2010/main" val="2115934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BB370-EDEF-426D-3CDE-2038CC9FE89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Q&amp;A </a:t>
            </a:r>
            <a:endParaRPr lang="en-GB"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A38561C-5CDE-BD38-A6CB-832BB81F26EE}"/>
              </a:ext>
            </a:extLst>
          </p:cNvPr>
          <p:cNvSpPr>
            <a:spLocks noGrp="1"/>
          </p:cNvSpPr>
          <p:nvPr>
            <p:ph idx="1"/>
          </p:nvPr>
        </p:nvSpPr>
        <p:spPr/>
        <p:txBody>
          <a:bodyPr/>
          <a:lstStyle/>
          <a:p>
            <a:endParaRPr lang="en-GB" dirty="0"/>
          </a:p>
        </p:txBody>
      </p:sp>
      <p:sp>
        <p:nvSpPr>
          <p:cNvPr id="4" name="灯片编号占位符 3">
            <a:extLst>
              <a:ext uri="{FF2B5EF4-FFF2-40B4-BE49-F238E27FC236}">
                <a16:creationId xmlns:a16="http://schemas.microsoft.com/office/drawing/2014/main" id="{16B9BA2B-23A0-C7FF-C589-01688E7BA250}"/>
              </a:ext>
            </a:extLst>
          </p:cNvPr>
          <p:cNvSpPr>
            <a:spLocks noGrp="1"/>
          </p:cNvSpPr>
          <p:nvPr>
            <p:ph type="sldNum" sz="quarter" idx="12"/>
          </p:nvPr>
        </p:nvSpPr>
        <p:spPr/>
        <p:txBody>
          <a:bodyPr/>
          <a:lstStyle/>
          <a:p>
            <a:fld id="{41F902B4-3FB8-458D-8E6E-B6B3111C7BD4}" type="slidenum">
              <a:rPr lang="en-GB" smtClean="0"/>
              <a:t>30</a:t>
            </a:fld>
            <a:endParaRPr lang="en-GB" dirty="0"/>
          </a:p>
        </p:txBody>
      </p:sp>
    </p:spTree>
    <p:extLst>
      <p:ext uri="{BB962C8B-B14F-4D97-AF65-F5344CB8AC3E}">
        <p14:creationId xmlns:p14="http://schemas.microsoft.com/office/powerpoint/2010/main" val="129040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ECC84-8982-87DE-83B3-4FA9355630D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Model Choice: OLS </a:t>
            </a:r>
          </a:p>
        </p:txBody>
      </p:sp>
      <p:sp>
        <p:nvSpPr>
          <p:cNvPr id="3" name="内容占位符 2">
            <a:extLst>
              <a:ext uri="{FF2B5EF4-FFF2-40B4-BE49-F238E27FC236}">
                <a16:creationId xmlns:a16="http://schemas.microsoft.com/office/drawing/2014/main" id="{EA23844B-BA09-2F5B-5FAA-552F2C52D578}"/>
              </a:ext>
            </a:extLst>
          </p:cNvPr>
          <p:cNvSpPr>
            <a:spLocks noGrp="1"/>
          </p:cNvSpPr>
          <p:nvPr>
            <p:ph idx="1"/>
          </p:nvPr>
        </p:nvSpPr>
        <p:spPr>
          <a:xfrm>
            <a:off x="838199" y="1825625"/>
            <a:ext cx="10712411" cy="4351338"/>
          </a:xfrm>
        </p:spPr>
        <p:txBody>
          <a:bodyPr/>
          <a:lstStyle/>
          <a:p>
            <a:r>
              <a:rPr lang="en-US" altLang="zh-CN" dirty="0">
                <a:latin typeface="Times New Roman" panose="02020603050405020304" pitchFamily="18" charset="0"/>
                <a:cs typeface="Times New Roman" panose="02020603050405020304" pitchFamily="18" charset="0"/>
              </a:rPr>
              <a:t>The author also ran the logit regression for the main table, but only OLS is included in the paper.</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author ran OLS for the promotion &amp; tie with different leaders, but did not run logit regression for it.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OLS is chosen, but the author did not give a reason for the selection.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F823B3E-4DB4-618D-A6AE-78B974D384DC}"/>
              </a:ext>
            </a:extLst>
          </p:cNvPr>
          <p:cNvSpPr>
            <a:spLocks noGrp="1"/>
          </p:cNvSpPr>
          <p:nvPr>
            <p:ph type="sldNum" sz="quarter" idx="12"/>
          </p:nvPr>
        </p:nvSpPr>
        <p:spPr/>
        <p:txBody>
          <a:bodyPr/>
          <a:lstStyle/>
          <a:p>
            <a:fld id="{41F902B4-3FB8-458D-8E6E-B6B3111C7BD4}" type="slidenum">
              <a:rPr lang="en-GB" smtClean="0"/>
              <a:t>4</a:t>
            </a:fld>
            <a:endParaRPr lang="en-GB" dirty="0"/>
          </a:p>
        </p:txBody>
      </p:sp>
    </p:spTree>
    <p:extLst>
      <p:ext uri="{BB962C8B-B14F-4D97-AF65-F5344CB8AC3E}">
        <p14:creationId xmlns:p14="http://schemas.microsoft.com/office/powerpoint/2010/main" val="210922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6C8DD-8971-9ECD-8496-F81CEF66B40E}"/>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Findings by Author: Promotion to General (OLS)</a:t>
            </a:r>
            <a:endParaRPr lang="en-GB" dirty="0"/>
          </a:p>
        </p:txBody>
      </p:sp>
      <p:pic>
        <p:nvPicPr>
          <p:cNvPr id="6" name="内容占位符 5">
            <a:extLst>
              <a:ext uri="{FF2B5EF4-FFF2-40B4-BE49-F238E27FC236}">
                <a16:creationId xmlns:a16="http://schemas.microsoft.com/office/drawing/2014/main" id="{89CCA5FE-B94A-F4FA-6226-ECA44240F4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629717" cy="4982730"/>
          </a:xfrm>
        </p:spPr>
      </p:pic>
      <p:sp>
        <p:nvSpPr>
          <p:cNvPr id="4" name="灯片编号占位符 3">
            <a:extLst>
              <a:ext uri="{FF2B5EF4-FFF2-40B4-BE49-F238E27FC236}">
                <a16:creationId xmlns:a16="http://schemas.microsoft.com/office/drawing/2014/main" id="{6637E60D-66DE-04D2-2351-4D70D39E7E05}"/>
              </a:ext>
            </a:extLst>
          </p:cNvPr>
          <p:cNvSpPr>
            <a:spLocks noGrp="1"/>
          </p:cNvSpPr>
          <p:nvPr>
            <p:ph type="sldNum" sz="quarter" idx="12"/>
          </p:nvPr>
        </p:nvSpPr>
        <p:spPr/>
        <p:txBody>
          <a:bodyPr/>
          <a:lstStyle/>
          <a:p>
            <a:fld id="{41F902B4-3FB8-458D-8E6E-B6B3111C7BD4}" type="slidenum">
              <a:rPr lang="en-GB" smtClean="0"/>
              <a:t>5</a:t>
            </a:fld>
            <a:endParaRPr lang="en-GB" dirty="0"/>
          </a:p>
        </p:txBody>
      </p:sp>
    </p:spTree>
    <p:extLst>
      <p:ext uri="{BB962C8B-B14F-4D97-AF65-F5344CB8AC3E}">
        <p14:creationId xmlns:p14="http://schemas.microsoft.com/office/powerpoint/2010/main" val="326630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6C8DD-8971-9ECD-8496-F81CEF66B40E}"/>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Findings by Author: Promotion to CMC (OLS)</a:t>
            </a:r>
            <a:endParaRPr lang="en-GB" dirty="0"/>
          </a:p>
        </p:txBody>
      </p:sp>
      <p:sp>
        <p:nvSpPr>
          <p:cNvPr id="4" name="灯片编号占位符 3">
            <a:extLst>
              <a:ext uri="{FF2B5EF4-FFF2-40B4-BE49-F238E27FC236}">
                <a16:creationId xmlns:a16="http://schemas.microsoft.com/office/drawing/2014/main" id="{6637E60D-66DE-04D2-2351-4D70D39E7E05}"/>
              </a:ext>
            </a:extLst>
          </p:cNvPr>
          <p:cNvSpPr>
            <a:spLocks noGrp="1"/>
          </p:cNvSpPr>
          <p:nvPr>
            <p:ph type="sldNum" sz="quarter" idx="12"/>
          </p:nvPr>
        </p:nvSpPr>
        <p:spPr/>
        <p:txBody>
          <a:bodyPr/>
          <a:lstStyle/>
          <a:p>
            <a:fld id="{41F902B4-3FB8-458D-8E6E-B6B3111C7BD4}" type="slidenum">
              <a:rPr lang="en-GB" smtClean="0"/>
              <a:t>6</a:t>
            </a:fld>
            <a:endParaRPr lang="en-GB" dirty="0"/>
          </a:p>
        </p:txBody>
      </p:sp>
      <p:pic>
        <p:nvPicPr>
          <p:cNvPr id="8" name="内容占位符 7">
            <a:extLst>
              <a:ext uri="{FF2B5EF4-FFF2-40B4-BE49-F238E27FC236}">
                <a16:creationId xmlns:a16="http://schemas.microsoft.com/office/drawing/2014/main" id="{B69BF6DD-4636-0794-3C39-3AC9783F7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523130" cy="4897394"/>
          </a:xfrm>
        </p:spPr>
      </p:pic>
    </p:spTree>
    <p:extLst>
      <p:ext uri="{BB962C8B-B14F-4D97-AF65-F5344CB8AC3E}">
        <p14:creationId xmlns:p14="http://schemas.microsoft.com/office/powerpoint/2010/main" val="369133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74E1C-83CB-38B7-E897-8B66A8CDC5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Findings by author, binary logit regression</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B2268CB5-D51D-857F-269C-05F7994D9691}"/>
              </a:ext>
            </a:extLst>
          </p:cNvPr>
          <p:cNvSpPr>
            <a:spLocks noGrp="1"/>
          </p:cNvSpPr>
          <p:nvPr>
            <p:ph type="sldNum" sz="quarter" idx="12"/>
          </p:nvPr>
        </p:nvSpPr>
        <p:spPr/>
        <p:txBody>
          <a:bodyPr/>
          <a:lstStyle/>
          <a:p>
            <a:fld id="{41F902B4-3FB8-458D-8E6E-B6B3111C7BD4}" type="slidenum">
              <a:rPr lang="en-GB" smtClean="0"/>
              <a:t>7</a:t>
            </a:fld>
            <a:endParaRPr lang="en-GB" dirty="0"/>
          </a:p>
        </p:txBody>
      </p:sp>
      <p:pic>
        <p:nvPicPr>
          <p:cNvPr id="7" name="内容占位符 5">
            <a:extLst>
              <a:ext uri="{FF2B5EF4-FFF2-40B4-BE49-F238E27FC236}">
                <a16:creationId xmlns:a16="http://schemas.microsoft.com/office/drawing/2014/main" id="{B9B10118-A659-E154-7393-C351217B4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788" y="1378776"/>
            <a:ext cx="6252609" cy="5429436"/>
          </a:xfrm>
          <a:prstGeom prst="rect">
            <a:avLst/>
          </a:prstGeom>
        </p:spPr>
      </p:pic>
      <p:pic>
        <p:nvPicPr>
          <p:cNvPr id="11" name="内容占位符 10">
            <a:extLst>
              <a:ext uri="{FF2B5EF4-FFF2-40B4-BE49-F238E27FC236}">
                <a16:creationId xmlns:a16="http://schemas.microsoft.com/office/drawing/2014/main" id="{A2CF0898-E16C-0EF0-7194-CA91CC0C89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1387" y="1421719"/>
            <a:ext cx="4977207" cy="5333880"/>
          </a:xfrm>
        </p:spPr>
      </p:pic>
    </p:spTree>
    <p:extLst>
      <p:ext uri="{BB962C8B-B14F-4D97-AF65-F5344CB8AC3E}">
        <p14:creationId xmlns:p14="http://schemas.microsoft.com/office/powerpoint/2010/main" val="314728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F7B13-BDDA-399B-85E0-DDD206E3409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My Contribution </a:t>
            </a:r>
          </a:p>
        </p:txBody>
      </p:sp>
      <p:sp>
        <p:nvSpPr>
          <p:cNvPr id="3" name="内容占位符 2">
            <a:extLst>
              <a:ext uri="{FF2B5EF4-FFF2-40B4-BE49-F238E27FC236}">
                <a16:creationId xmlns:a16="http://schemas.microsoft.com/office/drawing/2014/main" id="{8EAA8C5C-BC02-C9AC-0FEA-7951A5E1E837}"/>
              </a:ext>
            </a:extLst>
          </p:cNvPr>
          <p:cNvSpPr>
            <a:spLocks noGrp="1"/>
          </p:cNvSpPr>
          <p:nvPr>
            <p:ph idx="1"/>
          </p:nvPr>
        </p:nvSpPr>
        <p:spPr>
          <a:xfrm>
            <a:off x="838200" y="1825625"/>
            <a:ext cx="10515600" cy="4667250"/>
          </a:xfrm>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Why we should use logit regression here, despite “</a:t>
            </a:r>
            <a:r>
              <a:rPr lang="en-GB" altLang="zh-CN" dirty="0">
                <a:latin typeface="Times New Roman" panose="02020603050405020304" pitchFamily="18" charset="0"/>
                <a:cs typeface="Times New Roman" panose="02020603050405020304" pitchFamily="18" charset="0"/>
              </a:rPr>
              <a:t>the results remain robust</a:t>
            </a:r>
            <a:r>
              <a:rPr lang="en-US" altLang="zh-CN" dirty="0">
                <a:latin typeface="Times New Roman" panose="02020603050405020304" pitchFamily="18" charset="0"/>
                <a:cs typeface="Times New Roman" panose="02020603050405020304" pitchFamily="18" charset="0"/>
              </a:rPr>
              <a:t>” as in OLS?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Run logit regression on promotion &amp; tie with different leaders</a:t>
            </a:r>
          </a:p>
          <a:p>
            <a:pPr marL="0" indent="0">
              <a:buNone/>
            </a:pPr>
            <a:r>
              <a:rPr lang="en-US" altLang="zh-CN" dirty="0">
                <a:latin typeface="Times New Roman" panose="02020603050405020304" pitchFamily="18" charset="0"/>
                <a:cs typeface="Times New Roman" panose="02020603050405020304" pitchFamily="18" charset="0"/>
              </a:rPr>
              <a:t>(“Which leader is more likely to promote the “loyal”?”)</a:t>
            </a:r>
          </a:p>
          <a:p>
            <a:pPr marL="0" indent="0">
              <a:buNone/>
            </a:pPr>
            <a:r>
              <a:rPr lang="en-US" altLang="zh-CN" dirty="0">
                <a:latin typeface="Times New Roman" panose="02020603050405020304" pitchFamily="18" charset="0"/>
                <a:cs typeface="Times New Roman" panose="02020603050405020304" pitchFamily="18" charset="0"/>
              </a:rPr>
              <a:t>     Run logit regression on post-Deng officers </a:t>
            </a:r>
          </a:p>
          <a:p>
            <a:pPr marL="0" indent="0">
              <a:buNone/>
            </a:pPr>
            <a:r>
              <a:rPr lang="en-US" altLang="zh-CN" dirty="0">
                <a:latin typeface="Times New Roman" panose="02020603050405020304" pitchFamily="18" charset="0"/>
                <a:cs typeface="Times New Roman" panose="02020603050405020304" pitchFamily="18" charset="0"/>
              </a:rPr>
              <a:t>(“With what features is an officers more likely to be promoted in post-Deng era?”)</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3. Add three interaction effects in the main model:</a:t>
            </a:r>
          </a:p>
          <a:p>
            <a:r>
              <a:rPr lang="en-GB" dirty="0">
                <a:latin typeface="Times New Roman" panose="02020603050405020304" pitchFamily="18" charset="0"/>
                <a:cs typeface="Times New Roman" panose="02020603050405020304" pitchFamily="18" charset="0"/>
              </a:rPr>
              <a:t>rural : minority </a:t>
            </a:r>
          </a:p>
          <a:p>
            <a:r>
              <a:rPr lang="en-GB" dirty="0">
                <a:latin typeface="Times New Roman" panose="02020603050405020304" pitchFamily="18" charset="0"/>
                <a:cs typeface="Times New Roman" panose="02020603050405020304" pitchFamily="18" charset="0"/>
              </a:rPr>
              <a:t>combat_post_1949 : commissar </a:t>
            </a:r>
          </a:p>
          <a:p>
            <a:r>
              <a:rPr lang="en-GB" dirty="0">
                <a:latin typeface="Times New Roman" panose="02020603050405020304" pitchFamily="18" charset="0"/>
                <a:cs typeface="Times New Roman" panose="02020603050405020304" pitchFamily="18" charset="0"/>
              </a:rPr>
              <a:t>minority : commissar </a:t>
            </a:r>
          </a:p>
        </p:txBody>
      </p:sp>
      <p:sp>
        <p:nvSpPr>
          <p:cNvPr id="4" name="灯片编号占位符 3">
            <a:extLst>
              <a:ext uri="{FF2B5EF4-FFF2-40B4-BE49-F238E27FC236}">
                <a16:creationId xmlns:a16="http://schemas.microsoft.com/office/drawing/2014/main" id="{66AE9ED0-E75D-534B-1A95-A7D4FC71EC8F}"/>
              </a:ext>
            </a:extLst>
          </p:cNvPr>
          <p:cNvSpPr>
            <a:spLocks noGrp="1"/>
          </p:cNvSpPr>
          <p:nvPr>
            <p:ph type="sldNum" sz="quarter" idx="12"/>
          </p:nvPr>
        </p:nvSpPr>
        <p:spPr/>
        <p:txBody>
          <a:bodyPr/>
          <a:lstStyle/>
          <a:p>
            <a:fld id="{41F902B4-3FB8-458D-8E6E-B6B3111C7BD4}" type="slidenum">
              <a:rPr lang="en-GB" smtClean="0"/>
              <a:t>8</a:t>
            </a:fld>
            <a:endParaRPr lang="en-GB" dirty="0"/>
          </a:p>
        </p:txBody>
      </p:sp>
    </p:spTree>
    <p:extLst>
      <p:ext uri="{BB962C8B-B14F-4D97-AF65-F5344CB8AC3E}">
        <p14:creationId xmlns:p14="http://schemas.microsoft.com/office/powerpoint/2010/main" val="294233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F112A-4625-9CEC-0FB5-D3FA4BFC8E4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General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Original Code with OLS</a:t>
            </a:r>
            <a:endParaRPr lang="en-GB" dirty="0"/>
          </a:p>
        </p:txBody>
      </p:sp>
      <p:pic>
        <p:nvPicPr>
          <p:cNvPr id="6" name="内容占位符 5">
            <a:extLst>
              <a:ext uri="{FF2B5EF4-FFF2-40B4-BE49-F238E27FC236}">
                <a16:creationId xmlns:a16="http://schemas.microsoft.com/office/drawing/2014/main" id="{632EFF07-4662-0DED-CA39-D0EEB6F39ABF}"/>
              </a:ext>
            </a:extLst>
          </p:cNvPr>
          <p:cNvPicPr>
            <a:picLocks noGrp="1" noChangeAspect="1"/>
          </p:cNvPicPr>
          <p:nvPr>
            <p:ph idx="1"/>
          </p:nvPr>
        </p:nvPicPr>
        <p:blipFill>
          <a:blip r:embed="rId2"/>
          <a:stretch>
            <a:fillRect/>
          </a:stretch>
        </p:blipFill>
        <p:spPr>
          <a:xfrm>
            <a:off x="838200" y="1847850"/>
            <a:ext cx="7269572" cy="4351338"/>
          </a:xfrm>
        </p:spPr>
      </p:pic>
      <p:sp>
        <p:nvSpPr>
          <p:cNvPr id="4" name="灯片编号占位符 3">
            <a:extLst>
              <a:ext uri="{FF2B5EF4-FFF2-40B4-BE49-F238E27FC236}">
                <a16:creationId xmlns:a16="http://schemas.microsoft.com/office/drawing/2014/main" id="{8E87194F-3EC4-6AEB-F09A-100A694EEF4C}"/>
              </a:ext>
            </a:extLst>
          </p:cNvPr>
          <p:cNvSpPr>
            <a:spLocks noGrp="1"/>
          </p:cNvSpPr>
          <p:nvPr>
            <p:ph type="sldNum" sz="quarter" idx="12"/>
          </p:nvPr>
        </p:nvSpPr>
        <p:spPr/>
        <p:txBody>
          <a:bodyPr/>
          <a:lstStyle/>
          <a:p>
            <a:fld id="{41F902B4-3FB8-458D-8E6E-B6B3111C7BD4}" type="slidenum">
              <a:rPr lang="en-GB" smtClean="0"/>
              <a:t>9</a:t>
            </a:fld>
            <a:endParaRPr lang="en-GB" dirty="0"/>
          </a:p>
        </p:txBody>
      </p:sp>
    </p:spTree>
    <p:extLst>
      <p:ext uri="{BB962C8B-B14F-4D97-AF65-F5344CB8AC3E}">
        <p14:creationId xmlns:p14="http://schemas.microsoft.com/office/powerpoint/2010/main" val="775069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1825</TotalTime>
  <Words>1207</Words>
  <Application>Microsoft Office PowerPoint</Application>
  <PresentationFormat>宽屏</PresentationFormat>
  <Paragraphs>153</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等线 Light</vt:lpstr>
      <vt:lpstr>Arial</vt:lpstr>
      <vt:lpstr>Times New Roman</vt:lpstr>
      <vt:lpstr>Office 主题​​</vt:lpstr>
      <vt:lpstr>Replication: How the Party Commands the Gun: The Foreign–Domestic Threat Dilemma in China </vt:lpstr>
      <vt:lpstr>Explaining the Original Work: Operationalisation of Variables  </vt:lpstr>
      <vt:lpstr>Data Generation</vt:lpstr>
      <vt:lpstr>Model Choice: OLS </vt:lpstr>
      <vt:lpstr>Findings by Author: Promotion to General (OLS)</vt:lpstr>
      <vt:lpstr>Findings by Author: Promotion to CMC (OLS)</vt:lpstr>
      <vt:lpstr>Findings by author, binary logit regression</vt:lpstr>
      <vt:lpstr>My Contribution </vt:lpstr>
      <vt:lpstr>Promotion to General  &amp; Tie to leaders Original Code with OLS</vt:lpstr>
      <vt:lpstr>Promotion to General  &amp; Tie to leaders Replicate with logit regression </vt:lpstr>
      <vt:lpstr>Promotion to General &amp; Tie to leaders OLS vs. Logit Regression</vt:lpstr>
      <vt:lpstr>Promotion to CMC  &amp; Tie to leaders Original Code with OLS</vt:lpstr>
      <vt:lpstr>Promotion to CMC &amp; Tie to leaders Replicate with logit regression </vt:lpstr>
      <vt:lpstr>Promotion to CMC &amp; Tie to leaders OLS vs. Logit Regression</vt:lpstr>
      <vt:lpstr>logit regression on post-Deng officers, not OLS</vt:lpstr>
      <vt:lpstr>OLS vs. Logit regression: Code</vt:lpstr>
      <vt:lpstr>OLS vs. Logit regression: Code</vt:lpstr>
      <vt:lpstr>OLS vs. Logit regression: Output </vt:lpstr>
      <vt:lpstr>Interaction 1    Minority : Rural</vt:lpstr>
      <vt:lpstr>Addictive vs. Interaction: General Promotion  </vt:lpstr>
      <vt:lpstr>Addictive vs. Interaction: CMC Promotion  </vt:lpstr>
      <vt:lpstr>Interaction 2    combat_post_1949 : commissar </vt:lpstr>
      <vt:lpstr>Interaction: General Promotion  </vt:lpstr>
      <vt:lpstr>Interaction: CMC Promotion  </vt:lpstr>
      <vt:lpstr>Interaction 3    commissar : minority</vt:lpstr>
      <vt:lpstr>Addictive vs. Interaction: General Promotion  </vt:lpstr>
      <vt:lpstr>Addictive vs. Interaction: CMC Promotion  </vt:lpstr>
      <vt:lpstr>My Further Thoughts</vt:lpstr>
      <vt:lpstr>Bibliography</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How the Party Commands the Gun: The Foreign–Domestic Threat Dilemma in China</dc:title>
  <dc:creator>Tianxin Zhang</dc:creator>
  <cp:lastModifiedBy>Tianxin Zhang</cp:lastModifiedBy>
  <cp:revision>398</cp:revision>
  <dcterms:created xsi:type="dcterms:W3CDTF">2023-03-30T10:30:50Z</dcterms:created>
  <dcterms:modified xsi:type="dcterms:W3CDTF">2023-04-02T17:08:06Z</dcterms:modified>
</cp:coreProperties>
</file>