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5" r:id="rId4"/>
    <p:sldId id="258" r:id="rId5"/>
    <p:sldId id="272" r:id="rId6"/>
    <p:sldId id="273" r:id="rId7"/>
    <p:sldId id="274" r:id="rId8"/>
    <p:sldId id="267" r:id="rId9"/>
    <p:sldId id="275" r:id="rId10"/>
    <p:sldId id="266" r:id="rId11"/>
    <p:sldId id="276" r:id="rId12"/>
    <p:sldId id="277" r:id="rId13"/>
    <p:sldId id="278" r:id="rId14"/>
    <p:sldId id="279" r:id="rId15"/>
    <p:sldId id="280" r:id="rId16"/>
    <p:sldId id="281" r:id="rId17"/>
    <p:sldId id="282" r:id="rId18"/>
    <p:sldId id="283" r:id="rId19"/>
    <p:sldId id="269"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伟" initials="晓伟" lastIdx="1" clrIdx="0">
    <p:extLst>
      <p:ext uri="{19B8F6BF-5375-455C-9EA6-DF929625EA0E}">
        <p15:presenceInfo xmlns:p15="http://schemas.microsoft.com/office/powerpoint/2012/main" userId="0109b6f21310a0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33" autoAdjust="0"/>
  </p:normalViewPr>
  <p:slideViewPr>
    <p:cSldViewPr snapToGrid="0">
      <p:cViewPr varScale="1">
        <p:scale>
          <a:sx n="48" d="100"/>
          <a:sy n="48" d="100"/>
        </p:scale>
        <p:origin x="53"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EC202-A31E-40DE-9B2F-03860615F2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6E537C-7B5F-406E-830F-4C18942A1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54E25D-C7AC-421B-9CB5-5C66D8542966}"/>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4A5F10D3-2CEA-4684-B673-C82E94FD2F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47122D-1050-45F1-B0D4-BD1E75A0595B}"/>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1685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2F998-557D-4AD4-864B-02260CCFCD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C42724-F23C-4AAE-BCE7-234944A749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D3BD08-EEB0-4161-862B-D40CDB15A805}"/>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BC7DED63-8B15-4AB2-AD78-F96BEA21B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4B563A-5E4C-4627-A316-49621455B27D}"/>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19445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B2FB7B-0703-4882-8CB3-AD1623167D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ED388B-6581-49E9-9854-387C5A2B73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B2755B-86FA-4DEC-BB3A-16B456B25E93}"/>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B02BAD0C-412B-416C-AC86-01D5B2A45D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10BF80-776B-45F5-B613-FEB48C90B043}"/>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305334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E0BE4-0F70-45D1-A052-952A250461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E8EFFA-E25F-4716-8D45-9EEFE834CE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044791-EF7C-4E24-B053-A96DBE09B7DF}"/>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4756CC49-A954-4601-BF9A-A1D0CB6FD1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0DC929-4FA3-4940-ADFC-E6A25075DAE3}"/>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78614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CF107-A900-4365-968B-A051619E5B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729081-5C0A-45B6-AA14-575B09263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842685-8C5F-4CAF-9F8E-7DB7B3C54169}"/>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430E3CAC-9166-41C9-8C48-3A2D09C30E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3872A-C2A6-422C-A500-8E2A8AF7314F}"/>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98893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CD0F5-EF09-4AF5-80DC-E19C48A96E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3D3E4A-B562-4D16-9C86-E0B9FE4292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6D46D5-087E-4F8D-88DB-AB09E2FB7D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A4F46D-8123-410E-9674-9C02A22716BA}"/>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ED37B609-C6A2-4D83-9402-84058AEA85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4B458-DD75-48E7-ADC5-7E7D83A15EDD}"/>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396202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F2AA1-0468-4446-8D5F-B5DF6F364C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C8ABD5-3072-4D66-8AB1-DD393F334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4CC120-4E35-46AC-8E73-D81499EB89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733FD1-AAAB-48C5-A5C7-78A55CC6C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6BB6EC-3E34-40EE-9412-E9FCA61C10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48B172-2BE7-470D-9212-319B45E4BB7D}"/>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8" name="页脚占位符 7">
            <a:extLst>
              <a:ext uri="{FF2B5EF4-FFF2-40B4-BE49-F238E27FC236}">
                <a16:creationId xmlns:a16="http://schemas.microsoft.com/office/drawing/2014/main" id="{006B056A-A52C-4123-ABD9-0605DD6D97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D3038E-FDB9-46F1-A93F-86EF4FD53BBC}"/>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833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87E6C-BB5D-40AE-9FF4-AD5EBC0773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DAA997-B178-4244-A2E9-1DBCD1F96122}"/>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4" name="页脚占位符 3">
            <a:extLst>
              <a:ext uri="{FF2B5EF4-FFF2-40B4-BE49-F238E27FC236}">
                <a16:creationId xmlns:a16="http://schemas.microsoft.com/office/drawing/2014/main" id="{394D5303-8011-4B1E-921A-CFE81FD538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B512AA-764E-4067-A793-75E194C30966}"/>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31111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404C0C-944E-4682-9E19-E19AD6DEEF65}"/>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3" name="页脚占位符 2">
            <a:extLst>
              <a:ext uri="{FF2B5EF4-FFF2-40B4-BE49-F238E27FC236}">
                <a16:creationId xmlns:a16="http://schemas.microsoft.com/office/drawing/2014/main" id="{4A4D5F2F-B855-4518-A636-9228C4A0B9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10986F-AA9B-46B4-8392-BA07BEE96090}"/>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70224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0F991-4059-4C6F-AFF1-1E5E0CCC3C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9B4C8D-68DC-4185-B9F8-544E4BDB3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95C767-845D-48C6-94D1-FCAC05713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AA6261-BCBF-4996-AE53-9A4DAA0ED1C9}"/>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FA657B38-E43B-4A9F-B58A-CACC1B521B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BF515F-62A7-4F5C-B9FA-9EB510E43F22}"/>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203076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E41DC-885F-4B03-8FAA-5B60B3C9D9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1BAF42-8407-42C4-AD83-7D0F5FBE9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9406F6-2B49-4333-AF0F-7F6C76F0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C76B6E-1F5F-4AFF-BF1E-F85E53B63C63}"/>
              </a:ext>
            </a:extLst>
          </p:cNvPr>
          <p:cNvSpPr>
            <a:spLocks noGrp="1"/>
          </p:cNvSpPr>
          <p:nvPr>
            <p:ph type="dt" sz="half" idx="10"/>
          </p:nvPr>
        </p:nvSpPr>
        <p:spPr/>
        <p:txBody>
          <a:bodyPr/>
          <a:lstStyle/>
          <a:p>
            <a:fld id="{43F03447-9326-4B4A-8BC6-939FFD14D346}"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1979B3E4-2D87-42BB-871A-715AF2DBEE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9B10A-FDDF-4A3F-B74B-82E0C072786B}"/>
              </a:ext>
            </a:extLst>
          </p:cNvPr>
          <p:cNvSpPr>
            <a:spLocks noGrp="1"/>
          </p:cNvSpPr>
          <p:nvPr>
            <p:ph type="sldNum" sz="quarter" idx="12"/>
          </p:nvPr>
        </p:nvSpPr>
        <p:spPr/>
        <p:txBody>
          <a:body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35538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5C5BCB-B028-4ABF-8F72-F4B5AA2F2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073AB1-03A4-4A36-A715-EA4D1F967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CE2319-7179-404A-B914-4BF35C46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03447-9326-4B4A-8BC6-939FFD14D346}"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44510FF2-6B80-418E-B9B5-4DFB9D9B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540DC3-19BA-4172-93A8-8FD0E81C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1D2E5-E7AB-4A46-BE8D-42671BBC53BE}" type="slidenum">
              <a:rPr lang="zh-CN" altLang="en-US" smtClean="0"/>
              <a:t>‹#›</a:t>
            </a:fld>
            <a:endParaRPr lang="zh-CN" altLang="en-US"/>
          </a:p>
        </p:txBody>
      </p:sp>
    </p:spTree>
    <p:extLst>
      <p:ext uri="{BB962C8B-B14F-4D97-AF65-F5344CB8AC3E}">
        <p14:creationId xmlns:p14="http://schemas.microsoft.com/office/powerpoint/2010/main" val="3038394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9000" b="-9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25E8C-9822-41B9-A4F8-ADC58CF3D0A3}"/>
              </a:ext>
            </a:extLst>
          </p:cNvPr>
          <p:cNvSpPr>
            <a:spLocks noGrp="1"/>
          </p:cNvSpPr>
          <p:nvPr>
            <p:ph type="ctrTitle"/>
          </p:nvPr>
        </p:nvSpPr>
        <p:spPr/>
        <p:txBody>
          <a:bodyPr>
            <a:normAutofit/>
          </a:bodyPr>
          <a:lstStyle/>
          <a:p>
            <a:r>
              <a:rPr lang="zh-CN" altLang="zh-CN" sz="4800" b="1" dirty="0"/>
              <a:t>面向老年人运动辅助控制策略</a:t>
            </a:r>
            <a:r>
              <a:rPr lang="zh-CN" altLang="en-US" sz="4800" b="1" dirty="0"/>
              <a:t>的</a:t>
            </a:r>
            <a:r>
              <a:rPr lang="zh-CN" altLang="zh-CN" sz="4800" b="1" dirty="0"/>
              <a:t>设计与</a:t>
            </a:r>
            <a:r>
              <a:rPr lang="zh-CN" altLang="en-US" sz="4800" b="1" dirty="0"/>
              <a:t>仿真</a:t>
            </a:r>
            <a:endParaRPr lang="zh-CN" altLang="en-US" sz="4800" dirty="0"/>
          </a:p>
        </p:txBody>
      </p:sp>
      <p:sp>
        <p:nvSpPr>
          <p:cNvPr id="3" name="副标题 2">
            <a:extLst>
              <a:ext uri="{FF2B5EF4-FFF2-40B4-BE49-F238E27FC236}">
                <a16:creationId xmlns:a16="http://schemas.microsoft.com/office/drawing/2014/main" id="{9AEC1E01-F5BF-4440-A6F7-56A9FA094511}"/>
              </a:ext>
            </a:extLst>
          </p:cNvPr>
          <p:cNvSpPr>
            <a:spLocks noGrp="1"/>
          </p:cNvSpPr>
          <p:nvPr>
            <p:ph type="subTitle" idx="1"/>
          </p:nvPr>
        </p:nvSpPr>
        <p:spPr/>
        <p:txBody>
          <a:bodyPr/>
          <a:lstStyle/>
          <a:p>
            <a:r>
              <a:rPr lang="zh-CN" altLang="en-US" sz="2000" dirty="0"/>
              <a:t>毕业设计答辩</a:t>
            </a:r>
            <a:endParaRPr lang="en-US" altLang="zh-CN" sz="2000" dirty="0"/>
          </a:p>
          <a:p>
            <a:r>
              <a:rPr lang="zh-CN" altLang="en-US" sz="2000" dirty="0"/>
              <a:t>林晓伟 </a:t>
            </a:r>
            <a:r>
              <a:rPr lang="en-US" altLang="zh-CN" sz="2000" dirty="0"/>
              <a:t>2016040206012</a:t>
            </a:r>
          </a:p>
          <a:p>
            <a:r>
              <a:rPr lang="zh-CN" altLang="en-US" sz="2000" dirty="0"/>
              <a:t>指导老师：邱静</a:t>
            </a:r>
            <a:endParaRPr lang="zh-CN" altLang="en-US" dirty="0"/>
          </a:p>
        </p:txBody>
      </p:sp>
    </p:spTree>
    <p:extLst>
      <p:ext uri="{BB962C8B-B14F-4D97-AF65-F5344CB8AC3E}">
        <p14:creationId xmlns:p14="http://schemas.microsoft.com/office/powerpoint/2010/main" val="225715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模型缩放（</a:t>
            </a:r>
            <a:r>
              <a:rPr lang="en-US" altLang="zh-CN" sz="4000" dirty="0"/>
              <a:t>Scaling</a:t>
            </a:r>
            <a:r>
              <a:rPr lang="zh-CN" altLang="en-US" sz="4000" dirty="0"/>
              <a:t>）</a:t>
            </a:r>
          </a:p>
        </p:txBody>
      </p:sp>
      <p:pic>
        <p:nvPicPr>
          <p:cNvPr id="5" name="图片 4">
            <a:extLst>
              <a:ext uri="{FF2B5EF4-FFF2-40B4-BE49-F238E27FC236}">
                <a16:creationId xmlns:a16="http://schemas.microsoft.com/office/drawing/2014/main" id="{90C4E307-6D2D-41D7-B75A-3BFB056DE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226" y="4451913"/>
            <a:ext cx="3063250" cy="1621181"/>
          </a:xfrm>
          <a:prstGeom prst="rect">
            <a:avLst/>
          </a:prstGeom>
        </p:spPr>
      </p:pic>
      <p:pic>
        <p:nvPicPr>
          <p:cNvPr id="7" name="图片 6">
            <a:extLst>
              <a:ext uri="{FF2B5EF4-FFF2-40B4-BE49-F238E27FC236}">
                <a16:creationId xmlns:a16="http://schemas.microsoft.com/office/drawing/2014/main" id="{7ABBD864-02FE-4752-BA8A-FAE4D0A23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226" y="1738245"/>
            <a:ext cx="3063250" cy="2172453"/>
          </a:xfrm>
          <a:prstGeom prst="rect">
            <a:avLst/>
          </a:prstGeom>
        </p:spPr>
      </p:pic>
      <p:sp>
        <p:nvSpPr>
          <p:cNvPr id="14" name="文本框 13">
            <a:extLst>
              <a:ext uri="{FF2B5EF4-FFF2-40B4-BE49-F238E27FC236}">
                <a16:creationId xmlns:a16="http://schemas.microsoft.com/office/drawing/2014/main" id="{0BFEC634-3C95-497C-9FE3-E79F2941E305}"/>
              </a:ext>
            </a:extLst>
          </p:cNvPr>
          <p:cNvSpPr txBox="1"/>
          <p:nvPr/>
        </p:nvSpPr>
        <p:spPr>
          <a:xfrm>
            <a:off x="2180276" y="1690688"/>
            <a:ext cx="2646878" cy="461665"/>
          </a:xfrm>
          <a:prstGeom prst="rect">
            <a:avLst/>
          </a:prstGeom>
          <a:noFill/>
        </p:spPr>
        <p:txBody>
          <a:bodyPr wrap="none" rtlCol="0">
            <a:spAutoFit/>
          </a:bodyPr>
          <a:lstStyle/>
          <a:p>
            <a:r>
              <a:rPr lang="zh-CN" altLang="en-US" sz="2400" dirty="0"/>
              <a:t>计算缩放比例因子</a:t>
            </a:r>
          </a:p>
        </p:txBody>
      </p:sp>
      <p:sp>
        <p:nvSpPr>
          <p:cNvPr id="15" name="文本框 14">
            <a:extLst>
              <a:ext uri="{FF2B5EF4-FFF2-40B4-BE49-F238E27FC236}">
                <a16:creationId xmlns:a16="http://schemas.microsoft.com/office/drawing/2014/main" id="{FECFB444-FF0A-4A78-A060-F788D09DEA07}"/>
              </a:ext>
            </a:extLst>
          </p:cNvPr>
          <p:cNvSpPr txBox="1"/>
          <p:nvPr/>
        </p:nvSpPr>
        <p:spPr>
          <a:xfrm>
            <a:off x="1069387" y="2824472"/>
            <a:ext cx="4868655" cy="461665"/>
          </a:xfrm>
          <a:prstGeom prst="rect">
            <a:avLst/>
          </a:prstGeom>
          <a:noFill/>
        </p:spPr>
        <p:txBody>
          <a:bodyPr wrap="square" rtlCol="0">
            <a:spAutoFit/>
          </a:bodyPr>
          <a:lstStyle/>
          <a:p>
            <a:r>
              <a:rPr lang="zh-CN" altLang="en-US" sz="2400" dirty="0"/>
              <a:t>根据缩放因子对几何模型进行缩放</a:t>
            </a:r>
          </a:p>
        </p:txBody>
      </p:sp>
      <p:sp>
        <p:nvSpPr>
          <p:cNvPr id="16" name="文本框 15">
            <a:extLst>
              <a:ext uri="{FF2B5EF4-FFF2-40B4-BE49-F238E27FC236}">
                <a16:creationId xmlns:a16="http://schemas.microsoft.com/office/drawing/2014/main" id="{D629A0AA-CD5E-4264-A01A-5A1862F2B5A7}"/>
              </a:ext>
            </a:extLst>
          </p:cNvPr>
          <p:cNvSpPr txBox="1"/>
          <p:nvPr/>
        </p:nvSpPr>
        <p:spPr>
          <a:xfrm>
            <a:off x="1103057" y="3958256"/>
            <a:ext cx="4801314" cy="461665"/>
          </a:xfrm>
          <a:prstGeom prst="rect">
            <a:avLst/>
          </a:prstGeom>
          <a:noFill/>
        </p:spPr>
        <p:txBody>
          <a:bodyPr wrap="none" rtlCol="0">
            <a:spAutoFit/>
          </a:bodyPr>
          <a:lstStyle/>
          <a:p>
            <a:r>
              <a:rPr lang="zh-CN" altLang="en-US" sz="2400" dirty="0"/>
              <a:t>对模型质量以及转动惯量进行缩放</a:t>
            </a:r>
          </a:p>
        </p:txBody>
      </p:sp>
      <p:sp>
        <p:nvSpPr>
          <p:cNvPr id="17" name="文本框 16">
            <a:extLst>
              <a:ext uri="{FF2B5EF4-FFF2-40B4-BE49-F238E27FC236}">
                <a16:creationId xmlns:a16="http://schemas.microsoft.com/office/drawing/2014/main" id="{92E6C339-2ED1-4EF4-8233-2196CCA7B162}"/>
              </a:ext>
            </a:extLst>
          </p:cNvPr>
          <p:cNvSpPr txBox="1"/>
          <p:nvPr/>
        </p:nvSpPr>
        <p:spPr>
          <a:xfrm>
            <a:off x="2026386" y="5092040"/>
            <a:ext cx="2954655" cy="461665"/>
          </a:xfrm>
          <a:prstGeom prst="rect">
            <a:avLst/>
          </a:prstGeom>
          <a:noFill/>
        </p:spPr>
        <p:txBody>
          <a:bodyPr wrap="none" rtlCol="0">
            <a:spAutoFit/>
          </a:bodyPr>
          <a:lstStyle/>
          <a:p>
            <a:r>
              <a:rPr lang="zh-CN" altLang="en-US" sz="2400" dirty="0"/>
              <a:t>对肌肉特性进行缩放</a:t>
            </a:r>
          </a:p>
        </p:txBody>
      </p:sp>
      <p:cxnSp>
        <p:nvCxnSpPr>
          <p:cNvPr id="18" name="直接箭头连接符 17">
            <a:extLst>
              <a:ext uri="{FF2B5EF4-FFF2-40B4-BE49-F238E27FC236}">
                <a16:creationId xmlns:a16="http://schemas.microsoft.com/office/drawing/2014/main" id="{01A38561-54DB-44DA-AD24-842FBF27E462}"/>
              </a:ext>
            </a:extLst>
          </p:cNvPr>
          <p:cNvCxnSpPr>
            <a:cxnSpLocks/>
            <a:stCxn id="14" idx="2"/>
            <a:endCxn id="15" idx="0"/>
          </p:cNvCxnSpPr>
          <p:nvPr/>
        </p:nvCxnSpPr>
        <p:spPr>
          <a:xfrm>
            <a:off x="3503715" y="2152353"/>
            <a:ext cx="0" cy="67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BBAA2352-5953-4773-B2F6-AAECEEB01FC5}"/>
              </a:ext>
            </a:extLst>
          </p:cNvPr>
          <p:cNvCxnSpPr/>
          <p:nvPr/>
        </p:nvCxnSpPr>
        <p:spPr>
          <a:xfrm>
            <a:off x="3503715" y="3286137"/>
            <a:ext cx="0" cy="67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A2C650B3-91FD-4828-AA0B-99C7FDC76975}"/>
              </a:ext>
            </a:extLst>
          </p:cNvPr>
          <p:cNvCxnSpPr/>
          <p:nvPr/>
        </p:nvCxnSpPr>
        <p:spPr>
          <a:xfrm>
            <a:off x="3503715" y="4419921"/>
            <a:ext cx="0" cy="67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90503825-35FD-425E-8FF1-4EFF547483D7}"/>
              </a:ext>
            </a:extLst>
          </p:cNvPr>
          <p:cNvSpPr txBox="1"/>
          <p:nvPr/>
        </p:nvSpPr>
        <p:spPr>
          <a:xfrm>
            <a:off x="7574571" y="3990248"/>
            <a:ext cx="3544560" cy="369332"/>
          </a:xfrm>
          <a:prstGeom prst="rect">
            <a:avLst/>
          </a:prstGeom>
          <a:noFill/>
        </p:spPr>
        <p:txBody>
          <a:bodyPr wrap="none" rtlCol="0">
            <a:spAutoFit/>
          </a:bodyPr>
          <a:lstStyle/>
          <a:p>
            <a:r>
              <a:rPr lang="zh-CN" altLang="en-US" dirty="0"/>
              <a:t>图</a:t>
            </a:r>
            <a:r>
              <a:rPr lang="en-US" altLang="zh-CN" dirty="0"/>
              <a:t>6-1</a:t>
            </a:r>
            <a:r>
              <a:rPr lang="zh-CN" altLang="en-US" dirty="0"/>
              <a:t>：缩放算法工具包设置界面</a:t>
            </a:r>
          </a:p>
        </p:txBody>
      </p:sp>
      <p:sp>
        <p:nvSpPr>
          <p:cNvPr id="26" name="文本框 25">
            <a:extLst>
              <a:ext uri="{FF2B5EF4-FFF2-40B4-BE49-F238E27FC236}">
                <a16:creationId xmlns:a16="http://schemas.microsoft.com/office/drawing/2014/main" id="{C7E15E7A-159B-4FD6-ABBD-1D35CD77EA12}"/>
              </a:ext>
            </a:extLst>
          </p:cNvPr>
          <p:cNvSpPr txBox="1"/>
          <p:nvPr/>
        </p:nvSpPr>
        <p:spPr>
          <a:xfrm>
            <a:off x="7878340" y="6154500"/>
            <a:ext cx="2937022" cy="369332"/>
          </a:xfrm>
          <a:prstGeom prst="rect">
            <a:avLst/>
          </a:prstGeom>
          <a:noFill/>
        </p:spPr>
        <p:txBody>
          <a:bodyPr wrap="none" rtlCol="0">
            <a:spAutoFit/>
          </a:bodyPr>
          <a:lstStyle/>
          <a:p>
            <a:r>
              <a:rPr lang="zh-CN" altLang="en-US" dirty="0"/>
              <a:t>图</a:t>
            </a:r>
            <a:r>
              <a:rPr lang="en-US" altLang="zh-CN" dirty="0"/>
              <a:t>6-2</a:t>
            </a:r>
            <a:r>
              <a:rPr lang="zh-CN" altLang="en-US" dirty="0"/>
              <a:t>：缩放前后模型对比</a:t>
            </a:r>
          </a:p>
        </p:txBody>
      </p:sp>
      <p:pic>
        <p:nvPicPr>
          <p:cNvPr id="21" name="图片 20">
            <a:extLst>
              <a:ext uri="{FF2B5EF4-FFF2-40B4-BE49-F238E27FC236}">
                <a16:creationId xmlns:a16="http://schemas.microsoft.com/office/drawing/2014/main" id="{A83FBB9A-AC13-41CF-8E15-D95CF98BB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1459" y="266007"/>
            <a:ext cx="1424681" cy="1424681"/>
          </a:xfrm>
          <a:prstGeom prst="rect">
            <a:avLst/>
          </a:prstGeom>
        </p:spPr>
      </p:pic>
    </p:spTree>
    <p:extLst>
      <p:ext uri="{BB962C8B-B14F-4D97-AF65-F5344CB8AC3E}">
        <p14:creationId xmlns:p14="http://schemas.microsoft.com/office/powerpoint/2010/main" val="406374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逆运动学（</a:t>
            </a:r>
            <a:r>
              <a:rPr lang="en-US" altLang="zh-CN" sz="4000" dirty="0"/>
              <a:t>Inverse Kinematics</a:t>
            </a:r>
            <a:r>
              <a:rPr lang="zh-CN" altLang="en-US" sz="4000" dirty="0"/>
              <a:t>）</a:t>
            </a:r>
          </a:p>
        </p:txBody>
      </p:sp>
      <p:sp>
        <p:nvSpPr>
          <p:cNvPr id="6" name="文本框 5">
            <a:extLst>
              <a:ext uri="{FF2B5EF4-FFF2-40B4-BE49-F238E27FC236}">
                <a16:creationId xmlns:a16="http://schemas.microsoft.com/office/drawing/2014/main" id="{84D49238-5A4E-40E8-ADB1-D0D684CE8EDB}"/>
              </a:ext>
            </a:extLst>
          </p:cNvPr>
          <p:cNvSpPr txBox="1"/>
          <p:nvPr/>
        </p:nvSpPr>
        <p:spPr>
          <a:xfrm>
            <a:off x="838200" y="1690688"/>
            <a:ext cx="10515600" cy="646331"/>
          </a:xfrm>
          <a:prstGeom prst="rect">
            <a:avLst/>
          </a:prstGeom>
          <a:noFill/>
        </p:spPr>
        <p:txBody>
          <a:bodyPr wrap="square" rtlCol="0">
            <a:spAutoFit/>
          </a:bodyPr>
          <a:lstStyle/>
          <a:p>
            <a:r>
              <a:rPr lang="zh-CN" altLang="zh-CN" dirty="0"/>
              <a:t>传统的逆运动学解决的问题为：在给定物体最终状态的条件下（如给定一个机械臂的最终位置），通过特定的代数方程解的该物体完成这个最终条件各自由度所需要达到的条件（如机械臂关节的角度）。</a:t>
            </a:r>
            <a:endParaRPr lang="zh-CN" altLang="en-US" dirty="0"/>
          </a:p>
        </p:txBody>
      </p:sp>
      <p:pic>
        <p:nvPicPr>
          <p:cNvPr id="21" name="图片 20">
            <a:extLst>
              <a:ext uri="{FF2B5EF4-FFF2-40B4-BE49-F238E27FC236}">
                <a16:creationId xmlns:a16="http://schemas.microsoft.com/office/drawing/2014/main" id="{1BD72E31-A878-4A89-B4A3-F867639550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81685" y="3429000"/>
            <a:ext cx="3028626" cy="2361237"/>
          </a:xfrm>
          <a:prstGeom prst="rect">
            <a:avLst/>
          </a:prstGeom>
          <a:noFill/>
          <a:ln>
            <a:noFill/>
          </a:ln>
        </p:spPr>
      </p:pic>
      <p:sp>
        <p:nvSpPr>
          <p:cNvPr id="22" name="文本框 21">
            <a:extLst>
              <a:ext uri="{FF2B5EF4-FFF2-40B4-BE49-F238E27FC236}">
                <a16:creationId xmlns:a16="http://schemas.microsoft.com/office/drawing/2014/main" id="{D151D10D-F577-42D6-A8F8-31FEDA408474}"/>
              </a:ext>
            </a:extLst>
          </p:cNvPr>
          <p:cNvSpPr txBox="1"/>
          <p:nvPr/>
        </p:nvSpPr>
        <p:spPr>
          <a:xfrm>
            <a:off x="838200" y="2407172"/>
            <a:ext cx="10515600" cy="923330"/>
          </a:xfrm>
          <a:prstGeom prst="rect">
            <a:avLst/>
          </a:prstGeom>
          <a:noFill/>
        </p:spPr>
        <p:txBody>
          <a:bodyPr wrap="square" rtlCol="0">
            <a:spAutoFit/>
          </a:bodyPr>
          <a:lstStyle/>
          <a:p>
            <a:r>
              <a:rPr lang="en-US" altLang="zh-CN" dirty="0" err="1"/>
              <a:t>OpenSim</a:t>
            </a:r>
            <a:r>
              <a:rPr lang="zh-CN" altLang="en-US" dirty="0"/>
              <a:t>中逆运动学解决的问题为</a:t>
            </a:r>
            <a:r>
              <a:rPr lang="zh-CN" altLang="zh-CN" dirty="0"/>
              <a:t>：对实验中采集反光点轨迹数据的每一帧进行遍历，通过改变软件中肌肉骨骼生物力学模型各关节（自由度）的角度让其在每一帧中做出不同的“动作”以实现模型中贴附的反光点轨迹更好的拟合实验中各反光点的轨迹数据。</a:t>
            </a:r>
            <a:endParaRPr lang="zh-CN" altLang="en-US" dirty="0"/>
          </a:p>
        </p:txBody>
      </p:sp>
      <p:sp>
        <p:nvSpPr>
          <p:cNvPr id="23" name="文本框 22">
            <a:extLst>
              <a:ext uri="{FF2B5EF4-FFF2-40B4-BE49-F238E27FC236}">
                <a16:creationId xmlns:a16="http://schemas.microsoft.com/office/drawing/2014/main" id="{198C24E4-CAFC-4086-97AE-5FEF2D0C0902}"/>
              </a:ext>
            </a:extLst>
          </p:cNvPr>
          <p:cNvSpPr txBox="1"/>
          <p:nvPr/>
        </p:nvSpPr>
        <p:spPr>
          <a:xfrm>
            <a:off x="4652333" y="5888735"/>
            <a:ext cx="2887329" cy="369332"/>
          </a:xfrm>
          <a:prstGeom prst="rect">
            <a:avLst/>
          </a:prstGeom>
          <a:noFill/>
        </p:spPr>
        <p:txBody>
          <a:bodyPr wrap="none" rtlCol="0">
            <a:spAutoFit/>
          </a:bodyPr>
          <a:lstStyle/>
          <a:p>
            <a:r>
              <a:rPr lang="zh-CN" altLang="en-US" dirty="0"/>
              <a:t>图</a:t>
            </a:r>
            <a:r>
              <a:rPr lang="en-US" altLang="zh-CN" dirty="0"/>
              <a:t>7</a:t>
            </a:r>
            <a:r>
              <a:rPr lang="zh-CN" altLang="en-US" dirty="0"/>
              <a:t>：逆运动学分析示意图</a:t>
            </a:r>
          </a:p>
        </p:txBody>
      </p:sp>
      <p:pic>
        <p:nvPicPr>
          <p:cNvPr id="7" name="图片 6">
            <a:extLst>
              <a:ext uri="{FF2B5EF4-FFF2-40B4-BE49-F238E27FC236}">
                <a16:creationId xmlns:a16="http://schemas.microsoft.com/office/drawing/2014/main" id="{37325CFD-1C7F-4453-BAB7-6C92A7112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59" y="5077896"/>
            <a:ext cx="1424681" cy="1424681"/>
          </a:xfrm>
          <a:prstGeom prst="rect">
            <a:avLst/>
          </a:prstGeom>
        </p:spPr>
      </p:pic>
    </p:spTree>
    <p:extLst>
      <p:ext uri="{BB962C8B-B14F-4D97-AF65-F5344CB8AC3E}">
        <p14:creationId xmlns:p14="http://schemas.microsoft.com/office/powerpoint/2010/main" val="7277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逆运动学（</a:t>
            </a:r>
            <a:r>
              <a:rPr lang="en-US" altLang="zh-CN" sz="4000" dirty="0"/>
              <a:t>Inverse Kinematics</a:t>
            </a:r>
            <a:r>
              <a:rPr lang="zh-CN" altLang="en-US" sz="4000" dirty="0"/>
              <a:t>）</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493AC0D-4E78-4D7A-A648-D4E096D768FB}"/>
                  </a:ext>
                </a:extLst>
              </p:cNvPr>
              <p:cNvSpPr/>
              <p:nvPr/>
            </p:nvSpPr>
            <p:spPr>
              <a:xfrm>
                <a:off x="2467826" y="2337019"/>
                <a:ext cx="7256345" cy="1238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i="1">
                                        <a:latin typeface="Cambria Math" panose="02040503050406030204" pitchFamily="18" charset="0"/>
                                      </a:rPr>
                                      <m:t>𝑞</m:t>
                                    </m:r>
                                  </m:lim>
                                </m:limLow>
                              </m:fName>
                              <m:e>
                                <m:d>
                                  <m:dPr>
                                    <m:begChr m:val="["/>
                                    <m:endChr m:val="]"/>
                                    <m:ctrlPr>
                                      <a:rPr lang="zh-CN" altLang="en-US" i="1">
                                        <a:latin typeface="Cambria Math" panose="02040503050406030204" pitchFamily="18" charset="0"/>
                                      </a:rPr>
                                    </m:ctrlPr>
                                  </m:dPr>
                                  <m:e>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反光点</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r>
                                                          <a:rPr lang="zh-CN" altLang="en-US" i="1">
                                                            <a:latin typeface="Cambria Math" panose="02040503050406030204" pitchFamily="18" charset="0"/>
                                                          </a:rPr>
                                                          <m:t>𝑒𝑥𝑝</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𝑞</m:t>
                                                    </m:r>
                                                  </m:e>
                                                </m:d>
                                              </m:e>
                                            </m:d>
                                          </m:e>
                                          <m:sup>
                                            <m:r>
                                              <a:rPr lang="zh-CN" altLang="en-US" i="0">
                                                <a:latin typeface="Cambria Math" panose="02040503050406030204" pitchFamily="18" charset="0"/>
                                              </a:rPr>
                                              <m:t>2</m:t>
                                            </m:r>
                                          </m:sup>
                                        </m:sSup>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未规定的自由度</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𝑗</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1">
                                                            <a:latin typeface="Cambria Math" panose="02040503050406030204" pitchFamily="18" charset="0"/>
                                                          </a:rPr>
                                                          <m:t>𝑒𝑥𝑝</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𝑗</m:t>
                                                        </m:r>
                                                      </m:sub>
                                                    </m:sSub>
                                                  </m:e>
                                                </m:d>
                                              </m:e>
                                              <m:sup>
                                                <m:r>
                                                  <a:rPr lang="zh-CN" altLang="en-US" i="0">
                                                    <a:latin typeface="Cambria Math" panose="02040503050406030204" pitchFamily="18" charset="0"/>
                                                  </a:rPr>
                                                  <m:t>2</m:t>
                                                </m:r>
                                              </m:sup>
                                            </m:sSup>
                                          </m:e>
                                        </m:nary>
                                      </m:e>
                                    </m:nary>
                                  </m:e>
                                </m:d>
                              </m:e>
                            </m:func>
                          </m:e>
                        </m:mr>
                        <m:mr>
                          <m:e>
                            <m:r>
                              <a:rPr lang="zh-CN" altLang="en-US" i="0">
                                <a:latin typeface="Cambria Math" panose="02040503050406030204" pitchFamily="18" charset="0"/>
                              </a:rPr>
                              <m:t>对于坐标轨迹已经规定好的自由度：</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𝑗</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1">
                                    <a:latin typeface="Cambria Math" panose="02040503050406030204" pitchFamily="18" charset="0"/>
                                  </a:rPr>
                                  <m:t>𝑒𝑥𝑝</m:t>
                                </m:r>
                              </m:sup>
                            </m:sSubSup>
                          </m:e>
                        </m:mr>
                      </m:m>
                    </m:oMath>
                  </m:oMathPara>
                </a14:m>
                <a:endParaRPr lang="zh-CN" altLang="en-US" dirty="0"/>
              </a:p>
            </p:txBody>
          </p:sp>
        </mc:Choice>
        <mc:Fallback xmlns="">
          <p:sp>
            <p:nvSpPr>
              <p:cNvPr id="8" name="矩形 7">
                <a:extLst>
                  <a:ext uri="{FF2B5EF4-FFF2-40B4-BE49-F238E27FC236}">
                    <a16:creationId xmlns:a16="http://schemas.microsoft.com/office/drawing/2014/main" id="{B493AC0D-4E78-4D7A-A648-D4E096D768FB}"/>
                  </a:ext>
                </a:extLst>
              </p:cNvPr>
              <p:cNvSpPr>
                <a:spLocks noRot="1" noChangeAspect="1" noMove="1" noResize="1" noEditPoints="1" noAdjustHandles="1" noChangeArrowheads="1" noChangeShapeType="1" noTextEdit="1"/>
              </p:cNvSpPr>
              <p:nvPr/>
            </p:nvSpPr>
            <p:spPr>
              <a:xfrm>
                <a:off x="2467826" y="2337019"/>
                <a:ext cx="7256345" cy="1238609"/>
              </a:xfrm>
              <a:prstGeom prst="rect">
                <a:avLst/>
              </a:prstGeom>
              <a:blipFill>
                <a:blip r:embed="rId2"/>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42E4083-31E9-44B7-8372-95706C3FEDAB}"/>
              </a:ext>
            </a:extLst>
          </p:cNvPr>
          <p:cNvSpPr txBox="1"/>
          <p:nvPr/>
        </p:nvSpPr>
        <p:spPr>
          <a:xfrm>
            <a:off x="3865259" y="3529908"/>
            <a:ext cx="4461478" cy="369332"/>
          </a:xfrm>
          <a:prstGeom prst="rect">
            <a:avLst/>
          </a:prstGeom>
          <a:noFill/>
        </p:spPr>
        <p:txBody>
          <a:bodyPr wrap="none" rtlCol="0">
            <a:spAutoFit/>
          </a:bodyPr>
          <a:lstStyle/>
          <a:p>
            <a:r>
              <a:rPr lang="zh-CN" altLang="en-US" dirty="0"/>
              <a:t>式</a:t>
            </a:r>
            <a:r>
              <a:rPr lang="en-US" altLang="zh-CN" dirty="0"/>
              <a:t>1</a:t>
            </a:r>
            <a:r>
              <a:rPr lang="zh-CN" altLang="en-US" dirty="0"/>
              <a:t>：逆运动学分析中优化过程的目标函数</a:t>
            </a:r>
          </a:p>
        </p:txBody>
      </p:sp>
      <p:sp>
        <p:nvSpPr>
          <p:cNvPr id="10" name="文本框 9">
            <a:extLst>
              <a:ext uri="{FF2B5EF4-FFF2-40B4-BE49-F238E27FC236}">
                <a16:creationId xmlns:a16="http://schemas.microsoft.com/office/drawing/2014/main" id="{5A54C2BF-8575-4A58-830C-34B74AA1742E}"/>
              </a:ext>
            </a:extLst>
          </p:cNvPr>
          <p:cNvSpPr txBox="1"/>
          <p:nvPr/>
        </p:nvSpPr>
        <p:spPr>
          <a:xfrm>
            <a:off x="838200" y="1690688"/>
            <a:ext cx="10515600" cy="646331"/>
          </a:xfrm>
          <a:prstGeom prst="rect">
            <a:avLst/>
          </a:prstGeom>
          <a:noFill/>
        </p:spPr>
        <p:txBody>
          <a:bodyPr wrap="square" rtlCol="0">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在逆运动学算法中有一项优化过程，旨在达到利用仿真软件达到对实验数据的最高程度拟合的目标。该优化过程利用加权最小二乘算法对拟合程度进行评定并在计算过程中寻找最优解。</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6A9B7C9-4A17-4BA6-8A3D-35C38BDBBFFF}"/>
                  </a:ext>
                </a:extLst>
              </p:cNvPr>
              <p:cNvSpPr txBox="1"/>
              <p:nvPr/>
            </p:nvSpPr>
            <p:spPr>
              <a:xfrm>
                <a:off x="838198" y="4221959"/>
                <a:ext cx="10515600" cy="1574983"/>
              </a:xfrm>
              <a:prstGeom prst="rect">
                <a:avLst/>
              </a:prstGeom>
              <a:noFill/>
            </p:spPr>
            <p:txBody>
              <a:bodyPr wrap="square" rtlCol="0">
                <a:spAutoFit/>
              </a:bodyPr>
              <a:lstStyle/>
              <a:p>
                <a:r>
                  <a:rPr lang="zh-CN" altLang="zh-CN" dirty="0"/>
                  <a:t>其中</a:t>
                </a:r>
                <a14:m>
                  <m:oMath xmlns:m="http://schemas.openxmlformats.org/officeDocument/2006/math">
                    <m:r>
                      <a:rPr lang="en-US" altLang="zh-CN" i="1">
                        <a:latin typeface="Cambria Math" panose="02040503050406030204" pitchFamily="18" charset="0"/>
                      </a:rPr>
                      <m:t>𝑞</m:t>
                    </m:r>
                  </m:oMath>
                </a14:m>
                <a:r>
                  <a:rPr lang="zh-CN" altLang="zh-CN" dirty="0"/>
                  <a:t>为利用逆运动学计算得到的关节角度向量，</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𝑒𝑥𝑝</m:t>
                        </m:r>
                      </m:sup>
                    </m:sSubSup>
                  </m:oMath>
                </a14:m>
                <a:r>
                  <a:rPr lang="zh-CN" altLang="zh-CN" dirty="0"/>
                  <a:t>为实验得到的反光点数据，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oMath>
                </a14:m>
                <a:r>
                  <a:rPr lang="zh-CN" altLang="zh-CN" dirty="0"/>
                  <a:t>为在计算得到的关节角度向量的基础下仿真模型上反光点的数据，</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𝑒𝑥𝑝</m:t>
                        </m:r>
                      </m:sup>
                    </m:sSubSup>
                  </m:oMath>
                </a14:m>
                <a:r>
                  <a:rPr lang="zh-CN" altLang="zh-CN" dirty="0"/>
                  <a:t>为实验得到的某一关节角度数据，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𝑗</m:t>
                        </m:r>
                      </m:sub>
                    </m:sSub>
                  </m:oMath>
                </a14:m>
                <a:r>
                  <a:rPr lang="zh-CN" altLang="zh-CN" dirty="0"/>
                  <a:t>则为利用逆运动学计算得到的该关节角度数据。目标函数中“</a:t>
                </a:r>
                <a:r>
                  <a:rPr lang="en-US" altLang="zh-CN" dirty="0"/>
                  <a:t>+</a:t>
                </a:r>
                <a:r>
                  <a:rPr lang="zh-CN" altLang="zh-CN" dirty="0"/>
                  <a:t>”号后一项是否存在取决于输入的数据中是否具有实验得到的关节角度数据。若</a:t>
                </a:r>
                <a:r>
                  <a:rPr lang="zh-CN" altLang="en-US" dirty="0"/>
                  <a:t>实验数据中不包含关节角度</a:t>
                </a:r>
                <a:r>
                  <a:rPr lang="zh-CN" altLang="zh-CN" dirty="0"/>
                  <a:t>，则目标函数则变为求通过逆运动学计算得到的反光点坐标与实验中反光点坐标误差的最小值。</a:t>
                </a:r>
              </a:p>
            </p:txBody>
          </p:sp>
        </mc:Choice>
        <mc:Fallback xmlns="">
          <p:sp>
            <p:nvSpPr>
              <p:cNvPr id="11" name="文本框 10">
                <a:extLst>
                  <a:ext uri="{FF2B5EF4-FFF2-40B4-BE49-F238E27FC236}">
                    <a16:creationId xmlns:a16="http://schemas.microsoft.com/office/drawing/2014/main" id="{56A9B7C9-4A17-4BA6-8A3D-35C38BDBBFFF}"/>
                  </a:ext>
                </a:extLst>
              </p:cNvPr>
              <p:cNvSpPr txBox="1">
                <a:spLocks noRot="1" noChangeAspect="1" noMove="1" noResize="1" noEditPoints="1" noAdjustHandles="1" noChangeArrowheads="1" noChangeShapeType="1" noTextEdit="1"/>
              </p:cNvSpPr>
              <p:nvPr/>
            </p:nvSpPr>
            <p:spPr>
              <a:xfrm>
                <a:off x="838198" y="4221959"/>
                <a:ext cx="10515600" cy="1574983"/>
              </a:xfrm>
              <a:prstGeom prst="rect">
                <a:avLst/>
              </a:prstGeom>
              <a:blipFill>
                <a:blip r:embed="rId3"/>
                <a:stretch>
                  <a:fillRect l="-464" t="-1163" r="-290" b="-542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985E8EF-5694-4121-936C-F6FC649D9C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1457" y="266007"/>
            <a:ext cx="1424681" cy="1424681"/>
          </a:xfrm>
          <a:prstGeom prst="rect">
            <a:avLst/>
          </a:prstGeom>
        </p:spPr>
      </p:pic>
    </p:spTree>
    <p:extLst>
      <p:ext uri="{BB962C8B-B14F-4D97-AF65-F5344CB8AC3E}">
        <p14:creationId xmlns:p14="http://schemas.microsoft.com/office/powerpoint/2010/main" val="352039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肌肉控制计算（</a:t>
            </a:r>
            <a:r>
              <a:rPr lang="en-US" altLang="zh-CN" sz="4000" dirty="0"/>
              <a:t>Computed Muscle Control</a:t>
            </a:r>
            <a:r>
              <a:rPr lang="zh-CN" altLang="en-US" sz="4000" dirty="0"/>
              <a:t>）</a:t>
            </a:r>
          </a:p>
        </p:txBody>
      </p:sp>
      <p:sp>
        <p:nvSpPr>
          <p:cNvPr id="7" name="文本框 6">
            <a:extLst>
              <a:ext uri="{FF2B5EF4-FFF2-40B4-BE49-F238E27FC236}">
                <a16:creationId xmlns:a16="http://schemas.microsoft.com/office/drawing/2014/main" id="{9477647A-D1AE-45B2-9002-70FD39669703}"/>
              </a:ext>
            </a:extLst>
          </p:cNvPr>
          <p:cNvSpPr txBox="1"/>
          <p:nvPr/>
        </p:nvSpPr>
        <p:spPr>
          <a:xfrm>
            <a:off x="838200" y="1690688"/>
            <a:ext cx="10515600" cy="1477328"/>
          </a:xfrm>
          <a:prstGeom prst="rect">
            <a:avLst/>
          </a:prstGeom>
          <a:noFill/>
        </p:spPr>
        <p:txBody>
          <a:bodyPr wrap="square" rtlCol="0">
            <a:spAutoFit/>
          </a:bodyPr>
          <a:lstStyle/>
          <a:p>
            <a:r>
              <a:rPr lang="en-US" altLang="zh-CN" dirty="0" err="1"/>
              <a:t>OpenSim</a:t>
            </a:r>
            <a:r>
              <a:rPr lang="zh-CN" altLang="zh-CN" dirty="0"/>
              <a:t>仿真软件中提供了肌肉控制计算（</a:t>
            </a:r>
            <a:r>
              <a:rPr lang="en-US" altLang="zh-CN" dirty="0"/>
              <a:t>Computed Muscle Control, CMC</a:t>
            </a:r>
            <a:r>
              <a:rPr lang="zh-CN" altLang="zh-CN" dirty="0"/>
              <a:t>）算法</a:t>
            </a:r>
            <a:r>
              <a:rPr lang="zh-CN" altLang="en-US" dirty="0"/>
              <a:t>工具包</a:t>
            </a:r>
            <a:r>
              <a:rPr lang="zh-CN" altLang="zh-CN" dirty="0"/>
              <a:t>，该算法的目的是计算人体肌肉骨骼生物力学模型在完成一个既定的运动任务时，该模型中各块肌肉（各种力</a:t>
            </a:r>
            <a:r>
              <a:rPr lang="en-US" altLang="zh-CN" dirty="0"/>
              <a:t>/</a:t>
            </a:r>
            <a:r>
              <a:rPr lang="zh-CN" altLang="zh-CN" dirty="0"/>
              <a:t>力矩生成器）激活量的数值。若在仿真模型中加入了测定新陈代谢率的探针，算法会在计算肌肉激活量的同时计算各块肌肉新城代谢的功率（单位为</a:t>
            </a:r>
            <a:r>
              <a:rPr lang="en-US" altLang="zh-CN" dirty="0"/>
              <a:t>W</a:t>
            </a:r>
            <a:r>
              <a:rPr lang="zh-CN" altLang="zh-CN" dirty="0"/>
              <a:t>）以及总体的新陈代谢率，从而得到人体在完成既定运动任务时所消耗的能量。</a:t>
            </a:r>
            <a:endParaRPr lang="zh-CN" altLang="en-US" dirty="0"/>
          </a:p>
        </p:txBody>
      </p:sp>
      <p:pic>
        <p:nvPicPr>
          <p:cNvPr id="13" name="图片 12">
            <a:extLst>
              <a:ext uri="{FF2B5EF4-FFF2-40B4-BE49-F238E27FC236}">
                <a16:creationId xmlns:a16="http://schemas.microsoft.com/office/drawing/2014/main" id="{5E48286E-92E5-4AAB-8A4A-8605C85072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0194" y="3429000"/>
            <a:ext cx="6051612" cy="2680912"/>
          </a:xfrm>
          <a:prstGeom prst="rect">
            <a:avLst/>
          </a:prstGeom>
          <a:noFill/>
          <a:ln>
            <a:noFill/>
          </a:ln>
        </p:spPr>
      </p:pic>
      <p:sp>
        <p:nvSpPr>
          <p:cNvPr id="14" name="文本框 13">
            <a:extLst>
              <a:ext uri="{FF2B5EF4-FFF2-40B4-BE49-F238E27FC236}">
                <a16:creationId xmlns:a16="http://schemas.microsoft.com/office/drawing/2014/main" id="{33A2B298-0BA3-43BB-95CE-C071F9A9AF8D}"/>
              </a:ext>
            </a:extLst>
          </p:cNvPr>
          <p:cNvSpPr txBox="1"/>
          <p:nvPr/>
        </p:nvSpPr>
        <p:spPr>
          <a:xfrm>
            <a:off x="4421503" y="6109912"/>
            <a:ext cx="3348994" cy="369332"/>
          </a:xfrm>
          <a:prstGeom prst="rect">
            <a:avLst/>
          </a:prstGeom>
          <a:noFill/>
        </p:spPr>
        <p:txBody>
          <a:bodyPr wrap="none" rtlCol="0">
            <a:spAutoFit/>
          </a:bodyPr>
          <a:lstStyle/>
          <a:p>
            <a:r>
              <a:rPr lang="zh-CN" altLang="en-US" dirty="0"/>
              <a:t>图</a:t>
            </a:r>
            <a:r>
              <a:rPr lang="en-US" altLang="zh-CN" dirty="0"/>
              <a:t>8</a:t>
            </a:r>
            <a:r>
              <a:rPr lang="zh-CN" altLang="en-US" dirty="0"/>
              <a:t>：肌肉控制计算算法示意图</a:t>
            </a:r>
          </a:p>
        </p:txBody>
      </p:sp>
      <p:pic>
        <p:nvPicPr>
          <p:cNvPr id="6" name="图片 5">
            <a:extLst>
              <a:ext uri="{FF2B5EF4-FFF2-40B4-BE49-F238E27FC236}">
                <a16:creationId xmlns:a16="http://schemas.microsoft.com/office/drawing/2014/main" id="{05563EC8-DC2C-4D7C-9B46-B7B1BFBCE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1459" y="315566"/>
            <a:ext cx="1424681" cy="1424681"/>
          </a:xfrm>
          <a:prstGeom prst="rect">
            <a:avLst/>
          </a:prstGeom>
        </p:spPr>
      </p:pic>
    </p:spTree>
    <p:extLst>
      <p:ext uri="{BB962C8B-B14F-4D97-AF65-F5344CB8AC3E}">
        <p14:creationId xmlns:p14="http://schemas.microsoft.com/office/powerpoint/2010/main" val="263938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a:t>肌肉驱动仿真</a:t>
            </a:r>
            <a:r>
              <a:rPr lang="en-US" altLang="zh-CN" sz="4000"/>
              <a:t>-</a:t>
            </a:r>
            <a:r>
              <a:rPr lang="zh-CN" altLang="en-US" sz="4000"/>
              <a:t>肌肉控制计算（</a:t>
            </a:r>
            <a:r>
              <a:rPr lang="en-US" altLang="zh-CN" sz="4000"/>
              <a:t>Computed Muscle Control</a:t>
            </a:r>
            <a:r>
              <a:rPr lang="zh-CN" altLang="en-US" sz="4000"/>
              <a:t>）</a:t>
            </a:r>
            <a:endParaRPr lang="zh-CN" altLang="en-US" sz="40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856C4B6-09F6-4697-BA0E-17A23671B5AA}"/>
                  </a:ext>
                </a:extLst>
              </p:cNvPr>
              <p:cNvSpPr/>
              <p:nvPr/>
            </p:nvSpPr>
            <p:spPr>
              <a:xfrm>
                <a:off x="2377734" y="2375619"/>
                <a:ext cx="7436528" cy="5048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p>
                                <m:sSupPr>
                                  <m:ctrlPr>
                                    <a:rPr lang="zh-CN" altLang="en-US"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p>
                                  <m:r>
                                    <a:rPr lang="zh-CN" altLang="en-US" i="0">
                                      <a:latin typeface="Cambria Math" panose="02040503050406030204" pitchFamily="18" charset="0"/>
                                    </a:rPr>
                                    <m:t>′′</m:t>
                                  </m:r>
                                </m:sup>
                              </m:sSup>
                            </m:e>
                            <m:sup>
                              <m:r>
                                <a:rPr lang="zh-CN" altLang="en-US" i="0">
                                  <a:latin typeface="Cambria Math" panose="02040503050406030204" pitchFamily="18" charset="0"/>
                                </a:rPr>
                                <m:t>∗</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𝑇</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𝑒𝑥𝑝</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𝑇</m:t>
                              </m:r>
                            </m:e>
                          </m:d>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𝑣</m:t>
                                  </m:r>
                                </m:sub>
                              </m:sSub>
                            </m:e>
                          </m:acc>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sSup>
                                    <m:sSupPr>
                                      <m:ctrlPr>
                                        <a:rPr lang="zh-CN" altLang="en-US"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p>
                                      <m:r>
                                        <a:rPr lang="zh-CN" altLang="en-US" i="0">
                                          <a:latin typeface="Cambria Math" panose="02040503050406030204" pitchFamily="18" charset="0"/>
                                        </a:rPr>
                                        <m:t>′</m:t>
                                      </m:r>
                                    </m:sup>
                                  </m:sSup>
                                </m:e>
                                <m:sub>
                                  <m:r>
                                    <a:rPr lang="zh-CN" altLang="en-US" i="1">
                                      <a:latin typeface="Cambria Math" panose="02040503050406030204" pitchFamily="18" charset="0"/>
                                    </a:rPr>
                                    <m:t>𝑒𝑥𝑝</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p>
                                  <m:r>
                                    <a:rPr lang="zh-CN" altLang="en-US" i="0">
                                      <a:latin typeface="Cambria Math" panose="02040503050406030204" pitchFamily="18" charset="0"/>
                                    </a:rPr>
                                    <m:t>′</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𝑡</m:t>
                                  </m:r>
                                </m:e>
                              </m:d>
                            </m:e>
                          </m:d>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𝑝</m:t>
                                  </m:r>
                                </m:sub>
                              </m:sSub>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𝑒𝑥𝑝</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e>
                      </m:d>
                    </m:oMath>
                  </m:oMathPara>
                </a14:m>
                <a:endParaRPr lang="zh-CN" altLang="en-US" dirty="0"/>
              </a:p>
            </p:txBody>
          </p:sp>
        </mc:Choice>
        <mc:Fallback xmlns="">
          <p:sp>
            <p:nvSpPr>
              <p:cNvPr id="3" name="矩形 2">
                <a:extLst>
                  <a:ext uri="{FF2B5EF4-FFF2-40B4-BE49-F238E27FC236}">
                    <a16:creationId xmlns:a16="http://schemas.microsoft.com/office/drawing/2014/main" id="{A856C4B6-09F6-4697-BA0E-17A23671B5AA}"/>
                  </a:ext>
                </a:extLst>
              </p:cNvPr>
              <p:cNvSpPr>
                <a:spLocks noRot="1" noChangeAspect="1" noMove="1" noResize="1" noEditPoints="1" noAdjustHandles="1" noChangeArrowheads="1" noChangeShapeType="1" noTextEdit="1"/>
              </p:cNvSpPr>
              <p:nvPr/>
            </p:nvSpPr>
            <p:spPr>
              <a:xfrm>
                <a:off x="2377734" y="2375619"/>
                <a:ext cx="7436528" cy="504818"/>
              </a:xfrm>
              <a:prstGeom prst="rect">
                <a:avLst/>
              </a:prstGeom>
              <a:blipFill>
                <a:blip r:embed="rId2"/>
                <a:stretch>
                  <a:fillRect t="-172289" r="-7541" b="-25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6EC60A9-2826-4545-8ED9-58A02508216F}"/>
                  </a:ext>
                </a:extLst>
              </p:cNvPr>
              <p:cNvSpPr/>
              <p:nvPr/>
            </p:nvSpPr>
            <p:spPr>
              <a:xfrm>
                <a:off x="838199" y="1690688"/>
                <a:ext cx="10515599" cy="684931"/>
              </a:xfrm>
              <a:prstGeom prst="rect">
                <a:avLst/>
              </a:prstGeom>
            </p:spPr>
            <p:txBody>
              <a:bodyPr wrap="square">
                <a:spAutoFit/>
              </a:bodyPr>
              <a:lstStyle/>
              <a:p>
                <a:r>
                  <a:rPr lang="zh-CN" altLang="en-US" dirty="0">
                    <a:latin typeface="Calibri" panose="020F0502020204030204" pitchFamily="34" charset="0"/>
                    <a:ea typeface="宋体" panose="02010600030101010101" pitchFamily="2" charset="-122"/>
                    <a:cs typeface="Times New Roman" panose="02020603050405020304" pitchFamily="18" charset="0"/>
                  </a:rPr>
                  <a:t>利用</a:t>
                </a:r>
                <a:r>
                  <a:rPr lang="zh-CN" altLang="zh-CN" dirty="0">
                    <a:latin typeface="Calibri" panose="020F0502020204030204" pitchFamily="34" charset="0"/>
                    <a:ea typeface="宋体" panose="02010600030101010101" pitchFamily="2" charset="-122"/>
                    <a:cs typeface="Times New Roman" panose="02020603050405020304" pitchFamily="18" charset="0"/>
                  </a:rPr>
                  <a:t>比例微分控制器（</a:t>
                </a:r>
                <a:r>
                  <a:rPr lang="en-US" altLang="zh-CN" dirty="0">
                    <a:latin typeface="Calibri" panose="020F0502020204030204" pitchFamily="34" charset="0"/>
                    <a:ea typeface="宋体" panose="02010600030101010101" pitchFamily="2" charset="-122"/>
                    <a:cs typeface="Times New Roman" panose="02020603050405020304" pitchFamily="18" charset="0"/>
                  </a:rPr>
                  <a:t>PD Controller</a:t>
                </a:r>
                <a:r>
                  <a:rPr lang="zh-CN" altLang="zh-CN" dirty="0">
                    <a:latin typeface="Calibri" panose="020F0502020204030204" pitchFamily="34" charset="0"/>
                    <a:ea typeface="宋体" panose="02010600030101010101" pitchFamily="2" charset="-122"/>
                    <a:cs typeface="Times New Roman" panose="02020603050405020304" pitchFamily="18" charset="0"/>
                  </a:rPr>
                  <a:t>）计算出能让模型自由度的空间坐标</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𝑞</m:t>
                        </m:r>
                      </m:e>
                    </m:acc>
                  </m:oMath>
                </a14:m>
                <a:r>
                  <a:rPr lang="zh-CN" altLang="zh-CN" dirty="0">
                    <a:latin typeface="Calibri" panose="020F0502020204030204" pitchFamily="34" charset="0"/>
                    <a:ea typeface="宋体" panose="02010600030101010101" pitchFamily="2" charset="-122"/>
                    <a:cs typeface="Times New Roman" panose="02020603050405020304" pitchFamily="18" charset="0"/>
                  </a:rPr>
                  <a:t>拟合输入实验数据空间坐标</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𝑞</m:t>
                            </m:r>
                          </m:e>
                        </m:acc>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oMath>
                </a14:m>
                <a:r>
                  <a:rPr lang="zh-CN" altLang="zh-CN" dirty="0">
                    <a:latin typeface="Calibri" panose="020F0502020204030204" pitchFamily="34" charset="0"/>
                    <a:ea typeface="宋体" panose="02010600030101010101" pitchFamily="2" charset="-122"/>
                    <a:cs typeface="Times New Roman" panose="02020603050405020304" pitchFamily="18" charset="0"/>
                  </a:rPr>
                  <a:t>所需的加速度</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𝑞</m:t>
                                </m:r>
                              </m:e>
                            </m:acc>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en-US" dirty="0"/>
                  <a:t>。</a:t>
                </a:r>
              </a:p>
            </p:txBody>
          </p:sp>
        </mc:Choice>
        <mc:Fallback xmlns="">
          <p:sp>
            <p:nvSpPr>
              <p:cNvPr id="4" name="矩形 3">
                <a:extLst>
                  <a:ext uri="{FF2B5EF4-FFF2-40B4-BE49-F238E27FC236}">
                    <a16:creationId xmlns:a16="http://schemas.microsoft.com/office/drawing/2014/main" id="{36EC60A9-2826-4545-8ED9-58A02508216F}"/>
                  </a:ext>
                </a:extLst>
              </p:cNvPr>
              <p:cNvSpPr>
                <a:spLocks noRot="1" noChangeAspect="1" noMove="1" noResize="1" noEditPoints="1" noAdjustHandles="1" noChangeArrowheads="1" noChangeShapeType="1" noTextEdit="1"/>
              </p:cNvSpPr>
              <p:nvPr/>
            </p:nvSpPr>
            <p:spPr>
              <a:xfrm>
                <a:off x="838199" y="1690688"/>
                <a:ext cx="10515599" cy="684931"/>
              </a:xfrm>
              <a:prstGeom prst="rect">
                <a:avLst/>
              </a:prstGeom>
              <a:blipFill>
                <a:blip r:embed="rId3"/>
                <a:stretch>
                  <a:fillRect l="-464" t="-11504" b="-88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F0BF7DF-B94C-4B4E-9677-E446AC1AC26B}"/>
                  </a:ext>
                </a:extLst>
              </p:cNvPr>
              <p:cNvSpPr/>
              <p:nvPr/>
            </p:nvSpPr>
            <p:spPr>
              <a:xfrm>
                <a:off x="5431425" y="2880437"/>
                <a:ext cx="1329145"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𝑣</m:t>
                              </m:r>
                            </m:sub>
                          </m:sSub>
                        </m:e>
                      </m:acc>
                      <m:r>
                        <a:rPr lang="zh-CN" altLang="en-US" i="0">
                          <a:latin typeface="Cambria Math" panose="02040503050406030204" pitchFamily="18" charset="0"/>
                        </a:rPr>
                        <m:t>=2</m:t>
                      </m:r>
                      <m:rad>
                        <m:radPr>
                          <m:degHide m:val="on"/>
                          <m:ctrlPr>
                            <a:rPr lang="zh-CN" altLang="en-US" i="1">
                              <a:latin typeface="Cambria Math" panose="02040503050406030204" pitchFamily="18" charset="0"/>
                            </a:rPr>
                          </m:ctrlPr>
                        </m:radPr>
                        <m:deg/>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𝑝</m:t>
                                  </m:r>
                                </m:sub>
                              </m:sSub>
                            </m:e>
                          </m:acc>
                        </m:e>
                      </m:rad>
                    </m:oMath>
                  </m:oMathPara>
                </a14:m>
                <a:endParaRPr lang="zh-CN" altLang="en-US" dirty="0"/>
              </a:p>
            </p:txBody>
          </p:sp>
        </mc:Choice>
        <mc:Fallback xmlns="">
          <p:sp>
            <p:nvSpPr>
              <p:cNvPr id="5" name="矩形 4">
                <a:extLst>
                  <a:ext uri="{FF2B5EF4-FFF2-40B4-BE49-F238E27FC236}">
                    <a16:creationId xmlns:a16="http://schemas.microsoft.com/office/drawing/2014/main" id="{9F0BF7DF-B94C-4B4E-9677-E446AC1AC26B}"/>
                  </a:ext>
                </a:extLst>
              </p:cNvPr>
              <p:cNvSpPr>
                <a:spLocks noRot="1" noChangeAspect="1" noMove="1" noResize="1" noEditPoints="1" noAdjustHandles="1" noChangeArrowheads="1" noChangeShapeType="1" noTextEdit="1"/>
              </p:cNvSpPr>
              <p:nvPr/>
            </p:nvSpPr>
            <p:spPr>
              <a:xfrm>
                <a:off x="5431425" y="2880437"/>
                <a:ext cx="1329145" cy="656013"/>
              </a:xfrm>
              <a:prstGeom prst="rect">
                <a:avLst/>
              </a:prstGeom>
              <a:blipFill>
                <a:blip r:embed="rId4"/>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17EFF62-0834-47B6-8412-E8A3879502F8}"/>
              </a:ext>
            </a:extLst>
          </p:cNvPr>
          <p:cNvSpPr/>
          <p:nvPr/>
        </p:nvSpPr>
        <p:spPr>
          <a:xfrm>
            <a:off x="838199" y="3565368"/>
            <a:ext cx="10515598" cy="646331"/>
          </a:xfrm>
          <a:prstGeom prst="rect">
            <a:avLst/>
          </a:prstGeom>
        </p:spPr>
        <p:txBody>
          <a:bodyPr wrap="squar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在完成了所需加速度计算之后，需要对产生该</a:t>
            </a:r>
            <a:r>
              <a:rPr lang="zh-CN" altLang="en-US" dirty="0">
                <a:latin typeface="Calibri" panose="020F0502020204030204" pitchFamily="34" charset="0"/>
                <a:ea typeface="宋体" panose="02010600030101010101" pitchFamily="2" charset="-122"/>
                <a:cs typeface="Times New Roman" panose="02020603050405020304" pitchFamily="18" charset="0"/>
              </a:rPr>
              <a:t>加速度</a:t>
            </a:r>
            <a:r>
              <a:rPr lang="zh-CN" altLang="zh-CN" dirty="0">
                <a:latin typeface="Calibri" panose="020F0502020204030204" pitchFamily="34" charset="0"/>
                <a:ea typeface="宋体" panose="02010600030101010101" pitchFamily="2" charset="-122"/>
                <a:cs typeface="Times New Roman" panose="02020603050405020304" pitchFamily="18" charset="0"/>
              </a:rPr>
              <a:t>向量的各肌肉</a:t>
            </a:r>
            <a:r>
              <a:rPr lang="en-US" altLang="zh-CN" dirty="0">
                <a:latin typeface="Calibri" panose="020F0502020204030204" pitchFamily="34" charset="0"/>
                <a:ea typeface="宋体" panose="02010600030101010101" pitchFamily="2" charset="-122"/>
                <a:cs typeface="Times New Roman" panose="02020603050405020304" pitchFamily="18" charset="0"/>
              </a:rPr>
              <a:t>/</a:t>
            </a:r>
            <a:r>
              <a:rPr lang="zh-CN" altLang="zh-CN" dirty="0">
                <a:latin typeface="Calibri" panose="020F0502020204030204" pitchFamily="34" charset="0"/>
                <a:ea typeface="宋体" panose="02010600030101010101" pitchFamily="2" charset="-122"/>
                <a:cs typeface="Times New Roman" panose="02020603050405020304" pitchFamily="18" charset="0"/>
              </a:rPr>
              <a:t>力生成器的作用力及其控制信号（激活量）进行计算。</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86CC706-05F5-42DC-92A8-3C07E3A4A42F}"/>
                  </a:ext>
                </a:extLst>
              </p:cNvPr>
              <p:cNvSpPr/>
              <p:nvPr/>
            </p:nvSpPr>
            <p:spPr>
              <a:xfrm>
                <a:off x="4433298" y="4211699"/>
                <a:ext cx="3325398" cy="9014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𝑥</m:t>
                              </m:r>
                            </m:sub>
                          </m:s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𝑞</m:t>
                              </m:r>
                            </m:sub>
                          </m:s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𝑗</m:t>
                              </m:r>
                            </m:sub>
                          </m:sSub>
                        </m:e>
                      </m:nary>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0">
                                          <a:latin typeface="Cambria Math" panose="02040503050406030204" pitchFamily="18" charset="0"/>
                                        </a:rPr>
                                        <m:t>′′</m:t>
                                      </m:r>
                                    </m:sup>
                                  </m:sSubSup>
                                </m:e>
                                <m:sup>
                                  <m:r>
                                    <a:rPr lang="zh-CN" altLang="en-US" i="0">
                                      <a:latin typeface="Cambria Math" panose="02040503050406030204" pitchFamily="18" charset="0"/>
                                    </a:rPr>
                                    <m:t>∗</m:t>
                                  </m:r>
                                </m:sup>
                              </m:s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0">
                                      <a:latin typeface="Cambria Math" panose="02040503050406030204" pitchFamily="18" charset="0"/>
                                    </a:rPr>
                                    <m:t>′′</m:t>
                                  </m:r>
                                </m:sup>
                              </m:sSubSup>
                            </m:e>
                          </m:d>
                        </m:e>
                        <m:sup>
                          <m:r>
                            <a:rPr lang="zh-CN" altLang="en-US" i="0">
                              <a:latin typeface="Cambria Math" panose="02040503050406030204" pitchFamily="18" charset="0"/>
                            </a:rPr>
                            <m:t>2</m:t>
                          </m:r>
                        </m:sup>
                      </m:sSup>
                    </m:oMath>
                  </m:oMathPara>
                </a14:m>
                <a:endParaRPr lang="zh-CN" altLang="en-US" dirty="0"/>
              </a:p>
            </p:txBody>
          </p:sp>
        </mc:Choice>
        <mc:Fallback xmlns="">
          <p:sp>
            <p:nvSpPr>
              <p:cNvPr id="8" name="矩形 7">
                <a:extLst>
                  <a:ext uri="{FF2B5EF4-FFF2-40B4-BE49-F238E27FC236}">
                    <a16:creationId xmlns:a16="http://schemas.microsoft.com/office/drawing/2014/main" id="{F86CC706-05F5-42DC-92A8-3C07E3A4A42F}"/>
                  </a:ext>
                </a:extLst>
              </p:cNvPr>
              <p:cNvSpPr>
                <a:spLocks noRot="1" noChangeAspect="1" noMove="1" noResize="1" noEditPoints="1" noAdjustHandles="1" noChangeArrowheads="1" noChangeShapeType="1" noTextEdit="1"/>
              </p:cNvSpPr>
              <p:nvPr/>
            </p:nvSpPr>
            <p:spPr>
              <a:xfrm>
                <a:off x="4433298" y="4211699"/>
                <a:ext cx="3325398" cy="9014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A64977A-908B-4C9D-976E-F09629B87A9A}"/>
                  </a:ext>
                </a:extLst>
              </p:cNvPr>
              <p:cNvSpPr/>
              <p:nvPr/>
            </p:nvSpPr>
            <p:spPr>
              <a:xfrm>
                <a:off x="4433298" y="5335212"/>
                <a:ext cx="1229054"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𝐽</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𝑥</m:t>
                              </m:r>
                            </m:sub>
                          </m:s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oMath>
                  </m:oMathPara>
                </a14:m>
                <a:endParaRPr lang="zh-CN" altLang="en-US" dirty="0"/>
              </a:p>
            </p:txBody>
          </p:sp>
        </mc:Choice>
        <mc:Fallback xmlns="">
          <p:sp>
            <p:nvSpPr>
              <p:cNvPr id="9" name="矩形 8">
                <a:extLst>
                  <a:ext uri="{FF2B5EF4-FFF2-40B4-BE49-F238E27FC236}">
                    <a16:creationId xmlns:a16="http://schemas.microsoft.com/office/drawing/2014/main" id="{4A64977A-908B-4C9D-976E-F09629B87A9A}"/>
                  </a:ext>
                </a:extLst>
              </p:cNvPr>
              <p:cNvSpPr>
                <a:spLocks noRot="1" noChangeAspect="1" noMove="1" noResize="1" noEditPoints="1" noAdjustHandles="1" noChangeArrowheads="1" noChangeShapeType="1" noTextEdit="1"/>
              </p:cNvSpPr>
              <p:nvPr/>
            </p:nvSpPr>
            <p:spPr>
              <a:xfrm>
                <a:off x="4433298" y="5335212"/>
                <a:ext cx="1229054" cy="84856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C885BC4-CE66-4D55-B830-09D95AF6819B}"/>
                  </a:ext>
                </a:extLst>
              </p:cNvPr>
              <p:cNvSpPr/>
              <p:nvPr/>
            </p:nvSpPr>
            <p:spPr>
              <a:xfrm>
                <a:off x="6125044" y="5547674"/>
                <a:ext cx="1633652" cy="423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𝑗</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0">
                                  <a:latin typeface="Cambria Math" panose="02040503050406030204" pitchFamily="18" charset="0"/>
                                </a:rPr>
                                <m:t>′′</m:t>
                              </m:r>
                            </m:sup>
                          </m:sSubSup>
                        </m:e>
                        <m:sup>
                          <m:r>
                            <a:rPr lang="zh-CN" altLang="en-US" i="0">
                              <a:latin typeface="Cambria Math" panose="02040503050406030204" pitchFamily="18" charset="0"/>
                            </a:rPr>
                            <m:t>∗</m:t>
                          </m:r>
                        </m:sup>
                      </m:s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𝑞</m:t>
                          </m:r>
                        </m:e>
                        <m:sub>
                          <m:r>
                            <a:rPr lang="zh-CN" altLang="en-US" i="1">
                              <a:latin typeface="Cambria Math" panose="02040503050406030204" pitchFamily="18" charset="0"/>
                            </a:rPr>
                            <m:t>𝑗</m:t>
                          </m:r>
                        </m:sub>
                        <m:sup>
                          <m:r>
                            <a:rPr lang="zh-CN" altLang="en-US" i="0">
                              <a:latin typeface="Cambria Math" panose="02040503050406030204" pitchFamily="18" charset="0"/>
                            </a:rPr>
                            <m:t>′′</m:t>
                          </m:r>
                        </m:sup>
                      </m:sSubSup>
                    </m:oMath>
                  </m:oMathPara>
                </a14:m>
                <a:endParaRPr lang="zh-CN" altLang="en-US" dirty="0"/>
              </a:p>
            </p:txBody>
          </p:sp>
        </mc:Choice>
        <mc:Fallback xmlns="">
          <p:sp>
            <p:nvSpPr>
              <p:cNvPr id="10" name="矩形 9">
                <a:extLst>
                  <a:ext uri="{FF2B5EF4-FFF2-40B4-BE49-F238E27FC236}">
                    <a16:creationId xmlns:a16="http://schemas.microsoft.com/office/drawing/2014/main" id="{AC885BC4-CE66-4D55-B830-09D95AF6819B}"/>
                  </a:ext>
                </a:extLst>
              </p:cNvPr>
              <p:cNvSpPr>
                <a:spLocks noRot="1" noChangeAspect="1" noMove="1" noResize="1" noEditPoints="1" noAdjustHandles="1" noChangeArrowheads="1" noChangeShapeType="1" noTextEdit="1"/>
              </p:cNvSpPr>
              <p:nvPr/>
            </p:nvSpPr>
            <p:spPr>
              <a:xfrm>
                <a:off x="6125044" y="5547674"/>
                <a:ext cx="1633652" cy="423642"/>
              </a:xfrm>
              <a:prstGeom prst="rect">
                <a:avLst/>
              </a:prstGeom>
              <a:blipFill>
                <a:blip r:embed="rId7"/>
                <a:stretch>
                  <a:fillRect b="-714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7668874-CC5B-4DDC-9ECC-775C80C61B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1458" y="315566"/>
            <a:ext cx="1424681" cy="1424681"/>
          </a:xfrm>
          <a:prstGeom prst="rect">
            <a:avLst/>
          </a:prstGeom>
        </p:spPr>
      </p:pic>
    </p:spTree>
    <p:extLst>
      <p:ext uri="{BB962C8B-B14F-4D97-AF65-F5344CB8AC3E}">
        <p14:creationId xmlns:p14="http://schemas.microsoft.com/office/powerpoint/2010/main" val="401788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添加辅助力矩产生器（</a:t>
            </a:r>
            <a:r>
              <a:rPr lang="en-US" altLang="zh-CN" sz="4000" dirty="0"/>
              <a:t>Torque Actuator</a:t>
            </a:r>
            <a:r>
              <a:rPr lang="zh-CN" altLang="en-US" sz="4000" dirty="0"/>
              <a:t>）</a:t>
            </a:r>
          </a:p>
        </p:txBody>
      </p:sp>
      <p:pic>
        <p:nvPicPr>
          <p:cNvPr id="11" name="图片 10">
            <a:extLst>
              <a:ext uri="{FF2B5EF4-FFF2-40B4-BE49-F238E27FC236}">
                <a16:creationId xmlns:a16="http://schemas.microsoft.com/office/drawing/2014/main" id="{CA2274A9-EBB5-4A38-BAF1-EC08C5ADFAB2}"/>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10505" y="1690688"/>
            <a:ext cx="6170990" cy="1567417"/>
          </a:xfrm>
          <a:prstGeom prst="rect">
            <a:avLst/>
          </a:prstGeom>
          <a:noFill/>
          <a:ln>
            <a:noFill/>
          </a:ln>
        </p:spPr>
      </p:pic>
      <p:sp>
        <p:nvSpPr>
          <p:cNvPr id="12" name="文本框 11">
            <a:extLst>
              <a:ext uri="{FF2B5EF4-FFF2-40B4-BE49-F238E27FC236}">
                <a16:creationId xmlns:a16="http://schemas.microsoft.com/office/drawing/2014/main" id="{88CC75C9-C1D1-4C94-ACD1-095E67C90C17}"/>
              </a:ext>
            </a:extLst>
          </p:cNvPr>
          <p:cNvSpPr txBox="1"/>
          <p:nvPr/>
        </p:nvSpPr>
        <p:spPr>
          <a:xfrm>
            <a:off x="2083523" y="3258105"/>
            <a:ext cx="8024954" cy="369332"/>
          </a:xfrm>
          <a:prstGeom prst="rect">
            <a:avLst/>
          </a:prstGeom>
          <a:noFill/>
        </p:spPr>
        <p:txBody>
          <a:bodyPr wrap="none" rtlCol="0">
            <a:spAutoFit/>
          </a:bodyPr>
          <a:lstStyle/>
          <a:p>
            <a:r>
              <a:rPr lang="zh-CN" altLang="en-US" dirty="0"/>
              <a:t>图</a:t>
            </a:r>
            <a:r>
              <a:rPr lang="en-US" altLang="zh-CN" dirty="0"/>
              <a:t>9-1</a:t>
            </a:r>
            <a:r>
              <a:rPr lang="zh-CN" altLang="en-US" dirty="0"/>
              <a:t>：利用</a:t>
            </a:r>
            <a:r>
              <a:rPr lang="en-US" altLang="zh-CN" dirty="0"/>
              <a:t>MATLAB API</a:t>
            </a:r>
            <a:r>
              <a:rPr lang="zh-CN" altLang="en-US" dirty="0"/>
              <a:t>为</a:t>
            </a:r>
            <a:r>
              <a:rPr lang="en-US" altLang="zh-CN" dirty="0" err="1"/>
              <a:t>OpenSim</a:t>
            </a:r>
            <a:r>
              <a:rPr lang="zh-CN" altLang="en-US" dirty="0"/>
              <a:t>模型添加力矩产生器（</a:t>
            </a:r>
            <a:r>
              <a:rPr lang="en-US" altLang="zh-CN" dirty="0"/>
              <a:t>Torque Actuator</a:t>
            </a:r>
            <a:r>
              <a:rPr lang="zh-CN" altLang="en-US" dirty="0"/>
              <a:t>）</a:t>
            </a:r>
          </a:p>
        </p:txBody>
      </p:sp>
      <p:pic>
        <p:nvPicPr>
          <p:cNvPr id="13" name="图片 12">
            <a:extLst>
              <a:ext uri="{FF2B5EF4-FFF2-40B4-BE49-F238E27FC236}">
                <a16:creationId xmlns:a16="http://schemas.microsoft.com/office/drawing/2014/main" id="{F2577EFD-E07E-4ED2-B789-2E117114ADCC}"/>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767544" y="3627437"/>
            <a:ext cx="4656911" cy="2518475"/>
          </a:xfrm>
          <a:prstGeom prst="rect">
            <a:avLst/>
          </a:prstGeom>
          <a:noFill/>
          <a:ln>
            <a:noFill/>
          </a:ln>
        </p:spPr>
      </p:pic>
      <p:sp>
        <p:nvSpPr>
          <p:cNvPr id="14" name="文本框 13">
            <a:extLst>
              <a:ext uri="{FF2B5EF4-FFF2-40B4-BE49-F238E27FC236}">
                <a16:creationId xmlns:a16="http://schemas.microsoft.com/office/drawing/2014/main" id="{2966C983-858C-454A-9B56-ED52948CE6C7}"/>
              </a:ext>
            </a:extLst>
          </p:cNvPr>
          <p:cNvSpPr txBox="1"/>
          <p:nvPr/>
        </p:nvSpPr>
        <p:spPr>
          <a:xfrm>
            <a:off x="4092886" y="6145912"/>
            <a:ext cx="4006225" cy="369332"/>
          </a:xfrm>
          <a:prstGeom prst="rect">
            <a:avLst/>
          </a:prstGeom>
          <a:noFill/>
        </p:spPr>
        <p:txBody>
          <a:bodyPr wrap="none" rtlCol="0">
            <a:spAutoFit/>
          </a:bodyPr>
          <a:lstStyle/>
          <a:p>
            <a:r>
              <a:rPr lang="zh-CN" altLang="en-US" dirty="0"/>
              <a:t>图</a:t>
            </a:r>
            <a:r>
              <a:rPr lang="en-US" altLang="zh-CN" dirty="0"/>
              <a:t>9-2</a:t>
            </a:r>
            <a:r>
              <a:rPr lang="zh-CN" altLang="en-US" dirty="0"/>
              <a:t>：</a:t>
            </a:r>
            <a:r>
              <a:rPr lang="zh-CN" altLang="zh-CN" dirty="0"/>
              <a:t>全关节辅助力矩添加（节选）</a:t>
            </a:r>
            <a:endParaRPr lang="zh-CN" altLang="en-US" dirty="0"/>
          </a:p>
        </p:txBody>
      </p:sp>
      <p:pic>
        <p:nvPicPr>
          <p:cNvPr id="7" name="图片 6">
            <a:extLst>
              <a:ext uri="{FF2B5EF4-FFF2-40B4-BE49-F238E27FC236}">
                <a16:creationId xmlns:a16="http://schemas.microsoft.com/office/drawing/2014/main" id="{8EE61520-7B21-4F07-BFEB-9B1F61888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59" y="5433571"/>
            <a:ext cx="1424681" cy="1424681"/>
          </a:xfrm>
          <a:prstGeom prst="rect">
            <a:avLst/>
          </a:prstGeom>
        </p:spPr>
      </p:pic>
    </p:spTree>
    <p:extLst>
      <p:ext uri="{BB962C8B-B14F-4D97-AF65-F5344CB8AC3E}">
        <p14:creationId xmlns:p14="http://schemas.microsoft.com/office/powerpoint/2010/main" val="198180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新陈代谢率计算结果</a:t>
            </a:r>
          </a:p>
        </p:txBody>
      </p:sp>
      <p:pic>
        <p:nvPicPr>
          <p:cNvPr id="7" name="图片 6">
            <a:extLst>
              <a:ext uri="{FF2B5EF4-FFF2-40B4-BE49-F238E27FC236}">
                <a16:creationId xmlns:a16="http://schemas.microsoft.com/office/drawing/2014/main" id="{EF1D92F4-82EF-487D-85DA-EDCCACAA2339}"/>
              </a:ext>
            </a:extLst>
          </p:cNvPr>
          <p:cNvPicPr/>
          <p:nvPr/>
        </p:nvPicPr>
        <p:blipFill>
          <a:blip r:embed="rId2">
            <a:extLst>
              <a:ext uri="{28A0092B-C50C-407E-A947-70E740481C1C}">
                <a14:useLocalDpi xmlns:a14="http://schemas.microsoft.com/office/drawing/2010/main" val="0"/>
              </a:ext>
            </a:extLst>
          </a:blip>
          <a:stretch>
            <a:fillRect/>
          </a:stretch>
        </p:blipFill>
        <p:spPr>
          <a:xfrm>
            <a:off x="2316467" y="1828037"/>
            <a:ext cx="7559065" cy="3201926"/>
          </a:xfrm>
          <a:prstGeom prst="rect">
            <a:avLst/>
          </a:prstGeom>
        </p:spPr>
      </p:pic>
      <p:sp>
        <p:nvSpPr>
          <p:cNvPr id="8" name="文本框 7">
            <a:extLst>
              <a:ext uri="{FF2B5EF4-FFF2-40B4-BE49-F238E27FC236}">
                <a16:creationId xmlns:a16="http://schemas.microsoft.com/office/drawing/2014/main" id="{F3BAFE87-C288-4195-91E6-55244CBD055A}"/>
              </a:ext>
            </a:extLst>
          </p:cNvPr>
          <p:cNvSpPr txBox="1"/>
          <p:nvPr/>
        </p:nvSpPr>
        <p:spPr>
          <a:xfrm>
            <a:off x="4108115" y="5167312"/>
            <a:ext cx="3975768" cy="369332"/>
          </a:xfrm>
          <a:prstGeom prst="rect">
            <a:avLst/>
          </a:prstGeom>
          <a:noFill/>
        </p:spPr>
        <p:txBody>
          <a:bodyPr wrap="none" rtlCol="0">
            <a:spAutoFit/>
          </a:bodyPr>
          <a:lstStyle/>
          <a:p>
            <a:r>
              <a:rPr lang="zh-CN" altLang="en-US" dirty="0"/>
              <a:t>图</a:t>
            </a:r>
            <a:r>
              <a:rPr lang="en-US" altLang="zh-CN" dirty="0"/>
              <a:t>10</a:t>
            </a:r>
            <a:r>
              <a:rPr lang="zh-CN" altLang="en-US" dirty="0"/>
              <a:t>：各辅助条件下新陈代谢率对比</a:t>
            </a:r>
          </a:p>
        </p:txBody>
      </p:sp>
      <p:pic>
        <p:nvPicPr>
          <p:cNvPr id="5" name="图片 4">
            <a:extLst>
              <a:ext uri="{FF2B5EF4-FFF2-40B4-BE49-F238E27FC236}">
                <a16:creationId xmlns:a16="http://schemas.microsoft.com/office/drawing/2014/main" id="{FCA11337-B615-4478-9AC6-D2A75F7D0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69712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新陈代谢量结果</a:t>
            </a:r>
          </a:p>
        </p:txBody>
      </p:sp>
      <p:graphicFrame>
        <p:nvGraphicFramePr>
          <p:cNvPr id="3" name="表格 2">
            <a:extLst>
              <a:ext uri="{FF2B5EF4-FFF2-40B4-BE49-F238E27FC236}">
                <a16:creationId xmlns:a16="http://schemas.microsoft.com/office/drawing/2014/main" id="{D00F908D-8AFB-49C5-8B69-5B9B8E8C1792}"/>
              </a:ext>
            </a:extLst>
          </p:cNvPr>
          <p:cNvGraphicFramePr>
            <a:graphicFrameLocks noGrp="1"/>
          </p:cNvGraphicFramePr>
          <p:nvPr>
            <p:extLst>
              <p:ext uri="{D42A27DB-BD31-4B8C-83A1-F6EECF244321}">
                <p14:modId xmlns:p14="http://schemas.microsoft.com/office/powerpoint/2010/main" val="2162996577"/>
              </p:ext>
            </p:extLst>
          </p:nvPr>
        </p:nvGraphicFramePr>
        <p:xfrm>
          <a:off x="1027219" y="1699819"/>
          <a:ext cx="10137561" cy="3458361"/>
        </p:xfrm>
        <a:graphic>
          <a:graphicData uri="http://schemas.openxmlformats.org/drawingml/2006/table">
            <a:tbl>
              <a:tblPr firstRow="1" firstCol="1" bandRow="1">
                <a:tableStyleId>{5C22544A-7EE6-4342-B048-85BDC9FD1C3A}</a:tableStyleId>
              </a:tblPr>
              <a:tblGrid>
                <a:gridCol w="1125467">
                  <a:extLst>
                    <a:ext uri="{9D8B030D-6E8A-4147-A177-3AD203B41FA5}">
                      <a16:colId xmlns:a16="http://schemas.microsoft.com/office/drawing/2014/main" val="2680077745"/>
                    </a:ext>
                  </a:extLst>
                </a:gridCol>
                <a:gridCol w="1125467">
                  <a:extLst>
                    <a:ext uri="{9D8B030D-6E8A-4147-A177-3AD203B41FA5}">
                      <a16:colId xmlns:a16="http://schemas.microsoft.com/office/drawing/2014/main" val="1253928774"/>
                    </a:ext>
                  </a:extLst>
                </a:gridCol>
                <a:gridCol w="1126661">
                  <a:extLst>
                    <a:ext uri="{9D8B030D-6E8A-4147-A177-3AD203B41FA5}">
                      <a16:colId xmlns:a16="http://schemas.microsoft.com/office/drawing/2014/main" val="2905661540"/>
                    </a:ext>
                  </a:extLst>
                </a:gridCol>
                <a:gridCol w="1126661">
                  <a:extLst>
                    <a:ext uri="{9D8B030D-6E8A-4147-A177-3AD203B41FA5}">
                      <a16:colId xmlns:a16="http://schemas.microsoft.com/office/drawing/2014/main" val="4137069065"/>
                    </a:ext>
                  </a:extLst>
                </a:gridCol>
                <a:gridCol w="1126661">
                  <a:extLst>
                    <a:ext uri="{9D8B030D-6E8A-4147-A177-3AD203B41FA5}">
                      <a16:colId xmlns:a16="http://schemas.microsoft.com/office/drawing/2014/main" val="1269637540"/>
                    </a:ext>
                  </a:extLst>
                </a:gridCol>
                <a:gridCol w="1126661">
                  <a:extLst>
                    <a:ext uri="{9D8B030D-6E8A-4147-A177-3AD203B41FA5}">
                      <a16:colId xmlns:a16="http://schemas.microsoft.com/office/drawing/2014/main" val="1315797382"/>
                    </a:ext>
                  </a:extLst>
                </a:gridCol>
                <a:gridCol w="1126661">
                  <a:extLst>
                    <a:ext uri="{9D8B030D-6E8A-4147-A177-3AD203B41FA5}">
                      <a16:colId xmlns:a16="http://schemas.microsoft.com/office/drawing/2014/main" val="3145731227"/>
                    </a:ext>
                  </a:extLst>
                </a:gridCol>
                <a:gridCol w="1126661">
                  <a:extLst>
                    <a:ext uri="{9D8B030D-6E8A-4147-A177-3AD203B41FA5}">
                      <a16:colId xmlns:a16="http://schemas.microsoft.com/office/drawing/2014/main" val="321823938"/>
                    </a:ext>
                  </a:extLst>
                </a:gridCol>
                <a:gridCol w="1126661">
                  <a:extLst>
                    <a:ext uri="{9D8B030D-6E8A-4147-A177-3AD203B41FA5}">
                      <a16:colId xmlns:a16="http://schemas.microsoft.com/office/drawing/2014/main" val="3592299136"/>
                    </a:ext>
                  </a:extLst>
                </a:gridCol>
              </a:tblGrid>
              <a:tr h="432295">
                <a:tc>
                  <a:txBody>
                    <a:bodyPr/>
                    <a:lstStyle/>
                    <a:p>
                      <a:pPr algn="ctr">
                        <a:spcAft>
                          <a:spcPts val="0"/>
                        </a:spcAft>
                      </a:pPr>
                      <a:r>
                        <a:rPr lang="en-US" sz="1800" kern="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无辅助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髋膝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髋踝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膝踝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全辅助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2350656"/>
                  </a:ext>
                </a:extLst>
              </a:tr>
              <a:tr h="864591">
                <a:tc>
                  <a:txBody>
                    <a:bodyPr/>
                    <a:lstStyle/>
                    <a:p>
                      <a:pPr algn="ctr">
                        <a:spcAft>
                          <a:spcPts val="0"/>
                        </a:spcAft>
                      </a:pPr>
                      <a:r>
                        <a:rPr lang="zh-CN" sz="1800" kern="0">
                          <a:effectLst/>
                        </a:rPr>
                        <a:t>新陈代谢量（</a:t>
                      </a:r>
                      <a:r>
                        <a:rPr lang="en-US" sz="1800" kern="0">
                          <a:effectLst/>
                        </a:rPr>
                        <a:t>J</a:t>
                      </a:r>
                      <a:r>
                        <a:rPr lang="zh-CN" sz="18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650.9041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451.4789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467.6455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282.9702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418.4616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218.3638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214.1819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164.0807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006216"/>
                  </a:ext>
                </a:extLst>
              </a:tr>
              <a:tr h="2161475">
                <a:tc>
                  <a:txBody>
                    <a:bodyPr/>
                    <a:lstStyle/>
                    <a:p>
                      <a:pPr algn="ctr">
                        <a:spcAft>
                          <a:spcPts val="0"/>
                        </a:spcAft>
                      </a:pPr>
                      <a:r>
                        <a:rPr lang="zh-CN" sz="1800" kern="0">
                          <a:effectLst/>
                        </a:rPr>
                        <a:t>与无辅助情况相比减小的百分比</a:t>
                      </a:r>
                      <a:r>
                        <a:rPr lang="en-US" sz="18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dirty="0">
                          <a:effectLst/>
                        </a:rPr>
                        <a:t>30.6382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dirty="0">
                          <a:effectLst/>
                        </a:rPr>
                        <a:t>28.1545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56.5266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35.7215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66.4522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67.0947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dirty="0">
                          <a:effectLst/>
                        </a:rPr>
                        <a:t>74.7919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7934531"/>
                  </a:ext>
                </a:extLst>
              </a:tr>
            </a:tbl>
          </a:graphicData>
        </a:graphic>
      </p:graphicFrame>
      <p:pic>
        <p:nvPicPr>
          <p:cNvPr id="4" name="图片 3">
            <a:extLst>
              <a:ext uri="{FF2B5EF4-FFF2-40B4-BE49-F238E27FC236}">
                <a16:creationId xmlns:a16="http://schemas.microsoft.com/office/drawing/2014/main" id="{8191B8CF-4498-49F5-A3E7-6E0714D0E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156466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辅助力矩（全辅助条件）</a:t>
            </a:r>
          </a:p>
        </p:txBody>
      </p:sp>
      <p:pic>
        <p:nvPicPr>
          <p:cNvPr id="5" name="图片 4">
            <a:extLst>
              <a:ext uri="{FF2B5EF4-FFF2-40B4-BE49-F238E27FC236}">
                <a16:creationId xmlns:a16="http://schemas.microsoft.com/office/drawing/2014/main" id="{0FF8F1E8-8F3D-46AE-A007-6BC603E0E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114" y="4987112"/>
            <a:ext cx="2987038" cy="1404563"/>
          </a:xfrm>
          <a:prstGeom prst="rect">
            <a:avLst/>
          </a:prstGeom>
        </p:spPr>
      </p:pic>
      <p:pic>
        <p:nvPicPr>
          <p:cNvPr id="7" name="图片 6">
            <a:extLst>
              <a:ext uri="{FF2B5EF4-FFF2-40B4-BE49-F238E27FC236}">
                <a16:creationId xmlns:a16="http://schemas.microsoft.com/office/drawing/2014/main" id="{34400346-5934-435D-A544-41587BF2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114" y="1690688"/>
            <a:ext cx="2987040" cy="1404564"/>
          </a:xfrm>
          <a:prstGeom prst="rect">
            <a:avLst/>
          </a:prstGeom>
        </p:spPr>
      </p:pic>
      <p:pic>
        <p:nvPicPr>
          <p:cNvPr id="9" name="图片 8">
            <a:extLst>
              <a:ext uri="{FF2B5EF4-FFF2-40B4-BE49-F238E27FC236}">
                <a16:creationId xmlns:a16="http://schemas.microsoft.com/office/drawing/2014/main" id="{DC0E6139-50E9-4C7D-986F-4991C715A7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4" y="3338900"/>
            <a:ext cx="2987038" cy="1404563"/>
          </a:xfrm>
          <a:prstGeom prst="rect">
            <a:avLst/>
          </a:prstGeom>
        </p:spPr>
      </p:pic>
      <p:pic>
        <p:nvPicPr>
          <p:cNvPr id="11" name="图片 10">
            <a:extLst>
              <a:ext uri="{FF2B5EF4-FFF2-40B4-BE49-F238E27FC236}">
                <a16:creationId xmlns:a16="http://schemas.microsoft.com/office/drawing/2014/main" id="{DE9B673D-50B2-4824-98B6-204F8CFFE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024" y="4976457"/>
            <a:ext cx="2987040" cy="1404564"/>
          </a:xfrm>
          <a:prstGeom prst="rect">
            <a:avLst/>
          </a:prstGeom>
        </p:spPr>
      </p:pic>
      <p:pic>
        <p:nvPicPr>
          <p:cNvPr id="13" name="图片 12">
            <a:extLst>
              <a:ext uri="{FF2B5EF4-FFF2-40B4-BE49-F238E27FC236}">
                <a16:creationId xmlns:a16="http://schemas.microsoft.com/office/drawing/2014/main" id="{9CAA3746-D7B0-4480-BBE8-F47BFF9773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6024" y="1690688"/>
            <a:ext cx="2987040" cy="1404564"/>
          </a:xfrm>
          <a:prstGeom prst="rect">
            <a:avLst/>
          </a:prstGeom>
        </p:spPr>
      </p:pic>
      <p:pic>
        <p:nvPicPr>
          <p:cNvPr id="15" name="图片 14">
            <a:extLst>
              <a:ext uri="{FF2B5EF4-FFF2-40B4-BE49-F238E27FC236}">
                <a16:creationId xmlns:a16="http://schemas.microsoft.com/office/drawing/2014/main" id="{E8DAC44A-A338-4F3B-9828-F65BA6AA34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6024" y="3328244"/>
            <a:ext cx="2987040" cy="1404564"/>
          </a:xfrm>
          <a:prstGeom prst="rect">
            <a:avLst/>
          </a:prstGeom>
        </p:spPr>
      </p:pic>
      <p:sp>
        <p:nvSpPr>
          <p:cNvPr id="16" name="文本框 15">
            <a:extLst>
              <a:ext uri="{FF2B5EF4-FFF2-40B4-BE49-F238E27FC236}">
                <a16:creationId xmlns:a16="http://schemas.microsoft.com/office/drawing/2014/main" id="{8973B7E5-FE92-49AC-8A40-1C0E34E0AD98}"/>
              </a:ext>
            </a:extLst>
          </p:cNvPr>
          <p:cNvSpPr txBox="1"/>
          <p:nvPr/>
        </p:nvSpPr>
        <p:spPr>
          <a:xfrm>
            <a:off x="1737087" y="6381021"/>
            <a:ext cx="8717825" cy="369332"/>
          </a:xfrm>
          <a:prstGeom prst="rect">
            <a:avLst/>
          </a:prstGeom>
          <a:noFill/>
        </p:spPr>
        <p:txBody>
          <a:bodyPr wrap="square" rtlCol="0">
            <a:spAutoFit/>
          </a:bodyPr>
          <a:lstStyle/>
          <a:p>
            <a:r>
              <a:rPr lang="zh-CN" altLang="en-US" dirty="0"/>
              <a:t>图</a:t>
            </a:r>
            <a:r>
              <a:rPr lang="en-US" altLang="zh-CN" dirty="0"/>
              <a:t>11</a:t>
            </a:r>
            <a:r>
              <a:rPr lang="zh-CN" altLang="en-US" dirty="0"/>
              <a:t>：全辅助条件下各辅助力矩曲线（左侧一列为左侧关节，从上到下为髋、膝、踝）</a:t>
            </a:r>
          </a:p>
        </p:txBody>
      </p:sp>
      <p:pic>
        <p:nvPicPr>
          <p:cNvPr id="10" name="图片 9">
            <a:extLst>
              <a:ext uri="{FF2B5EF4-FFF2-40B4-BE49-F238E27FC236}">
                <a16:creationId xmlns:a16="http://schemas.microsoft.com/office/drawing/2014/main" id="{D413FB88-1A88-43F6-A9F1-C830AC42F3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1459" y="321245"/>
            <a:ext cx="1424681" cy="1424681"/>
          </a:xfrm>
          <a:prstGeom prst="rect">
            <a:avLst/>
          </a:prstGeom>
        </p:spPr>
      </p:pic>
    </p:spTree>
    <p:extLst>
      <p:ext uri="{BB962C8B-B14F-4D97-AF65-F5344CB8AC3E}">
        <p14:creationId xmlns:p14="http://schemas.microsoft.com/office/powerpoint/2010/main" val="262392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4C14-D6E3-49F2-9664-1795F1FB5878}"/>
              </a:ext>
            </a:extLst>
          </p:cNvPr>
          <p:cNvSpPr>
            <a:spLocks noGrp="1"/>
          </p:cNvSpPr>
          <p:nvPr>
            <p:ph type="title"/>
          </p:nvPr>
        </p:nvSpPr>
        <p:spPr/>
        <p:txBody>
          <a:bodyPr>
            <a:normAutofit/>
          </a:bodyPr>
          <a:lstStyle/>
          <a:p>
            <a:r>
              <a:rPr lang="zh-CN" altLang="en-US" sz="4000" dirty="0"/>
              <a:t>总结、未来工作展望</a:t>
            </a:r>
          </a:p>
        </p:txBody>
      </p:sp>
      <p:sp>
        <p:nvSpPr>
          <p:cNvPr id="3" name="内容占位符 2">
            <a:extLst>
              <a:ext uri="{FF2B5EF4-FFF2-40B4-BE49-F238E27FC236}">
                <a16:creationId xmlns:a16="http://schemas.microsoft.com/office/drawing/2014/main" id="{C398CF71-07A7-4E19-AA3C-B7AFCEFC25A0}"/>
              </a:ext>
            </a:extLst>
          </p:cNvPr>
          <p:cNvSpPr>
            <a:spLocks noGrp="1"/>
          </p:cNvSpPr>
          <p:nvPr>
            <p:ph idx="1"/>
          </p:nvPr>
        </p:nvSpPr>
        <p:spPr/>
        <p:txBody>
          <a:bodyPr>
            <a:normAutofit/>
          </a:bodyPr>
          <a:lstStyle/>
          <a:p>
            <a:pPr marL="457200" indent="-457200">
              <a:buFont typeface="+mj-lt"/>
              <a:buAutoNum type="arabicPeriod"/>
            </a:pPr>
            <a:r>
              <a:rPr lang="zh-CN" altLang="en-US" sz="2400" dirty="0"/>
              <a:t>工作总结</a:t>
            </a:r>
            <a:endParaRPr lang="en-US" altLang="zh-CN" sz="2400" dirty="0"/>
          </a:p>
          <a:p>
            <a:pPr marL="457200" indent="-457200">
              <a:buFont typeface="+mj-lt"/>
              <a:buAutoNum type="arabicPeriod"/>
            </a:pPr>
            <a:r>
              <a:rPr lang="zh-CN" altLang="en-US" sz="2400" dirty="0"/>
              <a:t>局限性</a:t>
            </a:r>
            <a:endParaRPr lang="en-US" altLang="zh-CN" sz="2400" dirty="0"/>
          </a:p>
          <a:p>
            <a:pPr marL="457200" indent="-457200">
              <a:buFont typeface="+mj-lt"/>
              <a:buAutoNum type="arabicPeriod"/>
            </a:pPr>
            <a:r>
              <a:rPr lang="zh-CN" altLang="en-US" sz="2400" dirty="0"/>
              <a:t>未来工作展望</a:t>
            </a:r>
            <a:endParaRPr lang="en-US" altLang="zh-CN" sz="2400" dirty="0"/>
          </a:p>
        </p:txBody>
      </p:sp>
      <p:pic>
        <p:nvPicPr>
          <p:cNvPr id="4" name="图片 3">
            <a:extLst>
              <a:ext uri="{FF2B5EF4-FFF2-40B4-BE49-F238E27FC236}">
                <a16:creationId xmlns:a16="http://schemas.microsoft.com/office/drawing/2014/main" id="{5142CBB7-4C0D-4F0B-9103-0635A5A86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25623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1CD75-F332-404A-9B1E-2E7E79A9CC8B}"/>
              </a:ext>
            </a:extLst>
          </p:cNvPr>
          <p:cNvSpPr>
            <a:spLocks noGrp="1"/>
          </p:cNvSpPr>
          <p:nvPr>
            <p:ph type="title"/>
          </p:nvPr>
        </p:nvSpPr>
        <p:spPr/>
        <p:txBody>
          <a:bodyPr>
            <a:normAutofit/>
          </a:bodyPr>
          <a:lstStyle/>
          <a:p>
            <a:r>
              <a:rPr lang="zh-CN" altLang="en-US" sz="4000" dirty="0"/>
              <a:t>工作摘要</a:t>
            </a:r>
          </a:p>
        </p:txBody>
      </p:sp>
      <p:sp>
        <p:nvSpPr>
          <p:cNvPr id="3" name="内容占位符 2">
            <a:extLst>
              <a:ext uri="{FF2B5EF4-FFF2-40B4-BE49-F238E27FC236}">
                <a16:creationId xmlns:a16="http://schemas.microsoft.com/office/drawing/2014/main" id="{C85842C4-878C-46E0-A365-EEACC69BA742}"/>
              </a:ext>
            </a:extLst>
          </p:cNvPr>
          <p:cNvSpPr>
            <a:spLocks noGrp="1"/>
          </p:cNvSpPr>
          <p:nvPr>
            <p:ph idx="1"/>
          </p:nvPr>
        </p:nvSpPr>
        <p:spPr>
          <a:xfrm>
            <a:off x="838200" y="1690688"/>
            <a:ext cx="10515600" cy="4186329"/>
          </a:xfrm>
        </p:spPr>
        <p:txBody>
          <a:bodyPr>
            <a:normAutofit lnSpcReduction="10000"/>
          </a:bodyPr>
          <a:lstStyle/>
          <a:p>
            <a:pPr marL="514350" indent="-514350">
              <a:buFont typeface="+mj-lt"/>
              <a:buAutoNum type="arabicPeriod"/>
            </a:pPr>
            <a:r>
              <a:rPr lang="zh-CN" altLang="en-US" sz="2400" dirty="0"/>
              <a:t>完成调研总结老年人步态发生的变化；</a:t>
            </a:r>
            <a:endParaRPr lang="en-US" altLang="zh-CN" sz="2400" dirty="0"/>
          </a:p>
          <a:p>
            <a:pPr marL="514350" indent="-514350">
              <a:buFont typeface="+mj-lt"/>
              <a:buAutoNum type="arabicPeriod"/>
            </a:pPr>
            <a:r>
              <a:rPr lang="zh-CN" altLang="en-US" sz="2400" dirty="0"/>
              <a:t>利用</a:t>
            </a:r>
            <a:r>
              <a:rPr lang="en-US" altLang="zh-CN" sz="2400" dirty="0"/>
              <a:t>Vicon</a:t>
            </a:r>
            <a:r>
              <a:rPr lang="zh-CN" altLang="en-US" sz="2400" dirty="0"/>
              <a:t>运动捕捉系统以及</a:t>
            </a:r>
            <a:r>
              <a:rPr lang="en-US" altLang="zh-CN" sz="2400" dirty="0"/>
              <a:t>AMTI</a:t>
            </a:r>
            <a:r>
              <a:rPr lang="zh-CN" altLang="en-US" sz="2400" dirty="0"/>
              <a:t>测力平台，测试并记录</a:t>
            </a:r>
            <a:r>
              <a:rPr lang="zh-CN" altLang="zh-CN" sz="2400" dirty="0"/>
              <a:t>老年人步态数据</a:t>
            </a:r>
            <a:r>
              <a:rPr lang="zh-CN" altLang="en-US" sz="2400" dirty="0"/>
              <a:t>，其中包含了反光点</a:t>
            </a:r>
            <a:r>
              <a:rPr lang="en-US" altLang="zh-CN" sz="2400" dirty="0"/>
              <a:t>marker</a:t>
            </a:r>
            <a:r>
              <a:rPr lang="zh-CN" altLang="en-US" sz="2400" dirty="0"/>
              <a:t>轨迹数据以及地面反应力数据；</a:t>
            </a:r>
            <a:endParaRPr lang="en-US" altLang="zh-CN" sz="2400" dirty="0"/>
          </a:p>
          <a:p>
            <a:pPr marL="514350" indent="-514350">
              <a:buFont typeface="+mj-lt"/>
              <a:buAutoNum type="arabicPeriod"/>
            </a:pPr>
            <a:r>
              <a:rPr lang="zh-CN" altLang="en-US" sz="2400" dirty="0"/>
              <a:t>在仿真软件</a:t>
            </a:r>
            <a:r>
              <a:rPr lang="en-US" altLang="zh-CN" sz="2400" dirty="0" err="1"/>
              <a:t>OpenSim</a:t>
            </a:r>
            <a:r>
              <a:rPr lang="zh-CN" altLang="en-US" sz="2400" dirty="0"/>
              <a:t>中</a:t>
            </a:r>
            <a:r>
              <a:rPr lang="zh-CN" altLang="zh-CN" sz="2400" dirty="0"/>
              <a:t>建立</a:t>
            </a:r>
            <a:r>
              <a:rPr lang="zh-CN" altLang="en-US" sz="2400" dirty="0"/>
              <a:t>肌肉骨骼生物力学</a:t>
            </a:r>
            <a:r>
              <a:rPr lang="zh-CN" altLang="zh-CN" sz="2400" dirty="0"/>
              <a:t>模型</a:t>
            </a:r>
            <a:r>
              <a:rPr lang="zh-CN" altLang="en-US" sz="2400" dirty="0"/>
              <a:t>，基于缩放、逆运动学以及肌肉控制计算算法，结合</a:t>
            </a:r>
            <a:r>
              <a:rPr lang="en-US" altLang="zh-CN" sz="2400" dirty="0" err="1"/>
              <a:t>OpenSim</a:t>
            </a:r>
            <a:r>
              <a:rPr lang="zh-CN" altLang="en-US" sz="2400" dirty="0"/>
              <a:t>仿真软件中的新陈代谢探针，进行肌肉驱动仿真（</a:t>
            </a:r>
            <a:r>
              <a:rPr lang="en-US" altLang="zh-CN" sz="2400" dirty="0"/>
              <a:t>Muscle-Driven Simulation</a:t>
            </a:r>
            <a:r>
              <a:rPr lang="zh-CN" altLang="en-US" sz="2400" dirty="0"/>
              <a:t>），计算老年人在无辅助条件下正常完成一个步态周期所消耗的能量</a:t>
            </a:r>
            <a:r>
              <a:rPr lang="zh-CN" altLang="zh-CN" sz="2400" dirty="0"/>
              <a:t>；</a:t>
            </a:r>
          </a:p>
          <a:p>
            <a:pPr marL="514350" indent="-514350">
              <a:buFont typeface="+mj-lt"/>
              <a:buAutoNum type="arabicPeriod"/>
            </a:pPr>
            <a:r>
              <a:rPr lang="zh-CN" altLang="en-US" sz="2400" dirty="0"/>
              <a:t>利用</a:t>
            </a:r>
            <a:r>
              <a:rPr lang="en-US" altLang="zh-CN" sz="2400" dirty="0" err="1"/>
              <a:t>OpenSim</a:t>
            </a:r>
            <a:r>
              <a:rPr lang="zh-CN" altLang="en-US" sz="2400" dirty="0"/>
              <a:t>中</a:t>
            </a:r>
            <a:r>
              <a:rPr lang="en-US" altLang="zh-CN" sz="2400" dirty="0"/>
              <a:t>MATLAB</a:t>
            </a:r>
            <a:r>
              <a:rPr lang="zh-CN" altLang="en-US" sz="2400" dirty="0"/>
              <a:t>的</a:t>
            </a:r>
            <a:r>
              <a:rPr lang="en-US" altLang="zh-CN" sz="2400" dirty="0"/>
              <a:t>API</a:t>
            </a:r>
            <a:r>
              <a:rPr lang="zh-CN" altLang="en-US" sz="2400" dirty="0"/>
              <a:t>（应用程序接口）为肌肉骨骼模型下肢踝、膝以及髋关节添加辅助力矩产生器，利用肌肉控制计算算法再次完成肌肉驱动仿真（</a:t>
            </a:r>
            <a:r>
              <a:rPr lang="en-US" altLang="zh-CN" sz="2400" dirty="0"/>
              <a:t>Muscle-Driven Simulation</a:t>
            </a:r>
            <a:r>
              <a:rPr lang="zh-CN" altLang="en-US" sz="2400" dirty="0"/>
              <a:t>），计算在不同辅助位置组合的情况下，完成一个步态周期所消耗的能量；</a:t>
            </a:r>
            <a:endParaRPr lang="en-US" altLang="zh-CN" sz="2400" dirty="0"/>
          </a:p>
          <a:p>
            <a:pPr marL="514350" indent="-514350">
              <a:buFont typeface="+mj-lt"/>
              <a:buAutoNum type="arabicPeriod"/>
            </a:pPr>
            <a:r>
              <a:rPr lang="zh-CN" altLang="en-US" sz="2400" dirty="0"/>
              <a:t>数据处理、分析、对比以及总结。</a:t>
            </a:r>
          </a:p>
        </p:txBody>
      </p:sp>
      <p:pic>
        <p:nvPicPr>
          <p:cNvPr id="4" name="图片 3">
            <a:extLst>
              <a:ext uri="{FF2B5EF4-FFF2-40B4-BE49-F238E27FC236}">
                <a16:creationId xmlns:a16="http://schemas.microsoft.com/office/drawing/2014/main" id="{096BD5CF-E96A-4FF9-9B8F-C81973636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167082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9000" b="-9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18839-B483-44FE-A383-29FFAB4B2EED}"/>
              </a:ext>
            </a:extLst>
          </p:cNvPr>
          <p:cNvSpPr>
            <a:spLocks noGrp="1"/>
          </p:cNvSpPr>
          <p:nvPr>
            <p:ph type="title"/>
          </p:nvPr>
        </p:nvSpPr>
        <p:spPr>
          <a:xfrm>
            <a:off x="838200" y="2766218"/>
            <a:ext cx="10515600" cy="1325563"/>
          </a:xfrm>
        </p:spPr>
        <p:txBody>
          <a:bodyPr/>
          <a:lstStyle/>
          <a:p>
            <a:pPr algn="ctr"/>
            <a:r>
              <a:rPr lang="zh-CN" altLang="en-US" dirty="0"/>
              <a:t>感谢聆听！</a:t>
            </a:r>
          </a:p>
        </p:txBody>
      </p:sp>
      <p:pic>
        <p:nvPicPr>
          <p:cNvPr id="3" name="图片 2">
            <a:extLst>
              <a:ext uri="{FF2B5EF4-FFF2-40B4-BE49-F238E27FC236}">
                <a16:creationId xmlns:a16="http://schemas.microsoft.com/office/drawing/2014/main" id="{B5B0B268-BB74-4096-AC8E-272E6C086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59" y="0"/>
            <a:ext cx="1424681" cy="1424681"/>
          </a:xfrm>
          <a:prstGeom prst="rect">
            <a:avLst/>
          </a:prstGeom>
        </p:spPr>
      </p:pic>
    </p:spTree>
    <p:extLst>
      <p:ext uri="{BB962C8B-B14F-4D97-AF65-F5344CB8AC3E}">
        <p14:creationId xmlns:p14="http://schemas.microsoft.com/office/powerpoint/2010/main" val="4007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9C090-8EB9-482D-AFF3-A872C291CF2C}"/>
              </a:ext>
            </a:extLst>
          </p:cNvPr>
          <p:cNvSpPr>
            <a:spLocks noGrp="1"/>
          </p:cNvSpPr>
          <p:nvPr>
            <p:ph type="title"/>
          </p:nvPr>
        </p:nvSpPr>
        <p:spPr/>
        <p:txBody>
          <a:bodyPr>
            <a:normAutofit/>
          </a:bodyPr>
          <a:lstStyle/>
          <a:p>
            <a:r>
              <a:rPr lang="zh-CN" altLang="en-US" sz="4000" dirty="0"/>
              <a:t>前期调研</a:t>
            </a:r>
            <a:r>
              <a:rPr lang="en-US" altLang="zh-CN" sz="4000" dirty="0"/>
              <a:t>-</a:t>
            </a:r>
            <a:r>
              <a:rPr lang="zh-CN" altLang="en-US" sz="4000" dirty="0"/>
              <a:t>总结老年人步态变化</a:t>
            </a:r>
          </a:p>
        </p:txBody>
      </p:sp>
      <p:sp>
        <p:nvSpPr>
          <p:cNvPr id="3" name="文本框 2">
            <a:extLst>
              <a:ext uri="{FF2B5EF4-FFF2-40B4-BE49-F238E27FC236}">
                <a16:creationId xmlns:a16="http://schemas.microsoft.com/office/drawing/2014/main" id="{A880109B-E12E-48DB-AA73-36F9C788E6C5}"/>
              </a:ext>
            </a:extLst>
          </p:cNvPr>
          <p:cNvSpPr txBox="1"/>
          <p:nvPr/>
        </p:nvSpPr>
        <p:spPr>
          <a:xfrm>
            <a:off x="838200" y="1690688"/>
            <a:ext cx="10596239" cy="1200329"/>
          </a:xfrm>
          <a:prstGeom prst="rect">
            <a:avLst/>
          </a:prstGeom>
          <a:noFill/>
        </p:spPr>
        <p:txBody>
          <a:bodyPr wrap="square" rtlCol="0">
            <a:spAutoFit/>
          </a:bodyPr>
          <a:lstStyle/>
          <a:p>
            <a:pPr marL="342900" indent="-342900" algn="just">
              <a:buFont typeface="+mj-lt"/>
              <a:buAutoNum type="arabicPeriod"/>
            </a:pPr>
            <a:r>
              <a:rPr lang="zh-CN" altLang="en-US" sz="2400" dirty="0"/>
              <a:t>时空变量指标：如步行速度，步频，步长，双支撑时间等；</a:t>
            </a:r>
            <a:endParaRPr lang="en-US" altLang="zh-CN" sz="2400" dirty="0"/>
          </a:p>
          <a:p>
            <a:pPr marL="342900" indent="-342900" algn="just">
              <a:buFont typeface="+mj-lt"/>
              <a:buAutoNum type="arabicPeriod"/>
            </a:pPr>
            <a:r>
              <a:rPr lang="zh-CN" altLang="en-US" sz="2400" dirty="0"/>
              <a:t>运动学变量指标：如关节运动角度等；</a:t>
            </a:r>
            <a:endParaRPr lang="en-US" altLang="zh-CN" sz="2400" dirty="0"/>
          </a:p>
          <a:p>
            <a:pPr marL="342900" indent="-342900" algn="just">
              <a:buFont typeface="+mj-lt"/>
              <a:buAutoNum type="arabicPeriod"/>
            </a:pPr>
            <a:r>
              <a:rPr lang="zh-CN" altLang="en-US" sz="2400" dirty="0"/>
              <a:t>动力学变量指标：如关节运动力矩，能量相关指标等；</a:t>
            </a:r>
            <a:endParaRPr lang="en-US" altLang="zh-CN" sz="2400" dirty="0"/>
          </a:p>
        </p:txBody>
      </p:sp>
      <p:sp>
        <p:nvSpPr>
          <p:cNvPr id="7" name="文本框 6">
            <a:extLst>
              <a:ext uri="{FF2B5EF4-FFF2-40B4-BE49-F238E27FC236}">
                <a16:creationId xmlns:a16="http://schemas.microsoft.com/office/drawing/2014/main" id="{F6639EB7-DFCA-4C85-9E9D-DCA8813B4FF8}"/>
              </a:ext>
            </a:extLst>
          </p:cNvPr>
          <p:cNvSpPr txBox="1"/>
          <p:nvPr/>
        </p:nvSpPr>
        <p:spPr>
          <a:xfrm>
            <a:off x="4291660" y="3966984"/>
            <a:ext cx="3608680" cy="1569660"/>
          </a:xfrm>
          <a:prstGeom prst="rect">
            <a:avLst/>
          </a:prstGeom>
          <a:noFill/>
        </p:spPr>
        <p:txBody>
          <a:bodyPr wrap="none" rtlCol="0">
            <a:spAutoFit/>
          </a:bodyPr>
          <a:lstStyle/>
          <a:p>
            <a:r>
              <a:rPr lang="zh-CN" altLang="en-US" sz="2400" dirty="0"/>
              <a:t>运动学指标：</a:t>
            </a:r>
            <a:endParaRPr lang="en-US" altLang="zh-CN" sz="2400" dirty="0"/>
          </a:p>
          <a:p>
            <a:pPr marL="342900" indent="-342900">
              <a:buFont typeface="+mj-lt"/>
              <a:buAutoNum type="arabicPeriod"/>
            </a:pPr>
            <a:r>
              <a:rPr lang="zh-CN" altLang="en-US" sz="2400" dirty="0"/>
              <a:t>踝关节活动范围减小；</a:t>
            </a:r>
            <a:endParaRPr lang="en-US" altLang="zh-CN" sz="2400" dirty="0"/>
          </a:p>
          <a:p>
            <a:pPr marL="342900" indent="-342900">
              <a:buFont typeface="+mj-lt"/>
              <a:buAutoNum type="arabicPeriod"/>
            </a:pPr>
            <a:r>
              <a:rPr lang="zh-CN" altLang="en-US" sz="2400" dirty="0"/>
              <a:t>膝关节活动范围减小；</a:t>
            </a:r>
            <a:endParaRPr lang="en-US" altLang="zh-CN" sz="2400" dirty="0"/>
          </a:p>
          <a:p>
            <a:pPr marL="342900" indent="-342900">
              <a:buFont typeface="+mj-lt"/>
              <a:buAutoNum type="arabicPeriod"/>
            </a:pPr>
            <a:r>
              <a:rPr lang="zh-CN" altLang="en-US" sz="2400" dirty="0"/>
              <a:t>髋关节活动范围增大。</a:t>
            </a:r>
          </a:p>
        </p:txBody>
      </p:sp>
      <p:sp>
        <p:nvSpPr>
          <p:cNvPr id="8" name="文本框 7">
            <a:extLst>
              <a:ext uri="{FF2B5EF4-FFF2-40B4-BE49-F238E27FC236}">
                <a16:creationId xmlns:a16="http://schemas.microsoft.com/office/drawing/2014/main" id="{6F4D89B1-216F-4FB1-BBAE-5BA9410BF3E6}"/>
              </a:ext>
            </a:extLst>
          </p:cNvPr>
          <p:cNvSpPr txBox="1"/>
          <p:nvPr/>
        </p:nvSpPr>
        <p:spPr>
          <a:xfrm>
            <a:off x="1205394" y="3966984"/>
            <a:ext cx="2993127" cy="1569660"/>
          </a:xfrm>
          <a:prstGeom prst="rect">
            <a:avLst/>
          </a:prstGeom>
          <a:noFill/>
        </p:spPr>
        <p:txBody>
          <a:bodyPr wrap="none" rtlCol="0">
            <a:spAutoFit/>
          </a:bodyPr>
          <a:lstStyle/>
          <a:p>
            <a:r>
              <a:rPr lang="zh-CN" altLang="en-US" sz="2400" dirty="0"/>
              <a:t>时空变量指标：</a:t>
            </a:r>
            <a:endParaRPr lang="en-US" altLang="zh-CN" sz="2400" dirty="0"/>
          </a:p>
          <a:p>
            <a:pPr marL="342900" indent="-342900">
              <a:buFont typeface="+mj-lt"/>
              <a:buAutoNum type="arabicPeriod"/>
            </a:pPr>
            <a:r>
              <a:rPr lang="zh-CN" altLang="en-US" sz="2400" dirty="0"/>
              <a:t>步长减小；</a:t>
            </a:r>
            <a:endParaRPr lang="en-US" altLang="zh-CN" sz="2400" dirty="0"/>
          </a:p>
          <a:p>
            <a:pPr marL="342900" indent="-342900">
              <a:buFont typeface="+mj-lt"/>
              <a:buAutoNum type="arabicPeriod"/>
            </a:pPr>
            <a:r>
              <a:rPr lang="zh-CN" altLang="en-US" sz="2400" dirty="0"/>
              <a:t>步频减小；</a:t>
            </a:r>
            <a:endParaRPr lang="en-US" altLang="zh-CN" sz="2400" dirty="0"/>
          </a:p>
          <a:p>
            <a:pPr marL="342900" indent="-342900">
              <a:buFont typeface="+mj-lt"/>
              <a:buAutoNum type="arabicPeriod"/>
            </a:pPr>
            <a:r>
              <a:rPr lang="zh-CN" altLang="en-US" sz="2400" dirty="0"/>
              <a:t>双支撑时间增加。</a:t>
            </a:r>
          </a:p>
        </p:txBody>
      </p:sp>
      <p:sp>
        <p:nvSpPr>
          <p:cNvPr id="9" name="文本框 8">
            <a:extLst>
              <a:ext uri="{FF2B5EF4-FFF2-40B4-BE49-F238E27FC236}">
                <a16:creationId xmlns:a16="http://schemas.microsoft.com/office/drawing/2014/main" id="{E85C66C0-863F-4994-B24E-000905535597}"/>
              </a:ext>
            </a:extLst>
          </p:cNvPr>
          <p:cNvSpPr txBox="1"/>
          <p:nvPr/>
        </p:nvSpPr>
        <p:spPr>
          <a:xfrm>
            <a:off x="7993479" y="3966984"/>
            <a:ext cx="3787189" cy="2308324"/>
          </a:xfrm>
          <a:prstGeom prst="rect">
            <a:avLst/>
          </a:prstGeom>
          <a:noFill/>
        </p:spPr>
        <p:txBody>
          <a:bodyPr wrap="square" rtlCol="0">
            <a:spAutoFit/>
          </a:bodyPr>
          <a:lstStyle/>
          <a:p>
            <a:r>
              <a:rPr lang="zh-CN" altLang="en-US" sz="2400" dirty="0"/>
              <a:t>动力学指标：</a:t>
            </a:r>
            <a:endParaRPr lang="en-US" altLang="zh-CN" sz="2400" dirty="0"/>
          </a:p>
          <a:p>
            <a:pPr marL="342900" indent="-342900">
              <a:buFont typeface="+mj-lt"/>
              <a:buAutoNum type="arabicPeriod"/>
            </a:pPr>
            <a:r>
              <a:rPr lang="zh-CN" altLang="en-US" sz="2400" dirty="0"/>
              <a:t>膝关节力矩减小；</a:t>
            </a:r>
            <a:endParaRPr lang="en-US" altLang="zh-CN" sz="2400" dirty="0"/>
          </a:p>
          <a:p>
            <a:pPr marL="342900" indent="-342900">
              <a:buFont typeface="+mj-lt"/>
              <a:buAutoNum type="arabicPeriod"/>
            </a:pPr>
            <a:r>
              <a:rPr lang="zh-CN" altLang="en-US" sz="2400" dirty="0"/>
              <a:t>髋关节力矩减小；</a:t>
            </a:r>
            <a:endParaRPr lang="en-US" altLang="zh-CN" sz="2400" dirty="0"/>
          </a:p>
          <a:p>
            <a:pPr marL="342900" indent="-342900">
              <a:buFont typeface="+mj-lt"/>
              <a:buAutoNum type="arabicPeriod"/>
            </a:pPr>
            <a:r>
              <a:rPr lang="zh-CN" altLang="en-US" sz="2400" dirty="0"/>
              <a:t>膝关节处消耗能量增加；</a:t>
            </a:r>
            <a:endParaRPr lang="en-US" altLang="zh-CN" sz="2400" dirty="0"/>
          </a:p>
          <a:p>
            <a:pPr marL="342900" indent="-342900">
              <a:buFont typeface="+mj-lt"/>
              <a:buAutoNum type="arabicPeriod"/>
            </a:pPr>
            <a:r>
              <a:rPr lang="zh-CN" altLang="en-US" sz="2400" dirty="0"/>
              <a:t>老年人步行时所需氧气大大增加。</a:t>
            </a:r>
          </a:p>
        </p:txBody>
      </p:sp>
      <p:pic>
        <p:nvPicPr>
          <p:cNvPr id="10" name="图片 9">
            <a:extLst>
              <a:ext uri="{FF2B5EF4-FFF2-40B4-BE49-F238E27FC236}">
                <a16:creationId xmlns:a16="http://schemas.microsoft.com/office/drawing/2014/main" id="{15CA4011-BF4F-40B3-B99E-E5B0B7433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21145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C07AF-EC41-4967-BC3D-481BAEF929BC}"/>
              </a:ext>
            </a:extLst>
          </p:cNvPr>
          <p:cNvSpPr>
            <a:spLocks noGrp="1"/>
          </p:cNvSpPr>
          <p:nvPr>
            <p:ph type="title"/>
          </p:nvPr>
        </p:nvSpPr>
        <p:spPr/>
        <p:txBody>
          <a:bodyPr>
            <a:normAutofit/>
          </a:bodyPr>
          <a:lstStyle/>
          <a:p>
            <a:r>
              <a:rPr lang="zh-CN" altLang="en-US" sz="4000" dirty="0"/>
              <a:t>老年人步态数据采集</a:t>
            </a:r>
          </a:p>
        </p:txBody>
      </p:sp>
      <p:pic>
        <p:nvPicPr>
          <p:cNvPr id="9" name="图片 8">
            <a:extLst>
              <a:ext uri="{FF2B5EF4-FFF2-40B4-BE49-F238E27FC236}">
                <a16:creationId xmlns:a16="http://schemas.microsoft.com/office/drawing/2014/main" id="{4A090BAF-69F8-43AC-B1CF-8FD2D137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942" y="3500426"/>
            <a:ext cx="5727995" cy="2349772"/>
          </a:xfrm>
          <a:prstGeom prst="rect">
            <a:avLst/>
          </a:prstGeom>
        </p:spPr>
      </p:pic>
      <p:pic>
        <p:nvPicPr>
          <p:cNvPr id="1026" name="Picture 2" descr="Vicon logo">
            <a:extLst>
              <a:ext uri="{FF2B5EF4-FFF2-40B4-BE49-F238E27FC236}">
                <a16:creationId xmlns:a16="http://schemas.microsoft.com/office/drawing/2014/main" id="{D472584A-8D9D-4FEE-B21B-376B31B62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460" y="3722812"/>
            <a:ext cx="190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5">
            <a:extLst>
              <a:ext uri="{FF2B5EF4-FFF2-40B4-BE49-F238E27FC236}">
                <a16:creationId xmlns:a16="http://schemas.microsoft.com/office/drawing/2014/main" id="{7C18355F-8DBD-4549-9A9A-2C9DC2FBEC54}"/>
              </a:ext>
            </a:extLst>
          </p:cNvPr>
          <p:cNvGraphicFramePr>
            <a:graphicFrameLocks noGrp="1"/>
          </p:cNvGraphicFramePr>
          <p:nvPr>
            <p:extLst>
              <p:ext uri="{D42A27DB-BD31-4B8C-83A1-F6EECF244321}">
                <p14:modId xmlns:p14="http://schemas.microsoft.com/office/powerpoint/2010/main" val="1462263121"/>
              </p:ext>
            </p:extLst>
          </p:nvPr>
        </p:nvGraphicFramePr>
        <p:xfrm>
          <a:off x="1084063" y="1690688"/>
          <a:ext cx="10023874" cy="1381760"/>
        </p:xfrm>
        <a:graphic>
          <a:graphicData uri="http://schemas.openxmlformats.org/drawingml/2006/table">
            <a:tbl>
              <a:tblPr firstRow="1" bandRow="1">
                <a:tableStyleId>{5C22544A-7EE6-4342-B048-85BDC9FD1C3A}</a:tableStyleId>
              </a:tblPr>
              <a:tblGrid>
                <a:gridCol w="1431982">
                  <a:extLst>
                    <a:ext uri="{9D8B030D-6E8A-4147-A177-3AD203B41FA5}">
                      <a16:colId xmlns:a16="http://schemas.microsoft.com/office/drawing/2014/main" val="2383819999"/>
                    </a:ext>
                  </a:extLst>
                </a:gridCol>
                <a:gridCol w="1431982">
                  <a:extLst>
                    <a:ext uri="{9D8B030D-6E8A-4147-A177-3AD203B41FA5}">
                      <a16:colId xmlns:a16="http://schemas.microsoft.com/office/drawing/2014/main" val="3740368732"/>
                    </a:ext>
                  </a:extLst>
                </a:gridCol>
                <a:gridCol w="1431982">
                  <a:extLst>
                    <a:ext uri="{9D8B030D-6E8A-4147-A177-3AD203B41FA5}">
                      <a16:colId xmlns:a16="http://schemas.microsoft.com/office/drawing/2014/main" val="3953251377"/>
                    </a:ext>
                  </a:extLst>
                </a:gridCol>
                <a:gridCol w="1431982">
                  <a:extLst>
                    <a:ext uri="{9D8B030D-6E8A-4147-A177-3AD203B41FA5}">
                      <a16:colId xmlns:a16="http://schemas.microsoft.com/office/drawing/2014/main" val="1117000496"/>
                    </a:ext>
                  </a:extLst>
                </a:gridCol>
                <a:gridCol w="1431982">
                  <a:extLst>
                    <a:ext uri="{9D8B030D-6E8A-4147-A177-3AD203B41FA5}">
                      <a16:colId xmlns:a16="http://schemas.microsoft.com/office/drawing/2014/main" val="2910087070"/>
                    </a:ext>
                  </a:extLst>
                </a:gridCol>
                <a:gridCol w="1431982">
                  <a:extLst>
                    <a:ext uri="{9D8B030D-6E8A-4147-A177-3AD203B41FA5}">
                      <a16:colId xmlns:a16="http://schemas.microsoft.com/office/drawing/2014/main" val="3091289262"/>
                    </a:ext>
                  </a:extLst>
                </a:gridCol>
                <a:gridCol w="1431982">
                  <a:extLst>
                    <a:ext uri="{9D8B030D-6E8A-4147-A177-3AD203B41FA5}">
                      <a16:colId xmlns:a16="http://schemas.microsoft.com/office/drawing/2014/main" val="1807922886"/>
                    </a:ext>
                  </a:extLst>
                </a:gridCol>
              </a:tblGrid>
              <a:tr h="370840">
                <a:tc>
                  <a:txBody>
                    <a:bodyPr/>
                    <a:lstStyle/>
                    <a:p>
                      <a:pPr algn="ctr"/>
                      <a:r>
                        <a:rPr lang="zh-CN" altLang="en-US" dirty="0"/>
                        <a:t>志愿者</a:t>
                      </a:r>
                    </a:p>
                  </a:txBody>
                  <a:tcPr/>
                </a:tc>
                <a:tc>
                  <a:txBody>
                    <a:bodyPr/>
                    <a:lstStyle/>
                    <a:p>
                      <a:pPr algn="ctr"/>
                      <a:r>
                        <a:rPr lang="zh-CN" altLang="en-US" dirty="0"/>
                        <a:t>性别</a:t>
                      </a:r>
                    </a:p>
                  </a:txBody>
                  <a:tcPr/>
                </a:tc>
                <a:tc>
                  <a:txBody>
                    <a:bodyPr/>
                    <a:lstStyle/>
                    <a:p>
                      <a:pPr algn="ctr"/>
                      <a:r>
                        <a:rPr lang="zh-CN" altLang="en-US" dirty="0"/>
                        <a:t>年龄（岁）</a:t>
                      </a:r>
                    </a:p>
                  </a:txBody>
                  <a:tcPr/>
                </a:tc>
                <a:tc>
                  <a:txBody>
                    <a:bodyPr/>
                    <a:lstStyle/>
                    <a:p>
                      <a:pPr algn="ctr"/>
                      <a:r>
                        <a:rPr lang="zh-CN" altLang="en-US" dirty="0"/>
                        <a:t>体重（千克）</a:t>
                      </a:r>
                    </a:p>
                  </a:txBody>
                  <a:tcPr/>
                </a:tc>
                <a:tc>
                  <a:txBody>
                    <a:bodyPr/>
                    <a:lstStyle/>
                    <a:p>
                      <a:pPr algn="ctr"/>
                      <a:r>
                        <a:rPr lang="zh-CN" altLang="en-US" dirty="0"/>
                        <a:t>身高（毫米）</a:t>
                      </a:r>
                    </a:p>
                  </a:txBody>
                  <a:tcPr/>
                </a:tc>
                <a:tc>
                  <a:txBody>
                    <a:bodyPr/>
                    <a:lstStyle/>
                    <a:p>
                      <a:pPr algn="ctr"/>
                      <a:r>
                        <a:rPr lang="zh-CN" altLang="en-US" dirty="0"/>
                        <a:t>左侧腿长（毫米）</a:t>
                      </a:r>
                    </a:p>
                  </a:txBody>
                  <a:tcPr/>
                </a:tc>
                <a:tc>
                  <a:txBody>
                    <a:bodyPr/>
                    <a:lstStyle/>
                    <a:p>
                      <a:pPr algn="ctr"/>
                      <a:r>
                        <a:rPr lang="zh-CN" altLang="en-US" dirty="0"/>
                        <a:t>右侧腿长（毫米）</a:t>
                      </a:r>
                    </a:p>
                  </a:txBody>
                  <a:tcPr/>
                </a:tc>
                <a:extLst>
                  <a:ext uri="{0D108BD9-81ED-4DB2-BD59-A6C34878D82A}">
                    <a16:rowId xmlns:a16="http://schemas.microsoft.com/office/drawing/2014/main" val="2109622990"/>
                  </a:ext>
                </a:extLst>
              </a:tr>
              <a:tr h="370840">
                <a:tc>
                  <a:txBody>
                    <a:bodyPr/>
                    <a:lstStyle/>
                    <a:p>
                      <a:pPr algn="ctr"/>
                      <a:r>
                        <a:rPr lang="zh-CN" altLang="en-US" dirty="0"/>
                        <a:t>志愿者</a:t>
                      </a:r>
                      <a:r>
                        <a:rPr lang="en-US" altLang="zh-CN" dirty="0"/>
                        <a:t>1</a:t>
                      </a:r>
                      <a:endParaRPr lang="zh-CN" altLang="en-US" dirty="0"/>
                    </a:p>
                  </a:txBody>
                  <a:tcPr/>
                </a:tc>
                <a:tc>
                  <a:txBody>
                    <a:bodyPr/>
                    <a:lstStyle/>
                    <a:p>
                      <a:pPr algn="ctr"/>
                      <a:r>
                        <a:rPr lang="zh-CN" altLang="en-US" dirty="0"/>
                        <a:t>男</a:t>
                      </a:r>
                    </a:p>
                  </a:txBody>
                  <a:tcPr/>
                </a:tc>
                <a:tc>
                  <a:txBody>
                    <a:bodyPr/>
                    <a:lstStyle/>
                    <a:p>
                      <a:pPr algn="ctr"/>
                      <a:r>
                        <a:rPr lang="en-US" altLang="zh-CN" dirty="0"/>
                        <a:t>68</a:t>
                      </a:r>
                      <a:endParaRPr lang="zh-CN" altLang="en-US" dirty="0"/>
                    </a:p>
                  </a:txBody>
                  <a:tcPr/>
                </a:tc>
                <a:tc>
                  <a:txBody>
                    <a:bodyPr/>
                    <a:lstStyle/>
                    <a:p>
                      <a:pPr algn="ctr"/>
                      <a:r>
                        <a:rPr lang="en-US" altLang="zh-CN" dirty="0"/>
                        <a:t>57.5</a:t>
                      </a:r>
                      <a:endParaRPr lang="zh-CN" altLang="en-US" dirty="0"/>
                    </a:p>
                  </a:txBody>
                  <a:tcPr/>
                </a:tc>
                <a:tc>
                  <a:txBody>
                    <a:bodyPr/>
                    <a:lstStyle/>
                    <a:p>
                      <a:pPr algn="ctr"/>
                      <a:r>
                        <a:rPr lang="en-US" altLang="zh-CN" dirty="0"/>
                        <a:t>1585</a:t>
                      </a:r>
                      <a:endParaRPr lang="zh-CN" altLang="en-US" dirty="0"/>
                    </a:p>
                  </a:txBody>
                  <a:tcPr/>
                </a:tc>
                <a:tc>
                  <a:txBody>
                    <a:bodyPr/>
                    <a:lstStyle/>
                    <a:p>
                      <a:pPr algn="ctr"/>
                      <a:r>
                        <a:rPr lang="en-US" altLang="zh-CN" dirty="0"/>
                        <a:t>730</a:t>
                      </a:r>
                      <a:endParaRPr lang="zh-CN" altLang="en-US" dirty="0"/>
                    </a:p>
                  </a:txBody>
                  <a:tcPr/>
                </a:tc>
                <a:tc>
                  <a:txBody>
                    <a:bodyPr/>
                    <a:lstStyle/>
                    <a:p>
                      <a:pPr algn="ctr"/>
                      <a:r>
                        <a:rPr lang="en-US" altLang="zh-CN" dirty="0"/>
                        <a:t>740</a:t>
                      </a:r>
                      <a:endParaRPr lang="zh-CN" altLang="en-US" dirty="0"/>
                    </a:p>
                  </a:txBody>
                  <a:tcPr/>
                </a:tc>
                <a:extLst>
                  <a:ext uri="{0D108BD9-81ED-4DB2-BD59-A6C34878D82A}">
                    <a16:rowId xmlns:a16="http://schemas.microsoft.com/office/drawing/2014/main" val="1227386974"/>
                  </a:ext>
                </a:extLst>
              </a:tr>
              <a:tr h="370840">
                <a:tc>
                  <a:txBody>
                    <a:bodyPr/>
                    <a:lstStyle/>
                    <a:p>
                      <a:pPr algn="ctr"/>
                      <a:r>
                        <a:rPr lang="zh-CN" altLang="en-US" dirty="0"/>
                        <a:t>志愿者</a:t>
                      </a:r>
                      <a:r>
                        <a:rPr lang="en-US" altLang="zh-CN" dirty="0"/>
                        <a:t>2</a:t>
                      </a:r>
                      <a:endParaRPr lang="zh-CN" altLang="en-US" dirty="0"/>
                    </a:p>
                  </a:txBody>
                  <a:tcPr/>
                </a:tc>
                <a:tc>
                  <a:txBody>
                    <a:bodyPr/>
                    <a:lstStyle/>
                    <a:p>
                      <a:pPr algn="ctr"/>
                      <a:r>
                        <a:rPr lang="zh-CN" altLang="en-US" dirty="0"/>
                        <a:t>女</a:t>
                      </a:r>
                    </a:p>
                  </a:txBody>
                  <a:tcPr/>
                </a:tc>
                <a:tc>
                  <a:txBody>
                    <a:bodyPr/>
                    <a:lstStyle/>
                    <a:p>
                      <a:pPr algn="ctr"/>
                      <a:r>
                        <a:rPr lang="en-US" altLang="zh-CN" dirty="0"/>
                        <a:t>61</a:t>
                      </a:r>
                      <a:endParaRPr lang="zh-CN" altLang="en-US" dirty="0"/>
                    </a:p>
                  </a:txBody>
                  <a:tcPr/>
                </a:tc>
                <a:tc>
                  <a:txBody>
                    <a:bodyPr/>
                    <a:lstStyle/>
                    <a:p>
                      <a:pPr algn="ctr"/>
                      <a:r>
                        <a:rPr lang="en-US" altLang="zh-CN" dirty="0"/>
                        <a:t>55</a:t>
                      </a:r>
                      <a:endParaRPr lang="zh-CN" altLang="en-US" dirty="0"/>
                    </a:p>
                  </a:txBody>
                  <a:tcPr/>
                </a:tc>
                <a:tc>
                  <a:txBody>
                    <a:bodyPr/>
                    <a:lstStyle/>
                    <a:p>
                      <a:pPr algn="ctr"/>
                      <a:r>
                        <a:rPr lang="en-US" altLang="zh-CN" dirty="0"/>
                        <a:t>1530</a:t>
                      </a:r>
                      <a:endParaRPr lang="zh-CN" altLang="en-US" dirty="0"/>
                    </a:p>
                  </a:txBody>
                  <a:tcPr/>
                </a:tc>
                <a:tc>
                  <a:txBody>
                    <a:bodyPr/>
                    <a:lstStyle/>
                    <a:p>
                      <a:pPr algn="ctr"/>
                      <a:r>
                        <a:rPr lang="en-US" altLang="zh-CN" dirty="0"/>
                        <a:t>735</a:t>
                      </a:r>
                      <a:endParaRPr lang="zh-CN" altLang="en-US" dirty="0"/>
                    </a:p>
                  </a:txBody>
                  <a:tcPr/>
                </a:tc>
                <a:tc>
                  <a:txBody>
                    <a:bodyPr/>
                    <a:lstStyle/>
                    <a:p>
                      <a:pPr algn="ctr"/>
                      <a:r>
                        <a:rPr lang="en-US" altLang="zh-CN" dirty="0"/>
                        <a:t>740</a:t>
                      </a:r>
                      <a:endParaRPr lang="zh-CN" altLang="en-US" dirty="0"/>
                    </a:p>
                  </a:txBody>
                  <a:tcPr/>
                </a:tc>
                <a:extLst>
                  <a:ext uri="{0D108BD9-81ED-4DB2-BD59-A6C34878D82A}">
                    <a16:rowId xmlns:a16="http://schemas.microsoft.com/office/drawing/2014/main" val="849182303"/>
                  </a:ext>
                </a:extLst>
              </a:tr>
            </a:tbl>
          </a:graphicData>
        </a:graphic>
      </p:graphicFrame>
      <p:sp>
        <p:nvSpPr>
          <p:cNvPr id="8" name="文本框 7">
            <a:extLst>
              <a:ext uri="{FF2B5EF4-FFF2-40B4-BE49-F238E27FC236}">
                <a16:creationId xmlns:a16="http://schemas.microsoft.com/office/drawing/2014/main" id="{93ED5A66-C589-40CB-8A30-ED1EE5047DEE}"/>
              </a:ext>
            </a:extLst>
          </p:cNvPr>
          <p:cNvSpPr txBox="1"/>
          <p:nvPr/>
        </p:nvSpPr>
        <p:spPr>
          <a:xfrm>
            <a:off x="4278836" y="5908844"/>
            <a:ext cx="36343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Vicon</a:t>
            </a:r>
            <a:r>
              <a:rPr lang="zh-CN" altLang="en-US" dirty="0">
                <a:latin typeface="宋体" panose="02010600030101010101" pitchFamily="2" charset="-122"/>
                <a:ea typeface="宋体" panose="02010600030101010101" pitchFamily="2" charset="-122"/>
              </a:rPr>
              <a:t>以及反光点</a:t>
            </a:r>
            <a:r>
              <a:rPr lang="en-US" altLang="zh-CN" dirty="0">
                <a:latin typeface="宋体" panose="02010600030101010101" pitchFamily="2" charset="-122"/>
                <a:ea typeface="宋体" panose="02010600030101010101" pitchFamily="2" charset="-122"/>
              </a:rPr>
              <a:t>marker</a:t>
            </a:r>
            <a:r>
              <a:rPr lang="zh-CN" altLang="en-US" dirty="0">
                <a:latin typeface="宋体" panose="02010600030101010101" pitchFamily="2" charset="-122"/>
                <a:ea typeface="宋体" panose="02010600030101010101" pitchFamily="2" charset="-122"/>
              </a:rPr>
              <a:t>位置</a:t>
            </a:r>
          </a:p>
        </p:txBody>
      </p:sp>
      <p:pic>
        <p:nvPicPr>
          <p:cNvPr id="7" name="图片 6">
            <a:extLst>
              <a:ext uri="{FF2B5EF4-FFF2-40B4-BE49-F238E27FC236}">
                <a16:creationId xmlns:a16="http://schemas.microsoft.com/office/drawing/2014/main" id="{D8A27B51-B4A6-4B30-A45A-0B7930835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1459" y="315566"/>
            <a:ext cx="1424681" cy="1424681"/>
          </a:xfrm>
          <a:prstGeom prst="rect">
            <a:avLst/>
          </a:prstGeom>
        </p:spPr>
      </p:pic>
    </p:spTree>
    <p:extLst>
      <p:ext uri="{BB962C8B-B14F-4D97-AF65-F5344CB8AC3E}">
        <p14:creationId xmlns:p14="http://schemas.microsoft.com/office/powerpoint/2010/main" val="63708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C07AF-EC41-4967-BC3D-481BAEF929BC}"/>
              </a:ext>
            </a:extLst>
          </p:cNvPr>
          <p:cNvSpPr>
            <a:spLocks noGrp="1"/>
          </p:cNvSpPr>
          <p:nvPr>
            <p:ph type="title"/>
          </p:nvPr>
        </p:nvSpPr>
        <p:spPr/>
        <p:txBody>
          <a:bodyPr>
            <a:normAutofit/>
          </a:bodyPr>
          <a:lstStyle/>
          <a:p>
            <a:r>
              <a:rPr lang="zh-CN" altLang="en-US" sz="4000" dirty="0"/>
              <a:t>老年人步态数据采集</a:t>
            </a:r>
          </a:p>
        </p:txBody>
      </p:sp>
      <p:pic>
        <p:nvPicPr>
          <p:cNvPr id="4" name="图片 3">
            <a:extLst>
              <a:ext uri="{FF2B5EF4-FFF2-40B4-BE49-F238E27FC236}">
                <a16:creationId xmlns:a16="http://schemas.microsoft.com/office/drawing/2014/main" id="{A2A6F036-38F1-4172-94F6-E3928F086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690688"/>
            <a:ext cx="5638800" cy="4229100"/>
          </a:xfrm>
          <a:prstGeom prst="rect">
            <a:avLst/>
          </a:prstGeom>
        </p:spPr>
      </p:pic>
      <p:sp>
        <p:nvSpPr>
          <p:cNvPr id="8" name="文本框 7">
            <a:extLst>
              <a:ext uri="{FF2B5EF4-FFF2-40B4-BE49-F238E27FC236}">
                <a16:creationId xmlns:a16="http://schemas.microsoft.com/office/drawing/2014/main" id="{2163F3CF-3A8E-450D-B561-8DF8EDE492E5}"/>
              </a:ext>
            </a:extLst>
          </p:cNvPr>
          <p:cNvSpPr txBox="1"/>
          <p:nvPr/>
        </p:nvSpPr>
        <p:spPr>
          <a:xfrm>
            <a:off x="5022629" y="5919788"/>
            <a:ext cx="2146742"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：实验装置设置</a:t>
            </a:r>
          </a:p>
        </p:txBody>
      </p:sp>
      <p:pic>
        <p:nvPicPr>
          <p:cNvPr id="5" name="图片 4">
            <a:extLst>
              <a:ext uri="{FF2B5EF4-FFF2-40B4-BE49-F238E27FC236}">
                <a16:creationId xmlns:a16="http://schemas.microsoft.com/office/drawing/2014/main" id="{B131C22C-DC7C-47AF-833D-8CDED0F74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117827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C07AF-EC41-4967-BC3D-481BAEF929BC}"/>
              </a:ext>
            </a:extLst>
          </p:cNvPr>
          <p:cNvSpPr>
            <a:spLocks noGrp="1"/>
          </p:cNvSpPr>
          <p:nvPr>
            <p:ph type="title"/>
          </p:nvPr>
        </p:nvSpPr>
        <p:spPr/>
        <p:txBody>
          <a:bodyPr>
            <a:normAutofit/>
          </a:bodyPr>
          <a:lstStyle/>
          <a:p>
            <a:r>
              <a:rPr lang="zh-CN" altLang="en-US" sz="4000" dirty="0"/>
              <a:t>老年人步态数据采集</a:t>
            </a:r>
          </a:p>
        </p:txBody>
      </p:sp>
      <p:sp>
        <p:nvSpPr>
          <p:cNvPr id="8" name="文本框 7">
            <a:extLst>
              <a:ext uri="{FF2B5EF4-FFF2-40B4-BE49-F238E27FC236}">
                <a16:creationId xmlns:a16="http://schemas.microsoft.com/office/drawing/2014/main" id="{2163F3CF-3A8E-450D-B561-8DF8EDE492E5}"/>
              </a:ext>
            </a:extLst>
          </p:cNvPr>
          <p:cNvSpPr txBox="1"/>
          <p:nvPr/>
        </p:nvSpPr>
        <p:spPr>
          <a:xfrm>
            <a:off x="1294000" y="5848766"/>
            <a:ext cx="3993401"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3-1</a:t>
            </a:r>
            <a:r>
              <a:rPr lang="zh-CN" altLang="en-US" dirty="0">
                <a:latin typeface="宋体" panose="02010600030101010101" pitchFamily="2" charset="-122"/>
                <a:ea typeface="宋体" panose="02010600030101010101" pitchFamily="2" charset="-122"/>
              </a:rPr>
              <a:t>：本论文中用到反光点设置正面</a:t>
            </a:r>
          </a:p>
        </p:txBody>
      </p:sp>
      <p:pic>
        <p:nvPicPr>
          <p:cNvPr id="5" name="图片 4">
            <a:extLst>
              <a:ext uri="{FF2B5EF4-FFF2-40B4-BE49-F238E27FC236}">
                <a16:creationId xmlns:a16="http://schemas.microsoft.com/office/drawing/2014/main" id="{1644B394-1130-45E0-A940-B19E2F06736A}"/>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37596" y="1849521"/>
            <a:ext cx="1906211" cy="3840412"/>
          </a:xfrm>
          <a:prstGeom prst="rect">
            <a:avLst/>
          </a:prstGeom>
          <a:noFill/>
          <a:ln>
            <a:noFill/>
          </a:ln>
        </p:spPr>
      </p:pic>
      <p:pic>
        <p:nvPicPr>
          <p:cNvPr id="6" name="图片 5">
            <a:extLst>
              <a:ext uri="{FF2B5EF4-FFF2-40B4-BE49-F238E27FC236}">
                <a16:creationId xmlns:a16="http://schemas.microsoft.com/office/drawing/2014/main" id="{2BE32073-7E8F-4356-ADE1-526973B2F3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48195" y="1849521"/>
            <a:ext cx="1559789" cy="3840412"/>
          </a:xfrm>
          <a:prstGeom prst="rect">
            <a:avLst/>
          </a:prstGeom>
          <a:noFill/>
          <a:ln>
            <a:noFill/>
          </a:ln>
        </p:spPr>
      </p:pic>
      <p:sp>
        <p:nvSpPr>
          <p:cNvPr id="7" name="文本框 6">
            <a:extLst>
              <a:ext uri="{FF2B5EF4-FFF2-40B4-BE49-F238E27FC236}">
                <a16:creationId xmlns:a16="http://schemas.microsoft.com/office/drawing/2014/main" id="{38180C1E-B762-4FAC-895E-0FDEFC6D20E9}"/>
              </a:ext>
            </a:extLst>
          </p:cNvPr>
          <p:cNvSpPr txBox="1"/>
          <p:nvPr/>
        </p:nvSpPr>
        <p:spPr>
          <a:xfrm>
            <a:off x="6731388" y="5848766"/>
            <a:ext cx="3993401"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：本论文中用到反光点设置背面</a:t>
            </a:r>
          </a:p>
        </p:txBody>
      </p:sp>
      <p:pic>
        <p:nvPicPr>
          <p:cNvPr id="9" name="图片 8">
            <a:extLst>
              <a:ext uri="{FF2B5EF4-FFF2-40B4-BE49-F238E27FC236}">
                <a16:creationId xmlns:a16="http://schemas.microsoft.com/office/drawing/2014/main" id="{C2EAF79C-86E4-418D-A9E8-672049E07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26966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Muscle-Driven Simulation</a:t>
            </a:r>
            <a:r>
              <a:rPr lang="zh-CN" altLang="en-US" sz="4000" dirty="0"/>
              <a:t>）</a:t>
            </a:r>
          </a:p>
        </p:txBody>
      </p:sp>
      <p:sp>
        <p:nvSpPr>
          <p:cNvPr id="3" name="文本框 2">
            <a:extLst>
              <a:ext uri="{FF2B5EF4-FFF2-40B4-BE49-F238E27FC236}">
                <a16:creationId xmlns:a16="http://schemas.microsoft.com/office/drawing/2014/main" id="{558C86F0-88E0-4430-B61E-7CFBC27DBE07}"/>
              </a:ext>
            </a:extLst>
          </p:cNvPr>
          <p:cNvSpPr txBox="1"/>
          <p:nvPr/>
        </p:nvSpPr>
        <p:spPr>
          <a:xfrm>
            <a:off x="5388112" y="1690688"/>
            <a:ext cx="1415772" cy="461665"/>
          </a:xfrm>
          <a:prstGeom prst="rect">
            <a:avLst/>
          </a:prstGeom>
          <a:noFill/>
        </p:spPr>
        <p:txBody>
          <a:bodyPr wrap="none" rtlCol="0">
            <a:spAutoFit/>
          </a:bodyPr>
          <a:lstStyle/>
          <a:p>
            <a:r>
              <a:rPr lang="zh-CN" altLang="en-US" sz="2400" dirty="0"/>
              <a:t>数据处理</a:t>
            </a:r>
          </a:p>
        </p:txBody>
      </p:sp>
      <p:sp>
        <p:nvSpPr>
          <p:cNvPr id="5" name="文本框 4">
            <a:extLst>
              <a:ext uri="{FF2B5EF4-FFF2-40B4-BE49-F238E27FC236}">
                <a16:creationId xmlns:a16="http://schemas.microsoft.com/office/drawing/2014/main" id="{823E25B9-957C-4C4C-8B2C-B3F7F449FF20}"/>
              </a:ext>
            </a:extLst>
          </p:cNvPr>
          <p:cNvSpPr txBox="1"/>
          <p:nvPr/>
        </p:nvSpPr>
        <p:spPr>
          <a:xfrm>
            <a:off x="4142180" y="2554586"/>
            <a:ext cx="3907630" cy="461665"/>
          </a:xfrm>
          <a:prstGeom prst="rect">
            <a:avLst/>
          </a:prstGeom>
          <a:noFill/>
        </p:spPr>
        <p:txBody>
          <a:bodyPr wrap="square" rtlCol="0">
            <a:spAutoFit/>
          </a:bodyPr>
          <a:lstStyle/>
          <a:p>
            <a:r>
              <a:rPr lang="zh-CN" altLang="en-US" sz="2400" dirty="0"/>
              <a:t>模型的选择与缩放（</a:t>
            </a:r>
            <a:r>
              <a:rPr lang="en-US" altLang="zh-CN" sz="2400" dirty="0"/>
              <a:t>Scaling</a:t>
            </a:r>
            <a:r>
              <a:rPr lang="zh-CN" altLang="en-US" sz="2400" dirty="0"/>
              <a:t>）</a:t>
            </a:r>
          </a:p>
        </p:txBody>
      </p:sp>
      <p:sp>
        <p:nvSpPr>
          <p:cNvPr id="16" name="文本框 15">
            <a:extLst>
              <a:ext uri="{FF2B5EF4-FFF2-40B4-BE49-F238E27FC236}">
                <a16:creationId xmlns:a16="http://schemas.microsoft.com/office/drawing/2014/main" id="{F74E2341-505B-456D-8F47-8BA687BD10E9}"/>
              </a:ext>
            </a:extLst>
          </p:cNvPr>
          <p:cNvSpPr txBox="1"/>
          <p:nvPr/>
        </p:nvSpPr>
        <p:spPr>
          <a:xfrm>
            <a:off x="3556678" y="3559857"/>
            <a:ext cx="5078634" cy="461665"/>
          </a:xfrm>
          <a:prstGeom prst="rect">
            <a:avLst/>
          </a:prstGeom>
          <a:noFill/>
        </p:spPr>
        <p:txBody>
          <a:bodyPr wrap="none" rtlCol="0">
            <a:spAutoFit/>
          </a:bodyPr>
          <a:lstStyle/>
          <a:p>
            <a:r>
              <a:rPr lang="zh-CN" altLang="en-US" sz="2400" dirty="0"/>
              <a:t>逆运动学分析（</a:t>
            </a:r>
            <a:r>
              <a:rPr lang="en-US" altLang="zh-CN" sz="2400" dirty="0"/>
              <a:t>Inverse Kinematics</a:t>
            </a:r>
            <a:r>
              <a:rPr lang="zh-CN" altLang="en-US" sz="2400" dirty="0"/>
              <a:t>）</a:t>
            </a:r>
          </a:p>
        </p:txBody>
      </p:sp>
      <p:sp>
        <p:nvSpPr>
          <p:cNvPr id="20" name="文本框 19">
            <a:extLst>
              <a:ext uri="{FF2B5EF4-FFF2-40B4-BE49-F238E27FC236}">
                <a16:creationId xmlns:a16="http://schemas.microsoft.com/office/drawing/2014/main" id="{01EA01F9-1869-4FF1-9B6B-709E700B6D5A}"/>
              </a:ext>
            </a:extLst>
          </p:cNvPr>
          <p:cNvSpPr txBox="1"/>
          <p:nvPr/>
        </p:nvSpPr>
        <p:spPr>
          <a:xfrm>
            <a:off x="2105159" y="4487511"/>
            <a:ext cx="7981672" cy="461665"/>
          </a:xfrm>
          <a:prstGeom prst="rect">
            <a:avLst/>
          </a:prstGeom>
          <a:noFill/>
        </p:spPr>
        <p:txBody>
          <a:bodyPr wrap="none" rtlCol="0">
            <a:spAutoFit/>
          </a:bodyPr>
          <a:lstStyle/>
          <a:p>
            <a:r>
              <a:rPr lang="zh-CN" altLang="en-US" sz="2400" dirty="0"/>
              <a:t>无辅助条件下肌肉控制计算（</a:t>
            </a:r>
            <a:r>
              <a:rPr lang="en-US" altLang="zh-CN" sz="2400" dirty="0"/>
              <a:t>Computed Muscle Control</a:t>
            </a:r>
            <a:r>
              <a:rPr lang="zh-CN" altLang="en-US" sz="2400" dirty="0"/>
              <a:t>）</a:t>
            </a:r>
          </a:p>
        </p:txBody>
      </p:sp>
      <p:cxnSp>
        <p:nvCxnSpPr>
          <p:cNvPr id="8" name="直接箭头连接符 7">
            <a:extLst>
              <a:ext uri="{FF2B5EF4-FFF2-40B4-BE49-F238E27FC236}">
                <a16:creationId xmlns:a16="http://schemas.microsoft.com/office/drawing/2014/main" id="{CE06150E-6522-4CB3-8E83-BD7F28572CAA}"/>
              </a:ext>
            </a:extLst>
          </p:cNvPr>
          <p:cNvCxnSpPr>
            <a:cxnSpLocks/>
            <a:stCxn id="3" idx="2"/>
            <a:endCxn id="5" idx="0"/>
          </p:cNvCxnSpPr>
          <p:nvPr/>
        </p:nvCxnSpPr>
        <p:spPr>
          <a:xfrm flipH="1">
            <a:off x="6095995" y="2152353"/>
            <a:ext cx="3" cy="402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9F82F369-2F7A-405E-8FBE-854C9B673A6F}"/>
              </a:ext>
            </a:extLst>
          </p:cNvPr>
          <p:cNvCxnSpPr>
            <a:cxnSpLocks/>
          </p:cNvCxnSpPr>
          <p:nvPr/>
        </p:nvCxnSpPr>
        <p:spPr>
          <a:xfrm>
            <a:off x="6095995" y="3093868"/>
            <a:ext cx="0" cy="529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9A3E9FA4-8BC3-46DF-953B-3EEAE60D67B8}"/>
              </a:ext>
            </a:extLst>
          </p:cNvPr>
          <p:cNvCxnSpPr>
            <a:cxnSpLocks/>
            <a:stCxn id="16" idx="2"/>
            <a:endCxn id="20" idx="0"/>
          </p:cNvCxnSpPr>
          <p:nvPr/>
        </p:nvCxnSpPr>
        <p:spPr>
          <a:xfrm>
            <a:off x="6095995" y="4021522"/>
            <a:ext cx="0" cy="465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282A8D61-65E1-492D-A113-515847239149}"/>
              </a:ext>
            </a:extLst>
          </p:cNvPr>
          <p:cNvSpPr txBox="1"/>
          <p:nvPr/>
        </p:nvSpPr>
        <p:spPr>
          <a:xfrm>
            <a:off x="2105159" y="5492293"/>
            <a:ext cx="8164415" cy="461665"/>
          </a:xfrm>
          <a:prstGeom prst="rect">
            <a:avLst/>
          </a:prstGeom>
          <a:noFill/>
        </p:spPr>
        <p:txBody>
          <a:bodyPr wrap="none" rtlCol="0">
            <a:spAutoFit/>
          </a:bodyPr>
          <a:lstStyle/>
          <a:p>
            <a:r>
              <a:rPr lang="zh-CN" altLang="en-US" sz="2400" dirty="0"/>
              <a:t>有辅助条件下肌肉控制计算（</a:t>
            </a:r>
            <a:r>
              <a:rPr lang="en-US" altLang="zh-CN" sz="2400" dirty="0"/>
              <a:t>Computed Muscle Control</a:t>
            </a:r>
            <a:r>
              <a:rPr lang="zh-CN" altLang="en-US" sz="2400" dirty="0"/>
              <a:t>）</a:t>
            </a:r>
          </a:p>
        </p:txBody>
      </p:sp>
      <p:cxnSp>
        <p:nvCxnSpPr>
          <p:cNvPr id="36" name="直接箭头连接符 35">
            <a:extLst>
              <a:ext uri="{FF2B5EF4-FFF2-40B4-BE49-F238E27FC236}">
                <a16:creationId xmlns:a16="http://schemas.microsoft.com/office/drawing/2014/main" id="{1E8A32F2-1F04-4B1C-9FF2-718FAADB9385}"/>
              </a:ext>
            </a:extLst>
          </p:cNvPr>
          <p:cNvCxnSpPr>
            <a:cxnSpLocks/>
          </p:cNvCxnSpPr>
          <p:nvPr/>
        </p:nvCxnSpPr>
        <p:spPr>
          <a:xfrm>
            <a:off x="6095995" y="4949176"/>
            <a:ext cx="0" cy="543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id="{5D1353E9-656D-46A6-9FC2-7046E61E8B35}"/>
              </a:ext>
            </a:extLst>
          </p:cNvPr>
          <p:cNvSpPr txBox="1"/>
          <p:nvPr/>
        </p:nvSpPr>
        <p:spPr>
          <a:xfrm>
            <a:off x="1382044" y="5036068"/>
            <a:ext cx="4349268" cy="369332"/>
          </a:xfrm>
          <a:prstGeom prst="rect">
            <a:avLst/>
          </a:prstGeom>
          <a:noFill/>
        </p:spPr>
        <p:txBody>
          <a:bodyPr wrap="none" rtlCol="0">
            <a:spAutoFit/>
          </a:bodyPr>
          <a:lstStyle/>
          <a:p>
            <a:r>
              <a:rPr lang="zh-CN" altLang="en-US" dirty="0"/>
              <a:t>添加辅助力矩产生器（</a:t>
            </a:r>
            <a:r>
              <a:rPr lang="en-US" altLang="zh-CN" dirty="0"/>
              <a:t>Torque Actuator</a:t>
            </a:r>
            <a:r>
              <a:rPr lang="zh-CN" altLang="en-US" dirty="0"/>
              <a:t>）</a:t>
            </a:r>
          </a:p>
        </p:txBody>
      </p:sp>
      <p:cxnSp>
        <p:nvCxnSpPr>
          <p:cNvPr id="43" name="直接箭头连接符 42">
            <a:extLst>
              <a:ext uri="{FF2B5EF4-FFF2-40B4-BE49-F238E27FC236}">
                <a16:creationId xmlns:a16="http://schemas.microsoft.com/office/drawing/2014/main" id="{D88BECC8-DE41-4946-AFC9-2D933498C9E7}"/>
              </a:ext>
            </a:extLst>
          </p:cNvPr>
          <p:cNvCxnSpPr/>
          <p:nvPr/>
        </p:nvCxnSpPr>
        <p:spPr>
          <a:xfrm>
            <a:off x="5530788" y="5220734"/>
            <a:ext cx="4793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图片 13">
            <a:extLst>
              <a:ext uri="{FF2B5EF4-FFF2-40B4-BE49-F238E27FC236}">
                <a16:creationId xmlns:a16="http://schemas.microsoft.com/office/drawing/2014/main" id="{99C17322-98E0-40BC-8301-92A9A6D92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455" y="315565"/>
            <a:ext cx="1424681" cy="1424681"/>
          </a:xfrm>
          <a:prstGeom prst="rect">
            <a:avLst/>
          </a:prstGeom>
        </p:spPr>
      </p:pic>
    </p:spTree>
    <p:extLst>
      <p:ext uri="{BB962C8B-B14F-4D97-AF65-F5344CB8AC3E}">
        <p14:creationId xmlns:p14="http://schemas.microsoft.com/office/powerpoint/2010/main" val="143069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数据处理</a:t>
            </a:r>
          </a:p>
        </p:txBody>
      </p:sp>
      <p:pic>
        <p:nvPicPr>
          <p:cNvPr id="4" name="图片 3">
            <a:extLst>
              <a:ext uri="{FF2B5EF4-FFF2-40B4-BE49-F238E27FC236}">
                <a16:creationId xmlns:a16="http://schemas.microsoft.com/office/drawing/2014/main" id="{12749356-32E8-4768-9763-716A2212B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508" y="3072259"/>
            <a:ext cx="3487660" cy="1961809"/>
          </a:xfrm>
          <a:prstGeom prst="rect">
            <a:avLst/>
          </a:prstGeom>
        </p:spPr>
      </p:pic>
      <p:sp>
        <p:nvSpPr>
          <p:cNvPr id="6" name="文本框 5">
            <a:extLst>
              <a:ext uri="{FF2B5EF4-FFF2-40B4-BE49-F238E27FC236}">
                <a16:creationId xmlns:a16="http://schemas.microsoft.com/office/drawing/2014/main" id="{33901515-DEED-4904-ABDE-819E25A3126A}"/>
              </a:ext>
            </a:extLst>
          </p:cNvPr>
          <p:cNvSpPr txBox="1"/>
          <p:nvPr/>
        </p:nvSpPr>
        <p:spPr>
          <a:xfrm>
            <a:off x="1366579" y="5037598"/>
            <a:ext cx="3201517" cy="369332"/>
          </a:xfrm>
          <a:prstGeom prst="rect">
            <a:avLst/>
          </a:prstGeom>
          <a:noFill/>
        </p:spPr>
        <p:txBody>
          <a:bodyPr wrap="none" rtlCol="0">
            <a:spAutoFit/>
          </a:bodyPr>
          <a:lstStyle/>
          <a:p>
            <a:r>
              <a:rPr lang="zh-CN" altLang="en-US" dirty="0"/>
              <a:t>图</a:t>
            </a:r>
            <a:r>
              <a:rPr lang="en-US" altLang="zh-CN" dirty="0"/>
              <a:t>4-1</a:t>
            </a:r>
            <a:r>
              <a:rPr lang="zh-CN" altLang="en-US" dirty="0"/>
              <a:t>：</a:t>
            </a:r>
            <a:r>
              <a:rPr lang="en-US" altLang="zh-CN" dirty="0"/>
              <a:t>VICON</a:t>
            </a:r>
            <a:r>
              <a:rPr lang="zh-CN" altLang="en-US" dirty="0"/>
              <a:t>生成的</a:t>
            </a:r>
            <a:r>
              <a:rPr lang="en-US" altLang="zh-CN" dirty="0"/>
              <a:t>.csv</a:t>
            </a:r>
            <a:r>
              <a:rPr lang="zh-CN" altLang="en-US" dirty="0"/>
              <a:t>文件</a:t>
            </a:r>
          </a:p>
        </p:txBody>
      </p:sp>
      <p:cxnSp>
        <p:nvCxnSpPr>
          <p:cNvPr id="9" name="直接箭头连接符 8">
            <a:extLst>
              <a:ext uri="{FF2B5EF4-FFF2-40B4-BE49-F238E27FC236}">
                <a16:creationId xmlns:a16="http://schemas.microsoft.com/office/drawing/2014/main" id="{8D3A816A-AFFF-426C-B62B-3406D64876C9}"/>
              </a:ext>
            </a:extLst>
          </p:cNvPr>
          <p:cNvCxnSpPr/>
          <p:nvPr/>
        </p:nvCxnSpPr>
        <p:spPr>
          <a:xfrm flipV="1">
            <a:off x="5634361" y="3072259"/>
            <a:ext cx="923278" cy="5948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a:extLst>
              <a:ext uri="{FF2B5EF4-FFF2-40B4-BE49-F238E27FC236}">
                <a16:creationId xmlns:a16="http://schemas.microsoft.com/office/drawing/2014/main" id="{BBDE6118-92A9-4250-A204-8FA82F983869}"/>
              </a:ext>
            </a:extLst>
          </p:cNvPr>
          <p:cNvCxnSpPr>
            <a:cxnSpLocks/>
          </p:cNvCxnSpPr>
          <p:nvPr/>
        </p:nvCxnSpPr>
        <p:spPr>
          <a:xfrm>
            <a:off x="5619565" y="4834399"/>
            <a:ext cx="908482" cy="589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5" name="图片 14">
            <a:extLst>
              <a:ext uri="{FF2B5EF4-FFF2-40B4-BE49-F238E27FC236}">
                <a16:creationId xmlns:a16="http://schemas.microsoft.com/office/drawing/2014/main" id="{6FC08D84-3D59-4304-8D11-ADCACE3BC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153" y="1218595"/>
            <a:ext cx="3487661" cy="1961809"/>
          </a:xfrm>
          <a:prstGeom prst="rect">
            <a:avLst/>
          </a:prstGeom>
        </p:spPr>
      </p:pic>
      <p:pic>
        <p:nvPicPr>
          <p:cNvPr id="17" name="图片 16">
            <a:extLst>
              <a:ext uri="{FF2B5EF4-FFF2-40B4-BE49-F238E27FC236}">
                <a16:creationId xmlns:a16="http://schemas.microsoft.com/office/drawing/2014/main" id="{DBFDEEB5-F712-4A8A-9C7B-9E21A190B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154" y="4033874"/>
            <a:ext cx="3487660" cy="1961809"/>
          </a:xfrm>
          <a:prstGeom prst="rect">
            <a:avLst/>
          </a:prstGeom>
        </p:spPr>
      </p:pic>
      <p:sp>
        <p:nvSpPr>
          <p:cNvPr id="18" name="文本框 17">
            <a:extLst>
              <a:ext uri="{FF2B5EF4-FFF2-40B4-BE49-F238E27FC236}">
                <a16:creationId xmlns:a16="http://schemas.microsoft.com/office/drawing/2014/main" id="{8E3CD3FF-0683-40A9-AA89-2716C3E5D7B0}"/>
              </a:ext>
            </a:extLst>
          </p:cNvPr>
          <p:cNvSpPr txBox="1"/>
          <p:nvPr/>
        </p:nvSpPr>
        <p:spPr>
          <a:xfrm>
            <a:off x="8021931" y="3180404"/>
            <a:ext cx="3514104" cy="369332"/>
          </a:xfrm>
          <a:prstGeom prst="rect">
            <a:avLst/>
          </a:prstGeom>
          <a:noFill/>
        </p:spPr>
        <p:txBody>
          <a:bodyPr wrap="none" rtlCol="0">
            <a:spAutoFit/>
          </a:bodyPr>
          <a:lstStyle/>
          <a:p>
            <a:r>
              <a:rPr lang="zh-CN" altLang="en-US" dirty="0"/>
              <a:t>图</a:t>
            </a:r>
            <a:r>
              <a:rPr lang="en-US" altLang="zh-CN" dirty="0"/>
              <a:t>4-3</a:t>
            </a:r>
            <a:r>
              <a:rPr lang="zh-CN" altLang="en-US" dirty="0"/>
              <a:t>：</a:t>
            </a:r>
            <a:r>
              <a:rPr lang="en-US" altLang="zh-CN" dirty="0"/>
              <a:t>Marker</a:t>
            </a:r>
            <a:r>
              <a:rPr lang="zh-CN" altLang="en-US" dirty="0"/>
              <a:t>轨迹数据（</a:t>
            </a:r>
            <a:r>
              <a:rPr lang="en-US" altLang="zh-CN" dirty="0"/>
              <a:t>.</a:t>
            </a:r>
            <a:r>
              <a:rPr lang="en-US" altLang="zh-CN" dirty="0" err="1"/>
              <a:t>trc</a:t>
            </a:r>
            <a:r>
              <a:rPr lang="zh-CN" altLang="en-US" dirty="0"/>
              <a:t>）</a:t>
            </a:r>
          </a:p>
        </p:txBody>
      </p:sp>
      <p:sp>
        <p:nvSpPr>
          <p:cNvPr id="19" name="文本框 18">
            <a:extLst>
              <a:ext uri="{FF2B5EF4-FFF2-40B4-BE49-F238E27FC236}">
                <a16:creationId xmlns:a16="http://schemas.microsoft.com/office/drawing/2014/main" id="{E5CBD135-A2FF-4B79-B48D-46FEE6FEE061}"/>
              </a:ext>
            </a:extLst>
          </p:cNvPr>
          <p:cNvSpPr txBox="1"/>
          <p:nvPr/>
        </p:nvSpPr>
        <p:spPr>
          <a:xfrm>
            <a:off x="8011512" y="5995683"/>
            <a:ext cx="3534942" cy="369332"/>
          </a:xfrm>
          <a:prstGeom prst="rect">
            <a:avLst/>
          </a:prstGeom>
          <a:noFill/>
        </p:spPr>
        <p:txBody>
          <a:bodyPr wrap="none" rtlCol="0">
            <a:spAutoFit/>
          </a:bodyPr>
          <a:lstStyle/>
          <a:p>
            <a:r>
              <a:rPr lang="zh-CN" altLang="en-US" dirty="0"/>
              <a:t>图</a:t>
            </a:r>
            <a:r>
              <a:rPr lang="en-US" altLang="zh-CN" dirty="0"/>
              <a:t>4-4</a:t>
            </a:r>
            <a:r>
              <a:rPr lang="zh-CN" altLang="en-US" dirty="0"/>
              <a:t>：地面反应力数据（</a:t>
            </a:r>
            <a:r>
              <a:rPr lang="en-US" altLang="zh-CN" dirty="0"/>
              <a:t>.mot</a:t>
            </a:r>
            <a:r>
              <a:rPr lang="zh-CN" altLang="en-US" dirty="0"/>
              <a:t>）</a:t>
            </a:r>
          </a:p>
        </p:txBody>
      </p:sp>
      <p:pic>
        <p:nvPicPr>
          <p:cNvPr id="21" name="图片 20">
            <a:extLst>
              <a:ext uri="{FF2B5EF4-FFF2-40B4-BE49-F238E27FC236}">
                <a16:creationId xmlns:a16="http://schemas.microsoft.com/office/drawing/2014/main" id="{023B9081-2B35-4962-8F69-0DE4ABA31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281" y="1605323"/>
            <a:ext cx="1835438" cy="1050456"/>
          </a:xfrm>
          <a:prstGeom prst="rect">
            <a:avLst/>
          </a:prstGeom>
        </p:spPr>
      </p:pic>
      <p:sp>
        <p:nvSpPr>
          <p:cNvPr id="22" name="文本框 21">
            <a:extLst>
              <a:ext uri="{FF2B5EF4-FFF2-40B4-BE49-F238E27FC236}">
                <a16:creationId xmlns:a16="http://schemas.microsoft.com/office/drawing/2014/main" id="{B4F77A86-82D0-4F02-B93F-737FE39B0EA9}"/>
              </a:ext>
            </a:extLst>
          </p:cNvPr>
          <p:cNvSpPr txBox="1"/>
          <p:nvPr/>
        </p:nvSpPr>
        <p:spPr>
          <a:xfrm>
            <a:off x="4725941" y="2655779"/>
            <a:ext cx="2856872" cy="369332"/>
          </a:xfrm>
          <a:prstGeom prst="rect">
            <a:avLst/>
          </a:prstGeom>
          <a:noFill/>
        </p:spPr>
        <p:txBody>
          <a:bodyPr wrap="none" rtlCol="0">
            <a:spAutoFit/>
          </a:bodyPr>
          <a:lstStyle/>
          <a:p>
            <a:r>
              <a:rPr lang="zh-CN" altLang="en-US" dirty="0"/>
              <a:t>图</a:t>
            </a:r>
            <a:r>
              <a:rPr lang="en-US" altLang="zh-CN" dirty="0"/>
              <a:t>4-2</a:t>
            </a:r>
            <a:r>
              <a:rPr lang="zh-CN" altLang="en-US" dirty="0"/>
              <a:t>：</a:t>
            </a:r>
            <a:r>
              <a:rPr lang="en-US" altLang="zh-CN" dirty="0"/>
              <a:t>Lee-Son’s Toolbox</a:t>
            </a:r>
            <a:endParaRPr lang="zh-CN" altLang="en-US" dirty="0"/>
          </a:p>
        </p:txBody>
      </p:sp>
      <p:pic>
        <p:nvPicPr>
          <p:cNvPr id="13" name="图片 12">
            <a:extLst>
              <a:ext uri="{FF2B5EF4-FFF2-40B4-BE49-F238E27FC236}">
                <a16:creationId xmlns:a16="http://schemas.microsoft.com/office/drawing/2014/main" id="{7F4B1F37-B9B0-47FF-8846-252C726B1C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859" y="5283342"/>
            <a:ext cx="1424681" cy="1424681"/>
          </a:xfrm>
          <a:prstGeom prst="rect">
            <a:avLst/>
          </a:prstGeom>
        </p:spPr>
      </p:pic>
    </p:spTree>
    <p:extLst>
      <p:ext uri="{BB962C8B-B14F-4D97-AF65-F5344CB8AC3E}">
        <p14:creationId xmlns:p14="http://schemas.microsoft.com/office/powerpoint/2010/main" val="67441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AF1E-1871-4F5C-AEA9-0DB10FA8F3A8}"/>
              </a:ext>
            </a:extLst>
          </p:cNvPr>
          <p:cNvSpPr>
            <a:spLocks noGrp="1"/>
          </p:cNvSpPr>
          <p:nvPr>
            <p:ph type="title"/>
          </p:nvPr>
        </p:nvSpPr>
        <p:spPr/>
        <p:txBody>
          <a:bodyPr>
            <a:normAutofit/>
          </a:bodyPr>
          <a:lstStyle/>
          <a:p>
            <a:r>
              <a:rPr lang="zh-CN" altLang="en-US" sz="4000" dirty="0"/>
              <a:t>肌肉驱动仿真</a:t>
            </a:r>
            <a:r>
              <a:rPr lang="en-US" altLang="zh-CN" sz="4000" dirty="0"/>
              <a:t>-</a:t>
            </a:r>
            <a:r>
              <a:rPr lang="zh-CN" altLang="en-US" sz="4000" dirty="0"/>
              <a:t>模型选择</a:t>
            </a:r>
          </a:p>
        </p:txBody>
      </p:sp>
      <p:pic>
        <p:nvPicPr>
          <p:cNvPr id="2050" name="Picture 2" descr="3-The Gait2392 model with 92 actuators representing 76 muscles ...">
            <a:extLst>
              <a:ext uri="{FF2B5EF4-FFF2-40B4-BE49-F238E27FC236}">
                <a16:creationId xmlns:a16="http://schemas.microsoft.com/office/drawing/2014/main" id="{6D64F211-18D4-4404-8B61-DEDA6E358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643" y="1690688"/>
            <a:ext cx="2754714" cy="431461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06801B6-C9E8-46E5-A458-8EE66D09F76D}"/>
              </a:ext>
            </a:extLst>
          </p:cNvPr>
          <p:cNvSpPr txBox="1"/>
          <p:nvPr/>
        </p:nvSpPr>
        <p:spPr>
          <a:xfrm>
            <a:off x="4084872" y="5820634"/>
            <a:ext cx="4022255" cy="369332"/>
          </a:xfrm>
          <a:prstGeom prst="rect">
            <a:avLst/>
          </a:prstGeom>
          <a:noFill/>
        </p:spPr>
        <p:txBody>
          <a:bodyPr wrap="none" rtlCol="0">
            <a:spAutoFit/>
          </a:bodyPr>
          <a:lstStyle/>
          <a:p>
            <a:r>
              <a:rPr lang="zh-CN" altLang="en-US" dirty="0"/>
              <a:t>图</a:t>
            </a:r>
            <a:r>
              <a:rPr lang="en-US" altLang="zh-CN" dirty="0"/>
              <a:t>5</a:t>
            </a:r>
            <a:r>
              <a:rPr lang="zh-CN" altLang="en-US" dirty="0"/>
              <a:t>：</a:t>
            </a:r>
            <a:r>
              <a:rPr lang="en-US" altLang="zh-CN" dirty="0"/>
              <a:t>Gait 2392</a:t>
            </a:r>
            <a:r>
              <a:rPr lang="zh-CN" altLang="en-US" dirty="0"/>
              <a:t>肌肉骨骼生物力学模型</a:t>
            </a:r>
          </a:p>
        </p:txBody>
      </p:sp>
      <p:pic>
        <p:nvPicPr>
          <p:cNvPr id="5" name="图片 4">
            <a:extLst>
              <a:ext uri="{FF2B5EF4-FFF2-40B4-BE49-F238E27FC236}">
                <a16:creationId xmlns:a16="http://schemas.microsoft.com/office/drawing/2014/main" id="{8C040105-4B4C-4E31-A44C-3C232011D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1459" y="315565"/>
            <a:ext cx="1424681" cy="1424681"/>
          </a:xfrm>
          <a:prstGeom prst="rect">
            <a:avLst/>
          </a:prstGeom>
        </p:spPr>
      </p:pic>
    </p:spTree>
    <p:extLst>
      <p:ext uri="{BB962C8B-B14F-4D97-AF65-F5344CB8AC3E}">
        <p14:creationId xmlns:p14="http://schemas.microsoft.com/office/powerpoint/2010/main" val="15270591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TotalTime>
  <Words>1257</Words>
  <Application>Microsoft Office PowerPoint</Application>
  <PresentationFormat>宽屏</PresentationFormat>
  <Paragraphs>136</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宋体</vt:lpstr>
      <vt:lpstr>Arial</vt:lpstr>
      <vt:lpstr>Calibri</vt:lpstr>
      <vt:lpstr>Cambria Math</vt:lpstr>
      <vt:lpstr>Office 主题​​</vt:lpstr>
      <vt:lpstr>面向老年人运动辅助控制策略的设计与仿真</vt:lpstr>
      <vt:lpstr>工作摘要</vt:lpstr>
      <vt:lpstr>前期调研-总结老年人步态变化</vt:lpstr>
      <vt:lpstr>老年人步态数据采集</vt:lpstr>
      <vt:lpstr>老年人步态数据采集</vt:lpstr>
      <vt:lpstr>老年人步态数据采集</vt:lpstr>
      <vt:lpstr>肌肉驱动仿真（Muscle-Driven Simulation）</vt:lpstr>
      <vt:lpstr>肌肉驱动仿真-数据处理</vt:lpstr>
      <vt:lpstr>肌肉驱动仿真-模型选择</vt:lpstr>
      <vt:lpstr>肌肉驱动仿真-模型缩放（Scaling）</vt:lpstr>
      <vt:lpstr>肌肉驱动仿真-逆运动学（Inverse Kinematics）</vt:lpstr>
      <vt:lpstr>肌肉驱动仿真-逆运动学（Inverse Kinematics）</vt:lpstr>
      <vt:lpstr>肌肉驱动仿真-肌肉控制计算（Computed Muscle Control）</vt:lpstr>
      <vt:lpstr>肌肉驱动仿真-肌肉控制计算（Computed Muscle Control）</vt:lpstr>
      <vt:lpstr>肌肉驱动仿真-添加辅助力矩产生器（Torque Actuator）</vt:lpstr>
      <vt:lpstr>肌肉驱动仿真-新陈代谢率计算结果</vt:lpstr>
      <vt:lpstr>肌肉驱动仿真-新陈代谢量结果</vt:lpstr>
      <vt:lpstr>肌肉驱动仿真-辅助力矩（全辅助条件）</vt:lpstr>
      <vt:lpstr>总结、未来工作展望</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面向老年人运动辅助控制策略的设计与实现</dc:title>
  <dc:creator>晓伟</dc:creator>
  <cp:lastModifiedBy>晓伟</cp:lastModifiedBy>
  <cp:revision>75</cp:revision>
  <dcterms:created xsi:type="dcterms:W3CDTF">2020-04-21T12:42:51Z</dcterms:created>
  <dcterms:modified xsi:type="dcterms:W3CDTF">2020-06-02T03:54:24Z</dcterms:modified>
</cp:coreProperties>
</file>