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51" r:id="rId1"/>
  </p:sldMasterIdLst>
  <p:notesMasterIdLst>
    <p:notesMasterId r:id="rId17"/>
  </p:notesMasterIdLst>
  <p:sldIdLst>
    <p:sldId id="325" r:id="rId2"/>
    <p:sldId id="280" r:id="rId3"/>
    <p:sldId id="285" r:id="rId4"/>
    <p:sldId id="318" r:id="rId5"/>
    <p:sldId id="332" r:id="rId6"/>
    <p:sldId id="320" r:id="rId7"/>
    <p:sldId id="321" r:id="rId8"/>
    <p:sldId id="322" r:id="rId9"/>
    <p:sldId id="330" r:id="rId10"/>
    <p:sldId id="323" r:id="rId11"/>
    <p:sldId id="331" r:id="rId12"/>
    <p:sldId id="329" r:id="rId13"/>
    <p:sldId id="315" r:id="rId14"/>
    <p:sldId id="273" r:id="rId15"/>
    <p:sldId id="317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>
      <p:cViewPr varScale="1">
        <p:scale>
          <a:sx n="65" d="100"/>
          <a:sy n="65" d="100"/>
        </p:scale>
        <p:origin x="1560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676D3-A325-4753-8B64-12D92253D472}" type="datetimeFigureOut">
              <a:rPr lang="pt-BR" smtClean="0"/>
              <a:t>28/04/2024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FB1B0B-6D6E-4FA4-AC82-214A4B87A7D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09741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Estou aqui para falar do poder da </a:t>
            </a:r>
            <a:r>
              <a:rPr lang="pt-BR" dirty="0" err="1"/>
              <a:t>info</a:t>
            </a:r>
            <a:r>
              <a:rPr lang="pt-BR" dirty="0"/>
              <a:t>. Como tem impacto nas decisões. </a:t>
            </a:r>
            <a:r>
              <a:rPr lang="pt-BR" dirty="0" err="1"/>
              <a:t>Pq</a:t>
            </a:r>
            <a:r>
              <a:rPr lang="pt-BR" dirty="0"/>
              <a:t> somos seres tomadores. Ex. acordar x hora. Vestir.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88743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Informação faz dif. Todo dia temos que tomar decisões. Simples ou complexas.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4107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Conceito dados </a:t>
            </a:r>
            <a:r>
              <a:rPr lang="pt-BR" dirty="0" err="1"/>
              <a:t>vs</a:t>
            </a:r>
            <a:r>
              <a:rPr lang="pt-BR" dirty="0"/>
              <a:t> </a:t>
            </a:r>
            <a:r>
              <a:rPr lang="pt-BR" dirty="0" err="1"/>
              <a:t>info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9221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Mercado ti + especializado. Prof. Especialista </a:t>
            </a:r>
            <a:r>
              <a:rPr lang="pt-BR" dirty="0" err="1"/>
              <a:t>transf</a:t>
            </a:r>
            <a:r>
              <a:rPr lang="pt-BR" dirty="0"/>
              <a:t>. Dados em </a:t>
            </a:r>
            <a:r>
              <a:rPr lang="pt-BR" dirty="0" err="1"/>
              <a:t>info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0626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atividade humana eng. De dados. Parte fundamental </a:t>
            </a:r>
            <a:r>
              <a:rPr lang="pt-BR" dirty="0" err="1"/>
              <a:t>transf</a:t>
            </a:r>
            <a:r>
              <a:rPr lang="pt-BR" dirty="0"/>
              <a:t>. Dados em </a:t>
            </a:r>
            <a:r>
              <a:rPr lang="pt-BR" dirty="0" err="1"/>
              <a:t>info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73052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Temos atividade humana eng. De dados. Parte fundamental </a:t>
            </a:r>
            <a:r>
              <a:rPr lang="pt-BR" dirty="0" err="1"/>
              <a:t>transf</a:t>
            </a:r>
            <a:r>
              <a:rPr lang="pt-BR" dirty="0"/>
              <a:t>. Dados em </a:t>
            </a:r>
            <a:r>
              <a:rPr lang="pt-BR" dirty="0" err="1"/>
              <a:t>info</a:t>
            </a:r>
            <a:r>
              <a:rPr lang="pt-BR" dirty="0"/>
              <a:t>.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FB1B0B-6D6E-4FA4-AC82-214A4B87A7D3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51107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14763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069485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24866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606045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CAEA93-55E7-4DA9-90C2-089A26EEFEC4}" type="datetime1">
              <a:rPr lang="en-US" smtClean="0"/>
              <a:t>4/28/2024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6133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CF3C7-6809-4F39-BD67-A75817BDDE0A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433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AEB24-CE78-465C-A726-91D0868FA48F}" type="datetime1">
              <a:rPr lang="en-US" smtClean="0"/>
              <a:t>4/28/2024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524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719076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009032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118BBB94-68E6-4675-A946-F1C5994EDBD7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170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B8377-21E3-4835-B75D-4E2847E2750F}" type="datetime1">
              <a:rPr lang="en-US" smtClean="0"/>
              <a:t>4/28/2024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9B540C-44DA-4F69-89C9-7C84606640D3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6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0C4986D-6BE9-4264-908F-02DB36FD8D6C}" type="datetime1">
              <a:rPr lang="en-US" smtClean="0"/>
              <a:t>4/28/2024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A9B540C-44DA-4F69-89C9-7C84606640D3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41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2" r:id="rId1"/>
    <p:sldLayoutId id="2147483953" r:id="rId2"/>
    <p:sldLayoutId id="2147483954" r:id="rId3"/>
    <p:sldLayoutId id="2147483955" r:id="rId4"/>
    <p:sldLayoutId id="2147483956" r:id="rId5"/>
    <p:sldLayoutId id="2147483957" r:id="rId6"/>
    <p:sldLayoutId id="2147483958" r:id="rId7"/>
    <p:sldLayoutId id="2147483959" r:id="rId8"/>
    <p:sldLayoutId id="2147483960" r:id="rId9"/>
    <p:sldLayoutId id="2147483961" r:id="rId10"/>
    <p:sldLayoutId id="2147483962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xhere.com/pt/photo/1556713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t.wikipedia.org/wiki/Simbolo_del_dollaro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creativecommons.org/licenses/by-sa/3.0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allpaperflare.com/fireman-catching-fire-wearing-a-mask-firefighter-training-wallpaper-ulkjn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en/view-image.php?image=172786&amp;picture=money" TargetMode="External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047500" y="639097"/>
            <a:ext cx="3609804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Poder</a:t>
            </a:r>
            <a:r>
              <a:rPr lang="en-US" sz="5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da </a:t>
            </a:r>
            <a:r>
              <a:rPr lang="en-US" sz="56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informação</a:t>
            </a:r>
            <a:endParaRPr lang="en-US" sz="5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8090452" y="6459785"/>
            <a:ext cx="42738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1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Picture 8" descr="Linhas de dados 101010 até o infinito">
            <a:extLst>
              <a:ext uri="{FF2B5EF4-FFF2-40B4-BE49-F238E27FC236}">
                <a16:creationId xmlns:a16="http://schemas.microsoft.com/office/drawing/2014/main" id="{634602F2-9AD2-EC11-998F-CAD434F59D1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206" r="26628" b="1"/>
          <a:stretch/>
        </p:blipFill>
        <p:spPr>
          <a:xfrm>
            <a:off x="20" y="10"/>
            <a:ext cx="457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804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5500" r="5499" b="-1"/>
          <a:stretch/>
        </p:blipFill>
        <p:spPr>
          <a:xfrm>
            <a:off x="20" y="27394"/>
            <a:ext cx="9143980" cy="685799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524096" y="263527"/>
            <a:ext cx="8141528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spc="-50" dirty="0" err="1">
                <a:solidFill>
                  <a:schemeClr val="tx1"/>
                </a:solidFill>
              </a:rPr>
              <a:t>Desafios</a:t>
            </a:r>
            <a:r>
              <a:rPr lang="en-US" sz="4800" spc="-50" dirty="0">
                <a:solidFill>
                  <a:schemeClr val="tx1"/>
                </a:solidFill>
              </a:rPr>
              <a:t> da </a:t>
            </a:r>
            <a:r>
              <a:rPr lang="en-US" sz="4800" spc="-50" dirty="0" err="1">
                <a:solidFill>
                  <a:schemeClr val="tx1"/>
                </a:solidFill>
              </a:rPr>
              <a:t>engenharia</a:t>
            </a:r>
            <a:r>
              <a:rPr lang="en-US" sz="4800" spc="-50" dirty="0">
                <a:solidFill>
                  <a:schemeClr val="tx1"/>
                </a:solidFill>
              </a:rPr>
              <a:t> de dados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 sz="900"/>
              <a:pPr defTabSz="914400">
                <a:spcAft>
                  <a:spcPts val="600"/>
                </a:spcAft>
              </a:pPr>
              <a:t>10</a:t>
            </a:fld>
            <a:endParaRPr lang="en-US" sz="900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F56397F9-028B-3B2D-B371-60851B49C36D}"/>
              </a:ext>
            </a:extLst>
          </p:cNvPr>
          <p:cNvSpPr/>
          <p:nvPr/>
        </p:nvSpPr>
        <p:spPr>
          <a:xfrm>
            <a:off x="801021" y="3009613"/>
            <a:ext cx="2154845" cy="1077422"/>
          </a:xfrm>
          <a:custGeom>
            <a:avLst/>
            <a:gdLst>
              <a:gd name="connsiteX0" fmla="*/ 0 w 2154845"/>
              <a:gd name="connsiteY0" fmla="*/ 107742 h 1077422"/>
              <a:gd name="connsiteX1" fmla="*/ 107742 w 2154845"/>
              <a:gd name="connsiteY1" fmla="*/ 0 h 1077422"/>
              <a:gd name="connsiteX2" fmla="*/ 2047103 w 2154845"/>
              <a:gd name="connsiteY2" fmla="*/ 0 h 1077422"/>
              <a:gd name="connsiteX3" fmla="*/ 2154845 w 2154845"/>
              <a:gd name="connsiteY3" fmla="*/ 107742 h 1077422"/>
              <a:gd name="connsiteX4" fmla="*/ 2154845 w 2154845"/>
              <a:gd name="connsiteY4" fmla="*/ 969680 h 1077422"/>
              <a:gd name="connsiteX5" fmla="*/ 2047103 w 2154845"/>
              <a:gd name="connsiteY5" fmla="*/ 1077422 h 1077422"/>
              <a:gd name="connsiteX6" fmla="*/ 107742 w 2154845"/>
              <a:gd name="connsiteY6" fmla="*/ 1077422 h 1077422"/>
              <a:gd name="connsiteX7" fmla="*/ 0 w 2154845"/>
              <a:gd name="connsiteY7" fmla="*/ 969680 h 1077422"/>
              <a:gd name="connsiteX8" fmla="*/ 0 w 2154845"/>
              <a:gd name="connsiteY8" fmla="*/ 107742 h 107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845" h="1077422">
                <a:moveTo>
                  <a:pt x="0" y="107742"/>
                </a:moveTo>
                <a:cubicBezTo>
                  <a:pt x="0" y="48238"/>
                  <a:pt x="48238" y="0"/>
                  <a:pt x="107742" y="0"/>
                </a:cubicBezTo>
                <a:lnTo>
                  <a:pt x="2047103" y="0"/>
                </a:lnTo>
                <a:cubicBezTo>
                  <a:pt x="2106607" y="0"/>
                  <a:pt x="2154845" y="48238"/>
                  <a:pt x="2154845" y="107742"/>
                </a:cubicBezTo>
                <a:lnTo>
                  <a:pt x="2154845" y="969680"/>
                </a:lnTo>
                <a:cubicBezTo>
                  <a:pt x="2154845" y="1029184"/>
                  <a:pt x="2106607" y="1077422"/>
                  <a:pt x="2047103" y="1077422"/>
                </a:cubicBezTo>
                <a:lnTo>
                  <a:pt x="107742" y="1077422"/>
                </a:lnTo>
                <a:cubicBezTo>
                  <a:pt x="48238" y="1077422"/>
                  <a:pt x="0" y="1029184"/>
                  <a:pt x="0" y="969680"/>
                </a:cubicBezTo>
                <a:lnTo>
                  <a:pt x="0" y="1077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97" tIns="67117" rIns="84897" bIns="67117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 err="1"/>
              <a:t>Segurança</a:t>
            </a:r>
            <a:endParaRPr lang="en-US" sz="2800" b="1" kern="12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5EBEECA0-8727-2AF4-1ED5-57E9AD13C6EB}"/>
              </a:ext>
            </a:extLst>
          </p:cNvPr>
          <p:cNvSpPr/>
          <p:nvPr/>
        </p:nvSpPr>
        <p:spPr>
          <a:xfrm>
            <a:off x="3494578" y="3009613"/>
            <a:ext cx="2154845" cy="1077422"/>
          </a:xfrm>
          <a:custGeom>
            <a:avLst/>
            <a:gdLst>
              <a:gd name="connsiteX0" fmla="*/ 0 w 2154845"/>
              <a:gd name="connsiteY0" fmla="*/ 107742 h 1077422"/>
              <a:gd name="connsiteX1" fmla="*/ 107742 w 2154845"/>
              <a:gd name="connsiteY1" fmla="*/ 0 h 1077422"/>
              <a:gd name="connsiteX2" fmla="*/ 2047103 w 2154845"/>
              <a:gd name="connsiteY2" fmla="*/ 0 h 1077422"/>
              <a:gd name="connsiteX3" fmla="*/ 2154845 w 2154845"/>
              <a:gd name="connsiteY3" fmla="*/ 107742 h 1077422"/>
              <a:gd name="connsiteX4" fmla="*/ 2154845 w 2154845"/>
              <a:gd name="connsiteY4" fmla="*/ 969680 h 1077422"/>
              <a:gd name="connsiteX5" fmla="*/ 2047103 w 2154845"/>
              <a:gd name="connsiteY5" fmla="*/ 1077422 h 1077422"/>
              <a:gd name="connsiteX6" fmla="*/ 107742 w 2154845"/>
              <a:gd name="connsiteY6" fmla="*/ 1077422 h 1077422"/>
              <a:gd name="connsiteX7" fmla="*/ 0 w 2154845"/>
              <a:gd name="connsiteY7" fmla="*/ 969680 h 1077422"/>
              <a:gd name="connsiteX8" fmla="*/ 0 w 2154845"/>
              <a:gd name="connsiteY8" fmla="*/ 107742 h 107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845" h="1077422">
                <a:moveTo>
                  <a:pt x="0" y="107742"/>
                </a:moveTo>
                <a:cubicBezTo>
                  <a:pt x="0" y="48238"/>
                  <a:pt x="48238" y="0"/>
                  <a:pt x="107742" y="0"/>
                </a:cubicBezTo>
                <a:lnTo>
                  <a:pt x="2047103" y="0"/>
                </a:lnTo>
                <a:cubicBezTo>
                  <a:pt x="2106607" y="0"/>
                  <a:pt x="2154845" y="48238"/>
                  <a:pt x="2154845" y="107742"/>
                </a:cubicBezTo>
                <a:lnTo>
                  <a:pt x="2154845" y="969680"/>
                </a:lnTo>
                <a:cubicBezTo>
                  <a:pt x="2154845" y="1029184"/>
                  <a:pt x="2106607" y="1077422"/>
                  <a:pt x="2047103" y="1077422"/>
                </a:cubicBezTo>
                <a:lnTo>
                  <a:pt x="107742" y="1077422"/>
                </a:lnTo>
                <a:cubicBezTo>
                  <a:pt x="48238" y="1077422"/>
                  <a:pt x="0" y="1029184"/>
                  <a:pt x="0" y="969680"/>
                </a:cubicBezTo>
                <a:lnTo>
                  <a:pt x="0" y="1077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97" tIns="67117" rIns="84897" bIns="67117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b="1" kern="1200" dirty="0" err="1">
                <a:latin typeface="Calibri" panose="020F0502020204030204"/>
                <a:ea typeface="+mn-ea"/>
                <a:cs typeface="+mn-cs"/>
              </a:rPr>
              <a:t>Desempenho</a:t>
            </a:r>
            <a:r>
              <a:rPr lang="en-US" sz="2800" b="1" kern="1200" dirty="0"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CBF7392-D945-0651-62FA-D1203101F392}"/>
              </a:ext>
            </a:extLst>
          </p:cNvPr>
          <p:cNvSpPr/>
          <p:nvPr/>
        </p:nvSpPr>
        <p:spPr>
          <a:xfrm>
            <a:off x="6188134" y="3009613"/>
            <a:ext cx="2154845" cy="1077422"/>
          </a:xfrm>
          <a:custGeom>
            <a:avLst/>
            <a:gdLst>
              <a:gd name="connsiteX0" fmla="*/ 0 w 2154845"/>
              <a:gd name="connsiteY0" fmla="*/ 107742 h 1077422"/>
              <a:gd name="connsiteX1" fmla="*/ 107742 w 2154845"/>
              <a:gd name="connsiteY1" fmla="*/ 0 h 1077422"/>
              <a:gd name="connsiteX2" fmla="*/ 2047103 w 2154845"/>
              <a:gd name="connsiteY2" fmla="*/ 0 h 1077422"/>
              <a:gd name="connsiteX3" fmla="*/ 2154845 w 2154845"/>
              <a:gd name="connsiteY3" fmla="*/ 107742 h 1077422"/>
              <a:gd name="connsiteX4" fmla="*/ 2154845 w 2154845"/>
              <a:gd name="connsiteY4" fmla="*/ 969680 h 1077422"/>
              <a:gd name="connsiteX5" fmla="*/ 2047103 w 2154845"/>
              <a:gd name="connsiteY5" fmla="*/ 1077422 h 1077422"/>
              <a:gd name="connsiteX6" fmla="*/ 107742 w 2154845"/>
              <a:gd name="connsiteY6" fmla="*/ 1077422 h 1077422"/>
              <a:gd name="connsiteX7" fmla="*/ 0 w 2154845"/>
              <a:gd name="connsiteY7" fmla="*/ 969680 h 1077422"/>
              <a:gd name="connsiteX8" fmla="*/ 0 w 2154845"/>
              <a:gd name="connsiteY8" fmla="*/ 107742 h 10774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54845" h="1077422">
                <a:moveTo>
                  <a:pt x="0" y="107742"/>
                </a:moveTo>
                <a:cubicBezTo>
                  <a:pt x="0" y="48238"/>
                  <a:pt x="48238" y="0"/>
                  <a:pt x="107742" y="0"/>
                </a:cubicBezTo>
                <a:lnTo>
                  <a:pt x="2047103" y="0"/>
                </a:lnTo>
                <a:cubicBezTo>
                  <a:pt x="2106607" y="0"/>
                  <a:pt x="2154845" y="48238"/>
                  <a:pt x="2154845" y="107742"/>
                </a:cubicBezTo>
                <a:lnTo>
                  <a:pt x="2154845" y="969680"/>
                </a:lnTo>
                <a:cubicBezTo>
                  <a:pt x="2154845" y="1029184"/>
                  <a:pt x="2106607" y="1077422"/>
                  <a:pt x="2047103" y="1077422"/>
                </a:cubicBezTo>
                <a:lnTo>
                  <a:pt x="107742" y="1077422"/>
                </a:lnTo>
                <a:cubicBezTo>
                  <a:pt x="48238" y="1077422"/>
                  <a:pt x="0" y="1029184"/>
                  <a:pt x="0" y="969680"/>
                </a:cubicBezTo>
                <a:lnTo>
                  <a:pt x="0" y="107742"/>
                </a:lnTo>
                <a:close/>
              </a:path>
            </a:pathLst>
          </a:custGeom>
        </p:spPr>
        <p:style>
          <a:lnRef idx="0">
            <a:schemeClr val="lt1">
              <a:hueOff val="0"/>
              <a:satOff val="0"/>
              <a:lumOff val="0"/>
              <a:alphaOff val="0"/>
            </a:schemeClr>
          </a:lnRef>
          <a:fillRef idx="3">
            <a:schemeClr val="accent2">
              <a:hueOff val="0"/>
              <a:satOff val="0"/>
              <a:lumOff val="0"/>
              <a:alphaOff val="0"/>
            </a:schemeClr>
          </a:fillRef>
          <a:effectRef idx="3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4897" tIns="67117" rIns="84897" bIns="67117" numCol="1" spcCol="1270" anchor="ctr" anchorCtr="0">
            <a:noAutofit/>
          </a:bodyPr>
          <a:lstStyle/>
          <a:p>
            <a:pPr marL="0" lvl="0" indent="0" algn="ctr" defTabSz="12446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800" kern="1200" dirty="0"/>
              <a:t>BigData</a:t>
            </a:r>
          </a:p>
        </p:txBody>
      </p:sp>
    </p:spTree>
    <p:extLst>
      <p:ext uri="{BB962C8B-B14F-4D97-AF65-F5344CB8AC3E}">
        <p14:creationId xmlns:p14="http://schemas.microsoft.com/office/powerpoint/2010/main" val="18167229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638A98B-4B4B-4607-B11F-7DCA0D7C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808" r="7808"/>
          <a:stretch/>
        </p:blipFill>
        <p:spPr>
          <a:xfrm>
            <a:off x="475499" y="640080"/>
            <a:ext cx="4706750" cy="557784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8E3B9B0E-204E-4BFD-B58A-E71D9CDC3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5710114" y="0"/>
            <a:ext cx="343855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1698763" y="4693493"/>
            <a:ext cx="2744435" cy="7393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Informação</a:t>
            </a:r>
            <a:endParaRPr lang="en-US" sz="3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1121E64-CB88-4BF5-B531-C0316E7F6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679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272930" y="6459785"/>
            <a:ext cx="54416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/>
              <a:pPr defTabSz="914400">
                <a:spcAft>
                  <a:spcPts val="600"/>
                </a:spcAft>
              </a:pPr>
              <a:t>11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69278" y="2653800"/>
            <a:ext cx="2313633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A0873A57-DDCB-ABAB-3C8B-A07A3092460D}"/>
              </a:ext>
            </a:extLst>
          </p:cNvPr>
          <p:cNvSpPr txBox="1"/>
          <p:nvPr/>
        </p:nvSpPr>
        <p:spPr>
          <a:xfrm>
            <a:off x="475499" y="6217920"/>
            <a:ext cx="3082895" cy="230832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r>
              <a:rPr lang="pt-BR" sz="900">
                <a:hlinkClick r:id="rId3" tooltip="https://it.wikipedia.org/wiki/Simbolo_del_dollaro"/>
              </a:rPr>
              <a:t>Esta Foto</a:t>
            </a:r>
            <a:r>
              <a:rPr lang="pt-BR" sz="900"/>
              <a:t> de Autor Desconhecido está licenciado em </a:t>
            </a:r>
            <a:r>
              <a:rPr lang="pt-BR" sz="900">
                <a:hlinkClick r:id="rId4" tooltip="https://creativecommons.org/licenses/by-sa/3.0/"/>
              </a:rPr>
              <a:t>CC BY-SA</a:t>
            </a:r>
            <a:endParaRPr lang="pt-BR" sz="90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D33F984B-E373-B5DC-B91F-35485AAE04E6}"/>
              </a:ext>
            </a:extLst>
          </p:cNvPr>
          <p:cNvSpPr/>
          <p:nvPr/>
        </p:nvSpPr>
        <p:spPr>
          <a:xfrm>
            <a:off x="6052097" y="1635537"/>
            <a:ext cx="3043896" cy="739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Entender</a:t>
            </a:r>
            <a:r>
              <a:rPr 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conceitos</a:t>
            </a:r>
            <a:endParaRPr lang="en-US" sz="3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E710581-E88D-E3FA-07DF-F3D695CBBF34}"/>
              </a:ext>
            </a:extLst>
          </p:cNvPr>
          <p:cNvSpPr/>
          <p:nvPr/>
        </p:nvSpPr>
        <p:spPr>
          <a:xfrm>
            <a:off x="6073965" y="2514600"/>
            <a:ext cx="2744435" cy="739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Analisar</a:t>
            </a:r>
            <a:r>
              <a:rPr 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opções</a:t>
            </a:r>
            <a:endParaRPr lang="en-US" sz="3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1B9BE03A-4F5D-3EC3-0A6C-B4E71FEA209E}"/>
              </a:ext>
            </a:extLst>
          </p:cNvPr>
          <p:cNvSpPr/>
          <p:nvPr/>
        </p:nvSpPr>
        <p:spPr>
          <a:xfrm>
            <a:off x="6072662" y="3451859"/>
            <a:ext cx="2744435" cy="739354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8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Tomar </a:t>
            </a:r>
            <a:r>
              <a:rPr lang="en-US" sz="38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decisões</a:t>
            </a:r>
            <a:endParaRPr lang="en-US" sz="3800" spc="-5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6108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116A904D-80BE-42BB-A96F-14D33FFE0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49CA6A-AA0D-433F-BA6F-E0F8DCBA8B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7706B1B-4321-47A1-B97B-3364729F7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3513350-EEFC-4994-980C-5535C025E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1BFB41-9A9B-4E62-8E04-C63421ABE0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4004868" y="0"/>
            <a:ext cx="5143797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Retângulo 9"/>
          <p:cNvSpPr/>
          <p:nvPr/>
        </p:nvSpPr>
        <p:spPr>
          <a:xfrm>
            <a:off x="4471008" y="758952"/>
            <a:ext cx="4156798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 fosse </a:t>
            </a:r>
            <a:r>
              <a:rPr lang="en-US" sz="8000" spc="-5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fácil</a:t>
            </a:r>
            <a:r>
              <a:rPr lang="en-US" sz="8000" spc="-5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…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19148" r="19148"/>
          <a:stretch/>
        </p:blipFill>
        <p:spPr>
          <a:xfrm>
            <a:off x="20" y="-1"/>
            <a:ext cx="3970761" cy="42924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9C96FCA-DCE6-4ADC-A2DE-1CA1064BA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6862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F355988-3E0A-4954-A101-A02896109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1007" y="4343400"/>
            <a:ext cx="3901962" cy="0"/>
          </a:xfrm>
          <a:prstGeom prst="line">
            <a:avLst/>
          </a:prstGeom>
          <a:ln w="6350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192729" y="6459785"/>
            <a:ext cx="585336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BA9B540C-44DA-4F69-89C9-7C84606640D3}" type="slidenum">
              <a:rPr lang="en-US" smtClean="0"/>
              <a:pPr>
                <a:spcAft>
                  <a:spcPts val="600"/>
                </a:spcAft>
              </a:pPr>
              <a:t>12</a:t>
            </a:fld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369278" y="2653800"/>
            <a:ext cx="2801625" cy="3335519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300" dirty="0">
              <a:solidFill>
                <a:srgbClr val="FFFFFF"/>
              </a:solidFill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C46770F-3835-E66A-ED30-324772F0A38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560" r="-2" b="11526"/>
          <a:stretch/>
        </p:blipFill>
        <p:spPr>
          <a:xfrm>
            <a:off x="20" y="4292485"/>
            <a:ext cx="3970762" cy="2565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377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ctangle 74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9" descr="Estendendo a mão para o sol">
            <a:extLst>
              <a:ext uri="{FF2B5EF4-FFF2-40B4-BE49-F238E27FC236}">
                <a16:creationId xmlns:a16="http://schemas.microsoft.com/office/drawing/2014/main" id="{4B6DF983-321A-542A-D3A5-97F782F7290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10667" r="2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2E0153F-9015-419B-A6CF-89D70D5A9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ítulo 1"/>
          <p:cNvSpPr txBox="1">
            <a:spLocks/>
          </p:cNvSpPr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spc="-50" dirty="0" err="1">
                <a:solidFill>
                  <a:schemeClr val="tx1"/>
                </a:solidFill>
              </a:rPr>
              <a:t>Engenharia</a:t>
            </a:r>
            <a:r>
              <a:rPr lang="en-US" sz="4800" spc="-50" dirty="0">
                <a:solidFill>
                  <a:schemeClr val="tx1"/>
                </a:solidFill>
              </a:rPr>
              <a:t> de dados</a:t>
            </a:r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822960" y="1845734"/>
            <a:ext cx="7543800" cy="4023360"/>
          </a:xfrm>
          <a:prstGeom prst="rect">
            <a:avLst/>
          </a:prstGeom>
        </p:spPr>
        <p:txBody>
          <a:bodyPr vert="horz" lIns="0" tIns="45720" rIns="0" bIns="45720" rtlCol="0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b="1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Princípios</a:t>
            </a:r>
            <a:r>
              <a:rPr lang="en-US" b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Coletar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Transformar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informação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Ajudar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tomar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decisões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acertadas</a:t>
            </a:r>
            <a:r>
              <a:rPr lang="en-US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b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9C0D743-B1D4-4E51-9DA7-C7D5DFB38B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rgbClr val="E4D4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9C79E85A-4471-4765-8CC6-CC72735E6D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rgbClr val="9164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 sz="900"/>
              <a:pPr defTabSz="914400">
                <a:spcAft>
                  <a:spcPts val="600"/>
                </a:spcAft>
              </a:pPr>
              <a:t>13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26598451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9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1" name="Rectangle 31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42" name="Straight Connector 33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5">
            <a:extLst>
              <a:ext uri="{FF2B5EF4-FFF2-40B4-BE49-F238E27FC236}">
                <a16:creationId xmlns:a16="http://schemas.microsoft.com/office/drawing/2014/main" id="{D38589C0-4606-4156-BEC9-696F08B0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rgbClr val="7A70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8" name="Título 1"/>
          <p:cNvSpPr txBox="1">
            <a:spLocks/>
          </p:cNvSpPr>
          <p:nvPr/>
        </p:nvSpPr>
        <p:spPr>
          <a:xfrm>
            <a:off x="482599" y="640080"/>
            <a:ext cx="2604734" cy="2926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700" b="1" spc="-50">
                <a:solidFill>
                  <a:srgbClr val="FFFFFF"/>
                </a:solidFill>
              </a:rPr>
              <a:t>Obrigado! </a:t>
            </a:r>
            <a:endParaRPr lang="en-US" sz="4700" spc="-50">
              <a:solidFill>
                <a:srgbClr val="FFFFFF"/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endParaRPr lang="en-US" sz="4700" spc="-50">
              <a:solidFill>
                <a:srgbClr val="FFFFFF"/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endParaRPr lang="en-US" sz="4700" b="1" spc="-50">
              <a:solidFill>
                <a:srgbClr val="FFFFFF"/>
              </a:solidFill>
            </a:endParaRPr>
          </a:p>
          <a:p>
            <a:pPr defTabSz="914400">
              <a:lnSpc>
                <a:spcPct val="85000"/>
              </a:lnSpc>
              <a:spcAft>
                <a:spcPts val="600"/>
              </a:spcAft>
            </a:pPr>
            <a:endParaRPr lang="en-US" sz="4700" spc="-50">
              <a:solidFill>
                <a:srgbClr val="FFFFFF"/>
              </a:solidFill>
            </a:endParaRP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82599" y="6459785"/>
            <a:ext cx="5585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BA9B540C-44DA-4F69-89C9-7C84606640D3}" type="slidenum">
              <a:rPr lang="en-US"/>
              <a:pPr algn="l" defTabSz="914400">
                <a:spcAft>
                  <a:spcPts val="600"/>
                </a:spcAft>
              </a:pPr>
              <a:t>14</a:t>
            </a:fld>
            <a:endParaRPr lang="en-US"/>
          </a:p>
        </p:txBody>
      </p:sp>
      <p:pic>
        <p:nvPicPr>
          <p:cNvPr id="10" name="Picture 9" descr="Ponto de exclamação em uma tela de fundo amarela">
            <a:extLst>
              <a:ext uri="{FF2B5EF4-FFF2-40B4-BE49-F238E27FC236}">
                <a16:creationId xmlns:a16="http://schemas.microsoft.com/office/drawing/2014/main" id="{C1D7FAB3-B901-04F8-9A7C-C8399C79355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099" r="12956"/>
          <a:stretch/>
        </p:blipFill>
        <p:spPr>
          <a:xfrm>
            <a:off x="3479799" y="10"/>
            <a:ext cx="5664200" cy="6857990"/>
          </a:xfrm>
          <a:prstGeom prst="rect">
            <a:avLst/>
          </a:prstGeom>
        </p:spPr>
      </p:pic>
      <p:sp>
        <p:nvSpPr>
          <p:cNvPr id="44" name="Rectangle 37">
            <a:extLst>
              <a:ext uri="{FF2B5EF4-FFF2-40B4-BE49-F238E27FC236}">
                <a16:creationId xmlns:a16="http://schemas.microsoft.com/office/drawing/2014/main" id="{278668EE-3D16-4B1B-8CFE-482C226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rgbClr val="F8B9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7561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D38589C0-4606-4156-BEC9-696F08B09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2" y="0"/>
            <a:ext cx="3438550" cy="6858000"/>
          </a:xfrm>
          <a:prstGeom prst="rect">
            <a:avLst/>
          </a:prstGeom>
          <a:solidFill>
            <a:srgbClr val="AC7C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Título 1"/>
          <p:cNvSpPr txBox="1">
            <a:spLocks/>
          </p:cNvSpPr>
          <p:nvPr/>
        </p:nvSpPr>
        <p:spPr>
          <a:xfrm>
            <a:off x="482599" y="640080"/>
            <a:ext cx="2604734" cy="2926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700" spc="-50">
                <a:solidFill>
                  <a:srgbClr val="FFFFFF"/>
                </a:solidFill>
              </a:rPr>
              <a:t>Dúvidas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482599" y="6459785"/>
            <a:ext cx="55851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spcAft>
                <a:spcPts val="600"/>
              </a:spcAft>
            </a:pPr>
            <a:fld id="{BA9B540C-44DA-4F69-89C9-7C84606640D3}" type="slidenum">
              <a:rPr lang="en-US"/>
              <a:pPr algn="l" defTabSz="914400">
                <a:spcAft>
                  <a:spcPts val="600"/>
                </a:spcAft>
              </a:pPr>
              <a:t>15</a:t>
            </a:fld>
            <a:endParaRPr lang="en-US"/>
          </a:p>
        </p:txBody>
      </p:sp>
      <p:pic>
        <p:nvPicPr>
          <p:cNvPr id="9" name="Picture 8" descr="Ponto de interrogação amarelo">
            <a:extLst>
              <a:ext uri="{FF2B5EF4-FFF2-40B4-BE49-F238E27FC236}">
                <a16:creationId xmlns:a16="http://schemas.microsoft.com/office/drawing/2014/main" id="{1321AD97-8E5B-2DAB-44BC-151B16646F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973" r="8472"/>
          <a:stretch/>
        </p:blipFill>
        <p:spPr>
          <a:xfrm>
            <a:off x="3479799" y="10"/>
            <a:ext cx="5664200" cy="6857990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278668EE-3D16-4B1B-8CFE-482C22669A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38563" y="0"/>
            <a:ext cx="48006" cy="6858000"/>
          </a:xfrm>
          <a:prstGeom prst="rect">
            <a:avLst/>
          </a:prstGeom>
          <a:solidFill>
            <a:srgbClr val="EB93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8531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86200" y="634946"/>
            <a:ext cx="4776107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Poder</a:t>
            </a:r>
            <a:r>
              <a:rPr lang="en-US" sz="48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da </a:t>
            </a:r>
            <a:r>
              <a:rPr lang="en-US" sz="48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informação</a:t>
            </a:r>
            <a:endParaRPr lang="en-US" sz="4800" spc="-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10" descr="Gráfico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54" r="41690" b="2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8" name="Título 1"/>
          <p:cNvSpPr txBox="1">
            <a:spLocks/>
          </p:cNvSpPr>
          <p:nvPr/>
        </p:nvSpPr>
        <p:spPr>
          <a:xfrm>
            <a:off x="3886200" y="2198914"/>
            <a:ext cx="4776107" cy="3670180"/>
          </a:xfrm>
          <a:prstGeom prst="rect">
            <a:avLst/>
          </a:prstGeom>
        </p:spPr>
        <p:txBody>
          <a:bodyPr vert="horz" lIns="0" tIns="45720" rIns="0" bIns="45720" rtlCol="0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Faz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diferença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nossa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vida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Obter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dados e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transformar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Mercado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Financeiro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Educação</a:t>
            </a:r>
            <a:r>
              <a: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8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Financeira</a:t>
            </a:r>
            <a:endParaRPr lang="en-US" sz="1800" b="1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endParaRPr lang="en-US" sz="18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endParaRPr>
          </a:p>
          <a:p>
            <a:pPr defTabSz="914400">
              <a:lnSpc>
                <a:spcPct val="90000"/>
              </a:lnSpc>
              <a:spcAft>
                <a:spcPts val="600"/>
              </a:spcAft>
              <a:buClr>
                <a:schemeClr val="accent1"/>
              </a:buClr>
              <a:buFont typeface="Calibri" panose="020F0502020204030204" pitchFamily="34" charset="0"/>
            </a:pPr>
            <a:r>
              <a:rPr lang="en-US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rPr>
              <a:t> 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14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dos transparentes coloridos em uma superfície de vidro">
            <a:extLst>
              <a:ext uri="{FF2B5EF4-FFF2-40B4-BE49-F238E27FC236}">
                <a16:creationId xmlns:a16="http://schemas.microsoft.com/office/drawing/2014/main" id="{A8D6E863-EE1C-817D-CE68-CB23F483CE3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9473"/>
          <a:stretch/>
        </p:blipFill>
        <p:spPr>
          <a:xfrm>
            <a:off x="-24" y="10"/>
            <a:ext cx="9144023" cy="4915066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98897" y="5120640"/>
            <a:ext cx="75438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100"/>
              <a:t>Dados versus Informação</a:t>
            </a:r>
            <a:endParaRPr lang="en-US" sz="31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 smtClean="0"/>
              <a:pPr defTabSz="914400">
                <a:spcAft>
                  <a:spcPts val="600"/>
                </a:spcAft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576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ados transparentes coloridos em uma superfície de vidro">
            <a:extLst>
              <a:ext uri="{FF2B5EF4-FFF2-40B4-BE49-F238E27FC236}">
                <a16:creationId xmlns:a16="http://schemas.microsoft.com/office/drawing/2014/main" id="{A8D6E863-EE1C-817D-CE68-CB23F483CE3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</a:blip>
          <a:srcRect l="5500" r="54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853496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 err="1"/>
              <a:t>Transformar</a:t>
            </a:r>
            <a:r>
              <a:rPr lang="en-US" sz="8000" dirty="0"/>
              <a:t> </a:t>
            </a:r>
            <a:r>
              <a:rPr lang="en-US" sz="8000" b="1" dirty="0"/>
              <a:t>dados</a:t>
            </a:r>
            <a:r>
              <a:rPr lang="en-US" sz="8000" dirty="0"/>
              <a:t> </a:t>
            </a:r>
            <a:r>
              <a:rPr lang="en-US" sz="8000" dirty="0" err="1"/>
              <a:t>em</a:t>
            </a:r>
            <a:r>
              <a:rPr lang="en-US" sz="8000" dirty="0"/>
              <a:t> </a:t>
            </a:r>
            <a:r>
              <a:rPr lang="en-US" sz="8000" dirty="0" err="1"/>
              <a:t>informação</a:t>
            </a:r>
            <a:endParaRPr lang="en-US" sz="8000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 sz="900"/>
              <a:pPr defTabSz="914400">
                <a:spcAft>
                  <a:spcPts val="600"/>
                </a:spcAft>
              </a:pPr>
              <a:t>4</a:t>
            </a:fld>
            <a:endParaRPr lang="en-US" sz="900"/>
          </a:p>
        </p:txBody>
      </p:sp>
    </p:spTree>
    <p:extLst>
      <p:ext uri="{BB962C8B-B14F-4D97-AF65-F5344CB8AC3E}">
        <p14:creationId xmlns:p14="http://schemas.microsoft.com/office/powerpoint/2010/main" val="32797793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894613" y="634946"/>
            <a:ext cx="2767693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400" spc="-50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Ciência</a:t>
            </a:r>
            <a:r>
              <a:rPr lang="en-US" sz="4400" spc="-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dados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/>
              <a:pPr defTabSz="914400">
                <a:spcAft>
                  <a:spcPts val="600"/>
                </a:spcAft>
              </a:pPr>
              <a:t>5</a:t>
            </a:fld>
            <a:endParaRPr lang="en-US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18F88EC-A7EE-3EBB-A926-835CCB900B98}"/>
              </a:ext>
            </a:extLst>
          </p:cNvPr>
          <p:cNvSpPr/>
          <p:nvPr/>
        </p:nvSpPr>
        <p:spPr>
          <a:xfrm>
            <a:off x="5894613" y="2345153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 dirty="0"/>
              <a:t>Conceito</a:t>
            </a:r>
            <a:endParaRPr lang="en-US" sz="2700" kern="12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2007C39-1458-8C3F-54A8-EC9E48DBB2F3}"/>
              </a:ext>
            </a:extLst>
          </p:cNvPr>
          <p:cNvSpPr/>
          <p:nvPr/>
        </p:nvSpPr>
        <p:spPr>
          <a:xfrm>
            <a:off x="5894613" y="3496974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/>
              <a:t>Atividades</a:t>
            </a:r>
            <a:endParaRPr lang="en-US" sz="2700" kern="120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F09C7E3-B374-78C8-24D1-948BC656BB61}"/>
              </a:ext>
            </a:extLst>
          </p:cNvPr>
          <p:cNvSpPr/>
          <p:nvPr/>
        </p:nvSpPr>
        <p:spPr>
          <a:xfrm>
            <a:off x="5894613" y="4648793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 dirty="0"/>
              <a:t>Importância para tomar decisões</a:t>
            </a:r>
            <a:endParaRPr lang="en-US" sz="2700" kern="1200" dirty="0"/>
          </a:p>
        </p:txBody>
      </p:sp>
      <p:pic>
        <p:nvPicPr>
          <p:cNvPr id="1026" name="Picture 2" descr="Afinal, como se desenvolve um projeto de Data Science? | by Pollyanna  Gonçalves | TechBlogHotmart | Medium">
            <a:extLst>
              <a:ext uri="{FF2B5EF4-FFF2-40B4-BE49-F238E27FC236}">
                <a16:creationId xmlns:a16="http://schemas.microsoft.com/office/drawing/2014/main" id="{3193B88C-9E9A-09B6-9FE8-FAF745CBFC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694" y="551939"/>
            <a:ext cx="5261166" cy="5261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247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416A0E3C-60E6-4F39-BC55-5F7C224E1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381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A03258A-52C6-4288-AA56-C3262A0D25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5025DAC-8B93-4160-B017-3A274A5828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73ECEC8-0F24-45B8-950F-35FC94BCEA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5894613" y="634946"/>
            <a:ext cx="2767693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400" spc="-50">
                <a:solidFill>
                  <a:schemeClr val="tx1">
                    <a:lumMod val="75000"/>
                    <a:lumOff val="25000"/>
                  </a:schemeClr>
                </a:solidFill>
              </a:rPr>
              <a:t>Engenharia de dados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" r="414" b="-2"/>
          <a:stretch/>
        </p:blipFill>
        <p:spPr>
          <a:xfrm>
            <a:off x="475499" y="640081"/>
            <a:ext cx="5182351" cy="5314406"/>
          </a:xfrm>
          <a:prstGeom prst="rect">
            <a:avLst/>
          </a:prstGeom>
        </p:spPr>
      </p:pic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89EB8C68-FF1B-4849-867B-32D29B19F1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19107" y="2085703"/>
            <a:ext cx="26746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7D417315-0A35-4882-ABD2-ABE3C89E5D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8B53612E-ADB2-4457-9688-89506397AF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/>
              <a:pPr defTabSz="914400">
                <a:spcAft>
                  <a:spcPts val="600"/>
                </a:spcAft>
              </a:pPr>
              <a:t>6</a:t>
            </a:fld>
            <a:endParaRPr lang="en-US"/>
          </a:p>
        </p:txBody>
      </p:sp>
      <p:sp>
        <p:nvSpPr>
          <p:cNvPr id="3" name="Forma Livre: Forma 2">
            <a:extLst>
              <a:ext uri="{FF2B5EF4-FFF2-40B4-BE49-F238E27FC236}">
                <a16:creationId xmlns:a16="http://schemas.microsoft.com/office/drawing/2014/main" id="{B18F88EC-A7EE-3EBB-A926-835CCB900B98}"/>
              </a:ext>
            </a:extLst>
          </p:cNvPr>
          <p:cNvSpPr/>
          <p:nvPr/>
        </p:nvSpPr>
        <p:spPr>
          <a:xfrm>
            <a:off x="5894613" y="2345153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1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 dirty="0"/>
              <a:t>Fundamental</a:t>
            </a:r>
            <a:endParaRPr lang="en-US" sz="2700" kern="1200" dirty="0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72007C39-1458-8C3F-54A8-EC9E48DBB2F3}"/>
              </a:ext>
            </a:extLst>
          </p:cNvPr>
          <p:cNvSpPr/>
          <p:nvPr/>
        </p:nvSpPr>
        <p:spPr>
          <a:xfrm>
            <a:off x="5894613" y="3496974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3">
              <a:hueOff val="0"/>
              <a:satOff val="0"/>
              <a:lumOff val="0"/>
              <a:alphaOff val="0"/>
            </a:schemeClr>
          </a:fillRef>
          <a:effectRef idx="1">
            <a:schemeClr val="accent3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 dirty="0"/>
              <a:t>Atividades</a:t>
            </a:r>
            <a:endParaRPr lang="en-US" sz="2700" kern="1200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0F09C7E3-B374-78C8-24D1-948BC656BB61}"/>
              </a:ext>
            </a:extLst>
          </p:cNvPr>
          <p:cNvSpPr/>
          <p:nvPr/>
        </p:nvSpPr>
        <p:spPr>
          <a:xfrm>
            <a:off x="5894613" y="4648793"/>
            <a:ext cx="2767693" cy="1074060"/>
          </a:xfrm>
          <a:custGeom>
            <a:avLst/>
            <a:gdLst>
              <a:gd name="connsiteX0" fmla="*/ 0 w 2767693"/>
              <a:gd name="connsiteY0" fmla="*/ 179014 h 1074060"/>
              <a:gd name="connsiteX1" fmla="*/ 179014 w 2767693"/>
              <a:gd name="connsiteY1" fmla="*/ 0 h 1074060"/>
              <a:gd name="connsiteX2" fmla="*/ 2588679 w 2767693"/>
              <a:gd name="connsiteY2" fmla="*/ 0 h 1074060"/>
              <a:gd name="connsiteX3" fmla="*/ 2767693 w 2767693"/>
              <a:gd name="connsiteY3" fmla="*/ 179014 h 1074060"/>
              <a:gd name="connsiteX4" fmla="*/ 2767693 w 2767693"/>
              <a:gd name="connsiteY4" fmla="*/ 895046 h 1074060"/>
              <a:gd name="connsiteX5" fmla="*/ 2588679 w 2767693"/>
              <a:gd name="connsiteY5" fmla="*/ 1074060 h 1074060"/>
              <a:gd name="connsiteX6" fmla="*/ 179014 w 2767693"/>
              <a:gd name="connsiteY6" fmla="*/ 1074060 h 1074060"/>
              <a:gd name="connsiteX7" fmla="*/ 0 w 2767693"/>
              <a:gd name="connsiteY7" fmla="*/ 895046 h 1074060"/>
              <a:gd name="connsiteX8" fmla="*/ 0 w 2767693"/>
              <a:gd name="connsiteY8" fmla="*/ 179014 h 1074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767693" h="1074060">
                <a:moveTo>
                  <a:pt x="0" y="179014"/>
                </a:moveTo>
                <a:cubicBezTo>
                  <a:pt x="0" y="80147"/>
                  <a:pt x="80147" y="0"/>
                  <a:pt x="179014" y="0"/>
                </a:cubicBezTo>
                <a:lnTo>
                  <a:pt x="2588679" y="0"/>
                </a:lnTo>
                <a:cubicBezTo>
                  <a:pt x="2687546" y="0"/>
                  <a:pt x="2767693" y="80147"/>
                  <a:pt x="2767693" y="179014"/>
                </a:cubicBezTo>
                <a:lnTo>
                  <a:pt x="2767693" y="895046"/>
                </a:lnTo>
                <a:cubicBezTo>
                  <a:pt x="2767693" y="993913"/>
                  <a:pt x="2687546" y="1074060"/>
                  <a:pt x="2588679" y="1074060"/>
                </a:cubicBezTo>
                <a:lnTo>
                  <a:pt x="179014" y="1074060"/>
                </a:lnTo>
                <a:cubicBezTo>
                  <a:pt x="80147" y="1074060"/>
                  <a:pt x="0" y="993913"/>
                  <a:pt x="0" y="895046"/>
                </a:cubicBezTo>
                <a:lnTo>
                  <a:pt x="0" y="179014"/>
                </a:lnTo>
                <a:close/>
              </a:path>
            </a:pathLst>
          </a:custGeom>
        </p:spPr>
        <p:style>
          <a:lnRef idx="3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4">
              <a:hueOff val="0"/>
              <a:satOff val="0"/>
              <a:lumOff val="0"/>
              <a:alphaOff val="0"/>
            </a:schemeClr>
          </a:fillRef>
          <a:effectRef idx="1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55301" tIns="155301" rIns="155301" bIns="155301" numCol="1" spcCol="1270" anchor="ctr" anchorCtr="0">
            <a:noAutofit/>
          </a:bodyPr>
          <a:lstStyle/>
          <a:p>
            <a:pPr marL="0" lvl="0" indent="0" algn="l" defTabSz="12001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700" b="1" kern="1200" dirty="0"/>
              <a:t>Importância </a:t>
            </a:r>
            <a:endParaRPr lang="en-US" sz="2700" kern="1200" dirty="0"/>
          </a:p>
        </p:txBody>
      </p:sp>
    </p:spTree>
    <p:extLst>
      <p:ext uri="{BB962C8B-B14F-4D97-AF65-F5344CB8AC3E}">
        <p14:creationId xmlns:p14="http://schemas.microsoft.com/office/powerpoint/2010/main" val="145980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Gráfico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l="767" r="15900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9" name="Título 1"/>
          <p:cNvSpPr txBox="1">
            <a:spLocks/>
          </p:cNvSpPr>
          <p:nvPr/>
        </p:nvSpPr>
        <p:spPr>
          <a:xfrm>
            <a:off x="822960" y="286603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Mercado Financeiro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 sz="900"/>
              <a:pPr defTabSz="914400">
                <a:spcAft>
                  <a:spcPts val="600"/>
                </a:spcAft>
              </a:pPr>
              <a:t>7</a:t>
            </a:fld>
            <a:endParaRPr lang="en-US" sz="900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5ACE078-034B-779A-905A-C0D5A3580373}"/>
              </a:ext>
            </a:extLst>
          </p:cNvPr>
          <p:cNvSpPr/>
          <p:nvPr/>
        </p:nvSpPr>
        <p:spPr>
          <a:xfrm>
            <a:off x="822960" y="1846225"/>
            <a:ext cx="7543800" cy="114925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4" name="Retângulo 3" descr="Upward trend">
            <a:extLst>
              <a:ext uri="{FF2B5EF4-FFF2-40B4-BE49-F238E27FC236}">
                <a16:creationId xmlns:a16="http://schemas.microsoft.com/office/drawing/2014/main" id="{2E618343-80FF-C8F3-AC3C-B9527C890A1D}"/>
              </a:ext>
            </a:extLst>
          </p:cNvPr>
          <p:cNvSpPr/>
          <p:nvPr/>
        </p:nvSpPr>
        <p:spPr>
          <a:xfrm>
            <a:off x="1170608" y="2104806"/>
            <a:ext cx="632087" cy="632087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AEA796AB-561B-EE35-A87F-5A07F5E25FFF}"/>
              </a:ext>
            </a:extLst>
          </p:cNvPr>
          <p:cNvSpPr/>
          <p:nvPr/>
        </p:nvSpPr>
        <p:spPr>
          <a:xfrm>
            <a:off x="2150344" y="1846225"/>
            <a:ext cx="6216415" cy="1149250"/>
          </a:xfrm>
          <a:custGeom>
            <a:avLst/>
            <a:gdLst>
              <a:gd name="connsiteX0" fmla="*/ 0 w 6216415"/>
              <a:gd name="connsiteY0" fmla="*/ 0 h 1149250"/>
              <a:gd name="connsiteX1" fmla="*/ 6216415 w 6216415"/>
              <a:gd name="connsiteY1" fmla="*/ 0 h 1149250"/>
              <a:gd name="connsiteX2" fmla="*/ 6216415 w 6216415"/>
              <a:gd name="connsiteY2" fmla="*/ 1149250 h 1149250"/>
              <a:gd name="connsiteX3" fmla="*/ 0 w 6216415"/>
              <a:gd name="connsiteY3" fmla="*/ 1149250 h 1149250"/>
              <a:gd name="connsiteX4" fmla="*/ 0 w 6216415"/>
              <a:gd name="connsiteY4" fmla="*/ 0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6415" h="1149250">
                <a:moveTo>
                  <a:pt x="0" y="0"/>
                </a:moveTo>
                <a:lnTo>
                  <a:pt x="6216415" y="0"/>
                </a:lnTo>
                <a:lnTo>
                  <a:pt x="6216415" y="1149250"/>
                </a:lnTo>
                <a:lnTo>
                  <a:pt x="0" y="1149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629" tIns="121629" rIns="121629" bIns="121629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b="1" kern="1200" dirty="0"/>
              <a:t>Identificar tendências</a:t>
            </a:r>
            <a:endParaRPr lang="en-US" sz="2500" kern="1200" dirty="0"/>
          </a:p>
        </p:txBody>
      </p:sp>
      <p:sp>
        <p:nvSpPr>
          <p:cNvPr id="6" name="Retângulo: Cantos Arredondados 5">
            <a:extLst>
              <a:ext uri="{FF2B5EF4-FFF2-40B4-BE49-F238E27FC236}">
                <a16:creationId xmlns:a16="http://schemas.microsoft.com/office/drawing/2014/main" id="{B3F1BCB0-6E8C-E63D-2ADD-16E4AA17A2F4}"/>
              </a:ext>
            </a:extLst>
          </p:cNvPr>
          <p:cNvSpPr/>
          <p:nvPr/>
        </p:nvSpPr>
        <p:spPr>
          <a:xfrm>
            <a:off x="822960" y="3282788"/>
            <a:ext cx="7543800" cy="114925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8" name="Retângulo 7" descr="Bar chart">
            <a:extLst>
              <a:ext uri="{FF2B5EF4-FFF2-40B4-BE49-F238E27FC236}">
                <a16:creationId xmlns:a16="http://schemas.microsoft.com/office/drawing/2014/main" id="{BC9EEF89-6A44-496E-4ACF-09CAFAED05D0}"/>
              </a:ext>
            </a:extLst>
          </p:cNvPr>
          <p:cNvSpPr/>
          <p:nvPr/>
        </p:nvSpPr>
        <p:spPr>
          <a:xfrm>
            <a:off x="1170608" y="3541370"/>
            <a:ext cx="632087" cy="632087"/>
          </a:xfrm>
          <a:prstGeom prst="rect">
            <a:avLst/>
          </a:prstGeom>
          <a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2E95162A-A6F6-A572-6A85-022696DA3B9A}"/>
              </a:ext>
            </a:extLst>
          </p:cNvPr>
          <p:cNvSpPr/>
          <p:nvPr/>
        </p:nvSpPr>
        <p:spPr>
          <a:xfrm>
            <a:off x="2150344" y="3282788"/>
            <a:ext cx="6216415" cy="1149250"/>
          </a:xfrm>
          <a:custGeom>
            <a:avLst/>
            <a:gdLst>
              <a:gd name="connsiteX0" fmla="*/ 0 w 6216415"/>
              <a:gd name="connsiteY0" fmla="*/ 0 h 1149250"/>
              <a:gd name="connsiteX1" fmla="*/ 6216415 w 6216415"/>
              <a:gd name="connsiteY1" fmla="*/ 0 h 1149250"/>
              <a:gd name="connsiteX2" fmla="*/ 6216415 w 6216415"/>
              <a:gd name="connsiteY2" fmla="*/ 1149250 h 1149250"/>
              <a:gd name="connsiteX3" fmla="*/ 0 w 6216415"/>
              <a:gd name="connsiteY3" fmla="*/ 1149250 h 1149250"/>
              <a:gd name="connsiteX4" fmla="*/ 0 w 6216415"/>
              <a:gd name="connsiteY4" fmla="*/ 0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6415" h="1149250">
                <a:moveTo>
                  <a:pt x="0" y="0"/>
                </a:moveTo>
                <a:lnTo>
                  <a:pt x="6216415" y="0"/>
                </a:lnTo>
                <a:lnTo>
                  <a:pt x="6216415" y="1149250"/>
                </a:lnTo>
                <a:lnTo>
                  <a:pt x="0" y="1149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629" tIns="121629" rIns="121629" bIns="121629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500" b="1" kern="1200" dirty="0" err="1">
                <a:latin typeface="Calibri" panose="020F0502020204030204"/>
                <a:ea typeface="+mn-ea"/>
                <a:cs typeface="+mn-cs"/>
              </a:rPr>
              <a:t>Desempenho</a:t>
            </a:r>
            <a:r>
              <a:rPr lang="en-US" sz="2500" b="1" kern="1200" dirty="0">
                <a:latin typeface="Calibri" panose="020F0502020204030204"/>
                <a:ea typeface="+mn-ea"/>
                <a:cs typeface="+mn-cs"/>
              </a:rPr>
              <a:t> </a:t>
            </a:r>
            <a:r>
              <a:rPr lang="en-US" sz="2500" b="1" kern="1200" dirty="0" err="1">
                <a:latin typeface="Calibri" panose="020F0502020204030204"/>
                <a:ea typeface="+mn-ea"/>
                <a:cs typeface="+mn-cs"/>
              </a:rPr>
              <a:t>financeiro</a:t>
            </a:r>
            <a:endParaRPr lang="en-US" sz="2500" b="1" kern="1200" dirty="0"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9ACB287C-B204-5C6F-4A7B-289CC0E210AD}"/>
              </a:ext>
            </a:extLst>
          </p:cNvPr>
          <p:cNvSpPr/>
          <p:nvPr/>
        </p:nvSpPr>
        <p:spPr>
          <a:xfrm>
            <a:off x="822960" y="4719352"/>
            <a:ext cx="7543800" cy="1149250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pt-BR"/>
          </a:p>
        </p:txBody>
      </p:sp>
      <p:sp>
        <p:nvSpPr>
          <p:cNvPr id="13" name="Retângulo 12" descr="Magnifying glass">
            <a:extLst>
              <a:ext uri="{FF2B5EF4-FFF2-40B4-BE49-F238E27FC236}">
                <a16:creationId xmlns:a16="http://schemas.microsoft.com/office/drawing/2014/main" id="{9B4814EF-1961-AB5B-35A7-0C8574390EF4}"/>
              </a:ext>
            </a:extLst>
          </p:cNvPr>
          <p:cNvSpPr/>
          <p:nvPr/>
        </p:nvSpPr>
        <p:spPr>
          <a:xfrm>
            <a:off x="1170608" y="4977933"/>
            <a:ext cx="632087" cy="632087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bg1"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pt-BR"/>
          </a:p>
        </p:txBody>
      </p:sp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F562CE3B-FF11-3EFC-9C8E-EB5CC589B359}"/>
              </a:ext>
            </a:extLst>
          </p:cNvPr>
          <p:cNvSpPr/>
          <p:nvPr/>
        </p:nvSpPr>
        <p:spPr>
          <a:xfrm>
            <a:off x="2150344" y="4719352"/>
            <a:ext cx="6216415" cy="1149250"/>
          </a:xfrm>
          <a:custGeom>
            <a:avLst/>
            <a:gdLst>
              <a:gd name="connsiteX0" fmla="*/ 0 w 6216415"/>
              <a:gd name="connsiteY0" fmla="*/ 0 h 1149250"/>
              <a:gd name="connsiteX1" fmla="*/ 6216415 w 6216415"/>
              <a:gd name="connsiteY1" fmla="*/ 0 h 1149250"/>
              <a:gd name="connsiteX2" fmla="*/ 6216415 w 6216415"/>
              <a:gd name="connsiteY2" fmla="*/ 1149250 h 1149250"/>
              <a:gd name="connsiteX3" fmla="*/ 0 w 6216415"/>
              <a:gd name="connsiteY3" fmla="*/ 1149250 h 1149250"/>
              <a:gd name="connsiteX4" fmla="*/ 0 w 6216415"/>
              <a:gd name="connsiteY4" fmla="*/ 0 h 1149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16415" h="1149250">
                <a:moveTo>
                  <a:pt x="0" y="0"/>
                </a:moveTo>
                <a:lnTo>
                  <a:pt x="6216415" y="0"/>
                </a:lnTo>
                <a:lnTo>
                  <a:pt x="6216415" y="1149250"/>
                </a:lnTo>
                <a:lnTo>
                  <a:pt x="0" y="1149250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bg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121629" tIns="121629" rIns="121629" bIns="121629" numCol="1" spcCol="1270" anchor="ctr" anchorCtr="0">
            <a:noAutofit/>
          </a:bodyPr>
          <a:lstStyle/>
          <a:p>
            <a:pPr marL="0" lvl="0" indent="0" algn="l" defTabSz="1111250">
              <a:lnSpc>
                <a:spcPct val="10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2500" b="1" kern="1200" dirty="0"/>
              <a:t>Detectar anomalias</a:t>
            </a:r>
            <a:endParaRPr lang="en-US" sz="2500" kern="1200" dirty="0"/>
          </a:p>
        </p:txBody>
      </p:sp>
    </p:spTree>
    <p:extLst>
      <p:ext uri="{BB962C8B-B14F-4D97-AF65-F5344CB8AC3E}">
        <p14:creationId xmlns:p14="http://schemas.microsoft.com/office/powerpoint/2010/main" val="21953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/>
          <p:cNvSpPr txBox="1">
            <a:spLocks/>
          </p:cNvSpPr>
          <p:nvPr/>
        </p:nvSpPr>
        <p:spPr>
          <a:xfrm>
            <a:off x="3886200" y="634946"/>
            <a:ext cx="4776107" cy="14507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4800" kern="1200" spc="-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Tomada de decisão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33042" r="33043" b="1"/>
          <a:stretch/>
        </p:blipFill>
        <p:spPr>
          <a:xfrm>
            <a:off x="20" y="-12128"/>
            <a:ext cx="3490702" cy="6870127"/>
          </a:xfrm>
          <a:prstGeom prst="rect">
            <a:avLst/>
          </a:prstGeom>
        </p:spPr>
      </p:pic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>
                <a:solidFill>
                  <a:schemeClr val="tx1">
                    <a:lumMod val="75000"/>
                    <a:lumOff val="25000"/>
                  </a:schemeClr>
                </a:solidFill>
              </a:rPr>
              <a:pPr defTabSz="914400"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FAD81092-C204-ADBA-BF76-962C7FD6F6F6}"/>
              </a:ext>
            </a:extLst>
          </p:cNvPr>
          <p:cNvSpPr/>
          <p:nvPr/>
        </p:nvSpPr>
        <p:spPr>
          <a:xfrm>
            <a:off x="3886199" y="3423406"/>
            <a:ext cx="1343280" cy="85298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4" name="Forma Livre: Forma 3">
            <a:extLst>
              <a:ext uri="{FF2B5EF4-FFF2-40B4-BE49-F238E27FC236}">
                <a16:creationId xmlns:a16="http://schemas.microsoft.com/office/drawing/2014/main" id="{29B94BBC-18B3-92FD-6F7C-171F43BAD3BD}"/>
              </a:ext>
            </a:extLst>
          </p:cNvPr>
          <p:cNvSpPr/>
          <p:nvPr/>
        </p:nvSpPr>
        <p:spPr>
          <a:xfrm>
            <a:off x="4035452" y="3565196"/>
            <a:ext cx="1343280" cy="852982"/>
          </a:xfrm>
          <a:custGeom>
            <a:avLst/>
            <a:gdLst>
              <a:gd name="connsiteX0" fmla="*/ 0 w 1343280"/>
              <a:gd name="connsiteY0" fmla="*/ 85298 h 852982"/>
              <a:gd name="connsiteX1" fmla="*/ 85298 w 1343280"/>
              <a:gd name="connsiteY1" fmla="*/ 0 h 852982"/>
              <a:gd name="connsiteX2" fmla="*/ 1257982 w 1343280"/>
              <a:gd name="connsiteY2" fmla="*/ 0 h 852982"/>
              <a:gd name="connsiteX3" fmla="*/ 1343280 w 1343280"/>
              <a:gd name="connsiteY3" fmla="*/ 85298 h 852982"/>
              <a:gd name="connsiteX4" fmla="*/ 1343280 w 1343280"/>
              <a:gd name="connsiteY4" fmla="*/ 767684 h 852982"/>
              <a:gd name="connsiteX5" fmla="*/ 1257982 w 1343280"/>
              <a:gd name="connsiteY5" fmla="*/ 852982 h 852982"/>
              <a:gd name="connsiteX6" fmla="*/ 85298 w 1343280"/>
              <a:gd name="connsiteY6" fmla="*/ 852982 h 852982"/>
              <a:gd name="connsiteX7" fmla="*/ 0 w 1343280"/>
              <a:gd name="connsiteY7" fmla="*/ 767684 h 852982"/>
              <a:gd name="connsiteX8" fmla="*/ 0 w 1343280"/>
              <a:gd name="connsiteY8" fmla="*/ 85298 h 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280" h="852982">
                <a:moveTo>
                  <a:pt x="0" y="85298"/>
                </a:moveTo>
                <a:cubicBezTo>
                  <a:pt x="0" y="38189"/>
                  <a:pt x="38189" y="0"/>
                  <a:pt x="85298" y="0"/>
                </a:cubicBezTo>
                <a:lnTo>
                  <a:pt x="1257982" y="0"/>
                </a:lnTo>
                <a:cubicBezTo>
                  <a:pt x="1305091" y="0"/>
                  <a:pt x="1343280" y="38189"/>
                  <a:pt x="1343280" y="85298"/>
                </a:cubicBezTo>
                <a:lnTo>
                  <a:pt x="1343280" y="767684"/>
                </a:lnTo>
                <a:cubicBezTo>
                  <a:pt x="1343280" y="814793"/>
                  <a:pt x="1305091" y="852982"/>
                  <a:pt x="1257982" y="852982"/>
                </a:cubicBezTo>
                <a:lnTo>
                  <a:pt x="85298" y="852982"/>
                </a:lnTo>
                <a:cubicBezTo>
                  <a:pt x="38189" y="852982"/>
                  <a:pt x="0" y="814793"/>
                  <a:pt x="0" y="767684"/>
                </a:cubicBezTo>
                <a:lnTo>
                  <a:pt x="0" y="8529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943" tIns="85943" rIns="85943" bIns="859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/>
              <a:t>Analytics</a:t>
            </a:r>
          </a:p>
        </p:txBody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E7BDC21E-CBA8-B259-4862-658363488B41}"/>
              </a:ext>
            </a:extLst>
          </p:cNvPr>
          <p:cNvSpPr/>
          <p:nvPr/>
        </p:nvSpPr>
        <p:spPr>
          <a:xfrm>
            <a:off x="5527985" y="3423406"/>
            <a:ext cx="1343280" cy="85298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944312CB-3598-078B-B301-D847CF5172D3}"/>
              </a:ext>
            </a:extLst>
          </p:cNvPr>
          <p:cNvSpPr/>
          <p:nvPr/>
        </p:nvSpPr>
        <p:spPr>
          <a:xfrm>
            <a:off x="5677239" y="3565196"/>
            <a:ext cx="1343280" cy="852982"/>
          </a:xfrm>
          <a:custGeom>
            <a:avLst/>
            <a:gdLst>
              <a:gd name="connsiteX0" fmla="*/ 0 w 1343280"/>
              <a:gd name="connsiteY0" fmla="*/ 85298 h 852982"/>
              <a:gd name="connsiteX1" fmla="*/ 85298 w 1343280"/>
              <a:gd name="connsiteY1" fmla="*/ 0 h 852982"/>
              <a:gd name="connsiteX2" fmla="*/ 1257982 w 1343280"/>
              <a:gd name="connsiteY2" fmla="*/ 0 h 852982"/>
              <a:gd name="connsiteX3" fmla="*/ 1343280 w 1343280"/>
              <a:gd name="connsiteY3" fmla="*/ 85298 h 852982"/>
              <a:gd name="connsiteX4" fmla="*/ 1343280 w 1343280"/>
              <a:gd name="connsiteY4" fmla="*/ 767684 h 852982"/>
              <a:gd name="connsiteX5" fmla="*/ 1257982 w 1343280"/>
              <a:gd name="connsiteY5" fmla="*/ 852982 h 852982"/>
              <a:gd name="connsiteX6" fmla="*/ 85298 w 1343280"/>
              <a:gd name="connsiteY6" fmla="*/ 852982 h 852982"/>
              <a:gd name="connsiteX7" fmla="*/ 0 w 1343280"/>
              <a:gd name="connsiteY7" fmla="*/ 767684 h 852982"/>
              <a:gd name="connsiteX8" fmla="*/ 0 w 1343280"/>
              <a:gd name="connsiteY8" fmla="*/ 85298 h 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280" h="852982">
                <a:moveTo>
                  <a:pt x="0" y="85298"/>
                </a:moveTo>
                <a:cubicBezTo>
                  <a:pt x="0" y="38189"/>
                  <a:pt x="38189" y="0"/>
                  <a:pt x="85298" y="0"/>
                </a:cubicBezTo>
                <a:lnTo>
                  <a:pt x="1257982" y="0"/>
                </a:lnTo>
                <a:cubicBezTo>
                  <a:pt x="1305091" y="0"/>
                  <a:pt x="1343280" y="38189"/>
                  <a:pt x="1343280" y="85298"/>
                </a:cubicBezTo>
                <a:lnTo>
                  <a:pt x="1343280" y="767684"/>
                </a:lnTo>
                <a:cubicBezTo>
                  <a:pt x="1343280" y="814793"/>
                  <a:pt x="1305091" y="852982"/>
                  <a:pt x="1257982" y="852982"/>
                </a:cubicBezTo>
                <a:lnTo>
                  <a:pt x="85298" y="852982"/>
                </a:lnTo>
                <a:cubicBezTo>
                  <a:pt x="38189" y="852982"/>
                  <a:pt x="0" y="814793"/>
                  <a:pt x="0" y="767684"/>
                </a:cubicBezTo>
                <a:lnTo>
                  <a:pt x="0" y="8529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943" tIns="85943" rIns="85943" bIns="859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600" b="1" kern="1200" dirty="0" err="1">
                <a:latin typeface="Calibri" panose="020F0502020204030204"/>
                <a:ea typeface="+mn-ea"/>
                <a:cs typeface="+mn-cs"/>
              </a:rPr>
              <a:t>Engajamento</a:t>
            </a:r>
            <a:r>
              <a:rPr lang="en-US" sz="1600" b="1" kern="1200" dirty="0">
                <a:latin typeface="Calibri" panose="020F0502020204030204"/>
                <a:ea typeface="+mn-ea"/>
                <a:cs typeface="+mn-cs"/>
              </a:rPr>
              <a:t>  </a:t>
            </a:r>
          </a:p>
        </p:txBody>
      </p:sp>
      <p:sp>
        <p:nvSpPr>
          <p:cNvPr id="8" name="Retângulo: Cantos Arredondados 7">
            <a:extLst>
              <a:ext uri="{FF2B5EF4-FFF2-40B4-BE49-F238E27FC236}">
                <a16:creationId xmlns:a16="http://schemas.microsoft.com/office/drawing/2014/main" id="{BC6291AF-6BDB-33A7-A990-DF5947B13EDB}"/>
              </a:ext>
            </a:extLst>
          </p:cNvPr>
          <p:cNvSpPr/>
          <p:nvPr/>
        </p:nvSpPr>
        <p:spPr>
          <a:xfrm>
            <a:off x="7169772" y="3423406"/>
            <a:ext cx="1343280" cy="852982"/>
          </a:xfrm>
          <a:prstGeom prst="roundRect">
            <a:avLst>
              <a:gd name="adj" fmla="val 10000"/>
            </a:avLst>
          </a:prstGeom>
        </p:spPr>
        <p:style>
          <a:lnRef idx="3">
            <a:schemeClr val="lt2">
              <a:hueOff val="0"/>
              <a:satOff val="0"/>
              <a:lumOff val="0"/>
              <a:alphaOff val="0"/>
            </a:schemeClr>
          </a:lnRef>
          <a:fillRef idx="1">
            <a:schemeClr val="dk2">
              <a:hueOff val="0"/>
              <a:satOff val="0"/>
              <a:lumOff val="0"/>
              <a:alphaOff val="0"/>
            </a:schemeClr>
          </a:fillRef>
          <a:effectRef idx="1">
            <a:schemeClr val="dk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7A8DC4A1-75EE-AF2E-9565-C0EA8168DA27}"/>
              </a:ext>
            </a:extLst>
          </p:cNvPr>
          <p:cNvSpPr/>
          <p:nvPr/>
        </p:nvSpPr>
        <p:spPr>
          <a:xfrm>
            <a:off x="7319025" y="3565196"/>
            <a:ext cx="1343280" cy="852982"/>
          </a:xfrm>
          <a:custGeom>
            <a:avLst/>
            <a:gdLst>
              <a:gd name="connsiteX0" fmla="*/ 0 w 1343280"/>
              <a:gd name="connsiteY0" fmla="*/ 85298 h 852982"/>
              <a:gd name="connsiteX1" fmla="*/ 85298 w 1343280"/>
              <a:gd name="connsiteY1" fmla="*/ 0 h 852982"/>
              <a:gd name="connsiteX2" fmla="*/ 1257982 w 1343280"/>
              <a:gd name="connsiteY2" fmla="*/ 0 h 852982"/>
              <a:gd name="connsiteX3" fmla="*/ 1343280 w 1343280"/>
              <a:gd name="connsiteY3" fmla="*/ 85298 h 852982"/>
              <a:gd name="connsiteX4" fmla="*/ 1343280 w 1343280"/>
              <a:gd name="connsiteY4" fmla="*/ 767684 h 852982"/>
              <a:gd name="connsiteX5" fmla="*/ 1257982 w 1343280"/>
              <a:gd name="connsiteY5" fmla="*/ 852982 h 852982"/>
              <a:gd name="connsiteX6" fmla="*/ 85298 w 1343280"/>
              <a:gd name="connsiteY6" fmla="*/ 852982 h 852982"/>
              <a:gd name="connsiteX7" fmla="*/ 0 w 1343280"/>
              <a:gd name="connsiteY7" fmla="*/ 767684 h 852982"/>
              <a:gd name="connsiteX8" fmla="*/ 0 w 1343280"/>
              <a:gd name="connsiteY8" fmla="*/ 85298 h 85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43280" h="852982">
                <a:moveTo>
                  <a:pt x="0" y="85298"/>
                </a:moveTo>
                <a:cubicBezTo>
                  <a:pt x="0" y="38189"/>
                  <a:pt x="38189" y="0"/>
                  <a:pt x="85298" y="0"/>
                </a:cubicBezTo>
                <a:lnTo>
                  <a:pt x="1257982" y="0"/>
                </a:lnTo>
                <a:cubicBezTo>
                  <a:pt x="1305091" y="0"/>
                  <a:pt x="1343280" y="38189"/>
                  <a:pt x="1343280" y="85298"/>
                </a:cubicBezTo>
                <a:lnTo>
                  <a:pt x="1343280" y="767684"/>
                </a:lnTo>
                <a:cubicBezTo>
                  <a:pt x="1343280" y="814793"/>
                  <a:pt x="1305091" y="852982"/>
                  <a:pt x="1257982" y="852982"/>
                </a:cubicBezTo>
                <a:lnTo>
                  <a:pt x="85298" y="852982"/>
                </a:lnTo>
                <a:cubicBezTo>
                  <a:pt x="38189" y="852982"/>
                  <a:pt x="0" y="814793"/>
                  <a:pt x="0" y="767684"/>
                </a:cubicBezTo>
                <a:lnTo>
                  <a:pt x="0" y="85298"/>
                </a:lnTo>
                <a:close/>
              </a:path>
            </a:pathLst>
          </a:custGeom>
        </p:spPr>
        <p:style>
          <a:lnRef idx="2">
            <a:schemeClr val="dk2">
              <a:hueOff val="0"/>
              <a:satOff val="0"/>
              <a:lumOff val="0"/>
              <a:alphaOff val="0"/>
            </a:schemeClr>
          </a:lnRef>
          <a:fillRef idx="1">
            <a:schemeClr val="lt2">
              <a:alpha val="90000"/>
              <a:hueOff val="0"/>
              <a:satOff val="0"/>
              <a:lumOff val="0"/>
              <a:alphaOff val="0"/>
            </a:schemeClr>
          </a:fillRef>
          <a:effectRef idx="0">
            <a:schemeClr val="lt2">
              <a:alpha val="9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5943" tIns="85943" rIns="85943" bIns="85943" numCol="1" spcCol="1270" anchor="ctr" anchorCtr="0">
            <a:noAutofit/>
          </a:bodyPr>
          <a:lstStyle/>
          <a:p>
            <a:pPr marL="0" lvl="0" indent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pt-BR" sz="1600" b="1" kern="1200" dirty="0"/>
              <a:t>Fraudes</a:t>
            </a:r>
            <a:endParaRPr lang="en-US" sz="1600" kern="1200" dirty="0"/>
          </a:p>
        </p:txBody>
      </p:sp>
    </p:spTree>
    <p:extLst>
      <p:ext uri="{BB962C8B-B14F-4D97-AF65-F5344CB8AC3E}">
        <p14:creationId xmlns:p14="http://schemas.microsoft.com/office/powerpoint/2010/main" val="167075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15">
            <a:extLst>
              <a:ext uri="{FF2B5EF4-FFF2-40B4-BE49-F238E27FC236}">
                <a16:creationId xmlns:a16="http://schemas.microsoft.com/office/drawing/2014/main" id="{D829E218-74FB-4455-98BE-F2C5BA897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9" name="Rectangle 17">
            <a:extLst>
              <a:ext uri="{FF2B5EF4-FFF2-40B4-BE49-F238E27FC236}">
                <a16:creationId xmlns:a16="http://schemas.microsoft.com/office/drawing/2014/main" id="{7E8D75FD-D4F9-4D11-B70D-82EFCB4CF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9144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cxnSp>
        <p:nvCxnSpPr>
          <p:cNvPr id="30" name="Straight Connector 19">
            <a:extLst>
              <a:ext uri="{FF2B5EF4-FFF2-40B4-BE49-F238E27FC236}">
                <a16:creationId xmlns:a16="http://schemas.microsoft.com/office/drawing/2014/main" id="{1F5DC8C3-BA5F-4EED-BB9A-A14272BD8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05743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" name="Rectangle 21">
            <a:extLst>
              <a:ext uri="{FF2B5EF4-FFF2-40B4-BE49-F238E27FC236}">
                <a16:creationId xmlns:a16="http://schemas.microsoft.com/office/drawing/2014/main" id="{548B4202-DCD5-4F8C-B481-743A989A9D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ítulo 1"/>
          <p:cNvSpPr txBox="1">
            <a:spLocks/>
          </p:cNvSpPr>
          <p:nvPr/>
        </p:nvSpPr>
        <p:spPr>
          <a:xfrm>
            <a:off x="475499" y="4550229"/>
            <a:ext cx="8181805" cy="1057655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2800" b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>
              <a:lnSpc>
                <a:spcPct val="85000"/>
              </a:lnSpc>
              <a:spcAft>
                <a:spcPts val="600"/>
              </a:spcAft>
            </a:pPr>
            <a:r>
              <a:rPr lang="en-US" sz="5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PIX:  R$ 2 tri /</a:t>
            </a:r>
            <a:r>
              <a:rPr lang="en-US" sz="5200" spc="-5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mês</a:t>
            </a:r>
            <a:r>
              <a:rPr lang="en-US" sz="5200" spc="-5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313CE8A-FAAF-9E8F-7919-160AC2B320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954" r="-2" b="15638"/>
          <a:stretch/>
        </p:blipFill>
        <p:spPr>
          <a:xfrm>
            <a:off x="476592" y="640080"/>
            <a:ext cx="8187348" cy="3602736"/>
          </a:xfrm>
          <a:prstGeom prst="rect">
            <a:avLst/>
          </a:prstGeom>
        </p:spPr>
      </p:pic>
      <p:cxnSp>
        <p:nvCxnSpPr>
          <p:cNvPr id="32" name="Straight Connector 23">
            <a:extLst>
              <a:ext uri="{FF2B5EF4-FFF2-40B4-BE49-F238E27FC236}">
                <a16:creationId xmlns:a16="http://schemas.microsoft.com/office/drawing/2014/main" id="{F7F57F6B-E621-4E40-A34D-2FE12902A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814" y="5618770"/>
            <a:ext cx="78867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7CFB8C0F-4E01-4C10-A861-0C16EB92D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" y="6334316"/>
            <a:ext cx="9143989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EE702CF-91CE-4661-ACBF-3C8160D1B4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400800"/>
            <a:ext cx="9144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>
          <a:xfrm>
            <a:off x="7425343" y="6459785"/>
            <a:ext cx="98401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BA9B540C-44DA-4F69-89C9-7C84606640D3}" type="slidenum">
              <a:rPr lang="en-US"/>
              <a:pPr defTabSz="914400">
                <a:spcAft>
                  <a:spcPts val="600"/>
                </a:spcAft>
              </a:pPr>
              <a:t>9</a:t>
            </a:fld>
            <a:endParaRPr lang="en-US"/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DF5692FB-3593-0971-0DB1-475A80AB61BD}"/>
              </a:ext>
            </a:extLst>
          </p:cNvPr>
          <p:cNvSpPr txBox="1"/>
          <p:nvPr/>
        </p:nvSpPr>
        <p:spPr>
          <a:xfrm>
            <a:off x="444981" y="5848588"/>
            <a:ext cx="7776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https://www.bcb.gov.br/estabilidadefinanceira/estatisticaspix</a:t>
            </a:r>
          </a:p>
        </p:txBody>
      </p:sp>
    </p:spTree>
    <p:extLst>
      <p:ext uri="{BB962C8B-B14F-4D97-AF65-F5344CB8AC3E}">
        <p14:creationId xmlns:p14="http://schemas.microsoft.com/office/powerpoint/2010/main" val="2236047507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iva">
  <a:themeElements>
    <a:clrScheme name="Retrospec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10347</TotalTime>
  <Words>241</Words>
  <Application>Microsoft Office PowerPoint</Application>
  <PresentationFormat>Apresentação na tela (4:3)</PresentationFormat>
  <Paragraphs>80</Paragraphs>
  <Slides>15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Retrospectiva</vt:lpstr>
      <vt:lpstr>Poder da informação</vt:lpstr>
      <vt:lpstr>Apresentação do PowerPoint</vt:lpstr>
      <vt:lpstr>Dados versus Informação</vt:lpstr>
      <vt:lpstr>Transformar dados em informação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Scopus Tecnologia Ltda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Linguagem SQL – Conceito e Aspectos gerais</dc:title>
  <dc:creator>Claudiomiro Caetano da Silva</dc:creator>
  <cp:lastModifiedBy>CLAUDIOMIRO CAETANO DA SILVA</cp:lastModifiedBy>
  <cp:revision>252</cp:revision>
  <dcterms:created xsi:type="dcterms:W3CDTF">2012-05-26T19:32:22Z</dcterms:created>
  <dcterms:modified xsi:type="dcterms:W3CDTF">2024-04-29T00:01:00Z</dcterms:modified>
</cp:coreProperties>
</file>