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14C8F-501B-C707-E283-2294E68B21FB}" v="157" dt="2024-11-20T16:27:40.043"/>
    <p1510:client id="{C4D0E518-A6EA-85B4-0BB8-61255EF189D7}" v="261" dt="2024-11-21T04:25:48.199"/>
  </p1510:revLst>
</p1510:revInfo>
</file>

<file path=ppt/tableStyles.xml><?xml version="1.0" encoding="utf-8"?>
<a:tblStyleLst xmlns:a="http://schemas.openxmlformats.org/drawingml/2006/main" def="{706679FA-5794-442C-9555-1D8E03E9F9A9}">
  <a:tblStyle styleId="{706679FA-5794-442C-9555-1D8E03E9F9A9}"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E63C8B-EEB5-4124-ACD9-8112596D44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adf3d297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adf3d297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adf3d29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df3d29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adf3d297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adf3d297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adf3d297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adf3d297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0adf3d297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0adf3d297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adf3d297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adf3d297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adf3d297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adf3d297a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adf3d297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adf3d297a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adf3d29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a1ff3fac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a1ff3fa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a1ff3fa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a1ff3fa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adf3d29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adf3d29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adf3d29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0adf3d29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adf3d297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0adf3d297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0adf3d29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0adf3d29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0adf3d297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0adf3d297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0adf3d29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adf3d29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449426"/>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OBE Implementation</a:t>
            </a:r>
            <a:endParaRPr/>
          </a:p>
        </p:txBody>
      </p:sp>
      <p:sp>
        <p:nvSpPr>
          <p:cNvPr id="56" name="Google Shape;56;p13"/>
          <p:cNvSpPr txBox="1">
            <a:spLocks noGrp="1"/>
          </p:cNvSpPr>
          <p:nvPr>
            <p:ph type="subTitle" idx="1"/>
          </p:nvPr>
        </p:nvSpPr>
        <p:spPr>
          <a:xfrm>
            <a:off x="311700" y="1575281"/>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module: UNIVERSITY</a:t>
            </a:r>
            <a:endParaRPr/>
          </a:p>
        </p:txBody>
      </p:sp>
      <p:sp>
        <p:nvSpPr>
          <p:cNvPr id="57" name="Google Shape;57;p13"/>
          <p:cNvSpPr txBox="1"/>
          <p:nvPr/>
        </p:nvSpPr>
        <p:spPr>
          <a:xfrm>
            <a:off x="1698171" y="2225806"/>
            <a:ext cx="6283921" cy="190618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Submitted By,</a:t>
            </a:r>
          </a:p>
          <a:p>
            <a:pPr marL="0" lvl="0" indent="0" algn="l" rtl="0">
              <a:spcBef>
                <a:spcPts val="0"/>
              </a:spcBef>
              <a:spcAft>
                <a:spcPts val="0"/>
              </a:spcAft>
              <a:buNone/>
            </a:pPr>
            <a:r>
              <a:rPr lang="en" sz="1800">
                <a:solidFill>
                  <a:schemeClr val="dk2"/>
                </a:solidFill>
              </a:rPr>
              <a:t>Jaswanth challagundla (AP23110011052)</a:t>
            </a:r>
          </a:p>
          <a:p>
            <a:r>
              <a:rPr lang="en" sz="1800">
                <a:solidFill>
                  <a:schemeClr val="dk2"/>
                </a:solidFill>
              </a:rPr>
              <a:t>Jithin koundinya P (AP23110011043)</a:t>
            </a:r>
          </a:p>
          <a:p>
            <a:pPr marL="0" lvl="0" indent="0" algn="l" rtl="0">
              <a:spcBef>
                <a:spcPts val="0"/>
              </a:spcBef>
              <a:spcAft>
                <a:spcPts val="0"/>
              </a:spcAft>
              <a:buNone/>
            </a:pPr>
            <a:r>
              <a:rPr lang="en" sz="1800">
                <a:solidFill>
                  <a:schemeClr val="dk2"/>
                </a:solidFill>
              </a:rPr>
              <a:t>Koushik Reddy Munnam(AP23110010697)</a:t>
            </a:r>
          </a:p>
          <a:p>
            <a:r>
              <a:rPr lang="en-IN" sz="1800">
                <a:solidFill>
                  <a:schemeClr val="dk2"/>
                </a:solidFill>
              </a:rPr>
              <a:t>Karthik Kumar katuru (AP23110011020)</a:t>
            </a:r>
          </a:p>
          <a:p>
            <a:pPr marL="0" lvl="0" indent="0" algn="l" rtl="0">
              <a:spcBef>
                <a:spcPts val="0"/>
              </a:spcBef>
              <a:spcAft>
                <a:spcPts val="0"/>
              </a:spcAft>
              <a:buNone/>
            </a:pPr>
            <a:r>
              <a:rPr lang="en-IN" sz="1800" err="1">
                <a:solidFill>
                  <a:schemeClr val="dk2"/>
                </a:solidFill>
              </a:rPr>
              <a:t>Nagamalleswararao</a:t>
            </a:r>
            <a:r>
              <a:rPr lang="en-IN" sz="1800" dirty="0">
                <a:solidFill>
                  <a:schemeClr val="dk2"/>
                </a:solidFill>
              </a:rPr>
              <a:t> </a:t>
            </a:r>
            <a:r>
              <a:rPr lang="en-IN" sz="1800" err="1">
                <a:solidFill>
                  <a:schemeClr val="dk2"/>
                </a:solidFill>
              </a:rPr>
              <a:t>Narra</a:t>
            </a:r>
            <a:r>
              <a:rPr lang="en-IN" sz="1800">
                <a:solidFill>
                  <a:schemeClr val="dk2"/>
                </a:solidFill>
              </a:rPr>
              <a:t>(AP23110011040)</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p:txBody>
      </p:sp>
      <p:sp>
        <p:nvSpPr>
          <p:cNvPr id="58" name="Google Shape;58;p13"/>
          <p:cNvSpPr txBox="1"/>
          <p:nvPr/>
        </p:nvSpPr>
        <p:spPr>
          <a:xfrm>
            <a:off x="509000" y="4182300"/>
            <a:ext cx="6590100" cy="6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2"/>
                </a:solidFill>
              </a:rPr>
              <a:t>CSE | Third Semester | B.Tech</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University : Sorting Algorithm used</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Sorting Algorithm Name: Merge Sort</a:t>
            </a:r>
            <a:endParaRPr dirty="0"/>
          </a:p>
          <a:p>
            <a:pPr marL="457200" lvl="0" indent="-342900" algn="l" rtl="0">
              <a:spcBef>
                <a:spcPts val="0"/>
              </a:spcBef>
              <a:spcAft>
                <a:spcPts val="0"/>
              </a:spcAft>
              <a:buSzPts val="1800"/>
              <a:buChar char="●"/>
            </a:pPr>
            <a:r>
              <a:rPr lang="en" dirty="0"/>
              <a:t>Algorithm:</a:t>
            </a:r>
            <a:endParaRPr dirty="0"/>
          </a:p>
          <a:p>
            <a:pPr marL="114300" indent="0">
              <a:buNone/>
            </a:pPr>
            <a:r>
              <a:rPr lang="en" b="1" dirty="0"/>
              <a:t>        </a:t>
            </a:r>
            <a:r>
              <a:rPr lang="en" sz="1400" b="1" dirty="0"/>
              <a:t>1.</a:t>
            </a:r>
            <a:r>
              <a:rPr lang="en" b="1" dirty="0"/>
              <a:t> </a:t>
            </a:r>
            <a:r>
              <a:rPr lang="en" sz="1400" b="1" dirty="0"/>
              <a:t>Divide</a:t>
            </a:r>
            <a:r>
              <a:rPr lang="en" sz="1400" dirty="0"/>
              <a:t>: Recursively divide the array into two halves until each sub-array contains only one element (or is empty).</a:t>
            </a:r>
          </a:p>
          <a:p>
            <a:pPr marL="596900" lvl="1" indent="0">
              <a:lnSpc>
                <a:spcPct val="114999"/>
              </a:lnSpc>
              <a:buNone/>
            </a:pPr>
            <a:r>
              <a:rPr lang="en" b="1" dirty="0"/>
              <a:t> 2. Conquer</a:t>
            </a:r>
            <a:r>
              <a:rPr lang="en" dirty="0"/>
              <a:t>: Sort each half.</a:t>
            </a:r>
          </a:p>
          <a:p>
            <a:pPr marL="596900" lvl="1" indent="0">
              <a:lnSpc>
                <a:spcPct val="114999"/>
              </a:lnSpc>
              <a:buNone/>
            </a:pPr>
            <a:r>
              <a:rPr lang="en" b="1" dirty="0"/>
              <a:t> 3. Merge</a:t>
            </a:r>
            <a:r>
              <a:rPr lang="en" dirty="0"/>
              <a:t>: Merge the two sorted halves into a single sorted array.</a:t>
            </a:r>
          </a:p>
          <a:p>
            <a:pPr lvl="1">
              <a:lnSpc>
                <a:spcPct val="114999"/>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University : Comparison of Sorting Algorithm</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Wingdings"/>
              <a:buChar char="Ø"/>
            </a:pPr>
            <a:r>
              <a:rPr lang="en" dirty="0"/>
              <a:t>Algorithm used for comparison: Bubble Sort</a:t>
            </a:r>
            <a:endParaRPr lang="en-US" dirty="0"/>
          </a:p>
          <a:p>
            <a:pPr marL="457200" lvl="0" indent="-342900" algn="l" rtl="0">
              <a:spcBef>
                <a:spcPts val="0"/>
              </a:spcBef>
              <a:spcAft>
                <a:spcPts val="0"/>
              </a:spcAft>
              <a:buSzPts val="1800"/>
              <a:buFont typeface="Wingdings"/>
              <a:buChar char="Ø"/>
            </a:pPr>
            <a:r>
              <a:rPr lang="en" dirty="0"/>
              <a:t>Algorithm</a:t>
            </a:r>
          </a:p>
          <a:p>
            <a:pPr marL="0" indent="0">
              <a:lnSpc>
                <a:spcPct val="114999"/>
              </a:lnSpc>
              <a:buNone/>
            </a:pPr>
            <a:r>
              <a:rPr lang="en" dirty="0"/>
              <a:t>           </a:t>
            </a:r>
            <a:r>
              <a:rPr lang="en" sz="1100" dirty="0"/>
              <a:t>1.</a:t>
            </a:r>
            <a:r>
              <a:rPr lang="en" dirty="0"/>
              <a:t> </a:t>
            </a:r>
            <a:r>
              <a:rPr lang="en" sz="1200" dirty="0"/>
              <a:t>Start at the beginning of the array.</a:t>
            </a:r>
          </a:p>
          <a:p>
            <a:pPr marL="0" indent="0">
              <a:lnSpc>
                <a:spcPct val="114999"/>
              </a:lnSpc>
              <a:buNone/>
            </a:pPr>
            <a:r>
              <a:rPr lang="en" sz="1200" dirty="0"/>
              <a:t>                 2.Compare the current element with the next element.</a:t>
            </a:r>
          </a:p>
          <a:p>
            <a:pPr lvl="1" indent="0">
              <a:lnSpc>
                <a:spcPct val="114999"/>
              </a:lnSpc>
              <a:buNone/>
            </a:pPr>
            <a:r>
              <a:rPr lang="en" sz="1200" dirty="0"/>
              <a:t>     If the current element is greater than the next, swap them.</a:t>
            </a:r>
            <a:endParaRPr lang="en" dirty="0"/>
          </a:p>
          <a:p>
            <a:pPr marL="0" indent="0">
              <a:lnSpc>
                <a:spcPct val="114999"/>
              </a:lnSpc>
              <a:buNone/>
            </a:pPr>
            <a:r>
              <a:rPr lang="en" sz="1200" dirty="0"/>
              <a:t>                 3. Move to the next pair of elements and repeat the comparison and swapping process until the end of the  array.</a:t>
            </a:r>
          </a:p>
          <a:p>
            <a:pPr marL="0" indent="0">
              <a:lnSpc>
                <a:spcPct val="114999"/>
              </a:lnSpc>
              <a:buNone/>
            </a:pPr>
            <a:r>
              <a:rPr lang="en" sz="1200" dirty="0"/>
              <a:t>                 4. After each pass, the largest unsorted element "bubbles up" to its correct position.</a:t>
            </a:r>
          </a:p>
          <a:p>
            <a:pPr marL="0" indent="0">
              <a:lnSpc>
                <a:spcPct val="114999"/>
              </a:lnSpc>
              <a:buNone/>
            </a:pPr>
            <a:r>
              <a:rPr lang="en" sz="1200" dirty="0"/>
              <a:t>                 5.  Repeat steps 1–4 for the remaining unsorted portion of the array until no swaps are needed.</a:t>
            </a:r>
          </a:p>
          <a:p>
            <a:pPr marL="0" indent="0">
              <a:lnSpc>
                <a:spcPct val="114999"/>
              </a:lnSpc>
              <a:buNone/>
            </a:pPr>
            <a:endParaRPr lang="e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University : Time Complexity of Sorting Algorithm</a:t>
            </a:r>
            <a:endParaRPr/>
          </a:p>
        </p:txBody>
      </p:sp>
      <p:graphicFrame>
        <p:nvGraphicFramePr>
          <p:cNvPr id="121" name="Google Shape;121;p23"/>
          <p:cNvGraphicFramePr/>
          <p:nvPr>
            <p:extLst>
              <p:ext uri="{D42A27DB-BD31-4B8C-83A1-F6EECF244321}">
                <p14:modId xmlns:p14="http://schemas.microsoft.com/office/powerpoint/2010/main" val="1510888707"/>
              </p:ext>
            </p:extLst>
          </p:nvPr>
        </p:nvGraphicFramePr>
        <p:xfrm>
          <a:off x="599800" y="1706325"/>
          <a:ext cx="7547600" cy="1633295"/>
        </p:xfrm>
        <a:graphic>
          <a:graphicData uri="http://schemas.openxmlformats.org/drawingml/2006/table">
            <a:tbl>
              <a:tblPr>
                <a:noFill/>
                <a:tableStyleId>{A8E63C8B-EEB5-4124-ACD9-8112596D4479}</a:tableStyleId>
              </a:tblPr>
              <a:tblGrid>
                <a:gridCol w="1274775">
                  <a:extLst>
                    <a:ext uri="{9D8B030D-6E8A-4147-A177-3AD203B41FA5}">
                      <a16:colId xmlns:a16="http://schemas.microsoft.com/office/drawing/2014/main" val="20000"/>
                    </a:ext>
                  </a:extLst>
                </a:gridCol>
                <a:gridCol w="2255400">
                  <a:extLst>
                    <a:ext uri="{9D8B030D-6E8A-4147-A177-3AD203B41FA5}">
                      <a16:colId xmlns:a16="http://schemas.microsoft.com/office/drawing/2014/main" val="20001"/>
                    </a:ext>
                  </a:extLst>
                </a:gridCol>
                <a:gridCol w="4017425">
                  <a:extLst>
                    <a:ext uri="{9D8B030D-6E8A-4147-A177-3AD203B41FA5}">
                      <a16:colId xmlns:a16="http://schemas.microsoft.com/office/drawing/2014/main" val="20002"/>
                    </a:ext>
                  </a:extLst>
                </a:gridCol>
              </a:tblGrid>
              <a:tr h="521875">
                <a:tc>
                  <a:txBody>
                    <a:bodyPr/>
                    <a:lstStyle/>
                    <a:p>
                      <a:pPr marL="0" lvl="0" indent="0" algn="l" rtl="0">
                        <a:spcBef>
                          <a:spcPts val="0"/>
                        </a:spcBef>
                        <a:spcAft>
                          <a:spcPts val="0"/>
                        </a:spcAft>
                        <a:buNone/>
                      </a:pPr>
                      <a:endParaRPr sz="1500" b="1"/>
                    </a:p>
                  </a:txBody>
                  <a:tcPr marL="91425" marR="91425" marT="91425" marB="91425"/>
                </a:tc>
                <a:tc>
                  <a:txBody>
                    <a:bodyPr/>
                    <a:lstStyle/>
                    <a:p>
                      <a:pPr marL="0" lvl="0" indent="0" algn="l" rtl="0">
                        <a:spcBef>
                          <a:spcPts val="0"/>
                        </a:spcBef>
                        <a:spcAft>
                          <a:spcPts val="0"/>
                        </a:spcAft>
                        <a:buNone/>
                      </a:pPr>
                      <a:r>
                        <a:rPr lang="en" sz="1500" b="1"/>
                        <a:t>Algorithm Name</a:t>
                      </a:r>
                      <a:endParaRPr sz="1500" b="1"/>
                    </a:p>
                  </a:txBody>
                  <a:tcPr marL="91425" marR="91425" marT="91425" marB="91425"/>
                </a:tc>
                <a:tc>
                  <a:txBody>
                    <a:bodyPr/>
                    <a:lstStyle/>
                    <a:p>
                      <a:pPr marL="0" lvl="0" indent="0" algn="l" rtl="0">
                        <a:spcBef>
                          <a:spcPts val="0"/>
                        </a:spcBef>
                        <a:spcAft>
                          <a:spcPts val="0"/>
                        </a:spcAft>
                        <a:buNone/>
                      </a:pPr>
                      <a:r>
                        <a:rPr lang="en" sz="1500" b="1"/>
                        <a:t>Compared Algorithm</a:t>
                      </a:r>
                      <a:endParaRPr sz="1500" b="1"/>
                    </a:p>
                  </a:txBody>
                  <a:tcPr marL="91425" marR="91425" marT="91425" marB="91425"/>
                </a:tc>
                <a:extLst>
                  <a:ext uri="{0D108BD9-81ED-4DB2-BD59-A6C34878D82A}">
                    <a16:rowId xmlns:a16="http://schemas.microsoft.com/office/drawing/2014/main" val="10000"/>
                  </a:ext>
                </a:extLst>
              </a:tr>
              <a:tr h="5018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Merge Sort</a:t>
                      </a:r>
                      <a:endParaRPr/>
                    </a:p>
                  </a:txBody>
                  <a:tcPr marL="91425" marR="91425" marT="91425" marB="91425"/>
                </a:tc>
                <a:tc>
                  <a:txBody>
                    <a:bodyPr/>
                    <a:lstStyle/>
                    <a:p>
                      <a:pPr marL="0" lvl="0" indent="0" algn="l" rtl="0">
                        <a:spcBef>
                          <a:spcPts val="0"/>
                        </a:spcBef>
                        <a:spcAft>
                          <a:spcPts val="0"/>
                        </a:spcAft>
                        <a:buNone/>
                      </a:pPr>
                      <a:r>
                        <a:rPr lang="en-IN"/>
                        <a:t>Bubble Sort</a:t>
                      </a:r>
                      <a:endParaRPr/>
                    </a:p>
                  </a:txBody>
                  <a:tcPr marL="91425" marR="91425" marT="91425" marB="91425"/>
                </a:tc>
                <a:extLst>
                  <a:ext uri="{0D108BD9-81ED-4DB2-BD59-A6C34878D82A}">
                    <a16:rowId xmlns:a16="http://schemas.microsoft.com/office/drawing/2014/main" val="10001"/>
                  </a:ext>
                </a:extLst>
              </a:tr>
              <a:tr h="501850">
                <a:tc>
                  <a:txBody>
                    <a:bodyPr/>
                    <a:lstStyle/>
                    <a:p>
                      <a:pPr marL="0" lvl="0" indent="0" algn="l" rtl="0">
                        <a:spcBef>
                          <a:spcPts val="0"/>
                        </a:spcBef>
                        <a:spcAft>
                          <a:spcPts val="0"/>
                        </a:spcAft>
                        <a:buNone/>
                      </a:pPr>
                      <a:r>
                        <a:rPr lang="en-IN"/>
                        <a:t>Time Complexity</a:t>
                      </a:r>
                      <a:endParaRPr/>
                    </a:p>
                  </a:txBody>
                  <a:tcPr marL="91425" marR="91425" marT="91425" marB="91425"/>
                </a:tc>
                <a:tc>
                  <a:txBody>
                    <a:bodyPr/>
                    <a:lstStyle/>
                    <a:p>
                      <a:pPr marL="0" lvl="0" indent="0" algn="l" rtl="0">
                        <a:spcBef>
                          <a:spcPts val="0"/>
                        </a:spcBef>
                        <a:spcAft>
                          <a:spcPts val="0"/>
                        </a:spcAft>
                        <a:buNone/>
                      </a:pPr>
                      <a:r>
                        <a:rPr lang="en-IN"/>
                        <a:t>O(n </a:t>
                      </a:r>
                      <a:r>
                        <a:rPr lang="en-IN" err="1"/>
                        <a:t>logn</a:t>
                      </a:r>
                      <a:r>
                        <a:rPr lang="en-IN"/>
                        <a:t>)</a:t>
                      </a:r>
                      <a:endParaRPr/>
                    </a:p>
                  </a:txBody>
                  <a:tcPr marL="91425" marR="91425" marT="91425" marB="91425"/>
                </a:tc>
                <a:tc>
                  <a:txBody>
                    <a:bodyPr/>
                    <a:lstStyle/>
                    <a:p>
                      <a:pPr marL="0" lvl="0" indent="0" algn="l" rtl="0">
                        <a:spcBef>
                          <a:spcPts val="0"/>
                        </a:spcBef>
                        <a:spcAft>
                          <a:spcPts val="0"/>
                        </a:spcAft>
                        <a:buNone/>
                      </a:pPr>
                      <a:r>
                        <a:rPr lang="en-IN"/>
                        <a:t>O(n)</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University : Searching Algorithm used</a:t>
            </a:r>
            <a:endParaRPr/>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42900" algn="l" rtl="0">
              <a:spcBef>
                <a:spcPts val="0"/>
              </a:spcBef>
              <a:spcAft>
                <a:spcPts val="0"/>
              </a:spcAft>
              <a:buSzPts val="1800"/>
              <a:buChar char="●"/>
            </a:pPr>
            <a:r>
              <a:rPr lang="en" dirty="0"/>
              <a:t>Algorithm Name: Linear Search</a:t>
            </a:r>
            <a:endParaRPr dirty="0"/>
          </a:p>
          <a:p>
            <a:r>
              <a:rPr lang="en"/>
              <a:t>Algorithm:</a:t>
            </a:r>
          </a:p>
          <a:p>
            <a:pPr>
              <a:lnSpc>
                <a:spcPct val="114999"/>
              </a:lnSpc>
            </a:pPr>
            <a:r>
              <a:rPr lang="en" b="1"/>
              <a:t>Start</a:t>
            </a:r>
            <a:r>
              <a:rPr lang="en"/>
              <a:t>: Take the array and the target value to be searched as input.</a:t>
            </a:r>
            <a:endParaRPr lang="en" dirty="0"/>
          </a:p>
          <a:p>
            <a:pPr>
              <a:lnSpc>
                <a:spcPct val="114999"/>
              </a:lnSpc>
            </a:pPr>
            <a:r>
              <a:rPr lang="en" b="1"/>
              <a:t>Initialize</a:t>
            </a:r>
            <a:r>
              <a:rPr lang="en"/>
              <a:t>: Set an index pointer to the first element of the array.</a:t>
            </a:r>
          </a:p>
          <a:p>
            <a:pPr>
              <a:lnSpc>
                <a:spcPct val="114999"/>
              </a:lnSpc>
            </a:pPr>
            <a:r>
              <a:rPr lang="en" b="1" dirty="0"/>
              <a:t>Traverse</a:t>
            </a:r>
            <a:r>
              <a:rPr lang="en" dirty="0"/>
              <a:t>:</a:t>
            </a:r>
          </a:p>
          <a:p>
            <a:pPr>
              <a:lnSpc>
                <a:spcPct val="114999"/>
              </a:lnSpc>
            </a:pPr>
            <a:r>
              <a:rPr lang="en"/>
              <a:t>Compare the target value with the current element.</a:t>
            </a:r>
          </a:p>
          <a:p>
            <a:pPr>
              <a:lnSpc>
                <a:spcPct val="114999"/>
              </a:lnSpc>
            </a:pPr>
            <a:r>
              <a:rPr lang="en"/>
              <a:t>If they match, return the index of the current element.</a:t>
            </a:r>
          </a:p>
          <a:p>
            <a:pPr>
              <a:lnSpc>
                <a:spcPct val="114999"/>
              </a:lnSpc>
            </a:pPr>
            <a:r>
              <a:rPr lang="en"/>
              <a:t>Otherwise, move to the next element.</a:t>
            </a:r>
          </a:p>
          <a:p>
            <a:pPr>
              <a:lnSpc>
                <a:spcPct val="114999"/>
              </a:lnSpc>
            </a:pPr>
            <a:r>
              <a:rPr lang="en" b="1" dirty="0"/>
              <a:t>Repeat</a:t>
            </a:r>
            <a:r>
              <a:rPr lang="en" dirty="0"/>
              <a:t>: Continue this process until either:</a:t>
            </a:r>
          </a:p>
          <a:p>
            <a:pPr>
              <a:lnSpc>
                <a:spcPct val="114999"/>
              </a:lnSpc>
            </a:pPr>
            <a:r>
              <a:rPr lang="en"/>
              <a:t>The target value is found.</a:t>
            </a:r>
          </a:p>
          <a:p>
            <a:pPr>
              <a:lnSpc>
                <a:spcPct val="114999"/>
              </a:lnSpc>
            </a:pPr>
            <a:r>
              <a:rPr lang="en"/>
              <a:t>All elements in the array are checked.</a:t>
            </a:r>
          </a:p>
          <a:p>
            <a:pPr>
              <a:lnSpc>
                <a:spcPct val="114999"/>
              </a:lnSpc>
            </a:pPr>
            <a:r>
              <a:rPr lang="en" b="1" dirty="0"/>
              <a:t>End</a:t>
            </a:r>
            <a:r>
              <a:rPr lang="en" dirty="0"/>
              <a:t>:</a:t>
            </a:r>
          </a:p>
          <a:p>
            <a:pPr>
              <a:lnSpc>
                <a:spcPct val="114999"/>
              </a:lnSpc>
            </a:pPr>
            <a:r>
              <a:rPr lang="en"/>
              <a:t>If the target is found, output its index.</a:t>
            </a:r>
          </a:p>
          <a:p>
            <a:pPr>
              <a:lnSpc>
                <a:spcPct val="114999"/>
              </a:lnSpc>
            </a:pPr>
            <a:r>
              <a:rPr lang="en"/>
              <a:t>If not, return an indication that the target is not in the array (e.g., -1 or "Not Found").</a:t>
            </a:r>
          </a:p>
          <a:p>
            <a:pPr marL="457200" lvl="0" indent="-342900" algn="l">
              <a:lnSpc>
                <a:spcPct val="114999"/>
              </a:lnSpc>
              <a:spcBef>
                <a:spcPts val="0"/>
              </a:spcBef>
              <a:spcAft>
                <a:spcPts val="0"/>
              </a:spcAft>
              <a:buSzPts val="1800"/>
              <a:buChar char="●"/>
            </a:pPr>
            <a:endParaRPr lang="e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University : Comparison of Searching Algorithm</a:t>
            </a:r>
            <a:endParaRPr/>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0"/>
              </a:spcAft>
              <a:buSzPts val="1800"/>
              <a:buChar char="●"/>
            </a:pPr>
            <a:r>
              <a:rPr lang="en" dirty="0"/>
              <a:t>Algorithm used for comparison: Binary Search</a:t>
            </a:r>
            <a:endParaRPr dirty="0"/>
          </a:p>
          <a:p>
            <a:r>
              <a:rPr lang="en"/>
              <a:t>Algorithm:</a:t>
            </a:r>
          </a:p>
          <a:p>
            <a:pPr>
              <a:lnSpc>
                <a:spcPct val="114999"/>
              </a:lnSpc>
            </a:pPr>
            <a:r>
              <a:rPr lang="en" b="1"/>
              <a:t>Start</a:t>
            </a:r>
            <a:r>
              <a:rPr lang="en"/>
              <a:t>: Take the sorted array and the target value as input.</a:t>
            </a:r>
            <a:endParaRPr lang="en" dirty="0"/>
          </a:p>
          <a:p>
            <a:pPr>
              <a:lnSpc>
                <a:spcPct val="114999"/>
              </a:lnSpc>
            </a:pPr>
            <a:r>
              <a:rPr lang="en" b="1"/>
              <a:t>Initialize</a:t>
            </a:r>
            <a:r>
              <a:rPr lang="en"/>
              <a:t>: Set two pointers:</a:t>
            </a:r>
          </a:p>
          <a:p>
            <a:pPr>
              <a:lnSpc>
                <a:spcPct val="114999"/>
              </a:lnSpc>
            </a:pPr>
            <a:r>
              <a:rPr lang="en">
                <a:latin typeface="Consolas"/>
              </a:rPr>
              <a:t>low</a:t>
            </a:r>
            <a:r>
              <a:rPr lang="en"/>
              <a:t> = 0 (start of the array).</a:t>
            </a:r>
          </a:p>
          <a:p>
            <a:pPr>
              <a:lnSpc>
                <a:spcPct val="114999"/>
              </a:lnSpc>
            </a:pPr>
            <a:r>
              <a:rPr lang="en">
                <a:latin typeface="Consolas"/>
              </a:rPr>
              <a:t>high</a:t>
            </a:r>
            <a:r>
              <a:rPr lang="en"/>
              <a:t> = length of the array - 1 (end of the array).</a:t>
            </a:r>
          </a:p>
          <a:p>
            <a:pPr>
              <a:lnSpc>
                <a:spcPct val="114999"/>
              </a:lnSpc>
            </a:pPr>
            <a:r>
              <a:rPr lang="en" b="1"/>
              <a:t>Loop Until </a:t>
            </a:r>
            <a:r>
              <a:rPr lang="en" b="1">
                <a:latin typeface="Consolas"/>
              </a:rPr>
              <a:t>low</a:t>
            </a:r>
            <a:r>
              <a:rPr lang="en" b="1"/>
              <a:t> &lt;= </a:t>
            </a:r>
            <a:r>
              <a:rPr lang="en" b="1">
                <a:latin typeface="Consolas"/>
              </a:rPr>
              <a:t>high</a:t>
            </a:r>
            <a:r>
              <a:rPr lang="en"/>
              <a:t>:</a:t>
            </a:r>
          </a:p>
          <a:p>
            <a:pPr>
              <a:lnSpc>
                <a:spcPct val="114999"/>
              </a:lnSpc>
            </a:pPr>
            <a:r>
              <a:rPr lang="en"/>
              <a:t>Calculate the middle index: mid=low+high−low2\text{mid} = \text{low} + \frac{\text{high} - \text{low}}{2}mid=low+2high−low </a:t>
            </a:r>
          </a:p>
          <a:p>
            <a:pPr>
              <a:lnSpc>
                <a:spcPct val="114999"/>
              </a:lnSpc>
            </a:pPr>
            <a:r>
              <a:rPr lang="en"/>
              <a:t>Compare the middle element with the target:</a:t>
            </a:r>
          </a:p>
          <a:p>
            <a:pPr lvl="1">
              <a:lnSpc>
                <a:spcPct val="114999"/>
              </a:lnSpc>
            </a:pPr>
            <a:r>
              <a:rPr lang="en"/>
              <a:t>If </a:t>
            </a:r>
            <a:r>
              <a:rPr lang="en">
                <a:latin typeface="Consolas"/>
              </a:rPr>
              <a:t>arr[mid] == target</a:t>
            </a:r>
            <a:r>
              <a:rPr lang="en"/>
              <a:t>, return </a:t>
            </a:r>
            <a:r>
              <a:rPr lang="en">
                <a:latin typeface="Consolas"/>
              </a:rPr>
              <a:t>mid</a:t>
            </a:r>
            <a:r>
              <a:rPr lang="en"/>
              <a:t> (target found).</a:t>
            </a:r>
          </a:p>
          <a:p>
            <a:pPr lvl="1">
              <a:lnSpc>
                <a:spcPct val="114999"/>
              </a:lnSpc>
            </a:pPr>
            <a:r>
              <a:rPr lang="en"/>
              <a:t>If </a:t>
            </a:r>
            <a:r>
              <a:rPr lang="en">
                <a:latin typeface="Consolas"/>
              </a:rPr>
              <a:t>arr[mid] &gt; target</a:t>
            </a:r>
            <a:r>
              <a:rPr lang="en"/>
              <a:t>, update </a:t>
            </a:r>
            <a:r>
              <a:rPr lang="en">
                <a:latin typeface="Consolas"/>
              </a:rPr>
              <a:t>high = mid - 1</a:t>
            </a:r>
            <a:r>
              <a:rPr lang="en"/>
              <a:t> (search the left half).</a:t>
            </a:r>
          </a:p>
          <a:p>
            <a:pPr lvl="1">
              <a:lnSpc>
                <a:spcPct val="114999"/>
              </a:lnSpc>
            </a:pPr>
            <a:r>
              <a:rPr lang="en"/>
              <a:t>If </a:t>
            </a:r>
            <a:r>
              <a:rPr lang="en">
                <a:latin typeface="Consolas"/>
              </a:rPr>
              <a:t>arr[mid] &lt; target</a:t>
            </a:r>
            <a:r>
              <a:rPr lang="en"/>
              <a:t>, update </a:t>
            </a:r>
            <a:r>
              <a:rPr lang="en">
                <a:latin typeface="Consolas"/>
              </a:rPr>
              <a:t>low = mid + 1</a:t>
            </a:r>
            <a:r>
              <a:rPr lang="en"/>
              <a:t> (search the right half).</a:t>
            </a:r>
          </a:p>
          <a:p>
            <a:pPr lvl="1">
              <a:lnSpc>
                <a:spcPct val="114999"/>
              </a:lnSpc>
            </a:pPr>
            <a:r>
              <a:rPr lang="en" b="1"/>
              <a:t>End</a:t>
            </a:r>
            <a:r>
              <a:rPr lang="en"/>
              <a:t>:</a:t>
            </a:r>
          </a:p>
          <a:p>
            <a:pPr>
              <a:lnSpc>
                <a:spcPct val="114999"/>
              </a:lnSpc>
            </a:pPr>
            <a:r>
              <a:rPr lang="en"/>
              <a:t>If the </a:t>
            </a:r>
            <a:r>
              <a:rPr lang="en">
                <a:latin typeface="Consolas"/>
              </a:rPr>
              <a:t>low</a:t>
            </a:r>
            <a:r>
              <a:rPr lang="en"/>
              <a:t> pointer exceeds the </a:t>
            </a:r>
            <a:r>
              <a:rPr lang="en">
                <a:latin typeface="Consolas"/>
              </a:rPr>
              <a:t>high</a:t>
            </a:r>
            <a:r>
              <a:rPr lang="en"/>
              <a:t> pointer, the target is not in the array. Return -1 or "Not Found".</a:t>
            </a:r>
          </a:p>
          <a:p>
            <a:pPr marL="457200" lvl="0" indent="-342900" algn="l">
              <a:lnSpc>
                <a:spcPct val="114999"/>
              </a:lnSpc>
              <a:spcBef>
                <a:spcPts val="0"/>
              </a:spcBef>
              <a:spcAft>
                <a:spcPts val="0"/>
              </a:spcAft>
              <a:buSzPts val="1800"/>
              <a:buChar char="●"/>
            </a:pPr>
            <a:endParaRPr lang="e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University : Time Complexity of Searching Algorithm</a:t>
            </a:r>
            <a:endParaRPr/>
          </a:p>
        </p:txBody>
      </p:sp>
      <p:graphicFrame>
        <p:nvGraphicFramePr>
          <p:cNvPr id="140" name="Google Shape;140;p26"/>
          <p:cNvGraphicFramePr/>
          <p:nvPr>
            <p:extLst>
              <p:ext uri="{D42A27DB-BD31-4B8C-83A1-F6EECF244321}">
                <p14:modId xmlns:p14="http://schemas.microsoft.com/office/powerpoint/2010/main" val="994195304"/>
              </p:ext>
            </p:extLst>
          </p:nvPr>
        </p:nvGraphicFramePr>
        <p:xfrm>
          <a:off x="599800" y="1706325"/>
          <a:ext cx="7547600" cy="1633295"/>
        </p:xfrm>
        <a:graphic>
          <a:graphicData uri="http://schemas.openxmlformats.org/drawingml/2006/table">
            <a:tbl>
              <a:tblPr>
                <a:noFill/>
                <a:tableStyleId>{A8E63C8B-EEB5-4124-ACD9-8112596D4479}</a:tableStyleId>
              </a:tblPr>
              <a:tblGrid>
                <a:gridCol w="1274775">
                  <a:extLst>
                    <a:ext uri="{9D8B030D-6E8A-4147-A177-3AD203B41FA5}">
                      <a16:colId xmlns:a16="http://schemas.microsoft.com/office/drawing/2014/main" val="20000"/>
                    </a:ext>
                  </a:extLst>
                </a:gridCol>
                <a:gridCol w="2255400">
                  <a:extLst>
                    <a:ext uri="{9D8B030D-6E8A-4147-A177-3AD203B41FA5}">
                      <a16:colId xmlns:a16="http://schemas.microsoft.com/office/drawing/2014/main" val="20001"/>
                    </a:ext>
                  </a:extLst>
                </a:gridCol>
                <a:gridCol w="4017425">
                  <a:extLst>
                    <a:ext uri="{9D8B030D-6E8A-4147-A177-3AD203B41FA5}">
                      <a16:colId xmlns:a16="http://schemas.microsoft.com/office/drawing/2014/main" val="20002"/>
                    </a:ext>
                  </a:extLst>
                </a:gridCol>
              </a:tblGrid>
              <a:tr h="521875">
                <a:tc>
                  <a:txBody>
                    <a:bodyPr/>
                    <a:lstStyle/>
                    <a:p>
                      <a:pPr marL="0" lvl="0" indent="0" algn="l" rtl="0">
                        <a:spcBef>
                          <a:spcPts val="0"/>
                        </a:spcBef>
                        <a:spcAft>
                          <a:spcPts val="0"/>
                        </a:spcAft>
                        <a:buNone/>
                      </a:pPr>
                      <a:endParaRPr sz="1500" b="1"/>
                    </a:p>
                  </a:txBody>
                  <a:tcPr marL="91425" marR="91425" marT="91425" marB="91425"/>
                </a:tc>
                <a:tc>
                  <a:txBody>
                    <a:bodyPr/>
                    <a:lstStyle/>
                    <a:p>
                      <a:pPr marL="0" lvl="0" indent="0" algn="l" rtl="0">
                        <a:spcBef>
                          <a:spcPts val="0"/>
                        </a:spcBef>
                        <a:spcAft>
                          <a:spcPts val="0"/>
                        </a:spcAft>
                        <a:buNone/>
                      </a:pPr>
                      <a:r>
                        <a:rPr lang="en" sz="1500" b="1"/>
                        <a:t>Algorithm Name</a:t>
                      </a:r>
                      <a:endParaRPr sz="1500" b="1"/>
                    </a:p>
                  </a:txBody>
                  <a:tcPr marL="91425" marR="91425" marT="91425" marB="91425"/>
                </a:tc>
                <a:tc>
                  <a:txBody>
                    <a:bodyPr/>
                    <a:lstStyle/>
                    <a:p>
                      <a:pPr marL="0" lvl="0" indent="0" algn="l" rtl="0">
                        <a:spcBef>
                          <a:spcPts val="0"/>
                        </a:spcBef>
                        <a:spcAft>
                          <a:spcPts val="0"/>
                        </a:spcAft>
                        <a:buNone/>
                      </a:pPr>
                      <a:r>
                        <a:rPr lang="en" sz="1500" b="1"/>
                        <a:t>Compared Algorithm</a:t>
                      </a:r>
                      <a:endParaRPr sz="1500" b="1"/>
                    </a:p>
                  </a:txBody>
                  <a:tcPr marL="91425" marR="91425" marT="91425" marB="91425"/>
                </a:tc>
                <a:extLst>
                  <a:ext uri="{0D108BD9-81ED-4DB2-BD59-A6C34878D82A}">
                    <a16:rowId xmlns:a16="http://schemas.microsoft.com/office/drawing/2014/main" val="10000"/>
                  </a:ext>
                </a:extLst>
              </a:tr>
              <a:tr h="5018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Linear Search</a:t>
                      </a:r>
                      <a:endParaRPr/>
                    </a:p>
                  </a:txBody>
                  <a:tcPr marL="91425" marR="91425" marT="91425" marB="91425"/>
                </a:tc>
                <a:tc>
                  <a:txBody>
                    <a:bodyPr/>
                    <a:lstStyle/>
                    <a:p>
                      <a:pPr marL="0" lvl="0" indent="0" algn="l" rtl="0">
                        <a:spcBef>
                          <a:spcPts val="0"/>
                        </a:spcBef>
                        <a:spcAft>
                          <a:spcPts val="0"/>
                        </a:spcAft>
                        <a:buNone/>
                      </a:pPr>
                      <a:r>
                        <a:rPr lang="en-IN"/>
                        <a:t>Binary Search</a:t>
                      </a:r>
                      <a:endParaRPr/>
                    </a:p>
                  </a:txBody>
                  <a:tcPr marL="91425" marR="91425" marT="91425" marB="91425"/>
                </a:tc>
                <a:extLst>
                  <a:ext uri="{0D108BD9-81ED-4DB2-BD59-A6C34878D82A}">
                    <a16:rowId xmlns:a16="http://schemas.microsoft.com/office/drawing/2014/main" val="10001"/>
                  </a:ext>
                </a:extLst>
              </a:tr>
              <a:tr h="501850">
                <a:tc>
                  <a:txBody>
                    <a:bodyPr/>
                    <a:lstStyle/>
                    <a:p>
                      <a:pPr marL="0" lvl="0" indent="0" algn="l" rtl="0">
                        <a:spcBef>
                          <a:spcPts val="0"/>
                        </a:spcBef>
                        <a:spcAft>
                          <a:spcPts val="0"/>
                        </a:spcAft>
                        <a:buNone/>
                      </a:pPr>
                      <a:r>
                        <a:rPr lang="en-IN"/>
                        <a:t>Time Complexity</a:t>
                      </a:r>
                      <a:endParaRPr/>
                    </a:p>
                  </a:txBody>
                  <a:tcPr marL="91425" marR="91425" marT="91425" marB="91425"/>
                </a:tc>
                <a:tc>
                  <a:txBody>
                    <a:bodyPr/>
                    <a:lstStyle/>
                    <a:p>
                      <a:pPr marL="0" lvl="0" indent="0" algn="l" rtl="0">
                        <a:spcBef>
                          <a:spcPts val="0"/>
                        </a:spcBef>
                        <a:spcAft>
                          <a:spcPts val="0"/>
                        </a:spcAft>
                        <a:buNone/>
                      </a:pPr>
                      <a:r>
                        <a:rPr lang="en-IN"/>
                        <a:t>O(n)</a:t>
                      </a:r>
                      <a:endParaRPr/>
                    </a:p>
                  </a:txBody>
                  <a:tcPr marL="91425" marR="91425" marT="91425" marB="91425"/>
                </a:tc>
                <a:tc>
                  <a:txBody>
                    <a:bodyPr/>
                    <a:lstStyle/>
                    <a:p>
                      <a:pPr marL="0" lvl="0" indent="0" algn="l" rtl="0">
                        <a:spcBef>
                          <a:spcPts val="0"/>
                        </a:spcBef>
                        <a:spcAft>
                          <a:spcPts val="0"/>
                        </a:spcAft>
                        <a:buNone/>
                      </a:pPr>
                      <a:r>
                        <a:rPr lang="en-IN"/>
                        <a:t>O(log n)</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Source Code</a:t>
            </a:r>
          </a:p>
        </p:txBody>
      </p:sp>
      <p:sp>
        <p:nvSpPr>
          <p:cNvPr id="146" name="Google Shape;146;p27"/>
          <p:cNvSpPr txBox="1">
            <a:spLocks noGrp="1"/>
          </p:cNvSpPr>
          <p:nvPr>
            <p:ph type="body" idx="1"/>
          </p:nvPr>
        </p:nvSpPr>
        <p:spPr>
          <a:xfrm>
            <a:off x="311700" y="1152475"/>
            <a:ext cx="2270734" cy="3672842"/>
          </a:xfrm>
          <a:prstGeom prst="rect">
            <a:avLst/>
          </a:prstGeom>
        </p:spPr>
        <p:txBody>
          <a:bodyPr spcFirstLastPara="1" wrap="square" lIns="91425" tIns="91425" rIns="91425" bIns="91425" anchor="t" anchorCtr="0">
            <a:normAutofit fontScale="62500" lnSpcReduction="20000"/>
          </a:bodyPr>
          <a:lstStyle/>
          <a:p>
            <a:pPr>
              <a:lnSpc>
                <a:spcPct val="114999"/>
              </a:lnSpc>
              <a:buNone/>
            </a:pPr>
            <a:r>
              <a:rPr lang="en-US" sz="1100"/>
              <a:t>/</a:t>
            </a:r>
            <a:r>
              <a:rPr lang="en-US" sz="1000"/>
              <a:t>/ Merge Sort Implementation</a:t>
            </a:r>
          </a:p>
          <a:p>
            <a:pPr>
              <a:lnSpc>
                <a:spcPct val="114999"/>
              </a:lnSpc>
              <a:buNone/>
            </a:pPr>
            <a:r>
              <a:rPr lang="en-US" sz="1000"/>
              <a:t>void merge(vector&lt;pair&lt;University, string&gt;&gt; &amp;</a:t>
            </a:r>
            <a:r>
              <a:rPr lang="en-US" sz="1000" err="1"/>
              <a:t>arr</a:t>
            </a:r>
            <a:r>
              <a:rPr lang="en-US" sz="1000"/>
              <a:t>, int left, int mid, int right) {</a:t>
            </a:r>
          </a:p>
          <a:p>
            <a:pPr>
              <a:lnSpc>
                <a:spcPct val="114999"/>
              </a:lnSpc>
              <a:buNone/>
            </a:pPr>
            <a:r>
              <a:rPr lang="en-US" sz="1000"/>
              <a:t>    int n1 = mid - left + 1, n2 = right - mid;</a:t>
            </a:r>
          </a:p>
          <a:p>
            <a:pPr>
              <a:lnSpc>
                <a:spcPct val="114999"/>
              </a:lnSpc>
              <a:buNone/>
            </a:pPr>
            <a:r>
              <a:rPr lang="en-US" sz="1000"/>
              <a:t>    vector&lt;pair&lt;University, string&gt;&gt; L(</a:t>
            </a:r>
            <a:r>
              <a:rPr lang="en-US" sz="1000" err="1"/>
              <a:t>arr.begin</a:t>
            </a:r>
            <a:r>
              <a:rPr lang="en-US" sz="1000"/>
              <a:t>() + left, </a:t>
            </a:r>
            <a:r>
              <a:rPr lang="en-US" sz="1000" err="1"/>
              <a:t>arr.begin</a:t>
            </a:r>
            <a:r>
              <a:rPr lang="en-US" sz="1000"/>
              <a:t>() + mid + 1);</a:t>
            </a:r>
          </a:p>
          <a:p>
            <a:pPr>
              <a:lnSpc>
                <a:spcPct val="114999"/>
              </a:lnSpc>
              <a:buNone/>
            </a:pPr>
            <a:r>
              <a:rPr lang="en-US" sz="1000"/>
              <a:t>    vector&lt;pair&lt;University, string&gt;&gt; R(</a:t>
            </a:r>
            <a:r>
              <a:rPr lang="en-US" sz="1000" err="1"/>
              <a:t>arr.begin</a:t>
            </a:r>
            <a:r>
              <a:rPr lang="en-US" sz="1000"/>
              <a:t>() + mid + 1, </a:t>
            </a:r>
            <a:r>
              <a:rPr lang="en-US" sz="1000" err="1"/>
              <a:t>arr.begin</a:t>
            </a:r>
            <a:r>
              <a:rPr lang="en-US" sz="1000"/>
              <a:t>() + right + 1);</a:t>
            </a:r>
          </a:p>
          <a:p>
            <a:pPr>
              <a:lnSpc>
                <a:spcPct val="114999"/>
              </a:lnSpc>
              <a:buNone/>
            </a:pPr>
            <a:endParaRPr lang="en-US" sz="1000"/>
          </a:p>
          <a:p>
            <a:pPr>
              <a:lnSpc>
                <a:spcPct val="114999"/>
              </a:lnSpc>
              <a:buNone/>
            </a:pPr>
            <a:r>
              <a:rPr lang="en-US" sz="1000"/>
              <a:t>    int </a:t>
            </a:r>
            <a:r>
              <a:rPr lang="en-US" sz="1000" err="1"/>
              <a:t>i</a:t>
            </a:r>
            <a:r>
              <a:rPr lang="en-US" sz="1000"/>
              <a:t> = 0, j = 0, k = left;</a:t>
            </a:r>
          </a:p>
          <a:p>
            <a:pPr>
              <a:lnSpc>
                <a:spcPct val="114999"/>
              </a:lnSpc>
              <a:buNone/>
            </a:pPr>
            <a:r>
              <a:rPr lang="en-US" sz="1000"/>
              <a:t>    while (</a:t>
            </a:r>
            <a:r>
              <a:rPr lang="en-US" sz="1000" err="1"/>
              <a:t>i</a:t>
            </a:r>
            <a:r>
              <a:rPr lang="en-US" sz="1000"/>
              <a:t> &lt; n1 &amp;&amp; j &lt; n2) {</a:t>
            </a:r>
          </a:p>
          <a:p>
            <a:pPr>
              <a:lnSpc>
                <a:spcPct val="114999"/>
              </a:lnSpc>
              <a:buNone/>
            </a:pPr>
            <a:r>
              <a:rPr lang="en-US" sz="1000"/>
              <a:t>        if (L[</a:t>
            </a:r>
            <a:r>
              <a:rPr lang="en-US" sz="1000" err="1"/>
              <a:t>i</a:t>
            </a:r>
            <a:r>
              <a:rPr lang="en-US" sz="1000"/>
              <a:t>].second &lt;= R[j].second)</a:t>
            </a:r>
          </a:p>
          <a:p>
            <a:pPr>
              <a:lnSpc>
                <a:spcPct val="114999"/>
              </a:lnSpc>
              <a:buNone/>
            </a:pPr>
            <a:r>
              <a:rPr lang="en-US" sz="1000"/>
              <a:t>            </a:t>
            </a:r>
            <a:r>
              <a:rPr lang="en-US" sz="1000" err="1"/>
              <a:t>arr</a:t>
            </a:r>
            <a:r>
              <a:rPr lang="en-US" sz="1000"/>
              <a:t>[k++] = L[</a:t>
            </a:r>
            <a:r>
              <a:rPr lang="en-US" sz="1000" err="1"/>
              <a:t>i</a:t>
            </a:r>
            <a:r>
              <a:rPr lang="en-US" sz="1000"/>
              <a:t>++];</a:t>
            </a:r>
          </a:p>
          <a:p>
            <a:pPr>
              <a:lnSpc>
                <a:spcPct val="114999"/>
              </a:lnSpc>
              <a:buNone/>
            </a:pPr>
            <a:r>
              <a:rPr lang="en-US" sz="1000"/>
              <a:t>        else</a:t>
            </a:r>
          </a:p>
          <a:p>
            <a:pPr>
              <a:lnSpc>
                <a:spcPct val="114999"/>
              </a:lnSpc>
              <a:buNone/>
            </a:pPr>
            <a:r>
              <a:rPr lang="en-US" sz="1000"/>
              <a:t>            </a:t>
            </a:r>
            <a:r>
              <a:rPr lang="en-US" sz="1000" err="1"/>
              <a:t>arr</a:t>
            </a:r>
            <a:r>
              <a:rPr lang="en-US" sz="1000"/>
              <a:t>[k++] = R[</a:t>
            </a:r>
            <a:r>
              <a:rPr lang="en-US" sz="1000" err="1"/>
              <a:t>j++</a:t>
            </a:r>
            <a:r>
              <a:rPr lang="en-US" sz="1000"/>
              <a:t>];</a:t>
            </a:r>
          </a:p>
          <a:p>
            <a:pPr>
              <a:lnSpc>
                <a:spcPct val="114999"/>
              </a:lnSpc>
              <a:buNone/>
            </a:pPr>
            <a:r>
              <a:rPr lang="en-US" sz="1000"/>
              <a:t>    }</a:t>
            </a:r>
          </a:p>
          <a:p>
            <a:pPr>
              <a:lnSpc>
                <a:spcPct val="114999"/>
              </a:lnSpc>
              <a:buNone/>
            </a:pPr>
            <a:r>
              <a:rPr lang="en-US" sz="1000"/>
              <a:t>    while (</a:t>
            </a:r>
            <a:r>
              <a:rPr lang="en-US" sz="1000" err="1"/>
              <a:t>i</a:t>
            </a:r>
            <a:r>
              <a:rPr lang="en-US" sz="1000"/>
              <a:t> &lt; n1) </a:t>
            </a:r>
            <a:r>
              <a:rPr lang="en-US" sz="1000" err="1"/>
              <a:t>arr</a:t>
            </a:r>
            <a:r>
              <a:rPr lang="en-US" sz="1000"/>
              <a:t>[k++] = L[</a:t>
            </a:r>
            <a:r>
              <a:rPr lang="en-US" sz="1000" err="1"/>
              <a:t>i</a:t>
            </a:r>
            <a:r>
              <a:rPr lang="en-US" sz="1000"/>
              <a:t>++];</a:t>
            </a:r>
          </a:p>
          <a:p>
            <a:pPr>
              <a:lnSpc>
                <a:spcPct val="114999"/>
              </a:lnSpc>
              <a:buNone/>
            </a:pPr>
            <a:r>
              <a:rPr lang="en-US" sz="1000"/>
              <a:t>    while (j &lt; n2) </a:t>
            </a:r>
            <a:r>
              <a:rPr lang="en-US" sz="1000" err="1"/>
              <a:t>arr</a:t>
            </a:r>
            <a:r>
              <a:rPr lang="en-US" sz="1000"/>
              <a:t>[k++] = R[</a:t>
            </a:r>
            <a:r>
              <a:rPr lang="en-US" sz="1000" err="1"/>
              <a:t>j++</a:t>
            </a:r>
            <a:r>
              <a:rPr lang="en-US" sz="1000"/>
              <a:t>];</a:t>
            </a:r>
          </a:p>
          <a:p>
            <a:pPr>
              <a:lnSpc>
                <a:spcPct val="114999"/>
              </a:lnSpc>
              <a:buNone/>
            </a:pPr>
            <a:r>
              <a:rPr lang="en-US" sz="1000"/>
              <a:t>}</a:t>
            </a:r>
          </a:p>
          <a:p>
            <a:pPr>
              <a:lnSpc>
                <a:spcPct val="114999"/>
              </a:lnSpc>
              <a:buNone/>
            </a:pPr>
            <a:endParaRPr lang="en-US" sz="1000"/>
          </a:p>
          <a:p>
            <a:pPr>
              <a:lnSpc>
                <a:spcPct val="114999"/>
              </a:lnSpc>
              <a:buNone/>
            </a:pPr>
            <a:r>
              <a:rPr lang="en-US" sz="1000"/>
              <a:t>void </a:t>
            </a:r>
            <a:r>
              <a:rPr lang="en-US" sz="1000" err="1"/>
              <a:t>mergeSort</a:t>
            </a:r>
            <a:r>
              <a:rPr lang="en-US" sz="1000"/>
              <a:t>(vector&lt;pair&lt;University, string&gt;&gt; &amp;</a:t>
            </a:r>
            <a:r>
              <a:rPr lang="en-US" sz="1000" err="1"/>
              <a:t>arr</a:t>
            </a:r>
            <a:r>
              <a:rPr lang="en-US" sz="1000"/>
              <a:t>, int left, int right) {</a:t>
            </a:r>
          </a:p>
          <a:p>
            <a:pPr>
              <a:lnSpc>
                <a:spcPct val="114999"/>
              </a:lnSpc>
              <a:buNone/>
            </a:pPr>
            <a:r>
              <a:rPr lang="en-US" sz="1000"/>
              <a:t>    if (left &lt; right) {</a:t>
            </a:r>
          </a:p>
          <a:p>
            <a:pPr>
              <a:lnSpc>
                <a:spcPct val="114999"/>
              </a:lnSpc>
              <a:buNone/>
            </a:pPr>
            <a:r>
              <a:rPr lang="en-US" sz="1000"/>
              <a:t>        int mid = left + (right - left) / 2;</a:t>
            </a:r>
          </a:p>
          <a:p>
            <a:pPr>
              <a:lnSpc>
                <a:spcPct val="114999"/>
              </a:lnSpc>
              <a:buNone/>
            </a:pPr>
            <a:r>
              <a:rPr lang="en-US" sz="1000"/>
              <a:t>        </a:t>
            </a:r>
            <a:r>
              <a:rPr lang="en-US" sz="1000" err="1"/>
              <a:t>mergeSort</a:t>
            </a:r>
            <a:r>
              <a:rPr lang="en-US" sz="1000"/>
              <a:t>(</a:t>
            </a:r>
            <a:r>
              <a:rPr lang="en-US" sz="1000" err="1"/>
              <a:t>arr</a:t>
            </a:r>
            <a:r>
              <a:rPr lang="en-US" sz="1000"/>
              <a:t>, left, mid);</a:t>
            </a:r>
          </a:p>
          <a:p>
            <a:pPr>
              <a:lnSpc>
                <a:spcPct val="114999"/>
              </a:lnSpc>
              <a:buNone/>
            </a:pPr>
            <a:r>
              <a:rPr lang="en-US" sz="1000"/>
              <a:t>        </a:t>
            </a:r>
            <a:r>
              <a:rPr lang="en-US" sz="1000" err="1"/>
              <a:t>mergeSort</a:t>
            </a:r>
            <a:r>
              <a:rPr lang="en-US" sz="1000"/>
              <a:t>(</a:t>
            </a:r>
            <a:r>
              <a:rPr lang="en-US" sz="1000" err="1"/>
              <a:t>arr</a:t>
            </a:r>
            <a:r>
              <a:rPr lang="en-US" sz="1000"/>
              <a:t>, mid + 1, right);</a:t>
            </a:r>
          </a:p>
          <a:p>
            <a:pPr>
              <a:lnSpc>
                <a:spcPct val="114999"/>
              </a:lnSpc>
              <a:buNone/>
            </a:pPr>
            <a:r>
              <a:rPr lang="en-US" sz="1000"/>
              <a:t>        merge(</a:t>
            </a:r>
            <a:r>
              <a:rPr lang="en-US" sz="1000" err="1"/>
              <a:t>arr</a:t>
            </a:r>
            <a:r>
              <a:rPr lang="en-US" sz="1000"/>
              <a:t>, left, mid, right);</a:t>
            </a:r>
          </a:p>
          <a:p>
            <a:pPr>
              <a:lnSpc>
                <a:spcPct val="114999"/>
              </a:lnSpc>
              <a:buNone/>
            </a:pPr>
            <a:r>
              <a:rPr lang="en-US" sz="1000"/>
              <a:t>    }</a:t>
            </a:r>
          </a:p>
          <a:p>
            <a:pPr>
              <a:lnSpc>
                <a:spcPct val="114999"/>
              </a:lnSpc>
              <a:buNone/>
            </a:pPr>
            <a:r>
              <a:rPr lang="en-US" sz="1000"/>
              <a:t>}</a:t>
            </a:r>
          </a:p>
          <a:p>
            <a:pPr>
              <a:lnSpc>
                <a:spcPct val="114999"/>
              </a:lnSpc>
              <a:buNone/>
            </a:pPr>
            <a:endParaRPr lang="en-US" sz="1000"/>
          </a:p>
          <a:p>
            <a:pPr>
              <a:lnSpc>
                <a:spcPct val="114999"/>
              </a:lnSpc>
              <a:buNone/>
            </a:pPr>
            <a:r>
              <a:rPr lang="en-US" sz="1000"/>
              <a:t>// Linear Search Implementation</a:t>
            </a:r>
          </a:p>
          <a:p>
            <a:pPr>
              <a:lnSpc>
                <a:spcPct val="114999"/>
              </a:lnSpc>
              <a:buNone/>
            </a:pPr>
            <a:r>
              <a:rPr lang="en-US" sz="1000"/>
              <a:t>int AP23110011052_university_linearSearch(const vector&lt;pair&lt;University, string&gt;&gt; &amp;</a:t>
            </a:r>
            <a:r>
              <a:rPr lang="en-US" sz="1000" err="1"/>
              <a:t>arr</a:t>
            </a:r>
            <a:r>
              <a:rPr lang="en-US" sz="1000"/>
              <a:t>, const string &amp;key) {</a:t>
            </a:r>
          </a:p>
          <a:p>
            <a:pPr>
              <a:lnSpc>
                <a:spcPct val="114999"/>
              </a:lnSpc>
              <a:buNone/>
            </a:pPr>
            <a:r>
              <a:rPr lang="en-US" sz="1000"/>
              <a:t>    for (int </a:t>
            </a:r>
            <a:r>
              <a:rPr lang="en-US" sz="1000" err="1"/>
              <a:t>i</a:t>
            </a:r>
            <a:r>
              <a:rPr lang="en-US" sz="1000"/>
              <a:t> = 0; </a:t>
            </a:r>
            <a:r>
              <a:rPr lang="en-US" sz="1000" err="1"/>
              <a:t>i</a:t>
            </a:r>
            <a:r>
              <a:rPr lang="en-US" sz="1000"/>
              <a:t> &lt; </a:t>
            </a:r>
            <a:r>
              <a:rPr lang="en-US" sz="1000" err="1"/>
              <a:t>arr.size</a:t>
            </a:r>
            <a:r>
              <a:rPr lang="en-US" sz="1000"/>
              <a:t>(); </a:t>
            </a:r>
            <a:r>
              <a:rPr lang="en-US" sz="1000" err="1"/>
              <a:t>i</a:t>
            </a:r>
            <a:r>
              <a:rPr lang="en-US" sz="1000"/>
              <a:t>++) {</a:t>
            </a:r>
          </a:p>
          <a:p>
            <a:pPr>
              <a:lnSpc>
                <a:spcPct val="114999"/>
              </a:lnSpc>
              <a:buNone/>
            </a:pPr>
            <a:r>
              <a:rPr lang="en-US" sz="1000"/>
              <a:t>        if (</a:t>
            </a:r>
            <a:r>
              <a:rPr lang="en-US" sz="1000" err="1"/>
              <a:t>arr</a:t>
            </a:r>
            <a:r>
              <a:rPr lang="en-US" sz="1000"/>
              <a:t>[</a:t>
            </a:r>
            <a:r>
              <a:rPr lang="en-US" sz="1000" err="1"/>
              <a:t>i</a:t>
            </a:r>
            <a:r>
              <a:rPr lang="en-US" sz="1000"/>
              <a:t>].second == key) return </a:t>
            </a:r>
            <a:r>
              <a:rPr lang="en-US" sz="1000" err="1"/>
              <a:t>i</a:t>
            </a:r>
            <a:r>
              <a:rPr lang="en-US" sz="1000"/>
              <a:t>;</a:t>
            </a:r>
          </a:p>
          <a:p>
            <a:pPr>
              <a:lnSpc>
                <a:spcPct val="114999"/>
              </a:lnSpc>
              <a:buNone/>
            </a:pPr>
            <a:r>
              <a:rPr lang="en-US" sz="1000"/>
              <a:t>    }</a:t>
            </a:r>
          </a:p>
          <a:p>
            <a:pPr>
              <a:lnSpc>
                <a:spcPct val="114999"/>
              </a:lnSpc>
              <a:buNone/>
            </a:pPr>
            <a:r>
              <a:rPr lang="en-US" sz="1000"/>
              <a:t>    return -1;</a:t>
            </a:r>
          </a:p>
          <a:p>
            <a:pPr>
              <a:lnSpc>
                <a:spcPct val="114999"/>
              </a:lnSpc>
              <a:buNone/>
            </a:pPr>
            <a:r>
              <a:rPr lang="en-US" sz="1000"/>
              <a:t>}</a:t>
            </a:r>
          </a:p>
          <a:p>
            <a:pPr marL="0" indent="0">
              <a:lnSpc>
                <a:spcPct val="114999"/>
              </a:lnSpc>
              <a:spcAft>
                <a:spcPts val="1200"/>
              </a:spcAft>
              <a:buNone/>
            </a:pPr>
            <a:endParaRPr lang="en-US" sz="1000"/>
          </a:p>
        </p:txBody>
      </p:sp>
      <p:sp>
        <p:nvSpPr>
          <p:cNvPr id="2" name="TextBox 1">
            <a:extLst>
              <a:ext uri="{FF2B5EF4-FFF2-40B4-BE49-F238E27FC236}">
                <a16:creationId xmlns:a16="http://schemas.microsoft.com/office/drawing/2014/main" id="{B7B6DC69-D343-9682-3A78-5D950EFD96DB}"/>
              </a:ext>
            </a:extLst>
          </p:cNvPr>
          <p:cNvSpPr txBox="1"/>
          <p:nvPr/>
        </p:nvSpPr>
        <p:spPr>
          <a:xfrm>
            <a:off x="2574106" y="1288410"/>
            <a:ext cx="2250735"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void AP23110011052_University_create(vector&lt;University&gt; &amp;universities) {</a:t>
            </a:r>
          </a:p>
          <a:p>
            <a:r>
              <a:rPr lang="en-US" sz="600"/>
              <a:t>    int ID;</a:t>
            </a:r>
          </a:p>
          <a:p>
            <a:r>
              <a:rPr lang="en-US" sz="600"/>
              <a:t>    string AP23110011052_univ_code, AP23110011052_univ_name, AP23110011052_univ_address, AP23110011052_univ_mail, AP23110011052_univ_website;</a:t>
            </a:r>
          </a:p>
          <a:p>
            <a:r>
              <a:rPr lang="en-US" sz="600"/>
              <a:t>    </a:t>
            </a:r>
            <a:r>
              <a:rPr lang="en-US" sz="600" err="1"/>
              <a:t>cout</a:t>
            </a:r>
            <a:r>
              <a:rPr lang="en-US" sz="600"/>
              <a:t> &lt;&lt; "Enter University ID: ";</a:t>
            </a:r>
          </a:p>
          <a:p>
            <a:r>
              <a:rPr lang="en-US" sz="600"/>
              <a:t>    </a:t>
            </a:r>
            <a:r>
              <a:rPr lang="en-US" sz="600" err="1"/>
              <a:t>cin</a:t>
            </a:r>
            <a:r>
              <a:rPr lang="en-US" sz="600"/>
              <a:t> &gt;&gt; ID;</a:t>
            </a:r>
          </a:p>
          <a:p>
            <a:r>
              <a:rPr lang="en-US" sz="600"/>
              <a:t>    </a:t>
            </a:r>
            <a:r>
              <a:rPr lang="en-US" sz="600" err="1"/>
              <a:t>cout</a:t>
            </a:r>
            <a:r>
              <a:rPr lang="en-US" sz="600"/>
              <a:t> &lt;&lt; "Enter University Code: ";</a:t>
            </a:r>
          </a:p>
          <a:p>
            <a:r>
              <a:rPr lang="en-US" sz="600"/>
              <a:t>    </a:t>
            </a:r>
            <a:r>
              <a:rPr lang="en-US" sz="600" err="1"/>
              <a:t>cin</a:t>
            </a:r>
            <a:r>
              <a:rPr lang="en-US" sz="600"/>
              <a:t> &gt;&gt; AP23110011052_univ_code;</a:t>
            </a:r>
          </a:p>
          <a:p>
            <a:r>
              <a:rPr lang="en-US" sz="600"/>
              <a:t>    </a:t>
            </a:r>
            <a:r>
              <a:rPr lang="en-US" sz="600" err="1"/>
              <a:t>cout</a:t>
            </a:r>
            <a:r>
              <a:rPr lang="en-US" sz="600"/>
              <a:t> &lt;&lt; "Enter University Name: ";</a:t>
            </a:r>
          </a:p>
          <a:p>
            <a:r>
              <a:rPr lang="en-US" sz="600"/>
              <a:t>    </a:t>
            </a:r>
            <a:r>
              <a:rPr lang="en-US" sz="600" err="1"/>
              <a:t>cin.ignore</a:t>
            </a:r>
            <a:r>
              <a:rPr lang="en-US" sz="600"/>
              <a:t>();</a:t>
            </a:r>
          </a:p>
          <a:p>
            <a:r>
              <a:rPr lang="en-US" sz="600"/>
              <a:t>    </a:t>
            </a:r>
            <a:r>
              <a:rPr lang="en-US" sz="600" err="1"/>
              <a:t>getline</a:t>
            </a:r>
            <a:r>
              <a:rPr lang="en-US" sz="600"/>
              <a:t>(</a:t>
            </a:r>
            <a:r>
              <a:rPr lang="en-US" sz="600" err="1"/>
              <a:t>cin</a:t>
            </a:r>
            <a:r>
              <a:rPr lang="en-US" sz="600"/>
              <a:t>, AP23110011052_univ_name);</a:t>
            </a:r>
          </a:p>
          <a:p>
            <a:r>
              <a:rPr lang="en-US" sz="600"/>
              <a:t>    </a:t>
            </a:r>
            <a:r>
              <a:rPr lang="en-US" sz="600" err="1"/>
              <a:t>cout</a:t>
            </a:r>
            <a:r>
              <a:rPr lang="en-US" sz="600"/>
              <a:t> &lt;&lt; "Enter University Address: ";</a:t>
            </a:r>
          </a:p>
          <a:p>
            <a:r>
              <a:rPr lang="en-US" sz="600"/>
              <a:t>    </a:t>
            </a:r>
            <a:r>
              <a:rPr lang="en-US" sz="600" err="1"/>
              <a:t>getline</a:t>
            </a:r>
            <a:r>
              <a:rPr lang="en-US" sz="600"/>
              <a:t>(</a:t>
            </a:r>
            <a:r>
              <a:rPr lang="en-US" sz="600" err="1"/>
              <a:t>cin</a:t>
            </a:r>
            <a:r>
              <a:rPr lang="en-US" sz="600"/>
              <a:t>, AP23110011052_univ_address);</a:t>
            </a:r>
          </a:p>
          <a:p>
            <a:r>
              <a:rPr lang="en-US" sz="600"/>
              <a:t>    </a:t>
            </a:r>
            <a:r>
              <a:rPr lang="en-US" sz="600" err="1"/>
              <a:t>cout</a:t>
            </a:r>
            <a:r>
              <a:rPr lang="en-US" sz="600"/>
              <a:t> &lt;&lt; "Enter University Email: ";</a:t>
            </a:r>
          </a:p>
          <a:p>
            <a:r>
              <a:rPr lang="en-US" sz="600"/>
              <a:t>    </a:t>
            </a:r>
            <a:r>
              <a:rPr lang="en-US" sz="600" err="1"/>
              <a:t>getline</a:t>
            </a:r>
            <a:r>
              <a:rPr lang="en-US" sz="600"/>
              <a:t>(</a:t>
            </a:r>
            <a:r>
              <a:rPr lang="en-US" sz="600" err="1"/>
              <a:t>cin</a:t>
            </a:r>
            <a:r>
              <a:rPr lang="en-US" sz="600"/>
              <a:t>, AP23110011052_univ_mail);</a:t>
            </a:r>
          </a:p>
          <a:p>
            <a:r>
              <a:rPr lang="en-US" sz="600"/>
              <a:t>    </a:t>
            </a:r>
            <a:r>
              <a:rPr lang="en-US" sz="600" err="1"/>
              <a:t>cout</a:t>
            </a:r>
            <a:r>
              <a:rPr lang="en-US" sz="600"/>
              <a:t> &lt;&lt; "Enter University Website: ";</a:t>
            </a:r>
          </a:p>
          <a:p>
            <a:r>
              <a:rPr lang="en-US" sz="600"/>
              <a:t>    </a:t>
            </a:r>
            <a:r>
              <a:rPr lang="en-US" sz="600" err="1"/>
              <a:t>getline</a:t>
            </a:r>
            <a:r>
              <a:rPr lang="en-US" sz="600"/>
              <a:t>(</a:t>
            </a:r>
            <a:r>
              <a:rPr lang="en-US" sz="600" err="1"/>
              <a:t>cin</a:t>
            </a:r>
            <a:r>
              <a:rPr lang="en-US" sz="600"/>
              <a:t>, AP23110011052_univ_website);</a:t>
            </a:r>
          </a:p>
          <a:p>
            <a:endParaRPr lang="en-US" sz="600"/>
          </a:p>
          <a:p>
            <a:r>
              <a:rPr lang="en-US" sz="600"/>
              <a:t>    </a:t>
            </a:r>
            <a:r>
              <a:rPr lang="en-US" sz="600" err="1"/>
              <a:t>universities.emplace_back</a:t>
            </a:r>
            <a:r>
              <a:rPr lang="en-US" sz="600"/>
              <a:t>(ID, AP23110011052_univ_code, AP23110011052_univ_name, AP23110011052_univ_address, AP23110011052_univ_mail, AP23110011052_univ_website);</a:t>
            </a:r>
          </a:p>
          <a:p>
            <a:r>
              <a:rPr lang="en-US" sz="600"/>
              <a:t>    </a:t>
            </a:r>
            <a:r>
              <a:rPr lang="en-US" sz="600" err="1"/>
              <a:t>updateSortedVectors</a:t>
            </a:r>
            <a:r>
              <a:rPr lang="en-US" sz="600"/>
              <a:t>(universities);</a:t>
            </a:r>
          </a:p>
          <a:p>
            <a:r>
              <a:rPr lang="en-US" sz="600"/>
              <a:t>    </a:t>
            </a:r>
            <a:r>
              <a:rPr lang="en-US" sz="600" err="1"/>
              <a:t>cout</a:t>
            </a:r>
            <a:r>
              <a:rPr lang="en-US" sz="600"/>
              <a:t> &lt;&lt; "University added successfully!" &lt;&lt; </a:t>
            </a:r>
            <a:r>
              <a:rPr lang="en-US" sz="600" err="1"/>
              <a:t>endl</a:t>
            </a:r>
            <a:r>
              <a:rPr lang="en-US" sz="600"/>
              <a:t>;</a:t>
            </a:r>
          </a:p>
          <a:p>
            <a:r>
              <a:rPr lang="en-US" sz="600"/>
              <a:t>}</a:t>
            </a:r>
          </a:p>
          <a:p>
            <a:endParaRPr lang="en-US" sz="1100"/>
          </a:p>
          <a:p>
            <a:endParaRPr lang="en-US" sz="1100"/>
          </a:p>
        </p:txBody>
      </p:sp>
      <p:sp>
        <p:nvSpPr>
          <p:cNvPr id="3" name="TextBox 2">
            <a:extLst>
              <a:ext uri="{FF2B5EF4-FFF2-40B4-BE49-F238E27FC236}">
                <a16:creationId xmlns:a16="http://schemas.microsoft.com/office/drawing/2014/main" id="{22CB915F-5A0C-5478-6719-F83459753ECB}"/>
              </a:ext>
            </a:extLst>
          </p:cNvPr>
          <p:cNvSpPr txBox="1"/>
          <p:nvPr/>
        </p:nvSpPr>
        <p:spPr>
          <a:xfrm>
            <a:off x="4829500" y="1149677"/>
            <a:ext cx="217718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void AP23110011052_University_update(vector&lt;University&gt; &amp;universities, int ID) {</a:t>
            </a:r>
          </a:p>
          <a:p>
            <a:r>
              <a:rPr lang="en-US" sz="600"/>
              <a:t>    for (auto &amp;univ : universities) {</a:t>
            </a:r>
          </a:p>
          <a:p>
            <a:r>
              <a:rPr lang="en-US" sz="600"/>
              <a:t>        if (</a:t>
            </a:r>
            <a:r>
              <a:rPr lang="en-US" sz="600" err="1"/>
              <a:t>univ.getID</a:t>
            </a:r>
            <a:r>
              <a:rPr lang="en-US" sz="600"/>
              <a:t>() == ID) {</a:t>
            </a:r>
          </a:p>
          <a:p>
            <a:r>
              <a:rPr lang="en-US" sz="600"/>
              <a:t>            string AP23110011052_univ_code, AP23110011052_univ_name, AP23110011052_univ_address, AP23110011052_univ_mail, AP23110011052_univ_website;</a:t>
            </a:r>
          </a:p>
          <a:p>
            <a:r>
              <a:rPr lang="en-US" sz="600"/>
              <a:t>            </a:t>
            </a:r>
            <a:r>
              <a:rPr lang="en-US" sz="600" err="1"/>
              <a:t>cout</a:t>
            </a:r>
            <a:r>
              <a:rPr lang="en-US" sz="600"/>
              <a:t> &lt;&lt; "Enter new University Code: ";</a:t>
            </a:r>
          </a:p>
          <a:p>
            <a:r>
              <a:rPr lang="en-US" sz="600"/>
              <a:t>            </a:t>
            </a:r>
            <a:r>
              <a:rPr lang="en-US" sz="600" err="1"/>
              <a:t>cin</a:t>
            </a:r>
            <a:r>
              <a:rPr lang="en-US" sz="600"/>
              <a:t> &gt;&gt; AP23110011052_univ_code;</a:t>
            </a:r>
          </a:p>
          <a:p>
            <a:r>
              <a:rPr lang="en-US" sz="600"/>
              <a:t>            </a:t>
            </a:r>
            <a:r>
              <a:rPr lang="en-US" sz="600" err="1"/>
              <a:t>cout</a:t>
            </a:r>
            <a:r>
              <a:rPr lang="en-US" sz="600"/>
              <a:t> &lt;&lt; "Enter new University Name: ";</a:t>
            </a:r>
          </a:p>
          <a:p>
            <a:r>
              <a:rPr lang="en-US" sz="600"/>
              <a:t>            </a:t>
            </a:r>
            <a:r>
              <a:rPr lang="en-US" sz="600" err="1"/>
              <a:t>cin.ignore</a:t>
            </a:r>
            <a:r>
              <a:rPr lang="en-US" sz="600"/>
              <a:t>();</a:t>
            </a:r>
          </a:p>
          <a:p>
            <a:r>
              <a:rPr lang="en-US" sz="600"/>
              <a:t>            </a:t>
            </a:r>
            <a:r>
              <a:rPr lang="en-US" sz="600" err="1"/>
              <a:t>getline</a:t>
            </a:r>
            <a:r>
              <a:rPr lang="en-US" sz="600"/>
              <a:t>(</a:t>
            </a:r>
            <a:r>
              <a:rPr lang="en-US" sz="600" err="1"/>
              <a:t>cin</a:t>
            </a:r>
            <a:r>
              <a:rPr lang="en-US" sz="600"/>
              <a:t>, AP23110011052_univ_name);</a:t>
            </a:r>
          </a:p>
          <a:p>
            <a:r>
              <a:rPr lang="en-US" sz="600"/>
              <a:t>            </a:t>
            </a:r>
            <a:r>
              <a:rPr lang="en-US" sz="600" err="1"/>
              <a:t>cout</a:t>
            </a:r>
            <a:r>
              <a:rPr lang="en-US" sz="600"/>
              <a:t> &lt;&lt; "Enter new University Address: ";</a:t>
            </a:r>
          </a:p>
          <a:p>
            <a:r>
              <a:rPr lang="en-US" sz="600"/>
              <a:t>            </a:t>
            </a:r>
            <a:r>
              <a:rPr lang="en-US" sz="600" err="1"/>
              <a:t>getline</a:t>
            </a:r>
            <a:r>
              <a:rPr lang="en-US" sz="600"/>
              <a:t>(</a:t>
            </a:r>
            <a:r>
              <a:rPr lang="en-US" sz="600" err="1"/>
              <a:t>cin</a:t>
            </a:r>
            <a:r>
              <a:rPr lang="en-US" sz="600"/>
              <a:t>, AP23110011052_univ_address);</a:t>
            </a:r>
          </a:p>
          <a:p>
            <a:r>
              <a:rPr lang="en-US" sz="600"/>
              <a:t>            </a:t>
            </a:r>
            <a:r>
              <a:rPr lang="en-US" sz="600" err="1"/>
              <a:t>cout</a:t>
            </a:r>
            <a:r>
              <a:rPr lang="en-US" sz="600"/>
              <a:t> &lt;&lt; "Enter new University Email: ";</a:t>
            </a:r>
          </a:p>
          <a:p>
            <a:r>
              <a:rPr lang="en-US" sz="600"/>
              <a:t>            </a:t>
            </a:r>
            <a:r>
              <a:rPr lang="en-US" sz="600" err="1"/>
              <a:t>getline</a:t>
            </a:r>
            <a:r>
              <a:rPr lang="en-US" sz="600"/>
              <a:t>(</a:t>
            </a:r>
            <a:r>
              <a:rPr lang="en-US" sz="600" err="1"/>
              <a:t>cin</a:t>
            </a:r>
            <a:r>
              <a:rPr lang="en-US" sz="600"/>
              <a:t>, AP23110011052_univ_mail);</a:t>
            </a:r>
          </a:p>
          <a:p>
            <a:r>
              <a:rPr lang="en-US" sz="600"/>
              <a:t>            </a:t>
            </a:r>
            <a:r>
              <a:rPr lang="en-US" sz="600" err="1"/>
              <a:t>cout</a:t>
            </a:r>
            <a:r>
              <a:rPr lang="en-US" sz="600"/>
              <a:t> &lt;&lt; "Enter new University Website: ";</a:t>
            </a:r>
          </a:p>
          <a:p>
            <a:r>
              <a:rPr lang="en-US" sz="600"/>
              <a:t>            </a:t>
            </a:r>
            <a:r>
              <a:rPr lang="en-US" sz="600" err="1"/>
              <a:t>getline</a:t>
            </a:r>
            <a:r>
              <a:rPr lang="en-US" sz="600"/>
              <a:t>(</a:t>
            </a:r>
            <a:r>
              <a:rPr lang="en-US" sz="600" err="1"/>
              <a:t>cin</a:t>
            </a:r>
            <a:r>
              <a:rPr lang="en-US" sz="600"/>
              <a:t>, AP23110011052_univ_website);</a:t>
            </a:r>
          </a:p>
          <a:p>
            <a:endParaRPr lang="en-US" sz="600"/>
          </a:p>
          <a:p>
            <a:r>
              <a:rPr lang="en-US" sz="600"/>
              <a:t>            </a:t>
            </a:r>
            <a:r>
              <a:rPr lang="en-US" sz="600" err="1"/>
              <a:t>univ.setUnivCode</a:t>
            </a:r>
            <a:r>
              <a:rPr lang="en-US" sz="600"/>
              <a:t>(AP23110011052_univ_code);</a:t>
            </a:r>
          </a:p>
          <a:p>
            <a:r>
              <a:rPr lang="en-US" sz="600"/>
              <a:t>            </a:t>
            </a:r>
            <a:r>
              <a:rPr lang="en-US" sz="600" err="1"/>
              <a:t>univ.setUnivName</a:t>
            </a:r>
            <a:r>
              <a:rPr lang="en-US" sz="600"/>
              <a:t>(AP23110011052_univ_name);</a:t>
            </a:r>
          </a:p>
          <a:p>
            <a:r>
              <a:rPr lang="en-US" sz="600"/>
              <a:t>            </a:t>
            </a:r>
            <a:r>
              <a:rPr lang="en-US" sz="600" err="1"/>
              <a:t>univ.setUnivAddress</a:t>
            </a:r>
            <a:r>
              <a:rPr lang="en-US" sz="600"/>
              <a:t>(AP23110011052_univ_address);</a:t>
            </a:r>
          </a:p>
          <a:p>
            <a:r>
              <a:rPr lang="en-US" sz="600"/>
              <a:t>            </a:t>
            </a:r>
            <a:r>
              <a:rPr lang="en-US" sz="600" err="1"/>
              <a:t>univ.setUnivMail</a:t>
            </a:r>
            <a:r>
              <a:rPr lang="en-US" sz="600"/>
              <a:t>(AP23110011052_univ_mail);</a:t>
            </a:r>
          </a:p>
          <a:p>
            <a:r>
              <a:rPr lang="en-US" sz="600"/>
              <a:t>            </a:t>
            </a:r>
            <a:r>
              <a:rPr lang="en-US" sz="600" err="1"/>
              <a:t>univ.setUnivWebsite</a:t>
            </a:r>
            <a:r>
              <a:rPr lang="en-US" sz="600"/>
              <a:t>(AP23110011052_univ_website);</a:t>
            </a:r>
          </a:p>
          <a:p>
            <a:r>
              <a:rPr lang="en-US" sz="600"/>
              <a:t>            </a:t>
            </a:r>
          </a:p>
          <a:p>
            <a:r>
              <a:rPr lang="en-US" sz="600"/>
              <a:t>            </a:t>
            </a:r>
            <a:r>
              <a:rPr lang="en-US" sz="600" err="1"/>
              <a:t>updateSortedVectors</a:t>
            </a:r>
            <a:r>
              <a:rPr lang="en-US" sz="600"/>
              <a:t>(universities);</a:t>
            </a:r>
          </a:p>
          <a:p>
            <a:r>
              <a:rPr lang="en-US" sz="600"/>
              <a:t>            </a:t>
            </a:r>
            <a:r>
              <a:rPr lang="en-US" sz="600" err="1"/>
              <a:t>cout</a:t>
            </a:r>
            <a:r>
              <a:rPr lang="en-US" sz="600"/>
              <a:t> &lt;&lt; "University updated successfully!" &lt;&lt; </a:t>
            </a:r>
            <a:r>
              <a:rPr lang="en-US" sz="600" err="1"/>
              <a:t>endl</a:t>
            </a:r>
            <a:r>
              <a:rPr lang="en-US" sz="600"/>
              <a:t>;</a:t>
            </a:r>
          </a:p>
          <a:p>
            <a:r>
              <a:rPr lang="en-US" sz="600"/>
              <a:t>            return;</a:t>
            </a:r>
          </a:p>
          <a:p>
            <a:r>
              <a:rPr lang="en-US" sz="600"/>
              <a:t>        }</a:t>
            </a:r>
          </a:p>
          <a:p>
            <a:r>
              <a:rPr lang="en-US" sz="600"/>
              <a:t>    }</a:t>
            </a:r>
          </a:p>
          <a:p>
            <a:r>
              <a:rPr lang="en-US" sz="600"/>
              <a:t>    </a:t>
            </a:r>
            <a:r>
              <a:rPr lang="en-US" sz="600" err="1"/>
              <a:t>cout</a:t>
            </a:r>
            <a:r>
              <a:rPr lang="en-US" sz="600"/>
              <a:t> &lt;&lt; "University with ID " &lt;&lt; ID &lt;&lt; " not found." &lt;&lt; </a:t>
            </a:r>
            <a:r>
              <a:rPr lang="en-US" sz="600" err="1"/>
              <a:t>endl</a:t>
            </a:r>
            <a:r>
              <a:rPr lang="en-US" sz="600"/>
              <a:t>;</a:t>
            </a:r>
          </a:p>
          <a:p>
            <a:r>
              <a:rPr lang="en-US" sz="600"/>
              <a:t>}</a:t>
            </a:r>
          </a:p>
          <a:p>
            <a:endParaRPr lang="en-US" sz="600"/>
          </a:p>
          <a:p>
            <a:endParaRPr lang="en-US" sz="600"/>
          </a:p>
          <a:p>
            <a:endParaRPr lang="en-US" sz="1000"/>
          </a:p>
          <a:p>
            <a:pPr algn="l"/>
            <a:endParaRPr lang="en-US" sz="600"/>
          </a:p>
        </p:txBody>
      </p:sp>
      <p:sp>
        <p:nvSpPr>
          <p:cNvPr id="4" name="TextBox 3">
            <a:extLst>
              <a:ext uri="{FF2B5EF4-FFF2-40B4-BE49-F238E27FC236}">
                <a16:creationId xmlns:a16="http://schemas.microsoft.com/office/drawing/2014/main" id="{28C5828C-F198-88F3-FEEF-DDC7E50CE5C5}"/>
              </a:ext>
            </a:extLst>
          </p:cNvPr>
          <p:cNvSpPr txBox="1"/>
          <p:nvPr/>
        </p:nvSpPr>
        <p:spPr>
          <a:xfrm>
            <a:off x="7050496" y="1166044"/>
            <a:ext cx="200667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void AP23110011052_University_delete(vector&lt;University&gt; &amp;universities, int ID) {</a:t>
            </a:r>
          </a:p>
          <a:p>
            <a:r>
              <a:rPr lang="en-US" sz="600"/>
              <a:t>    for (auto it = </a:t>
            </a:r>
            <a:r>
              <a:rPr lang="en-US" sz="600" err="1"/>
              <a:t>universities.begin</a:t>
            </a:r>
            <a:r>
              <a:rPr lang="en-US" sz="600"/>
              <a:t>(); it != </a:t>
            </a:r>
            <a:r>
              <a:rPr lang="en-US" sz="600" err="1"/>
              <a:t>universities.end</a:t>
            </a:r>
            <a:r>
              <a:rPr lang="en-US" sz="600"/>
              <a:t>(); ++it) {</a:t>
            </a:r>
          </a:p>
          <a:p>
            <a:r>
              <a:rPr lang="en-US" sz="600"/>
              <a:t>        if (it-&gt;</a:t>
            </a:r>
            <a:r>
              <a:rPr lang="en-US" sz="600" err="1"/>
              <a:t>getID</a:t>
            </a:r>
            <a:r>
              <a:rPr lang="en-US" sz="600"/>
              <a:t>() == ID) {</a:t>
            </a:r>
          </a:p>
          <a:p>
            <a:r>
              <a:rPr lang="en-US" sz="600"/>
              <a:t>            </a:t>
            </a:r>
            <a:r>
              <a:rPr lang="en-US" sz="600" err="1"/>
              <a:t>universities.erase</a:t>
            </a:r>
            <a:r>
              <a:rPr lang="en-US" sz="600"/>
              <a:t>(it);</a:t>
            </a:r>
          </a:p>
          <a:p>
            <a:r>
              <a:rPr lang="en-US" sz="600"/>
              <a:t>            </a:t>
            </a:r>
            <a:r>
              <a:rPr lang="en-US" sz="600" err="1"/>
              <a:t>updateSortedVectors</a:t>
            </a:r>
            <a:r>
              <a:rPr lang="en-US" sz="600"/>
              <a:t>(universities);</a:t>
            </a:r>
          </a:p>
          <a:p>
            <a:r>
              <a:rPr lang="en-US" sz="600"/>
              <a:t>            </a:t>
            </a:r>
            <a:r>
              <a:rPr lang="en-US" sz="600" err="1"/>
              <a:t>cout</a:t>
            </a:r>
            <a:r>
              <a:rPr lang="en-US" sz="600"/>
              <a:t> &lt;&lt; "University deleted successfully!" &lt;&lt; </a:t>
            </a:r>
            <a:r>
              <a:rPr lang="en-US" sz="600" err="1"/>
              <a:t>endl</a:t>
            </a:r>
            <a:r>
              <a:rPr lang="en-US" sz="600"/>
              <a:t>;</a:t>
            </a:r>
          </a:p>
          <a:p>
            <a:r>
              <a:rPr lang="en-US" sz="600"/>
              <a:t>            return;</a:t>
            </a:r>
          </a:p>
          <a:p>
            <a:r>
              <a:rPr lang="en-US" sz="600"/>
              <a:t>        }</a:t>
            </a:r>
          </a:p>
          <a:p>
            <a:r>
              <a:rPr lang="en-US" sz="600"/>
              <a:t>    }</a:t>
            </a:r>
          </a:p>
          <a:p>
            <a:r>
              <a:rPr lang="en-US" sz="600"/>
              <a:t>    </a:t>
            </a:r>
            <a:r>
              <a:rPr lang="en-US" sz="600" err="1"/>
              <a:t>cout</a:t>
            </a:r>
            <a:r>
              <a:rPr lang="en-US" sz="600"/>
              <a:t> &lt;&lt; "University with ID " &lt;&lt; ID &lt;&lt; " not found." &lt;&lt; </a:t>
            </a:r>
            <a:r>
              <a:rPr lang="en-US" sz="600" err="1"/>
              <a:t>endl</a:t>
            </a:r>
            <a:r>
              <a:rPr lang="en-US" sz="600"/>
              <a:t>;</a:t>
            </a:r>
          </a:p>
          <a:p>
            <a:r>
              <a:rPr lang="en-US" sz="600"/>
              <a:t>}</a:t>
            </a:r>
          </a:p>
          <a:p>
            <a:endParaRPr lang="en-US" sz="600"/>
          </a:p>
          <a:p>
            <a:r>
              <a:rPr lang="en-US" sz="600"/>
              <a:t>void AP23110011052_University_read(const vector&lt;University&gt; &amp;universities, int ID) {</a:t>
            </a:r>
          </a:p>
          <a:p>
            <a:r>
              <a:rPr lang="en-US" sz="600"/>
              <a:t>    for (const auto &amp;univ : universities) {</a:t>
            </a:r>
          </a:p>
          <a:p>
            <a:r>
              <a:rPr lang="en-US" sz="600"/>
              <a:t>        if (</a:t>
            </a:r>
            <a:r>
              <a:rPr lang="en-US" sz="600" err="1"/>
              <a:t>univ.getID</a:t>
            </a:r>
            <a:r>
              <a:rPr lang="en-US" sz="600"/>
              <a:t>() == ID) {</a:t>
            </a:r>
          </a:p>
          <a:p>
            <a:r>
              <a:rPr lang="en-US" sz="600"/>
              <a:t>            </a:t>
            </a:r>
            <a:r>
              <a:rPr lang="en-US" sz="600" err="1"/>
              <a:t>univ.displayInfo</a:t>
            </a:r>
            <a:r>
              <a:rPr lang="en-US" sz="600"/>
              <a:t>();</a:t>
            </a:r>
          </a:p>
          <a:p>
            <a:r>
              <a:rPr lang="en-US" sz="600"/>
              <a:t>            return;</a:t>
            </a:r>
          </a:p>
          <a:p>
            <a:r>
              <a:rPr lang="en-US" sz="600"/>
              <a:t>        }</a:t>
            </a:r>
          </a:p>
          <a:p>
            <a:r>
              <a:rPr lang="en-US" sz="600"/>
              <a:t>    }</a:t>
            </a:r>
          </a:p>
          <a:p>
            <a:r>
              <a:rPr lang="en-US" sz="600"/>
              <a:t>    </a:t>
            </a:r>
            <a:r>
              <a:rPr lang="en-US" sz="600" err="1"/>
              <a:t>cout</a:t>
            </a:r>
            <a:r>
              <a:rPr lang="en-US" sz="600"/>
              <a:t> &lt;&lt; "University with ID " &lt;&lt; ID &lt;&lt; " not found." &lt;&lt; </a:t>
            </a:r>
            <a:r>
              <a:rPr lang="en-US" sz="600" err="1"/>
              <a:t>endl</a:t>
            </a:r>
            <a:r>
              <a:rPr lang="en-US" sz="600"/>
              <a:t>;</a:t>
            </a:r>
          </a:p>
          <a:p>
            <a:r>
              <a:rPr lang="en-US" sz="600"/>
              <a:t>}</a:t>
            </a:r>
          </a:p>
          <a:p>
            <a:endParaRPr lang="en-US" sz="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Screen Shots</a:t>
            </a:r>
            <a:endParaRPr lang="en" sz="1450"/>
          </a:p>
        </p:txBody>
      </p:sp>
      <p:pic>
        <p:nvPicPr>
          <p:cNvPr id="2" name="Picture 1" descr="A screen shot of a computer&#10;&#10;Description automatically generated">
            <a:extLst>
              <a:ext uri="{FF2B5EF4-FFF2-40B4-BE49-F238E27FC236}">
                <a16:creationId xmlns:a16="http://schemas.microsoft.com/office/drawing/2014/main" id="{2E27D09C-EC50-B260-8E9E-E49CAD5EA9F1}"/>
              </a:ext>
            </a:extLst>
          </p:cNvPr>
          <p:cNvPicPr>
            <a:picLocks noChangeAspect="1"/>
          </p:cNvPicPr>
          <p:nvPr/>
        </p:nvPicPr>
        <p:blipFill>
          <a:blip r:embed="rId3"/>
          <a:stretch>
            <a:fillRect/>
          </a:stretch>
        </p:blipFill>
        <p:spPr>
          <a:xfrm>
            <a:off x="84986" y="1421422"/>
            <a:ext cx="3332299" cy="3194540"/>
          </a:xfrm>
          <a:prstGeom prst="rect">
            <a:avLst/>
          </a:prstGeom>
        </p:spPr>
      </p:pic>
      <p:pic>
        <p:nvPicPr>
          <p:cNvPr id="3" name="Picture 2" descr="A screen shot of a computer&#10;&#10;Description automatically generated">
            <a:extLst>
              <a:ext uri="{FF2B5EF4-FFF2-40B4-BE49-F238E27FC236}">
                <a16:creationId xmlns:a16="http://schemas.microsoft.com/office/drawing/2014/main" id="{D15A7EBE-6B85-19E8-B49A-ADB99C8A5E10}"/>
              </a:ext>
            </a:extLst>
          </p:cNvPr>
          <p:cNvPicPr>
            <a:picLocks noChangeAspect="1"/>
          </p:cNvPicPr>
          <p:nvPr/>
        </p:nvPicPr>
        <p:blipFill>
          <a:blip r:embed="rId4"/>
          <a:stretch>
            <a:fillRect/>
          </a:stretch>
        </p:blipFill>
        <p:spPr>
          <a:xfrm>
            <a:off x="2035420" y="1419225"/>
            <a:ext cx="4274527" cy="3198934"/>
          </a:xfrm>
          <a:prstGeom prst="rect">
            <a:avLst/>
          </a:prstGeom>
        </p:spPr>
      </p:pic>
      <p:pic>
        <p:nvPicPr>
          <p:cNvPr id="4" name="Picture 3" descr="A screen shot of a computer&#10;&#10;Description automatically generated">
            <a:extLst>
              <a:ext uri="{FF2B5EF4-FFF2-40B4-BE49-F238E27FC236}">
                <a16:creationId xmlns:a16="http://schemas.microsoft.com/office/drawing/2014/main" id="{B61E45DC-364B-BEA6-C0A8-3F91D3C30906}"/>
              </a:ext>
            </a:extLst>
          </p:cNvPr>
          <p:cNvPicPr>
            <a:picLocks noChangeAspect="1"/>
          </p:cNvPicPr>
          <p:nvPr/>
        </p:nvPicPr>
        <p:blipFill>
          <a:blip r:embed="rId5"/>
          <a:stretch>
            <a:fillRect/>
          </a:stretch>
        </p:blipFill>
        <p:spPr>
          <a:xfrm>
            <a:off x="4970952" y="1423252"/>
            <a:ext cx="3993907" cy="319087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58" name="Google Shape;15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lnSpc>
                <a:spcPct val="114999"/>
              </a:lnSpc>
              <a:spcAft>
                <a:spcPts val="1200"/>
              </a:spcAft>
              <a:buNone/>
            </a:pPr>
            <a:r>
              <a:rPr lang="en-US" sz="1600">
                <a:solidFill>
                  <a:srgbClr val="000000"/>
                </a:solidFill>
              </a:rPr>
              <a:t>In conclusion, this project serves as a practical example of applying theoretical programming knowledge to develop a functional and efficient system. It demonstrates the importance of clean coding practices and problem-solving skills in software development.</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682950" y="2571750"/>
            <a:ext cx="1778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Project</a:t>
            </a: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just">
              <a:lnSpc>
                <a:spcPct val="115000"/>
              </a:lnSpc>
              <a:buNone/>
            </a:pPr>
            <a:r>
              <a:rPr lang="en-US">
                <a:latin typeface="Arial" panose="020B0604020202020204" pitchFamily="34" charset="0"/>
                <a:ea typeface="Arial" panose="020B0604020202020204" pitchFamily="34" charset="0"/>
              </a:rPr>
              <a:t>Our project, </a:t>
            </a:r>
            <a:r>
              <a:rPr lang="en-US" sz="1800">
                <a:effectLst/>
                <a:latin typeface="Arial" panose="020B0604020202020204" pitchFamily="34" charset="0"/>
                <a:ea typeface="Arial" panose="020B0604020202020204" pitchFamily="34" charset="0"/>
              </a:rPr>
              <a:t>University Management System is a C++ application that allows users to manage university records, including creating, updating, retrieving, and deleting university information such as: University ID, code, name, address, email, and website.</a:t>
            </a:r>
            <a:endParaRPr lang="en-IN" sz="18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Architecture Diagram</a:t>
            </a: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1" name="Google Shape;71;p15"/>
          <p:cNvPicPr preferRelativeResize="0"/>
          <p:nvPr/>
        </p:nvPicPr>
        <p:blipFill>
          <a:blip r:embed="rId3">
            <a:alphaModFix/>
          </a:blip>
          <a:stretch>
            <a:fillRect/>
          </a:stretch>
        </p:blipFill>
        <p:spPr>
          <a:xfrm>
            <a:off x="171880" y="1017725"/>
            <a:ext cx="8692734" cy="400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 Description : University Setting</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
              <a:t>This module is used to create,Update,Retrieve,Delete(hereafter known as CURD) details of  the module and storing the details in the text file.you have to  provide option for searching and sorting of fields mentioned below according to algorithms given for you</a:t>
            </a:r>
            <a:endParaRPr/>
          </a:p>
          <a:p>
            <a:pPr marL="457200" lvl="0" indent="-342900" algn="l" rtl="0">
              <a:spcBef>
                <a:spcPts val="0"/>
              </a:spcBef>
              <a:spcAft>
                <a:spcPts val="0"/>
              </a:spcAft>
              <a:buSzPts val="1800"/>
              <a:buChar char="●"/>
            </a:pPr>
            <a:endParaRPr/>
          </a:p>
          <a:p>
            <a:pPr marL="457200" lvl="0" indent="-342900" algn="l" rtl="0">
              <a:spcBef>
                <a:spcPts val="0"/>
              </a:spcBef>
              <a:spcAft>
                <a:spcPts val="0"/>
              </a:spcAft>
              <a:buSzPts val="1800"/>
              <a:buChar char="●"/>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University Setting:Field/table details</a:t>
            </a:r>
            <a:endParaRPr/>
          </a:p>
        </p:txBody>
      </p:sp>
      <p:graphicFrame>
        <p:nvGraphicFramePr>
          <p:cNvPr id="84" name="Google Shape;84;p17"/>
          <p:cNvGraphicFramePr/>
          <p:nvPr>
            <p:extLst>
              <p:ext uri="{D42A27DB-BD31-4B8C-83A1-F6EECF244321}">
                <p14:modId xmlns:p14="http://schemas.microsoft.com/office/powerpoint/2010/main" val="211896524"/>
              </p:ext>
            </p:extLst>
          </p:nvPr>
        </p:nvGraphicFramePr>
        <p:xfrm>
          <a:off x="384449" y="1365275"/>
          <a:ext cx="8059800" cy="3000025"/>
        </p:xfrm>
        <a:graphic>
          <a:graphicData uri="http://schemas.openxmlformats.org/drawingml/2006/table">
            <a:tbl>
              <a:tblPr>
                <a:noFill/>
                <a:tableStyleId>{706679FA-5794-442C-9555-1D8E03E9F9A9}</a:tableStyleId>
              </a:tblPr>
              <a:tblGrid>
                <a:gridCol w="4029900">
                  <a:extLst>
                    <a:ext uri="{9D8B030D-6E8A-4147-A177-3AD203B41FA5}">
                      <a16:colId xmlns:a16="http://schemas.microsoft.com/office/drawing/2014/main" val="20000"/>
                    </a:ext>
                  </a:extLst>
                </a:gridCol>
                <a:gridCol w="4029900">
                  <a:extLst>
                    <a:ext uri="{9D8B030D-6E8A-4147-A177-3AD203B41FA5}">
                      <a16:colId xmlns:a16="http://schemas.microsoft.com/office/drawing/2014/main" val="20001"/>
                    </a:ext>
                  </a:extLst>
                </a:gridCol>
              </a:tblGrid>
              <a:tr h="428575">
                <a:tc>
                  <a:txBody>
                    <a:bodyPr/>
                    <a:lstStyle/>
                    <a:p>
                      <a:pPr marL="0" lvl="0" indent="0" algn="l" rtl="0">
                        <a:spcBef>
                          <a:spcPts val="0"/>
                        </a:spcBef>
                        <a:spcAft>
                          <a:spcPts val="0"/>
                        </a:spcAft>
                        <a:buNone/>
                      </a:pPr>
                      <a:r>
                        <a:rPr lang="en" sz="1100" b="1"/>
                        <a:t>Field Name </a:t>
                      </a:r>
                      <a:endParaRPr sz="1100" b="1"/>
                    </a:p>
                  </a:txBody>
                  <a:tcPr marL="63500" marR="63500" marT="63500" marB="63500"/>
                </a:tc>
                <a:tc>
                  <a:txBody>
                    <a:bodyPr/>
                    <a:lstStyle/>
                    <a:p>
                      <a:pPr marL="0" lvl="0" indent="0" algn="l" rtl="0">
                        <a:spcBef>
                          <a:spcPts val="0"/>
                        </a:spcBef>
                        <a:spcAft>
                          <a:spcPts val="0"/>
                        </a:spcAft>
                        <a:buNone/>
                      </a:pPr>
                      <a:r>
                        <a:rPr lang="en" sz="1100" b="1"/>
                        <a:t>Data type</a:t>
                      </a:r>
                      <a:endParaRPr sz="1100" b="1"/>
                    </a:p>
                  </a:txBody>
                  <a:tcPr marL="63500" marR="63500" marT="63500" marB="63500"/>
                </a:tc>
                <a:extLst>
                  <a:ext uri="{0D108BD9-81ED-4DB2-BD59-A6C34878D82A}">
                    <a16:rowId xmlns:a16="http://schemas.microsoft.com/office/drawing/2014/main" val="10000"/>
                  </a:ext>
                </a:extLst>
              </a:tr>
              <a:tr h="428575">
                <a:tc>
                  <a:txBody>
                    <a:bodyPr/>
                    <a:lstStyle/>
                    <a:p>
                      <a:pPr marL="0" lvl="0" indent="0" algn="l" rtl="0">
                        <a:spcBef>
                          <a:spcPts val="0"/>
                        </a:spcBef>
                        <a:spcAft>
                          <a:spcPts val="0"/>
                        </a:spcAft>
                        <a:buNone/>
                      </a:pPr>
                      <a:r>
                        <a:rPr lang="en" sz="1100"/>
                        <a:t>id</a:t>
                      </a:r>
                      <a:endParaRPr sz="1100"/>
                    </a:p>
                  </a:txBody>
                  <a:tcPr marL="63500" marR="63500" marT="63500" marB="63500"/>
                </a:tc>
                <a:tc>
                  <a:txBody>
                    <a:bodyPr/>
                    <a:lstStyle/>
                    <a:p>
                      <a:pPr marL="0" lvl="0" indent="0" algn="l" rtl="0">
                        <a:spcBef>
                          <a:spcPts val="0"/>
                        </a:spcBef>
                        <a:spcAft>
                          <a:spcPts val="0"/>
                        </a:spcAft>
                        <a:buNone/>
                      </a:pPr>
                      <a:r>
                        <a:rPr lang="en" sz="1100"/>
                        <a:t>integer</a:t>
                      </a:r>
                      <a:endParaRPr sz="1100"/>
                    </a:p>
                  </a:txBody>
                  <a:tcPr marL="63500" marR="63500" marT="63500" marB="63500"/>
                </a:tc>
                <a:extLst>
                  <a:ext uri="{0D108BD9-81ED-4DB2-BD59-A6C34878D82A}">
                    <a16:rowId xmlns:a16="http://schemas.microsoft.com/office/drawing/2014/main" val="10001"/>
                  </a:ext>
                </a:extLst>
              </a:tr>
              <a:tr h="428575">
                <a:tc>
                  <a:txBody>
                    <a:bodyPr/>
                    <a:lstStyle/>
                    <a:p>
                      <a:pPr marL="0" lvl="0" indent="0" algn="l" rtl="0">
                        <a:spcBef>
                          <a:spcPts val="0"/>
                        </a:spcBef>
                        <a:spcAft>
                          <a:spcPts val="0"/>
                        </a:spcAft>
                        <a:buNone/>
                      </a:pPr>
                      <a:r>
                        <a:rPr lang="en" sz="1100"/>
                        <a:t>univ_code</a:t>
                      </a:r>
                      <a:endParaRPr sz="110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2"/>
                  </a:ext>
                </a:extLst>
              </a:tr>
              <a:tr h="428575">
                <a:tc>
                  <a:txBody>
                    <a:bodyPr/>
                    <a:lstStyle/>
                    <a:p>
                      <a:pPr marL="0" lvl="0" indent="0" algn="l" rtl="0">
                        <a:spcBef>
                          <a:spcPts val="0"/>
                        </a:spcBef>
                        <a:spcAft>
                          <a:spcPts val="0"/>
                        </a:spcAft>
                        <a:buNone/>
                      </a:pPr>
                      <a:r>
                        <a:rPr lang="en" sz="1100"/>
                        <a:t>univ_name</a:t>
                      </a:r>
                      <a:endParaRPr sz="110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3"/>
                  </a:ext>
                </a:extLst>
              </a:tr>
              <a:tr h="428575">
                <a:tc>
                  <a:txBody>
                    <a:bodyPr/>
                    <a:lstStyle/>
                    <a:p>
                      <a:pPr marL="0" lvl="0" indent="0" algn="l" rtl="0">
                        <a:spcBef>
                          <a:spcPts val="0"/>
                        </a:spcBef>
                        <a:spcAft>
                          <a:spcPts val="0"/>
                        </a:spcAft>
                        <a:buNone/>
                      </a:pPr>
                      <a:r>
                        <a:rPr lang="en" sz="1100"/>
                        <a:t>univ_address</a:t>
                      </a:r>
                      <a:endParaRPr sz="110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4"/>
                  </a:ext>
                </a:extLst>
              </a:tr>
              <a:tr h="428575">
                <a:tc>
                  <a:txBody>
                    <a:bodyPr/>
                    <a:lstStyle/>
                    <a:p>
                      <a:pPr marL="0" lvl="0" indent="0" algn="l" rtl="0">
                        <a:spcBef>
                          <a:spcPts val="0"/>
                        </a:spcBef>
                        <a:spcAft>
                          <a:spcPts val="0"/>
                        </a:spcAft>
                        <a:buNone/>
                      </a:pPr>
                      <a:r>
                        <a:rPr lang="en" sz="1100"/>
                        <a:t>univ_email</a:t>
                      </a:r>
                      <a:endParaRPr sz="110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5"/>
                  </a:ext>
                </a:extLst>
              </a:tr>
              <a:tr h="428575">
                <a:tc>
                  <a:txBody>
                    <a:bodyPr/>
                    <a:lstStyle/>
                    <a:p>
                      <a:pPr marL="0" lvl="0" indent="0" algn="l" rtl="0">
                        <a:spcBef>
                          <a:spcPts val="0"/>
                        </a:spcBef>
                        <a:spcAft>
                          <a:spcPts val="0"/>
                        </a:spcAft>
                        <a:buNone/>
                      </a:pPr>
                      <a:r>
                        <a:rPr lang="en" sz="1100"/>
                        <a:t>univ_website</a:t>
                      </a:r>
                      <a:endParaRPr sz="110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University Setting:Programming Details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indent="-342900">
              <a:lnSpc>
                <a:spcPct val="115000"/>
              </a:lnSpc>
              <a:buFont typeface="Arial" panose="020B0604020202020204" pitchFamily="34" charset="0"/>
              <a:buChar char="●"/>
            </a:pPr>
            <a:r>
              <a:rPr lang="en-US" sz="1400" b="1" u="none" strike="noStrike">
                <a:effectLst/>
                <a:latin typeface="Arial" panose="020B0604020202020204" pitchFamily="34" charset="0"/>
                <a:ea typeface="Arial" panose="020B0604020202020204" pitchFamily="34" charset="0"/>
              </a:rPr>
              <a:t>File name:</a:t>
            </a:r>
            <a:r>
              <a:rPr lang="en-US" sz="1400" u="none" strike="noStrike">
                <a:effectLst/>
                <a:latin typeface="Arial" panose="020B0604020202020204" pitchFamily="34" charset="0"/>
                <a:ea typeface="Arial" panose="020B0604020202020204" pitchFamily="34" charset="0"/>
              </a:rPr>
              <a:t>AP23110011052_university_Function</a:t>
            </a:r>
            <a:endParaRPr lang="en-IN" sz="1400" u="none" strike="noStrike">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US" sz="1400" b="1" u="none" strike="noStrike">
                <a:effectLst/>
                <a:latin typeface="Arial" panose="020B0604020202020204" pitchFamily="34" charset="0"/>
                <a:ea typeface="Arial" panose="020B0604020202020204" pitchFamily="34" charset="0"/>
              </a:rPr>
              <a:t>Function/method name</a:t>
            </a:r>
            <a:endParaRPr lang="en-IN" sz="1400" u="none" strike="noStrike">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b="1" u="none" strike="noStrike">
                <a:effectLst/>
                <a:latin typeface="Arial" panose="020B0604020202020204" pitchFamily="34" charset="0"/>
                <a:ea typeface="Arial" panose="020B0604020202020204" pitchFamily="34" charset="0"/>
              </a:rPr>
              <a:t>Create:</a:t>
            </a:r>
            <a:r>
              <a:rPr lang="en-US" u="none" strike="noStrike">
                <a:effectLst/>
                <a:latin typeface="Arial" panose="020B0604020202020204" pitchFamily="34" charset="0"/>
                <a:ea typeface="Arial" panose="020B0604020202020204" pitchFamily="34" charset="0"/>
              </a:rPr>
              <a:t>AP23110011052_university_create</a:t>
            </a:r>
            <a:endParaRPr lang="en-IN" u="none" strike="noStrike">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b="1" u="none" strike="noStrike">
                <a:effectLst/>
                <a:latin typeface="Arial" panose="020B0604020202020204" pitchFamily="34" charset="0"/>
                <a:ea typeface="Arial" panose="020B0604020202020204" pitchFamily="34" charset="0"/>
              </a:rPr>
              <a:t>Update:</a:t>
            </a:r>
            <a:r>
              <a:rPr lang="en-US" u="none" strike="noStrike">
                <a:effectLst/>
                <a:latin typeface="Arial" panose="020B0604020202020204" pitchFamily="34" charset="0"/>
                <a:ea typeface="Arial" panose="020B0604020202020204" pitchFamily="34" charset="0"/>
              </a:rPr>
              <a:t>AP23110011052_university_update</a:t>
            </a:r>
            <a:endParaRPr lang="en-IN" u="none" strike="noStrike">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b="1" u="none" strike="noStrike">
                <a:effectLst/>
                <a:latin typeface="Arial" panose="020B0604020202020204" pitchFamily="34" charset="0"/>
                <a:ea typeface="Arial" panose="020B0604020202020204" pitchFamily="34" charset="0"/>
              </a:rPr>
              <a:t>Retrieve:</a:t>
            </a:r>
            <a:r>
              <a:rPr lang="en-US" u="none" strike="noStrike">
                <a:effectLst/>
                <a:latin typeface="Arial" panose="020B0604020202020204" pitchFamily="34" charset="0"/>
                <a:ea typeface="Arial" panose="020B0604020202020204" pitchFamily="34" charset="0"/>
              </a:rPr>
              <a:t>AP23110011052_university_retrive</a:t>
            </a:r>
            <a:endParaRPr lang="en-IN" u="none" strike="noStrike">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b="1" u="none" strike="noStrike">
                <a:effectLst/>
                <a:latin typeface="Arial" panose="020B0604020202020204" pitchFamily="34" charset="0"/>
                <a:ea typeface="Arial" panose="020B0604020202020204" pitchFamily="34" charset="0"/>
              </a:rPr>
              <a:t>Delete:</a:t>
            </a:r>
            <a:r>
              <a:rPr lang="en-US" u="none" strike="noStrike">
                <a:effectLst/>
                <a:latin typeface="Arial" panose="020B0604020202020204" pitchFamily="34" charset="0"/>
                <a:ea typeface="Arial" panose="020B0604020202020204" pitchFamily="34" charset="0"/>
              </a:rPr>
              <a:t>yAP23110011052_university_delete</a:t>
            </a:r>
            <a:endParaRPr lang="en-IN" u="none" strike="noStrike">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b="1" u="none" strike="noStrike">
                <a:effectLst/>
                <a:latin typeface="Arial" panose="020B0604020202020204" pitchFamily="34" charset="0"/>
                <a:ea typeface="Arial" panose="020B0604020202020204" pitchFamily="34" charset="0"/>
              </a:rPr>
              <a:t>Sorting:</a:t>
            </a:r>
            <a:r>
              <a:rPr lang="en-US" u="none" strike="noStrike">
                <a:effectLst/>
                <a:latin typeface="Arial" panose="020B0604020202020204" pitchFamily="34" charset="0"/>
                <a:ea typeface="Arial" panose="020B0604020202020204" pitchFamily="34" charset="0"/>
              </a:rPr>
              <a:t>AP23110011052_university_merge </a:t>
            </a:r>
            <a:r>
              <a:rPr lang="en-US" u="none" strike="noStrike" err="1">
                <a:effectLst/>
                <a:latin typeface="Arial" panose="020B0604020202020204" pitchFamily="34" charset="0"/>
                <a:ea typeface="Arial" panose="020B0604020202020204" pitchFamily="34" charset="0"/>
              </a:rPr>
              <a:t>dort</a:t>
            </a:r>
            <a:endParaRPr lang="en-IN" u="none" strike="noStrike">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b="1" u="none" strike="noStrike">
                <a:effectLst/>
                <a:latin typeface="Arial" panose="020B0604020202020204" pitchFamily="34" charset="0"/>
                <a:ea typeface="Arial" panose="020B0604020202020204" pitchFamily="34" charset="0"/>
              </a:rPr>
              <a:t>Searching:</a:t>
            </a:r>
            <a:r>
              <a:rPr lang="en-US" u="none" strike="noStrike">
                <a:effectLst/>
                <a:latin typeface="Arial" panose="020B0604020202020204" pitchFamily="34" charset="0"/>
                <a:ea typeface="Arial" panose="020B0604020202020204" pitchFamily="34" charset="0"/>
              </a:rPr>
              <a:t>AP23110011052_university_Linear search</a:t>
            </a:r>
            <a:endParaRPr lang="en-IN" u="none" strike="noStrike">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b="1" u="none" strike="noStrike">
                <a:effectLst/>
                <a:latin typeface="Arial" panose="020B0604020202020204" pitchFamily="34" charset="0"/>
                <a:ea typeface="Arial" panose="020B0604020202020204" pitchFamily="34" charset="0"/>
              </a:rPr>
              <a:t>Storing:</a:t>
            </a:r>
            <a:r>
              <a:rPr lang="en-US" u="none" strike="noStrike">
                <a:effectLst/>
                <a:latin typeface="Arial" panose="020B0604020202020204" pitchFamily="34" charset="0"/>
                <a:ea typeface="Arial" panose="020B0604020202020204" pitchFamily="34" charset="0"/>
              </a:rPr>
              <a:t>AP23110011052_university_storing</a:t>
            </a:r>
            <a:endParaRPr lang="en-IN" u="none" strike="noStrike">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b="1" u="none" strike="noStrike">
                <a:effectLst/>
                <a:latin typeface="Arial" panose="020B0604020202020204" pitchFamily="34" charset="0"/>
                <a:ea typeface="Arial" panose="020B0604020202020204" pitchFamily="34" charset="0"/>
              </a:rPr>
              <a:t>Comparison(both searching and Sorting)</a:t>
            </a:r>
            <a:r>
              <a:rPr lang="en-US" u="none" strike="noStrike">
                <a:effectLst/>
                <a:latin typeface="Arial" panose="020B0604020202020204" pitchFamily="34" charset="0"/>
                <a:ea typeface="Arial" panose="020B0604020202020204" pitchFamily="34" charset="0"/>
              </a:rPr>
              <a:t>:</a:t>
            </a:r>
            <a:endParaRPr lang="en-IN" u="none" strike="noStrike">
              <a:effectLst/>
              <a:latin typeface="Times New Roman" panose="02020603050405020304" pitchFamily="18" charset="0"/>
              <a:ea typeface="Times New Roman" panose="02020603050405020304" pitchFamily="18" charset="0"/>
            </a:endParaRPr>
          </a:p>
          <a:p>
            <a:pPr marL="1143000" lvl="2" indent="-228600">
              <a:lnSpc>
                <a:spcPct val="115000"/>
              </a:lnSpc>
              <a:buFont typeface="Arial" panose="020B0604020202020204" pitchFamily="34" charset="0"/>
              <a:buChar char="■"/>
            </a:pPr>
            <a:r>
              <a:rPr lang="en-US" u="none" strike="noStrike">
                <a:effectLst/>
                <a:latin typeface="Arial" panose="020B0604020202020204" pitchFamily="34" charset="0"/>
                <a:ea typeface="Arial" panose="020B0604020202020204" pitchFamily="34" charset="0"/>
              </a:rPr>
              <a:t>For Searching-AP23110011052_university_Compare_Search_Linear search</a:t>
            </a:r>
            <a:endParaRPr lang="en-IN" u="none" strike="noStrike">
              <a:effectLst/>
              <a:latin typeface="Times New Roman" panose="02020603050405020304" pitchFamily="18" charset="0"/>
              <a:ea typeface="Times New Roman" panose="02020603050405020304" pitchFamily="18" charset="0"/>
            </a:endParaRPr>
          </a:p>
          <a:p>
            <a:pPr marL="1143000" lvl="2" indent="-228600">
              <a:lnSpc>
                <a:spcPct val="115000"/>
              </a:lnSpc>
              <a:buFont typeface="Arial" panose="020B0604020202020204" pitchFamily="34" charset="0"/>
              <a:buChar char="■"/>
            </a:pPr>
            <a:r>
              <a:rPr lang="en-US" u="none" strike="noStrike">
                <a:effectLst/>
                <a:latin typeface="Arial" panose="020B0604020202020204" pitchFamily="34" charset="0"/>
                <a:ea typeface="Arial" panose="020B0604020202020204" pitchFamily="34" charset="0"/>
              </a:rPr>
              <a:t>For Sorting-AP23110011052_university_Compare_sorting_Merge sort</a:t>
            </a:r>
            <a:endParaRPr lang="en-IN" u="none" strike="noStrike">
              <a:effectLst/>
              <a:latin typeface="Times New Roman" panose="02020603050405020304" pitchFamily="18" charset="0"/>
              <a:ea typeface="Times New Roman" panose="02020603050405020304" pitchFamily="18" charset="0"/>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University Setting:Algorithm Details</a:t>
            </a:r>
            <a:endParaRPr/>
          </a:p>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indent="-342900">
              <a:lnSpc>
                <a:spcPct val="115000"/>
              </a:lnSpc>
              <a:buFont typeface="Arial" panose="020B0604020202020204" pitchFamily="34" charset="0"/>
              <a:buChar char="●"/>
            </a:pPr>
            <a:r>
              <a:rPr lang="en-US" sz="1400" u="none" strike="noStrike">
                <a:effectLst/>
                <a:latin typeface="Arial" panose="020B0604020202020204" pitchFamily="34" charset="0"/>
                <a:ea typeface="Arial" panose="020B0604020202020204" pitchFamily="34" charset="0"/>
              </a:rPr>
              <a:t>(</a:t>
            </a:r>
            <a:r>
              <a:rPr lang="en-US" sz="1400" u="none" strike="noStrike" err="1">
                <a:effectLst/>
                <a:latin typeface="Arial" panose="020B0604020202020204" pitchFamily="34" charset="0"/>
                <a:ea typeface="Arial" panose="020B0604020202020204" pitchFamily="34" charset="0"/>
              </a:rPr>
              <a:t>i</a:t>
            </a:r>
            <a:r>
              <a:rPr lang="en-US" sz="1400" u="none" strike="noStrike">
                <a:effectLst/>
                <a:latin typeface="Arial" panose="020B0604020202020204" pitchFamily="34" charset="0"/>
                <a:ea typeface="Arial" panose="020B0604020202020204" pitchFamily="34" charset="0"/>
              </a:rPr>
              <a:t>) Sorting Algorithm</a:t>
            </a:r>
            <a:endParaRPr lang="en-IN" sz="1400" u="none" strike="noStrike">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US" sz="1400" u="none" strike="noStrike">
                <a:effectLst/>
                <a:latin typeface="Arial" panose="020B0604020202020204" pitchFamily="34" charset="0"/>
                <a:ea typeface="Arial" panose="020B0604020202020204" pitchFamily="34" charset="0"/>
              </a:rPr>
              <a:t>The sorting algorithm used in the code is Merge Sort. It sorts the universities based on three attributes: university code, university name, and university email.</a:t>
            </a:r>
            <a:endParaRPr lang="en-IN" sz="1400" u="none" strike="noStrike">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US" sz="1400" u="none" strike="noStrike">
                <a:effectLst/>
                <a:latin typeface="Arial" panose="020B0604020202020204" pitchFamily="34" charset="0"/>
                <a:ea typeface="Arial" panose="020B0604020202020204" pitchFamily="34" charset="0"/>
              </a:rPr>
              <a:t>Comparison with Other Sorting Algorithms:</a:t>
            </a:r>
            <a:endParaRPr lang="en-IN" sz="1400" u="none" strike="noStrike">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US" sz="1400" u="none" strike="noStrike">
                <a:effectLst/>
                <a:latin typeface="Arial" panose="020B0604020202020204" pitchFamily="34" charset="0"/>
                <a:ea typeface="Arial" panose="020B0604020202020204" pitchFamily="34" charset="0"/>
              </a:rPr>
              <a:t>Merge Sort vs Bubble Sort:</a:t>
            </a:r>
            <a:endParaRPr lang="en-IN" sz="1400" u="none" strike="noStrike">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US" sz="1400" u="none" strike="noStrike">
                <a:effectLst/>
                <a:latin typeface="Arial" panose="020B0604020202020204" pitchFamily="34" charset="0"/>
                <a:ea typeface="Arial" panose="020B0604020202020204" pitchFamily="34" charset="0"/>
              </a:rPr>
              <a:t>Merge Sort is a divide-and-conquer algorithm that recursively divides the list and merges sorted halves.</a:t>
            </a:r>
            <a:endParaRPr lang="en-IN" sz="1400" u="none" strike="noStrike">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US" sz="1400" u="none" strike="noStrike">
                <a:effectLst/>
                <a:latin typeface="Arial" panose="020B0604020202020204" pitchFamily="34" charset="0"/>
                <a:ea typeface="Arial" panose="020B0604020202020204" pitchFamily="34" charset="0"/>
              </a:rPr>
              <a:t>Bubble Sort repeatedly compares adjacent elements and swaps them if they are in the wrong order, making it inefficient for large datasets.</a:t>
            </a:r>
            <a:endParaRPr lang="en-IN" sz="1400" u="none" strike="noStrike">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US" sz="1400" u="none" strike="noStrike">
                <a:effectLst/>
                <a:latin typeface="Arial" panose="020B0604020202020204" pitchFamily="34" charset="0"/>
                <a:ea typeface="Arial" panose="020B0604020202020204" pitchFamily="34" charset="0"/>
              </a:rPr>
              <a:t>Time Complexity:</a:t>
            </a:r>
            <a:endParaRPr lang="en-IN" sz="1400" u="none" strike="noStrike">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US" sz="1400" u="none" strike="noStrike">
                <a:effectLst/>
                <a:latin typeface="Arial" panose="020B0604020202020204" pitchFamily="34" charset="0"/>
                <a:ea typeface="Arial" panose="020B0604020202020204" pitchFamily="34" charset="0"/>
              </a:rPr>
              <a:t>Merge Sort: O(n log n) (This is much faster for larger datasets as compared to bubble sort.)</a:t>
            </a:r>
            <a:endParaRPr lang="en-IN" sz="1400" u="none" strike="noStrike">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US" sz="1400" u="none" strike="noStrike">
                <a:effectLst/>
                <a:latin typeface="Arial" panose="020B0604020202020204" pitchFamily="34" charset="0"/>
                <a:ea typeface="Arial" panose="020B0604020202020204" pitchFamily="34" charset="0"/>
              </a:rPr>
              <a:t>Bubble Sort: O(n^2) (This is slower as the dataset grows.)</a:t>
            </a:r>
            <a:endParaRPr lang="en-IN" sz="140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University Setting:Programming Details</a:t>
            </a:r>
            <a:endParaRPr/>
          </a:p>
          <a:p>
            <a:pPr marL="0" lvl="0" indent="0" algn="l" rtl="0">
              <a:spcBef>
                <a:spcPts val="0"/>
              </a:spcBef>
              <a:spcAft>
                <a:spcPts val="0"/>
              </a:spcAft>
              <a:buNone/>
            </a:pP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a:lnSpc>
                <a:spcPct val="115000"/>
              </a:lnSpc>
            </a:pPr>
            <a:r>
              <a:rPr lang="en-US" sz="1800">
                <a:effectLst/>
                <a:latin typeface="Arial" panose="020B0604020202020204" pitchFamily="34" charset="0"/>
                <a:ea typeface="Arial" panose="020B0604020202020204" pitchFamily="34" charset="0"/>
              </a:rPr>
              <a:t>(ii) Searching Algorithm</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The searching algorithm used is Linear Search, which is used to search universities by code, name, and email.</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 </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Comparison with Other Searching Algorithms:</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Linear Search vs Binary Search:</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Linear Search scans each element in the list one by one until a match is found.</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Binary Search is a divide-and-conquer algorithm that repeatedly divides a sorted array in half to find the search key.</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Time Complexity:</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Linear Search: O(n) (It checks each element in the list, so performance depends on the size of the list.)</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Binary Search: O(log n) (Much faster on sorted data, as it reduces the search space exponentially.)</a:t>
            </a:r>
            <a:endParaRPr lang="en-IN" sz="1800">
              <a:effectLst/>
              <a:latin typeface="Times New Roman" panose="02020603050405020304" pitchFamily="18" charset="0"/>
              <a:ea typeface="Times New Roman" panose="02020603050405020304" pitchFamily="18" charset="0"/>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C4E9-8FEF-5028-3DA2-583260BC94E3}"/>
              </a:ext>
            </a:extLst>
          </p:cNvPr>
          <p:cNvSpPr>
            <a:spLocks noGrp="1"/>
          </p:cNvSpPr>
          <p:nvPr>
            <p:ph type="title"/>
          </p:nvPr>
        </p:nvSpPr>
        <p:spPr/>
        <p:txBody>
          <a:bodyPr>
            <a:normAutofit fontScale="90000"/>
          </a:bodyPr>
          <a:lstStyle/>
          <a:p>
            <a:r>
              <a:rPr lang="en"/>
              <a:t>University Setting:Algorithm Details</a:t>
            </a:r>
            <a:endParaRPr lang="en-IN"/>
          </a:p>
        </p:txBody>
      </p:sp>
      <p:sp>
        <p:nvSpPr>
          <p:cNvPr id="3" name="Text Placeholder 2">
            <a:extLst>
              <a:ext uri="{FF2B5EF4-FFF2-40B4-BE49-F238E27FC236}">
                <a16:creationId xmlns:a16="http://schemas.microsoft.com/office/drawing/2014/main" id="{BD704653-6508-BFD3-5229-ABFC35BA6AA3}"/>
              </a:ext>
            </a:extLst>
          </p:cNvPr>
          <p:cNvSpPr>
            <a:spLocks noGrp="1"/>
          </p:cNvSpPr>
          <p:nvPr>
            <p:ph type="body" idx="1"/>
          </p:nvPr>
        </p:nvSpPr>
        <p:spPr/>
        <p:txBody>
          <a:bodyPr>
            <a:normAutofit fontScale="70000" lnSpcReduction="20000"/>
          </a:bodyPr>
          <a:lstStyle/>
          <a:p>
            <a:pPr>
              <a:lnSpc>
                <a:spcPct val="115000"/>
              </a:lnSpc>
            </a:pPr>
            <a:r>
              <a:rPr lang="en-US" sz="1800">
                <a:effectLst/>
                <a:latin typeface="Arial" panose="020B0604020202020204" pitchFamily="34" charset="0"/>
                <a:ea typeface="Arial" panose="020B0604020202020204" pitchFamily="34" charset="0"/>
              </a:rPr>
              <a:t>(iii) Storing Details in a Text File</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The program stores university details in a text file as follows:</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 </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Add Details to Text File:</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 </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Once a university is created, the details are saved in a text file (e.g., universities.txt).</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Example: Each university is saved in the following format:</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err="1">
                <a:effectLst/>
                <a:latin typeface="Arial" panose="020B0604020202020204" pitchFamily="34" charset="0"/>
                <a:ea typeface="Arial" panose="020B0604020202020204" pitchFamily="34" charset="0"/>
              </a:rPr>
              <a:t>css</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 code</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ID, Code, Name, Address, Email, Website</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Update Details in the Text File:</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 </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When a university is updated, the program rewrites the details in the file.</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Delete Details from the Text File:</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 </a:t>
            </a:r>
            <a:endParaRPr lang="en-IN" sz="1800">
              <a:effectLst/>
              <a:latin typeface="Times New Roman" panose="02020603050405020304" pitchFamily="18" charset="0"/>
              <a:ea typeface="Times New Roman" panose="02020603050405020304" pitchFamily="18" charset="0"/>
            </a:endParaRPr>
          </a:p>
          <a:p>
            <a:pPr>
              <a:lnSpc>
                <a:spcPct val="115000"/>
              </a:lnSpc>
            </a:pPr>
            <a:r>
              <a:rPr lang="en-US" sz="1800">
                <a:effectLst/>
                <a:latin typeface="Arial" panose="020B0604020202020204" pitchFamily="34" charset="0"/>
                <a:ea typeface="Arial" panose="020B0604020202020204" pitchFamily="34" charset="0"/>
              </a:rPr>
              <a:t>When a university is deleted, the program removes the corresponding line from the file.</a:t>
            </a:r>
            <a:endParaRPr lang="en-IN" sz="1800">
              <a:effectLst/>
              <a:latin typeface="Times New Roman" panose="02020603050405020304" pitchFamily="18" charset="0"/>
              <a:ea typeface="Times New Roman" panose="02020603050405020304" pitchFamily="18" charset="0"/>
            </a:endParaRPr>
          </a:p>
          <a:p>
            <a:pPr marL="114300" indent="0">
              <a:buNone/>
            </a:pPr>
            <a:endParaRPr lang="en-IN"/>
          </a:p>
        </p:txBody>
      </p:sp>
    </p:spTree>
    <p:extLst>
      <p:ext uri="{BB962C8B-B14F-4D97-AF65-F5344CB8AC3E}">
        <p14:creationId xmlns:p14="http://schemas.microsoft.com/office/powerpoint/2010/main" val="79044591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18</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Simple Light</vt:lpstr>
      <vt:lpstr>OBE Implementation</vt:lpstr>
      <vt:lpstr>Introduction to Project</vt:lpstr>
      <vt:lpstr>Architecture Diagram</vt:lpstr>
      <vt:lpstr>Module Description : University Setting</vt:lpstr>
      <vt:lpstr>University Setting:Field/table details</vt:lpstr>
      <vt:lpstr>University Setting:Programming Details</vt:lpstr>
      <vt:lpstr>University Setting:Algorithm Details </vt:lpstr>
      <vt:lpstr>University Setting:Programming Details </vt:lpstr>
      <vt:lpstr>University Setting:Algorithm Details</vt:lpstr>
      <vt:lpstr>University : Sorting Algorithm used</vt:lpstr>
      <vt:lpstr>University : Comparison of Sorting Algorithm</vt:lpstr>
      <vt:lpstr>University : Time Complexity of Sorting Algorithm</vt:lpstr>
      <vt:lpstr>University : Searching Algorithm used</vt:lpstr>
      <vt:lpstr>University : Comparison of Searching Algorithm</vt:lpstr>
      <vt:lpstr>University : Time Complexity of Searching Algorithm</vt:lpstr>
      <vt:lpstr>Sample Source Code</vt:lpstr>
      <vt:lpstr>Sample Screen Shots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91</cp:revision>
  <dcterms:modified xsi:type="dcterms:W3CDTF">2024-11-21T04:28:45Z</dcterms:modified>
</cp:coreProperties>
</file>