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옥찬호" initials="옥" lastIdx="1" clrIdx="0"/>
  <p:cmAuthor id="1" name="cafemoca" initials="c" lastIdx="0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 horzBarState="maximized">
    <p:restoredLeft sz="8339"/>
    <p:restoredTop sz="91067"/>
  </p:normalViewPr>
  <p:slideViewPr>
    <p:cSldViewPr snapToGrid="0">
      <p:cViewPr>
        <p:scale>
          <a:sx n="30" d="100"/>
          <a:sy n="30" d="100"/>
        </p:scale>
        <p:origin x="126" y="552"/>
      </p:cViewPr>
      <p:guideLst>
        <p:guide orient="horz" pos="4316"/>
        <p:guide orient="horz" pos="19107"/>
        <p:guide pos="7678"/>
        <p:guide pos="16796"/>
        <p:guide pos="-5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132" y="72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slide" Target="slides/slide64.xml"  /><Relationship Id="rId68" Type="http://schemas.openxmlformats.org/officeDocument/2006/relationships/slide" Target="slides/slide65.xml"  /><Relationship Id="rId69" Type="http://schemas.openxmlformats.org/officeDocument/2006/relationships/slide" Target="slides/slide66.xml"  /><Relationship Id="rId7" Type="http://schemas.openxmlformats.org/officeDocument/2006/relationships/slide" Target="slides/slide4.xml"  /><Relationship Id="rId70" Type="http://schemas.openxmlformats.org/officeDocument/2006/relationships/slide" Target="slides/slide67.xml"  /><Relationship Id="rId71" Type="http://schemas.openxmlformats.org/officeDocument/2006/relationships/slide" Target="slides/slide68.xml"  /><Relationship Id="rId72" Type="http://schemas.openxmlformats.org/officeDocument/2006/relationships/slide" Target="slides/slide69.xml"  /><Relationship Id="rId73" Type="http://schemas.openxmlformats.org/officeDocument/2006/relationships/slide" Target="slides/slide70.xml"  /><Relationship Id="rId74" Type="http://schemas.openxmlformats.org/officeDocument/2006/relationships/slide" Target="slides/slide71.xml"  /><Relationship Id="rId75" Type="http://schemas.openxmlformats.org/officeDocument/2006/relationships/slide" Target="slides/slide72.xml"  /><Relationship Id="rId76" Type="http://schemas.openxmlformats.org/officeDocument/2006/relationships/slide" Target="slides/slide73.xml"  /><Relationship Id="rId77" Type="http://schemas.openxmlformats.org/officeDocument/2006/relationships/slide" Target="slides/slide74.xml"  /><Relationship Id="rId78" Type="http://schemas.openxmlformats.org/officeDocument/2006/relationships/slide" Target="slides/slide75.xml"  /><Relationship Id="rId79" Type="http://schemas.openxmlformats.org/officeDocument/2006/relationships/slide" Target="slides/slide76.xml"  /><Relationship Id="rId8" Type="http://schemas.openxmlformats.org/officeDocument/2006/relationships/slide" Target="slides/slide5.xml"  /><Relationship Id="rId80" Type="http://schemas.openxmlformats.org/officeDocument/2006/relationships/slide" Target="slides/slide77.xml"  /><Relationship Id="rId81" Type="http://schemas.openxmlformats.org/officeDocument/2006/relationships/commentAuthors" Target="commentAuthors.xml"  /><Relationship Id="rId82" Type="http://schemas.openxmlformats.org/officeDocument/2006/relationships/presProps" Target="presProps.xml"  /><Relationship Id="rId83" Type="http://schemas.openxmlformats.org/officeDocument/2006/relationships/viewProps" Target="viewProps.xml"  /><Relationship Id="rId84" Type="http://schemas.openxmlformats.org/officeDocument/2006/relationships/theme" Target="theme/theme1.xml"  /><Relationship Id="rId85" Type="http://schemas.openxmlformats.org/officeDocument/2006/relationships/tableStyles" Target="tableStyles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BBB03BC-09CE-4836-AC1F-7576B8AAE24F}" type="datetime1">
              <a:rPr lang="ko-KR" altLang="en-US"/>
              <a:pPr lvl="0">
                <a:defRPr/>
              </a:pPr>
              <a:t>2018-08-05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73B0167-FCEC-4121-8BB4-3C2FD7FB4CD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2.xml"  /><Relationship Id="rId2" Type="http://schemas.openxmlformats.org/officeDocument/2006/relationships/notesMaster" Target="../notesMasters/notesMaster1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3.xml"  /><Relationship Id="rId2" Type="http://schemas.openxmlformats.org/officeDocument/2006/relationships/notesMaster" Target="../notesMasters/notesMaster1.xml"  /></Relationships>
</file>

<file path=ppt/notesSlides/_rels/notesSlide5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4.xml"  /><Relationship Id="rId2" Type="http://schemas.openxmlformats.org/officeDocument/2006/relationships/notesMaster" Target="../notesMasters/notesMaster1.xml"  /></Relationships>
</file>

<file path=ppt/notesSlides/_rels/notesSlide5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5.xml"  /><Relationship Id="rId2" Type="http://schemas.openxmlformats.org/officeDocument/2006/relationships/notesMaster" Target="../notesMasters/notesMaster1.xml"  /></Relationships>
</file>

<file path=ppt/notesSlides/_rels/notesSlide56.xml.rels><?xml version="1.0" encoding="UTF-8" standalone="yes" ?><Relationships xmlns="http://schemas.openxmlformats.org/package/2006/relationships"><Relationship Id="rId1" Type="http://schemas.openxmlformats.org/officeDocument/2006/relationships/slide" Target="../slides/slide56.xml"  /><Relationship Id="rId2" Type="http://schemas.openxmlformats.org/officeDocument/2006/relationships/notesMaster" Target="../notesMasters/notesMaster1.xml"  /></Relationships>
</file>

<file path=ppt/notesSlides/_rels/notesSlide57.xml.rels><?xml version="1.0" encoding="UTF-8" standalone="yes" ?><Relationships xmlns="http://schemas.openxmlformats.org/package/2006/relationships"><Relationship Id="rId1" Type="http://schemas.openxmlformats.org/officeDocument/2006/relationships/slide" Target="../slides/slide57.xml"  /><Relationship Id="rId2" Type="http://schemas.openxmlformats.org/officeDocument/2006/relationships/notesMaster" Target="../notesMasters/notesMaster1.xml"  /></Relationships>
</file>

<file path=ppt/notesSlides/_rels/notesSlide58.xml.rels><?xml version="1.0" encoding="UTF-8" standalone="yes" ?><Relationships xmlns="http://schemas.openxmlformats.org/package/2006/relationships"><Relationship Id="rId1" Type="http://schemas.openxmlformats.org/officeDocument/2006/relationships/slide" Target="../slides/slide58.xml"  /><Relationship Id="rId2" Type="http://schemas.openxmlformats.org/officeDocument/2006/relationships/notesMaster" Target="../notesMasters/notesMaster1.xml"  /></Relationships>
</file>

<file path=ppt/notesSlides/_rels/notesSlide59.xml.rels><?xml version="1.0" encoding="UTF-8" standalone="yes" ?><Relationships xmlns="http://schemas.openxmlformats.org/package/2006/relationships"><Relationship Id="rId1" Type="http://schemas.openxmlformats.org/officeDocument/2006/relationships/slide" Target="../slides/slide5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0.xml.rels><?xml version="1.0" encoding="UTF-8" standalone="yes" ?><Relationships xmlns="http://schemas.openxmlformats.org/package/2006/relationships"><Relationship Id="rId1" Type="http://schemas.openxmlformats.org/officeDocument/2006/relationships/slide" Target="../slides/slide60.xml"  /><Relationship Id="rId2" Type="http://schemas.openxmlformats.org/officeDocument/2006/relationships/notesMaster" Target="../notesMasters/notesMaster1.xml"  /></Relationships>
</file>

<file path=ppt/notesSlides/_rels/notesSlide6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1.xml"  /><Relationship Id="rId2" Type="http://schemas.openxmlformats.org/officeDocument/2006/relationships/notesMaster" Target="../notesMasters/notesMaster1.xml"  /></Relationships>
</file>

<file path=ppt/notesSlides/_rels/notesSlide6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2.xml"  /><Relationship Id="rId2" Type="http://schemas.openxmlformats.org/officeDocument/2006/relationships/notesMaster" Target="../notesMasters/notesMaster1.xml"  /></Relationships>
</file>

<file path=ppt/notesSlides/_rels/notesSlide6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3.xml"  /><Relationship Id="rId2" Type="http://schemas.openxmlformats.org/officeDocument/2006/relationships/notesMaster" Target="../notesMasters/notesMaster1.xml"  /></Relationships>
</file>

<file path=ppt/notesSlides/_rels/notesSlide6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4.xml"  /><Relationship Id="rId2" Type="http://schemas.openxmlformats.org/officeDocument/2006/relationships/notesMaster" Target="../notesMasters/notesMaster1.xml"  /></Relationships>
</file>

<file path=ppt/notesSlides/_rels/notesSlide6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5.xml"  /><Relationship Id="rId2" Type="http://schemas.openxmlformats.org/officeDocument/2006/relationships/notesMaster" Target="../notesMasters/notesMaster1.xml"  /></Relationships>
</file>

<file path=ppt/notesSlides/_rels/notesSlide6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6.xml"  /><Relationship Id="rId2" Type="http://schemas.openxmlformats.org/officeDocument/2006/relationships/notesMaster" Target="../notesMasters/notesMaster1.xml"  /></Relationships>
</file>

<file path=ppt/notesSlides/_rels/notesSlide67.xml.rels><?xml version="1.0" encoding="UTF-8" standalone="yes" ?><Relationships xmlns="http://schemas.openxmlformats.org/package/2006/relationships"><Relationship Id="rId1" Type="http://schemas.openxmlformats.org/officeDocument/2006/relationships/slide" Target="../slides/slide67.xml"  /><Relationship Id="rId2" Type="http://schemas.openxmlformats.org/officeDocument/2006/relationships/notesMaster" Target="../notesMasters/notesMaster1.xml"  /></Relationships>
</file>

<file path=ppt/notesSlides/_rels/notesSlide68.xml.rels><?xml version="1.0" encoding="UTF-8" standalone="yes" ?><Relationships xmlns="http://schemas.openxmlformats.org/package/2006/relationships"><Relationship Id="rId1" Type="http://schemas.openxmlformats.org/officeDocument/2006/relationships/slide" Target="../slides/slide68.xml"  /><Relationship Id="rId2" Type="http://schemas.openxmlformats.org/officeDocument/2006/relationships/notesMaster" Target="../notesMasters/notesMaster1.xml"  /></Relationships>
</file>

<file path=ppt/notesSlides/_rels/notesSlide69.xml.rels><?xml version="1.0" encoding="UTF-8" standalone="yes" ?><Relationships xmlns="http://schemas.openxmlformats.org/package/2006/relationships"><Relationship Id="rId1" Type="http://schemas.openxmlformats.org/officeDocument/2006/relationships/slide" Target="../slides/slide6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0.xml.rels><?xml version="1.0" encoding="UTF-8" standalone="yes" ?><Relationships xmlns="http://schemas.openxmlformats.org/package/2006/relationships"><Relationship Id="rId1" Type="http://schemas.openxmlformats.org/officeDocument/2006/relationships/slide" Target="../slides/slide70.xml"  /><Relationship Id="rId2" Type="http://schemas.openxmlformats.org/officeDocument/2006/relationships/notesMaster" Target="../notesMasters/notesMaster1.xml"  /></Relationships>
</file>

<file path=ppt/notesSlides/_rels/notesSlide7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1.xml"  /><Relationship Id="rId2" Type="http://schemas.openxmlformats.org/officeDocument/2006/relationships/notesMaster" Target="../notesMasters/notesMaster1.xml"  /></Relationships>
</file>

<file path=ppt/notesSlides/_rels/notesSlide7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2.xml"  /><Relationship Id="rId2" Type="http://schemas.openxmlformats.org/officeDocument/2006/relationships/notesMaster" Target="../notesMasters/notesMaster1.xml"  /></Relationships>
</file>

<file path=ppt/notesSlides/_rels/notesSlide7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3.xml"  /><Relationship Id="rId2" Type="http://schemas.openxmlformats.org/officeDocument/2006/relationships/notesMaster" Target="../notesMasters/notesMaster1.xml"  /></Relationships>
</file>

<file path=ppt/notesSlides/_rels/notesSlide7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4.xml"  /><Relationship Id="rId2" Type="http://schemas.openxmlformats.org/officeDocument/2006/relationships/notesMaster" Target="../notesMasters/notesMaster1.xml"  /></Relationships>
</file>

<file path=ppt/notesSlides/_rels/notesSlide7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5.xml"  /><Relationship Id="rId2" Type="http://schemas.openxmlformats.org/officeDocument/2006/relationships/notesMaster" Target="../notesMasters/notesMaster1.xml"  /></Relationships>
</file>

<file path=ppt/notesSlides/_rels/notesSlide7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6.xml"  /><Relationship Id="rId2" Type="http://schemas.openxmlformats.org/officeDocument/2006/relationships/notesMaster" Target="../notesMasters/notesMaster1.xml"  /></Relationships>
</file>

<file path=ppt/notesSlides/_rels/notesSlide7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91025"/>
            <a:ext cx="5486400" cy="36004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JUCE</a:t>
            </a:r>
            <a:r>
              <a:rPr lang="ko-KR" altLang="en-US"/>
              <a:t>의 라이선스에는 </a:t>
            </a:r>
            <a:r>
              <a:rPr lang="en-US" altLang="ko-KR"/>
              <a:t>4</a:t>
            </a:r>
            <a:r>
              <a:rPr lang="ko-KR" altLang="en-US"/>
              <a:t>가지</a:t>
            </a:r>
            <a:endParaRPr lang="ko-KR" altLang="en-US"/>
          </a:p>
          <a:p>
            <a:pPr>
              <a:defRPr/>
            </a:pPr>
            <a:r>
              <a:rPr lang="en-US" altLang="ko-KR"/>
              <a:t>Education, Personal</a:t>
            </a:r>
            <a:endParaRPr lang="en-US" altLang="ko-KR"/>
          </a:p>
          <a:p>
            <a:pPr>
              <a:defRPr/>
            </a:pPr>
            <a:r>
              <a:rPr lang="ko-KR" altLang="en-US"/>
              <a:t>인디</a:t>
            </a:r>
            <a:r>
              <a:rPr lang="en-US" altLang="ko-KR"/>
              <a:t>,</a:t>
            </a:r>
            <a:r>
              <a:rPr lang="ko-KR" altLang="en-US"/>
              <a:t> 프로순</a:t>
            </a:r>
            <a:endParaRPr lang="ko-KR" altLang="en-US"/>
          </a:p>
          <a:p>
            <a:pPr>
              <a:defRPr/>
            </a:pPr>
            <a:r>
              <a:rPr lang="en-US" altLang="ko-KR"/>
              <a:t>personal 50</a:t>
            </a:r>
            <a:r>
              <a:rPr lang="ko-KR" altLang="en-US"/>
              <a:t>만불</a:t>
            </a:r>
            <a:r>
              <a:rPr lang="en-US" altLang="ko-KR"/>
              <a:t> </a:t>
            </a:r>
            <a:r>
              <a:rPr lang="ko-KR" altLang="en-US"/>
              <a:t>약 </a:t>
            </a:r>
            <a:r>
              <a:rPr lang="en-US" altLang="ko-KR"/>
              <a:t>5000</a:t>
            </a:r>
            <a:r>
              <a:rPr lang="ko-KR" altLang="en-US"/>
              <a:t>만원</a:t>
            </a:r>
            <a:endParaRPr lang="ko-KR" altLang="en-US"/>
          </a:p>
          <a:p>
            <a:pPr>
              <a:defRPr/>
            </a:pPr>
            <a:r>
              <a:rPr lang="ko-KR" altLang="en-US"/>
              <a:t>인디 </a:t>
            </a:r>
            <a:r>
              <a:rPr lang="en-US" altLang="ko-KR"/>
              <a:t>200</a:t>
            </a:r>
            <a:r>
              <a:rPr lang="ko-KR" altLang="en-US"/>
              <a:t>만불 약 </a:t>
            </a:r>
            <a:r>
              <a:rPr lang="en-US" altLang="ko-KR"/>
              <a:t>2</a:t>
            </a:r>
            <a:r>
              <a:rPr lang="ko-KR" altLang="en-US"/>
              <a:t>억</a:t>
            </a:r>
            <a:r>
              <a:rPr lang="en-US" altLang="ko-KR"/>
              <a:t>.</a:t>
            </a:r>
            <a:r>
              <a:rPr lang="ko-KR" altLang="en-US"/>
              <a:t> 중소기업 혹은 팀한테 적합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상대적으로 접근할 경우 화면이 늘어나거나 줄어들 경우 용이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JUCE</a:t>
            </a:r>
            <a:r>
              <a:rPr lang="ko-KR" altLang="en-US"/>
              <a:t>는 서브 픽셀 좌표도 지원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만약 실제 위치가 픽셀 사이에 있을경우 </a:t>
            </a:r>
            <a:r>
              <a:rPr lang="en-US" altLang="ko-KR"/>
              <a:t>JUCE</a:t>
            </a:r>
            <a:r>
              <a:rPr lang="ko-KR" altLang="en-US"/>
              <a:t>는 도면에 안티 엘리어싱을 적용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</p:cSld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</p:cSld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</p:cSld>
</p:notes>
</file>

<file path=ppt/notesSlides/notesSlide4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</p:notes>
</file>

<file path=ppt/notesSlides/notesSlide4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</p:spTree>
  </p:cSld>
</p:notes>
</file>

<file path=ppt/notesSlides/notesSlide4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49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사용자 인터페이스 요소, 그래픽, 오디오, XML 및 JSON 구문 분석, 네트워킹, 암호화, 멀티 스레딩, ECMAScript의 구문을 모방 한 통합 된 인터프리터 및 기타 일반적으로 사용되는 다양한 기능을 제공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=&gt;</a:t>
            </a:r>
            <a:r>
              <a:rPr lang="ko-KR" altLang="en-US"/>
              <a:t> 타사 라이브러리 수를 줄일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5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50</a:t>
            </a:fld>
            <a:endParaRPr lang="en-US" altLang="en-US"/>
          </a:p>
        </p:txBody>
      </p:sp>
    </p:spTree>
  </p:cSld>
</p:notes>
</file>

<file path=ppt/notesSlides/notesSlide5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</p:spTree>
  </p:cSld>
</p:notes>
</file>

<file path=ppt/notesSlides/notesSlide5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52</a:t>
            </a:fld>
            <a:endParaRPr lang="en-US" altLang="en-US"/>
          </a:p>
        </p:txBody>
      </p:sp>
    </p:spTree>
  </p:cSld>
</p:notes>
</file>

<file path=ppt/notesSlides/notesSlide5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53</a:t>
            </a:fld>
            <a:endParaRPr lang="en-US" altLang="en-US"/>
          </a:p>
        </p:txBody>
      </p:sp>
    </p:spTree>
  </p:cSld>
</p:notes>
</file>

<file path=ppt/notesSlides/notesSlide5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54</a:t>
            </a:fld>
            <a:endParaRPr lang="en-US" altLang="en-US"/>
          </a:p>
        </p:txBody>
      </p:sp>
    </p:spTree>
  </p:cSld>
</p:notes>
</file>

<file path=ppt/notesSlides/notesSlide5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55</a:t>
            </a:fld>
            <a:endParaRPr lang="en-US" altLang="en-US"/>
          </a:p>
        </p:txBody>
      </p:sp>
    </p:spTree>
  </p:cSld>
</p:notes>
</file>

<file path=ppt/notesSlides/notesSlide5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56</a:t>
            </a:fld>
            <a:endParaRPr lang="en-US" altLang="en-US"/>
          </a:p>
        </p:txBody>
      </p:sp>
    </p:spTree>
  </p:cSld>
</p:notes>
</file>

<file path=ppt/notesSlides/notesSlide5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57</a:t>
            </a:fld>
            <a:endParaRPr lang="en-US" altLang="en-US"/>
          </a:p>
        </p:txBody>
      </p:sp>
    </p:spTree>
  </p:cSld>
</p:notes>
</file>

<file path=ppt/notesSlides/notesSlide5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58</a:t>
            </a:fld>
            <a:endParaRPr lang="en-US" altLang="en-US"/>
          </a:p>
        </p:txBody>
      </p:sp>
    </p:spTree>
  </p:cSld>
</p:notes>
</file>

<file path=ppt/notesSlides/notesSlide5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59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6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60</a:t>
            </a:fld>
            <a:endParaRPr lang="en-US" altLang="en-US"/>
          </a:p>
        </p:txBody>
      </p:sp>
    </p:spTree>
  </p:cSld>
</p:notes>
</file>

<file path=ppt/notesSlides/notesSlide6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61</a:t>
            </a:fld>
            <a:endParaRPr lang="en-US" altLang="en-US"/>
          </a:p>
        </p:txBody>
      </p:sp>
    </p:spTree>
  </p:cSld>
</p:notes>
</file>

<file path=ppt/notesSlides/notesSlide6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62</a:t>
            </a:fld>
            <a:endParaRPr lang="en-US" altLang="en-US"/>
          </a:p>
        </p:txBody>
      </p:sp>
    </p:spTree>
  </p:cSld>
</p:notes>
</file>

<file path=ppt/notesSlides/notesSlide6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63</a:t>
            </a:fld>
            <a:endParaRPr lang="en-US" altLang="en-US"/>
          </a:p>
        </p:txBody>
      </p:sp>
    </p:spTree>
  </p:cSld>
</p:notes>
</file>

<file path=ppt/notesSlides/notesSlide6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64</a:t>
            </a:fld>
            <a:endParaRPr lang="en-US" altLang="en-US"/>
          </a:p>
        </p:txBody>
      </p:sp>
    </p:spTree>
  </p:cSld>
</p:notes>
</file>

<file path=ppt/notesSlides/notesSlide6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65</a:t>
            </a:fld>
            <a:endParaRPr lang="en-US" altLang="en-US"/>
          </a:p>
        </p:txBody>
      </p:sp>
    </p:spTree>
  </p:cSld>
</p:notes>
</file>

<file path=ppt/notesSlides/notesSlide6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66</a:t>
            </a:fld>
            <a:endParaRPr lang="en-US" altLang="en-US"/>
          </a:p>
        </p:txBody>
      </p:sp>
    </p:spTree>
  </p:cSld>
</p:notes>
</file>

<file path=ppt/notesSlides/notesSlide6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67</a:t>
            </a:fld>
            <a:endParaRPr lang="en-US" altLang="en-US"/>
          </a:p>
        </p:txBody>
      </p:sp>
    </p:spTree>
  </p:cSld>
</p:notes>
</file>

<file path=ppt/notesSlides/notesSlide6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68</a:t>
            </a:fld>
            <a:endParaRPr lang="en-US" altLang="en-US"/>
          </a:p>
        </p:txBody>
      </p:sp>
    </p:spTree>
  </p:cSld>
</p:notes>
</file>

<file path=ppt/notesSlides/notesSlide6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69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7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70</a:t>
            </a:fld>
            <a:endParaRPr lang="en-US" altLang="en-US"/>
          </a:p>
        </p:txBody>
      </p:sp>
    </p:spTree>
  </p:cSld>
</p:notes>
</file>

<file path=ppt/notesSlides/notesSlide7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71</a:t>
            </a:fld>
            <a:endParaRPr lang="en-US" altLang="en-US"/>
          </a:p>
        </p:txBody>
      </p:sp>
    </p:spTree>
  </p:cSld>
</p:notes>
</file>

<file path=ppt/notesSlides/notesSlide7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72</a:t>
            </a:fld>
            <a:endParaRPr lang="en-US" altLang="en-US"/>
          </a:p>
        </p:txBody>
      </p:sp>
    </p:spTree>
  </p:cSld>
</p:notes>
</file>

<file path=ppt/notesSlides/notesSlide7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73</a:t>
            </a:fld>
            <a:endParaRPr lang="en-US" altLang="en-US"/>
          </a:p>
        </p:txBody>
      </p:sp>
    </p:spTree>
  </p:cSld>
</p:notes>
</file>

<file path=ppt/notesSlides/notesSlide7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74</a:t>
            </a:fld>
            <a:endParaRPr lang="en-US" altLang="en-US"/>
          </a:p>
        </p:txBody>
      </p:sp>
    </p:spTree>
  </p:cSld>
</p:notes>
</file>

<file path=ppt/notesSlides/notesSlide7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75</a:t>
            </a:fld>
            <a:endParaRPr lang="en-US" altLang="en-US"/>
          </a:p>
        </p:txBody>
      </p:sp>
    </p:spTree>
  </p:cSld>
</p:notes>
</file>

<file path=ppt/notesSlides/notesSlide7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76</a:t>
            </a:fld>
            <a:endParaRPr lang="en-US" altLang="en-US"/>
          </a:p>
        </p:txBody>
      </p:sp>
    </p:spTree>
  </p:cSld>
</p:notes>
</file>

<file path=ppt/notesSlides/notesSlide7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77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3B0167-FCEC-4121-8BB4-3C2FD7FB4CD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24384000" cy="1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10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및 그리기마당" type="txAndClipArt" preserve="1" userDrawn="1">
  <p:cSld name="본문 및 그리기마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1219198" y="3200400"/>
            <a:ext cx="10769598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그리기마당 개체 틀 3"/>
          <p:cNvSpPr>
            <a:spLocks noGrp="1"/>
          </p:cNvSpPr>
          <p:nvPr>
            <p:ph type="clipArt" sz="half" idx="2"/>
          </p:nvPr>
        </p:nvSpPr>
        <p:spPr>
          <a:xfrm>
            <a:off x="12382500" y="3200312"/>
            <a:ext cx="10771198" cy="9050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>
              <a:defRPr/>
            </a:pPr>
            <a:r>
              <a:rPr lang="ko-KR" altLang="en-US"/>
              <a:t>그리기마당을 추가하려면 아이콘을 클릭하십시오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7384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052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764DE79-268F-4C1A-8933-263129D2AF90}" type="datetime1">
              <a:rPr lang="en-US"/>
              <a:pPr lvl="0">
                <a:defRPr/>
              </a:pPr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8F63A3B-78C7-47BE-AE5E-E10140E046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10" Type="http://schemas.openxmlformats.org/officeDocument/2006/relationships/image" Target="../media/image37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4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hyperlink" Target="https://shop.juce.com/get-juce" TargetMode="External" /><Relationship Id="rId5" Type="http://schemas.openxmlformats.org/officeDocument/2006/relationships/hyperlink" Target="https://github.com/WeAreROLI/JUCE.git" TargetMode="Externa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4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8.png"  /><Relationship Id="rId4" Type="http://schemas.openxmlformats.org/officeDocument/2006/relationships/hyperlink" Target="https://docs.juce.com/master/modules.html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Relationship Id="rId5" Type="http://schemas.openxmlformats.org/officeDocument/2006/relationships/image" Target="../media/image5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4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4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4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4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5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5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59.png"  /><Relationship Id="rId4" Type="http://schemas.openxmlformats.org/officeDocument/2006/relationships/image" Target="../media/image6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1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1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4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2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3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6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7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8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9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4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0.xml"  /><Relationship Id="rId2" Type="http://schemas.openxmlformats.org/officeDocument/2006/relationships/slideLayout" Target="../slideLayouts/slideLayout4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8.png"  /><Relationship Id="rId4" Type="http://schemas.openxmlformats.org/officeDocument/2006/relationships/image" Target="../media/image69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0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71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4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72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5.xml"  /><Relationship Id="rId2" Type="http://schemas.openxmlformats.org/officeDocument/2006/relationships/slideLayout" Target="../slideLayouts/slideLayout7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3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7.xml"  /><Relationship Id="rId2" Type="http://schemas.openxmlformats.org/officeDocument/2006/relationships/slideLayout" Target="../slideLayouts/slideLayout7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8.xml"  /><Relationship Id="rId2" Type="http://schemas.openxmlformats.org/officeDocument/2006/relationships/slideLayout" Target="../slideLayouts/slideLayout7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4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5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6.png"  /><Relationship Id="rId4" Type="http://schemas.openxmlformats.org/officeDocument/2006/relationships/image" Target="../media/image77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2.xml"  /><Relationship Id="rId2" Type="http://schemas.openxmlformats.org/officeDocument/2006/relationships/slideLayout" Target="../slideLayouts/slideLayout7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0.png"  /><Relationship Id="rId4" Type="http://schemas.openxmlformats.org/officeDocument/2006/relationships/image" Target="../media/image81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5.xml"  /><Relationship Id="rId2" Type="http://schemas.openxmlformats.org/officeDocument/2006/relationships/slideLayout" Target="../slideLayouts/slideLayout7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2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7.xml"  /><Relationship Id="rId2" Type="http://schemas.openxmlformats.org/officeDocument/2006/relationships/slideLayout" Target="../slideLayouts/slideLayout7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8.xml"  /><Relationship Id="rId2" Type="http://schemas.openxmlformats.org/officeDocument/2006/relationships/slideLayout" Target="../slideLayouts/slideLayout7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0.xml"  /><Relationship Id="rId2" Type="http://schemas.openxmlformats.org/officeDocument/2006/relationships/slideLayout" Target="../slideLayouts/slideLayout7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1.xml"  /><Relationship Id="rId2" Type="http://schemas.openxmlformats.org/officeDocument/2006/relationships/slideLayout" Target="../slideLayouts/slideLayout7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4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4.xml"  /><Relationship Id="rId2" Type="http://schemas.openxmlformats.org/officeDocument/2006/relationships/slideLayout" Target="../slideLayouts/slideLayout7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5.xml"  /><Relationship Id="rId2" Type="http://schemas.openxmlformats.org/officeDocument/2006/relationships/slideLayout" Target="../slideLayouts/slideLayout7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6.xml"  /><Relationship Id="rId2" Type="http://schemas.openxmlformats.org/officeDocument/2006/relationships/slideLayout" Target="../slideLayouts/slideLayout7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7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s://juce.com/" TargetMode="External" /><Relationship Id="rId4" Type="http://schemas.openxmlformats.org/officeDocument/2006/relationships/hyperlink" Target="https://en.wikipedia.org/wiki/JUCE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/>
          <p:nvPr/>
        </p:nvSpPr>
        <p:spPr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eaLnBrk="1">
              <a:defRPr/>
            </a:pPr>
            <a:r>
              <a:rPr lang="ko-KR" altLang="en-US" sz="3500">
                <a:solidFill>
                  <a:schemeClr val="tx1"/>
                </a:solidFill>
                <a:latin typeface="맑은 고딕"/>
                <a:ea typeface="맑은 고딕"/>
                <a:cs typeface="Meiryo"/>
                <a:sym typeface="KoPubDotum Medium"/>
              </a:rPr>
              <a:t>선린인터넷고등학교</a:t>
            </a:r>
            <a:endParaRPr lang="ko-KR" altLang="en-US" sz="3500">
              <a:solidFill>
                <a:schemeClr val="tx1"/>
              </a:solidFill>
              <a:latin typeface="맑은 고딕"/>
              <a:ea typeface="맑은 고딕"/>
              <a:cs typeface="Meiryo"/>
              <a:sym typeface="KoPubDotum Medium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1397000" y="9372600"/>
            <a:ext cx="163195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pPr eaLnBrk="1">
              <a:defRPr/>
            </a:pPr>
            <a:r>
              <a:rPr lang="ko-KR" altLang="en-US" sz="6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김진영</a:t>
            </a:r>
            <a:endParaRPr lang="ko-KR" altLang="en-US" sz="6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422400" y="6524625"/>
            <a:ext cx="16319500" cy="7651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eaLnBrk="1">
              <a:defRPr/>
            </a:pP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나의 첫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GUI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리듬게임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hyu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개발 도전기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1344612" y="5086350"/>
            <a:ext cx="17416322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>
            <a:spAutoFit/>
          </a:bodyPr>
          <a:lstStyle/>
          <a:p>
            <a:pPr eaLnBrk="1">
              <a:defRPr/>
            </a:pP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JUCE</a:t>
            </a:r>
            <a:r>
              <a:rPr lang="ko-KR" altLang="en-US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로 시작하는 </a:t>
            </a: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GUI </a:t>
            </a:r>
            <a:r>
              <a:rPr lang="ko-KR" altLang="en-US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프로그래밍</a:t>
            </a:r>
            <a:endParaRPr lang="ko-KR" altLang="en-US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252" y="725946"/>
            <a:ext cx="23635494" cy="193436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2693" y="4006850"/>
            <a:ext cx="23718614" cy="5702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4728" y="1889124"/>
            <a:ext cx="22254544" cy="30797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4999" y="6200775"/>
            <a:ext cx="24201706" cy="4529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24709604" cy="871220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51012" y="1906588"/>
            <a:ext cx="22011710" cy="851376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75575" y="3429000"/>
            <a:ext cx="20342268" cy="800099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55755" y="4740274"/>
            <a:ext cx="18653006" cy="8720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26163" y="0"/>
            <a:ext cx="22050360" cy="816133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6553" y="9229673"/>
            <a:ext cx="21719644" cy="2990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170" y="1240966"/>
            <a:ext cx="23477658" cy="338982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8939" y="6858000"/>
            <a:ext cx="23986120" cy="3737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676399" y="2095498"/>
            <a:ext cx="21031200" cy="8924927"/>
          </a:xfrm>
        </p:spPr>
        <p:txBody>
          <a:bodyPr/>
          <a:lstStyle/>
          <a:p>
            <a:pPr eaLnBrk="1"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Cross Platform 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지원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Windows XP, Vista, 7, 8, 10</a:t>
            </a:r>
            <a:endParaRPr lang="en-US" altLang="ko-KR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 Mac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OS X 10.5 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버전 이상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Linux kernel 2.6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버전 이상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iOS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3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버전 이상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Android NDK-v5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이상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이중 라이선스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GNU General Public License v.3</a:t>
            </a:r>
            <a:endParaRPr lang="en-US" altLang="ko-KR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 ISC (juce_core, juce_audio_devices, juce_audio_basics,</a:t>
            </a:r>
            <a:endParaRPr lang="en-US" altLang="ko-KR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        		juce_event, juce_blocks)</a:t>
            </a:r>
            <a:endParaRPr lang="en-US" altLang="ko-KR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1" eaLnBrk="1">
              <a:buNone/>
              <a:defRPr/>
            </a:pP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52178" y="1168149"/>
            <a:ext cx="24488356" cy="7460349"/>
          </a:xfrm>
          <a:prstGeom prst="rect">
            <a:avLst/>
          </a:prstGeom>
        </p:spPr>
      </p:pic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805514" y="10247528"/>
            <a:ext cx="13002821" cy="1970629"/>
          </a:xfrm>
        </p:spPr>
        <p:txBody>
          <a:bodyPr vert="horz" lIns="91440" tIns="45720" rIns="91440" bIns="45720">
            <a:normAutofit lnSpcReduction="10000"/>
          </a:bodyPr>
          <a:lstStyle/>
          <a:p>
            <a:pPr algn="ctr" eaLnBrk="1">
              <a:buNone/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`made with JUCE` 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 =&gt; 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             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748547" y="9641995"/>
            <a:ext cx="4411910" cy="2189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11594"/>
            <a:ext cx="14107972" cy="603481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60682" y="6511637"/>
            <a:ext cx="10941338" cy="719464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270179" y="419241"/>
            <a:ext cx="9830086" cy="12877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5238" y="811930"/>
            <a:ext cx="9087431" cy="340418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5072" y="4248366"/>
            <a:ext cx="10681854" cy="802358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21909" y="6193992"/>
            <a:ext cx="8382000" cy="663892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78767" y="3977410"/>
            <a:ext cx="8420100" cy="682942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278137" y="1277506"/>
            <a:ext cx="7699046" cy="1020849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791370" y="6858000"/>
            <a:ext cx="8305800" cy="719137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293995" y="5461757"/>
            <a:ext cx="8401050" cy="61055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022582" y="602365"/>
            <a:ext cx="9278937" cy="1251127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354224" y="5394878"/>
            <a:ext cx="12450982" cy="773016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199445" y="816998"/>
            <a:ext cx="9992554" cy="12082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1084" y="0"/>
            <a:ext cx="16981832" cy="13874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6904" y="2692400"/>
            <a:ext cx="16319499" cy="1473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>
              <a:defRPr/>
            </a:pPr>
            <a:r>
              <a:rPr lang="ko-KR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목차 </a:t>
            </a:r>
            <a:endParaRPr lang="ko-KR" altLang="ko-KR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7638" y="5254625"/>
            <a:ext cx="18830636" cy="4673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>
              <a:buSzPct val="100000"/>
              <a:buFontTx/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발표자 소개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SzPct val="100000"/>
              <a:buFontTx/>
              <a:buAutoNum type="arabicPeriod"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JUCE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프레임워크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개요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SzPct val="100000"/>
              <a:buFontTx/>
              <a:buAutoNum type="arabicPeriod"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JUCE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프레임워크 설치와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API 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사용법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SzPct val="100000"/>
              <a:buFontTx/>
              <a:buAutoNum type="arabicPeriod"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hyu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에 사용한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API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살펴보기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SzPct val="100000"/>
              <a:buFontTx/>
              <a:buAutoNum type="arabicPeriod"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Demo</a:t>
            </a:r>
            <a:endParaRPr lang="en-US" altLang="ko-KR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SzPct val="100000"/>
              <a:buFontTx/>
              <a:buAutoNum type="arabicPeriod"/>
              <a:defRPr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Q &amp; A</a:t>
            </a:r>
            <a:endParaRPr lang="en-US" altLang="ko-KR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3092" y="3429000"/>
            <a:ext cx="16319500" cy="1473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>
              <a:defRPr/>
            </a:pP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JUCE </a:t>
            </a:r>
            <a:r>
              <a:rPr lang="ko-KR" altLang="en-US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프레임워크 설치</a:t>
            </a:r>
            <a:r>
              <a:rPr lang="ko-KR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 </a:t>
            </a:r>
            <a:endParaRPr lang="ko-KR" altLang="ko-KR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706218" y="7986628"/>
            <a:ext cx="22876564" cy="1888892"/>
          </a:xfrm>
          <a:prstGeom prst="rect">
            <a:avLst/>
          </a:prstGeom>
        </p:spPr>
        <p:txBody>
          <a:bodyPr wrap="square">
            <a:spAutoFit/>
          </a:bodyPr>
          <a:p>
            <a:pPr eaLnBrk="1"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Download JUCE   =&gt;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  <a:hlinkClick r:id="rId4"/>
              </a:rPr>
              <a:t>https://shop.juce.com/get-juce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3" eaLnBrk="1">
              <a:buNone/>
              <a:defRPr/>
            </a:pP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	 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=&gt;   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  <a:hlinkClick r:id="rId5"/>
              </a:rPr>
              <a:t>https://github.com/WeAreROLI/JUCE.git 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lvl="3" eaLnBrk="1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/>
        </p:nvSpPr>
        <p:spPr>
          <a:xfrm>
            <a:off x="1561107" y="1102721"/>
            <a:ext cx="16319501" cy="1473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ko-KR" altLang="en-US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폴더 확인</a:t>
            </a:r>
            <a:endParaRPr lang="ko-KR" altLang="en-US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5298" y="3429000"/>
            <a:ext cx="19656084" cy="9276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/>
        </p:nvSpPr>
        <p:spPr>
          <a:xfrm>
            <a:off x="1561107" y="1102721"/>
            <a:ext cx="16319501" cy="1473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DemoRunner? </a:t>
            </a:r>
            <a:endParaRPr lang="en-US" altLang="ko-KR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>
            <a:normAutofit lnSpcReduction="10000"/>
          </a:bodyPr>
          <a:lstStyle/>
          <a:p>
            <a:pPr eaLnBrk="1"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JUCE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로 할 수 있는 것을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보여주는 프로그램</a:t>
            </a: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.</a:t>
            </a:r>
            <a:endParaRPr lang="en-US" altLang="ko-KR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많은 예제 프로그램이 코드와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함께 </a:t>
            </a: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DemoRunner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에 들어있다</a:t>
            </a: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.</a:t>
            </a:r>
            <a:endParaRPr lang="en-US" altLang="ko-KR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API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사용하는 방법을 참고할 때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유용하게 쓰임</a:t>
            </a: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.</a:t>
            </a:r>
            <a:endParaRPr lang="en-US" altLang="ko-KR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endParaRPr lang="en-US" altLang="ko-KR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01626" y="2719408"/>
            <a:ext cx="10980737" cy="9976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/>
        </p:nvSpPr>
        <p:spPr>
          <a:xfrm>
            <a:off x="1561107" y="1102721"/>
            <a:ext cx="16319501" cy="1473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Projucer? </a:t>
            </a:r>
            <a:endParaRPr lang="en-US" altLang="ko-KR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>
            <a:normAutofit fontScale="92500" lnSpcReduction="10000"/>
          </a:bodyPr>
          <a:lstStyle/>
          <a:p>
            <a:pPr eaLnBrk="1"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JUCE 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프로젝트를 관리하기 위한 프로젝트 매니져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Projucer 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실행시 </a:t>
            </a: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JUCE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로그인 및 폴더 </a:t>
            </a: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Path 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설정 요구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File -&gt;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Global Paths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에서 </a:t>
            </a: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Path 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변경 가능 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VST3, RTAS, AAX</a:t>
            </a:r>
            <a:endParaRPr lang="en-US" altLang="ko-KR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</a:t>
            </a: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오디오 관련 플러그인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Android SDK,NDK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는 안드로이드 개발할때 설정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70811" y="0"/>
            <a:ext cx="12265722" cy="1373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28938" y="0"/>
            <a:ext cx="18648246" cy="13626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5455" y="0"/>
            <a:ext cx="18847396" cy="13707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35904" y="23044"/>
            <a:ext cx="19712192" cy="13669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35904" y="23044"/>
            <a:ext cx="19712192" cy="13669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00288" y="0"/>
            <a:ext cx="19307178" cy="13845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26690" y="-149446"/>
            <a:ext cx="13962937" cy="1401489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-2" y="5388925"/>
            <a:ext cx="10379077" cy="161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  <a:hlinkClick r:id="rId4"/>
              </a:rPr>
              <a:t>https://docs.juce.com/master/modules.html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idx="0"/>
          </p:nvPr>
        </p:nvSpPr>
        <p:spPr>
          <a:xfrm>
            <a:off x="1679577" y="914400"/>
            <a:ext cx="7864474" cy="2514600"/>
          </a:xfrm>
        </p:spPr>
        <p:txBody>
          <a:bodyPr/>
          <a:lstStyle/>
          <a:p>
            <a:pPr>
              <a:defRPr/>
            </a:pPr>
            <a:r>
              <a:rPr lang="ko-KR" altLang="en-US" sz="9000" b="1"/>
              <a:t>발표자 소개</a:t>
            </a:r>
            <a:endParaRPr lang="ko-KR" altLang="en-US" sz="9000" b="1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03378" y="3713165"/>
            <a:ext cx="12344400" cy="97472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endParaRPr lang="ko-KR" altLang="en-US" sz="5000"/>
          </a:p>
          <a:p>
            <a:pPr>
              <a:defRPr/>
            </a:pPr>
            <a:r>
              <a:rPr lang="ko-KR" altLang="en-US" sz="5000"/>
              <a:t>선린인터넷고등학교 </a:t>
            </a:r>
            <a:r>
              <a:rPr lang="en-US" altLang="ko-KR" sz="5000"/>
              <a:t>2</a:t>
            </a:r>
            <a:r>
              <a:rPr lang="ko-KR" altLang="en-US" sz="5000"/>
              <a:t>학년</a:t>
            </a:r>
            <a:endParaRPr lang="ko-KR" altLang="en-US" sz="5000"/>
          </a:p>
          <a:p>
            <a:pPr>
              <a:defRPr/>
            </a:pPr>
            <a:r>
              <a:rPr lang="en-US" altLang="ko-KR" sz="5000"/>
              <a:t>Unifox </a:t>
            </a:r>
            <a:r>
              <a:rPr lang="ko-KR" altLang="en-US" sz="5000"/>
              <a:t>프로그래밍 동아리 부부장</a:t>
            </a:r>
            <a:endParaRPr lang="ko-KR" altLang="en-US" sz="5000"/>
          </a:p>
          <a:p>
            <a:pPr>
              <a:defRPr/>
            </a:pPr>
            <a:endParaRPr lang="en-US" altLang="ko-KR" sz="5000"/>
          </a:p>
          <a:p>
            <a:pPr>
              <a:buNone/>
              <a:defRPr/>
            </a:pPr>
            <a:endParaRPr lang="ko-KR" altLang="en-US" sz="500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800"/>
              <a:t> </a:t>
            </a:r>
            <a:endParaRPr lang="ko-KR" altLang="en-US" sz="4800"/>
          </a:p>
          <a:p>
            <a:pPr>
              <a:defRPr/>
            </a:pPr>
            <a:endParaRPr lang="ko-KR" altLang="en-US" sz="4800"/>
          </a:p>
          <a:p>
            <a:pPr>
              <a:defRPr/>
            </a:pPr>
            <a:r>
              <a:rPr lang="ko-KR" altLang="en-US" sz="4800"/>
              <a:t>  </a:t>
            </a:r>
            <a:endParaRPr lang="ko-KR" altLang="en-US" sz="4800"/>
          </a:p>
        </p:txBody>
      </p:sp>
      <p:sp>
        <p:nvSpPr>
          <p:cNvPr id="9" name=""/>
          <p:cNvSpPr txBox="1"/>
          <p:nvPr/>
        </p:nvSpPr>
        <p:spPr>
          <a:xfrm>
            <a:off x="1746249" y="9144953"/>
            <a:ext cx="11244260" cy="22879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800"/>
              <a:t>Email: sdk159147@gmail.com</a:t>
            </a:r>
            <a:endParaRPr lang="en-US" altLang="ko-KR" sz="4800"/>
          </a:p>
          <a:p>
            <a:pPr>
              <a:defRPr/>
            </a:pPr>
            <a:r>
              <a:rPr lang="en-US" altLang="ko-KR" sz="4800"/>
              <a:t>Blog: cafemocamoca.tistory.com</a:t>
            </a:r>
            <a:endParaRPr lang="en-US" altLang="ko-KR" sz="4800"/>
          </a:p>
          <a:p>
            <a:pPr>
              <a:defRPr/>
            </a:pPr>
            <a:r>
              <a:rPr lang="en-US" altLang="ko-KR" sz="4800"/>
              <a:t>Github:</a:t>
            </a:r>
            <a:r>
              <a:rPr lang="ko-KR" altLang="en-US" sz="4800"/>
              <a:t> </a:t>
            </a:r>
            <a:r>
              <a:rPr lang="en-US" altLang="ko-KR" sz="4800"/>
              <a:t>https://github.com/CafeM0ca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13239749" y="4252991"/>
            <a:ext cx="11244260" cy="521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ko-KR" altLang="en-US" sz="4800"/>
              <a:t>관심 분야</a:t>
            </a:r>
            <a:endParaRPr lang="ko-KR" altLang="en-US" sz="4800"/>
          </a:p>
          <a:p>
            <a:pPr>
              <a:buNone/>
              <a:defRPr/>
            </a:pPr>
            <a:r>
              <a:rPr lang="en-US" altLang="ko-KR" sz="4800"/>
              <a:t>-</a:t>
            </a:r>
            <a:r>
              <a:rPr lang="ko-KR" altLang="en-US" sz="4800"/>
              <a:t> </a:t>
            </a:r>
            <a:r>
              <a:rPr lang="en-US" altLang="ko-KR" sz="4800"/>
              <a:t>C++</a:t>
            </a:r>
            <a:endParaRPr lang="en-US" altLang="ko-KR" sz="4800"/>
          </a:p>
          <a:p>
            <a:pPr>
              <a:buNone/>
              <a:defRPr/>
            </a:pPr>
            <a:r>
              <a:rPr lang="en-US" altLang="ko-KR" sz="4800"/>
              <a:t>- Deep Learning</a:t>
            </a:r>
            <a:endParaRPr lang="en-US" altLang="ko-KR" sz="4800"/>
          </a:p>
          <a:p>
            <a:pPr>
              <a:buNone/>
              <a:defRPr/>
            </a:pPr>
            <a:r>
              <a:rPr lang="en-US" altLang="ko-KR" sz="4800"/>
              <a:t>-</a:t>
            </a:r>
            <a:r>
              <a:rPr lang="ko-KR" altLang="en-US" sz="4800"/>
              <a:t> </a:t>
            </a:r>
            <a:r>
              <a:rPr lang="en-US" altLang="ko-KR" sz="4800"/>
              <a:t>Pwnable</a:t>
            </a:r>
            <a:endParaRPr lang="en-US" altLang="ko-KR" sz="4800"/>
          </a:p>
          <a:p>
            <a:pPr>
              <a:buNone/>
              <a:defRPr/>
            </a:pPr>
            <a:r>
              <a:rPr lang="en-US" altLang="ko-KR" sz="4800"/>
              <a:t>- OS</a:t>
            </a:r>
            <a:endParaRPr lang="en-US" altLang="ko-KR" sz="4800"/>
          </a:p>
          <a:p>
            <a:pPr>
              <a:buNone/>
              <a:defRPr/>
            </a:pPr>
            <a:r>
              <a:rPr lang="en-US" altLang="ko-KR" sz="4800"/>
              <a:t>+Block Chain</a:t>
            </a:r>
            <a:endParaRPr lang="en-US" altLang="ko-KR" sz="4800"/>
          </a:p>
          <a:p>
            <a:pPr>
              <a:buNone/>
              <a:defRPr/>
            </a:pPr>
            <a:endParaRPr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58742" y="0"/>
            <a:ext cx="19161406" cy="13784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071295"/>
            <a:ext cx="12192000" cy="981578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30293" y="615290"/>
            <a:ext cx="9523414" cy="1248542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92000" y="6858000"/>
            <a:ext cx="11731508" cy="6859406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 rot="5225174">
            <a:off x="20371324" y="5828108"/>
            <a:ext cx="2524090" cy="20597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676400" y="5532437"/>
            <a:ext cx="21031200" cy="2651126"/>
          </a:xfrm>
        </p:spPr>
        <p:txBody>
          <a:bodyPr/>
          <a:lstStyle/>
          <a:p>
            <a:pPr algn="ctr">
              <a:defRPr/>
            </a:pPr>
            <a:r>
              <a:rPr lang="en-US" altLang="ko-KR" sz="9000" b="1">
                <a:latin typeface="맑은 고딕"/>
                <a:cs typeface="맑은 고딕"/>
              </a:rPr>
              <a:t>Hello World </a:t>
            </a:r>
            <a:r>
              <a:rPr lang="ko-KR" altLang="en-US" sz="9000" b="1">
                <a:latin typeface="맑은 고딕"/>
                <a:cs typeface="맑은 고딕"/>
              </a:rPr>
              <a:t>출력하기</a:t>
            </a:r>
            <a:endParaRPr lang="ko-KR" altLang="en-US" sz="9000" b="1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 txBox="1"/>
          <p:nvPr/>
        </p:nvSpPr>
        <p:spPr>
          <a:xfrm>
            <a:off x="1377155" y="2512218"/>
            <a:ext cx="13533437" cy="362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sz="half" idx="1"/>
          </p:nvPr>
        </p:nvSpPr>
        <p:spPr>
          <a:xfrm>
            <a:off x="11883838" y="1302775"/>
            <a:ext cx="12478964" cy="2126224"/>
          </a:xfrm>
        </p:spPr>
        <p:txBody>
          <a:bodyPr vert="horz" lIns="91440" tIns="45720" rIns="91440" bIns="45720">
            <a:normAutofit fontScale="92500"/>
          </a:bodyPr>
          <a:lstStyle/>
          <a:p>
            <a:pPr eaLnBrk="1"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Main.cpp</a:t>
            </a:r>
            <a:endParaRPr lang="en-US" altLang="ko-KR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-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어플리케이션이 작동하는 최소한의 코드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-2" y="-1"/>
            <a:ext cx="16606838" cy="128949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class MainWindowTutorialApplication  : public JUCEApplication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public: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//...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class MainWindow    : public DocumentWindow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{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public: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MainWindow (String name)  : DocumentWindow (name,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                                            Colours::lightgrey,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                                            DocumentWindow::allButtons)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{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    centreWithSize (</a:t>
            </a:r>
            <a:r>
              <a:rPr lang="en-US" altLang="ko-KR" sz="3500">
                <a:latin typeface="맑은 고딕"/>
                <a:ea typeface="맑은 고딕"/>
                <a:cs typeface="맑은 고딕"/>
              </a:rPr>
              <a:t>getWidth()</a:t>
            </a:r>
            <a:r>
              <a:rPr lang="en-US" altLang="en-US" sz="3500"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3500">
                <a:latin typeface="맑은 고딕"/>
                <a:ea typeface="맑은 고딕"/>
                <a:cs typeface="맑은 고딕"/>
              </a:rPr>
              <a:t>getHeight()</a:t>
            </a:r>
            <a:r>
              <a:rPr lang="en-US" altLang="en-US" sz="3500">
                <a:latin typeface="맑은 고딕"/>
                <a:ea typeface="맑은 고딕"/>
                <a:cs typeface="맑은 고딕"/>
              </a:rPr>
              <a:t>);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    setVisible (true);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}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void closeButtonPressed() override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{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    JUCEApplication::getInstance()-&gt;systemRequestedQuit();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}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private: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    JUCE_DECLARE_NON_COPYABLE_WITH_LEAK_DETECTOR (MainWindow)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};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private: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    ScopedPointer&lt;MainWindow&gt; mainWindow;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3500">
                <a:latin typeface="맑은 고딕"/>
                <a:ea typeface="맑은 고딕"/>
                <a:cs typeface="맑은 고딕"/>
              </a:rPr>
              <a:t>};</a:t>
            </a:r>
            <a:endParaRPr lang="en-US" altLang="en-US" sz="35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"/>
          <p:cNvCxnSpPr>
            <a:stCxn id="25" idx="1"/>
          </p:cNvCxnSpPr>
          <p:nvPr/>
        </p:nvCxnSpPr>
        <p:spPr>
          <a:xfrm rot="10800000">
            <a:off x="5440455" y="6857994"/>
            <a:ext cx="8768605" cy="364197"/>
          </a:xfrm>
          <a:prstGeom prst="straightConnector1">
            <a:avLst/>
          </a:prstGeom>
          <a:ln w="76200">
            <a:solidFill>
              <a:schemeClr val="accent2">
                <a:lumMod val="80000"/>
                <a:lumOff val="2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/>
          <p:cNvSpPr>
            <a:spLocks noGrp="1"/>
          </p:cNvSpPr>
          <p:nvPr>
            <p:ph sz="half" idx="2"/>
          </p:nvPr>
        </p:nvSpPr>
        <p:spPr>
          <a:xfrm>
            <a:off x="14209060" y="6326444"/>
            <a:ext cx="6735945" cy="1791495"/>
          </a:xfrm>
        </p:spPr>
        <p:txBody>
          <a:bodyPr vert="horz" lIns="91440" tIns="45720" rIns="91440" bIns="45720">
            <a:noAutofit/>
          </a:bodyPr>
          <a:lstStyle/>
          <a:p>
            <a:pPr eaLnBrk="1">
              <a:buNone/>
              <a:defRPr/>
            </a:pPr>
            <a:r>
              <a:rPr lang="en-US" altLang="ko-KR" sz="48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true :</a:t>
            </a:r>
            <a:r>
              <a:rPr lang="ko-KR" altLang="en-US" sz="48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 sz="48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foreground</a:t>
            </a:r>
            <a:endParaRPr lang="en-US" altLang="ko-KR" sz="48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ko-KR" sz="48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false :</a:t>
            </a:r>
            <a:r>
              <a:rPr lang="ko-KR" altLang="en-US" sz="48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 sz="48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background</a:t>
            </a:r>
            <a:endParaRPr lang="en-US" altLang="ko-KR" sz="48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sp>
        <p:nvSpPr>
          <p:cNvPr id="26" name=""/>
          <p:cNvSpPr/>
          <p:nvPr/>
        </p:nvSpPr>
        <p:spPr>
          <a:xfrm>
            <a:off x="7261412" y="3429000"/>
            <a:ext cx="7199780" cy="2294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1154205" y="10093700"/>
            <a:ext cx="14735733" cy="924484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en-US" altLang="ko-KR"/>
          </a:p>
        </p:txBody>
      </p:sp>
      <p:sp>
        <p:nvSpPr>
          <p:cNvPr id="29" name="내용 개체 틀 2"/>
          <p:cNvSpPr/>
          <p:nvPr/>
        </p:nvSpPr>
        <p:spPr>
          <a:xfrm>
            <a:off x="11672043" y="11633551"/>
            <a:ext cx="12282862" cy="1063113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34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에서 파악하기 어려운 몇 가지 실수를 예방과</a:t>
            </a:r>
            <a:r>
              <a:rPr xmlns:mc="http://schemas.openxmlformats.org/markup-compatibility/2006" xmlns:hp="http://schemas.haansoft.com/office/presentation/8.0" kumimoji="0" lang="en-US" altLang="ko-KR" sz="34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4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누수를 잡음</a:t>
            </a:r>
            <a:endParaRPr xmlns:mc="http://schemas.openxmlformats.org/markup-compatibility/2006" xmlns:hp="http://schemas.haansoft.com/office/presentation/8.0" kumimoji="0" lang="ko-KR" altLang="en-US" sz="34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4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메크로를 클래스에서 추가할 수 있으면 사용하는게 좋음</a:t>
            </a:r>
            <a:endParaRPr xmlns:mc="http://schemas.openxmlformats.org/markup-compatibility/2006" xmlns:hp="http://schemas.haansoft.com/office/presentation/8.0" kumimoji="0" lang="ko-KR" altLang="en-US" sz="34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1" animBg="1"/>
      <p:bldP spid="25" grpId="2" animBg="1"/>
      <p:bldP spid="27" grpId="3" animBg="1"/>
      <p:bldP spid="29" grpId="4" animBg="1"/>
    </p:bld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 txBox="1"/>
          <p:nvPr/>
        </p:nvSpPr>
        <p:spPr>
          <a:xfrm>
            <a:off x="1377155" y="2512218"/>
            <a:ext cx="13533437" cy="362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sz="half" idx="1"/>
          </p:nvPr>
        </p:nvSpPr>
        <p:spPr>
          <a:xfrm>
            <a:off x="10735236" y="8404410"/>
            <a:ext cx="12843156" cy="3582989"/>
          </a:xfrm>
        </p:spPr>
        <p:txBody>
          <a:bodyPr vert="horz" lIns="91440" tIns="45720" rIns="91440" bIns="45720">
            <a:normAutofit lnSpcReduction="10000"/>
          </a:bodyPr>
          <a:lstStyle/>
          <a:p>
            <a:pPr eaLnBrk="1">
              <a:defRPr/>
            </a:pPr>
            <a:endParaRPr lang="en-US" altLang="ko-KR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initialise() </a:t>
            </a:r>
            <a:r>
              <a:rPr lang="ko-KR" altLang="en-US" sz="5405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함수가 가장 먼저 실행</a:t>
            </a: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ko-KR" altLang="en-US" sz="5405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-2" y="-1"/>
            <a:ext cx="17837152" cy="94659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4100">
                <a:latin typeface="맑은 고딕"/>
                <a:ea typeface="맑은 고딕"/>
                <a:cs typeface="맑은 고딕"/>
              </a:rPr>
              <a:t>class MainWindowTutorialApplication  : public JUCEApplication</a:t>
            </a:r>
            <a:endParaRPr lang="en-US" altLang="en-US" sz="41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1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41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100">
                <a:latin typeface="맑은 고딕"/>
                <a:ea typeface="맑은 고딕"/>
                <a:cs typeface="맑은 고딕"/>
              </a:rPr>
              <a:t>public:</a:t>
            </a:r>
            <a:endParaRPr lang="en-US" altLang="en-US" sz="41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100"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ko-KR" sz="4100"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en-US" sz="4100">
                <a:latin typeface="맑은 고딕"/>
                <a:ea typeface="맑은 고딕"/>
                <a:cs typeface="맑은 고딕"/>
              </a:rPr>
              <a:t>  //.</a:t>
            </a:r>
            <a:r>
              <a:rPr lang="en-US" altLang="ko-KR" sz="4100">
                <a:latin typeface="맑은 고딕"/>
                <a:ea typeface="맑은 고딕"/>
                <a:cs typeface="맑은 고딕"/>
              </a:rPr>
              <a:t>..</a:t>
            </a:r>
            <a:endParaRPr lang="en-US" altLang="ko-KR" sz="4100">
              <a:latin typeface="맑은 고딕"/>
              <a:ea typeface="맑은 고딕"/>
              <a:cs typeface="맑은 고딕"/>
            </a:endParaRPr>
          </a:p>
          <a:p>
            <a:pPr lvl="1">
              <a:defRPr/>
            </a:pPr>
            <a:r>
              <a:rPr lang="en-US" altLang="ko-KR" sz="4100">
                <a:latin typeface="맑은 고딕"/>
                <a:ea typeface="맑은 고딕"/>
                <a:cs typeface="맑은 고딕"/>
              </a:rPr>
              <a:t>    void initialise (const String&amp; commandLine) override</a:t>
            </a:r>
            <a:endParaRPr lang="en-US" altLang="ko-KR" sz="4100">
              <a:latin typeface="맑은 고딕"/>
              <a:ea typeface="맑은 고딕"/>
              <a:cs typeface="맑은 고딕"/>
            </a:endParaRPr>
          </a:p>
          <a:p>
            <a:pPr lvl="1">
              <a:defRPr/>
            </a:pPr>
            <a:r>
              <a:rPr lang="en-US" altLang="ko-KR" sz="4100">
                <a:latin typeface="맑은 고딕"/>
                <a:ea typeface="맑은 고딕"/>
                <a:cs typeface="맑은 고딕"/>
              </a:rPr>
              <a:t>  	 {</a:t>
            </a:r>
            <a:endParaRPr lang="en-US" altLang="ko-KR" sz="4100">
              <a:latin typeface="맑은 고딕"/>
              <a:ea typeface="맑은 고딕"/>
              <a:cs typeface="맑은 고딕"/>
            </a:endParaRPr>
          </a:p>
          <a:p>
            <a:pPr lvl="1">
              <a:defRPr/>
            </a:pPr>
            <a:r>
              <a:rPr lang="en-US" altLang="ko-KR" sz="4100">
                <a:latin typeface="맑은 고딕"/>
                <a:ea typeface="맑은 고딕"/>
                <a:cs typeface="맑은 고딕"/>
              </a:rPr>
              <a:t>       mainWindow.reset (new MainWindow (getApplicationName()));</a:t>
            </a:r>
            <a:endParaRPr lang="en-US" altLang="ko-KR" sz="4100">
              <a:latin typeface="맑은 고딕"/>
              <a:ea typeface="맑은 고딕"/>
              <a:cs typeface="맑은 고딕"/>
            </a:endParaRPr>
          </a:p>
          <a:p>
            <a:pPr lvl="1">
              <a:defRPr/>
            </a:pPr>
            <a:r>
              <a:rPr lang="en-US" altLang="ko-KR" sz="4100">
                <a:latin typeface="맑은 고딕"/>
                <a:ea typeface="맑은 고딕"/>
                <a:cs typeface="맑은 고딕"/>
              </a:rPr>
              <a:t>    }</a:t>
            </a:r>
            <a:endParaRPr lang="en-US" altLang="ko-KR" sz="4100">
              <a:latin typeface="맑은 고딕"/>
              <a:ea typeface="맑은 고딕"/>
              <a:cs typeface="맑은 고딕"/>
            </a:endParaRPr>
          </a:p>
          <a:p>
            <a:pPr lvl="1">
              <a:defRPr/>
            </a:pPr>
            <a:endParaRPr lang="en-US" altLang="ko-KR" sz="41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100">
                <a:latin typeface="맑은 고딕"/>
                <a:ea typeface="맑은 고딕"/>
                <a:cs typeface="맑은 고딕"/>
              </a:rPr>
              <a:t>    class MainWindow    : public DocumentWindow</a:t>
            </a:r>
            <a:endParaRPr lang="en-US" altLang="en-US" sz="41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100">
                <a:latin typeface="맑은 고딕"/>
                <a:ea typeface="맑은 고딕"/>
                <a:cs typeface="맑은 고딕"/>
              </a:rPr>
              <a:t>    {</a:t>
            </a:r>
            <a:endParaRPr lang="en-US" altLang="en-US" sz="41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100">
                <a:latin typeface="맑은 고딕"/>
                <a:ea typeface="맑은 고딕"/>
                <a:cs typeface="맑은 고딕"/>
              </a:rPr>
              <a:t>    public:</a:t>
            </a:r>
            <a:endParaRPr lang="en-US" altLang="en-US" sz="41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4100">
                <a:latin typeface="맑은 고딕"/>
                <a:ea typeface="맑은 고딕"/>
                <a:cs typeface="맑은 고딕"/>
              </a:rPr>
              <a:t>	  		//...</a:t>
            </a:r>
            <a:endParaRPr lang="en-US" altLang="ko-KR" sz="41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ko-KR" altLang="en-US" sz="4100">
                <a:latin typeface="맑은 고딕"/>
                <a:ea typeface="맑은 고딕"/>
                <a:cs typeface="맑은 고딕"/>
              </a:rPr>
              <a:t>	</a:t>
            </a:r>
            <a:r>
              <a:rPr lang="en-US" altLang="ko-KR" sz="4100">
                <a:latin typeface="맑은 고딕"/>
                <a:ea typeface="맑은 고딕"/>
                <a:cs typeface="맑은 고딕"/>
              </a:rPr>
              <a:t>  };</a:t>
            </a:r>
            <a:endParaRPr lang="en-US" altLang="ko-KR" sz="41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100">
                <a:latin typeface="맑은 고딕"/>
                <a:ea typeface="맑은 고딕"/>
                <a:cs typeface="맑은 고딕"/>
              </a:rPr>
              <a:t>};</a:t>
            </a:r>
            <a:endParaRPr lang="en-US" altLang="en-US" sz="410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 txBox="1"/>
          <p:nvPr/>
        </p:nvSpPr>
        <p:spPr>
          <a:xfrm>
            <a:off x="1377155" y="2512218"/>
            <a:ext cx="13533437" cy="362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1" y="-2"/>
            <a:ext cx="24448624" cy="122853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MainComponent::MainComponent()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    setSize (600, 400);</a:t>
            </a:r>
            <a:r>
              <a:rPr lang="en-US" altLang="ko-KR" sz="5000">
                <a:latin typeface="맑은 고딕"/>
                <a:ea typeface="맑은 고딕"/>
                <a:cs typeface="맑은 고딕"/>
              </a:rPr>
              <a:t>					//</a:t>
            </a:r>
            <a:r>
              <a:rPr lang="ko-KR" altLang="en-US" sz="5000">
                <a:latin typeface="맑은 고딕"/>
                <a:ea typeface="맑은 고딕"/>
                <a:cs typeface="맑은 고딕"/>
              </a:rPr>
              <a:t> 창 크기 조절</a:t>
            </a:r>
            <a:endParaRPr lang="ko-KR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void MainComponent::paint (Graphics&amp; g)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    g.fillAll (getLookAndFeel().findColour (ResizableWindow::backgroundColourId));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    g.setFont (Font (16.0f));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    g.setColour (Colours::white);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    g.drawText ("Hello World!", getLocalBounds(), Justification::centred, true);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void MainComponent::resized()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endParaRPr lang="en-US" altLang="en-US" sz="5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0" y="9146522"/>
            <a:ext cx="9590366" cy="27608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9937752" y="9604374"/>
            <a:ext cx="13493744" cy="16141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>
                <a:solidFill>
                  <a:srgbClr val="ff0000"/>
                </a:solidFill>
              </a:rPr>
              <a:t>resized()</a:t>
            </a:r>
            <a:r>
              <a:rPr lang="ko-KR" altLang="en-US" sz="5000">
                <a:solidFill>
                  <a:srgbClr val="ff0000"/>
                </a:solidFill>
              </a:rPr>
              <a:t>를 임의로 호출하지 말자</a:t>
            </a:r>
            <a:endParaRPr lang="ko-KR" altLang="en-US" sz="500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5000">
                <a:solidFill>
                  <a:srgbClr val="ff0000"/>
                </a:solidFill>
              </a:rPr>
              <a:t>GUI </a:t>
            </a:r>
            <a:r>
              <a:rPr lang="ko-KR" altLang="en-US" sz="5000">
                <a:solidFill>
                  <a:srgbClr val="ff0000"/>
                </a:solidFill>
              </a:rPr>
              <a:t>창이 움직일때마다 자동적으로 호출된다</a:t>
            </a:r>
            <a:endParaRPr lang="ko-KR" altLang="en-US" sz="5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1" animBg="1"/>
    </p:bld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7430" y="988865"/>
            <a:ext cx="17232966" cy="11971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866900" y="4637880"/>
            <a:ext cx="20650200" cy="4440238"/>
          </a:xfrm>
        </p:spPr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altLang="en-US"/>
              <a:t>void MainComponent::paint (Graphics&amp; g)</a:t>
            </a:r>
            <a:endParaRPr lang="en-US" altLang="en-US"/>
          </a:p>
          <a:p>
            <a:pPr>
              <a:buNone/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buNone/>
              <a:defRPr/>
            </a:pPr>
            <a:r>
              <a:rPr lang="en-US" altLang="ko-KR"/>
              <a:t>	// ...</a:t>
            </a:r>
            <a:endParaRPr lang="en-US" altLang="ko-KR"/>
          </a:p>
          <a:p>
            <a:pPr>
              <a:buNone/>
              <a:defRPr/>
            </a:pPr>
            <a:r>
              <a:rPr lang="en-US" altLang="en-US"/>
              <a:t>	g.setColour(Colours::blue);</a:t>
            </a:r>
            <a:endParaRPr lang="en-US" altLang="en-US"/>
          </a:p>
          <a:p>
            <a:pPr>
              <a:buNone/>
              <a:defRPr/>
            </a:pPr>
            <a:r>
              <a:rPr lang="en-US" altLang="en-US"/>
              <a:t>	g.drawLine(100, 50, 200, 50, 10.0f);</a:t>
            </a:r>
            <a:r>
              <a:rPr lang="en-US" altLang="ko-KR"/>
              <a:t> </a:t>
            </a:r>
            <a:endParaRPr lang="en-US" altLang="ko-KR"/>
          </a:p>
          <a:p>
            <a:pPr>
              <a:buNone/>
              <a:defRPr/>
            </a:pPr>
            <a:r>
              <a:rPr lang="en-US" altLang="en-US"/>
              <a:t>}</a:t>
            </a:r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drawLine()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379066" y="892627"/>
            <a:ext cx="8127682" cy="6723564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91700" y="8515350"/>
            <a:ext cx="13605273" cy="4186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상대적으로 접근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581149" y="3685381"/>
            <a:ext cx="19969164" cy="7964488"/>
          </a:xfrm>
        </p:spPr>
        <p:txBody>
          <a:bodyPr vert="horz" lIns="91440" tIns="45720" rIns="91440" bIns="45720">
            <a:normAutofit/>
          </a:bodyPr>
          <a:lstStyle/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void MainComponent::paint (Graphics&amp; g)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ko-KR" sz="5000">
                <a:latin typeface="맑은 고딕"/>
                <a:cs typeface="맑은 고딕"/>
              </a:rPr>
              <a:t>	// ...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g.setColour(Colours::blue);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ko-KR" altLang="en-US" sz="5000"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en-US" sz="5000">
                <a:latin typeface="맑은 고딕"/>
                <a:ea typeface="맑은 고딕"/>
                <a:cs typeface="맑은 고딕"/>
              </a:rPr>
              <a:t>g.drawLine(getWidth() / 3, getHeight() / 3, </a:t>
            </a:r>
            <a:r>
              <a:rPr lang="ko-KR" altLang="en-US" sz="5000">
                <a:latin typeface="맑은 고딕"/>
                <a:ea typeface="맑은 고딕"/>
                <a:cs typeface="맑은 고딕"/>
              </a:rPr>
              <a:t>                          		</a:t>
            </a:r>
            <a:r>
              <a:rPr lang="en-US" altLang="en-US" sz="5000">
                <a:latin typeface="맑은 고딕"/>
                <a:ea typeface="맑은 고딕"/>
                <a:cs typeface="맑은 고딕"/>
              </a:rPr>
              <a:t>getWidth() / 3 + 100 , getHeight() / 3, 10.0f);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endParaRPr lang="en-US" altLang="en-US" sz="500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43873" y="511495"/>
            <a:ext cx="8112442" cy="7217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Anti-Aliasing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581149" y="3685381"/>
            <a:ext cx="16421098" cy="7964488"/>
          </a:xfrm>
        </p:spPr>
        <p:txBody>
          <a:bodyPr vert="horz" lIns="91440" tIns="45720" rIns="91440" bIns="45720">
            <a:normAutofit/>
          </a:bodyPr>
          <a:lstStyle/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void MainComponent::paint (Graphics&amp; g)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ko-KR" sz="5000">
                <a:latin typeface="맑은 고딕"/>
                <a:cs typeface="맑은 고딕"/>
              </a:rPr>
              <a:t>	// ...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g.setColour(Colours::blue);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g.drawLine(100, 50, 200, </a:t>
            </a:r>
            <a:r>
              <a:rPr lang="en-US" altLang="ko-KR" sz="5000">
                <a:latin typeface="맑은 고딕"/>
                <a:ea typeface="맑은 고딕"/>
                <a:cs typeface="맑은 고딕"/>
              </a:rPr>
              <a:t>10</a:t>
            </a:r>
            <a:r>
              <a:rPr lang="en-US" altLang="en-US" sz="5000">
                <a:latin typeface="맑은 고딕"/>
                <a:ea typeface="맑은 고딕"/>
                <a:cs typeface="맑은 고딕"/>
              </a:rPr>
              <a:t>0, 10.0f);</a:t>
            </a:r>
            <a:r>
              <a:rPr lang="en-US" altLang="ko-KR" sz="5000">
                <a:latin typeface="맑은 고딕"/>
                <a:cs typeface="맑은 고딕"/>
              </a:rPr>
              <a:t> 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624559" y="6263950"/>
            <a:ext cx="7374254" cy="6757678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049876" y="476252"/>
            <a:ext cx="5975986" cy="7224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3092" y="3429000"/>
            <a:ext cx="16319500" cy="1473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>
              <a:defRPr/>
            </a:pP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JUCE </a:t>
            </a:r>
            <a:r>
              <a:rPr lang="ko-KR" altLang="en-US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프레임워크 개요</a:t>
            </a:r>
            <a:r>
              <a:rPr lang="ko-KR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 </a:t>
            </a:r>
            <a:endParaRPr lang="ko-KR" altLang="ko-KR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272474" y="8128318"/>
            <a:ext cx="7619048" cy="507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06416" y="9043156"/>
            <a:ext cx="12368780" cy="396703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866900" y="4637881"/>
            <a:ext cx="20650200" cy="5273675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void MainComponent::paint (Graphics&amp; g)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ko-KR" sz="5000">
                <a:latin typeface="맑은 고딕"/>
                <a:cs typeface="맑은 고딕"/>
              </a:rPr>
              <a:t>	// ...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g.setColour(Colours:</a:t>
            </a:r>
            <a:r>
              <a:rPr lang="en-US" altLang="ko-KR" sz="5000">
                <a:latin typeface="맑은 고딕"/>
                <a:cs typeface="맑은 고딕"/>
              </a:rPr>
              <a:t>:Red</a:t>
            </a:r>
            <a:r>
              <a:rPr lang="en-US" altLang="en-US" sz="5000">
                <a:latin typeface="맑은 고딕"/>
                <a:ea typeface="맑은 고딕"/>
                <a:cs typeface="맑은 고딕"/>
              </a:rPr>
              <a:t>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g.drawRect(30, 50, 100, 150, 5);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drawRect(Rectangle)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406686" y="652461"/>
            <a:ext cx="8001002" cy="69342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866900" y="4637880"/>
            <a:ext cx="20650200" cy="7488239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void MainComponent::paint (Graphics&amp; g)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ko-KR" sz="5000">
                <a:latin typeface="맑은 고딕"/>
                <a:cs typeface="맑은 고딕"/>
              </a:rPr>
              <a:t>	// ...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g.setColour(Colours:</a:t>
            </a:r>
            <a:r>
              <a:rPr lang="en-US" altLang="ko-KR" sz="5000">
                <a:latin typeface="맑은 고딕"/>
                <a:cs typeface="맑은 고딕"/>
              </a:rPr>
              <a:t>:red</a:t>
            </a:r>
            <a:r>
              <a:rPr lang="en-US" altLang="en-US" sz="5000">
                <a:latin typeface="맑은 고딕"/>
                <a:ea typeface="맑은 고딕"/>
                <a:cs typeface="맑은 고딕"/>
              </a:rPr>
              <a:t>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g.drawRect(30, 50, 100, 150, 5);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ko-KR" sz="5000">
                <a:latin typeface="맑은 고딕"/>
                <a:ea typeface="맑은 고딕"/>
                <a:cs typeface="맑은 고딕"/>
              </a:rPr>
              <a:t>  g.setColour(Colours::green);</a:t>
            </a:r>
            <a:endParaRPr lang="en-US" altLang="ko-KR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ko-KR" sz="5000">
                <a:latin typeface="맑은 고딕"/>
                <a:ea typeface="맑은 고딕"/>
                <a:cs typeface="맑은 고딕"/>
              </a:rPr>
              <a:t>  g.fillRect(30, 50 ,100, 150);</a:t>
            </a:r>
            <a:endParaRPr lang="en-US" altLang="ko-KR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fillRect(Rectangle)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61934" y="728916"/>
            <a:ext cx="7961948" cy="675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866900" y="4637880"/>
            <a:ext cx="20650200" cy="7488239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void MainComponent::paint (Graphics&amp; g)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ko-KR" sz="5000">
                <a:latin typeface="맑은 고딕"/>
                <a:cs typeface="맑은 고딕"/>
              </a:rPr>
              <a:t>	// ...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ko-KR" sz="5000">
                <a:latin typeface="맑은 고딕"/>
                <a:cs typeface="맑은 고딕"/>
              </a:rPr>
              <a:t>  Rectangle&lt;int&gt; rect{ 30, 50, 100, 150 };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g.setColour(Colours:</a:t>
            </a:r>
            <a:r>
              <a:rPr lang="en-US" altLang="ko-KR" sz="5000">
                <a:latin typeface="맑은 고딕"/>
                <a:cs typeface="맑은 고딕"/>
              </a:rPr>
              <a:t>:red</a:t>
            </a:r>
            <a:r>
              <a:rPr lang="en-US" altLang="en-US" sz="5000">
                <a:latin typeface="맑은 고딕"/>
                <a:ea typeface="맑은 고딕"/>
                <a:cs typeface="맑은 고딕"/>
              </a:rPr>
              <a:t>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g.drawRect(</a:t>
            </a:r>
            <a:r>
              <a:rPr lang="en-US" altLang="ko-KR" sz="5000">
                <a:latin typeface="맑은 고딕"/>
                <a:ea typeface="맑은 고딕"/>
                <a:cs typeface="맑은 고딕"/>
              </a:rPr>
              <a:t>rect</a:t>
            </a:r>
            <a:r>
              <a:rPr lang="en-US" altLang="en-US" sz="5000">
                <a:latin typeface="맑은 고딕"/>
                <a:ea typeface="맑은 고딕"/>
                <a:cs typeface="맑은 고딕"/>
              </a:rPr>
              <a:t>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ko-KR" sz="5000">
                <a:latin typeface="맑은 고딕"/>
                <a:ea typeface="맑은 고딕"/>
                <a:cs typeface="맑은 고딕"/>
              </a:rPr>
              <a:t>  g.fillRect(rect);</a:t>
            </a:r>
            <a:endParaRPr lang="en-US" altLang="ko-KR" sz="5000">
              <a:latin typeface="맑은 고딕"/>
              <a:ea typeface="맑은 고딕"/>
              <a:cs typeface="맑은 고딕"/>
            </a:endParaRPr>
          </a:p>
          <a:p>
            <a:pPr>
              <a:buNone/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fillRect(Rectangle)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61934" y="728916"/>
            <a:ext cx="7961948" cy="675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낭만스러운 집 만들기 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</p:spPr>
        <p:txBody>
          <a:bodyPr vert="horz" lIns="91440" tIns="45720" rIns="91440" bIns="45720">
            <a:normAutofit/>
          </a:bodyPr>
          <a:lstStyle/>
          <a:p>
            <a:pPr eaLnBrk="1">
              <a:defRPr/>
            </a:pP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집은 겉보기에 지붕과 외벽으로만 이루어져 있다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.</a:t>
            </a: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컴포넌트로 표현하면 지붕 컴포넌트와 외벽 컴포넌트를 조합하면 집 컴포넌트가 완성된다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.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sp>
        <p:nvSpPr>
          <p:cNvPr id="17" name=""/>
          <p:cNvSpPr/>
          <p:nvPr/>
        </p:nvSpPr>
        <p:spPr>
          <a:xfrm>
            <a:off x="16287751" y="8429625"/>
            <a:ext cx="5262563" cy="3714750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4400"/>
              <a:t>고풍스러운 외벽</a:t>
            </a:r>
            <a:endParaRPr lang="ko-KR" altLang="en-US" sz="4400"/>
          </a:p>
        </p:txBody>
      </p:sp>
      <p:sp>
        <p:nvSpPr>
          <p:cNvPr id="18" name=""/>
          <p:cNvSpPr/>
          <p:nvPr/>
        </p:nvSpPr>
        <p:spPr>
          <a:xfrm>
            <a:off x="16359188" y="5453062"/>
            <a:ext cx="5072063" cy="2809875"/>
          </a:xfrm>
          <a:prstGeom prst="triangle">
            <a:avLst>
              <a:gd name="adj" fmla="val 50000"/>
            </a:avLst>
          </a:prstGeom>
        </p:spPr>
        <p:style>
          <a:lnRef idx="2">
            <a:schemeClr val="lt1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600"/>
              <a:t>낭만스러운  지붕</a:t>
            </a: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지붕</a:t>
            </a:r>
            <a:endPara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</p:spPr>
        <p:txBody>
          <a:bodyPr vert="horz" lIns="91440" tIns="45720" rIns="91440" bIns="45720">
            <a:normAutofit/>
          </a:bodyPr>
          <a:lstStyle/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void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RoofComponent::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paint (Graphics&amp; g) override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{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g.setColour (Colours::red);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		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//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짓는 김에 도색까지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Path roof;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roof.addTriangle (0,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            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getHeight(), 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			  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getWidth(),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getHeight(),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                     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getWidth() / 2, 0);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g.fillPath (roof);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}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9526" y="10018607"/>
            <a:ext cx="9265838" cy="2470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외벽</a:t>
            </a:r>
            <a:endPara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676400" y="3651250"/>
            <a:ext cx="22888574" cy="8702676"/>
          </a:xfrm>
        </p:spPr>
        <p:txBody>
          <a:bodyPr vert="horz" lIns="91440" tIns="45720" rIns="91440" bIns="45720">
            <a:normAutofit/>
          </a:bodyPr>
          <a:lstStyle/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void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WallComponent::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paint (Graphics&amp; g) override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{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g.fillCheckerBoard (getLocalBounds().toFloat(), 30, 10,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</a:t>
            </a: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				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Colours::sandybrown, Colours::saddlebrown);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}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68486" y="7652810"/>
            <a:ext cx="6224585" cy="5094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낭만스러운 집</a:t>
            </a:r>
            <a:endPara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1988" y="3429000"/>
            <a:ext cx="20615264" cy="906970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27986" y="822007"/>
            <a:ext cx="13123806" cy="6452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바닥</a:t>
            </a:r>
            <a:endPara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676400" y="3651250"/>
            <a:ext cx="22888574" cy="8702676"/>
          </a:xfrm>
        </p:spPr>
        <p:txBody>
          <a:bodyPr vert="horz" lIns="91440" tIns="45720" rIns="91440" bIns="45720">
            <a:normAutofit/>
          </a:bodyPr>
          <a:lstStyle/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void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FloorComponent::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paint (Graphics&amp; g) override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{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 g.setColour (Colours::green);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g.drawLine (0, getHeight() / 2, getWidth(), getHeight() / 2, 5);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en-US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}</a:t>
            </a:r>
            <a:endParaRPr lang="en-US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08543" y="7272956"/>
            <a:ext cx="8588875" cy="612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집과 바닥을 하나의 </a:t>
            </a:r>
            <a:r>
              <a: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으로</a:t>
            </a:r>
            <a:endPara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08543" y="7272956"/>
            <a:ext cx="8588875" cy="6123335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30718" y="3131093"/>
            <a:ext cx="11307126" cy="10511236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14287499" y="3429000"/>
            <a:ext cx="9001128" cy="2769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400"/>
              <a:t>addAndMakeVisible():</a:t>
            </a:r>
            <a:r>
              <a:rPr lang="ko-KR" altLang="en-US" sz="4400"/>
              <a:t> </a:t>
            </a:r>
            <a:endParaRPr lang="ko-KR" altLang="en-US" sz="4400"/>
          </a:p>
          <a:p>
            <a:pPr>
              <a:defRPr/>
            </a:pPr>
            <a:r>
              <a:rPr lang="ko-KR" altLang="en-US" sz="4400"/>
              <a:t>자식 컴포넌트를 가시화할 필요가 있다</a:t>
            </a:r>
            <a:r>
              <a:rPr lang="en-US" altLang="ko-KR" sz="4400"/>
              <a:t>.</a:t>
            </a:r>
            <a:r>
              <a:rPr lang="ko-KR" altLang="en-US" sz="4400"/>
              <a:t> </a:t>
            </a:r>
            <a:r>
              <a:rPr lang="en-US" altLang="ko-KR" sz="4400"/>
              <a:t>JUCE</a:t>
            </a:r>
            <a:r>
              <a:rPr lang="ko-KR" altLang="en-US" sz="4400"/>
              <a:t>에서는 일반적으로 </a:t>
            </a:r>
            <a:r>
              <a:rPr lang="en-US" altLang="ko-KR" sz="4400"/>
              <a:t>addAndMakeVisible</a:t>
            </a:r>
            <a:r>
              <a:rPr lang="ko-KR" altLang="en-US" sz="4400"/>
              <a:t>을 사용하여 처리</a:t>
            </a:r>
            <a:endParaRPr lang="en-US" altLang="ko-KR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지나가던 요정이</a:t>
            </a:r>
            <a:r>
              <a: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pic>
        <p:nvPicPr>
          <p:cNvPr id="19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2259330" y="4271858"/>
            <a:ext cx="7673340" cy="8998054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11787186" y="2871075"/>
            <a:ext cx="11145600" cy="6832800"/>
          </a:xfrm>
          <a:prstGeom prst="cloudCallout">
            <a:avLst>
              <a:gd name="adj1" fmla="val -65184"/>
              <a:gd name="adj2" fmla="val 53539"/>
            </a:avLst>
          </a:prstGeom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ko-KR" altLang="en-US" sz="9600">
                <a:latin typeface="맑은 고딕"/>
              </a:rPr>
              <a:t>나도  </a:t>
            </a:r>
            <a:endParaRPr lang="ko-KR" altLang="en-US" sz="9600">
              <a:latin typeface="맑은 고딕"/>
            </a:endParaRPr>
          </a:p>
          <a:p>
            <a:pPr algn="ctr">
              <a:defRPr/>
            </a:pPr>
            <a:r>
              <a:rPr lang="ko-KR" altLang="en-US" sz="9600">
                <a:latin typeface="맑은 고딕"/>
              </a:rPr>
              <a:t>똑같은 집</a:t>
            </a:r>
            <a:r>
              <a:rPr lang="en-US" altLang="ko-KR" sz="9600">
                <a:latin typeface="맑은 고딕"/>
                <a:cs typeface="맑은 고딕"/>
              </a:rPr>
              <a:t>.</a:t>
            </a:r>
            <a:r>
              <a:rPr lang="ko-KR" altLang="en-US" sz="9600">
                <a:latin typeface="맑은 고딕"/>
                <a:cs typeface="맑은 고딕"/>
              </a:rPr>
              <a:t> </a:t>
            </a:r>
            <a:r>
              <a:rPr lang="en-US" altLang="ko-KR" sz="9600">
                <a:latin typeface="맑은 고딕"/>
                <a:cs typeface="맑은 고딕"/>
              </a:rPr>
              <a:t>.</a:t>
            </a:r>
            <a:r>
              <a:rPr lang="ko-KR" altLang="en-US" sz="9600">
                <a:latin typeface="맑은 고딕"/>
                <a:cs typeface="맑은 고딕"/>
              </a:rPr>
              <a:t> </a:t>
            </a:r>
            <a:r>
              <a:rPr lang="en-US" altLang="ko-KR" sz="9600">
                <a:latin typeface="맑은 고딕"/>
                <a:cs typeface="맑은 고딕"/>
              </a:rPr>
              <a:t>.</a:t>
            </a:r>
            <a:endParaRPr lang="en-US" altLang="ko-KR" sz="9600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defRPr/>
            </a:pPr>
            <a:r>
              <a:rPr lang="ko-KR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Julian Storer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가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DAW(Digital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Audio Workstation)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그래픽 및 오디오 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기능을 개발하기 위해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C++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로 구현 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2004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년부터 시작하여 현재는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JUCE5.3 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버전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정말 많은 클래스를 제공함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.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ko-KR" altLang="en-US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ko-KR" altLang="en-US" sz="5000" b="1" i="1" u="sng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요정을 위해</a:t>
            </a:r>
            <a:endPara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4077951" cy="8702676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sz="4800"/>
              <a:t>SceneComponent</a:t>
            </a:r>
            <a:r>
              <a:rPr lang="en-US" altLang="ko-KR" sz="4800"/>
              <a:t>::</a:t>
            </a:r>
            <a:r>
              <a:rPr lang="en-US" altLang="en-US" sz="4800"/>
              <a:t>SceneComponent()</a:t>
            </a:r>
            <a:endParaRPr lang="en-US" altLang="en-US" sz="4800"/>
          </a:p>
          <a:p>
            <a:pPr>
              <a:buNone/>
              <a:defRPr/>
            </a:pPr>
            <a:r>
              <a:rPr lang="en-US" altLang="en-US" sz="4800"/>
              <a:t>    {</a:t>
            </a:r>
            <a:endParaRPr lang="en-US" altLang="en-US" sz="4800"/>
          </a:p>
          <a:p>
            <a:pPr>
              <a:buNone/>
              <a:defRPr/>
            </a:pPr>
            <a:r>
              <a:rPr lang="en-US" altLang="en-US" sz="4800"/>
              <a:t>        addAndMakeVisible (smallHouse); </a:t>
            </a:r>
            <a:endParaRPr lang="en-US" altLang="en-US" sz="4800"/>
          </a:p>
          <a:p>
            <a:pPr>
              <a:buNone/>
              <a:defRPr/>
            </a:pPr>
            <a:r>
              <a:rPr lang="en-US" altLang="en-US" sz="4800"/>
              <a:t>    }</a:t>
            </a:r>
            <a:endParaRPr lang="en-US" altLang="en-US" sz="4800"/>
          </a:p>
          <a:p>
            <a:pPr>
              <a:buNone/>
              <a:defRPr/>
            </a:pPr>
            <a:r>
              <a:rPr lang="en-US" altLang="en-US" sz="4800"/>
              <a:t>void </a:t>
            </a:r>
            <a:r>
              <a:rPr lang="en-US" altLang="ko-KR" sz="4800"/>
              <a:t>SceneComponent::</a:t>
            </a:r>
            <a:r>
              <a:rPr lang="en-US" altLang="en-US" sz="4800"/>
              <a:t>resized() override</a:t>
            </a:r>
            <a:endParaRPr lang="en-US" altLang="en-US" sz="4800"/>
          </a:p>
          <a:p>
            <a:pPr>
              <a:buNone/>
              <a:defRPr/>
            </a:pPr>
            <a:r>
              <a:rPr lang="en-US" altLang="en-US" sz="4800"/>
              <a:t>    {</a:t>
            </a:r>
            <a:endParaRPr lang="en-US" altLang="en-US" sz="4800"/>
          </a:p>
          <a:p>
            <a:pPr>
              <a:buNone/>
              <a:defRPr/>
            </a:pPr>
            <a:r>
              <a:rPr lang="en-US" altLang="en-US" sz="4800"/>
              <a:t>        // ...</a:t>
            </a:r>
            <a:endParaRPr lang="en-US" altLang="en-US" sz="4800"/>
          </a:p>
          <a:p>
            <a:pPr>
              <a:buNone/>
              <a:defRPr/>
            </a:pPr>
            <a:r>
              <a:rPr lang="en-US" altLang="en-US" sz="4800"/>
              <a:t>        smallHouse.setBounds (50, 50, 50, 50); // </a:t>
            </a:r>
            <a:r>
              <a:rPr lang="ko-KR" altLang="en-US" sz="4800"/>
              <a:t>요정 집</a:t>
            </a:r>
            <a:endParaRPr lang="ko-KR" altLang="en-US" sz="4800"/>
          </a:p>
          <a:p>
            <a:pPr>
              <a:buNone/>
              <a:defRPr/>
            </a:pPr>
            <a:r>
              <a:rPr lang="en-US" altLang="en-US" sz="4800"/>
              <a:t>    }</a:t>
            </a:r>
            <a:endParaRPr lang="en-US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2259330" y="4271858"/>
            <a:ext cx="7673340" cy="8998054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4548183" y="918452"/>
            <a:ext cx="8073788" cy="2998987"/>
          </a:xfrm>
          <a:prstGeom prst="cloudCallout">
            <a:avLst>
              <a:gd name="adj1" fmla="val -38175"/>
              <a:gd name="adj2" fmla="val 93474"/>
            </a:avLst>
          </a:prstGeom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ko-KR" altLang="en-US" sz="9600">
                <a:latin typeface="맑은 고딕"/>
              </a:rPr>
              <a:t>우왕</a:t>
            </a:r>
            <a:r>
              <a:rPr lang="en-US" altLang="ko-KR" sz="9600">
                <a:latin typeface="맑은 고딕"/>
              </a:rPr>
              <a:t>...</a:t>
            </a:r>
            <a:endParaRPr lang="en-US" altLang="ko-KR" sz="9600">
              <a:latin typeface="맑은 고딕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10988" y="4619625"/>
            <a:ext cx="12011026" cy="738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3092" y="3429000"/>
            <a:ext cx="16319500" cy="1473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>
              <a:defRPr/>
            </a:pP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hyu</a:t>
            </a:r>
            <a:r>
              <a:rPr lang="ko-KR" altLang="en-US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에 사용한 </a:t>
            </a: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API</a:t>
            </a:r>
            <a:r>
              <a:rPr lang="ko-KR" altLang="en-US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 살펴보기</a:t>
            </a:r>
            <a:endParaRPr lang="ko-KR" altLang="en-US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3124658" y="11322836"/>
            <a:ext cx="10279066" cy="8529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https://github.com/CafeM0ca/hyu</a:t>
            </a:r>
            <a:endParaRPr lang="en-US" altLang="ko-KR" sz="5000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9000" b="1">
                <a:latin typeface="맑은 고딕"/>
                <a:cs typeface="맑은 고딕"/>
              </a:rPr>
              <a:t>hyu???</a:t>
            </a:r>
            <a:endParaRPr lang="en-US" altLang="ko-KR" sz="9000" b="1">
              <a:latin typeface="맑은 고딕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9371" y="3429000"/>
            <a:ext cx="18322676" cy="9620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>
            <a:normAutofit/>
          </a:bodyPr>
          <a:lstStyle/>
          <a:p>
            <a:pPr eaLnBrk="1"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000" b="1" i="1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GUI Application</a:t>
            </a:r>
            <a:endParaRPr lang="en-US" altLang="ko-KR" sz="5000" b="1" i="1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000" b="1" i="1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Animated Application</a:t>
            </a:r>
            <a:endParaRPr lang="en-US" altLang="ko-KR" sz="5000" b="1" i="1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OpenGL</a:t>
            </a:r>
            <a:r>
              <a:rPr lang="ko-KR" altLang="en-US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Applictaion</a:t>
            </a: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Console Application</a:t>
            </a: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000" b="1" i="1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Audio Applictaion</a:t>
            </a:r>
            <a:endParaRPr lang="en-US" altLang="ko-KR" sz="5000" b="1" i="1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Audio Plug-In</a:t>
            </a: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Static Library</a:t>
            </a: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r>
              <a:rPr lang="en-US" altLang="ko-KR" sz="500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Dynamic Labrary</a:t>
            </a: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buNone/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eaLnBrk="1">
              <a:defRPr/>
            </a:pPr>
            <a:endParaRPr lang="en-US" altLang="ko-KR" sz="500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sp>
        <p:nvSpPr>
          <p:cNvPr id="18" name=""/>
          <p:cNvSpPr/>
          <p:nvPr/>
        </p:nvSpPr>
        <p:spPr>
          <a:xfrm>
            <a:off x="1670142" y="4576668"/>
            <a:ext cx="7507940" cy="17509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en-US" altLang="ko-KR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44186" y="669143"/>
            <a:ext cx="12813547" cy="12377713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1695544" y="8348567"/>
            <a:ext cx="6682438" cy="7984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1" animBg="1"/>
    </p:bld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2889250" y="1666875"/>
            <a:ext cx="18637250" cy="10318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en-US" altLang="ko-KR" sz="5000">
              <a:latin typeface="맑은 고딕"/>
              <a:cs typeface="맑은 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8651878" y="3295015"/>
            <a:ext cx="7434890" cy="16084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000">
                <a:latin typeface="맑은 고딕"/>
                <a:cs typeface="맑은 고딕"/>
              </a:rPr>
              <a:t>MainComponent.cpp</a:t>
            </a:r>
            <a:endParaRPr lang="en-US" altLang="ko-KR" sz="5000">
              <a:latin typeface="맑은 고딕"/>
              <a:cs typeface="맑은 고딕"/>
            </a:endParaRPr>
          </a:p>
          <a:p>
            <a:pPr algn="ctr">
              <a:defRPr/>
            </a:pPr>
            <a:r>
              <a:rPr lang="en-US" altLang="ko-KR" sz="5000">
                <a:latin typeface="맑은 고딕"/>
                <a:cs typeface="맑은 고딕"/>
              </a:rPr>
              <a:t>Component Class</a:t>
            </a:r>
            <a:endParaRPr lang="en-US" altLang="ko-KR" sz="5000">
              <a:latin typeface="맑은 고딕"/>
              <a:cs typeface="맑은 고딕"/>
            </a:endParaRPr>
          </a:p>
        </p:txBody>
      </p:sp>
      <p:sp>
        <p:nvSpPr>
          <p:cNvPr id="5" name=""/>
          <p:cNvSpPr/>
          <p:nvPr/>
        </p:nvSpPr>
        <p:spPr>
          <a:xfrm>
            <a:off x="3873496" y="5473436"/>
            <a:ext cx="7334875" cy="4378588"/>
          </a:xfrm>
          <a:prstGeom prst="rect">
            <a:avLst/>
          </a:prstGeom>
          <a:solidFill>
            <a:schemeClr val="accent2">
              <a:lumMod val="80000"/>
              <a:lumOff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 sz="5000">
              <a:latin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867137" y="6317457"/>
            <a:ext cx="7401551" cy="141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>
                <a:latin typeface="맑은 고딕"/>
                <a:cs typeface="맑은 고딕"/>
              </a:rPr>
              <a:t>NoteComponent.cpp</a:t>
            </a:r>
            <a:endParaRPr lang="en-US" altLang="ko-KR" sz="5000">
              <a:latin typeface="맑은 고딕"/>
              <a:cs typeface="맑은 고딕"/>
            </a:endParaRPr>
          </a:p>
          <a:p>
            <a:pPr algn="ctr">
              <a:defRPr/>
            </a:pPr>
            <a:r>
              <a:rPr lang="en-US" altLang="ko-KR" sz="3700">
                <a:latin typeface="맑은 고딕"/>
                <a:cs typeface="맑은 고딕"/>
              </a:rPr>
              <a:t>AnimatedAppComponent Class</a:t>
            </a:r>
            <a:endParaRPr lang="en-US" altLang="ko-KR" sz="3700">
              <a:latin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13138140" y="5443271"/>
            <a:ext cx="7134833" cy="4275399"/>
          </a:xfrm>
          <a:prstGeom prst="rect">
            <a:avLst/>
          </a:prstGeom>
          <a:solidFill>
            <a:schemeClr val="accent2">
              <a:lumMod val="80000"/>
              <a:lumOff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 sz="5000">
              <a:latin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3195298" y="6308010"/>
            <a:ext cx="7134830" cy="1491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>
                <a:latin typeface="맑은 고딕"/>
                <a:cs typeface="맑은 고딕"/>
              </a:rPr>
              <a:t>SoundComponent.cpp</a:t>
            </a:r>
            <a:endParaRPr lang="en-US" altLang="ko-KR" sz="5000">
              <a:latin typeface="맑은 고딕"/>
              <a:cs typeface="맑은 고딕"/>
            </a:endParaRPr>
          </a:p>
          <a:p>
            <a:pPr algn="ctr">
              <a:defRPr/>
            </a:pPr>
            <a:r>
              <a:rPr lang="en-US" altLang="ko-KR" sz="4200">
                <a:latin typeface="맑은 고딕"/>
                <a:cs typeface="맑은 고딕"/>
              </a:rPr>
              <a:t>AudioAppComponent class</a:t>
            </a:r>
            <a:endParaRPr lang="en-US" altLang="ko-KR" sz="4200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/>
        </p:nvSpPr>
        <p:spPr>
          <a:xfrm>
            <a:off x="1676400" y="730251"/>
            <a:ext cx="20967698" cy="26987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맵 구현</a:t>
            </a:r>
            <a:endPara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3" name="내용 개체 틀 2"/>
          <p:cNvSpPr/>
          <p:nvPr/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void Map::paint (Graphics&amp; g)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{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// D F J K 부분 덮기 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g.setColour(Colours::orange);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g.fillRect(key_frame1);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g.fillRect(key_frame2);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g.fillRect(key_frame3);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g.fillRect(key_frame4);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}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0" y="1250203"/>
            <a:ext cx="11180763" cy="11215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/>
          <p:nvPr/>
        </p:nvSpPr>
        <p:spPr>
          <a:xfrm>
            <a:off x="1422399" y="603250"/>
            <a:ext cx="21602700" cy="1229042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void Map::paint (Graphics&amp; g)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{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골격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g.setColour(Colour(255,133,51));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g.drawLine(vertical1,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7.0f);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g.drawLine(vertical2,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7.0f);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g.drawLine(vertical3,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7.0);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g.drawLine(vertical4,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7.0f);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g.drawLine(vertical5,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7.0f);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}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/>
          <p:nvPr/>
        </p:nvSpPr>
        <p:spPr>
          <a:xfrm>
            <a:off x="1422399" y="603250"/>
            <a:ext cx="21602700" cy="12290425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void Map::paint (Graphics&amp; g)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{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// judgement rectangle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g.setColour(Colours::white);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g.drawRect(urteil,</a:t>
            </a:r>
            <a:r>
              <a:rPr xmlns:mc="http://schemas.openxmlformats.org/markup-compatibility/2006" xmlns:hp="http://schemas.haansoft.com/office/presentation/8.0" kumimoji="0" lang="ko-KR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5.0f);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// text in rectangle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g.setFont(Font(60.0f,Font::bold));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g.setColour(Colours::white);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g.drawText("D",</a:t>
            </a:r>
            <a:r>
              <a:rPr xmlns:mc="http://schemas.openxmlformats.org/markup-compatibility/2006" xmlns:hp="http://schemas.haansoft.com/office/presentation/8.0" kumimoji="0" lang="ko-KR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key_frame1,Justification::centred,</a:t>
            </a:r>
            <a:r>
              <a:rPr xmlns:mc="http://schemas.openxmlformats.org/markup-compatibility/2006" xmlns:hp="http://schemas.haansoft.com/office/presentation/8.0" kumimoji="0" lang="ko-KR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true); 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g.drawText("F",</a:t>
            </a:r>
            <a:r>
              <a:rPr xmlns:mc="http://schemas.openxmlformats.org/markup-compatibility/2006" xmlns:hp="http://schemas.haansoft.com/office/presentation/8.0" kumimoji="0" lang="ko-KR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key_frame2,Justification::centred,</a:t>
            </a:r>
            <a:r>
              <a:rPr xmlns:mc="http://schemas.openxmlformats.org/markup-compatibility/2006" xmlns:hp="http://schemas.haansoft.com/office/presentation/8.0" kumimoji="0" lang="ko-KR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true); 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g.drawText("J",</a:t>
            </a:r>
            <a:r>
              <a:rPr xmlns:mc="http://schemas.openxmlformats.org/markup-compatibility/2006" xmlns:hp="http://schemas.haansoft.com/office/presentation/8.0" kumimoji="0" lang="ko-KR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key_frame3,Justification::centred,</a:t>
            </a:r>
            <a:r>
              <a:rPr xmlns:mc="http://schemas.openxmlformats.org/markup-compatibility/2006" xmlns:hp="http://schemas.haansoft.com/office/presentation/8.0" kumimoji="0" lang="ko-KR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true);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	g.drawText("K",</a:t>
            </a:r>
            <a:r>
              <a:rPr xmlns:mc="http://schemas.openxmlformats.org/markup-compatibility/2006" xmlns:hp="http://schemas.haansoft.com/office/presentation/8.0" kumimoji="0" lang="ko-KR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key_frame4,Justification::centred,</a:t>
            </a:r>
            <a:r>
              <a:rPr xmlns:mc="http://schemas.openxmlformats.org/markup-compatibility/2006" xmlns:hp="http://schemas.haansoft.com/office/presentation/8.0" kumimoji="0" lang="ko-KR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true);</a:t>
            </a:r>
            <a:endParaRPr xmlns:mc="http://schemas.openxmlformats.org/markup-compatibility/2006" xmlns:hp="http://schemas.haansoft.com/office/presentation/8.0" kumimoji="0" lang="en-US" altLang="ko-KR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}</a:t>
            </a:r>
            <a:endParaRPr xmlns:mc="http://schemas.openxmlformats.org/markup-compatibility/2006" xmlns:hp="http://schemas.haansoft.com/office/presentation/8.0" kumimoji="0" lang="en-US" altLang="en-US" sz="5405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1982" y="0"/>
            <a:ext cx="17500036" cy="13744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1174749" y="6121400"/>
            <a:ext cx="22034504" cy="1473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ko-KR" altLang="en-US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제공하는 클래스 목록 잠깐 구경하기</a:t>
            </a:r>
            <a:endParaRPr lang="ko-KR" altLang="en-US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/>
        </p:nvSpPr>
        <p:spPr>
          <a:xfrm>
            <a:off x="1676400" y="730251"/>
            <a:ext cx="20967698" cy="26987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노트 애니메이션 구현</a:t>
            </a:r>
            <a:r>
              <a: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3" name="내용 개체 틀 2"/>
          <p:cNvSpPr/>
          <p:nvPr/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1828801" y="3803650"/>
            <a:ext cx="20808952" cy="74009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첫번째 접근 방법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Note Class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는 애니메이션을 담당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NoteController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는 생성과 판정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속도 담당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- 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두 클래스 모두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를 상속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NoteController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Timer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상속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당시에는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AnimatedAppComponent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를 사용할 생각을 못하였다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   결국 두번째 방법으로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25022" y="2411408"/>
            <a:ext cx="10058978" cy="2955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/>
        </p:nvSpPr>
        <p:spPr>
          <a:xfrm>
            <a:off x="1676400" y="730251"/>
            <a:ext cx="20967698" cy="26987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노트 애니메이션 구현</a:t>
            </a:r>
            <a:r>
              <a: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3" name="내용 개체 틀 2"/>
          <p:cNvSpPr/>
          <p:nvPr/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1828801" y="3803650"/>
            <a:ext cx="10363199" cy="87026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두번째 접근 방법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Note Class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AnimatedAppComponent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를 상속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생성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애니메이션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속도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판정 담당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-&gt; 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확장성 및 인터페이스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BAD..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=&gt;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93752" y="3328987"/>
            <a:ext cx="9783144" cy="972256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12157" y="9334499"/>
            <a:ext cx="7879843" cy="2312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/>
        </p:nvSpPr>
        <p:spPr>
          <a:xfrm>
            <a:off x="1676400" y="730251"/>
            <a:ext cx="20967698" cy="269874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노트 애니메이션 구현</a:t>
            </a:r>
            <a:r>
              <a: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3" name="내용 개체 틀 2"/>
          <p:cNvSpPr/>
          <p:nvPr/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1828801" y="3803650"/>
            <a:ext cx="20967700" cy="87026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세번째 접근 방법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첫번째 접근법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+ 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두번째 접근법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Note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데이터를 관리하는 노트 매니져 클래스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결과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확장성 및 인터페이스 매우 좋아짐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5905278" cy="830093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779501" y="2236122"/>
            <a:ext cx="10600548" cy="1140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398587"/>
            <a:ext cx="20144384" cy="7489822"/>
          </a:xfrm>
          <a:prstGeom prst="rect">
            <a:avLst/>
          </a:prstGeom>
        </p:spPr>
      </p:pic>
      <p:pic>
        <p:nvPicPr>
          <p:cNvPr id="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468601" y="1877369"/>
            <a:ext cx="8915400" cy="7349181"/>
          </a:xfrm>
          <a:prstGeom prst="rect">
            <a:avLst/>
          </a:prstGeom>
        </p:spPr>
      </p:pic>
      <p:sp>
        <p:nvSpPr>
          <p:cNvPr id="4" name="내용 개체 틀 2"/>
          <p:cNvSpPr/>
          <p:nvPr/>
        </p:nvSpPr>
        <p:spPr>
          <a:xfrm>
            <a:off x="939801" y="9074150"/>
            <a:ext cx="22237700" cy="34321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update()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setFramesPerSecond()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에 설정한 값만큼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초에 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번 호출됨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  <a:p>
            <a: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deque&lt;Note&gt;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KoPubDotum Medium"/>
              </a:rPr>
              <a:t>에 활성화된 노트의 위치 조절과 수명이 끝난 노트 제거에 유용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KoPubDotum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60386" y="604202"/>
            <a:ext cx="22977476" cy="92427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NoteManager::NoteManager()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{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setFramesPerSecond(60);										// update()</a:t>
            </a:r>
            <a:r>
              <a:rPr lang="ko-KR" altLang="en-US" sz="5000">
                <a:latin typeface="맑은 고딕"/>
                <a:cs typeface="맑은 고딕"/>
              </a:rPr>
              <a:t>를 </a:t>
            </a:r>
            <a:r>
              <a:rPr lang="en-US" altLang="ko-KR" sz="5000">
                <a:latin typeface="맑은 고딕"/>
                <a:cs typeface="맑은 고딕"/>
              </a:rPr>
              <a:t>1</a:t>
            </a:r>
            <a:r>
              <a:rPr lang="ko-KR" altLang="en-US" sz="5000">
                <a:latin typeface="맑은 고딕"/>
                <a:cs typeface="맑은 고딕"/>
              </a:rPr>
              <a:t>초에 </a:t>
            </a:r>
            <a:r>
              <a:rPr lang="en-US" altLang="ko-KR" sz="5000">
                <a:latin typeface="맑은 고딕"/>
                <a:cs typeface="맑은 고딕"/>
              </a:rPr>
              <a:t>60</a:t>
            </a:r>
            <a:r>
              <a:rPr lang="ko-KR" altLang="en-US" sz="5000">
                <a:latin typeface="맑은 고딕"/>
                <a:cs typeface="맑은 고딕"/>
              </a:rPr>
              <a:t>번 호출</a:t>
            </a:r>
            <a:endParaRPr lang="ko-KR" altLang="en-US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addAndMakeVisible(comboLabel);</a:t>
            </a:r>
            <a:r>
              <a:rPr lang="ko-KR" altLang="en-US" sz="5000">
                <a:latin typeface="맑은 고딕"/>
                <a:cs typeface="맑은 고딕"/>
              </a:rPr>
              <a:t>			  </a:t>
            </a:r>
            <a:r>
              <a:rPr lang="en-US" altLang="ko-KR" sz="5000">
                <a:latin typeface="맑은 고딕"/>
                <a:cs typeface="맑은 고딕"/>
              </a:rPr>
              <a:t>//</a:t>
            </a:r>
            <a:r>
              <a:rPr lang="ko-KR" altLang="en-US" sz="5000">
                <a:latin typeface="맑은 고딕"/>
                <a:cs typeface="맑은 고딕"/>
              </a:rPr>
              <a:t> 콤보 </a:t>
            </a:r>
            <a:r>
              <a:rPr lang="en-US" altLang="ko-KR" sz="5000">
                <a:latin typeface="맑은 고딕"/>
                <a:cs typeface="맑은 고딕"/>
              </a:rPr>
              <a:t>Label</a:t>
            </a:r>
            <a:r>
              <a:rPr lang="ko-KR" altLang="en-US" sz="5000">
                <a:latin typeface="맑은 고딕"/>
                <a:cs typeface="맑은 고딕"/>
              </a:rPr>
              <a:t>이 화면에 보이게</a:t>
            </a:r>
            <a:endParaRPr lang="ko-KR" altLang="en-US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comboLabel.setJustificationType(Justification::centred);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comboLabel.setFont(Font(50.0f));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}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void NoteManager::update()</a:t>
            </a:r>
            <a:br>
              <a:rPr lang="en-US" altLang="ko-KR" sz="5000">
                <a:latin typeface="맑은 고딕"/>
                <a:cs typeface="맑은 고딕"/>
              </a:rPr>
            </a:br>
            <a:r>
              <a:rPr lang="en-US" altLang="ko-KR" sz="5000">
                <a:latin typeface="맑은 고딕"/>
                <a:cs typeface="맑은 고딕"/>
              </a:rPr>
              <a:t>{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//</a:t>
            </a:r>
            <a:r>
              <a:rPr lang="ko-KR" altLang="en-US" sz="5000">
                <a:latin typeface="맑은 고딕"/>
                <a:cs typeface="맑은 고딕"/>
              </a:rPr>
              <a:t> 생성</a:t>
            </a:r>
            <a:r>
              <a:rPr lang="en-US" altLang="ko-KR" sz="5000">
                <a:latin typeface="맑은 고딕"/>
                <a:cs typeface="맑은 고딕"/>
              </a:rPr>
              <a:t>,</a:t>
            </a:r>
            <a:r>
              <a:rPr lang="ko-KR" altLang="en-US" sz="5000">
                <a:latin typeface="맑은 고딕"/>
                <a:cs typeface="맑은 고딕"/>
              </a:rPr>
              <a:t> 활성화된 노트</a:t>
            </a:r>
            <a:r>
              <a:rPr lang="en-US" altLang="ko-KR" sz="5000">
                <a:latin typeface="맑은 고딕"/>
                <a:cs typeface="맑은 고딕"/>
              </a:rPr>
              <a:t>,</a:t>
            </a:r>
            <a:r>
              <a:rPr lang="ko-KR" altLang="en-US" sz="5000">
                <a:latin typeface="맑은 고딕"/>
                <a:cs typeface="맑은 고딕"/>
              </a:rPr>
              <a:t> 수명이 끝난 노트 로직 처리</a:t>
            </a:r>
            <a:endParaRPr lang="ko-KR" altLang="en-US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} </a:t>
            </a:r>
            <a:endParaRPr lang="en-US" altLang="ko-KR" sz="5000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703262" y="663256"/>
            <a:ext cx="22977476" cy="9240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void NoteManager::paint(Graphics&amp; g)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{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// draw Note 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g.setColour(Colours::fuchsia);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for (int i = 0; i &lt; noteRails; i++)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{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</a:t>
            </a:r>
            <a:r>
              <a:rPr lang="ko-KR" altLang="en-US" sz="5000">
                <a:latin typeface="맑은 고딕"/>
                <a:cs typeface="맑은 고딕"/>
              </a:rPr>
              <a:t>	</a:t>
            </a:r>
            <a:r>
              <a:rPr lang="en-US" altLang="ko-KR" sz="5000">
                <a:latin typeface="맑은 고딕"/>
                <a:cs typeface="맑은 고딕"/>
              </a:rPr>
              <a:t>//</a:t>
            </a:r>
            <a:r>
              <a:rPr lang="ko-KR" altLang="en-US" sz="5000">
                <a:latin typeface="맑은 고딕"/>
                <a:cs typeface="맑은 고딕"/>
              </a:rPr>
              <a:t> 노트 그려줌</a:t>
            </a:r>
            <a:endParaRPr lang="ko-KR" altLang="en-US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}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ko-KR" altLang="en-US" sz="5000">
                <a:latin typeface="맑은 고딕"/>
                <a:cs typeface="맑은 고딕"/>
              </a:rPr>
              <a:t>  </a:t>
            </a:r>
            <a:r>
              <a:rPr lang="en-US" altLang="ko-KR" sz="5000">
                <a:latin typeface="맑은 고딕"/>
                <a:cs typeface="맑은 고딕"/>
              </a:rPr>
              <a:t>//</a:t>
            </a:r>
            <a:r>
              <a:rPr lang="ko-KR" altLang="en-US" sz="5000">
                <a:latin typeface="맑은 고딕"/>
                <a:cs typeface="맑은 고딕"/>
              </a:rPr>
              <a:t> </a:t>
            </a:r>
            <a:r>
              <a:rPr lang="en-US" altLang="ko-KR" sz="5000">
                <a:latin typeface="맑은 고딕"/>
                <a:cs typeface="맑은 고딕"/>
              </a:rPr>
              <a:t>...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}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endParaRPr lang="en-US" altLang="ko-KR" sz="5000">
              <a:latin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60460" y="2687229"/>
            <a:ext cx="9299580" cy="834154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2731752" y="1603371"/>
            <a:ext cx="11652248" cy="8521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000"/>
              <a:t>노트가 가래떡처럼 길어지는 문제 발생</a:t>
            </a:r>
            <a:endParaRPr lang="ko-KR" altLang="en-US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/>
        </p:nvSpPr>
        <p:spPr>
          <a:xfrm>
            <a:off x="1676399" y="698499"/>
            <a:ext cx="21031200" cy="26511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Why???</a:t>
            </a:r>
            <a:endPara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cxnSp>
        <p:nvCxnSpPr>
          <p:cNvPr id="3" name=""/>
          <p:cNvCxnSpPr/>
          <p:nvPr/>
        </p:nvCxnSpPr>
        <p:spPr>
          <a:xfrm rot="16200000" flipH="1">
            <a:off x="-936624" y="7334249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"/>
          <p:cNvCxnSpPr/>
          <p:nvPr/>
        </p:nvCxnSpPr>
        <p:spPr>
          <a:xfrm rot="16200000" flipH="1">
            <a:off x="4010026" y="7359650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2444751" y="4016373"/>
            <a:ext cx="4953000" cy="1714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5000">
                <a:solidFill>
                  <a:schemeClr val="tx1"/>
                </a:solidFill>
              </a:rPr>
              <a:t>노트 그려짐</a:t>
            </a:r>
            <a:endParaRPr lang="ko-KR" altLang="en-US" sz="5000">
              <a:solidFill>
                <a:schemeClr val="tx1"/>
              </a:solidFill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334124" y="7359651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H="1">
            <a:off x="11280774" y="7385051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9715500" y="4041774"/>
            <a:ext cx="4953000" cy="1714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00"/>
              <a:t>이전에 그려진 노트</a:t>
            </a:r>
            <a:endParaRPr lang="ko-KR" altLang="en-US" sz="5000"/>
          </a:p>
        </p:txBody>
      </p:sp>
      <p:sp>
        <p:nvSpPr>
          <p:cNvPr id="14" name=""/>
          <p:cNvSpPr/>
          <p:nvPr/>
        </p:nvSpPr>
        <p:spPr>
          <a:xfrm>
            <a:off x="9715500" y="5661023"/>
            <a:ext cx="4953000" cy="1714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00">
                <a:solidFill>
                  <a:schemeClr val="tx1"/>
                </a:solidFill>
              </a:rPr>
              <a:t>노트 그려짐</a:t>
            </a:r>
            <a:endParaRPr lang="ko-KR" altLang="en-US" sz="5000">
              <a:solidFill>
                <a:schemeClr val="tx1"/>
              </a:solidFill>
            </a:endParaRPr>
          </a:p>
        </p:txBody>
      </p:sp>
      <p:cxnSp>
        <p:nvCxnSpPr>
          <p:cNvPr id="19" name=""/>
          <p:cNvCxnSpPr/>
          <p:nvPr/>
        </p:nvCxnSpPr>
        <p:spPr>
          <a:xfrm rot="16200000" flipH="1">
            <a:off x="14201776" y="7353300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6200000" flipH="1">
            <a:off x="19148428" y="7378700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17583154" y="4035423"/>
            <a:ext cx="4953000" cy="1714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00"/>
              <a:t>이전에 그려진 노트</a:t>
            </a:r>
            <a:endParaRPr lang="ko-KR" altLang="en-US" sz="5000"/>
          </a:p>
        </p:txBody>
      </p:sp>
      <p:sp>
        <p:nvSpPr>
          <p:cNvPr id="22" name=""/>
          <p:cNvSpPr/>
          <p:nvPr/>
        </p:nvSpPr>
        <p:spPr>
          <a:xfrm>
            <a:off x="17583154" y="5654672"/>
            <a:ext cx="4953000" cy="1714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00"/>
              <a:t>이전에 그려진 노트</a:t>
            </a:r>
            <a:endParaRPr lang="ko-KR" altLang="en-US" sz="5000"/>
          </a:p>
        </p:txBody>
      </p:sp>
      <p:sp>
        <p:nvSpPr>
          <p:cNvPr id="23" name=""/>
          <p:cNvSpPr/>
          <p:nvPr/>
        </p:nvSpPr>
        <p:spPr>
          <a:xfrm>
            <a:off x="17608552" y="7331072"/>
            <a:ext cx="4953000" cy="1714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00">
                <a:solidFill>
                  <a:schemeClr val="tx1"/>
                </a:solidFill>
              </a:rPr>
              <a:t>노트 그려짐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2295524" y="11477622"/>
            <a:ext cx="6127752" cy="8521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/>
              <a:t>paint()</a:t>
            </a:r>
            <a:r>
              <a:rPr lang="ko-KR" altLang="en-US" sz="5000"/>
              <a:t> 첫번째 호출</a:t>
            </a:r>
            <a:endParaRPr lang="ko-KR" altLang="en-US" sz="5000"/>
          </a:p>
        </p:txBody>
      </p:sp>
      <p:sp>
        <p:nvSpPr>
          <p:cNvPr id="25" name=""/>
          <p:cNvSpPr txBox="1"/>
          <p:nvPr/>
        </p:nvSpPr>
        <p:spPr>
          <a:xfrm>
            <a:off x="9445623" y="11376018"/>
            <a:ext cx="5492754" cy="852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0"/>
              <a:t>paint()</a:t>
            </a:r>
            <a:r>
              <a:rPr lang="ko-KR" altLang="en-US" sz="5000"/>
              <a:t> 두번째 호출</a:t>
            </a:r>
            <a:endParaRPr lang="ko-KR" altLang="en-US" sz="5000"/>
          </a:p>
        </p:txBody>
      </p:sp>
      <p:sp>
        <p:nvSpPr>
          <p:cNvPr id="26" name=""/>
          <p:cNvSpPr txBox="1"/>
          <p:nvPr/>
        </p:nvSpPr>
        <p:spPr>
          <a:xfrm>
            <a:off x="17687930" y="11312523"/>
            <a:ext cx="5683252" cy="84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0"/>
              <a:t>paint()</a:t>
            </a:r>
            <a:r>
              <a:rPr lang="ko-KR" altLang="en-US" sz="5000"/>
              <a:t> 두번째 호출</a:t>
            </a:r>
            <a:endParaRPr lang="ko-KR" altLang="en-US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  <p:bldP spid="13" grpId="2" animBg="1"/>
      <p:bldP spid="25" grpId="3" animBg="1"/>
      <p:bldP spid="14" grpId="4" animBg="1"/>
      <p:bldP spid="19" grpId="5" animBg="1"/>
      <p:bldP spid="20" grpId="6" animBg="1"/>
      <p:bldP spid="21" grpId="7" animBg="1"/>
      <p:bldP spid="22" grpId="8" animBg="1"/>
      <p:bldP spid="26" grpId="9" animBg="1"/>
      <p:bldP spid="23" grpId="10" animBg="1"/>
    </p:bldLst>
  </p:timing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/>
        </p:nvSpPr>
        <p:spPr>
          <a:xfrm>
            <a:off x="1676400" y="825501"/>
            <a:ext cx="21031200" cy="26511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Solution!!!</a:t>
            </a:r>
            <a:endPara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cxnSp>
        <p:nvCxnSpPr>
          <p:cNvPr id="3" name=""/>
          <p:cNvCxnSpPr/>
          <p:nvPr/>
        </p:nvCxnSpPr>
        <p:spPr>
          <a:xfrm rot="16200000" flipH="1">
            <a:off x="-936624" y="7334249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"/>
          <p:cNvCxnSpPr/>
          <p:nvPr/>
        </p:nvCxnSpPr>
        <p:spPr>
          <a:xfrm rot="16200000" flipH="1">
            <a:off x="4010026" y="7359650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2444751" y="4016373"/>
            <a:ext cx="4953000" cy="1714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5000">
                <a:solidFill>
                  <a:schemeClr val="tx1"/>
                </a:solidFill>
              </a:rPr>
              <a:t>노트 그려짐</a:t>
            </a:r>
            <a:endParaRPr lang="ko-KR" altLang="en-US" sz="5000">
              <a:solidFill>
                <a:schemeClr val="tx1"/>
              </a:solidFill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334124" y="7359651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H="1">
            <a:off x="11280774" y="7385051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9715500" y="4041774"/>
            <a:ext cx="4953000" cy="17145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5000" b="1"/>
              <a:t>배경색으로 덮기</a:t>
            </a:r>
            <a:endParaRPr lang="ko-KR" altLang="en-US" sz="5000" b="1"/>
          </a:p>
        </p:txBody>
      </p:sp>
      <p:cxnSp>
        <p:nvCxnSpPr>
          <p:cNvPr id="19" name=""/>
          <p:cNvCxnSpPr/>
          <p:nvPr/>
        </p:nvCxnSpPr>
        <p:spPr>
          <a:xfrm rot="16200000" flipH="1">
            <a:off x="14201776" y="7353300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6200000" flipH="1">
            <a:off x="19148428" y="7378700"/>
            <a:ext cx="6762750" cy="6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17583154" y="4035423"/>
            <a:ext cx="4953000" cy="17145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5000" b="1"/>
              <a:t>배경색으로 덮어짐</a:t>
            </a:r>
            <a:endParaRPr lang="ko-KR" altLang="en-US" sz="5000" b="1"/>
          </a:p>
        </p:txBody>
      </p:sp>
      <p:sp>
        <p:nvSpPr>
          <p:cNvPr id="23" name=""/>
          <p:cNvSpPr/>
          <p:nvPr/>
        </p:nvSpPr>
        <p:spPr>
          <a:xfrm>
            <a:off x="17608552" y="5680073"/>
            <a:ext cx="4953000" cy="1714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00">
                <a:solidFill>
                  <a:schemeClr val="tx1"/>
                </a:solidFill>
              </a:rPr>
              <a:t>노트 그려짐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2295524" y="11477622"/>
            <a:ext cx="6127752" cy="8521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/>
              <a:t>paint()</a:t>
            </a:r>
            <a:r>
              <a:rPr lang="ko-KR" altLang="en-US" sz="5000"/>
              <a:t> 첫번째 호출</a:t>
            </a:r>
            <a:endParaRPr lang="ko-KR" altLang="en-US" sz="5000"/>
          </a:p>
        </p:txBody>
      </p:sp>
      <p:sp>
        <p:nvSpPr>
          <p:cNvPr id="25" name=""/>
          <p:cNvSpPr txBox="1"/>
          <p:nvPr/>
        </p:nvSpPr>
        <p:spPr>
          <a:xfrm>
            <a:off x="9445623" y="11344268"/>
            <a:ext cx="5492754" cy="852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0"/>
              <a:t>paint()</a:t>
            </a:r>
            <a:r>
              <a:rPr lang="ko-KR" altLang="en-US" sz="5000"/>
              <a:t> 두번째 호출</a:t>
            </a:r>
            <a:endParaRPr lang="ko-KR" altLang="en-US" sz="5000"/>
          </a:p>
        </p:txBody>
      </p:sp>
      <p:sp>
        <p:nvSpPr>
          <p:cNvPr id="26" name=""/>
          <p:cNvSpPr txBox="1"/>
          <p:nvPr/>
        </p:nvSpPr>
        <p:spPr>
          <a:xfrm>
            <a:off x="17433928" y="11249025"/>
            <a:ext cx="5683252" cy="84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0"/>
              <a:t>paint()</a:t>
            </a:r>
            <a:r>
              <a:rPr lang="ko-KR" altLang="en-US" sz="5000"/>
              <a:t> 두번째 호출</a:t>
            </a:r>
            <a:endParaRPr lang="ko-KR" altLang="en-US" sz="5000"/>
          </a:p>
        </p:txBody>
      </p:sp>
      <p:sp>
        <p:nvSpPr>
          <p:cNvPr id="29" name=""/>
          <p:cNvSpPr/>
          <p:nvPr/>
        </p:nvSpPr>
        <p:spPr>
          <a:xfrm>
            <a:off x="9715500" y="4022723"/>
            <a:ext cx="4953000" cy="1714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00">
                <a:solidFill>
                  <a:schemeClr val="bg1"/>
                </a:solidFill>
              </a:rPr>
              <a:t>이전에 그려진 노트 </a:t>
            </a:r>
            <a:endParaRPr lang="ko-KR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  <p:bldP spid="13" grpId="2" animBg="1"/>
      <p:bldP spid="29" grpId="3" animBg="1"/>
      <p:bldP spid="25" grpId="4" animBg="1"/>
      <p:bldP spid="29" grpId="5" animBg="1"/>
      <p:bldP spid="19" grpId="6" animBg="1"/>
      <p:bldP spid="20" grpId="7" animBg="1"/>
      <p:bldP spid="21" grpId="8" animBg="1"/>
      <p:bldP spid="23" grpId="9" animBg="1"/>
      <p:bldP spid="26" grpId="10" animBg="1"/>
    </p:bldLst>
  </p:timing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703262" y="663256"/>
            <a:ext cx="22977476" cy="11526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void NoteManager::paint(Graphics&amp; g)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{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ko-KR" altLang="en-US" sz="5000">
                <a:latin typeface="맑은 고딕"/>
                <a:cs typeface="맑은 고딕"/>
              </a:rPr>
              <a:t>	</a:t>
            </a:r>
            <a:r>
              <a:rPr lang="en-US" altLang="en-US" sz="5000">
                <a:solidFill>
                  <a:srgbClr val="ff0000"/>
                </a:solidFill>
                <a:latin typeface="맑은 고딕"/>
                <a:cs typeface="맑은 고딕"/>
              </a:rPr>
              <a:t>// </a:t>
            </a:r>
            <a:r>
              <a:rPr lang="ko-KR" altLang="en-US" sz="5000">
                <a:solidFill>
                  <a:srgbClr val="ff0000"/>
                </a:solidFill>
                <a:latin typeface="맑은 고딕"/>
                <a:cs typeface="맑은 고딕"/>
              </a:rPr>
              <a:t>기존에 그려진걸 다 덮는다</a:t>
            </a:r>
            <a:endParaRPr lang="ko-KR" altLang="en-US" sz="5000">
              <a:solidFill>
                <a:srgbClr val="ff0000"/>
              </a:solidFill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solidFill>
                  <a:srgbClr val="ff0000"/>
                </a:solidFill>
                <a:latin typeface="맑은 고딕"/>
                <a:cs typeface="맑은 고딕"/>
              </a:rPr>
              <a:t>	g.fillAll(Colour(13, 13, 13));</a:t>
            </a:r>
            <a:endParaRPr lang="en-US" altLang="en-US" sz="5000">
              <a:solidFill>
                <a:srgbClr val="ff0000"/>
              </a:solidFill>
              <a:latin typeface="맑은 고딕"/>
              <a:cs typeface="맑은 고딕"/>
            </a:endParaRPr>
          </a:p>
          <a:p>
            <a:pPr>
              <a:defRPr/>
            </a:pPr>
            <a:endParaRPr lang="en-US" altLang="en-US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// draw Note 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g.setColour(Colours::fuchsia);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for (int i = 0; i &lt; noteRails; i++)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{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</a:t>
            </a:r>
            <a:r>
              <a:rPr lang="ko-KR" altLang="en-US" sz="5000">
                <a:latin typeface="맑은 고딕"/>
                <a:cs typeface="맑은 고딕"/>
              </a:rPr>
              <a:t>	</a:t>
            </a:r>
            <a:r>
              <a:rPr lang="en-US" altLang="ko-KR" sz="5000">
                <a:latin typeface="맑은 고딕"/>
                <a:cs typeface="맑은 고딕"/>
              </a:rPr>
              <a:t>//</a:t>
            </a:r>
            <a:r>
              <a:rPr lang="ko-KR" altLang="en-US" sz="5000">
                <a:latin typeface="맑은 고딕"/>
                <a:cs typeface="맑은 고딕"/>
              </a:rPr>
              <a:t> 노트 그려줌</a:t>
            </a:r>
            <a:endParaRPr lang="ko-KR" altLang="en-US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	}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ko-KR" altLang="en-US" sz="5000">
                <a:latin typeface="맑은 고딕"/>
                <a:cs typeface="맑은 고딕"/>
              </a:rPr>
              <a:t>  </a:t>
            </a:r>
            <a:r>
              <a:rPr lang="en-US" altLang="ko-KR" sz="5000">
                <a:latin typeface="맑은 고딕"/>
                <a:cs typeface="맑은 고딕"/>
              </a:rPr>
              <a:t>//</a:t>
            </a:r>
            <a:r>
              <a:rPr lang="ko-KR" altLang="en-US" sz="5000">
                <a:latin typeface="맑은 고딕"/>
                <a:cs typeface="맑은 고딕"/>
              </a:rPr>
              <a:t> </a:t>
            </a:r>
            <a:r>
              <a:rPr lang="en-US" altLang="ko-KR" sz="5000">
                <a:latin typeface="맑은 고딕"/>
                <a:cs typeface="맑은 고딕"/>
              </a:rPr>
              <a:t>...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cs typeface="맑은 고딕"/>
              </a:rPr>
              <a:t>}</a:t>
            </a: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endParaRPr lang="en-US" altLang="ko-KR" sz="5000">
              <a:latin typeface="맑은 고딕"/>
              <a:cs typeface="맑은 고딕"/>
            </a:endParaRPr>
          </a:p>
          <a:p>
            <a:pPr>
              <a:defRPr/>
            </a:pPr>
            <a:endParaRPr lang="en-US" altLang="ko-KR" sz="5000">
              <a:latin typeface="맑은 고딕"/>
              <a:cs typeface="맑은 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6668751" y="2841621"/>
            <a:ext cx="4635500" cy="8521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000" b="1"/>
              <a:t>해결</a:t>
            </a:r>
            <a:endParaRPr lang="ko-KR" altLang="en-US" sz="5000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0" y="4352244"/>
            <a:ext cx="11601452" cy="5011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1652" y="1123950"/>
            <a:ext cx="22212464" cy="535344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1251" y="3925913"/>
            <a:ext cx="23597406" cy="502599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72532" y="4762498"/>
            <a:ext cx="20638936" cy="677069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03662" y="7453312"/>
            <a:ext cx="20200748" cy="5393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685802" y="3828889"/>
            <a:ext cx="21615400" cy="84755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void NoteManager::paint(Graphics&amp; g)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ko-KR" altLang="en-US" sz="5000">
                <a:latin typeface="맑은 고딕"/>
                <a:ea typeface="맑은 고딕"/>
                <a:cs typeface="맑은 고딕"/>
              </a:rPr>
              <a:t>	</a:t>
            </a:r>
            <a:r>
              <a:rPr lang="en-US" altLang="ko-KR" sz="5000">
                <a:latin typeface="맑은 고딕"/>
                <a:ea typeface="맑은 고딕"/>
                <a:cs typeface="맑은 고딕"/>
              </a:rPr>
              <a:t>//</a:t>
            </a:r>
            <a:r>
              <a:rPr lang="ko-KR" altLang="en-US" sz="500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5000">
                <a:latin typeface="맑은 고딕"/>
                <a:ea typeface="맑은 고딕"/>
                <a:cs typeface="맑은 고딕"/>
              </a:rPr>
              <a:t>...</a:t>
            </a:r>
            <a:endParaRPr lang="en-US" altLang="ko-KR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//</a:t>
            </a:r>
            <a:r>
              <a:rPr lang="ko-KR" altLang="en-US" sz="500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5000">
                <a:latin typeface="맑은 고딕"/>
                <a:ea typeface="맑은 고딕"/>
                <a:cs typeface="맑은 고딕"/>
              </a:rPr>
              <a:t>When key pressed, paint judgement line</a:t>
            </a:r>
            <a:endParaRPr lang="en-US" altLang="ko-KR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if (dkey.isCurrentlyDown()) {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sz="5000">
                <a:latin typeface="맑은 고딕"/>
                <a:ea typeface="맑은 고딕"/>
                <a:cs typeface="맑은 고딕"/>
              </a:rPr>
              <a:t>     // </a:t>
            </a:r>
            <a:r>
              <a:rPr lang="ko-KR" altLang="en-US" sz="5000">
                <a:latin typeface="맑은 고딕"/>
                <a:ea typeface="맑은 고딕"/>
                <a:cs typeface="맑은 고딕"/>
              </a:rPr>
              <a:t>키가 눌렸으니 판정 처리</a:t>
            </a:r>
            <a:endParaRPr lang="ko-KR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	g.setColour(keyPressedColor[0]);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	g.fillRect(Rectangle&lt;float&gt;(0, jstartY, pressEffectWidth, jendY));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	</a:t>
            </a:r>
            <a:r>
              <a:rPr lang="en-US" altLang="ko-KR" sz="5000">
                <a:latin typeface="맑은 고딕"/>
                <a:ea typeface="맑은 고딕"/>
                <a:cs typeface="맑은 고딕"/>
              </a:rPr>
              <a:t>//</a:t>
            </a:r>
            <a:r>
              <a:rPr lang="ko-KR" altLang="en-US" sz="500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5000">
                <a:latin typeface="맑은 고딕"/>
                <a:ea typeface="맑은 고딕"/>
                <a:cs typeface="맑은 고딕"/>
              </a:rPr>
              <a:t>. . .</a:t>
            </a:r>
            <a:endParaRPr lang="en-US" altLang="ko-KR" sz="50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50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5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Title 1"/>
          <p:cNvSpPr/>
          <p:nvPr/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입력 효과 구현</a:t>
            </a:r>
            <a:endPara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2541257" y="3762374"/>
            <a:ext cx="11842744" cy="1614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/>
              <a:t>한 번 눌렀지만 </a:t>
            </a:r>
            <a:r>
              <a:rPr lang="en-US" altLang="ko-KR" sz="5000"/>
              <a:t>paint()</a:t>
            </a:r>
            <a:r>
              <a:rPr lang="ko-KR" altLang="en-US" sz="5000"/>
              <a:t> 가 여러번 호출되어 여러번 판정 처리</a:t>
            </a:r>
            <a:endParaRPr lang="ko-KR" altLang="en-US" sz="5000"/>
          </a:p>
        </p:txBody>
      </p:sp>
      <p:sp>
        <p:nvSpPr>
          <p:cNvPr id="6" name=""/>
          <p:cNvSpPr txBox="1"/>
          <p:nvPr/>
        </p:nvSpPr>
        <p:spPr>
          <a:xfrm>
            <a:off x="14439900" y="5502272"/>
            <a:ext cx="10032996" cy="8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0"/>
              <a:t>=&gt; </a:t>
            </a:r>
            <a:r>
              <a:rPr lang="ko-KR" altLang="en-US" sz="5000"/>
              <a:t>뒤의 노트도 덩달아 판정처리</a:t>
            </a:r>
            <a:endParaRPr lang="ko-KR" altLang="en-US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31802" y="3383116"/>
            <a:ext cx="21615400" cy="103328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bool NoteManager::keyPressed(const KeyPress&amp; key)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{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if (const int index = [this, key]()-&gt;auto {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			if      (key == dkey) return 0;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			else if (key == fkey) return 1;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			else if (key == jkey) return 2;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			else if (key == kkey) return 3;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			else				  return -1;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		}(); index &gt;= 0 &amp;&amp; index &lt;= 3) {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	if(!noteDeque[index].empty() &amp;&amp; nstartY[index] &gt; getHeight() / 2)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		judgeNote(index, nstartY[index], nendY[index]);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	return true;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	} else return false;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en-US" sz="4800">
                <a:latin typeface="맑은 고딕"/>
                <a:ea typeface="맑은 고딕"/>
                <a:cs typeface="맑은 고딕"/>
              </a:rPr>
              <a:t>}</a:t>
            </a:r>
            <a:endParaRPr lang="en-US" altLang="en-US" sz="48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Title 1"/>
          <p:cNvSpPr/>
          <p:nvPr/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keyPressed()</a:t>
            </a:r>
            <a:r>
              <a: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로 해결</a:t>
            </a:r>
            <a:endParaRPr xmlns:mc="http://schemas.openxmlformats.org/markup-compatibility/2006" xmlns:hp="http://schemas.haansoft.com/office/presentation/8.0" kumimoji="0" lang="ko-KR" altLang="en-US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350993" y="4746623"/>
            <a:ext cx="10699748" cy="1614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/>
              <a:t>키가 눌린 순간 호출</a:t>
            </a:r>
            <a:r>
              <a:rPr lang="en-US" altLang="ko-KR" sz="5000"/>
              <a:t>.</a:t>
            </a:r>
            <a:endParaRPr lang="en-US" altLang="ko-KR" sz="5000"/>
          </a:p>
          <a:p>
            <a:pPr>
              <a:defRPr/>
            </a:pPr>
            <a:r>
              <a:rPr lang="ko-KR" altLang="en-US" sz="5000"/>
              <a:t>맨 앞 노트 판정처리를 보장</a:t>
            </a:r>
            <a:r>
              <a:rPr lang="en-US" altLang="ko-KR" sz="5000"/>
              <a:t>.</a:t>
            </a:r>
            <a:endParaRPr lang="en-US" altLang="ko-KR" sz="5000"/>
          </a:p>
        </p:txBody>
      </p:sp>
      <p:sp>
        <p:nvSpPr>
          <p:cNvPr id="6" name=""/>
          <p:cNvSpPr txBox="1"/>
          <p:nvPr/>
        </p:nvSpPr>
        <p:spPr>
          <a:xfrm>
            <a:off x="14351004" y="6858000"/>
            <a:ext cx="10032996" cy="236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/>
              <a:t>자매품으로 </a:t>
            </a:r>
            <a:r>
              <a:rPr lang="en-US" altLang="ko-KR" sz="5000"/>
              <a:t>keyStateChanged(bool)</a:t>
            </a:r>
            <a:endParaRPr lang="en-US" altLang="ko-KR" sz="5000"/>
          </a:p>
          <a:p>
            <a:pPr>
              <a:defRPr/>
            </a:pPr>
            <a:r>
              <a:rPr lang="en-US" altLang="ko-KR" sz="5000"/>
              <a:t>true:</a:t>
            </a:r>
            <a:r>
              <a:rPr lang="ko-KR" altLang="en-US" sz="5000"/>
              <a:t> 눌린 순간</a:t>
            </a:r>
            <a:endParaRPr lang="ko-KR" altLang="en-US" sz="5000"/>
          </a:p>
          <a:p>
            <a:pPr>
              <a:defRPr/>
            </a:pPr>
            <a:r>
              <a:rPr lang="en-US" altLang="ko-KR" sz="5000"/>
              <a:t>false: </a:t>
            </a:r>
            <a:r>
              <a:rPr lang="ko-KR" altLang="en-US" sz="5000"/>
              <a:t>땐 순간</a:t>
            </a:r>
            <a:endParaRPr lang="ko-KR" altLang="en-US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4707" y="-349016"/>
            <a:ext cx="16159805" cy="1406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/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  <a:solidFill>
                  <a:schemeClr val="tx1"/>
                </a:solidFill>
                <a:latin typeface="맑은 고딕"/>
                <a:cs typeface="맑은 고딕"/>
              </a:rPr>
              <a:t>AudioAppComponent</a:t>
            </a:r>
            <a:endParaRPr xmlns:mc="http://schemas.openxmlformats.org/markup-compatibility/2006" xmlns:hp="http://schemas.haansoft.com/office/presentation/8.0" kumimoji="0" lang="en-US" altLang="ko-KR" sz="9000" b="1" i="0" u="none" strike="noStrike" kern="1200" cap="none" normalizeH="0" baseline="0" mc:Ignorable="hp" hp:hslEmbossed="0"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8085" y="3429000"/>
            <a:ext cx="20887830" cy="8442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143000" y="4512469"/>
            <a:ext cx="6072187" cy="40600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5000"/>
              <a:t>prepareToPlay</a:t>
            </a:r>
            <a:endParaRPr lang="en-US" altLang="ko-KR" sz="5000"/>
          </a:p>
        </p:txBody>
      </p:sp>
      <p:sp>
        <p:nvSpPr>
          <p:cNvPr id="5" name=""/>
          <p:cNvSpPr/>
          <p:nvPr/>
        </p:nvSpPr>
        <p:spPr>
          <a:xfrm>
            <a:off x="8893970" y="4470797"/>
            <a:ext cx="6072187" cy="40600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0"/>
              <a:t>getNextAudioBlock</a:t>
            </a:r>
            <a:endParaRPr lang="en-US" altLang="ko-KR" sz="5000"/>
          </a:p>
        </p:txBody>
      </p:sp>
      <p:sp>
        <p:nvSpPr>
          <p:cNvPr id="6" name=""/>
          <p:cNvSpPr/>
          <p:nvPr/>
        </p:nvSpPr>
        <p:spPr>
          <a:xfrm>
            <a:off x="16902114" y="4470796"/>
            <a:ext cx="6072187" cy="40600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0"/>
              <a:t>releaseResource</a:t>
            </a:r>
            <a:endParaRPr lang="en-US" altLang="ko-KR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2" animBg="1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1312863" y="5568950"/>
            <a:ext cx="16319501" cy="1481138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>
              <a:defRPr/>
            </a:pP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Demo</a:t>
            </a:r>
            <a:endParaRPr lang="ko-KR" altLang="en-US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1312863" y="5568950"/>
            <a:ext cx="16319501" cy="1481138"/>
          </a:xfrm>
          <a:prstGeom prst="rect">
            <a:avLst/>
          </a:prstGeom>
          <a:noFill/>
          <a:ln>
            <a:noFill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>
              <a:defRPr/>
            </a:pPr>
            <a:r>
              <a:rPr lang="en-US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Q &amp; A?</a:t>
            </a:r>
            <a:endParaRPr lang="en-US" altLang="ko-KR" sz="90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1312863" y="5568950"/>
            <a:ext cx="16319501" cy="148113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>
              <a:defRPr/>
            </a:pPr>
            <a:r>
              <a:rPr lang="ko-KR" altLang="ko-KR" sz="9000" b="1">
                <a:solidFill>
                  <a:schemeClr val="tx1"/>
                </a:solidFill>
                <a:latin typeface="맑은 고딕"/>
                <a:ea typeface="맑은 고딕"/>
                <a:sym typeface="KoPubDotum Bold"/>
              </a:rPr>
              <a:t>감사합니다.</a:t>
            </a:r>
            <a:endParaRPr lang="ko-KR" altLang="ko-KR" sz="1800" b="1">
              <a:solidFill>
                <a:schemeClr val="tx1"/>
              </a:solidFill>
              <a:latin typeface="맑은 고딕"/>
              <a:ea typeface="맑은 고딕"/>
              <a:sym typeface="KoPubDotum Bold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587872" y="9159871"/>
            <a:ext cx="18129254" cy="302070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6000">
                <a:latin typeface="맑은 고딕"/>
                <a:cs typeface="맑은 고딕"/>
              </a:rPr>
              <a:t>Reference</a:t>
            </a:r>
            <a:endParaRPr lang="en-US" altLang="ko-KR" sz="6000">
              <a:latin typeface="맑은 고딕"/>
              <a:cs typeface="맑은 고딕"/>
            </a:endParaRPr>
          </a:p>
          <a:p>
            <a:pPr algn="r">
              <a:defRPr/>
            </a:pPr>
            <a:r>
              <a:rPr lang="en-US" altLang="ko-KR" sz="4400">
                <a:latin typeface="맑은 고딕"/>
                <a:cs typeface="맑은 고딕"/>
                <a:hlinkClick r:id="rId3"/>
              </a:rPr>
              <a:t>https://juce.com/</a:t>
            </a:r>
            <a:endParaRPr lang="en-US" altLang="ko-KR" sz="4400">
              <a:latin typeface="맑은 고딕"/>
              <a:cs typeface="맑은 고딕"/>
            </a:endParaRPr>
          </a:p>
          <a:p>
            <a:pPr algn="r">
              <a:defRPr/>
            </a:pPr>
            <a:r>
              <a:rPr lang="en-US" altLang="ko-KR" sz="4400">
                <a:latin typeface="맑은 고딕"/>
                <a:cs typeface="맑은 고딕"/>
                <a:hlinkClick r:id="rId4"/>
              </a:rPr>
              <a:t>https://en.wikipedia.org/wiki/JUCE</a:t>
            </a:r>
            <a:endParaRPr lang="en-US" altLang="ko-KR" sz="4400">
              <a:latin typeface="맑은 고딕"/>
              <a:cs typeface="맑은 고딕"/>
            </a:endParaRPr>
          </a:p>
          <a:p>
            <a:pPr algn="r">
              <a:defRPr/>
            </a:pPr>
            <a:r>
              <a:rPr lang="en-US" altLang="ko-KR" sz="4400">
                <a:latin typeface="맑은 고딕"/>
                <a:cs typeface="맑은 고딕"/>
              </a:rPr>
              <a:t>http://cafemocamoca.tistory.com/category/Programming/JUCE</a:t>
            </a:r>
            <a:endParaRPr lang="en-US" altLang="ko-KR" sz="4400"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6773" y="1817050"/>
            <a:ext cx="21710454" cy="762127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649" y="10425618"/>
            <a:ext cx="5807350" cy="206641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19749" y="10599812"/>
            <a:ext cx="18682236" cy="1576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9438822" cy="1015741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29544" y="4103687"/>
            <a:ext cx="20623398" cy="942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1083</ep:Words>
  <ep:PresentationFormat>Custom</ep:PresentationFormat>
  <ep:Paragraphs>414</ep:Paragraphs>
  <ep:Slides>77</ep:Slides>
  <ep:Notes>78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ep:HeadingPairs>
  <ep:TitlesOfParts>
    <vt:vector size="78" baseType="lpstr">
      <vt:lpstr>Office 테마</vt:lpstr>
      <vt:lpstr>슬라이드 1</vt:lpstr>
      <vt:lpstr>슬라이드 2</vt:lpstr>
      <vt:lpstr>발표자 소개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Hello World 출력하기</vt:lpstr>
      <vt:lpstr>슬라이드 33</vt:lpstr>
      <vt:lpstr>슬라이드 34</vt:lpstr>
      <vt:lpstr>슬라이드 35</vt:lpstr>
      <vt:lpstr>슬라이드 36</vt:lpstr>
      <vt:lpstr>drawLine()</vt:lpstr>
      <vt:lpstr>상대적으로 접근</vt:lpstr>
      <vt:lpstr>Anti-Aliasing</vt:lpstr>
      <vt:lpstr>drawRect(Rectangle)</vt:lpstr>
      <vt:lpstr>fillRect(Rectangle)</vt:lpstr>
      <vt:lpstr>fillRect(Rectangle)</vt:lpstr>
      <vt:lpstr>fillRect()</vt:lpstr>
      <vt:lpstr>지붕</vt:lpstr>
      <vt:lpstr>지붕</vt:lpstr>
      <vt:lpstr>낭만스러운 집</vt:lpstr>
      <vt:lpstr>낭만스러운 집</vt:lpstr>
      <vt:lpstr>바닥</vt:lpstr>
      <vt:lpstr>집과 바닥을 하나의 Scene으로</vt:lpstr>
      <vt:lpstr>지나가던 요정이...</vt:lpstr>
      <vt:lpstr>요정을 위해</vt:lpstr>
      <vt:lpstr>슬라이드 52</vt:lpstr>
      <vt:lpstr>hyu???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2013-05-07T04:34:41.000</dcterms:created>
  <dc:creator>Kim Sean</dc:creator>
  <cp:lastModifiedBy>cafemoca</cp:lastModifiedBy>
  <dcterms:modified xsi:type="dcterms:W3CDTF">2018-08-05T03:40:14.582</dcterms:modified>
  <cp:revision>334</cp:revision>
  <dc:title>PowerPoint 프레젠테이션</dc:title>
  <cp:version>0906.0100.01</cp:version>
</cp:coreProperties>
</file>