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14" r:id="rId2"/>
    <p:sldId id="318" r:id="rId3"/>
    <p:sldId id="317" r:id="rId4"/>
    <p:sldId id="337" r:id="rId5"/>
    <p:sldId id="341" r:id="rId6"/>
    <p:sldId id="345" r:id="rId7"/>
    <p:sldId id="338" r:id="rId8"/>
    <p:sldId id="259" r:id="rId9"/>
    <p:sldId id="344" r:id="rId10"/>
  </p:sldIdLst>
  <p:sldSz cx="12192000" cy="6858000"/>
  <p:notesSz cx="6858000" cy="9144000"/>
  <p:embeddedFontLst>
    <p:embeddedFont>
      <p:font typeface="나눔스퀘어" panose="020B0600000101010101" pitchFamily="50" charset="-127"/>
      <p:regular r:id="rId11"/>
    </p:embeddedFont>
    <p:embeddedFont>
      <p:font typeface="Roboto Condensed Light" panose="02000000000000000000" pitchFamily="2" charset="0"/>
      <p:regular r:id="rId12"/>
      <p:italic r:id="rId13"/>
    </p:embeddedFont>
    <p:embeddedFont>
      <p:font typeface="나눔스퀘어 Bold" panose="020B0600000101010101" pitchFamily="50" charset="-127"/>
      <p:bold r:id="rId14"/>
    </p:embeddedFont>
    <p:embeddedFont>
      <p:font typeface="나눔스퀘어 ExtraBold" panose="020B0600000101010101" pitchFamily="50" charset="-127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3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3EDAB-11AF-46F1-A97F-1974657B8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039E24-0F39-4B90-9EC5-016EA0057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BCA92-782C-4433-AA1C-6A84D8A40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C3C4A8-0D98-4D08-A8DF-834D5748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15407E-7CC6-4631-991E-AD8FF574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1EB56-C200-4683-B0F1-65B6854C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35BC4F-C3EC-4D8F-99DA-7DE908591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3FB00-6369-4197-A449-90D597C4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E2271-0FDE-4CB2-8072-57349E53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79055D-B509-46BA-884C-895A1486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98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86A6AB-789D-4DA0-91FA-088B06451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85FF1B-4581-40E8-9388-BA1949C00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52ED9-D942-4F29-B857-4BD6B3A6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9B52C-5D29-4A05-A558-6622BBC2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75E8B-00D2-4E44-9A9D-FA6FE887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526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60000" y="1356967"/>
            <a:ext cx="10272000" cy="47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나눔스퀘어 Bold"/>
              <a:buChar char="●"/>
              <a:defRPr sz="1667">
                <a:solidFill>
                  <a:srgbClr val="434343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4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E2850-6F33-49FD-9B33-3EDAD822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83D84-118C-489F-AA70-DF98333EB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8DC38-42DD-4819-88DA-C7FD86F2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2FEF58-8C42-451F-9BF1-A896D16A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262BB2-7ABE-4610-95F0-00F8F4F4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70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55C73-BC87-4974-949A-D6DF7F42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C3B3BE-06E3-460F-B49F-4564CAE79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4F5E1-EB19-41DD-AF12-729DCE83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6DFD38-9009-4F60-8ADB-BE5D551A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36B17B-68A0-42BA-A1F1-D2C4613C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22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56F46-8013-4A6D-A59A-7B40D588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0ED87-10DD-4017-9F64-600338C3C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86D9A3-0245-49F0-A49B-71C57225C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64FB44-B81E-4A6A-B351-4CE6D089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C74498-49DC-4CE6-886E-C28EA3F3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2F32EE-E9C4-49D5-8BED-F82C20AD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54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ECD8F-5172-4A0C-88CD-4512AEB61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DFD5B6-EB87-4A3F-99F7-C4920E8C0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9150F0-271B-49FF-87C3-714307987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BB581B-844C-4264-BF0B-CA9610502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7929F2-1E72-428B-9C39-982772DD1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F4B3A1-5EAD-4E1C-9201-E61F0C23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9D1FEA-1FEE-4D56-9808-4E8FB0C84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4F112D-C970-4CD0-928D-7D9F95A2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81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68902-D047-4231-9E7C-17D809C7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75556D-6304-4785-81C8-44DFA920D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E097B9-4FA1-42D1-975F-55F5804C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4E8C3A-F503-4A30-9162-652F4D98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71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614EDF-CFDE-42A1-B6C6-C0B80087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308629-A9F0-4AB6-BA66-5238386D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5164B0-14A4-477E-9331-5EC90EF5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98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00086-00FD-4C3C-8154-E575183C4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62217-3C02-41AB-9EEE-F76182897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94D02A-905F-4E31-B607-145E2B2A0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56DA49-4E29-4EC6-84AF-2C1DC7C9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603E93-D681-4130-8218-0296286A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B2E1AA-47C6-455B-B743-C6982707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33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24ED4-7818-47CD-A85F-F1C2CCBD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F8F49B-ED64-408B-A033-37AB2A859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594380-9E1C-43C7-8C9B-4D5AE78C5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511EC3-C592-4D50-8447-AD86E6C9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7BDD00-AD31-46C5-A5EE-06A7EDC0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F5166E-F449-418D-8436-642F8002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69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5FEE29-3191-4246-984D-B2E53D549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92F31-7E3E-444B-BEB6-9FE1CD9CE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40C135-7BDC-4005-8774-60CCD7162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574BB-ED47-425E-8A7C-AE73EBB4328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3144D-5FE8-403A-A59C-FF9634526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ABCB5-661D-4FE9-9AB0-13DBC8B2D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40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04C7CB80-71A8-437C-B988-C944D5C95896}"/>
              </a:ext>
            </a:extLst>
          </p:cNvPr>
          <p:cNvSpPr/>
          <p:nvPr/>
        </p:nvSpPr>
        <p:spPr>
          <a:xfrm>
            <a:off x="0" y="0"/>
            <a:ext cx="12192000" cy="24717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D2718C-4EE9-4982-9593-E9099EAD1DA8}"/>
              </a:ext>
            </a:extLst>
          </p:cNvPr>
          <p:cNvSpPr txBox="1"/>
          <p:nvPr/>
        </p:nvSpPr>
        <p:spPr>
          <a:xfrm>
            <a:off x="9205941" y="6429754"/>
            <a:ext cx="2791792" cy="342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주</a:t>
            </a:r>
            <a:r>
              <a:rPr lang="ko-KR" altLang="en-US" sz="12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 </a:t>
            </a:r>
            <a:r>
              <a:rPr lang="en-US" altLang="ko-KR" sz="12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한국고용정보원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주관 </a:t>
            </a:r>
            <a:r>
              <a:rPr lang="en-US" altLang="ko-KR" sz="12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Dacon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5" name="Google Shape;187;p36">
            <a:extLst>
              <a:ext uri="{FF2B5EF4-FFF2-40B4-BE49-F238E27FC236}">
                <a16:creationId xmlns:a16="http://schemas.microsoft.com/office/drawing/2014/main" id="{C51105E7-A629-4623-8FE9-4FDFC37B8874}"/>
              </a:ext>
            </a:extLst>
          </p:cNvPr>
          <p:cNvSpPr txBox="1">
            <a:spLocks/>
          </p:cNvSpPr>
          <p:nvPr/>
        </p:nvSpPr>
        <p:spPr>
          <a:xfrm>
            <a:off x="2206185" y="618459"/>
            <a:ext cx="7352149" cy="123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18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800" b="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Dacon</a:t>
            </a:r>
            <a:r>
              <a:rPr lang="ko-KR" altLang="en-US" sz="2800" b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b="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잡케어</a:t>
            </a:r>
            <a:r>
              <a:rPr lang="ko-KR" altLang="en-US" sz="2800" b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추천 알고리즘 경진대회</a:t>
            </a:r>
            <a:endParaRPr lang="en-US" altLang="ko-KR" sz="2800" b="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76F6F9-F0A1-4144-AB15-B81867A9A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76" y="2670337"/>
            <a:ext cx="6486065" cy="36191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AE4E50-8B36-4898-BAED-3E1B13BF7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292" y="3172755"/>
            <a:ext cx="3631518" cy="207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1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E9CD05-B65C-4EE2-98A2-84083AD5BE0D}"/>
              </a:ext>
            </a:extLst>
          </p:cNvPr>
          <p:cNvSpPr/>
          <p:nvPr/>
        </p:nvSpPr>
        <p:spPr>
          <a:xfrm>
            <a:off x="1" y="0"/>
            <a:ext cx="459120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EA1867-9602-42AF-BCDB-527661750905}"/>
              </a:ext>
            </a:extLst>
          </p:cNvPr>
          <p:cNvSpPr txBox="1"/>
          <p:nvPr/>
        </p:nvSpPr>
        <p:spPr>
          <a:xfrm>
            <a:off x="1650365" y="1014476"/>
            <a:ext cx="2357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7D4B3D3-3F9B-4F01-9733-9E19FA509015}"/>
              </a:ext>
            </a:extLst>
          </p:cNvPr>
          <p:cNvGrpSpPr/>
          <p:nvPr/>
        </p:nvGrpSpPr>
        <p:grpSpPr>
          <a:xfrm>
            <a:off x="6949413" y="1135888"/>
            <a:ext cx="3880898" cy="2582890"/>
            <a:chOff x="6493219" y="1477840"/>
            <a:chExt cx="3880898" cy="1116647"/>
          </a:xfrm>
        </p:grpSpPr>
        <p:sp>
          <p:nvSpPr>
            <p:cNvPr id="25" name="Google Shape;187;p36">
              <a:extLst>
                <a:ext uri="{FF2B5EF4-FFF2-40B4-BE49-F238E27FC236}">
                  <a16:creationId xmlns:a16="http://schemas.microsoft.com/office/drawing/2014/main" id="{4DC56D07-23FA-4005-B6A4-22C50F05F771}"/>
                </a:ext>
              </a:extLst>
            </p:cNvPr>
            <p:cNvSpPr txBox="1">
              <a:spLocks/>
            </p:cNvSpPr>
            <p:nvPr/>
          </p:nvSpPr>
          <p:spPr>
            <a:xfrm>
              <a:off x="6493219" y="1477840"/>
              <a:ext cx="3880898" cy="674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18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9pPr>
            </a:lstStyle>
            <a:p>
              <a:r>
                <a:rPr lang="en-US" altLang="ko-KR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01. </a:t>
              </a:r>
              <a:r>
                <a:rPr lang="ko-KR" altLang="en-US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경진대회 소개</a:t>
              </a:r>
              <a:endParaRPr lang="en-US" sz="2400" b="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Google Shape;187;p36">
              <a:extLst>
                <a:ext uri="{FF2B5EF4-FFF2-40B4-BE49-F238E27FC236}">
                  <a16:creationId xmlns:a16="http://schemas.microsoft.com/office/drawing/2014/main" id="{5D8FD751-13BA-472B-9445-AAC0DBC63191}"/>
                </a:ext>
              </a:extLst>
            </p:cNvPr>
            <p:cNvSpPr txBox="1">
              <a:spLocks/>
            </p:cNvSpPr>
            <p:nvPr/>
          </p:nvSpPr>
          <p:spPr>
            <a:xfrm>
              <a:off x="6493219" y="1919539"/>
              <a:ext cx="3717442" cy="674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18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9pPr>
            </a:lstStyle>
            <a:p>
              <a:r>
                <a:rPr lang="en-US" altLang="ko-KR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02. </a:t>
              </a:r>
              <a:r>
                <a:rPr lang="ko-KR" altLang="en-US" sz="2400" b="0" dirty="0" err="1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아키텍쳐</a:t>
              </a:r>
              <a:r>
                <a:rPr lang="ko-KR" altLang="en-US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개요</a:t>
              </a:r>
              <a:endParaRPr lang="en-US" sz="2400" b="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7" name="Google Shape;187;p36">
            <a:extLst>
              <a:ext uri="{FF2B5EF4-FFF2-40B4-BE49-F238E27FC236}">
                <a16:creationId xmlns:a16="http://schemas.microsoft.com/office/drawing/2014/main" id="{5C2B7571-B9B3-46C7-B0F3-97C5A9392421}"/>
              </a:ext>
            </a:extLst>
          </p:cNvPr>
          <p:cNvSpPr txBox="1">
            <a:spLocks/>
          </p:cNvSpPr>
          <p:nvPr/>
        </p:nvSpPr>
        <p:spPr>
          <a:xfrm>
            <a:off x="6949413" y="3159239"/>
            <a:ext cx="3717442" cy="156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18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9pPr>
          </a:lstStyle>
          <a:p>
            <a:r>
              <a:rPr lang="en-US" altLang="ko-KR" sz="2400" b="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03. </a:t>
            </a:r>
            <a:r>
              <a:rPr lang="ko-KR" altLang="en-US" sz="2400" b="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정리</a:t>
            </a:r>
            <a:endParaRPr lang="en-US" sz="2400" b="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323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6D7A0D2B-4CF1-4759-8441-D7A345F15350}"/>
              </a:ext>
            </a:extLst>
          </p:cNvPr>
          <p:cNvGrpSpPr/>
          <p:nvPr/>
        </p:nvGrpSpPr>
        <p:grpSpPr>
          <a:xfrm>
            <a:off x="220854" y="-2827"/>
            <a:ext cx="4529933" cy="1154547"/>
            <a:chOff x="220854" y="-2827"/>
            <a:chExt cx="4529933" cy="115454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634CB43-320F-401B-BFE0-7DF6620EBCF5}"/>
                </a:ext>
              </a:extLst>
            </p:cNvPr>
            <p:cNvSpPr txBox="1"/>
            <p:nvPr/>
          </p:nvSpPr>
          <p:spPr>
            <a:xfrm>
              <a:off x="1427900" y="348068"/>
              <a:ext cx="261069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경진대회 소개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6CB9443-ECD8-43CA-89F8-3374E6AD570E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F4A977-EC0F-4436-BA14-AE8ABD7D3177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6DBF84B-8378-4DD0-9E33-7652E1F01B01}"/>
                </a:ext>
              </a:extLst>
            </p:cNvPr>
            <p:cNvSpPr txBox="1"/>
            <p:nvPr/>
          </p:nvSpPr>
          <p:spPr>
            <a:xfrm>
              <a:off x="1427901" y="751610"/>
              <a:ext cx="3322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7771C2F3-1370-4DAE-9E17-417FD8768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582" y="1555262"/>
            <a:ext cx="7668498" cy="42789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539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6D7A0D2B-4CF1-4759-8441-D7A345F15350}"/>
              </a:ext>
            </a:extLst>
          </p:cNvPr>
          <p:cNvGrpSpPr/>
          <p:nvPr/>
        </p:nvGrpSpPr>
        <p:grpSpPr>
          <a:xfrm>
            <a:off x="220854" y="-2827"/>
            <a:ext cx="4529933" cy="1154547"/>
            <a:chOff x="220854" y="-2827"/>
            <a:chExt cx="4529933" cy="115454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634CB43-320F-401B-BFE0-7DF6620EBCF5}"/>
                </a:ext>
              </a:extLst>
            </p:cNvPr>
            <p:cNvSpPr txBox="1"/>
            <p:nvPr/>
          </p:nvSpPr>
          <p:spPr>
            <a:xfrm>
              <a:off x="1427900" y="348068"/>
              <a:ext cx="261069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경진대회 소개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6CB9443-ECD8-43CA-89F8-3374E6AD570E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F4A977-EC0F-4436-BA14-AE8ABD7D3177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6DBF84B-8378-4DD0-9E33-7652E1F01B01}"/>
                </a:ext>
              </a:extLst>
            </p:cNvPr>
            <p:cNvSpPr txBox="1"/>
            <p:nvPr/>
          </p:nvSpPr>
          <p:spPr>
            <a:xfrm>
              <a:off x="1427901" y="751610"/>
              <a:ext cx="3322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F84F1AF-DBCF-4BF8-B555-05FBA0E03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24" y="1390297"/>
            <a:ext cx="5145524" cy="511963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8BE97ACB-6F50-48CA-8A77-7CD0933481D9}"/>
              </a:ext>
            </a:extLst>
          </p:cNvPr>
          <p:cNvGrpSpPr/>
          <p:nvPr/>
        </p:nvGrpSpPr>
        <p:grpSpPr>
          <a:xfrm>
            <a:off x="7153587" y="1682131"/>
            <a:ext cx="3497666" cy="338554"/>
            <a:chOff x="1088469" y="3129987"/>
            <a:chExt cx="3497666" cy="33855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6C5322-DCBC-4B31-8D70-AA6D0F95CA3B}"/>
                </a:ext>
              </a:extLst>
            </p:cNvPr>
            <p:cNvSpPr txBox="1"/>
            <p:nvPr/>
          </p:nvSpPr>
          <p:spPr>
            <a:xfrm>
              <a:off x="1458749" y="3129987"/>
              <a:ext cx="31273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Task : Classification (Binary)</a:t>
              </a:r>
            </a:p>
          </p:txBody>
        </p:sp>
        <p:pic>
          <p:nvPicPr>
            <p:cNvPr id="13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F73C1CD1-700E-4F03-B4DE-7DF0E72EB0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BE05790-6FD9-4EEB-A695-E184B4D9F4D1}"/>
              </a:ext>
            </a:extLst>
          </p:cNvPr>
          <p:cNvGrpSpPr/>
          <p:nvPr/>
        </p:nvGrpSpPr>
        <p:grpSpPr>
          <a:xfrm>
            <a:off x="7153587" y="4045168"/>
            <a:ext cx="3497666" cy="338554"/>
            <a:chOff x="1088469" y="3129987"/>
            <a:chExt cx="3497666" cy="33855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7DFF71-4444-43C8-B108-37ED5748125A}"/>
                </a:ext>
              </a:extLst>
            </p:cNvPr>
            <p:cNvSpPr txBox="1"/>
            <p:nvPr/>
          </p:nvSpPr>
          <p:spPr>
            <a:xfrm>
              <a:off x="1458749" y="3129987"/>
              <a:ext cx="31273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Metric : F1 Score</a:t>
              </a:r>
            </a:p>
          </p:txBody>
        </p:sp>
        <p:pic>
          <p:nvPicPr>
            <p:cNvPr id="16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B5D90856-0CA4-4C70-884F-97089DD482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B636A4D-1B83-4EFC-98B6-C4C23023C693}"/>
              </a:ext>
            </a:extLst>
          </p:cNvPr>
          <p:cNvSpPr txBox="1"/>
          <p:nvPr/>
        </p:nvSpPr>
        <p:spPr>
          <a:xfrm>
            <a:off x="7472158" y="2213876"/>
            <a:ext cx="3127386" cy="1030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한국고용정보원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잡케어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서비스 사용자의 데이터를 바탕으로 특정 구직관련 컨텐츠를 열람했는지 예측하는 것이 목적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6DCB83-AFA5-496E-BDFB-5B9DCCE2FC15}"/>
              </a:ext>
            </a:extLst>
          </p:cNvPr>
          <p:cNvSpPr txBox="1"/>
          <p:nvPr/>
        </p:nvSpPr>
        <p:spPr>
          <a:xfrm>
            <a:off x="7523867" y="4561524"/>
            <a:ext cx="3560932" cy="707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Recall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Prescision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조화평균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 * Recall * Precision / (Recall +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Prescion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233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8D82A399-DB44-4D6C-99CA-7B2007F77919}"/>
              </a:ext>
            </a:extLst>
          </p:cNvPr>
          <p:cNvGrpSpPr/>
          <p:nvPr/>
        </p:nvGrpSpPr>
        <p:grpSpPr>
          <a:xfrm>
            <a:off x="220854" y="-2827"/>
            <a:ext cx="8812613" cy="1127817"/>
            <a:chOff x="220854" y="-2827"/>
            <a:chExt cx="8812613" cy="112781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F8AEC5-C6EE-4758-832A-07CF3FD65647}"/>
                </a:ext>
              </a:extLst>
            </p:cNvPr>
            <p:cNvSpPr txBox="1"/>
            <p:nvPr/>
          </p:nvSpPr>
          <p:spPr>
            <a:xfrm>
              <a:off x="1427900" y="348068"/>
              <a:ext cx="760556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b="0" dirty="0" err="1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아키텍쳐</a:t>
              </a:r>
              <a:r>
                <a:rPr lang="ko-KR" altLang="en-US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개요</a:t>
              </a:r>
              <a:r>
                <a:rPr lang="en-US" altLang="ko-KR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– Preprocessing &amp; Feature Engineering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C3B5321-6E43-44AE-A885-E9CA73756A27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1836904-76AB-4E7B-AAE3-280557AACD62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1879E3-51B2-4ECF-A8E9-4717C7EDDDA6}"/>
              </a:ext>
            </a:extLst>
          </p:cNvPr>
          <p:cNvGrpSpPr/>
          <p:nvPr/>
        </p:nvGrpSpPr>
        <p:grpSpPr>
          <a:xfrm>
            <a:off x="976364" y="1569807"/>
            <a:ext cx="5008691" cy="1077218"/>
            <a:chOff x="1088469" y="3129987"/>
            <a:chExt cx="5008691" cy="107721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EC69B4-FAFE-44F4-8701-B15E1A659417}"/>
                </a:ext>
              </a:extLst>
            </p:cNvPr>
            <p:cNvSpPr txBox="1"/>
            <p:nvPr/>
          </p:nvSpPr>
          <p:spPr>
            <a:xfrm>
              <a:off x="1458747" y="3129987"/>
              <a:ext cx="4638413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Date 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컬럼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요일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주말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office hour 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등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feature 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추출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sin,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cos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주기성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feature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추출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(year-normalized)</a:t>
              </a:r>
            </a:p>
          </p:txBody>
        </p:sp>
        <p:pic>
          <p:nvPicPr>
            <p:cNvPr id="32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A7D76FD1-9BF8-4A79-A658-CAD04A75A9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18D9B43-65EA-4953-8A70-88A861010D3F}"/>
              </a:ext>
            </a:extLst>
          </p:cNvPr>
          <p:cNvGrpSpPr/>
          <p:nvPr/>
        </p:nvGrpSpPr>
        <p:grpSpPr>
          <a:xfrm>
            <a:off x="6605950" y="1569807"/>
            <a:ext cx="5009945" cy="830997"/>
            <a:chOff x="1088469" y="3129987"/>
            <a:chExt cx="5009945" cy="83099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CBC881-6CD0-434D-B08C-EC573E6F0624}"/>
                </a:ext>
              </a:extLst>
            </p:cNvPr>
            <p:cNvSpPr txBox="1"/>
            <p:nvPr/>
          </p:nvSpPr>
          <p:spPr>
            <a:xfrm>
              <a:off x="1458748" y="3129987"/>
              <a:ext cx="463966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Categorical 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컬럼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 이상의 클래스가 있을 경우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one-hot encoding</a:t>
              </a:r>
            </a:p>
          </p:txBody>
        </p:sp>
        <p:pic>
          <p:nvPicPr>
            <p:cNvPr id="48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1B9E6A23-7F22-4C25-8720-ED2E06AE46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446DC23D-AF4C-40C4-8DDC-CE24504CB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221" y="3160878"/>
            <a:ext cx="7729557" cy="292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8D82A399-DB44-4D6C-99CA-7B2007F77919}"/>
              </a:ext>
            </a:extLst>
          </p:cNvPr>
          <p:cNvGrpSpPr/>
          <p:nvPr/>
        </p:nvGrpSpPr>
        <p:grpSpPr>
          <a:xfrm>
            <a:off x="220854" y="-2827"/>
            <a:ext cx="6029221" cy="1127817"/>
            <a:chOff x="220854" y="-2827"/>
            <a:chExt cx="6029221" cy="112781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F8AEC5-C6EE-4758-832A-07CF3FD65647}"/>
                </a:ext>
              </a:extLst>
            </p:cNvPr>
            <p:cNvSpPr txBox="1"/>
            <p:nvPr/>
          </p:nvSpPr>
          <p:spPr>
            <a:xfrm>
              <a:off x="1427901" y="348068"/>
              <a:ext cx="482217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b="0" dirty="0" err="1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아키텍쳐</a:t>
              </a:r>
              <a:r>
                <a:rPr lang="ko-KR" altLang="en-US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개요</a:t>
              </a:r>
              <a:r>
                <a:rPr lang="en-US" altLang="ko-KR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– </a:t>
              </a:r>
              <a:r>
                <a:rPr lang="en-US" altLang="ko-KR" sz="2400" dirty="0" err="1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XGBoost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C3B5321-6E43-44AE-A885-E9CA73756A27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1836904-76AB-4E7B-AAE3-280557AACD62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1879E3-51B2-4ECF-A8E9-4717C7EDDDA6}"/>
              </a:ext>
            </a:extLst>
          </p:cNvPr>
          <p:cNvGrpSpPr/>
          <p:nvPr/>
        </p:nvGrpSpPr>
        <p:grpSpPr>
          <a:xfrm>
            <a:off x="1238454" y="1569807"/>
            <a:ext cx="3497666" cy="338554"/>
            <a:chOff x="1088469" y="3129987"/>
            <a:chExt cx="3497666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EC69B4-FAFE-44F4-8701-B15E1A659417}"/>
                </a:ext>
              </a:extLst>
            </p:cNvPr>
            <p:cNvSpPr txBox="1"/>
            <p:nvPr/>
          </p:nvSpPr>
          <p:spPr>
            <a:xfrm>
              <a:off x="1458749" y="3129987"/>
              <a:ext cx="31273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5-Folds CV Model Ensemble</a:t>
              </a:r>
            </a:p>
          </p:txBody>
        </p:sp>
        <p:pic>
          <p:nvPicPr>
            <p:cNvPr id="32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A7D76FD1-9BF8-4A79-A658-CAD04A75A9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C06F0051-BB22-437C-87A5-CDDB30C5BA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68"/>
          <a:stretch/>
        </p:blipFill>
        <p:spPr>
          <a:xfrm>
            <a:off x="1397739" y="2356091"/>
            <a:ext cx="2871519" cy="37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218D9B43-65EA-4953-8A70-88A861010D3F}"/>
              </a:ext>
            </a:extLst>
          </p:cNvPr>
          <p:cNvGrpSpPr/>
          <p:nvPr/>
        </p:nvGrpSpPr>
        <p:grpSpPr>
          <a:xfrm>
            <a:off x="6605950" y="1569807"/>
            <a:ext cx="4347596" cy="338554"/>
            <a:chOff x="1088469" y="3129987"/>
            <a:chExt cx="4347596" cy="33855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CBC881-6CD0-434D-B08C-EC573E6F0624}"/>
                </a:ext>
              </a:extLst>
            </p:cNvPr>
            <p:cNvSpPr txBox="1"/>
            <p:nvPr/>
          </p:nvSpPr>
          <p:spPr>
            <a:xfrm>
              <a:off x="1458748" y="3129987"/>
              <a:ext cx="397731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Hyper-parameter tuning with </a:t>
              </a:r>
              <a:r>
                <a:rPr lang="en-US" altLang="ko-KR" sz="16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Optuna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48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1B9E6A23-7F22-4C25-8720-ED2E06AE46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B8C35D1-F8EB-4CC7-94DA-4CB0D051C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075" y="2223198"/>
            <a:ext cx="5237510" cy="428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6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8D82A399-DB44-4D6C-99CA-7B2007F77919}"/>
              </a:ext>
            </a:extLst>
          </p:cNvPr>
          <p:cNvGrpSpPr/>
          <p:nvPr/>
        </p:nvGrpSpPr>
        <p:grpSpPr>
          <a:xfrm>
            <a:off x="220854" y="-2827"/>
            <a:ext cx="3280745" cy="1127817"/>
            <a:chOff x="220854" y="-2827"/>
            <a:chExt cx="3280745" cy="112781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F8AEC5-C6EE-4758-832A-07CF3FD65647}"/>
                </a:ext>
              </a:extLst>
            </p:cNvPr>
            <p:cNvSpPr txBox="1"/>
            <p:nvPr/>
          </p:nvSpPr>
          <p:spPr>
            <a:xfrm>
              <a:off x="1427900" y="348068"/>
              <a:ext cx="207369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결과 정리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C3B5321-6E43-44AE-A885-E9CA73756A27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1836904-76AB-4E7B-AAE3-280557AACD62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03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15EE61E-BBA1-471D-BD0F-E89D0C1CB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17" y="3002135"/>
            <a:ext cx="8022990" cy="348295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9DD46B08-4AC1-4543-8631-DC939B56C826}"/>
              </a:ext>
            </a:extLst>
          </p:cNvPr>
          <p:cNvGrpSpPr/>
          <p:nvPr/>
        </p:nvGrpSpPr>
        <p:grpSpPr>
          <a:xfrm>
            <a:off x="729654" y="1478787"/>
            <a:ext cx="7198495" cy="584775"/>
            <a:chOff x="1088469" y="3129987"/>
            <a:chExt cx="71984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C6EEF2D-519F-4419-BB0A-DB2099C76996}"/>
                </a:ext>
              </a:extLst>
            </p:cNvPr>
            <p:cNvSpPr txBox="1"/>
            <p:nvPr/>
          </p:nvSpPr>
          <p:spPr>
            <a:xfrm>
              <a:off x="1458747" y="3129987"/>
              <a:ext cx="682821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다양한 모델을 시도하였고 그 중 최고 스코어인 </a:t>
              </a:r>
              <a:r>
                <a:rPr lang="en-US" altLang="ko-KR" sz="16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XGBoost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 최종 </a:t>
              </a:r>
              <a:r>
                <a:rPr lang="ko-KR" altLang="en-US" sz="16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모델로선정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타 모델과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ensemble 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시도 하지 못함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</a:t>
              </a:r>
            </a:p>
          </p:txBody>
        </p:sp>
        <p:pic>
          <p:nvPicPr>
            <p:cNvPr id="20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A258C992-D192-4F29-9531-95FC2A8EC1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0BD8A20-D6C9-4A6B-9BE2-6398794962EB}"/>
              </a:ext>
            </a:extLst>
          </p:cNvPr>
          <p:cNvGrpSpPr/>
          <p:nvPr/>
        </p:nvGrpSpPr>
        <p:grpSpPr>
          <a:xfrm>
            <a:off x="729654" y="2224474"/>
            <a:ext cx="5208922" cy="338554"/>
            <a:chOff x="1088469" y="3129987"/>
            <a:chExt cx="5208922" cy="33855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E115B9-C8A9-4418-BB07-D53F6D8F839B}"/>
                </a:ext>
              </a:extLst>
            </p:cNvPr>
            <p:cNvSpPr txBox="1"/>
            <p:nvPr/>
          </p:nvSpPr>
          <p:spPr>
            <a:xfrm>
              <a:off x="1458747" y="3129987"/>
              <a:ext cx="483864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단일 모델로 상위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15%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수준에 </a:t>
              </a:r>
              <a:r>
                <a:rPr lang="ko-KR" altLang="en-US" sz="16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랭크하며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대회를 마무리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23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6ABB23B0-D203-4716-8953-6F17B5305C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71705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87;p36">
            <a:extLst>
              <a:ext uri="{FF2B5EF4-FFF2-40B4-BE49-F238E27FC236}">
                <a16:creationId xmlns:a16="http://schemas.microsoft.com/office/drawing/2014/main" id="{D4B75F3B-A0B0-489A-83EB-3A7EE22A154C}"/>
              </a:ext>
            </a:extLst>
          </p:cNvPr>
          <p:cNvSpPr txBox="1">
            <a:spLocks/>
          </p:cNvSpPr>
          <p:nvPr/>
        </p:nvSpPr>
        <p:spPr>
          <a:xfrm>
            <a:off x="4005618" y="2442222"/>
            <a:ext cx="4180764" cy="986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18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9pPr>
          </a:lstStyle>
          <a:p>
            <a:pPr algn="ctr"/>
            <a:r>
              <a:rPr lang="ko-KR" altLang="en-US" sz="5400" b="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  <a:endParaRPr lang="en-US" altLang="ko-KR" sz="5400" b="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8219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8D82A399-DB44-4D6C-99CA-7B2007F77919}"/>
              </a:ext>
            </a:extLst>
          </p:cNvPr>
          <p:cNvGrpSpPr/>
          <p:nvPr/>
        </p:nvGrpSpPr>
        <p:grpSpPr>
          <a:xfrm>
            <a:off x="220854" y="-2827"/>
            <a:ext cx="6451251" cy="1127817"/>
            <a:chOff x="220854" y="-2827"/>
            <a:chExt cx="6451251" cy="112781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F8AEC5-C6EE-4758-832A-07CF3FD65647}"/>
                </a:ext>
              </a:extLst>
            </p:cNvPr>
            <p:cNvSpPr txBox="1"/>
            <p:nvPr/>
          </p:nvSpPr>
          <p:spPr>
            <a:xfrm>
              <a:off x="1427901" y="348068"/>
              <a:ext cx="524420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Appendix - </a:t>
              </a:r>
              <a:r>
                <a:rPr lang="ko-KR" altLang="en-US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구현코드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C3B5321-6E43-44AE-A885-E9CA73756A27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1836904-76AB-4E7B-AAE3-280557AACD62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04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33E07B3D-A5B9-458D-A5C1-A22CBA154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50" y="1462341"/>
            <a:ext cx="8614924" cy="504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25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157</Words>
  <Application>Microsoft Office PowerPoint</Application>
  <PresentationFormat>와이드스크린</PresentationFormat>
  <Paragraphs>36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Arial</vt:lpstr>
      <vt:lpstr>Roboto Condensed Light</vt:lpstr>
      <vt:lpstr>맑은 고딕</vt:lpstr>
      <vt:lpstr>나눔스퀘어</vt:lpstr>
      <vt:lpstr>나눔스퀘어 ExtraBold</vt:lpstr>
      <vt:lpstr>나눔스퀘어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s_Kim, Young Jun</dc:creator>
  <cp:lastModifiedBy>s_Kim, Young Jun</cp:lastModifiedBy>
  <cp:revision>20</cp:revision>
  <dcterms:created xsi:type="dcterms:W3CDTF">2022-04-16T09:35:27Z</dcterms:created>
  <dcterms:modified xsi:type="dcterms:W3CDTF">2022-06-18T04:46:10Z</dcterms:modified>
</cp:coreProperties>
</file>