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2" r:id="rId6"/>
    <p:sldId id="341" r:id="rId7"/>
    <p:sldId id="343" r:id="rId8"/>
    <p:sldId id="338" r:id="rId9"/>
    <p:sldId id="259" r:id="rId10"/>
  </p:sldIdLst>
  <p:sldSz cx="12192000" cy="6858000"/>
  <p:notesSz cx="6858000" cy="9144000"/>
  <p:embeddedFontLst>
    <p:embeddedFont>
      <p:font typeface="Roboto Condensed Light" panose="02000000000000000000" pitchFamily="2" charset="0"/>
      <p:regular r:id="rId11"/>
      <p:italic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2718C-4EE9-4982-9593-E9099EAD1DA8}"/>
              </a:ext>
            </a:extLst>
          </p:cNvPr>
          <p:cNvSpPr txBox="1"/>
          <p:nvPr/>
        </p:nvSpPr>
        <p:spPr>
          <a:xfrm>
            <a:off x="8892775" y="6260338"/>
            <a:ext cx="3702843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주관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주최 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한국통계진흥원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기반 인공지능 산업분류 자동화</a:t>
            </a:r>
            <a:r>
              <a:rPr lang="en-US" altLang="ko-KR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67B417-35D8-4283-AAEE-926D62F3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2640333"/>
            <a:ext cx="6658904" cy="3620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B6A58-654F-4254-87EE-28681BC9EE98}"/>
              </a:ext>
            </a:extLst>
          </p:cNvPr>
          <p:cNvGrpSpPr/>
          <p:nvPr/>
        </p:nvGrpSpPr>
        <p:grpSpPr>
          <a:xfrm>
            <a:off x="6949413" y="1135888"/>
            <a:ext cx="3880898" cy="4586224"/>
            <a:chOff x="6452275" y="934181"/>
            <a:chExt cx="3880898" cy="19827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7D4B3D3-3F9B-4F01-9733-9E19FA509015}"/>
                </a:ext>
              </a:extLst>
            </p:cNvPr>
            <p:cNvGrpSpPr/>
            <p:nvPr/>
          </p:nvGrpSpPr>
          <p:grpSpPr>
            <a:xfrm>
              <a:off x="6452275" y="934181"/>
              <a:ext cx="3880898" cy="1116647"/>
              <a:chOff x="6493219" y="1477840"/>
              <a:chExt cx="3880898" cy="1116647"/>
            </a:xfrm>
          </p:grpSpPr>
          <p:sp>
            <p:nvSpPr>
              <p:cNvPr id="25" name="Google Shape;187;p36">
                <a:extLst>
                  <a:ext uri="{FF2B5EF4-FFF2-40B4-BE49-F238E27FC236}">
                    <a16:creationId xmlns:a16="http://schemas.microsoft.com/office/drawing/2014/main" id="{4DC56D07-23FA-4005-B6A4-22C50F05F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219" y="1477840"/>
                <a:ext cx="3880898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01. </a:t>
                </a:r>
                <a:r>
                  <a:rPr lang="ko-KR" alt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경진대회 소개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Google Shape;187;p36">
                <a:extLst>
                  <a:ext uri="{FF2B5EF4-FFF2-40B4-BE49-F238E27FC236}">
                    <a16:creationId xmlns:a16="http://schemas.microsoft.com/office/drawing/2014/main" id="{5D8FD751-13BA-472B-9445-AAC0DBC63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219" y="1919539"/>
                <a:ext cx="3717442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02. </a:t>
                </a:r>
                <a:r>
                  <a:rPr lang="ko-KR" altLang="en-US" sz="2400" b="0" dirty="0" err="1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아키텍쳐</a:t>
                </a:r>
                <a:r>
                  <a:rPr lang="ko-KR" alt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개요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4" name="Google Shape;187;p36">
              <a:extLst>
                <a:ext uri="{FF2B5EF4-FFF2-40B4-BE49-F238E27FC236}">
                  <a16:creationId xmlns:a16="http://schemas.microsoft.com/office/drawing/2014/main" id="{7277D66A-3CB1-4AB2-AF3B-7C3DBA383BC5}"/>
                </a:ext>
              </a:extLst>
            </p:cNvPr>
            <p:cNvSpPr txBox="1">
              <a:spLocks/>
            </p:cNvSpPr>
            <p:nvPr/>
          </p:nvSpPr>
          <p:spPr>
            <a:xfrm>
              <a:off x="6452275" y="2241971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04. Appendix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AECD2C5F-C81D-482A-859B-84236798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32" y="1725933"/>
            <a:ext cx="8057735" cy="4380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FB2480-FCBA-4C2D-BE47-600B205D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00" y="2182557"/>
            <a:ext cx="9392961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5BF8D-128C-4A39-8C81-982BE19C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00" y="3960280"/>
            <a:ext cx="4344006" cy="1219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5365559" cy="1154547"/>
            <a:chOff x="220854" y="-2827"/>
            <a:chExt cx="5365559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41585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특징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57CEEF-A835-45C9-8899-BEBB546AA9FC}"/>
              </a:ext>
            </a:extLst>
          </p:cNvPr>
          <p:cNvGrpSpPr/>
          <p:nvPr/>
        </p:nvGrpSpPr>
        <p:grpSpPr>
          <a:xfrm>
            <a:off x="2304494" y="2090565"/>
            <a:ext cx="6923998" cy="338554"/>
            <a:chOff x="1088469" y="3129987"/>
            <a:chExt cx="6923998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DFCFA-F334-4E45-82DF-54B680F18CD9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개의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이용해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각각 분류하는 문제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1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4BDB3BE4-4224-48BB-B38A-E9A23ECB8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940393-B452-4738-8D68-155563CD8EEB}"/>
              </a:ext>
            </a:extLst>
          </p:cNvPr>
          <p:cNvGrpSpPr/>
          <p:nvPr/>
        </p:nvGrpSpPr>
        <p:grpSpPr>
          <a:xfrm>
            <a:off x="2304494" y="3090446"/>
            <a:ext cx="6923998" cy="338554"/>
            <a:chOff x="1088469" y="3129987"/>
            <a:chExt cx="6923998" cy="3385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33251-36D2-4938-90EA-6811193EF978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각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 의존성이 존재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(target1 ⊃ target2 ⊃ target3)</a:t>
              </a:r>
            </a:p>
          </p:txBody>
        </p:sp>
        <p:pic>
          <p:nvPicPr>
            <p:cNvPr id="14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6592971-B77E-4568-822F-EEC2A16C6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78398A-A340-4538-B597-B94674C8602E}"/>
              </a:ext>
            </a:extLst>
          </p:cNvPr>
          <p:cNvGrpSpPr/>
          <p:nvPr/>
        </p:nvGrpSpPr>
        <p:grpSpPr>
          <a:xfrm>
            <a:off x="2304494" y="4350323"/>
            <a:ext cx="6019684" cy="748369"/>
            <a:chOff x="1066916" y="4672203"/>
            <a:chExt cx="6019684" cy="7483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1BC3B-19B0-450F-A678-B053212393A0}"/>
                </a:ext>
              </a:extLst>
            </p:cNvPr>
            <p:cNvSpPr txBox="1"/>
            <p:nvPr/>
          </p:nvSpPr>
          <p:spPr>
            <a:xfrm>
              <a:off x="1766800" y="4853562"/>
              <a:ext cx="5319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간 의존성을 고려한 모델설계가 필요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AD9324-4153-4E81-B662-DEB099D76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1066916" y="4672203"/>
              <a:ext cx="721969" cy="748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1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– Stage Learning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BBFA17-8DF1-46F1-84D2-39CE2C149B92}"/>
              </a:ext>
            </a:extLst>
          </p:cNvPr>
          <p:cNvGrpSpPr/>
          <p:nvPr/>
        </p:nvGrpSpPr>
        <p:grpSpPr>
          <a:xfrm>
            <a:off x="729654" y="1996457"/>
            <a:ext cx="10977956" cy="4362507"/>
            <a:chOff x="671885" y="1574426"/>
            <a:chExt cx="10977956" cy="43625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378B3E-2B71-41E8-A4C4-1E313EA1A546}"/>
                </a:ext>
              </a:extLst>
            </p:cNvPr>
            <p:cNvSpPr/>
            <p:nvPr/>
          </p:nvSpPr>
          <p:spPr>
            <a:xfrm>
              <a:off x="671885" y="2319106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Input1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1AC2D-8508-4BB6-B5CE-EAE8D813D4C2}"/>
                </a:ext>
              </a:extLst>
            </p:cNvPr>
            <p:cNvSpPr/>
            <p:nvPr/>
          </p:nvSpPr>
          <p:spPr>
            <a:xfrm>
              <a:off x="6321361" y="3220029"/>
              <a:ext cx="2256606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 dense vector</a:t>
              </a: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1A9F0A6-62A3-4554-9310-D97FA8E259D7}"/>
                </a:ext>
              </a:extLst>
            </p:cNvPr>
            <p:cNvSpPr/>
            <p:nvPr/>
          </p:nvSpPr>
          <p:spPr>
            <a:xfrm rot="1989721">
              <a:off x="2517138" y="2690005"/>
              <a:ext cx="870880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5626E7-BDB7-411B-BB57-E4FC6F1984FC}"/>
                </a:ext>
              </a:extLst>
            </p:cNvPr>
            <p:cNvSpPr/>
            <p:nvPr/>
          </p:nvSpPr>
          <p:spPr>
            <a:xfrm>
              <a:off x="8987630" y="1574426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(target1)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87E227A-3465-4C77-A4FC-3150F075D53F}"/>
                </a:ext>
              </a:extLst>
            </p:cNvPr>
            <p:cNvSpPr/>
            <p:nvPr/>
          </p:nvSpPr>
          <p:spPr>
            <a:xfrm>
              <a:off x="3350293" y="3220029"/>
              <a:ext cx="2561405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형태소분석 후 명사추출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rhinoMorph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 활용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8A8F5-D303-4C8D-86AC-5292B51B740B}"/>
                </a:ext>
              </a:extLst>
            </p:cNvPr>
            <p:cNvSpPr/>
            <p:nvPr/>
          </p:nvSpPr>
          <p:spPr>
            <a:xfrm>
              <a:off x="671886" y="3540425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85674C-1CA5-478F-95BC-E1A0729C6DA0}"/>
                </a:ext>
              </a:extLst>
            </p:cNvPr>
            <p:cNvSpPr/>
            <p:nvPr/>
          </p:nvSpPr>
          <p:spPr>
            <a:xfrm>
              <a:off x="671885" y="4756831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Input3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6687C90-7030-4B8D-A7C3-E398733531CF}"/>
                </a:ext>
              </a:extLst>
            </p:cNvPr>
            <p:cNvSpPr/>
            <p:nvPr/>
          </p:nvSpPr>
          <p:spPr>
            <a:xfrm>
              <a:off x="2652765" y="3727106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3DE016FA-F0AC-4D52-8819-14426B4ECB29}"/>
                </a:ext>
              </a:extLst>
            </p:cNvPr>
            <p:cNvSpPr/>
            <p:nvPr/>
          </p:nvSpPr>
          <p:spPr>
            <a:xfrm rot="19359378">
              <a:off x="2494960" y="4698523"/>
              <a:ext cx="981586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76649F-AC67-45C9-95A6-D4D5E8299C02}"/>
                </a:ext>
              </a:extLst>
            </p:cNvPr>
            <p:cNvSpPr/>
            <p:nvPr/>
          </p:nvSpPr>
          <p:spPr>
            <a:xfrm>
              <a:off x="8987630" y="3301102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(target2)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D066755-08F4-466C-AF8D-61F2823C1729}"/>
                </a:ext>
              </a:extLst>
            </p:cNvPr>
            <p:cNvSpPr/>
            <p:nvPr/>
          </p:nvSpPr>
          <p:spPr>
            <a:xfrm>
              <a:off x="8987630" y="5084925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(target3)</a:t>
              </a:r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5CE18A1C-9FE3-4A84-96F6-9EA5E7B328DF}"/>
                </a:ext>
              </a:extLst>
            </p:cNvPr>
            <p:cNvSpPr/>
            <p:nvPr/>
          </p:nvSpPr>
          <p:spPr>
            <a:xfrm rot="5400000">
              <a:off x="9534506" y="2709195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A5638175-AE63-4BFA-8E15-C50E17D30A15}"/>
                </a:ext>
              </a:extLst>
            </p:cNvPr>
            <p:cNvSpPr/>
            <p:nvPr/>
          </p:nvSpPr>
          <p:spPr>
            <a:xfrm rot="5400000">
              <a:off x="9534506" y="4424706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1AC56C-F0BB-4DD5-8B3E-602E9CD0EE69}"/>
                </a:ext>
              </a:extLst>
            </p:cNvPr>
            <p:cNvSpPr txBox="1"/>
            <p:nvPr/>
          </p:nvSpPr>
          <p:spPr>
            <a:xfrm>
              <a:off x="9682323" y="2655252"/>
              <a:ext cx="19675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4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oftmax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output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538739-0C07-4EF6-9D2C-F2AD0C104B22}"/>
                </a:ext>
              </a:extLst>
            </p:cNvPr>
            <p:cNvSpPr txBox="1"/>
            <p:nvPr/>
          </p:nvSpPr>
          <p:spPr>
            <a:xfrm>
              <a:off x="9682323" y="4417072"/>
              <a:ext cx="19675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4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oftmax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output</a:t>
              </a:r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76089948-0985-49EB-B0E3-81DF8F27605E}"/>
                </a:ext>
              </a:extLst>
            </p:cNvPr>
            <p:cNvSpPr/>
            <p:nvPr/>
          </p:nvSpPr>
          <p:spPr>
            <a:xfrm>
              <a:off x="8617724" y="3662537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0DB310EF-A946-4605-9EC7-4A5CC7B4B9CF}"/>
                </a:ext>
              </a:extLst>
            </p:cNvPr>
            <p:cNvSpPr/>
            <p:nvPr/>
          </p:nvSpPr>
          <p:spPr>
            <a:xfrm>
              <a:off x="5950155" y="3662496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89894053-91F9-41C7-A12F-4B24D0054A74}"/>
                </a:ext>
              </a:extLst>
            </p:cNvPr>
            <p:cNvSpPr/>
            <p:nvPr/>
          </p:nvSpPr>
          <p:spPr>
            <a:xfrm rot="18783173">
              <a:off x="8152917" y="2584359"/>
              <a:ext cx="835438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FDE9A220-304E-458F-9016-7394A7AAAC2D}"/>
                </a:ext>
              </a:extLst>
            </p:cNvPr>
            <p:cNvSpPr/>
            <p:nvPr/>
          </p:nvSpPr>
          <p:spPr>
            <a:xfrm rot="2816827" flipV="1">
              <a:off x="8192674" y="4678765"/>
              <a:ext cx="835438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6F33AEC-B3D5-47A1-87E3-CF6A51A48654}"/>
              </a:ext>
            </a:extLst>
          </p:cNvPr>
          <p:cNvGrpSpPr/>
          <p:nvPr/>
        </p:nvGrpSpPr>
        <p:grpSpPr>
          <a:xfrm>
            <a:off x="947966" y="1425232"/>
            <a:ext cx="7562988" cy="584775"/>
            <a:chOff x="1088469" y="3129987"/>
            <a:chExt cx="7562988" cy="58477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E752EA-35CC-4246-AF9E-CCABC4B15FC7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각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대한 모델을 따로 학습시키고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의존성이 있는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모델은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의존된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학습시킨 모델의 최종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output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결합하여 학습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7B4E4D9-4379-4710-BA4F-533F9F990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 – Multi Task Learning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B30554-5B6B-40C0-B788-46564264CA31}"/>
              </a:ext>
            </a:extLst>
          </p:cNvPr>
          <p:cNvGrpSpPr/>
          <p:nvPr/>
        </p:nvGrpSpPr>
        <p:grpSpPr>
          <a:xfrm>
            <a:off x="483318" y="3022491"/>
            <a:ext cx="11225363" cy="3063088"/>
            <a:chOff x="561354" y="2309058"/>
            <a:chExt cx="11225363" cy="30630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378B3E-2B71-41E8-A4C4-1E313EA1A546}"/>
                </a:ext>
              </a:extLst>
            </p:cNvPr>
            <p:cNvSpPr/>
            <p:nvPr/>
          </p:nvSpPr>
          <p:spPr>
            <a:xfrm>
              <a:off x="561354" y="2309058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Input1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1AC2D-8508-4BB6-B5CE-EAE8D813D4C2}"/>
                </a:ext>
              </a:extLst>
            </p:cNvPr>
            <p:cNvSpPr/>
            <p:nvPr/>
          </p:nvSpPr>
          <p:spPr>
            <a:xfrm>
              <a:off x="6210830" y="3209981"/>
              <a:ext cx="2256606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 dense vector</a:t>
              </a: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1A9F0A6-62A3-4554-9310-D97FA8E259D7}"/>
                </a:ext>
              </a:extLst>
            </p:cNvPr>
            <p:cNvSpPr/>
            <p:nvPr/>
          </p:nvSpPr>
          <p:spPr>
            <a:xfrm rot="1989721">
              <a:off x="2406607" y="2679957"/>
              <a:ext cx="870880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87E227A-3465-4C77-A4FC-3150F075D53F}"/>
                </a:ext>
              </a:extLst>
            </p:cNvPr>
            <p:cNvSpPr/>
            <p:nvPr/>
          </p:nvSpPr>
          <p:spPr>
            <a:xfrm>
              <a:off x="3239762" y="3209981"/>
              <a:ext cx="2561405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형태소분석 후 명사추출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rhinoMorph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 활용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8A8F5-D303-4C8D-86AC-5292B51B740B}"/>
                </a:ext>
              </a:extLst>
            </p:cNvPr>
            <p:cNvSpPr/>
            <p:nvPr/>
          </p:nvSpPr>
          <p:spPr>
            <a:xfrm>
              <a:off x="561355" y="3530377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85674C-1CA5-478F-95BC-E1A0729C6DA0}"/>
                </a:ext>
              </a:extLst>
            </p:cNvPr>
            <p:cNvSpPr/>
            <p:nvPr/>
          </p:nvSpPr>
          <p:spPr>
            <a:xfrm>
              <a:off x="561354" y="4746783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Input3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6687C90-7030-4B8D-A7C3-E398733531CF}"/>
                </a:ext>
              </a:extLst>
            </p:cNvPr>
            <p:cNvSpPr/>
            <p:nvPr/>
          </p:nvSpPr>
          <p:spPr>
            <a:xfrm>
              <a:off x="2542234" y="3717058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3DE016FA-F0AC-4D52-8819-14426B4ECB29}"/>
                </a:ext>
              </a:extLst>
            </p:cNvPr>
            <p:cNvSpPr/>
            <p:nvPr/>
          </p:nvSpPr>
          <p:spPr>
            <a:xfrm rot="19359378">
              <a:off x="2384429" y="4688475"/>
              <a:ext cx="981586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76649F-AC67-45C9-95A6-D4D5E8299C02}"/>
                </a:ext>
              </a:extLst>
            </p:cNvPr>
            <p:cNvSpPr/>
            <p:nvPr/>
          </p:nvSpPr>
          <p:spPr>
            <a:xfrm>
              <a:off x="8877099" y="2772083"/>
              <a:ext cx="2909618" cy="2012811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Parameter-shared 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(target1 , target2, target3)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BF50D249-A8CC-4767-A872-04DF9CF95C91}"/>
                </a:ext>
              </a:extLst>
            </p:cNvPr>
            <p:cNvSpPr/>
            <p:nvPr/>
          </p:nvSpPr>
          <p:spPr>
            <a:xfrm>
              <a:off x="5840924" y="3652488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36F0798-4B5E-4147-A613-F44CD24FCDCF}"/>
                </a:ext>
              </a:extLst>
            </p:cNvPr>
            <p:cNvSpPr/>
            <p:nvPr/>
          </p:nvSpPr>
          <p:spPr>
            <a:xfrm>
              <a:off x="8507193" y="3652488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38F631-4AFA-44AF-80AB-598BC0B74405}"/>
              </a:ext>
            </a:extLst>
          </p:cNvPr>
          <p:cNvGrpSpPr/>
          <p:nvPr/>
        </p:nvGrpSpPr>
        <p:grpSpPr>
          <a:xfrm>
            <a:off x="947966" y="1425232"/>
            <a:ext cx="7562988" cy="584775"/>
            <a:chOff x="1088469" y="3129987"/>
            <a:chExt cx="7562988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ED93D2-A57C-4562-B115-4D58FE331719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파라미터를 공유하는 모델을 생성하여 학습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Tensorflow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Recommendation System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 예시 코드를 수정하여 활용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  <p:pic>
          <p:nvPicPr>
            <p:cNvPr id="2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25A597C-A34A-42C3-97EE-45BC7A1A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88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DE2D5C8-6DA8-49AC-B8C8-19267735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66" y="2010007"/>
            <a:ext cx="2455405" cy="36617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109B78-9661-4C06-82A8-A6AC8B2461E8}"/>
              </a:ext>
            </a:extLst>
          </p:cNvPr>
          <p:cNvGrpSpPr/>
          <p:nvPr/>
        </p:nvGrpSpPr>
        <p:grpSpPr>
          <a:xfrm>
            <a:off x="3821795" y="2633342"/>
            <a:ext cx="7562988" cy="338554"/>
            <a:chOff x="1088469" y="3129987"/>
            <a:chExt cx="7562988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C8601-0C3D-44B1-9B91-A1563CAA9593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Multi Task Learning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방식으로 </a:t>
              </a:r>
              <a:r>
                <a:rPr lang="en-US" altLang="ko-KR" sz="1600" dirty="0" err="1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Accracy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88.38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달성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8D476CD6-7AF8-4B4D-BCC9-98E9B7D0E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DBD275-9899-4258-BE49-77D8959F0871}"/>
              </a:ext>
            </a:extLst>
          </p:cNvPr>
          <p:cNvGrpSpPr/>
          <p:nvPr/>
        </p:nvGrpSpPr>
        <p:grpSpPr>
          <a:xfrm>
            <a:off x="3821795" y="3509223"/>
            <a:ext cx="7844341" cy="338554"/>
            <a:chOff x="1088469" y="3129987"/>
            <a:chExt cx="7844341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67583-5896-4517-A440-33E07B7338B2}"/>
                </a:ext>
              </a:extLst>
            </p:cNvPr>
            <p:cNvSpPr txBox="1"/>
            <p:nvPr/>
          </p:nvSpPr>
          <p:spPr>
            <a:xfrm>
              <a:off x="1458748" y="3129987"/>
              <a:ext cx="74740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하나의 모델로만 학습하여 상위권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score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필적할 만한 성능을 보임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7160538-7EFF-4718-9314-39723443A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D1003B-EF62-4750-8A24-8518AF26E101}"/>
              </a:ext>
            </a:extLst>
          </p:cNvPr>
          <p:cNvGrpSpPr/>
          <p:nvPr/>
        </p:nvGrpSpPr>
        <p:grpSpPr>
          <a:xfrm>
            <a:off x="3821795" y="4385104"/>
            <a:ext cx="7663471" cy="338554"/>
            <a:chOff x="1088469" y="3129987"/>
            <a:chExt cx="7663471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45254-B2F9-4C31-B035-74CA804F14D2}"/>
                </a:ext>
              </a:extLst>
            </p:cNvPr>
            <p:cNvSpPr txBox="1"/>
            <p:nvPr/>
          </p:nvSpPr>
          <p:spPr>
            <a:xfrm>
              <a:off x="1458748" y="3129987"/>
              <a:ext cx="72931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적은 파라미터로 높은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performance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모델을 설계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C26C587-A721-4E33-854F-66B03711E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214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Roboto Condensed Light</vt:lpstr>
      <vt:lpstr>맑은 고딕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18</cp:revision>
  <dcterms:created xsi:type="dcterms:W3CDTF">2022-04-16T09:35:27Z</dcterms:created>
  <dcterms:modified xsi:type="dcterms:W3CDTF">2022-06-08T05:01:52Z</dcterms:modified>
</cp:coreProperties>
</file>