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314" r:id="rId2"/>
    <p:sldId id="332" r:id="rId3"/>
    <p:sldId id="318" r:id="rId4"/>
    <p:sldId id="317" r:id="rId5"/>
    <p:sldId id="336" r:id="rId6"/>
    <p:sldId id="320" r:id="rId7"/>
    <p:sldId id="328" r:id="rId8"/>
    <p:sldId id="329" r:id="rId9"/>
    <p:sldId id="321" r:id="rId10"/>
    <p:sldId id="322" r:id="rId11"/>
    <p:sldId id="323" r:id="rId12"/>
    <p:sldId id="324" r:id="rId13"/>
    <p:sldId id="331" r:id="rId14"/>
    <p:sldId id="335" r:id="rId15"/>
    <p:sldId id="325" r:id="rId16"/>
    <p:sldId id="330" r:id="rId17"/>
    <p:sldId id="259" r:id="rId18"/>
    <p:sldId id="333" r:id="rId19"/>
    <p:sldId id="334" r:id="rId20"/>
  </p:sldIdLst>
  <p:sldSz cx="12192000" cy="6858000"/>
  <p:notesSz cx="6858000" cy="9144000"/>
  <p:embeddedFontLst>
    <p:embeddedFont>
      <p:font typeface="Roboto Condensed Light" panose="02000000000000000000" pitchFamily="2" charset="0"/>
      <p:regular r:id="rId21"/>
      <p:italic r:id="rId22"/>
    </p:embeddedFont>
    <p:embeddedFont>
      <p:font typeface="나눔스퀘어" panose="020B0600000101010101" pitchFamily="50" charset="-127"/>
      <p:regular r:id="rId23"/>
    </p:embeddedFont>
    <p:embeddedFont>
      <p:font typeface="나눔스퀘어 Bold" panose="020B0600000101010101" pitchFamily="50" charset="-127"/>
      <p:bold r:id="rId24"/>
    </p:embeddedFont>
    <p:embeddedFont>
      <p:font typeface="나눔스퀘어 ExtraBold" panose="020B0600000101010101" pitchFamily="50" charset="-127"/>
      <p:bold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B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3EDAB-11AF-46F1-A97F-1974657B8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039E24-0F39-4B90-9EC5-016EA0057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DBCA92-782C-4433-AA1C-6A84D8A40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4BB-ED47-425E-8A7C-AE73EBB43280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C3C4A8-0D98-4D08-A8DF-834D57486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15407E-7CC6-4631-991E-AD8FF5749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2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1EB56-C200-4683-B0F1-65B6854C7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35BC4F-C3EC-4D8F-99DA-7DE908591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C3FB00-6369-4197-A449-90D597C43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4BB-ED47-425E-8A7C-AE73EBB43280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FE2271-0FDE-4CB2-8072-57349E53E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79055D-B509-46BA-884C-895A14868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987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86A6AB-789D-4DA0-91FA-088B06451A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85FF1B-4581-40E8-9388-BA1949C00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52ED9-D942-4F29-B857-4BD6B3A6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4BB-ED47-425E-8A7C-AE73EBB43280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29B52C-5D29-4A05-A558-6622BBC25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675E8B-00D2-4E44-9A9D-FA6FE8871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526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960000" y="1356967"/>
            <a:ext cx="10272000" cy="47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나눔스퀘어 Bold"/>
              <a:buChar char="●"/>
              <a:defRPr sz="1667">
                <a:solidFill>
                  <a:srgbClr val="434343"/>
                </a:solidFill>
              </a:defRPr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4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E2850-6F33-49FD-9B33-3EDAD822C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A83D84-118C-489F-AA70-DF98333EB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B8DC38-42DD-4819-88DA-C7FD86F2A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4BB-ED47-425E-8A7C-AE73EBB43280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2FEF58-8C42-451F-9BF1-A896D16AB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262BB2-7ABE-4610-95F0-00F8F4F4D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70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D55C73-BC87-4974-949A-D6DF7F427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C3B3BE-06E3-460F-B49F-4564CAE79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D4F5E1-EB19-41DD-AF12-729DCE83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4BB-ED47-425E-8A7C-AE73EBB43280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6DFD38-9009-4F60-8ADB-BE5D551A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36B17B-68A0-42BA-A1F1-D2C4613C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226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256F46-8013-4A6D-A59A-7B40D5889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90ED87-10DD-4017-9F64-600338C3C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86D9A3-0245-49F0-A49B-71C57225C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64FB44-B81E-4A6A-B351-4CE6D089A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4BB-ED47-425E-8A7C-AE73EBB43280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C74498-49DC-4CE6-886E-C28EA3F3C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2F32EE-E9C4-49D5-8BED-F82C20ADB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54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ECD8F-5172-4A0C-88CD-4512AEB61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DFD5B6-EB87-4A3F-99F7-C4920E8C0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9150F0-271B-49FF-87C3-714307987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BB581B-844C-4264-BF0B-CA9610502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7929F2-1E72-428B-9C39-982772DD15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F4B3A1-5EAD-4E1C-9201-E61F0C239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4BB-ED47-425E-8A7C-AE73EBB43280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9D1FEA-1FEE-4D56-9808-4E8FB0C84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4F112D-C970-4CD0-928D-7D9F95A2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816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68902-D047-4231-9E7C-17D809C77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75556D-6304-4785-81C8-44DFA920D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4BB-ED47-425E-8A7C-AE73EBB43280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E097B9-4FA1-42D1-975F-55F5804C6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4E8C3A-F503-4A30-9162-652F4D98E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71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614EDF-CFDE-42A1-B6C6-C0B800878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4BB-ED47-425E-8A7C-AE73EBB43280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308629-A9F0-4AB6-BA66-5238386D1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5164B0-14A4-477E-9331-5EC90EF5E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982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00086-00FD-4C3C-8154-E575183C4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962217-3C02-41AB-9EEE-F76182897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94D02A-905F-4E31-B607-145E2B2A0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56DA49-4E29-4EC6-84AF-2C1DC7C98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4BB-ED47-425E-8A7C-AE73EBB43280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603E93-D681-4130-8218-0296286AE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B2E1AA-47C6-455B-B743-C69827076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33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24ED4-7818-47CD-A85F-F1C2CCBD9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F8F49B-ED64-408B-A033-37AB2A8597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594380-9E1C-43C7-8C9B-4D5AE78C5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511EC3-C592-4D50-8447-AD86E6C9A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4BB-ED47-425E-8A7C-AE73EBB43280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7BDD00-AD31-46C5-A5EE-06A7EDC0F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F5166E-F449-418D-8436-642F80027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69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5FEE29-3191-4246-984D-B2E53D549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92F31-7E3E-444B-BEB6-9FE1CD9CE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40C135-7BDC-4005-8774-60CCD71621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574BB-ED47-425E-8A7C-AE73EBB43280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D3144D-5FE8-403A-A59C-FF9634526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BABCB5-661D-4FE9-9AB0-13DBC8B2D1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401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7;p36">
            <a:extLst>
              <a:ext uri="{FF2B5EF4-FFF2-40B4-BE49-F238E27FC236}">
                <a16:creationId xmlns:a16="http://schemas.microsoft.com/office/drawing/2014/main" id="{C6F5942E-7EC1-4E74-A5B0-235A39230E91}"/>
              </a:ext>
            </a:extLst>
          </p:cNvPr>
          <p:cNvSpPr txBox="1">
            <a:spLocks/>
          </p:cNvSpPr>
          <p:nvPr/>
        </p:nvSpPr>
        <p:spPr>
          <a:xfrm>
            <a:off x="1453849" y="2471897"/>
            <a:ext cx="4660984" cy="890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나눔스퀘어 Bold"/>
              <a:buNone/>
              <a:defRPr sz="35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나눔스퀘어 Bold"/>
              <a:buNone/>
              <a:defRPr sz="35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나눔스퀘어 Bold"/>
              <a:buNone/>
              <a:defRPr sz="35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나눔스퀘어 Bold"/>
              <a:buNone/>
              <a:defRPr sz="35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나눔스퀘어 Bold"/>
              <a:buNone/>
              <a:defRPr sz="35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나눔스퀘어 Bold"/>
              <a:buNone/>
              <a:defRPr sz="35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나눔스퀘어 Bold"/>
              <a:buNone/>
              <a:defRPr sz="35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나눔스퀘어 Bold"/>
              <a:buNone/>
              <a:defRPr sz="35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나눔스퀘어 Bold"/>
              <a:buNone/>
              <a:defRPr sz="35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9pPr>
          </a:lstStyle>
          <a:p>
            <a:pPr algn="ctr"/>
            <a:r>
              <a:rPr lang="en-US" altLang="ko-KR" sz="2400" b="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(Outlook E-Mail Classifier)</a:t>
            </a:r>
            <a:endParaRPr lang="en-US" sz="2400" b="0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Google Shape;187;p36">
            <a:extLst>
              <a:ext uri="{FF2B5EF4-FFF2-40B4-BE49-F238E27FC236}">
                <a16:creationId xmlns:a16="http://schemas.microsoft.com/office/drawing/2014/main" id="{C51105E7-A629-4623-8FE9-4FDFC37B8874}"/>
              </a:ext>
            </a:extLst>
          </p:cNvPr>
          <p:cNvSpPr txBox="1">
            <a:spLocks/>
          </p:cNvSpPr>
          <p:nvPr/>
        </p:nvSpPr>
        <p:spPr>
          <a:xfrm>
            <a:off x="720289" y="1237079"/>
            <a:ext cx="6128108" cy="1234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18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2800" b="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딥러닝 모델을 활용한</a:t>
            </a:r>
            <a:endParaRPr lang="en-US" altLang="ko-KR" sz="2800" b="0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b="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아웃룩 메일 분류기 개발 프로젝트</a:t>
            </a:r>
          </a:p>
        </p:txBody>
      </p:sp>
      <p:pic>
        <p:nvPicPr>
          <p:cNvPr id="6" name="Picture 8" descr="PC에서 Outlook 계정 변경 후 실행이 안될 때 : 네이버 블로그">
            <a:extLst>
              <a:ext uri="{FF2B5EF4-FFF2-40B4-BE49-F238E27FC236}">
                <a16:creationId xmlns:a16="http://schemas.microsoft.com/office/drawing/2014/main" id="{D937C719-511F-41D8-99C0-94100E5D7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092" y="4471435"/>
            <a:ext cx="3486497" cy="152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93A767D-32AE-46B3-BF99-1A8527B42367}"/>
              </a:ext>
            </a:extLst>
          </p:cNvPr>
          <p:cNvSpPr/>
          <p:nvPr/>
        </p:nvSpPr>
        <p:spPr>
          <a:xfrm>
            <a:off x="7600794" y="16934"/>
            <a:ext cx="4591207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pic>
        <p:nvPicPr>
          <p:cNvPr id="1026" name="Picture 2" descr="Designed for Simplicity: User experience updates to Outlook for Windows -  Microsoft Tech Community">
            <a:extLst>
              <a:ext uri="{FF2B5EF4-FFF2-40B4-BE49-F238E27FC236}">
                <a16:creationId xmlns:a16="http://schemas.microsoft.com/office/drawing/2014/main" id="{B4A87848-E3C8-416C-828F-27FC098BE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388" y="684605"/>
            <a:ext cx="4086016" cy="262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AAA87F6D-21D7-427E-B831-B30D145DF013}"/>
              </a:ext>
            </a:extLst>
          </p:cNvPr>
          <p:cNvGrpSpPr/>
          <p:nvPr/>
        </p:nvGrpSpPr>
        <p:grpSpPr>
          <a:xfrm>
            <a:off x="8344481" y="3805384"/>
            <a:ext cx="3095284" cy="2743403"/>
            <a:chOff x="6360719" y="2983345"/>
            <a:chExt cx="2321463" cy="2057552"/>
          </a:xfrm>
        </p:grpSpPr>
        <p:pic>
          <p:nvPicPr>
            <p:cNvPr id="7" name="Picture 10" descr="마이크로소프트 아웃룩 - 위키백과, 우리 모두의 백과사전">
              <a:extLst>
                <a:ext uri="{FF2B5EF4-FFF2-40B4-BE49-F238E27FC236}">
                  <a16:creationId xmlns:a16="http://schemas.microsoft.com/office/drawing/2014/main" id="{F2A5399E-A3DB-480E-9F72-51F3E54734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26" b="99537" l="2146" r="96996">
                          <a14:foregroundMark x1="47210" y1="14815" x2="76824" y2="40741"/>
                          <a14:foregroundMark x1="44635" y1="6944" x2="72532" y2="17130"/>
                          <a14:foregroundMark x1="38197" y1="4630" x2="72103" y2="5556"/>
                          <a14:foregroundMark x1="83691" y1="9259" x2="87983" y2="39352"/>
                          <a14:foregroundMark x1="88412" y1="7407" x2="88412" y2="7407"/>
                          <a14:foregroundMark x1="91416" y1="4167" x2="83691" y2="50000"/>
                          <a14:foregroundMark x1="88841" y1="67593" x2="90987" y2="86574"/>
                          <a14:foregroundMark x1="59657" y1="74537" x2="54077" y2="91204"/>
                          <a14:foregroundMark x1="39485" y1="87500" x2="82403" y2="84722"/>
                          <a14:foregroundMark x1="73391" y1="66667" x2="89270" y2="81481"/>
                          <a14:foregroundMark x1="82403" y1="59259" x2="87983" y2="80556"/>
                          <a14:foregroundMark x1="85408" y1="66667" x2="93133" y2="80556"/>
                          <a14:foregroundMark x1="91416" y1="61574" x2="93991" y2="85185"/>
                          <a14:foregroundMark x1="93991" y1="77315" x2="89700" y2="96759"/>
                          <a14:foregroundMark x1="17597" y1="45370" x2="15880" y2="61574"/>
                          <a14:foregroundMark x1="17597" y1="42130" x2="34335" y2="48148"/>
                          <a14:foregroundMark x1="12446" y1="37037" x2="19313" y2="53241"/>
                          <a14:foregroundMark x1="6009" y1="36574" x2="8584" y2="63889"/>
                          <a14:foregroundMark x1="13305" y1="31944" x2="32189" y2="32407"/>
                          <a14:foregroundMark x1="3863" y1="34259" x2="6438" y2="57407"/>
                          <a14:foregroundMark x1="35622" y1="12037" x2="45923" y2="10185"/>
                          <a14:foregroundMark x1="32189" y1="6481" x2="79399" y2="926"/>
                          <a14:foregroundMark x1="81545" y1="17593" x2="83691" y2="57407"/>
                          <a14:foregroundMark x1="76824" y1="20370" x2="74249" y2="32407"/>
                          <a14:foregroundMark x1="38197" y1="94907" x2="67811" y2="90278"/>
                          <a14:foregroundMark x1="33906" y1="92130" x2="27897" y2="97222"/>
                          <a14:foregroundMark x1="57940" y1="96296" x2="79828" y2="95370"/>
                          <a14:foregroundMark x1="95708" y1="78704" x2="96137" y2="92593"/>
                          <a14:foregroundMark x1="94850" y1="61574" x2="95279" y2="70833"/>
                          <a14:foregroundMark x1="96996" y1="61111" x2="95708" y2="84722"/>
                          <a14:foregroundMark x1="33047" y1="39352" x2="39056" y2="56019"/>
                          <a14:foregroundMark x1="27468" y1="37037" x2="35193" y2="37037"/>
                          <a14:foregroundMark x1="24034" y1="64352" x2="40343" y2="57870"/>
                          <a14:foregroundMark x1="2575" y1="38426" x2="5150" y2="48611"/>
                          <a14:foregroundMark x1="33047" y1="99537" x2="76395" y2="94444"/>
                          <a14:foregroundMark x1="76395" y1="94444" x2="96137" y2="95370"/>
                          <a14:foregroundMark x1="47210" y1="33333" x2="7296" y2="74074"/>
                          <a14:backgroundMark x1="99142" y1="99074" x2="99142" y2="9907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0719" y="3690194"/>
              <a:ext cx="694528" cy="6438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B7C01B7-928F-4370-A30A-644A309F9FB6}"/>
                </a:ext>
              </a:extLst>
            </p:cNvPr>
            <p:cNvSpPr/>
            <p:nvPr/>
          </p:nvSpPr>
          <p:spPr>
            <a:xfrm>
              <a:off x="7980218" y="2983345"/>
              <a:ext cx="701964" cy="58332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553D43B-BE64-49EC-AA2A-3E2761D4D968}"/>
                </a:ext>
              </a:extLst>
            </p:cNvPr>
            <p:cNvSpPr/>
            <p:nvPr/>
          </p:nvSpPr>
          <p:spPr>
            <a:xfrm>
              <a:off x="7980218" y="3720460"/>
              <a:ext cx="701964" cy="58332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44FF80C-DA94-40F4-B5FB-F845A85901B1}"/>
                </a:ext>
              </a:extLst>
            </p:cNvPr>
            <p:cNvSpPr/>
            <p:nvPr/>
          </p:nvSpPr>
          <p:spPr>
            <a:xfrm>
              <a:off x="7980218" y="4457575"/>
              <a:ext cx="701964" cy="58332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E82EB1FE-192C-4320-BABD-9BD495DD7EF0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7175311" y="4012121"/>
              <a:ext cx="804908" cy="1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C96F8E12-F635-4B6C-9C44-4C64DD6C2184}"/>
                </a:ext>
              </a:extLst>
            </p:cNvPr>
            <p:cNvCxnSpPr>
              <a:cxnSpLocks/>
            </p:cNvCxnSpPr>
            <p:nvPr/>
          </p:nvCxnSpPr>
          <p:spPr>
            <a:xfrm>
              <a:off x="7546109" y="3275006"/>
              <a:ext cx="434109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72D16A68-382E-43AD-B905-D7438AE1ECF3}"/>
                </a:ext>
              </a:extLst>
            </p:cNvPr>
            <p:cNvCxnSpPr>
              <a:cxnSpLocks/>
            </p:cNvCxnSpPr>
            <p:nvPr/>
          </p:nvCxnSpPr>
          <p:spPr>
            <a:xfrm>
              <a:off x="7546108" y="4749236"/>
              <a:ext cx="434109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178D2B1-2274-42D8-A532-34E664F8041D}"/>
                </a:ext>
              </a:extLst>
            </p:cNvPr>
            <p:cNvCxnSpPr>
              <a:cxnSpLocks/>
            </p:cNvCxnSpPr>
            <p:nvPr/>
          </p:nvCxnSpPr>
          <p:spPr>
            <a:xfrm>
              <a:off x="7571168" y="3245140"/>
              <a:ext cx="0" cy="808542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07D472FE-14AB-46E7-9AEC-66D1D2CEB910}"/>
                </a:ext>
              </a:extLst>
            </p:cNvPr>
            <p:cNvCxnSpPr>
              <a:cxnSpLocks/>
            </p:cNvCxnSpPr>
            <p:nvPr/>
          </p:nvCxnSpPr>
          <p:spPr>
            <a:xfrm>
              <a:off x="7569615" y="4021356"/>
              <a:ext cx="0" cy="737116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6314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50AFE394-BF6E-49CD-B19F-92C733590388}"/>
              </a:ext>
            </a:extLst>
          </p:cNvPr>
          <p:cNvSpPr/>
          <p:nvPr/>
        </p:nvSpPr>
        <p:spPr>
          <a:xfrm>
            <a:off x="3838857" y="1319799"/>
            <a:ext cx="1821501" cy="830705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 : Feature2</a:t>
            </a:r>
          </a:p>
          <a:p>
            <a:pPr algn="ctr"/>
            <a:r>
              <a:rPr lang="en-US" altLang="ko-KR" sz="140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Type : Float32</a:t>
            </a:r>
          </a:p>
          <a:p>
            <a:pPr algn="ctr"/>
            <a:r>
              <a:rPr lang="en-US" altLang="ko-KR" sz="140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Shape : 1024</a:t>
            </a:r>
            <a:endParaRPr lang="en-US" altLang="ko-KR" sz="14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BDE77CC-DE0C-49CC-A567-42F0439A56E2}"/>
              </a:ext>
            </a:extLst>
          </p:cNvPr>
          <p:cNvSpPr/>
          <p:nvPr/>
        </p:nvSpPr>
        <p:spPr>
          <a:xfrm>
            <a:off x="1058673" y="1319799"/>
            <a:ext cx="1821501" cy="830704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 : Feature1</a:t>
            </a:r>
          </a:p>
          <a:p>
            <a:pPr algn="ctr"/>
            <a:r>
              <a:rPr lang="en-US" altLang="ko-KR" sz="14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Type : Int32</a:t>
            </a:r>
          </a:p>
          <a:p>
            <a:pPr algn="ctr"/>
            <a:r>
              <a:rPr lang="en-US" altLang="ko-KR" sz="14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Shape : 4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D9E140-448D-48D1-912A-67E60C5950CC}"/>
              </a:ext>
            </a:extLst>
          </p:cNvPr>
          <p:cNvSpPr/>
          <p:nvPr/>
        </p:nvSpPr>
        <p:spPr>
          <a:xfrm>
            <a:off x="6618256" y="1319799"/>
            <a:ext cx="1821501" cy="830705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 : Feature3</a:t>
            </a:r>
          </a:p>
          <a:p>
            <a:pPr algn="ctr"/>
            <a:r>
              <a:rPr lang="en-US" altLang="ko-KR" sz="14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Type : Int32</a:t>
            </a:r>
          </a:p>
          <a:p>
            <a:pPr algn="ctr"/>
            <a:r>
              <a:rPr lang="en-US" altLang="ko-KR" sz="14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Shape : 1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D5729C4-1EE2-4948-832F-05BCE5B70210}"/>
              </a:ext>
            </a:extLst>
          </p:cNvPr>
          <p:cNvSpPr/>
          <p:nvPr/>
        </p:nvSpPr>
        <p:spPr>
          <a:xfrm>
            <a:off x="9399226" y="1319799"/>
            <a:ext cx="1821501" cy="778840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 : Feature4</a:t>
            </a:r>
          </a:p>
          <a:p>
            <a:pPr algn="ctr"/>
            <a:r>
              <a:rPr lang="en-US" altLang="ko-KR" sz="14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Type : Int32</a:t>
            </a:r>
          </a:p>
          <a:p>
            <a:pPr algn="ctr"/>
            <a:r>
              <a:rPr lang="en-US" altLang="ko-KR" sz="14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Shape : 1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337B902-3D72-491F-AD67-6803B4DFEFDB}"/>
              </a:ext>
            </a:extLst>
          </p:cNvPr>
          <p:cNvSpPr/>
          <p:nvPr/>
        </p:nvSpPr>
        <p:spPr>
          <a:xfrm>
            <a:off x="958082" y="2623025"/>
            <a:ext cx="2066200" cy="625363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Embedding Layer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4C567EF-8EE1-41F7-8413-28CCA1FDBA62}"/>
              </a:ext>
            </a:extLst>
          </p:cNvPr>
          <p:cNvSpPr/>
          <p:nvPr/>
        </p:nvSpPr>
        <p:spPr>
          <a:xfrm>
            <a:off x="958082" y="3667067"/>
            <a:ext cx="2064631" cy="625363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Max Pooling</a:t>
            </a:r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480F5921-84AD-45E1-BC8F-526C2CFED0BD}"/>
              </a:ext>
            </a:extLst>
          </p:cNvPr>
          <p:cNvSpPr/>
          <p:nvPr/>
        </p:nvSpPr>
        <p:spPr>
          <a:xfrm rot="5400000">
            <a:off x="1850560" y="2240180"/>
            <a:ext cx="279673" cy="252000"/>
          </a:xfrm>
          <a:prstGeom prst="rightArrow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3C8BC53-A430-4F16-A636-B7864DAC18F3}"/>
              </a:ext>
            </a:extLst>
          </p:cNvPr>
          <p:cNvSpPr/>
          <p:nvPr/>
        </p:nvSpPr>
        <p:spPr>
          <a:xfrm>
            <a:off x="1663699" y="4755794"/>
            <a:ext cx="9063323" cy="626400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Fully Connected Layer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0946494-86A9-482C-91A5-0098A3FB94D0}"/>
              </a:ext>
            </a:extLst>
          </p:cNvPr>
          <p:cNvSpPr/>
          <p:nvPr/>
        </p:nvSpPr>
        <p:spPr>
          <a:xfrm>
            <a:off x="5100960" y="5742206"/>
            <a:ext cx="2188801" cy="626400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Classifier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20C2F1-329E-4D04-83BF-25E9986EE25B}"/>
              </a:ext>
            </a:extLst>
          </p:cNvPr>
          <p:cNvSpPr txBox="1"/>
          <p:nvPr/>
        </p:nvSpPr>
        <p:spPr>
          <a:xfrm>
            <a:off x="8153400" y="6426182"/>
            <a:ext cx="38989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*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Feature1(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관련자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경우 사전에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label encoding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처리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BFEDF62-52A2-4175-98C1-02728DF17137}"/>
              </a:ext>
            </a:extLst>
          </p:cNvPr>
          <p:cNvGrpSpPr/>
          <p:nvPr/>
        </p:nvGrpSpPr>
        <p:grpSpPr>
          <a:xfrm>
            <a:off x="220854" y="-2827"/>
            <a:ext cx="4529933" cy="1154547"/>
            <a:chOff x="220854" y="-2827"/>
            <a:chExt cx="4529933" cy="115454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4CBF96-42EE-4F2E-852F-CD34F6AE3B24}"/>
                </a:ext>
              </a:extLst>
            </p:cNvPr>
            <p:cNvSpPr txBox="1"/>
            <p:nvPr/>
          </p:nvSpPr>
          <p:spPr>
            <a:xfrm>
              <a:off x="1427901" y="348068"/>
              <a:ext cx="10176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dirty="0">
                  <a:solidFill>
                    <a:srgbClr val="0020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모델링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60A3E62-16E1-43EB-BB74-D5BD99FEEA0C}"/>
                </a:ext>
              </a:extLst>
            </p:cNvPr>
            <p:cNvSpPr/>
            <p:nvPr/>
          </p:nvSpPr>
          <p:spPr>
            <a:xfrm>
              <a:off x="220854" y="-2827"/>
              <a:ext cx="1017600" cy="11278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F10CC3A-F1F1-48A7-8E2C-34B77A6CF2F7}"/>
                </a:ext>
              </a:extLst>
            </p:cNvPr>
            <p:cNvSpPr txBox="1"/>
            <p:nvPr/>
          </p:nvSpPr>
          <p:spPr>
            <a:xfrm>
              <a:off x="343880" y="193847"/>
              <a:ext cx="8818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04</a:t>
              </a:r>
              <a:endPara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A6546E3-D109-4666-9E0C-61440FAB2E30}"/>
                </a:ext>
              </a:extLst>
            </p:cNvPr>
            <p:cNvSpPr txBox="1"/>
            <p:nvPr/>
          </p:nvSpPr>
          <p:spPr>
            <a:xfrm>
              <a:off x="1427901" y="751610"/>
              <a:ext cx="33228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Model Architecture</a:t>
              </a: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AAB69D9-1B6D-4CAC-A3C8-98C1FD61E4F5}"/>
              </a:ext>
            </a:extLst>
          </p:cNvPr>
          <p:cNvSpPr/>
          <p:nvPr/>
        </p:nvSpPr>
        <p:spPr>
          <a:xfrm>
            <a:off x="6496691" y="3667067"/>
            <a:ext cx="2064631" cy="625363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Flatten</a:t>
            </a:r>
          </a:p>
        </p:txBody>
      </p:sp>
      <p:sp>
        <p:nvSpPr>
          <p:cNvPr id="67" name="화살표: 오른쪽 66">
            <a:extLst>
              <a:ext uri="{FF2B5EF4-FFF2-40B4-BE49-F238E27FC236}">
                <a16:creationId xmlns:a16="http://schemas.microsoft.com/office/drawing/2014/main" id="{48E2E30B-B981-41DF-AFFD-0EEEE697B66B}"/>
              </a:ext>
            </a:extLst>
          </p:cNvPr>
          <p:cNvSpPr/>
          <p:nvPr/>
        </p:nvSpPr>
        <p:spPr>
          <a:xfrm rot="5400000">
            <a:off x="1850560" y="3344050"/>
            <a:ext cx="279673" cy="252000"/>
          </a:xfrm>
          <a:prstGeom prst="rightArrow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8" name="화살표: 오른쪽 67">
            <a:extLst>
              <a:ext uri="{FF2B5EF4-FFF2-40B4-BE49-F238E27FC236}">
                <a16:creationId xmlns:a16="http://schemas.microsoft.com/office/drawing/2014/main" id="{53EF4297-2D42-47CC-BB9E-82D56663053C}"/>
              </a:ext>
            </a:extLst>
          </p:cNvPr>
          <p:cNvSpPr/>
          <p:nvPr/>
        </p:nvSpPr>
        <p:spPr>
          <a:xfrm rot="5400000">
            <a:off x="1850560" y="4398112"/>
            <a:ext cx="279673" cy="252000"/>
          </a:xfrm>
          <a:prstGeom prst="rightArrow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9" name="화살표: 오른쪽 68">
            <a:extLst>
              <a:ext uri="{FF2B5EF4-FFF2-40B4-BE49-F238E27FC236}">
                <a16:creationId xmlns:a16="http://schemas.microsoft.com/office/drawing/2014/main" id="{A651EAC0-ACFC-4EAD-A6BD-52F750D3DA3B}"/>
              </a:ext>
            </a:extLst>
          </p:cNvPr>
          <p:cNvSpPr/>
          <p:nvPr/>
        </p:nvSpPr>
        <p:spPr>
          <a:xfrm rot="5400000">
            <a:off x="6055524" y="5435610"/>
            <a:ext cx="279673" cy="252000"/>
          </a:xfrm>
          <a:prstGeom prst="rightArrow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0" name="화살표: 오른쪽 69">
            <a:extLst>
              <a:ext uri="{FF2B5EF4-FFF2-40B4-BE49-F238E27FC236}">
                <a16:creationId xmlns:a16="http://schemas.microsoft.com/office/drawing/2014/main" id="{D6715C86-C109-4968-88B9-2E31CBF24755}"/>
              </a:ext>
            </a:extLst>
          </p:cNvPr>
          <p:cNvSpPr/>
          <p:nvPr/>
        </p:nvSpPr>
        <p:spPr>
          <a:xfrm rot="5400000">
            <a:off x="3530803" y="3343899"/>
            <a:ext cx="2437606" cy="252001"/>
          </a:xfrm>
          <a:prstGeom prst="rightArrow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FFB5CBD-1587-4C67-BFCB-8DC52C35BB58}"/>
              </a:ext>
            </a:extLst>
          </p:cNvPr>
          <p:cNvSpPr/>
          <p:nvPr/>
        </p:nvSpPr>
        <p:spPr>
          <a:xfrm>
            <a:off x="6495906" y="2623025"/>
            <a:ext cx="2066200" cy="625363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Embedding Layer</a:t>
            </a:r>
          </a:p>
        </p:txBody>
      </p: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F5CF2415-413D-411F-999D-9ED68E53F2B2}"/>
              </a:ext>
            </a:extLst>
          </p:cNvPr>
          <p:cNvSpPr/>
          <p:nvPr/>
        </p:nvSpPr>
        <p:spPr>
          <a:xfrm rot="5400000">
            <a:off x="7389169" y="2256186"/>
            <a:ext cx="279673" cy="252000"/>
          </a:xfrm>
          <a:prstGeom prst="rightArrow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3" name="화살표: 오른쪽 72">
            <a:extLst>
              <a:ext uri="{FF2B5EF4-FFF2-40B4-BE49-F238E27FC236}">
                <a16:creationId xmlns:a16="http://schemas.microsoft.com/office/drawing/2014/main" id="{8E074834-2B34-43C9-BBE8-0C502419DF5F}"/>
              </a:ext>
            </a:extLst>
          </p:cNvPr>
          <p:cNvSpPr/>
          <p:nvPr/>
        </p:nvSpPr>
        <p:spPr>
          <a:xfrm rot="5400000">
            <a:off x="7389169" y="3330933"/>
            <a:ext cx="279673" cy="252000"/>
          </a:xfrm>
          <a:prstGeom prst="rightArrow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4" name="화살표: 오른쪽 73">
            <a:extLst>
              <a:ext uri="{FF2B5EF4-FFF2-40B4-BE49-F238E27FC236}">
                <a16:creationId xmlns:a16="http://schemas.microsoft.com/office/drawing/2014/main" id="{37522F72-B5AB-4F71-B4AB-752334B1EE4A}"/>
              </a:ext>
            </a:extLst>
          </p:cNvPr>
          <p:cNvSpPr/>
          <p:nvPr/>
        </p:nvSpPr>
        <p:spPr>
          <a:xfrm rot="5400000">
            <a:off x="7389169" y="4398112"/>
            <a:ext cx="279673" cy="252000"/>
          </a:xfrm>
          <a:prstGeom prst="rightArrow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E12A792-4873-42A3-9BD0-18C393953540}"/>
              </a:ext>
            </a:extLst>
          </p:cNvPr>
          <p:cNvSpPr/>
          <p:nvPr/>
        </p:nvSpPr>
        <p:spPr>
          <a:xfrm>
            <a:off x="9295289" y="3650489"/>
            <a:ext cx="2064631" cy="625363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Flatten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8CF37CF-A6E6-41B9-9730-7BB61B182D3B}"/>
              </a:ext>
            </a:extLst>
          </p:cNvPr>
          <p:cNvSpPr/>
          <p:nvPr/>
        </p:nvSpPr>
        <p:spPr>
          <a:xfrm>
            <a:off x="9294504" y="2606447"/>
            <a:ext cx="2066200" cy="625363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Embedding Layer</a:t>
            </a:r>
          </a:p>
        </p:txBody>
      </p:sp>
      <p:sp>
        <p:nvSpPr>
          <p:cNvPr id="77" name="화살표: 오른쪽 76">
            <a:extLst>
              <a:ext uri="{FF2B5EF4-FFF2-40B4-BE49-F238E27FC236}">
                <a16:creationId xmlns:a16="http://schemas.microsoft.com/office/drawing/2014/main" id="{13629783-50D8-4AC0-A343-6F307958B09A}"/>
              </a:ext>
            </a:extLst>
          </p:cNvPr>
          <p:cNvSpPr/>
          <p:nvPr/>
        </p:nvSpPr>
        <p:spPr>
          <a:xfrm rot="5400000">
            <a:off x="10187767" y="2239608"/>
            <a:ext cx="279673" cy="252000"/>
          </a:xfrm>
          <a:prstGeom prst="rightArrow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8" name="화살표: 오른쪽 77">
            <a:extLst>
              <a:ext uri="{FF2B5EF4-FFF2-40B4-BE49-F238E27FC236}">
                <a16:creationId xmlns:a16="http://schemas.microsoft.com/office/drawing/2014/main" id="{6284E090-5A05-4E6F-BBB5-2D6BAA4895DA}"/>
              </a:ext>
            </a:extLst>
          </p:cNvPr>
          <p:cNvSpPr/>
          <p:nvPr/>
        </p:nvSpPr>
        <p:spPr>
          <a:xfrm rot="5400000">
            <a:off x="10187767" y="3314355"/>
            <a:ext cx="279673" cy="252000"/>
          </a:xfrm>
          <a:prstGeom prst="rightArrow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9" name="화살표: 오른쪽 78">
            <a:extLst>
              <a:ext uri="{FF2B5EF4-FFF2-40B4-BE49-F238E27FC236}">
                <a16:creationId xmlns:a16="http://schemas.microsoft.com/office/drawing/2014/main" id="{9B1F7FEF-BB33-46C9-B965-34208D01FE5B}"/>
              </a:ext>
            </a:extLst>
          </p:cNvPr>
          <p:cNvSpPr/>
          <p:nvPr/>
        </p:nvSpPr>
        <p:spPr>
          <a:xfrm rot="5400000">
            <a:off x="10187767" y="4381534"/>
            <a:ext cx="279673" cy="252000"/>
          </a:xfrm>
          <a:prstGeom prst="rightArrow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32297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D9935BB4-1336-4A9D-9910-6B1646B87524}"/>
              </a:ext>
            </a:extLst>
          </p:cNvPr>
          <p:cNvSpPr txBox="1"/>
          <p:nvPr/>
        </p:nvSpPr>
        <p:spPr>
          <a:xfrm>
            <a:off x="7665755" y="1406534"/>
            <a:ext cx="2324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하이퍼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파라미터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D8EF89-5989-42DC-93B3-7E6A5D6C4491}"/>
              </a:ext>
            </a:extLst>
          </p:cNvPr>
          <p:cNvSpPr txBox="1"/>
          <p:nvPr/>
        </p:nvSpPr>
        <p:spPr>
          <a:xfrm>
            <a:off x="1954451" y="1345359"/>
            <a:ext cx="2628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 및 추론 방식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66542B-0F27-4FA7-BE65-254147C663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68"/>
          <a:stretch/>
        </p:blipFill>
        <p:spPr>
          <a:xfrm>
            <a:off x="1833093" y="2721685"/>
            <a:ext cx="2871519" cy="37380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FDFDC4F3-AA49-42A2-B409-EEFFCB51DDC1}"/>
              </a:ext>
            </a:extLst>
          </p:cNvPr>
          <p:cNvGrpSpPr/>
          <p:nvPr/>
        </p:nvGrpSpPr>
        <p:grpSpPr>
          <a:xfrm>
            <a:off x="220854" y="-2827"/>
            <a:ext cx="4529933" cy="1154547"/>
            <a:chOff x="220854" y="-2827"/>
            <a:chExt cx="4529933" cy="115454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C5C9175-8C6E-4265-BDAA-34F876936663}"/>
                </a:ext>
              </a:extLst>
            </p:cNvPr>
            <p:cNvSpPr txBox="1"/>
            <p:nvPr/>
          </p:nvSpPr>
          <p:spPr>
            <a:xfrm>
              <a:off x="1427901" y="348068"/>
              <a:ext cx="10176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dirty="0">
                  <a:solidFill>
                    <a:srgbClr val="0020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모델링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95A7114-900F-4E39-B8CF-005E971084B3}"/>
                </a:ext>
              </a:extLst>
            </p:cNvPr>
            <p:cNvSpPr/>
            <p:nvPr/>
          </p:nvSpPr>
          <p:spPr>
            <a:xfrm>
              <a:off x="220854" y="-2827"/>
              <a:ext cx="1017600" cy="11278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6DA204-301D-41DF-810A-D4C91C6ADA62}"/>
                </a:ext>
              </a:extLst>
            </p:cNvPr>
            <p:cNvSpPr txBox="1"/>
            <p:nvPr/>
          </p:nvSpPr>
          <p:spPr>
            <a:xfrm>
              <a:off x="343880" y="193847"/>
              <a:ext cx="8818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04</a:t>
              </a:r>
              <a:endPara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5C78819-D7D3-47AF-A42C-F72B67188B66}"/>
                </a:ext>
              </a:extLst>
            </p:cNvPr>
            <p:cNvSpPr txBox="1"/>
            <p:nvPr/>
          </p:nvSpPr>
          <p:spPr>
            <a:xfrm>
              <a:off x="1427901" y="751610"/>
              <a:ext cx="33228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2CC8BE0-ADF4-4ACD-AE86-5AA4F8970DCA}"/>
              </a:ext>
            </a:extLst>
          </p:cNvPr>
          <p:cNvGrpSpPr/>
          <p:nvPr/>
        </p:nvGrpSpPr>
        <p:grpSpPr>
          <a:xfrm>
            <a:off x="1626062" y="1806963"/>
            <a:ext cx="5044612" cy="697978"/>
            <a:chOff x="1524462" y="1806963"/>
            <a:chExt cx="5044612" cy="69797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100418E-FE4C-4A4F-8B47-2AC7C667B13B}"/>
                </a:ext>
              </a:extLst>
            </p:cNvPr>
            <p:cNvSpPr txBox="1"/>
            <p:nvPr/>
          </p:nvSpPr>
          <p:spPr>
            <a:xfrm>
              <a:off x="1843032" y="1806963"/>
              <a:ext cx="300359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K-Folds</a:t>
              </a:r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로 데이터셋을 나눈 후 학습</a:t>
              </a:r>
              <a:endPara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332E159-6E33-4D3D-B7B1-4258F94500E9}"/>
                </a:ext>
              </a:extLst>
            </p:cNvPr>
            <p:cNvSpPr txBox="1"/>
            <p:nvPr/>
          </p:nvSpPr>
          <p:spPr>
            <a:xfrm>
              <a:off x="1843031" y="2197164"/>
              <a:ext cx="472604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학습된 </a:t>
              </a:r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K</a:t>
              </a:r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개의 모델의 </a:t>
              </a:r>
              <a:r>
                <a:rPr lang="ko-KR" altLang="en-US" sz="14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예측값을</a:t>
              </a:r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평균하여 추론</a:t>
              </a:r>
              <a:endPara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17" name="Picture 4" descr="SVG &gt; 질문 사항 옳은 투표 체크리스트 - 무료 SVG 이미지 및 아이콘. | SVG Silh">
              <a:extLst>
                <a:ext uri="{FF2B5EF4-FFF2-40B4-BE49-F238E27FC236}">
                  <a16:creationId xmlns:a16="http://schemas.microsoft.com/office/drawing/2014/main" id="{C2C4F58D-977E-4C9F-AB73-6A42D5D024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462" y="1817076"/>
              <a:ext cx="253064" cy="241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 descr="SVG &gt; 질문 사항 옳은 투표 체크리스트 - 무료 SVG 이미지 및 아이콘. | SVG Silh">
              <a:extLst>
                <a:ext uri="{FF2B5EF4-FFF2-40B4-BE49-F238E27FC236}">
                  <a16:creationId xmlns:a16="http://schemas.microsoft.com/office/drawing/2014/main" id="{1EEB1B13-F297-4E98-B0C9-AFCF55C5B6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462" y="2238316"/>
              <a:ext cx="253064" cy="241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C9748E6-9567-48D9-9BF8-F7DF87B5AA93}"/>
              </a:ext>
            </a:extLst>
          </p:cNvPr>
          <p:cNvGrpSpPr/>
          <p:nvPr/>
        </p:nvGrpSpPr>
        <p:grpSpPr>
          <a:xfrm>
            <a:off x="7823199" y="2518589"/>
            <a:ext cx="3420561" cy="2969064"/>
            <a:chOff x="7850495" y="2721685"/>
            <a:chExt cx="3420561" cy="296906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FD2AE2C-7A60-4B9D-A2F1-AF07B7B68F06}"/>
                </a:ext>
              </a:extLst>
            </p:cNvPr>
            <p:cNvSpPr txBox="1"/>
            <p:nvPr/>
          </p:nvSpPr>
          <p:spPr>
            <a:xfrm>
              <a:off x="7850495" y="2721685"/>
              <a:ext cx="2556961" cy="9522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1600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Optimizer :  </a:t>
              </a:r>
              <a:r>
                <a:rPr lang="en-US" altLang="ko-KR" sz="1600" dirty="0" err="1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AdamW</a:t>
              </a:r>
              <a:endParaRPr lang="en-US" altLang="ko-KR" sz="16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    Learning rate : 1e-3</a:t>
              </a:r>
            </a:p>
            <a:p>
              <a:pPr>
                <a:lnSpc>
                  <a:spcPct val="130000"/>
                </a:lnSpc>
              </a:pPr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    Weight decay  : 1e-4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1097D0D-B234-4129-9AEF-DEE9392C0D12}"/>
                </a:ext>
              </a:extLst>
            </p:cNvPr>
            <p:cNvSpPr txBox="1"/>
            <p:nvPr/>
          </p:nvSpPr>
          <p:spPr>
            <a:xfrm>
              <a:off x="7850495" y="3862675"/>
              <a:ext cx="3420561" cy="6721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1600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Epochs : 50</a:t>
              </a:r>
            </a:p>
            <a:p>
              <a:pPr>
                <a:lnSpc>
                  <a:spcPct val="130000"/>
                </a:lnSpc>
              </a:pPr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    Early stopping epochs : 10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71546CB-ED3E-41EE-A1F6-9EE58FFFF2D3}"/>
                </a:ext>
              </a:extLst>
            </p:cNvPr>
            <p:cNvSpPr txBox="1"/>
            <p:nvPr/>
          </p:nvSpPr>
          <p:spPr>
            <a:xfrm>
              <a:off x="7850495" y="4723589"/>
              <a:ext cx="1474591" cy="3892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1600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Batch size : 8</a:t>
              </a:r>
              <a:endPara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40D5C34-4DDC-4C39-90E0-CBF349F84A73}"/>
                </a:ext>
              </a:extLst>
            </p:cNvPr>
            <p:cNvSpPr txBox="1"/>
            <p:nvPr/>
          </p:nvSpPr>
          <p:spPr>
            <a:xfrm>
              <a:off x="7850495" y="5301540"/>
              <a:ext cx="1945188" cy="3892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1600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K (in training) : 5</a:t>
              </a:r>
              <a:endPara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5396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6A808114-28FB-4B14-93FC-2C9F9C267DC2}"/>
              </a:ext>
            </a:extLst>
          </p:cNvPr>
          <p:cNvGrpSpPr/>
          <p:nvPr/>
        </p:nvGrpSpPr>
        <p:grpSpPr>
          <a:xfrm>
            <a:off x="220854" y="-2827"/>
            <a:ext cx="2535993" cy="1127817"/>
            <a:chOff x="220854" y="-2827"/>
            <a:chExt cx="2535993" cy="112781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CE999FB-E526-4456-86E4-320C5F434ADF}"/>
                </a:ext>
              </a:extLst>
            </p:cNvPr>
            <p:cNvSpPr txBox="1"/>
            <p:nvPr/>
          </p:nvSpPr>
          <p:spPr>
            <a:xfrm>
              <a:off x="1427900" y="348068"/>
              <a:ext cx="132894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>
                  <a:solidFill>
                    <a:srgbClr val="0020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성능평가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68BE3F1-6E15-4EB8-9C19-B196372FDDE5}"/>
                </a:ext>
              </a:extLst>
            </p:cNvPr>
            <p:cNvSpPr/>
            <p:nvPr/>
          </p:nvSpPr>
          <p:spPr>
            <a:xfrm>
              <a:off x="220854" y="-2827"/>
              <a:ext cx="1017600" cy="11278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A6B79F-4836-4AC3-BED8-2F25F18893F4}"/>
                </a:ext>
              </a:extLst>
            </p:cNvPr>
            <p:cNvSpPr txBox="1"/>
            <p:nvPr/>
          </p:nvSpPr>
          <p:spPr>
            <a:xfrm>
              <a:off x="343880" y="193847"/>
              <a:ext cx="8818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05</a:t>
              </a:r>
              <a:endPara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2B51BEC6-8589-4E00-83DC-44A263AA3E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8771923"/>
              </p:ext>
            </p:extLst>
          </p:nvPr>
        </p:nvGraphicFramePr>
        <p:xfrm>
          <a:off x="6867230" y="2813551"/>
          <a:ext cx="3107884" cy="2533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2067033" imgH="1686027" progId="Excel.Sheet.12">
                  <p:embed/>
                </p:oleObj>
              </mc:Choice>
              <mc:Fallback>
                <p:oleObj name="Worksheet" r:id="rId2" imgW="2067033" imgH="168602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67230" y="2813551"/>
                        <a:ext cx="3107884" cy="25337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13EF276-F302-45BF-8F6B-7BD13B1D3BF6}"/>
              </a:ext>
            </a:extLst>
          </p:cNvPr>
          <p:cNvSpPr txBox="1"/>
          <p:nvPr/>
        </p:nvSpPr>
        <p:spPr>
          <a:xfrm>
            <a:off x="7297364" y="1957735"/>
            <a:ext cx="22476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Evaluation Table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6704404-E7C7-4F4C-8645-B505E896BB3F}"/>
              </a:ext>
            </a:extLst>
          </p:cNvPr>
          <p:cNvGrpSpPr/>
          <p:nvPr/>
        </p:nvGrpSpPr>
        <p:grpSpPr>
          <a:xfrm>
            <a:off x="1615656" y="2605871"/>
            <a:ext cx="3314598" cy="2812268"/>
            <a:chOff x="974212" y="2476663"/>
            <a:chExt cx="3314598" cy="281226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B291EDA-8FB8-415B-B7BC-2CF7218E7B71}"/>
                </a:ext>
              </a:extLst>
            </p:cNvPr>
            <p:cNvSpPr txBox="1"/>
            <p:nvPr/>
          </p:nvSpPr>
          <p:spPr>
            <a:xfrm>
              <a:off x="974212" y="2476663"/>
              <a:ext cx="2247615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Base Line Model</a:t>
              </a:r>
            </a:p>
            <a:p>
              <a:pPr algn="ctr"/>
              <a:r>
                <a:rPr lang="ko-KR" altLang="en-US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정확도 </a:t>
              </a:r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</a:t>
              </a:r>
              <a:r>
                <a:rPr lang="ko-KR" altLang="en-US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80% </a:t>
              </a:r>
              <a:r>
                <a:rPr lang="ko-KR" altLang="en-US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초반</a:t>
              </a:r>
              <a:endPara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944D64C-6DB4-4CB9-81AF-6535A7CC584E}"/>
                </a:ext>
              </a:extLst>
            </p:cNvPr>
            <p:cNvSpPr txBox="1"/>
            <p:nvPr/>
          </p:nvSpPr>
          <p:spPr>
            <a:xfrm>
              <a:off x="974212" y="4581045"/>
              <a:ext cx="2247615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모델 고도화</a:t>
              </a:r>
              <a:endPara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sz="2000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정확도 </a:t>
              </a:r>
              <a:r>
                <a:rPr lang="en-US" altLang="ko-KR" sz="2000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90% </a:t>
              </a:r>
              <a:r>
                <a:rPr lang="ko-KR" altLang="en-US" sz="2000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초반</a:t>
              </a:r>
              <a:endParaRPr lang="en-US" altLang="ko-KR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6" name="화살표: 오른쪽 15">
              <a:extLst>
                <a:ext uri="{FF2B5EF4-FFF2-40B4-BE49-F238E27FC236}">
                  <a16:creationId xmlns:a16="http://schemas.microsoft.com/office/drawing/2014/main" id="{C8ADDE1D-1F21-49DB-AF8F-084C69EB3AF9}"/>
                </a:ext>
              </a:extLst>
            </p:cNvPr>
            <p:cNvSpPr/>
            <p:nvPr/>
          </p:nvSpPr>
          <p:spPr>
            <a:xfrm rot="5400000">
              <a:off x="1681081" y="3699374"/>
              <a:ext cx="833876" cy="338848"/>
            </a:xfrm>
            <a:prstGeom prst="rightArrow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8B5DFF-720A-4450-8DFD-398678AF6405}"/>
                </a:ext>
              </a:extLst>
            </p:cNvPr>
            <p:cNvSpPr txBox="1"/>
            <p:nvPr/>
          </p:nvSpPr>
          <p:spPr>
            <a:xfrm>
              <a:off x="2373212" y="3673452"/>
              <a:ext cx="191559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약 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12.5% 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성능 개선</a:t>
              </a:r>
              <a:endPara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B2420B1-6F96-4708-A44B-ADB9254F82CF}"/>
              </a:ext>
            </a:extLst>
          </p:cNvPr>
          <p:cNvSpPr txBox="1"/>
          <p:nvPr/>
        </p:nvSpPr>
        <p:spPr>
          <a:xfrm>
            <a:off x="9194800" y="6426182"/>
            <a:ext cx="2857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*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기존 메일이 잘 분류되어 있다고 가정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4567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276046DA-7AFC-47B1-B8A1-993E80B3BE73}"/>
              </a:ext>
            </a:extLst>
          </p:cNvPr>
          <p:cNvGrpSpPr/>
          <p:nvPr/>
        </p:nvGrpSpPr>
        <p:grpSpPr>
          <a:xfrm>
            <a:off x="1937679" y="2357100"/>
            <a:ext cx="7716140" cy="369332"/>
            <a:chOff x="1088469" y="3102290"/>
            <a:chExt cx="7716140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E8C02B-BD3E-4D7A-8BA8-4FFAC2ACC7A0}"/>
                </a:ext>
              </a:extLst>
            </p:cNvPr>
            <p:cNvSpPr txBox="1"/>
            <p:nvPr/>
          </p:nvSpPr>
          <p:spPr>
            <a:xfrm>
              <a:off x="1578212" y="3102290"/>
              <a:ext cx="722639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실제 업무에 딥러닝 기술을 적용해 업무 효율을 올릴 수 있었던 경험이었다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</p:txBody>
        </p:sp>
        <p:pic>
          <p:nvPicPr>
            <p:cNvPr id="16" name="Picture 4" descr="SVG &gt; 질문 사항 옳은 투표 체크리스트 - 무료 SVG 이미지 및 아이콘. | SVG Silh">
              <a:extLst>
                <a:ext uri="{FF2B5EF4-FFF2-40B4-BE49-F238E27FC236}">
                  <a16:creationId xmlns:a16="http://schemas.microsoft.com/office/drawing/2014/main" id="{FFB467C8-BE88-44E4-8359-F31C95DE93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469" y="3132900"/>
              <a:ext cx="318571" cy="303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9ED81C2-9460-472C-AB88-6A89A2136DAE}"/>
              </a:ext>
            </a:extLst>
          </p:cNvPr>
          <p:cNvGrpSpPr/>
          <p:nvPr/>
        </p:nvGrpSpPr>
        <p:grpSpPr>
          <a:xfrm>
            <a:off x="1937679" y="3462700"/>
            <a:ext cx="8066130" cy="369332"/>
            <a:chOff x="1088469" y="3102290"/>
            <a:chExt cx="8066130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319215F-FBB8-40DB-942C-2C67788C4EDD}"/>
                </a:ext>
              </a:extLst>
            </p:cNvPr>
            <p:cNvSpPr txBox="1"/>
            <p:nvPr/>
          </p:nvSpPr>
          <p:spPr>
            <a:xfrm>
              <a:off x="1578212" y="3102290"/>
              <a:ext cx="757638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TF-IDF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가 정말 간단하면서 효율적인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embedding 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알고리즘이라는 것을 알았다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</p:txBody>
        </p:sp>
        <p:pic>
          <p:nvPicPr>
            <p:cNvPr id="19" name="Picture 4" descr="SVG &gt; 질문 사항 옳은 투표 체크리스트 - 무료 SVG 이미지 및 아이콘. | SVG Silh">
              <a:extLst>
                <a:ext uri="{FF2B5EF4-FFF2-40B4-BE49-F238E27FC236}">
                  <a16:creationId xmlns:a16="http://schemas.microsoft.com/office/drawing/2014/main" id="{79A0BFD6-C20E-4580-8C48-9DF4261B66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469" y="3132900"/>
              <a:ext cx="318571" cy="303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B90FE04-5B50-4981-8AC6-48BADC9846A6}"/>
              </a:ext>
            </a:extLst>
          </p:cNvPr>
          <p:cNvGrpSpPr/>
          <p:nvPr/>
        </p:nvGrpSpPr>
        <p:grpSpPr>
          <a:xfrm>
            <a:off x="1937679" y="4568301"/>
            <a:ext cx="8461915" cy="923330"/>
            <a:chOff x="1088469" y="3102290"/>
            <a:chExt cx="8461915" cy="92333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6C15934-BF8F-45D6-91A5-77423924CA9C}"/>
                </a:ext>
              </a:extLst>
            </p:cNvPr>
            <p:cNvSpPr txBox="1"/>
            <p:nvPr/>
          </p:nvSpPr>
          <p:spPr>
            <a:xfrm>
              <a:off x="1578212" y="3102290"/>
              <a:ext cx="7972172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feature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engineering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과정에서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관련 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feature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들을 묶는 아이디어에 도달하기까지</a:t>
              </a:r>
              <a:endPara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여러 방법들을 생각해 보았고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이에 폭넓은 생각을 할 수 있었다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(ex.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관련자 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발신자 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+ 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수신자 목록 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+ 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참조 목록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</p:txBody>
        </p:sp>
        <p:pic>
          <p:nvPicPr>
            <p:cNvPr id="22" name="Picture 4" descr="SVG &gt; 질문 사항 옳은 투표 체크리스트 - 무료 SVG 이미지 및 아이콘. | SVG Silh">
              <a:extLst>
                <a:ext uri="{FF2B5EF4-FFF2-40B4-BE49-F238E27FC236}">
                  <a16:creationId xmlns:a16="http://schemas.microsoft.com/office/drawing/2014/main" id="{CC421130-BEDB-4FDD-B15F-51BE1E16C4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469" y="3132900"/>
              <a:ext cx="318571" cy="303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8C460E8-C4C9-4236-8347-676D27F34C58}"/>
              </a:ext>
            </a:extLst>
          </p:cNvPr>
          <p:cNvGrpSpPr/>
          <p:nvPr/>
        </p:nvGrpSpPr>
        <p:grpSpPr>
          <a:xfrm>
            <a:off x="220854" y="-2827"/>
            <a:ext cx="4310203" cy="1127817"/>
            <a:chOff x="220854" y="-2827"/>
            <a:chExt cx="4310203" cy="112781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E23F33-BC82-47B0-946D-8B7518CD078B}"/>
                </a:ext>
              </a:extLst>
            </p:cNvPr>
            <p:cNvSpPr txBox="1"/>
            <p:nvPr/>
          </p:nvSpPr>
          <p:spPr>
            <a:xfrm>
              <a:off x="1427900" y="348068"/>
              <a:ext cx="310315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dirty="0">
                  <a:solidFill>
                    <a:srgbClr val="0020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배운 점 </a:t>
              </a:r>
              <a:r>
                <a:rPr lang="en-US" altLang="ko-KR" sz="2400" dirty="0">
                  <a:solidFill>
                    <a:srgbClr val="0020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&amp;</a:t>
              </a:r>
              <a:r>
                <a:rPr lang="ko-KR" altLang="en-US" sz="2400" dirty="0">
                  <a:solidFill>
                    <a:srgbClr val="0020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어려웠던 점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FA299B2-BFDC-407E-9852-B2D62218749C}"/>
                </a:ext>
              </a:extLst>
            </p:cNvPr>
            <p:cNvSpPr/>
            <p:nvPr/>
          </p:nvSpPr>
          <p:spPr>
            <a:xfrm>
              <a:off x="220854" y="-2827"/>
              <a:ext cx="1017600" cy="11278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24B13D5-3781-4BE3-987F-9FE0B675CFFB}"/>
                </a:ext>
              </a:extLst>
            </p:cNvPr>
            <p:cNvSpPr txBox="1"/>
            <p:nvPr/>
          </p:nvSpPr>
          <p:spPr>
            <a:xfrm>
              <a:off x="343880" y="193847"/>
              <a:ext cx="8818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06</a:t>
              </a:r>
              <a:endPara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275D951-BAEB-4322-8664-AE52E5EF7077}"/>
              </a:ext>
            </a:extLst>
          </p:cNvPr>
          <p:cNvSpPr txBox="1"/>
          <p:nvPr/>
        </p:nvSpPr>
        <p:spPr>
          <a:xfrm>
            <a:off x="5213444" y="1447607"/>
            <a:ext cx="11054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배운 점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5486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276046DA-7AFC-47B1-B8A1-993E80B3BE73}"/>
              </a:ext>
            </a:extLst>
          </p:cNvPr>
          <p:cNvGrpSpPr/>
          <p:nvPr/>
        </p:nvGrpSpPr>
        <p:grpSpPr>
          <a:xfrm>
            <a:off x="1937679" y="2357100"/>
            <a:ext cx="7716140" cy="646331"/>
            <a:chOff x="1088469" y="3102290"/>
            <a:chExt cx="7716140" cy="64633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E8C02B-BD3E-4D7A-8BA8-4FFAC2ACC7A0}"/>
                </a:ext>
              </a:extLst>
            </p:cNvPr>
            <p:cNvSpPr txBox="1"/>
            <p:nvPr/>
          </p:nvSpPr>
          <p:spPr>
            <a:xfrm>
              <a:off x="1578212" y="3102290"/>
              <a:ext cx="722639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Outlook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의 메일 객체를 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Python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에서 다루는 방법을 몰라 헤맸지만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</a:t>
              </a:r>
            </a:p>
            <a:p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 프로젝트를 통해 배울 수 있었다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</p:txBody>
        </p:sp>
        <p:pic>
          <p:nvPicPr>
            <p:cNvPr id="16" name="Picture 4" descr="SVG &gt; 질문 사항 옳은 투표 체크리스트 - 무료 SVG 이미지 및 아이콘. | SVG Silh">
              <a:extLst>
                <a:ext uri="{FF2B5EF4-FFF2-40B4-BE49-F238E27FC236}">
                  <a16:creationId xmlns:a16="http://schemas.microsoft.com/office/drawing/2014/main" id="{FFB467C8-BE88-44E4-8359-F31C95DE93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469" y="3132900"/>
              <a:ext cx="318571" cy="303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9ED81C2-9460-472C-AB88-6A89A2136DAE}"/>
              </a:ext>
            </a:extLst>
          </p:cNvPr>
          <p:cNvGrpSpPr/>
          <p:nvPr/>
        </p:nvGrpSpPr>
        <p:grpSpPr>
          <a:xfrm>
            <a:off x="1937679" y="3462700"/>
            <a:ext cx="8066130" cy="646331"/>
            <a:chOff x="1088469" y="3102290"/>
            <a:chExt cx="8066130" cy="64633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319215F-FBB8-40DB-942C-2C67788C4EDD}"/>
                </a:ext>
              </a:extLst>
            </p:cNvPr>
            <p:cNvSpPr txBox="1"/>
            <p:nvPr/>
          </p:nvSpPr>
          <p:spPr>
            <a:xfrm>
              <a:off x="1578212" y="3102290"/>
              <a:ext cx="757638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클래스로 지정된 </a:t>
              </a:r>
              <a:r>
                <a:rPr lang="ko-KR" altLang="en-US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메일함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하위에 있는 모든 메일 객체들을 </a:t>
              </a:r>
              <a:r>
                <a:rPr lang="ko-KR" altLang="en-US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로드하는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방법을</a:t>
              </a:r>
              <a:endPara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코드로 구현하기 어려웠다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(Recursive 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방법을 이용해 해결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</p:txBody>
        </p:sp>
        <p:pic>
          <p:nvPicPr>
            <p:cNvPr id="19" name="Picture 4" descr="SVG &gt; 질문 사항 옳은 투표 체크리스트 - 무료 SVG 이미지 및 아이콘. | SVG Silh">
              <a:extLst>
                <a:ext uri="{FF2B5EF4-FFF2-40B4-BE49-F238E27FC236}">
                  <a16:creationId xmlns:a16="http://schemas.microsoft.com/office/drawing/2014/main" id="{79A0BFD6-C20E-4580-8C48-9DF4261B66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469" y="3132900"/>
              <a:ext cx="318571" cy="303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B90FE04-5B50-4981-8AC6-48BADC9846A6}"/>
              </a:ext>
            </a:extLst>
          </p:cNvPr>
          <p:cNvGrpSpPr/>
          <p:nvPr/>
        </p:nvGrpSpPr>
        <p:grpSpPr>
          <a:xfrm>
            <a:off x="1937679" y="4568301"/>
            <a:ext cx="10363255" cy="923330"/>
            <a:chOff x="1088469" y="3102290"/>
            <a:chExt cx="10363255" cy="92333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6C15934-BF8F-45D6-91A5-77423924CA9C}"/>
                </a:ext>
              </a:extLst>
            </p:cNvPr>
            <p:cNvSpPr txBox="1"/>
            <p:nvPr/>
          </p:nvSpPr>
          <p:spPr>
            <a:xfrm>
              <a:off x="1578211" y="3102290"/>
              <a:ext cx="9873513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Outlook </a:t>
              </a:r>
              <a:r>
                <a:rPr lang="ko-KR" altLang="en-US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메일함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전체 메일 객체에 대해 반복문을 통해 분류를 하게 되면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</a:t>
              </a:r>
            </a:p>
            <a:p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큐 구조로 인해 적절한 </a:t>
              </a:r>
              <a:r>
                <a:rPr lang="ko-KR" altLang="en-US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메일함으로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가지 않는 오류가 발생하는데 이 부분을 해결하는 것이 어려웠다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간단히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제일 첫 번째 객체를 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번 </a:t>
              </a:r>
              <a:r>
                <a:rPr lang="ko-KR" altLang="en-US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꺼네도록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하여 해결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endPara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22" name="Picture 4" descr="SVG &gt; 질문 사항 옳은 투표 체크리스트 - 무료 SVG 이미지 및 아이콘. | SVG Silh">
              <a:extLst>
                <a:ext uri="{FF2B5EF4-FFF2-40B4-BE49-F238E27FC236}">
                  <a16:creationId xmlns:a16="http://schemas.microsoft.com/office/drawing/2014/main" id="{CC421130-BEDB-4FDD-B15F-51BE1E16C4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469" y="3132900"/>
              <a:ext cx="318571" cy="303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AD6671A-7BCF-4F2F-B98D-0084AF46653F}"/>
              </a:ext>
            </a:extLst>
          </p:cNvPr>
          <p:cNvGrpSpPr/>
          <p:nvPr/>
        </p:nvGrpSpPr>
        <p:grpSpPr>
          <a:xfrm>
            <a:off x="220854" y="-2827"/>
            <a:ext cx="4310203" cy="1127817"/>
            <a:chOff x="220854" y="-2827"/>
            <a:chExt cx="4310203" cy="112781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9B46AA-B092-4580-A2BB-7541D923B53B}"/>
                </a:ext>
              </a:extLst>
            </p:cNvPr>
            <p:cNvSpPr txBox="1"/>
            <p:nvPr/>
          </p:nvSpPr>
          <p:spPr>
            <a:xfrm>
              <a:off x="1427900" y="348068"/>
              <a:ext cx="310315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dirty="0">
                  <a:solidFill>
                    <a:srgbClr val="0020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배운 점 </a:t>
              </a:r>
              <a:r>
                <a:rPr lang="en-US" altLang="ko-KR" sz="2400" dirty="0">
                  <a:solidFill>
                    <a:srgbClr val="0020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&amp;</a:t>
              </a:r>
              <a:r>
                <a:rPr lang="ko-KR" altLang="en-US" sz="2400" dirty="0">
                  <a:solidFill>
                    <a:srgbClr val="0020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어려웠던 점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D509B80-4F76-4D3A-977F-37CF5B6DACC1}"/>
                </a:ext>
              </a:extLst>
            </p:cNvPr>
            <p:cNvSpPr/>
            <p:nvPr/>
          </p:nvSpPr>
          <p:spPr>
            <a:xfrm>
              <a:off x="220854" y="-2827"/>
              <a:ext cx="1017600" cy="11278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C315156-63D1-48F6-84F2-9DB6DD31C50C}"/>
                </a:ext>
              </a:extLst>
            </p:cNvPr>
            <p:cNvSpPr txBox="1"/>
            <p:nvPr/>
          </p:nvSpPr>
          <p:spPr>
            <a:xfrm>
              <a:off x="343880" y="193847"/>
              <a:ext cx="8818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06</a:t>
              </a:r>
              <a:endPara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6EBBBC4-07DF-4AEF-B57F-034392C30BCE}"/>
              </a:ext>
            </a:extLst>
          </p:cNvPr>
          <p:cNvSpPr txBox="1"/>
          <p:nvPr/>
        </p:nvSpPr>
        <p:spPr>
          <a:xfrm>
            <a:off x="5213444" y="1447607"/>
            <a:ext cx="14466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어려웠던 점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6287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98C460E8-C4C9-4236-8347-676D27F34C58}"/>
              </a:ext>
            </a:extLst>
          </p:cNvPr>
          <p:cNvGrpSpPr/>
          <p:nvPr/>
        </p:nvGrpSpPr>
        <p:grpSpPr>
          <a:xfrm>
            <a:off x="220854" y="-2827"/>
            <a:ext cx="3846179" cy="1127817"/>
            <a:chOff x="220854" y="-2827"/>
            <a:chExt cx="3846179" cy="112781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E23F33-BC82-47B0-946D-8B7518CD078B}"/>
                </a:ext>
              </a:extLst>
            </p:cNvPr>
            <p:cNvSpPr txBox="1"/>
            <p:nvPr/>
          </p:nvSpPr>
          <p:spPr>
            <a:xfrm>
              <a:off x="1427900" y="348068"/>
              <a:ext cx="263913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dirty="0">
                  <a:solidFill>
                    <a:srgbClr val="0020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한계점 </a:t>
              </a:r>
              <a:r>
                <a:rPr lang="en-US" altLang="ko-KR" sz="2400" dirty="0">
                  <a:solidFill>
                    <a:srgbClr val="0020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&amp;</a:t>
              </a:r>
              <a:r>
                <a:rPr lang="ko-KR" altLang="en-US" sz="2400" dirty="0">
                  <a:solidFill>
                    <a:srgbClr val="0020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개선 방향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FA299B2-BFDC-407E-9852-B2D62218749C}"/>
                </a:ext>
              </a:extLst>
            </p:cNvPr>
            <p:cNvSpPr/>
            <p:nvPr/>
          </p:nvSpPr>
          <p:spPr>
            <a:xfrm>
              <a:off x="220854" y="-2827"/>
              <a:ext cx="1017600" cy="11278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24B13D5-3781-4BE3-987F-9FE0B675CFFB}"/>
                </a:ext>
              </a:extLst>
            </p:cNvPr>
            <p:cNvSpPr txBox="1"/>
            <p:nvPr/>
          </p:nvSpPr>
          <p:spPr>
            <a:xfrm>
              <a:off x="343880" y="193847"/>
              <a:ext cx="8818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07</a:t>
              </a:r>
              <a:endPara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76046DA-7AFC-47B1-B8A1-993E80B3BE73}"/>
              </a:ext>
            </a:extLst>
          </p:cNvPr>
          <p:cNvGrpSpPr/>
          <p:nvPr/>
        </p:nvGrpSpPr>
        <p:grpSpPr>
          <a:xfrm>
            <a:off x="2724397" y="2361577"/>
            <a:ext cx="7043462" cy="646331"/>
            <a:chOff x="1088469" y="3102290"/>
            <a:chExt cx="7043462" cy="64633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E8C02B-BD3E-4D7A-8BA8-4FFAC2ACC7A0}"/>
                </a:ext>
              </a:extLst>
            </p:cNvPr>
            <p:cNvSpPr txBox="1"/>
            <p:nvPr/>
          </p:nvSpPr>
          <p:spPr>
            <a:xfrm>
              <a:off x="1578212" y="3102290"/>
              <a:ext cx="655371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직무마다 주고받는 메일의 특성이 각기 다르므로</a:t>
              </a:r>
            </a:p>
            <a:p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일반화된 성능을 보여주는 단일 모델을 개발하기가 어렵다고 느꼈다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</p:txBody>
        </p:sp>
        <p:pic>
          <p:nvPicPr>
            <p:cNvPr id="16" name="Picture 4" descr="SVG &gt; 질문 사항 옳은 투표 체크리스트 - 무료 SVG 이미지 및 아이콘. | SVG Silh">
              <a:extLst>
                <a:ext uri="{FF2B5EF4-FFF2-40B4-BE49-F238E27FC236}">
                  <a16:creationId xmlns:a16="http://schemas.microsoft.com/office/drawing/2014/main" id="{FFB467C8-BE88-44E4-8359-F31C95DE93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469" y="3132900"/>
              <a:ext cx="318571" cy="303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9ED81C2-9460-472C-AB88-6A89A2136DAE}"/>
              </a:ext>
            </a:extLst>
          </p:cNvPr>
          <p:cNvGrpSpPr/>
          <p:nvPr/>
        </p:nvGrpSpPr>
        <p:grpSpPr>
          <a:xfrm>
            <a:off x="2724397" y="3467177"/>
            <a:ext cx="7043462" cy="646331"/>
            <a:chOff x="1088469" y="3102290"/>
            <a:chExt cx="7043462" cy="64633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319215F-FBB8-40DB-942C-2C67788C4EDD}"/>
                </a:ext>
              </a:extLst>
            </p:cNvPr>
            <p:cNvSpPr txBox="1"/>
            <p:nvPr/>
          </p:nvSpPr>
          <p:spPr>
            <a:xfrm>
              <a:off x="1578212" y="3102290"/>
              <a:ext cx="655371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학습데이터 구축하기 위해 사전에 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Outlook </a:t>
              </a:r>
              <a:r>
                <a:rPr lang="ko-KR" altLang="en-US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메일함이</a:t>
              </a:r>
              <a:endPara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분류가 잘 되어 있어야 했었다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</p:txBody>
        </p:sp>
        <p:pic>
          <p:nvPicPr>
            <p:cNvPr id="19" name="Picture 4" descr="SVG &gt; 질문 사항 옳은 투표 체크리스트 - 무료 SVG 이미지 및 아이콘. | SVG Silh">
              <a:extLst>
                <a:ext uri="{FF2B5EF4-FFF2-40B4-BE49-F238E27FC236}">
                  <a16:creationId xmlns:a16="http://schemas.microsoft.com/office/drawing/2014/main" id="{79A0BFD6-C20E-4580-8C48-9DF4261B66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469" y="3132900"/>
              <a:ext cx="318571" cy="303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B90FE04-5B50-4981-8AC6-48BADC9846A6}"/>
              </a:ext>
            </a:extLst>
          </p:cNvPr>
          <p:cNvGrpSpPr/>
          <p:nvPr/>
        </p:nvGrpSpPr>
        <p:grpSpPr>
          <a:xfrm>
            <a:off x="2724397" y="4572778"/>
            <a:ext cx="7043462" cy="646331"/>
            <a:chOff x="1088469" y="3102290"/>
            <a:chExt cx="7043462" cy="64633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6C15934-BF8F-45D6-91A5-77423924CA9C}"/>
                </a:ext>
              </a:extLst>
            </p:cNvPr>
            <p:cNvSpPr txBox="1"/>
            <p:nvPr/>
          </p:nvSpPr>
          <p:spPr>
            <a:xfrm>
              <a:off x="1578212" y="3102290"/>
              <a:ext cx="655371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참조 목록의 경우 최대 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4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명 까지만 고려하여 학습했기에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</a:t>
              </a:r>
            </a:p>
            <a:p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참조 목록이 다수로 발송되는 메일들의 특성을 반영하지 못하였다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</p:txBody>
        </p:sp>
        <p:pic>
          <p:nvPicPr>
            <p:cNvPr id="22" name="Picture 4" descr="SVG &gt; 질문 사항 옳은 투표 체크리스트 - 무료 SVG 이미지 및 아이콘. | SVG Silh">
              <a:extLst>
                <a:ext uri="{FF2B5EF4-FFF2-40B4-BE49-F238E27FC236}">
                  <a16:creationId xmlns:a16="http://schemas.microsoft.com/office/drawing/2014/main" id="{CC421130-BEDB-4FDD-B15F-51BE1E16C4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469" y="3132900"/>
              <a:ext cx="318571" cy="303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30BD7EF-5791-4AFC-8B9A-5075CE5A3095}"/>
              </a:ext>
            </a:extLst>
          </p:cNvPr>
          <p:cNvSpPr txBox="1"/>
          <p:nvPr/>
        </p:nvSpPr>
        <p:spPr>
          <a:xfrm>
            <a:off x="5213444" y="1447607"/>
            <a:ext cx="12010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한계점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9329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98C460E8-C4C9-4236-8347-676D27F34C58}"/>
              </a:ext>
            </a:extLst>
          </p:cNvPr>
          <p:cNvGrpSpPr/>
          <p:nvPr/>
        </p:nvGrpSpPr>
        <p:grpSpPr>
          <a:xfrm>
            <a:off x="220854" y="-2827"/>
            <a:ext cx="3846179" cy="1127817"/>
            <a:chOff x="220854" y="-2827"/>
            <a:chExt cx="3846179" cy="112781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E23F33-BC82-47B0-946D-8B7518CD078B}"/>
                </a:ext>
              </a:extLst>
            </p:cNvPr>
            <p:cNvSpPr txBox="1"/>
            <p:nvPr/>
          </p:nvSpPr>
          <p:spPr>
            <a:xfrm>
              <a:off x="1427900" y="348068"/>
              <a:ext cx="263913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dirty="0">
                  <a:solidFill>
                    <a:srgbClr val="0020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한계점 </a:t>
              </a:r>
              <a:r>
                <a:rPr lang="en-US" altLang="ko-KR" sz="2400" dirty="0">
                  <a:solidFill>
                    <a:srgbClr val="0020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&amp;</a:t>
              </a:r>
              <a:r>
                <a:rPr lang="ko-KR" altLang="en-US" sz="2400" dirty="0">
                  <a:solidFill>
                    <a:srgbClr val="0020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개선 방향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FA299B2-BFDC-407E-9852-B2D62218749C}"/>
                </a:ext>
              </a:extLst>
            </p:cNvPr>
            <p:cNvSpPr/>
            <p:nvPr/>
          </p:nvSpPr>
          <p:spPr>
            <a:xfrm>
              <a:off x="220854" y="-2827"/>
              <a:ext cx="1017600" cy="11278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24B13D5-3781-4BE3-987F-9FE0B675CFFB}"/>
                </a:ext>
              </a:extLst>
            </p:cNvPr>
            <p:cNvSpPr txBox="1"/>
            <p:nvPr/>
          </p:nvSpPr>
          <p:spPr>
            <a:xfrm>
              <a:off x="343880" y="193847"/>
              <a:ext cx="8818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07</a:t>
              </a:r>
              <a:endPara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DAB0850-424A-473F-B60B-D321D4319CC5}"/>
              </a:ext>
            </a:extLst>
          </p:cNvPr>
          <p:cNvGrpSpPr/>
          <p:nvPr/>
        </p:nvGrpSpPr>
        <p:grpSpPr>
          <a:xfrm>
            <a:off x="2724397" y="2361577"/>
            <a:ext cx="7675197" cy="646331"/>
            <a:chOff x="1088469" y="3102290"/>
            <a:chExt cx="7675197" cy="646331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8FFD4A1-48A1-442F-8D21-8F79C7B858D9}"/>
                </a:ext>
              </a:extLst>
            </p:cNvPr>
            <p:cNvSpPr txBox="1"/>
            <p:nvPr/>
          </p:nvSpPr>
          <p:spPr>
            <a:xfrm>
              <a:off x="1578212" y="3102290"/>
              <a:ext cx="718545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제목과 본문 내용을 하나의 문자열로 보고 학습시켰으나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</a:t>
              </a:r>
            </a:p>
            <a:p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제목은 요약된 정보이므로 본문과 별도로 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embedding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한 후 학습시킨다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</p:txBody>
        </p:sp>
        <p:pic>
          <p:nvPicPr>
            <p:cNvPr id="60" name="Picture 4" descr="SVG &gt; 질문 사항 옳은 투표 체크리스트 - 무료 SVG 이미지 및 아이콘. | SVG Silh">
              <a:extLst>
                <a:ext uri="{FF2B5EF4-FFF2-40B4-BE49-F238E27FC236}">
                  <a16:creationId xmlns:a16="http://schemas.microsoft.com/office/drawing/2014/main" id="{87865B0F-E4BC-405E-A8D4-74FFD52D9A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469" y="3132900"/>
              <a:ext cx="318571" cy="303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8B2E748A-D0DE-4B6D-92B6-796A04AB4445}"/>
              </a:ext>
            </a:extLst>
          </p:cNvPr>
          <p:cNvGrpSpPr/>
          <p:nvPr/>
        </p:nvGrpSpPr>
        <p:grpSpPr>
          <a:xfrm>
            <a:off x="2724397" y="3467177"/>
            <a:ext cx="7043462" cy="369332"/>
            <a:chOff x="1088469" y="3102290"/>
            <a:chExt cx="7043462" cy="36933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1C93905-779F-4EB3-8F08-E2C01362467B}"/>
                </a:ext>
              </a:extLst>
            </p:cNvPr>
            <p:cNvSpPr txBox="1"/>
            <p:nvPr/>
          </p:nvSpPr>
          <p:spPr>
            <a:xfrm>
              <a:off x="1578212" y="3102290"/>
              <a:ext cx="65537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다량의 참조자가 있는 메일의 특성을 반영하게 한다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</p:txBody>
        </p:sp>
        <p:pic>
          <p:nvPicPr>
            <p:cNvPr id="63" name="Picture 4" descr="SVG &gt; 질문 사항 옳은 투표 체크리스트 - 무료 SVG 이미지 및 아이콘. | SVG Silh">
              <a:extLst>
                <a:ext uri="{FF2B5EF4-FFF2-40B4-BE49-F238E27FC236}">
                  <a16:creationId xmlns:a16="http://schemas.microsoft.com/office/drawing/2014/main" id="{A675EB4B-1B7F-438D-8D90-97381E0828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469" y="3132900"/>
              <a:ext cx="318571" cy="303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08167235-E865-4814-A186-E547E4BFCB2C}"/>
              </a:ext>
            </a:extLst>
          </p:cNvPr>
          <p:cNvGrpSpPr/>
          <p:nvPr/>
        </p:nvGrpSpPr>
        <p:grpSpPr>
          <a:xfrm>
            <a:off x="2724397" y="4572778"/>
            <a:ext cx="7043462" cy="923330"/>
            <a:chOff x="1088469" y="3102290"/>
            <a:chExt cx="7043462" cy="923330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739A76C-1AC9-47A9-BD12-382DF2E7FF17}"/>
                </a:ext>
              </a:extLst>
            </p:cNvPr>
            <p:cNvSpPr txBox="1"/>
            <p:nvPr/>
          </p:nvSpPr>
          <p:spPr>
            <a:xfrm>
              <a:off x="1578212" y="3102290"/>
              <a:ext cx="6553719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형태소 분석 이후 </a:t>
              </a:r>
              <a:r>
                <a:rPr lang="en-US" altLang="ko-KR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SentencePiece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Tokenizer 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로 한 단계를 더 문자열을 분해하여 단어 미만 단위의 특성을 반영하게 한다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(Post Tokenizing 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단계 추가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</p:txBody>
        </p:sp>
        <p:pic>
          <p:nvPicPr>
            <p:cNvPr id="66" name="Picture 4" descr="SVG &gt; 질문 사항 옳은 투표 체크리스트 - 무료 SVG 이미지 및 아이콘. | SVG Silh">
              <a:extLst>
                <a:ext uri="{FF2B5EF4-FFF2-40B4-BE49-F238E27FC236}">
                  <a16:creationId xmlns:a16="http://schemas.microsoft.com/office/drawing/2014/main" id="{1204B45B-9598-4770-B3A7-C7D44C3009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469" y="3132900"/>
              <a:ext cx="318571" cy="303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BA4D95CA-540E-4309-AC02-34B3C2F4D590}"/>
              </a:ext>
            </a:extLst>
          </p:cNvPr>
          <p:cNvSpPr txBox="1"/>
          <p:nvPr/>
        </p:nvSpPr>
        <p:spPr>
          <a:xfrm>
            <a:off x="5213444" y="1447607"/>
            <a:ext cx="12010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개선 방향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8619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87;p36">
            <a:extLst>
              <a:ext uri="{FF2B5EF4-FFF2-40B4-BE49-F238E27FC236}">
                <a16:creationId xmlns:a16="http://schemas.microsoft.com/office/drawing/2014/main" id="{D4B75F3B-A0B0-489A-83EB-3A7EE22A154C}"/>
              </a:ext>
            </a:extLst>
          </p:cNvPr>
          <p:cNvSpPr txBox="1">
            <a:spLocks/>
          </p:cNvSpPr>
          <p:nvPr/>
        </p:nvSpPr>
        <p:spPr>
          <a:xfrm>
            <a:off x="4005618" y="2442222"/>
            <a:ext cx="4180764" cy="986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18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9pPr>
          </a:lstStyle>
          <a:p>
            <a:pPr algn="ctr"/>
            <a:r>
              <a:rPr lang="ko-KR" altLang="en-US" sz="5400" b="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감사합니다</a:t>
            </a:r>
            <a:endParaRPr lang="en-US" altLang="ko-KR" sz="5400" b="0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8219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2E59D655-2B4D-49D2-A3B0-336BCEB30461}"/>
              </a:ext>
            </a:extLst>
          </p:cNvPr>
          <p:cNvGrpSpPr/>
          <p:nvPr/>
        </p:nvGrpSpPr>
        <p:grpSpPr>
          <a:xfrm>
            <a:off x="220854" y="-2827"/>
            <a:ext cx="4529933" cy="1154547"/>
            <a:chOff x="220854" y="-2827"/>
            <a:chExt cx="4529933" cy="115454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F315CC3-1E2E-4C70-BEE6-91A15CC7D303}"/>
                </a:ext>
              </a:extLst>
            </p:cNvPr>
            <p:cNvSpPr txBox="1"/>
            <p:nvPr/>
          </p:nvSpPr>
          <p:spPr>
            <a:xfrm>
              <a:off x="1427901" y="348068"/>
              <a:ext cx="160190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dirty="0">
                  <a:solidFill>
                    <a:srgbClr val="0020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Appendix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CA2008E-6E42-4699-B7E0-5928AD379D61}"/>
                </a:ext>
              </a:extLst>
            </p:cNvPr>
            <p:cNvSpPr/>
            <p:nvPr/>
          </p:nvSpPr>
          <p:spPr>
            <a:xfrm>
              <a:off x="220854" y="-2827"/>
              <a:ext cx="1017600" cy="11278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EEB444-7931-4D1E-9FF2-F8F36CC1E8B9}"/>
                </a:ext>
              </a:extLst>
            </p:cNvPr>
            <p:cNvSpPr txBox="1"/>
            <p:nvPr/>
          </p:nvSpPr>
          <p:spPr>
            <a:xfrm>
              <a:off x="343880" y="193847"/>
              <a:ext cx="8818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08</a:t>
              </a:r>
              <a:endPara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71EE1A-7810-4C78-914D-4D06BBF6DB89}"/>
                </a:ext>
              </a:extLst>
            </p:cNvPr>
            <p:cNvSpPr txBox="1"/>
            <p:nvPr/>
          </p:nvSpPr>
          <p:spPr>
            <a:xfrm>
              <a:off x="1427901" y="751610"/>
              <a:ext cx="33228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개발 환경</a:t>
              </a:r>
              <a:endPara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6C6386C-B633-4E01-BA4E-3BA3FDB8685B}"/>
              </a:ext>
            </a:extLst>
          </p:cNvPr>
          <p:cNvSpPr txBox="1"/>
          <p:nvPr/>
        </p:nvSpPr>
        <p:spPr>
          <a:xfrm>
            <a:off x="6986367" y="2132975"/>
            <a:ext cx="17920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핵심 모듈 버전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8B7660-41DA-4E68-87F9-A60CB9FE2970}"/>
              </a:ext>
            </a:extLst>
          </p:cNvPr>
          <p:cNvSpPr txBox="1"/>
          <p:nvPr/>
        </p:nvSpPr>
        <p:spPr>
          <a:xfrm>
            <a:off x="6986367" y="2638674"/>
            <a:ext cx="19444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Python 3.8.0</a:t>
            </a:r>
          </a:p>
          <a:p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Tensorflow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2.6.2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A7687A-61BB-48F9-A12F-B62A2EAE3915}"/>
              </a:ext>
            </a:extLst>
          </p:cNvPr>
          <p:cNvSpPr txBox="1"/>
          <p:nvPr/>
        </p:nvSpPr>
        <p:spPr>
          <a:xfrm>
            <a:off x="3220886" y="2132975"/>
            <a:ext cx="17920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하드웨어 스펙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CEB60F-BAAD-453D-B9DC-2EF6B516B19D}"/>
              </a:ext>
            </a:extLst>
          </p:cNvPr>
          <p:cNvSpPr txBox="1"/>
          <p:nvPr/>
        </p:nvSpPr>
        <p:spPr>
          <a:xfrm>
            <a:off x="3220884" y="2638674"/>
            <a:ext cx="19847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CPU : i9-11900K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RAM : 32G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BDE668-0861-4458-AB53-E5EC09CB0692}"/>
              </a:ext>
            </a:extLst>
          </p:cNvPr>
          <p:cNvSpPr txBox="1"/>
          <p:nvPr/>
        </p:nvSpPr>
        <p:spPr>
          <a:xfrm>
            <a:off x="3220885" y="3571882"/>
            <a:ext cx="11909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720657-F077-4A67-9DCC-4592DDE8300E}"/>
              </a:ext>
            </a:extLst>
          </p:cNvPr>
          <p:cNvSpPr txBox="1"/>
          <p:nvPr/>
        </p:nvSpPr>
        <p:spPr>
          <a:xfrm>
            <a:off x="3220885" y="4074203"/>
            <a:ext cx="1792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Pycharm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78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2E59D655-2B4D-49D2-A3B0-336BCEB30461}"/>
              </a:ext>
            </a:extLst>
          </p:cNvPr>
          <p:cNvGrpSpPr/>
          <p:nvPr/>
        </p:nvGrpSpPr>
        <p:grpSpPr>
          <a:xfrm>
            <a:off x="220854" y="-2827"/>
            <a:ext cx="4529933" cy="1154547"/>
            <a:chOff x="220854" y="-2827"/>
            <a:chExt cx="4529933" cy="115454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F315CC3-1E2E-4C70-BEE6-91A15CC7D303}"/>
                </a:ext>
              </a:extLst>
            </p:cNvPr>
            <p:cNvSpPr txBox="1"/>
            <p:nvPr/>
          </p:nvSpPr>
          <p:spPr>
            <a:xfrm>
              <a:off x="1427901" y="348068"/>
              <a:ext cx="160190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dirty="0">
                  <a:solidFill>
                    <a:srgbClr val="0020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Appendix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CA2008E-6E42-4699-B7E0-5928AD379D61}"/>
                </a:ext>
              </a:extLst>
            </p:cNvPr>
            <p:cNvSpPr/>
            <p:nvPr/>
          </p:nvSpPr>
          <p:spPr>
            <a:xfrm>
              <a:off x="220854" y="-2827"/>
              <a:ext cx="1017600" cy="11278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EEB444-7931-4D1E-9FF2-F8F36CC1E8B9}"/>
                </a:ext>
              </a:extLst>
            </p:cNvPr>
            <p:cNvSpPr txBox="1"/>
            <p:nvPr/>
          </p:nvSpPr>
          <p:spPr>
            <a:xfrm>
              <a:off x="343880" y="193847"/>
              <a:ext cx="8818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08</a:t>
              </a:r>
              <a:endPara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71EE1A-7810-4C78-914D-4D06BBF6DB89}"/>
                </a:ext>
              </a:extLst>
            </p:cNvPr>
            <p:cNvSpPr txBox="1"/>
            <p:nvPr/>
          </p:nvSpPr>
          <p:spPr>
            <a:xfrm>
              <a:off x="1427901" y="751610"/>
              <a:ext cx="33228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구현 코드</a:t>
              </a:r>
              <a:endPara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E01981D3-EF68-4994-A26B-BA4FBFECF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712" y="1401041"/>
            <a:ext cx="5621888" cy="51088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4085562-8F1F-48CA-8AD9-007A9B8E5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996" y="1401040"/>
            <a:ext cx="4277104" cy="51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048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93A767D-32AE-46B3-BF99-1A8527B42367}"/>
              </a:ext>
            </a:extLst>
          </p:cNvPr>
          <p:cNvSpPr/>
          <p:nvPr/>
        </p:nvSpPr>
        <p:spPr>
          <a:xfrm>
            <a:off x="7600794" y="0"/>
            <a:ext cx="4591207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pic>
        <p:nvPicPr>
          <p:cNvPr id="1026" name="Picture 2" descr="Designed for Simplicity: User experience updates to Outlook for Windows -  Microsoft Tech Community">
            <a:extLst>
              <a:ext uri="{FF2B5EF4-FFF2-40B4-BE49-F238E27FC236}">
                <a16:creationId xmlns:a16="http://schemas.microsoft.com/office/drawing/2014/main" id="{B4A87848-E3C8-416C-828F-27FC098BE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388" y="684605"/>
            <a:ext cx="4086016" cy="262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1306545E-76C5-41D6-A14B-7DDD3C8DFF90}"/>
              </a:ext>
            </a:extLst>
          </p:cNvPr>
          <p:cNvGrpSpPr/>
          <p:nvPr/>
        </p:nvGrpSpPr>
        <p:grpSpPr>
          <a:xfrm>
            <a:off x="698729" y="787400"/>
            <a:ext cx="6111852" cy="5755734"/>
            <a:chOff x="1060052" y="583522"/>
            <a:chExt cx="5310399" cy="52832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DAE2210-E29E-442F-BA74-F9687EF4A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0052" y="583522"/>
              <a:ext cx="5310399" cy="5283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Picture 2" descr="YoungJun Kim">
              <a:extLst>
                <a:ext uri="{FF2B5EF4-FFF2-40B4-BE49-F238E27FC236}">
                  <a16:creationId xmlns:a16="http://schemas.microsoft.com/office/drawing/2014/main" id="{9CEF5B38-65BD-4D94-A7CE-951E6F126C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1053" y="4442623"/>
              <a:ext cx="1008728" cy="10087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Google Shape;187;p36">
            <a:extLst>
              <a:ext uri="{FF2B5EF4-FFF2-40B4-BE49-F238E27FC236}">
                <a16:creationId xmlns:a16="http://schemas.microsoft.com/office/drawing/2014/main" id="{6C677CD8-A525-4DCE-A6E9-D64992BD6BCF}"/>
              </a:ext>
            </a:extLst>
          </p:cNvPr>
          <p:cNvSpPr txBox="1">
            <a:spLocks/>
          </p:cNvSpPr>
          <p:nvPr/>
        </p:nvSpPr>
        <p:spPr>
          <a:xfrm>
            <a:off x="2186434" y="296826"/>
            <a:ext cx="3136441" cy="387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나눔스퀘어 Bold"/>
              <a:buNone/>
              <a:defRPr sz="35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나눔스퀘어 Bold"/>
              <a:buNone/>
              <a:defRPr sz="35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나눔스퀘어 Bold"/>
              <a:buNone/>
              <a:defRPr sz="35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나눔스퀘어 Bold"/>
              <a:buNone/>
              <a:defRPr sz="35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나눔스퀘어 Bold"/>
              <a:buNone/>
              <a:defRPr sz="35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나눔스퀘어 Bold"/>
              <a:buNone/>
              <a:defRPr sz="35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나눔스퀘어 Bold"/>
              <a:buNone/>
              <a:defRPr sz="35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나눔스퀘어 Bold"/>
              <a:buNone/>
              <a:defRPr sz="35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나눔스퀘어 Bold"/>
              <a:buNone/>
              <a:defRPr sz="35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9pPr>
          </a:lstStyle>
          <a:p>
            <a:pPr algn="ctr"/>
            <a:r>
              <a:rPr lang="ko-KR" altLang="en-US" sz="2400" b="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개발자 프로필</a:t>
            </a:r>
            <a:endParaRPr lang="en-US" sz="2400" b="0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1FD5F12-4CDE-48A8-A78B-680F342D9453}"/>
              </a:ext>
            </a:extLst>
          </p:cNvPr>
          <p:cNvGrpSpPr/>
          <p:nvPr/>
        </p:nvGrpSpPr>
        <p:grpSpPr>
          <a:xfrm>
            <a:off x="8344481" y="3805384"/>
            <a:ext cx="3095284" cy="2743403"/>
            <a:chOff x="6360719" y="2983345"/>
            <a:chExt cx="2321463" cy="2057552"/>
          </a:xfrm>
        </p:grpSpPr>
        <p:pic>
          <p:nvPicPr>
            <p:cNvPr id="25" name="Picture 10" descr="마이크로소프트 아웃룩 - 위키백과, 우리 모두의 백과사전">
              <a:extLst>
                <a:ext uri="{FF2B5EF4-FFF2-40B4-BE49-F238E27FC236}">
                  <a16:creationId xmlns:a16="http://schemas.microsoft.com/office/drawing/2014/main" id="{537B7DAD-9D62-49E5-9494-2A69043136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26" b="99537" l="2146" r="96996">
                          <a14:foregroundMark x1="47210" y1="14815" x2="76824" y2="40741"/>
                          <a14:foregroundMark x1="44635" y1="6944" x2="72532" y2="17130"/>
                          <a14:foregroundMark x1="38197" y1="4630" x2="72103" y2="5556"/>
                          <a14:foregroundMark x1="83691" y1="9259" x2="87983" y2="39352"/>
                          <a14:foregroundMark x1="88412" y1="7407" x2="88412" y2="7407"/>
                          <a14:foregroundMark x1="91416" y1="4167" x2="83691" y2="50000"/>
                          <a14:foregroundMark x1="88841" y1="67593" x2="90987" y2="86574"/>
                          <a14:foregroundMark x1="59657" y1="74537" x2="54077" y2="91204"/>
                          <a14:foregroundMark x1="39485" y1="87500" x2="82403" y2="84722"/>
                          <a14:foregroundMark x1="73391" y1="66667" x2="89270" y2="81481"/>
                          <a14:foregroundMark x1="82403" y1="59259" x2="87983" y2="80556"/>
                          <a14:foregroundMark x1="85408" y1="66667" x2="93133" y2="80556"/>
                          <a14:foregroundMark x1="91416" y1="61574" x2="93991" y2="85185"/>
                          <a14:foregroundMark x1="93991" y1="77315" x2="89700" y2="96759"/>
                          <a14:foregroundMark x1="17597" y1="45370" x2="15880" y2="61574"/>
                          <a14:foregroundMark x1="17597" y1="42130" x2="34335" y2="48148"/>
                          <a14:foregroundMark x1="12446" y1="37037" x2="19313" y2="53241"/>
                          <a14:foregroundMark x1="6009" y1="36574" x2="8584" y2="63889"/>
                          <a14:foregroundMark x1="13305" y1="31944" x2="32189" y2="32407"/>
                          <a14:foregroundMark x1="3863" y1="34259" x2="6438" y2="57407"/>
                          <a14:foregroundMark x1="35622" y1="12037" x2="45923" y2="10185"/>
                          <a14:foregroundMark x1="32189" y1="6481" x2="79399" y2="926"/>
                          <a14:foregroundMark x1="81545" y1="17593" x2="83691" y2="57407"/>
                          <a14:foregroundMark x1="76824" y1="20370" x2="74249" y2="32407"/>
                          <a14:foregroundMark x1="38197" y1="94907" x2="67811" y2="90278"/>
                          <a14:foregroundMark x1="33906" y1="92130" x2="27897" y2="97222"/>
                          <a14:foregroundMark x1="57940" y1="96296" x2="79828" y2="95370"/>
                          <a14:foregroundMark x1="95708" y1="78704" x2="96137" y2="92593"/>
                          <a14:foregroundMark x1="94850" y1="61574" x2="95279" y2="70833"/>
                          <a14:foregroundMark x1="96996" y1="61111" x2="95708" y2="84722"/>
                          <a14:foregroundMark x1="33047" y1="39352" x2="39056" y2="56019"/>
                          <a14:foregroundMark x1="27468" y1="37037" x2="35193" y2="37037"/>
                          <a14:foregroundMark x1="24034" y1="64352" x2="40343" y2="57870"/>
                          <a14:foregroundMark x1="2575" y1="38426" x2="5150" y2="48611"/>
                          <a14:foregroundMark x1="33047" y1="99537" x2="76395" y2="94444"/>
                          <a14:foregroundMark x1="76395" y1="94444" x2="96137" y2="95370"/>
                          <a14:foregroundMark x1="47210" y1="33333" x2="7296" y2="74074"/>
                          <a14:backgroundMark x1="99142" y1="99074" x2="99142" y2="9907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0719" y="3690194"/>
              <a:ext cx="694528" cy="6438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8586F48-1F42-4814-98D7-650FC6203691}"/>
                </a:ext>
              </a:extLst>
            </p:cNvPr>
            <p:cNvSpPr/>
            <p:nvPr/>
          </p:nvSpPr>
          <p:spPr>
            <a:xfrm>
              <a:off x="7980218" y="2983345"/>
              <a:ext cx="701964" cy="58332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37E75A1-6922-4F34-9CB4-92C2F88C0EDD}"/>
                </a:ext>
              </a:extLst>
            </p:cNvPr>
            <p:cNvSpPr/>
            <p:nvPr/>
          </p:nvSpPr>
          <p:spPr>
            <a:xfrm>
              <a:off x="7980218" y="3720460"/>
              <a:ext cx="701964" cy="58332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18D5E99-EEAA-41DB-912A-39EB395E084B}"/>
                </a:ext>
              </a:extLst>
            </p:cNvPr>
            <p:cNvSpPr/>
            <p:nvPr/>
          </p:nvSpPr>
          <p:spPr>
            <a:xfrm>
              <a:off x="7980218" y="4457575"/>
              <a:ext cx="701964" cy="58332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7504E97F-3DBA-4B7F-852F-346616207E1F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>
              <a:off x="7175311" y="4012121"/>
              <a:ext cx="804908" cy="1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91442666-463E-4C71-814A-DA73BC4C862C}"/>
                </a:ext>
              </a:extLst>
            </p:cNvPr>
            <p:cNvCxnSpPr>
              <a:cxnSpLocks/>
            </p:cNvCxnSpPr>
            <p:nvPr/>
          </p:nvCxnSpPr>
          <p:spPr>
            <a:xfrm>
              <a:off x="7546109" y="3275006"/>
              <a:ext cx="434109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2B07D417-EEB6-4F8E-BCB4-C06061233AFF}"/>
                </a:ext>
              </a:extLst>
            </p:cNvPr>
            <p:cNvCxnSpPr>
              <a:cxnSpLocks/>
            </p:cNvCxnSpPr>
            <p:nvPr/>
          </p:nvCxnSpPr>
          <p:spPr>
            <a:xfrm>
              <a:off x="7546108" y="4749236"/>
              <a:ext cx="434109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A30F6151-D44A-45B8-A0B6-948B28DB4337}"/>
                </a:ext>
              </a:extLst>
            </p:cNvPr>
            <p:cNvCxnSpPr>
              <a:cxnSpLocks/>
            </p:cNvCxnSpPr>
            <p:nvPr/>
          </p:nvCxnSpPr>
          <p:spPr>
            <a:xfrm>
              <a:off x="7571168" y="3245140"/>
              <a:ext cx="0" cy="808542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DBB1F9B1-13A6-4A5F-AC54-1AD740740949}"/>
                </a:ext>
              </a:extLst>
            </p:cNvPr>
            <p:cNvCxnSpPr>
              <a:cxnSpLocks/>
            </p:cNvCxnSpPr>
            <p:nvPr/>
          </p:nvCxnSpPr>
          <p:spPr>
            <a:xfrm>
              <a:off x="7569615" y="4021356"/>
              <a:ext cx="0" cy="737116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0540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7CE9CD05-B65C-4EE2-98A2-84083AD5BE0D}"/>
              </a:ext>
            </a:extLst>
          </p:cNvPr>
          <p:cNvSpPr/>
          <p:nvPr/>
        </p:nvSpPr>
        <p:spPr>
          <a:xfrm>
            <a:off x="1" y="0"/>
            <a:ext cx="4591207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EA1867-9602-42AF-BCDB-527661750905}"/>
              </a:ext>
            </a:extLst>
          </p:cNvPr>
          <p:cNvSpPr txBox="1"/>
          <p:nvPr/>
        </p:nvSpPr>
        <p:spPr>
          <a:xfrm>
            <a:off x="1650365" y="1014476"/>
            <a:ext cx="23571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BCB6A58-654F-4254-87EE-28681BC9EE98}"/>
              </a:ext>
            </a:extLst>
          </p:cNvPr>
          <p:cNvGrpSpPr/>
          <p:nvPr/>
        </p:nvGrpSpPr>
        <p:grpSpPr>
          <a:xfrm>
            <a:off x="6620801" y="1014476"/>
            <a:ext cx="3920834" cy="5252216"/>
            <a:chOff x="6452275" y="934181"/>
            <a:chExt cx="3920834" cy="5252216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473685B9-C2BB-4E0F-A54D-3AD1723759BA}"/>
                </a:ext>
              </a:extLst>
            </p:cNvPr>
            <p:cNvGrpSpPr/>
            <p:nvPr/>
          </p:nvGrpSpPr>
          <p:grpSpPr>
            <a:xfrm>
              <a:off x="6452275" y="934181"/>
              <a:ext cx="3920834" cy="5252216"/>
              <a:chOff x="6479571" y="1477840"/>
              <a:chExt cx="3920834" cy="5252216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67D4B3D3-3F9B-4F01-9733-9E19FA509015}"/>
                  </a:ext>
                </a:extLst>
              </p:cNvPr>
              <p:cNvGrpSpPr/>
              <p:nvPr/>
            </p:nvGrpSpPr>
            <p:grpSpPr>
              <a:xfrm>
                <a:off x="6479571" y="1477840"/>
                <a:ext cx="3880900" cy="4598318"/>
                <a:chOff x="6493219" y="1477840"/>
                <a:chExt cx="3880900" cy="4598318"/>
              </a:xfrm>
            </p:grpSpPr>
            <p:sp>
              <p:nvSpPr>
                <p:cNvPr id="12" name="Google Shape;187;p36">
                  <a:extLst>
                    <a:ext uri="{FF2B5EF4-FFF2-40B4-BE49-F238E27FC236}">
                      <a16:creationId xmlns:a16="http://schemas.microsoft.com/office/drawing/2014/main" id="{9E2EE1DA-BD7F-40F6-97BD-F2B7DAAD951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493219" y="4093420"/>
                  <a:ext cx="3880900" cy="6749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21900" tIns="121900" rIns="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18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1pPr>
                  <a:lvl2pPr marR="0" lvl="1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52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2pPr>
                  <a:lvl3pPr marR="0" lvl="2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52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3pPr>
                  <a:lvl4pPr marR="0" lvl="3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52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4pPr>
                  <a:lvl5pPr marR="0" lvl="4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52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5pPr>
                  <a:lvl6pPr marR="0" lvl="5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52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6pPr>
                  <a:lvl7pPr marR="0" lvl="6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52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7pPr>
                  <a:lvl8pPr marR="0" lvl="7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52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8pPr>
                  <a:lvl9pPr marR="0" lvl="8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52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9pPr>
                </a:lstStyle>
                <a:p>
                  <a:r>
                    <a:rPr lang="en-US" altLang="ko-KR" sz="2400" b="0" dirty="0">
                      <a:solidFill>
                        <a:srgbClr val="002060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05. </a:t>
                  </a:r>
                  <a:r>
                    <a:rPr lang="ko-KR" altLang="en-US" sz="2400" b="0" dirty="0">
                      <a:solidFill>
                        <a:srgbClr val="002060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성능 평가</a:t>
                  </a:r>
                  <a:endParaRPr lang="en-US" sz="2400" b="0" dirty="0">
                    <a:solidFill>
                      <a:srgbClr val="00206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  <p:sp>
              <p:nvSpPr>
                <p:cNvPr id="13" name="Google Shape;187;p36">
                  <a:extLst>
                    <a:ext uri="{FF2B5EF4-FFF2-40B4-BE49-F238E27FC236}">
                      <a16:creationId xmlns:a16="http://schemas.microsoft.com/office/drawing/2014/main" id="{9222E2FC-7494-4399-A107-FCA83C6BADC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493219" y="4747315"/>
                  <a:ext cx="3880900" cy="6749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21900" tIns="121900" rIns="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18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1pPr>
                  <a:lvl2pPr marR="0" lvl="1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52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2pPr>
                  <a:lvl3pPr marR="0" lvl="2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52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3pPr>
                  <a:lvl4pPr marR="0" lvl="3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52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4pPr>
                  <a:lvl5pPr marR="0" lvl="4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52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5pPr>
                  <a:lvl6pPr marR="0" lvl="5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52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6pPr>
                  <a:lvl7pPr marR="0" lvl="6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52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7pPr>
                  <a:lvl8pPr marR="0" lvl="7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52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8pPr>
                  <a:lvl9pPr marR="0" lvl="8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52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9pPr>
                </a:lstStyle>
                <a:p>
                  <a:r>
                    <a:rPr lang="en-US" altLang="ko-KR" sz="2400" b="0" dirty="0">
                      <a:solidFill>
                        <a:srgbClr val="002060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06. </a:t>
                  </a:r>
                  <a:r>
                    <a:rPr lang="ko-KR" altLang="en-US" sz="2400" b="0" dirty="0">
                      <a:solidFill>
                        <a:srgbClr val="002060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배운 점 </a:t>
                  </a:r>
                  <a:r>
                    <a:rPr lang="en-US" altLang="ko-KR" sz="2400" b="0" dirty="0">
                      <a:solidFill>
                        <a:srgbClr val="002060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&amp; </a:t>
                  </a:r>
                  <a:r>
                    <a:rPr lang="ko-KR" altLang="en-US" sz="2400" b="0" dirty="0">
                      <a:solidFill>
                        <a:srgbClr val="002060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어려웠던 점</a:t>
                  </a:r>
                  <a:endParaRPr lang="en-US" sz="2400" b="0" dirty="0">
                    <a:solidFill>
                      <a:srgbClr val="00206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  <p:sp>
              <p:nvSpPr>
                <p:cNvPr id="25" name="Google Shape;187;p36">
                  <a:extLst>
                    <a:ext uri="{FF2B5EF4-FFF2-40B4-BE49-F238E27FC236}">
                      <a16:creationId xmlns:a16="http://schemas.microsoft.com/office/drawing/2014/main" id="{4DC56D07-23FA-4005-B6A4-22C50F05F77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493219" y="1477840"/>
                  <a:ext cx="3880898" cy="6749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21900" tIns="121900" rIns="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18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1pPr>
                  <a:lvl2pPr marR="0" lvl="1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52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2pPr>
                  <a:lvl3pPr marR="0" lvl="2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52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3pPr>
                  <a:lvl4pPr marR="0" lvl="3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52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4pPr>
                  <a:lvl5pPr marR="0" lvl="4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52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5pPr>
                  <a:lvl6pPr marR="0" lvl="5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52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6pPr>
                  <a:lvl7pPr marR="0" lvl="6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52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7pPr>
                  <a:lvl8pPr marR="0" lvl="7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52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8pPr>
                  <a:lvl9pPr marR="0" lvl="8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52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9pPr>
                </a:lstStyle>
                <a:p>
                  <a:r>
                    <a:rPr lang="en-US" altLang="ko-KR" sz="2400" b="0" dirty="0">
                      <a:solidFill>
                        <a:srgbClr val="002060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01. </a:t>
                  </a:r>
                  <a:r>
                    <a:rPr lang="ko-KR" altLang="en-US" sz="2400" b="0" dirty="0">
                      <a:solidFill>
                        <a:srgbClr val="002060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프로젝트 기획 배경</a:t>
                  </a:r>
                  <a:endParaRPr lang="en-US" sz="2400" b="0" dirty="0">
                    <a:solidFill>
                      <a:srgbClr val="00206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  <p:sp>
              <p:nvSpPr>
                <p:cNvPr id="26" name="Google Shape;187;p36">
                  <a:extLst>
                    <a:ext uri="{FF2B5EF4-FFF2-40B4-BE49-F238E27FC236}">
                      <a16:creationId xmlns:a16="http://schemas.microsoft.com/office/drawing/2014/main" id="{6A95D6CB-EA45-4547-AD2B-629E0E69E8C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493219" y="3439525"/>
                  <a:ext cx="3717442" cy="6749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21900" tIns="121900" rIns="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18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1pPr>
                  <a:lvl2pPr marR="0" lvl="1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52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2pPr>
                  <a:lvl3pPr marR="0" lvl="2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52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3pPr>
                  <a:lvl4pPr marR="0" lvl="3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52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4pPr>
                  <a:lvl5pPr marR="0" lvl="4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52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5pPr>
                  <a:lvl6pPr marR="0" lvl="5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52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6pPr>
                  <a:lvl7pPr marR="0" lvl="6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52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7pPr>
                  <a:lvl8pPr marR="0" lvl="7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52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8pPr>
                  <a:lvl9pPr marR="0" lvl="8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52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9pPr>
                </a:lstStyle>
                <a:p>
                  <a:r>
                    <a:rPr lang="en-US" altLang="ko-KR" sz="2400" b="0" dirty="0">
                      <a:solidFill>
                        <a:srgbClr val="002060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04. </a:t>
                  </a:r>
                  <a:r>
                    <a:rPr lang="ko-KR" altLang="en-US" sz="2400" b="0" dirty="0">
                      <a:solidFill>
                        <a:srgbClr val="002060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모델링</a:t>
                  </a:r>
                  <a:endParaRPr lang="en-US" sz="2400" b="0" dirty="0">
                    <a:solidFill>
                      <a:srgbClr val="00206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  <p:sp>
              <p:nvSpPr>
                <p:cNvPr id="27" name="Google Shape;187;p36">
                  <a:extLst>
                    <a:ext uri="{FF2B5EF4-FFF2-40B4-BE49-F238E27FC236}">
                      <a16:creationId xmlns:a16="http://schemas.microsoft.com/office/drawing/2014/main" id="{5D8FD751-13BA-472B-9445-AAC0DBC6319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493219" y="2131735"/>
                  <a:ext cx="3717442" cy="6749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21900" tIns="121900" rIns="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18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1pPr>
                  <a:lvl2pPr marR="0" lvl="1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52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2pPr>
                  <a:lvl3pPr marR="0" lvl="2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52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3pPr>
                  <a:lvl4pPr marR="0" lvl="3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52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4pPr>
                  <a:lvl5pPr marR="0" lvl="4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52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5pPr>
                  <a:lvl6pPr marR="0" lvl="5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52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6pPr>
                  <a:lvl7pPr marR="0" lvl="6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52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7pPr>
                  <a:lvl8pPr marR="0" lvl="7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52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8pPr>
                  <a:lvl9pPr marR="0" lvl="8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52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9pPr>
                </a:lstStyle>
                <a:p>
                  <a:r>
                    <a:rPr lang="en-US" altLang="ko-KR" sz="2400" b="0" dirty="0">
                      <a:solidFill>
                        <a:srgbClr val="002060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02. </a:t>
                  </a:r>
                  <a:r>
                    <a:rPr lang="ko-KR" altLang="en-US" sz="2400" b="0" dirty="0">
                      <a:solidFill>
                        <a:srgbClr val="002060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프로세스 개요</a:t>
                  </a:r>
                  <a:endParaRPr lang="en-US" sz="2400" b="0" dirty="0">
                    <a:solidFill>
                      <a:srgbClr val="00206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  <p:sp>
              <p:nvSpPr>
                <p:cNvPr id="11" name="Google Shape;187;p36">
                  <a:extLst>
                    <a:ext uri="{FF2B5EF4-FFF2-40B4-BE49-F238E27FC236}">
                      <a16:creationId xmlns:a16="http://schemas.microsoft.com/office/drawing/2014/main" id="{88962F68-F35C-4260-A683-245E23AF279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493219" y="5401210"/>
                  <a:ext cx="3880900" cy="6749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21900" tIns="121900" rIns="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18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1pPr>
                  <a:lvl2pPr marR="0" lvl="1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52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2pPr>
                  <a:lvl3pPr marR="0" lvl="2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52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3pPr>
                  <a:lvl4pPr marR="0" lvl="3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52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4pPr>
                  <a:lvl5pPr marR="0" lvl="4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52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5pPr>
                  <a:lvl6pPr marR="0" lvl="5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52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6pPr>
                  <a:lvl7pPr marR="0" lvl="6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52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7pPr>
                  <a:lvl8pPr marR="0" lvl="7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52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8pPr>
                  <a:lvl9pPr marR="0" lvl="8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52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9pPr>
                </a:lstStyle>
                <a:p>
                  <a:r>
                    <a:rPr lang="en-US" altLang="ko-KR" sz="2400" b="0" dirty="0">
                      <a:solidFill>
                        <a:srgbClr val="002060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07. </a:t>
                  </a:r>
                  <a:r>
                    <a:rPr lang="ko-KR" altLang="en-US" sz="2400" b="0" dirty="0">
                      <a:solidFill>
                        <a:srgbClr val="002060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한계점 </a:t>
                  </a:r>
                  <a:r>
                    <a:rPr lang="en-US" altLang="ko-KR" sz="2400" b="0" dirty="0">
                      <a:solidFill>
                        <a:srgbClr val="002060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&amp;</a:t>
                  </a:r>
                  <a:r>
                    <a:rPr lang="ko-KR" altLang="en-US" sz="2400" b="0" dirty="0">
                      <a:solidFill>
                        <a:srgbClr val="002060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 개선 방향</a:t>
                  </a:r>
                  <a:endParaRPr lang="en-US" sz="2400" b="0" dirty="0">
                    <a:solidFill>
                      <a:srgbClr val="00206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</p:grpSp>
          <p:sp>
            <p:nvSpPr>
              <p:cNvPr id="15" name="Google Shape;187;p36">
                <a:extLst>
                  <a:ext uri="{FF2B5EF4-FFF2-40B4-BE49-F238E27FC236}">
                    <a16:creationId xmlns:a16="http://schemas.microsoft.com/office/drawing/2014/main" id="{5CBDFA58-503B-47F6-A21F-F32755A110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19505" y="6055108"/>
                <a:ext cx="3880900" cy="6749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나눔스퀘어 Bold"/>
                  <a:buNone/>
                  <a:defRPr sz="1800" b="1" i="0" u="none" strike="noStrike" cap="none">
                    <a:solidFill>
                      <a:schemeClr val="dk1"/>
                    </a:solidFill>
                    <a:latin typeface="나눔스퀘어 Bold"/>
                    <a:ea typeface="나눔스퀘어 Bold"/>
                    <a:cs typeface="나눔스퀘어 Bold"/>
                    <a:sym typeface="나눔스퀘어 Bold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나눔스퀘어 Bold"/>
                  <a:buNone/>
                  <a:defRPr sz="5200" b="1" i="0" u="none" strike="noStrike" cap="none">
                    <a:solidFill>
                      <a:schemeClr val="dk1"/>
                    </a:solidFill>
                    <a:latin typeface="나눔스퀘어 Bold"/>
                    <a:ea typeface="나눔스퀘어 Bold"/>
                    <a:cs typeface="나눔스퀘어 Bold"/>
                    <a:sym typeface="나눔스퀘어 Bold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나눔스퀘어 Bold"/>
                  <a:buNone/>
                  <a:defRPr sz="5200" b="1" i="0" u="none" strike="noStrike" cap="none">
                    <a:solidFill>
                      <a:schemeClr val="dk1"/>
                    </a:solidFill>
                    <a:latin typeface="나눔스퀘어 Bold"/>
                    <a:ea typeface="나눔스퀘어 Bold"/>
                    <a:cs typeface="나눔스퀘어 Bold"/>
                    <a:sym typeface="나눔스퀘어 Bold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나눔스퀘어 Bold"/>
                  <a:buNone/>
                  <a:defRPr sz="5200" b="1" i="0" u="none" strike="noStrike" cap="none">
                    <a:solidFill>
                      <a:schemeClr val="dk1"/>
                    </a:solidFill>
                    <a:latin typeface="나눔스퀘어 Bold"/>
                    <a:ea typeface="나눔스퀘어 Bold"/>
                    <a:cs typeface="나눔스퀘어 Bold"/>
                    <a:sym typeface="나눔스퀘어 Bold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나눔스퀘어 Bold"/>
                  <a:buNone/>
                  <a:defRPr sz="5200" b="1" i="0" u="none" strike="noStrike" cap="none">
                    <a:solidFill>
                      <a:schemeClr val="dk1"/>
                    </a:solidFill>
                    <a:latin typeface="나눔스퀘어 Bold"/>
                    <a:ea typeface="나눔스퀘어 Bold"/>
                    <a:cs typeface="나눔스퀘어 Bold"/>
                    <a:sym typeface="나눔스퀘어 Bold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나눔스퀘어 Bold"/>
                  <a:buNone/>
                  <a:defRPr sz="5200" b="1" i="0" u="none" strike="noStrike" cap="none">
                    <a:solidFill>
                      <a:schemeClr val="dk1"/>
                    </a:solidFill>
                    <a:latin typeface="나눔스퀘어 Bold"/>
                    <a:ea typeface="나눔스퀘어 Bold"/>
                    <a:cs typeface="나눔스퀘어 Bold"/>
                    <a:sym typeface="나눔스퀘어 Bold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나눔스퀘어 Bold"/>
                  <a:buNone/>
                  <a:defRPr sz="5200" b="1" i="0" u="none" strike="noStrike" cap="none">
                    <a:solidFill>
                      <a:schemeClr val="dk1"/>
                    </a:solidFill>
                    <a:latin typeface="나눔스퀘어 Bold"/>
                    <a:ea typeface="나눔스퀘어 Bold"/>
                    <a:cs typeface="나눔스퀘어 Bold"/>
                    <a:sym typeface="나눔스퀘어 Bold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나눔스퀘어 Bold"/>
                  <a:buNone/>
                  <a:defRPr sz="5200" b="1" i="0" u="none" strike="noStrike" cap="none">
                    <a:solidFill>
                      <a:schemeClr val="dk1"/>
                    </a:solidFill>
                    <a:latin typeface="나눔스퀘어 Bold"/>
                    <a:ea typeface="나눔스퀘어 Bold"/>
                    <a:cs typeface="나눔스퀘어 Bold"/>
                    <a:sym typeface="나눔스퀘어 Bold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나눔스퀘어 Bold"/>
                  <a:buNone/>
                  <a:defRPr sz="5200" b="1" i="0" u="none" strike="noStrike" cap="none">
                    <a:solidFill>
                      <a:schemeClr val="dk1"/>
                    </a:solidFill>
                    <a:latin typeface="나눔스퀘어 Bold"/>
                    <a:ea typeface="나눔스퀘어 Bold"/>
                    <a:cs typeface="나눔스퀘어 Bold"/>
                    <a:sym typeface="나눔스퀘어 Bold"/>
                  </a:defRPr>
                </a:lvl9pPr>
              </a:lstStyle>
              <a:p>
                <a:r>
                  <a:rPr lang="en-US" altLang="ko-KR" sz="2400" b="0" dirty="0">
                    <a:solidFill>
                      <a:srgbClr val="00206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08. Appendix</a:t>
                </a:r>
                <a:endParaRPr lang="en-US" sz="2400" b="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14" name="Google Shape;187;p36">
              <a:extLst>
                <a:ext uri="{FF2B5EF4-FFF2-40B4-BE49-F238E27FC236}">
                  <a16:creationId xmlns:a16="http://schemas.microsoft.com/office/drawing/2014/main" id="{7277D66A-3CB1-4AB2-AF3B-7C3DBA383BC5}"/>
                </a:ext>
              </a:extLst>
            </p:cNvPr>
            <p:cNvSpPr txBox="1">
              <a:spLocks/>
            </p:cNvSpPr>
            <p:nvPr/>
          </p:nvSpPr>
          <p:spPr>
            <a:xfrm>
              <a:off x="6452275" y="2241971"/>
              <a:ext cx="3717442" cy="6749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18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9pPr>
            </a:lstStyle>
            <a:p>
              <a:r>
                <a:rPr lang="en-US" altLang="ko-KR" sz="2400" b="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03. </a:t>
              </a:r>
              <a:r>
                <a:rPr lang="ko-KR" altLang="en-US" sz="2400" b="0" dirty="0" err="1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전처리</a:t>
              </a:r>
              <a:endParaRPr lang="en-US" sz="2400" b="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3231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6EB5CF4-847F-43FA-A5BF-CBBDD9D2BBF4}"/>
              </a:ext>
            </a:extLst>
          </p:cNvPr>
          <p:cNvSpPr txBox="1"/>
          <p:nvPr/>
        </p:nvSpPr>
        <p:spPr>
          <a:xfrm>
            <a:off x="381705" y="1588302"/>
            <a:ext cx="52819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메일을 업무 카테고리에 맞게 분류해 놓고 싶은데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algn="ctr"/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지금 당장 처리해야할 업무는 계속 들어오고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A2BC9B-1E00-43BB-8B3D-2E4392151F95}"/>
              </a:ext>
            </a:extLst>
          </p:cNvPr>
          <p:cNvSpPr txBox="1"/>
          <p:nvPr/>
        </p:nvSpPr>
        <p:spPr>
          <a:xfrm>
            <a:off x="958006" y="2456372"/>
            <a:ext cx="4129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이를 자동으로 분류하게 할 수는 없을까</a:t>
            </a:r>
            <a:r>
              <a:rPr lang="en-US" altLang="ko-KR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?”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B129071-50D1-4C1E-B7B9-4501A2D804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65" t="19620" r="44565" b="70769"/>
          <a:stretch/>
        </p:blipFill>
        <p:spPr>
          <a:xfrm>
            <a:off x="366843" y="4271407"/>
            <a:ext cx="1047524" cy="98522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323E36-0E83-47B2-8281-535F046CD29A}"/>
              </a:ext>
            </a:extLst>
          </p:cNvPr>
          <p:cNvSpPr/>
          <p:nvPr/>
        </p:nvSpPr>
        <p:spPr>
          <a:xfrm>
            <a:off x="3077181" y="3497369"/>
            <a:ext cx="2084400" cy="616193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사내 공지 메일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D5CFFE5-A232-4899-97BF-FB06C59C2172}"/>
              </a:ext>
            </a:extLst>
          </p:cNvPr>
          <p:cNvSpPr/>
          <p:nvPr/>
        </p:nvSpPr>
        <p:spPr>
          <a:xfrm>
            <a:off x="3077181" y="4383490"/>
            <a:ext cx="2082649" cy="616193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 관련 프로젝트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0CD7A9E-21D5-4422-8184-553E9852A960}"/>
              </a:ext>
            </a:extLst>
          </p:cNvPr>
          <p:cNvSpPr/>
          <p:nvPr/>
        </p:nvSpPr>
        <p:spPr>
          <a:xfrm>
            <a:off x="3077181" y="5290067"/>
            <a:ext cx="2082648" cy="616193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 부서 정기 메일</a:t>
            </a: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54389403-E58A-4D8F-ADC2-662406A0C4B9}"/>
              </a:ext>
            </a:extLst>
          </p:cNvPr>
          <p:cNvSpPr/>
          <p:nvPr/>
        </p:nvSpPr>
        <p:spPr>
          <a:xfrm>
            <a:off x="1643634" y="4522162"/>
            <a:ext cx="1047524" cy="338848"/>
          </a:xfrm>
          <a:prstGeom prst="rightArrow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1026" name="Picture 2" descr="물음표 - 무료 상호 작용개 아이콘">
            <a:extLst>
              <a:ext uri="{FF2B5EF4-FFF2-40B4-BE49-F238E27FC236}">
                <a16:creationId xmlns:a16="http://schemas.microsoft.com/office/drawing/2014/main" id="{6DD3F208-A650-41C3-86F0-BD34E3C3A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138" y="4344257"/>
            <a:ext cx="746867" cy="746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0CD81BC3-F4CA-4F08-956C-360F4F016ACA}"/>
              </a:ext>
            </a:extLst>
          </p:cNvPr>
          <p:cNvGrpSpPr/>
          <p:nvPr/>
        </p:nvGrpSpPr>
        <p:grpSpPr>
          <a:xfrm>
            <a:off x="5962467" y="861714"/>
            <a:ext cx="5790722" cy="2399351"/>
            <a:chOff x="5691531" y="861714"/>
            <a:chExt cx="5790722" cy="239935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6A060C3-F8D4-4A7A-833E-4CA53EC517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091" t="43957" r="43416" b="43869"/>
            <a:stretch/>
          </p:blipFill>
          <p:spPr>
            <a:xfrm>
              <a:off x="5691531" y="861714"/>
              <a:ext cx="805463" cy="83491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1502FA6-B668-4E6C-8E5D-98DC3AF119E2}"/>
                </a:ext>
              </a:extLst>
            </p:cNvPr>
            <p:cNvSpPr txBox="1"/>
            <p:nvPr/>
          </p:nvSpPr>
          <p:spPr>
            <a:xfrm>
              <a:off x="6527075" y="1691405"/>
              <a:ext cx="4955178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일일이 각 업무에 맞는 메일을 분류하기 번거롭다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</a:t>
              </a:r>
            </a:p>
            <a:p>
              <a:endPara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특히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여러 프로젝트를 동시에 수행해야 하는</a:t>
              </a:r>
              <a:endPara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직무일수록 메일 분류에 더 많은 번거로움이 있다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</a:t>
              </a:r>
            </a:p>
            <a:p>
              <a:endPara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overhead cost 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중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하나로 볼 수 있다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F110EAA-9258-47F6-9A26-384BC04B3958}"/>
                </a:ext>
              </a:extLst>
            </p:cNvPr>
            <p:cNvSpPr txBox="1"/>
            <p:nvPr/>
          </p:nvSpPr>
          <p:spPr>
            <a:xfrm>
              <a:off x="6515497" y="1113248"/>
              <a:ext cx="138177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문제 정의</a:t>
              </a:r>
              <a:endPara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1028" name="Picture 4" descr="SVG &gt; 질문 사항 옳은 투표 체크리스트 - 무료 SVG 이미지 및 아이콘. | SVG Silh">
              <a:extLst>
                <a:ext uri="{FF2B5EF4-FFF2-40B4-BE49-F238E27FC236}">
                  <a16:creationId xmlns:a16="http://schemas.microsoft.com/office/drawing/2014/main" id="{0CE1FBF7-DF09-4B83-B4AB-85DA85F780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9645" y="1698088"/>
              <a:ext cx="318571" cy="303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" descr="SVG &gt; 질문 사항 옳은 투표 체크리스트 - 무료 SVG 이미지 및 아이콘. | SVG Silh">
              <a:extLst>
                <a:ext uri="{FF2B5EF4-FFF2-40B4-BE49-F238E27FC236}">
                  <a16:creationId xmlns:a16="http://schemas.microsoft.com/office/drawing/2014/main" id="{67CF4918-0966-4064-9781-B6DE2AC84F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1729" y="2260752"/>
              <a:ext cx="318571" cy="303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SVG &gt; 질문 사항 옳은 투표 체크리스트 - 무료 SVG 이미지 및 아이콘. | SVG Silh">
              <a:extLst>
                <a:ext uri="{FF2B5EF4-FFF2-40B4-BE49-F238E27FC236}">
                  <a16:creationId xmlns:a16="http://schemas.microsoft.com/office/drawing/2014/main" id="{DF983229-2606-4CF5-9191-C58642F8CF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003" y="2885139"/>
              <a:ext cx="318571" cy="303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83534F4C-E87B-48FF-8400-46AB49628EB7}"/>
              </a:ext>
            </a:extLst>
          </p:cNvPr>
          <p:cNvGrpSpPr/>
          <p:nvPr/>
        </p:nvGrpSpPr>
        <p:grpSpPr>
          <a:xfrm>
            <a:off x="6040674" y="3475913"/>
            <a:ext cx="6387832" cy="2967431"/>
            <a:chOff x="5769738" y="3475913"/>
            <a:chExt cx="6387832" cy="296743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5A5D4BF-667A-43AD-8613-52CD15293A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69" t="19620" r="62471" b="71619"/>
            <a:stretch/>
          </p:blipFill>
          <p:spPr>
            <a:xfrm>
              <a:off x="5769738" y="3475913"/>
              <a:ext cx="746765" cy="659107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777E374-3A32-4E44-8F01-31D1417F77BF}"/>
                </a:ext>
              </a:extLst>
            </p:cNvPr>
            <p:cNvSpPr txBox="1"/>
            <p:nvPr/>
          </p:nvSpPr>
          <p:spPr>
            <a:xfrm>
              <a:off x="6496994" y="4135020"/>
              <a:ext cx="5660576" cy="23083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분류 작업 전 사전 정보 파악에 시간이 든다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</a:t>
              </a:r>
            </a:p>
            <a:p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발신자 및 메일 내용을 모두 파악해야 한다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.)</a:t>
              </a:r>
            </a:p>
            <a:p>
              <a:endPara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분류하는 프로세스 자체가 복잡하지는 않다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</a:t>
              </a:r>
            </a:p>
            <a:p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메일의 정보 해석 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⇒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분류될 </a:t>
              </a:r>
              <a:r>
                <a:rPr lang="ko-KR" altLang="en-US" sz="16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메일함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선택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</a:p>
            <a:p>
              <a:endParaRPr lang="en-US" altLang="ko-KR" sz="16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ko-KR" altLang="en-US" sz="1600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메일이 잘못 분류되어도</a:t>
              </a:r>
              <a:r>
                <a:rPr lang="en-US" altLang="ko-KR" sz="1600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1600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심각한 위험을 초래하지는 않는다</a:t>
              </a:r>
              <a:r>
                <a:rPr lang="en-US" altLang="ko-KR" sz="1600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</a:t>
              </a:r>
            </a:p>
            <a:p>
              <a:r>
                <a:rPr lang="en-US" altLang="ko-KR" sz="1600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</a:t>
              </a:r>
              <a:r>
                <a:rPr lang="ko-KR" altLang="en-US" sz="1600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메일이 잘못 분류되었는데 그 메일이 중요할 확률은 적고</a:t>
              </a:r>
              <a:r>
                <a:rPr lang="en-US" altLang="ko-KR" sz="1600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</a:t>
              </a:r>
            </a:p>
            <a:p>
              <a:r>
                <a:rPr lang="ko-KR" altLang="en-US" sz="1600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오류에 대한 보완 장치로서 </a:t>
              </a:r>
              <a:r>
                <a:rPr lang="en-US" altLang="ko-KR" sz="1600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Outlook </a:t>
              </a:r>
              <a:r>
                <a:rPr lang="ko-KR" altLang="en-US" sz="1600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자체</a:t>
              </a:r>
              <a:r>
                <a:rPr lang="en-US" altLang="ko-KR" sz="1600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1600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검색 기능이 있다</a:t>
              </a:r>
              <a:r>
                <a:rPr lang="en-US" altLang="ko-KR" sz="1600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FA3A572-229D-4D46-87EA-692AD3F4B0B2}"/>
                </a:ext>
              </a:extLst>
            </p:cNvPr>
            <p:cNvSpPr txBox="1"/>
            <p:nvPr/>
          </p:nvSpPr>
          <p:spPr>
            <a:xfrm>
              <a:off x="6515496" y="3587999"/>
              <a:ext cx="324245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딥러닝 모델이 효과적인 이유</a:t>
              </a:r>
              <a:endPara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34" name="Picture 4" descr="SVG &gt; 질문 사항 옳은 투표 체크리스트 - 무료 SVG 이미지 및 아이콘. | SVG Silh">
              <a:extLst>
                <a:ext uri="{FF2B5EF4-FFF2-40B4-BE49-F238E27FC236}">
                  <a16:creationId xmlns:a16="http://schemas.microsoft.com/office/drawing/2014/main" id="{901ADE33-B085-4178-9A1B-7D4E51C088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7561" y="4271407"/>
              <a:ext cx="318571" cy="303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" descr="SVG &gt; 질문 사항 옳은 투표 체크리스트 - 무료 SVG 이미지 및 아이콘. | SVG Silh">
              <a:extLst>
                <a:ext uri="{FF2B5EF4-FFF2-40B4-BE49-F238E27FC236}">
                  <a16:creationId xmlns:a16="http://schemas.microsoft.com/office/drawing/2014/main" id="{B2696249-3A83-4F60-9CE1-D9B0EBA93B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9645" y="4977764"/>
              <a:ext cx="318571" cy="303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" descr="SVG &gt; 질문 사항 옳은 투표 체크리스트 - 무료 SVG 이미지 및 아이콘. | SVG Silh">
              <a:extLst>
                <a:ext uri="{FF2B5EF4-FFF2-40B4-BE49-F238E27FC236}">
                  <a16:creationId xmlns:a16="http://schemas.microsoft.com/office/drawing/2014/main" id="{3D010952-4836-4214-9BF3-01E2EC6724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4919" y="5602151"/>
              <a:ext cx="318571" cy="303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D7A0D2B-4CF1-4759-8441-D7A345F15350}"/>
              </a:ext>
            </a:extLst>
          </p:cNvPr>
          <p:cNvGrpSpPr/>
          <p:nvPr/>
        </p:nvGrpSpPr>
        <p:grpSpPr>
          <a:xfrm>
            <a:off x="220854" y="-2827"/>
            <a:ext cx="4529933" cy="1154547"/>
            <a:chOff x="220854" y="-2827"/>
            <a:chExt cx="4529933" cy="115454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634CB43-320F-401B-BFE0-7DF6620EBCF5}"/>
                </a:ext>
              </a:extLst>
            </p:cNvPr>
            <p:cNvSpPr txBox="1"/>
            <p:nvPr/>
          </p:nvSpPr>
          <p:spPr>
            <a:xfrm>
              <a:off x="1427900" y="348068"/>
              <a:ext cx="261069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dirty="0">
                  <a:solidFill>
                    <a:srgbClr val="0020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프로젝트 기획 배경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6CB9443-ECD8-43CA-89F8-3374E6AD570E}"/>
                </a:ext>
              </a:extLst>
            </p:cNvPr>
            <p:cNvSpPr/>
            <p:nvPr/>
          </p:nvSpPr>
          <p:spPr>
            <a:xfrm>
              <a:off x="220854" y="-2827"/>
              <a:ext cx="1017600" cy="11278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5F4A977-EC0F-4436-BA14-AE8ABD7D3177}"/>
                </a:ext>
              </a:extLst>
            </p:cNvPr>
            <p:cNvSpPr txBox="1"/>
            <p:nvPr/>
          </p:nvSpPr>
          <p:spPr>
            <a:xfrm>
              <a:off x="343880" y="193847"/>
              <a:ext cx="8818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01</a:t>
              </a:r>
              <a:endPara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6DBF84B-8378-4DD0-9E33-7652E1F01B01}"/>
                </a:ext>
              </a:extLst>
            </p:cNvPr>
            <p:cNvSpPr txBox="1"/>
            <p:nvPr/>
          </p:nvSpPr>
          <p:spPr>
            <a:xfrm>
              <a:off x="1427901" y="751610"/>
              <a:ext cx="33228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5397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7CFF3622-CBB0-477F-9CC9-A0698465E198}"/>
              </a:ext>
            </a:extLst>
          </p:cNvPr>
          <p:cNvSpPr/>
          <p:nvPr/>
        </p:nvSpPr>
        <p:spPr>
          <a:xfrm>
            <a:off x="7774282" y="3934482"/>
            <a:ext cx="2386870" cy="884993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Feature Engineering</a:t>
            </a:r>
            <a:endParaRPr lang="ko-KR" altLang="en-US" dirty="0">
              <a:solidFill>
                <a:sysClr val="windowText" lastClr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69832EC-7E1E-49F9-9501-5FDDE2E9C5F2}"/>
              </a:ext>
            </a:extLst>
          </p:cNvPr>
          <p:cNvSpPr/>
          <p:nvPr/>
        </p:nvSpPr>
        <p:spPr>
          <a:xfrm>
            <a:off x="7774282" y="1865499"/>
            <a:ext cx="2386870" cy="884993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Preprocessing</a:t>
            </a:r>
            <a:endParaRPr lang="ko-KR" altLang="en-US" dirty="0">
              <a:solidFill>
                <a:sysClr val="windowText" lastClr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65802E46-BE21-45F1-ABB9-C13BEBCEFDE3}"/>
              </a:ext>
            </a:extLst>
          </p:cNvPr>
          <p:cNvSpPr/>
          <p:nvPr/>
        </p:nvSpPr>
        <p:spPr>
          <a:xfrm>
            <a:off x="3766043" y="2138572"/>
            <a:ext cx="833875" cy="338848"/>
          </a:xfrm>
          <a:prstGeom prst="rightArrow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D82A399-DB44-4D6C-99CA-7B2007F77919}"/>
              </a:ext>
            </a:extLst>
          </p:cNvPr>
          <p:cNvGrpSpPr/>
          <p:nvPr/>
        </p:nvGrpSpPr>
        <p:grpSpPr>
          <a:xfrm>
            <a:off x="220854" y="-2827"/>
            <a:ext cx="3280745" cy="1127817"/>
            <a:chOff x="220854" y="-2827"/>
            <a:chExt cx="3280745" cy="112781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8F8AEC5-C6EE-4758-832A-07CF3FD65647}"/>
                </a:ext>
              </a:extLst>
            </p:cNvPr>
            <p:cNvSpPr txBox="1"/>
            <p:nvPr/>
          </p:nvSpPr>
          <p:spPr>
            <a:xfrm>
              <a:off x="1427900" y="348068"/>
              <a:ext cx="207369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dirty="0">
                  <a:solidFill>
                    <a:srgbClr val="0020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프로세스 개요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C3B5321-6E43-44AE-A885-E9CA73756A27}"/>
                </a:ext>
              </a:extLst>
            </p:cNvPr>
            <p:cNvSpPr/>
            <p:nvPr/>
          </p:nvSpPr>
          <p:spPr>
            <a:xfrm>
              <a:off x="220854" y="-2827"/>
              <a:ext cx="1017600" cy="11278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1836904-76AB-4E7B-AAE3-280557AACD62}"/>
                </a:ext>
              </a:extLst>
            </p:cNvPr>
            <p:cNvSpPr txBox="1"/>
            <p:nvPr/>
          </p:nvSpPr>
          <p:spPr>
            <a:xfrm>
              <a:off x="343880" y="193847"/>
              <a:ext cx="8818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02</a:t>
              </a:r>
              <a:endPara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19" name="Picture 8" descr="PC에서 Outlook 계정 변경 후 실행이 안될 때 : 네이버 블로그">
            <a:extLst>
              <a:ext uri="{FF2B5EF4-FFF2-40B4-BE49-F238E27FC236}">
                <a16:creationId xmlns:a16="http://schemas.microsoft.com/office/drawing/2014/main" id="{444EA057-69BE-468B-AD09-C84023A15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734" y="1921504"/>
            <a:ext cx="1707588" cy="74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파이참(PyCharm) 다운로드 및 설치 후 설정 방법 - 도라가이드">
            <a:extLst>
              <a:ext uri="{FF2B5EF4-FFF2-40B4-BE49-F238E27FC236}">
                <a16:creationId xmlns:a16="http://schemas.microsoft.com/office/drawing/2014/main" id="{2CEB75CC-5DFD-4863-850A-ECFB0D0AB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749" y="1851755"/>
            <a:ext cx="1595106" cy="8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4D70195C-EEDD-4A7F-BE28-308AAA3B5826}"/>
              </a:ext>
            </a:extLst>
          </p:cNvPr>
          <p:cNvSpPr/>
          <p:nvPr/>
        </p:nvSpPr>
        <p:spPr>
          <a:xfrm>
            <a:off x="6651694" y="2138572"/>
            <a:ext cx="833875" cy="338848"/>
          </a:xfrm>
          <a:prstGeom prst="rightArrow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79B5E5E-AD40-456E-8FE9-ED54798EE4A2}"/>
              </a:ext>
            </a:extLst>
          </p:cNvPr>
          <p:cNvSpPr/>
          <p:nvPr/>
        </p:nvSpPr>
        <p:spPr>
          <a:xfrm>
            <a:off x="4862749" y="3934482"/>
            <a:ext cx="1634230" cy="884993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Training</a:t>
            </a:r>
            <a:endParaRPr lang="ko-KR" altLang="en-US" sz="2000" dirty="0">
              <a:solidFill>
                <a:sysClr val="windowText" lastClr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C8883FF0-2E99-4114-9C69-08CB1D4E7855}"/>
              </a:ext>
            </a:extLst>
          </p:cNvPr>
          <p:cNvSpPr/>
          <p:nvPr/>
        </p:nvSpPr>
        <p:spPr>
          <a:xfrm flipH="1">
            <a:off x="6651694" y="4207554"/>
            <a:ext cx="833875" cy="338848"/>
          </a:xfrm>
          <a:prstGeom prst="rightArrow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13AF0A-67AE-471D-BA0E-F81D783BA01C}"/>
              </a:ext>
            </a:extLst>
          </p:cNvPr>
          <p:cNvSpPr txBox="1"/>
          <p:nvPr/>
        </p:nvSpPr>
        <p:spPr>
          <a:xfrm>
            <a:off x="4901874" y="2799738"/>
            <a:ext cx="15951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pywin32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모듈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578554B0-2436-46FC-A167-E86EAC77E8C3}"/>
              </a:ext>
            </a:extLst>
          </p:cNvPr>
          <p:cNvSpPr/>
          <p:nvPr/>
        </p:nvSpPr>
        <p:spPr>
          <a:xfrm rot="5400000">
            <a:off x="9341265" y="3176224"/>
            <a:ext cx="833875" cy="338848"/>
          </a:xfrm>
          <a:prstGeom prst="rightArrow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228548D-E88D-4DB1-823E-2A554D5DB1EA}"/>
              </a:ext>
            </a:extLst>
          </p:cNvPr>
          <p:cNvSpPr txBox="1"/>
          <p:nvPr/>
        </p:nvSpPr>
        <p:spPr>
          <a:xfrm>
            <a:off x="7726001" y="2798547"/>
            <a:ext cx="17806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특수문자 제거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불필요 단어 제거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BB7FFF6-00BB-4041-95FB-E403782DC8E4}"/>
              </a:ext>
            </a:extLst>
          </p:cNvPr>
          <p:cNvSpPr txBox="1"/>
          <p:nvPr/>
        </p:nvSpPr>
        <p:spPr>
          <a:xfrm>
            <a:off x="7726001" y="4867530"/>
            <a:ext cx="25852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feature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결합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문자열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 embedding</a:t>
            </a:r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0A9E904F-9D23-47C6-ACEE-B47A6C893FAB}"/>
              </a:ext>
            </a:extLst>
          </p:cNvPr>
          <p:cNvSpPr/>
          <p:nvPr/>
        </p:nvSpPr>
        <p:spPr>
          <a:xfrm flipH="1">
            <a:off x="3766043" y="4207554"/>
            <a:ext cx="833875" cy="338848"/>
          </a:xfrm>
          <a:prstGeom prst="rightArrow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FEF72BC-FF34-443C-87E4-9C7F92FF2F89}"/>
              </a:ext>
            </a:extLst>
          </p:cNvPr>
          <p:cNvSpPr/>
          <p:nvPr/>
        </p:nvSpPr>
        <p:spPr>
          <a:xfrm>
            <a:off x="1875413" y="3934482"/>
            <a:ext cx="1634230" cy="884993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Inference</a:t>
            </a:r>
            <a:endParaRPr lang="ko-KR" altLang="en-US" sz="2000" dirty="0">
              <a:solidFill>
                <a:sysClr val="windowText" lastClr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E295EE1E-B97E-4AB5-8DE1-461745816268}"/>
              </a:ext>
            </a:extLst>
          </p:cNvPr>
          <p:cNvSpPr/>
          <p:nvPr/>
        </p:nvSpPr>
        <p:spPr>
          <a:xfrm rot="5400000" flipH="1">
            <a:off x="1767167" y="3131316"/>
            <a:ext cx="833875" cy="338848"/>
          </a:xfrm>
          <a:prstGeom prst="rightArrow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03DC0B-0F4E-413C-B92E-61A79B4E6F67}"/>
              </a:ext>
            </a:extLst>
          </p:cNvPr>
          <p:cNvSpPr txBox="1"/>
          <p:nvPr/>
        </p:nvSpPr>
        <p:spPr>
          <a:xfrm>
            <a:off x="2353529" y="3180994"/>
            <a:ext cx="15951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sz="1400" b="1" dirty="0">
                <a:solidFill>
                  <a:srgbClr val="00B0F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메일 분류</a:t>
            </a:r>
            <a:endParaRPr lang="en-US" altLang="ko-KR" sz="1400" b="1" dirty="0">
              <a:solidFill>
                <a:srgbClr val="00B0F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739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F2E651A-F449-4127-836A-50C8D96DF8F0}"/>
              </a:ext>
            </a:extLst>
          </p:cNvPr>
          <p:cNvGrpSpPr/>
          <p:nvPr/>
        </p:nvGrpSpPr>
        <p:grpSpPr>
          <a:xfrm>
            <a:off x="1299534" y="1834927"/>
            <a:ext cx="2577875" cy="4239303"/>
            <a:chOff x="1299534" y="1834927"/>
            <a:chExt cx="2577875" cy="4239303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F234D7B2-87D4-46BB-8B94-219F91729013}"/>
                </a:ext>
              </a:extLst>
            </p:cNvPr>
            <p:cNvSpPr/>
            <p:nvPr/>
          </p:nvSpPr>
          <p:spPr>
            <a:xfrm>
              <a:off x="1299534" y="2207624"/>
              <a:ext cx="2577875" cy="3866606"/>
            </a:xfrm>
            <a:prstGeom prst="round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00E3813-BB6E-411F-8178-C30FAEAA9BBD}"/>
                </a:ext>
              </a:extLst>
            </p:cNvPr>
            <p:cNvSpPr txBox="1"/>
            <p:nvPr/>
          </p:nvSpPr>
          <p:spPr>
            <a:xfrm>
              <a:off x="1458749" y="2478069"/>
              <a:ext cx="2381662" cy="33763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189" indent="-457189">
                <a:lnSpc>
                  <a:spcPct val="150000"/>
                </a:lnSpc>
                <a:buAutoNum type="arabicPeriod"/>
              </a:pP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발신자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457189" indent="-457189">
                <a:lnSpc>
                  <a:spcPct val="150000"/>
                </a:lnSpc>
                <a:buAutoNum type="arabicPeriod"/>
              </a:pP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수신자 목록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457189" indent="-457189">
                <a:lnSpc>
                  <a:spcPct val="150000"/>
                </a:lnSpc>
                <a:buAutoNum type="arabicPeriod"/>
              </a:pP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참조 목록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457189" indent="-457189">
                <a:lnSpc>
                  <a:spcPct val="150000"/>
                </a:lnSpc>
                <a:buAutoNum type="arabicPeriod"/>
              </a:pP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제목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457189" indent="-457189">
                <a:lnSpc>
                  <a:spcPct val="150000"/>
                </a:lnSpc>
                <a:buAutoNum type="arabicPeriod"/>
              </a:pP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본문 내용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457189" indent="-457189">
                <a:lnSpc>
                  <a:spcPct val="150000"/>
                </a:lnSpc>
                <a:buAutoNum type="arabicPeriod"/>
              </a:pP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첨부 파일명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457189" indent="-457189">
                <a:lnSpc>
                  <a:spcPct val="150000"/>
                </a:lnSpc>
                <a:buAutoNum type="arabicPeriod"/>
              </a:pP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첨부 파일 확장자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457189" indent="-457189">
                <a:lnSpc>
                  <a:spcPct val="150000"/>
                </a:lnSpc>
                <a:buAutoNum type="arabicPeriod"/>
              </a:pP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발송 일시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F8E03E6-8E7A-4B97-93B6-C955D6379E8C}"/>
                </a:ext>
              </a:extLst>
            </p:cNvPr>
            <p:cNvSpPr/>
            <p:nvPr/>
          </p:nvSpPr>
          <p:spPr>
            <a:xfrm>
              <a:off x="1639201" y="1834927"/>
              <a:ext cx="1862399" cy="681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Feature set</a:t>
              </a:r>
              <a:endParaRPr lang="ko-KR" altLang="en-US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69832EC-7E1E-49F9-9501-5FDDE2E9C5F2}"/>
              </a:ext>
            </a:extLst>
          </p:cNvPr>
          <p:cNvSpPr/>
          <p:nvPr/>
        </p:nvSpPr>
        <p:spPr>
          <a:xfrm>
            <a:off x="4959394" y="3049348"/>
            <a:ext cx="2241601" cy="2286121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NN Model</a:t>
            </a:r>
            <a:endParaRPr lang="ko-KR" altLang="en-US" sz="2400" dirty="0">
              <a:solidFill>
                <a:sysClr val="windowText" lastClr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65802E46-BE21-45F1-ABB9-C13BEBCEFDE3}"/>
              </a:ext>
            </a:extLst>
          </p:cNvPr>
          <p:cNvSpPr/>
          <p:nvPr/>
        </p:nvSpPr>
        <p:spPr>
          <a:xfrm>
            <a:off x="3999035" y="4069728"/>
            <a:ext cx="833875" cy="338848"/>
          </a:xfrm>
          <a:prstGeom prst="rightArrow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FD064449-725E-4BFA-9928-F1FBF75CCDC1}"/>
              </a:ext>
            </a:extLst>
          </p:cNvPr>
          <p:cNvSpPr/>
          <p:nvPr/>
        </p:nvSpPr>
        <p:spPr>
          <a:xfrm>
            <a:off x="7325049" y="4069728"/>
            <a:ext cx="833875" cy="338848"/>
          </a:xfrm>
          <a:prstGeom prst="rightArrow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0A5C578-E6D9-457A-9888-0E68D593B602}"/>
              </a:ext>
            </a:extLst>
          </p:cNvPr>
          <p:cNvGrpSpPr/>
          <p:nvPr/>
        </p:nvGrpSpPr>
        <p:grpSpPr>
          <a:xfrm>
            <a:off x="8314593" y="1834927"/>
            <a:ext cx="2681292" cy="4239303"/>
            <a:chOff x="8910825" y="-810303"/>
            <a:chExt cx="2681292" cy="4239303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C3D205C4-FB51-4B17-AFC4-B44801EE5240}"/>
                </a:ext>
              </a:extLst>
            </p:cNvPr>
            <p:cNvSpPr/>
            <p:nvPr/>
          </p:nvSpPr>
          <p:spPr>
            <a:xfrm>
              <a:off x="8910825" y="-437606"/>
              <a:ext cx="2577875" cy="3866606"/>
            </a:xfrm>
            <a:prstGeom prst="round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5F136C5-3EC4-49B9-9557-B3BC95CA3AC1}"/>
                </a:ext>
              </a:extLst>
            </p:cNvPr>
            <p:cNvSpPr/>
            <p:nvPr/>
          </p:nvSpPr>
          <p:spPr>
            <a:xfrm>
              <a:off x="9250492" y="-810303"/>
              <a:ext cx="1862399" cy="681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Target</a:t>
              </a:r>
              <a:endParaRPr lang="ko-KR" altLang="en-US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B3A48F5-242E-4C87-92BD-564B76A0D5F2}"/>
                </a:ext>
              </a:extLst>
            </p:cNvPr>
            <p:cNvSpPr txBox="1"/>
            <p:nvPr/>
          </p:nvSpPr>
          <p:spPr>
            <a:xfrm>
              <a:off x="9051920" y="-170180"/>
              <a:ext cx="2540197" cy="35510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ko-KR" altLang="en-US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받은 편지함</a:t>
              </a:r>
              <a:endParaRPr lang="en-US" altLang="ko-KR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>
                <a:lnSpc>
                  <a:spcPct val="114000"/>
                </a:lnSpc>
              </a:pPr>
              <a:r>
                <a:rPr lang="ko-KR" altLang="en-US" dirty="0" err="1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메일함</a:t>
              </a:r>
              <a:r>
                <a:rPr lang="en-US" altLang="ko-KR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</a:p>
            <a:p>
              <a:pPr>
                <a:lnSpc>
                  <a:spcPct val="114000"/>
                </a:lnSpc>
              </a:pP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  </a:t>
              </a:r>
              <a:r>
                <a:rPr lang="ko-KR" altLang="en-US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ㄴ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메일함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1-1</a:t>
              </a:r>
            </a:p>
            <a:p>
              <a:pPr>
                <a:lnSpc>
                  <a:spcPct val="114000"/>
                </a:lnSpc>
              </a:pPr>
              <a:r>
                <a:rPr lang="ko-KR" altLang="en-US" dirty="0" err="1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메일함</a:t>
              </a:r>
              <a:r>
                <a:rPr lang="en-US" altLang="ko-KR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</a:p>
            <a:p>
              <a:pPr>
                <a:lnSpc>
                  <a:spcPct val="114000"/>
                </a:lnSpc>
              </a:pP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 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ㄴ </a:t>
              </a:r>
              <a:r>
                <a:rPr lang="ko-KR" altLang="en-US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메일함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2-1</a:t>
              </a:r>
            </a:p>
            <a:p>
              <a:pPr>
                <a:lnSpc>
                  <a:spcPct val="114000"/>
                </a:lnSpc>
              </a:pP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         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ㄴ </a:t>
              </a:r>
              <a:r>
                <a:rPr lang="ko-KR" altLang="en-US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메일함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2-1-1</a:t>
              </a:r>
            </a:p>
            <a:p>
              <a:pPr>
                <a:lnSpc>
                  <a:spcPct val="114000"/>
                </a:lnSpc>
              </a:pP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 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ㄴ </a:t>
              </a:r>
              <a:r>
                <a:rPr lang="ko-KR" altLang="en-US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메일함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2-2</a:t>
              </a:r>
            </a:p>
            <a:p>
              <a:pPr>
                <a:lnSpc>
                  <a:spcPct val="114000"/>
                </a:lnSpc>
              </a:pPr>
              <a:r>
                <a:rPr lang="ko-KR" altLang="en-US" dirty="0" err="1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메일함</a:t>
              </a:r>
              <a:r>
                <a:rPr lang="en-US" altLang="ko-KR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</a:p>
            <a:p>
              <a:pPr>
                <a:lnSpc>
                  <a:spcPct val="114000"/>
                </a:lnSpc>
              </a:pP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 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ㄴ </a:t>
              </a:r>
              <a:r>
                <a:rPr lang="ko-KR" altLang="en-US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메일함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3-1</a:t>
              </a:r>
            </a:p>
            <a:p>
              <a:pPr>
                <a:lnSpc>
                  <a:spcPct val="114000"/>
                </a:lnSpc>
              </a:pP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 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ㄴ </a:t>
              </a:r>
              <a:r>
                <a:rPr lang="ko-KR" altLang="en-US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메일함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3-2</a:t>
              </a:r>
            </a:p>
            <a:p>
              <a:pPr>
                <a:lnSpc>
                  <a:spcPct val="114000"/>
                </a:lnSpc>
              </a:pP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…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D82A399-DB44-4D6C-99CA-7B2007F77919}"/>
              </a:ext>
            </a:extLst>
          </p:cNvPr>
          <p:cNvGrpSpPr/>
          <p:nvPr/>
        </p:nvGrpSpPr>
        <p:grpSpPr>
          <a:xfrm>
            <a:off x="220854" y="-2827"/>
            <a:ext cx="4529933" cy="1154547"/>
            <a:chOff x="220854" y="-2827"/>
            <a:chExt cx="4529933" cy="115454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8F8AEC5-C6EE-4758-832A-07CF3FD65647}"/>
                </a:ext>
              </a:extLst>
            </p:cNvPr>
            <p:cNvSpPr txBox="1"/>
            <p:nvPr/>
          </p:nvSpPr>
          <p:spPr>
            <a:xfrm>
              <a:off x="1427901" y="348068"/>
              <a:ext cx="10176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dirty="0" err="1">
                  <a:solidFill>
                    <a:srgbClr val="0020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전처리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C3B5321-6E43-44AE-A885-E9CA73756A27}"/>
                </a:ext>
              </a:extLst>
            </p:cNvPr>
            <p:cNvSpPr/>
            <p:nvPr/>
          </p:nvSpPr>
          <p:spPr>
            <a:xfrm>
              <a:off x="220854" y="-2827"/>
              <a:ext cx="1017600" cy="11278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1836904-76AB-4E7B-AAE3-280557AACD62}"/>
                </a:ext>
              </a:extLst>
            </p:cNvPr>
            <p:cNvSpPr txBox="1"/>
            <p:nvPr/>
          </p:nvSpPr>
          <p:spPr>
            <a:xfrm>
              <a:off x="343880" y="193847"/>
              <a:ext cx="8818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03</a:t>
              </a:r>
              <a:endPara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135503D-BDDD-4812-9B52-724DD5FFE962}"/>
                </a:ext>
              </a:extLst>
            </p:cNvPr>
            <p:cNvSpPr txBox="1"/>
            <p:nvPr/>
          </p:nvSpPr>
          <p:spPr>
            <a:xfrm>
              <a:off x="1427901" y="751610"/>
              <a:ext cx="33228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Feature set </a:t>
              </a:r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및 </a:t>
              </a:r>
              <a:r>
                <a: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Target </a:t>
              </a:r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정의</a:t>
              </a:r>
              <a:endPara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7837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B7E047C-FA4E-4F52-A323-B28A568A902B}"/>
              </a:ext>
            </a:extLst>
          </p:cNvPr>
          <p:cNvGrpSpPr/>
          <p:nvPr/>
        </p:nvGrpSpPr>
        <p:grpSpPr>
          <a:xfrm>
            <a:off x="1299534" y="1834927"/>
            <a:ext cx="2577875" cy="4239303"/>
            <a:chOff x="1299534" y="1834927"/>
            <a:chExt cx="2577875" cy="4239303"/>
          </a:xfrm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437C6DDB-42FD-4D21-9AC5-1717406B98E6}"/>
                </a:ext>
              </a:extLst>
            </p:cNvPr>
            <p:cNvSpPr/>
            <p:nvPr/>
          </p:nvSpPr>
          <p:spPr>
            <a:xfrm>
              <a:off x="1299534" y="2207624"/>
              <a:ext cx="2577875" cy="3866606"/>
            </a:xfrm>
            <a:prstGeom prst="round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D3B6EE9-622E-4500-8F0E-6C5341694CA8}"/>
                </a:ext>
              </a:extLst>
            </p:cNvPr>
            <p:cNvSpPr txBox="1"/>
            <p:nvPr/>
          </p:nvSpPr>
          <p:spPr>
            <a:xfrm>
              <a:off x="1458749" y="2478069"/>
              <a:ext cx="2381662" cy="33763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189" indent="-457189">
                <a:lnSpc>
                  <a:spcPct val="150000"/>
                </a:lnSpc>
                <a:buAutoNum type="arabicPeriod"/>
              </a:pP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발신자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457189" indent="-457189">
                <a:lnSpc>
                  <a:spcPct val="150000"/>
                </a:lnSpc>
                <a:buAutoNum type="arabicPeriod"/>
              </a:pP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수신자 목록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457189" indent="-457189">
                <a:lnSpc>
                  <a:spcPct val="150000"/>
                </a:lnSpc>
                <a:buAutoNum type="arabicPeriod"/>
              </a:pP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참조 목록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457189" indent="-457189">
                <a:lnSpc>
                  <a:spcPct val="150000"/>
                </a:lnSpc>
                <a:buAutoNum type="arabicPeriod"/>
              </a:pP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제목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457189" indent="-457189">
                <a:lnSpc>
                  <a:spcPct val="150000"/>
                </a:lnSpc>
                <a:buAutoNum type="arabicPeriod"/>
              </a:pP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본문 내용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457189" indent="-457189">
                <a:lnSpc>
                  <a:spcPct val="150000"/>
                </a:lnSpc>
                <a:buAutoNum type="arabicPeriod"/>
              </a:pP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첨부 파일명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457189" indent="-457189">
                <a:lnSpc>
                  <a:spcPct val="150000"/>
                </a:lnSpc>
                <a:buAutoNum type="arabicPeriod"/>
              </a:pP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첨부 파일 확장자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457189" indent="-457189">
                <a:lnSpc>
                  <a:spcPct val="150000"/>
                </a:lnSpc>
                <a:buAutoNum type="arabicPeriod"/>
              </a:pP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발송 일시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A00043F-5EE4-4236-8DEF-8E2E556453F7}"/>
                </a:ext>
              </a:extLst>
            </p:cNvPr>
            <p:cNvSpPr/>
            <p:nvPr/>
          </p:nvSpPr>
          <p:spPr>
            <a:xfrm>
              <a:off x="1639201" y="1834927"/>
              <a:ext cx="1862399" cy="681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Feature set</a:t>
              </a:r>
              <a:endParaRPr lang="ko-KR" altLang="en-US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69832EC-7E1E-49F9-9501-5FDDE2E9C5F2}"/>
              </a:ext>
            </a:extLst>
          </p:cNvPr>
          <p:cNvSpPr/>
          <p:nvPr/>
        </p:nvSpPr>
        <p:spPr>
          <a:xfrm>
            <a:off x="4959394" y="3049348"/>
            <a:ext cx="2241601" cy="2286121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NN Model</a:t>
            </a:r>
            <a:endParaRPr lang="ko-KR" altLang="en-US" sz="2400" dirty="0">
              <a:solidFill>
                <a:sysClr val="windowText" lastClr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65802E46-BE21-45F1-ABB9-C13BEBCEFDE3}"/>
              </a:ext>
            </a:extLst>
          </p:cNvPr>
          <p:cNvSpPr/>
          <p:nvPr/>
        </p:nvSpPr>
        <p:spPr>
          <a:xfrm>
            <a:off x="3999035" y="4069728"/>
            <a:ext cx="833875" cy="338848"/>
          </a:xfrm>
          <a:prstGeom prst="rightArrow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FD064449-725E-4BFA-9928-F1FBF75CCDC1}"/>
              </a:ext>
            </a:extLst>
          </p:cNvPr>
          <p:cNvSpPr/>
          <p:nvPr/>
        </p:nvSpPr>
        <p:spPr>
          <a:xfrm>
            <a:off x="7325049" y="4069728"/>
            <a:ext cx="833875" cy="338848"/>
          </a:xfrm>
          <a:prstGeom prst="rightArrow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0A5C578-E6D9-457A-9888-0E68D593B602}"/>
              </a:ext>
            </a:extLst>
          </p:cNvPr>
          <p:cNvGrpSpPr/>
          <p:nvPr/>
        </p:nvGrpSpPr>
        <p:grpSpPr>
          <a:xfrm>
            <a:off x="8314593" y="1834927"/>
            <a:ext cx="2681292" cy="4239303"/>
            <a:chOff x="8910825" y="-810303"/>
            <a:chExt cx="2681292" cy="4239303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C3D205C4-FB51-4B17-AFC4-B44801EE5240}"/>
                </a:ext>
              </a:extLst>
            </p:cNvPr>
            <p:cNvSpPr/>
            <p:nvPr/>
          </p:nvSpPr>
          <p:spPr>
            <a:xfrm>
              <a:off x="8910825" y="-437606"/>
              <a:ext cx="2577875" cy="3866606"/>
            </a:xfrm>
            <a:prstGeom prst="round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5F136C5-3EC4-49B9-9557-B3BC95CA3AC1}"/>
                </a:ext>
              </a:extLst>
            </p:cNvPr>
            <p:cNvSpPr/>
            <p:nvPr/>
          </p:nvSpPr>
          <p:spPr>
            <a:xfrm>
              <a:off x="9250492" y="-810303"/>
              <a:ext cx="1862399" cy="681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Target</a:t>
              </a:r>
              <a:endParaRPr lang="ko-KR" altLang="en-US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B3A48F5-242E-4C87-92BD-564B76A0D5F2}"/>
                </a:ext>
              </a:extLst>
            </p:cNvPr>
            <p:cNvSpPr txBox="1"/>
            <p:nvPr/>
          </p:nvSpPr>
          <p:spPr>
            <a:xfrm>
              <a:off x="9051920" y="-170180"/>
              <a:ext cx="2540197" cy="35510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ko-KR" altLang="en-US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받은 편지함</a:t>
              </a:r>
              <a:endParaRPr lang="en-US" altLang="ko-KR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>
                <a:lnSpc>
                  <a:spcPct val="114000"/>
                </a:lnSpc>
              </a:pPr>
              <a:r>
                <a:rPr lang="ko-KR" altLang="en-US" dirty="0" err="1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메일함</a:t>
              </a:r>
              <a:r>
                <a:rPr lang="en-US" altLang="ko-KR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</a:p>
            <a:p>
              <a:pPr>
                <a:lnSpc>
                  <a:spcPct val="114000"/>
                </a:lnSpc>
              </a:pP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  </a:t>
              </a:r>
              <a:r>
                <a:rPr lang="ko-KR" altLang="en-US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ㄴ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메일함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1-1</a:t>
              </a:r>
            </a:p>
            <a:p>
              <a:pPr>
                <a:lnSpc>
                  <a:spcPct val="114000"/>
                </a:lnSpc>
              </a:pPr>
              <a:r>
                <a:rPr lang="ko-KR" altLang="en-US" dirty="0" err="1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메일함</a:t>
              </a:r>
              <a:r>
                <a:rPr lang="en-US" altLang="ko-KR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</a:p>
            <a:p>
              <a:pPr>
                <a:lnSpc>
                  <a:spcPct val="114000"/>
                </a:lnSpc>
              </a:pP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 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ㄴ </a:t>
              </a:r>
              <a:r>
                <a:rPr lang="ko-KR" altLang="en-US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메일함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2-1</a:t>
              </a:r>
            </a:p>
            <a:p>
              <a:pPr>
                <a:lnSpc>
                  <a:spcPct val="114000"/>
                </a:lnSpc>
              </a:pP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         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ㄴ </a:t>
              </a:r>
              <a:r>
                <a:rPr lang="ko-KR" altLang="en-US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메일함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2-1-1</a:t>
              </a:r>
            </a:p>
            <a:p>
              <a:pPr>
                <a:lnSpc>
                  <a:spcPct val="114000"/>
                </a:lnSpc>
              </a:pP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 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ㄴ </a:t>
              </a:r>
              <a:r>
                <a:rPr lang="ko-KR" altLang="en-US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메일함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2-2</a:t>
              </a:r>
            </a:p>
            <a:p>
              <a:pPr>
                <a:lnSpc>
                  <a:spcPct val="114000"/>
                </a:lnSpc>
              </a:pPr>
              <a:r>
                <a:rPr lang="ko-KR" altLang="en-US" dirty="0" err="1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메일함</a:t>
              </a:r>
              <a:r>
                <a:rPr lang="en-US" altLang="ko-KR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</a:p>
            <a:p>
              <a:pPr>
                <a:lnSpc>
                  <a:spcPct val="114000"/>
                </a:lnSpc>
              </a:pP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 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ㄴ </a:t>
              </a:r>
              <a:r>
                <a:rPr lang="ko-KR" altLang="en-US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메일함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3-1</a:t>
              </a:r>
            </a:p>
            <a:p>
              <a:pPr>
                <a:lnSpc>
                  <a:spcPct val="114000"/>
                </a:lnSpc>
              </a:pP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 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ㄴ </a:t>
              </a:r>
              <a:r>
                <a:rPr lang="ko-KR" altLang="en-US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메일함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3-2</a:t>
              </a:r>
            </a:p>
            <a:p>
              <a:pPr>
                <a:lnSpc>
                  <a:spcPct val="114000"/>
                </a:lnSpc>
              </a:pP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…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A7C0A7CE-7280-492F-B4E2-D107E331EF3B}"/>
              </a:ext>
            </a:extLst>
          </p:cNvPr>
          <p:cNvSpPr/>
          <p:nvPr/>
        </p:nvSpPr>
        <p:spPr>
          <a:xfrm>
            <a:off x="855830" y="1618067"/>
            <a:ext cx="7388216" cy="4675735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2B2A93-0B35-4D73-B96C-E5EC36B3E04D}"/>
              </a:ext>
            </a:extLst>
          </p:cNvPr>
          <p:cNvGrpSpPr/>
          <p:nvPr/>
        </p:nvGrpSpPr>
        <p:grpSpPr>
          <a:xfrm>
            <a:off x="961469" y="3066487"/>
            <a:ext cx="6923998" cy="338554"/>
            <a:chOff x="1088469" y="3129987"/>
            <a:chExt cx="6923998" cy="33855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85A4889-43CA-4086-9351-0F539878BCDA}"/>
                </a:ext>
              </a:extLst>
            </p:cNvPr>
            <p:cNvSpPr txBox="1"/>
            <p:nvPr/>
          </p:nvSpPr>
          <p:spPr>
            <a:xfrm>
              <a:off x="1458748" y="3129987"/>
              <a:ext cx="655371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받은 편지함 및 받은 편지함 하위 </a:t>
              </a: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1depth 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폴더를 분류될 폴더</a:t>
              </a: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(Class)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로 선정</a:t>
              </a:r>
              <a:endPara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27" name="Picture 4" descr="SVG &gt; 질문 사항 옳은 투표 체크리스트 - 무료 SVG 이미지 및 아이콘. | SVG Silh">
              <a:extLst>
                <a:ext uri="{FF2B5EF4-FFF2-40B4-BE49-F238E27FC236}">
                  <a16:creationId xmlns:a16="http://schemas.microsoft.com/office/drawing/2014/main" id="{2657BC49-50E3-4D19-9E49-59544218F0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469" y="3132900"/>
              <a:ext cx="318571" cy="303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FD84494A-2093-4F1F-8398-9AAECACBED2E}"/>
              </a:ext>
            </a:extLst>
          </p:cNvPr>
          <p:cNvGrpSpPr/>
          <p:nvPr/>
        </p:nvGrpSpPr>
        <p:grpSpPr>
          <a:xfrm>
            <a:off x="948256" y="3738873"/>
            <a:ext cx="6937213" cy="338554"/>
            <a:chOff x="1075256" y="3802373"/>
            <a:chExt cx="6937213" cy="33855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FFA04AC-B71E-4AF5-9C02-C32CB4CE296E}"/>
                </a:ext>
              </a:extLst>
            </p:cNvPr>
            <p:cNvSpPr txBox="1"/>
            <p:nvPr/>
          </p:nvSpPr>
          <p:spPr>
            <a:xfrm>
              <a:off x="1458749" y="3802373"/>
              <a:ext cx="655372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받은 편지함 하위 </a:t>
              </a: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1depth 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폴더의 경우 학습 데이터는 하위 폴더들 까지 포함</a:t>
              </a:r>
              <a:endPara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31" name="Picture 4" descr="SVG &gt; 질문 사항 옳은 투표 체크리스트 - 무료 SVG 이미지 및 아이콘. | SVG Silh">
              <a:extLst>
                <a:ext uri="{FF2B5EF4-FFF2-40B4-BE49-F238E27FC236}">
                  <a16:creationId xmlns:a16="http://schemas.microsoft.com/office/drawing/2014/main" id="{01053817-FAD1-40EE-9724-6A1A6FFB6D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256" y="3832638"/>
              <a:ext cx="318571" cy="303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E09EE1D-4F16-4AF2-8407-7B7CDD9806BC}"/>
              </a:ext>
            </a:extLst>
          </p:cNvPr>
          <p:cNvSpPr/>
          <p:nvPr/>
        </p:nvSpPr>
        <p:spPr>
          <a:xfrm>
            <a:off x="8455689" y="4710009"/>
            <a:ext cx="1755112" cy="99229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ysClr val="windowText" lastClr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5F5A080D-577D-480B-9F6F-EBAA3352F940}"/>
              </a:ext>
            </a:extLst>
          </p:cNvPr>
          <p:cNvSpPr/>
          <p:nvPr/>
        </p:nvSpPr>
        <p:spPr>
          <a:xfrm flipH="1">
            <a:off x="7348064" y="5074340"/>
            <a:ext cx="833876" cy="338848"/>
          </a:xfrm>
          <a:prstGeom prst="rightArrow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6576DF-9BEF-41D6-848D-78924ADF6714}"/>
              </a:ext>
            </a:extLst>
          </p:cNvPr>
          <p:cNvSpPr txBox="1"/>
          <p:nvPr/>
        </p:nvSpPr>
        <p:spPr>
          <a:xfrm>
            <a:off x="5249629" y="5093327"/>
            <a:ext cx="2069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메일함</a:t>
            </a:r>
            <a:r>
              <a:rPr lang="en-US" altLang="ko-KR" sz="1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학습데이터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555D641B-CD24-4BE1-996B-B326188D4A1F}"/>
              </a:ext>
            </a:extLst>
          </p:cNvPr>
          <p:cNvGrpSpPr/>
          <p:nvPr/>
        </p:nvGrpSpPr>
        <p:grpSpPr>
          <a:xfrm>
            <a:off x="220854" y="-2827"/>
            <a:ext cx="4529933" cy="1154547"/>
            <a:chOff x="220854" y="-2827"/>
            <a:chExt cx="4529933" cy="1154547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72D1334-A118-4BD4-AEF1-816CA162ACC3}"/>
                </a:ext>
              </a:extLst>
            </p:cNvPr>
            <p:cNvSpPr txBox="1"/>
            <p:nvPr/>
          </p:nvSpPr>
          <p:spPr>
            <a:xfrm>
              <a:off x="1427901" y="348068"/>
              <a:ext cx="10176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dirty="0" err="1">
                  <a:solidFill>
                    <a:srgbClr val="0020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전처리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4ED86A4-1D18-4F3A-9208-B038F5E32EAB}"/>
                </a:ext>
              </a:extLst>
            </p:cNvPr>
            <p:cNvSpPr/>
            <p:nvPr/>
          </p:nvSpPr>
          <p:spPr>
            <a:xfrm>
              <a:off x="220854" y="-2827"/>
              <a:ext cx="1017600" cy="11278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1B11983-779E-460F-93DC-CD951C0585C0}"/>
                </a:ext>
              </a:extLst>
            </p:cNvPr>
            <p:cNvSpPr txBox="1"/>
            <p:nvPr/>
          </p:nvSpPr>
          <p:spPr>
            <a:xfrm>
              <a:off x="343880" y="193847"/>
              <a:ext cx="8818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03</a:t>
              </a:r>
              <a:endPara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1357250-9272-4B95-BB6A-F91E8E656BF7}"/>
                </a:ext>
              </a:extLst>
            </p:cNvPr>
            <p:cNvSpPr txBox="1"/>
            <p:nvPr/>
          </p:nvSpPr>
          <p:spPr>
            <a:xfrm>
              <a:off x="1427901" y="751610"/>
              <a:ext cx="33228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Feature set </a:t>
              </a:r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및 </a:t>
              </a:r>
              <a:r>
                <a: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Target </a:t>
              </a:r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정의</a:t>
              </a:r>
              <a:endPara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0666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BC9C9098-D988-4831-9842-0533D7F2A707}"/>
              </a:ext>
            </a:extLst>
          </p:cNvPr>
          <p:cNvGrpSpPr/>
          <p:nvPr/>
        </p:nvGrpSpPr>
        <p:grpSpPr>
          <a:xfrm>
            <a:off x="220854" y="-2827"/>
            <a:ext cx="4529933" cy="1154547"/>
            <a:chOff x="220854" y="-2827"/>
            <a:chExt cx="4529933" cy="115454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B862701-A20F-4626-87B4-12AFB26D008A}"/>
                </a:ext>
              </a:extLst>
            </p:cNvPr>
            <p:cNvSpPr txBox="1"/>
            <p:nvPr/>
          </p:nvSpPr>
          <p:spPr>
            <a:xfrm>
              <a:off x="1427901" y="348068"/>
              <a:ext cx="10176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dirty="0" err="1">
                  <a:solidFill>
                    <a:srgbClr val="0020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전처리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BC8C69C-3D98-4340-81EF-70951C466586}"/>
                </a:ext>
              </a:extLst>
            </p:cNvPr>
            <p:cNvSpPr/>
            <p:nvPr/>
          </p:nvSpPr>
          <p:spPr>
            <a:xfrm>
              <a:off x="220854" y="-2827"/>
              <a:ext cx="1017600" cy="11278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765D136-D720-4FFD-9BDD-4C412F369BE4}"/>
                </a:ext>
              </a:extLst>
            </p:cNvPr>
            <p:cNvSpPr txBox="1"/>
            <p:nvPr/>
          </p:nvSpPr>
          <p:spPr>
            <a:xfrm>
              <a:off x="343880" y="193847"/>
              <a:ext cx="8818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03</a:t>
              </a:r>
              <a:endPara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3C0067E-9CDF-4093-8875-D28E958270A3}"/>
                </a:ext>
              </a:extLst>
            </p:cNvPr>
            <p:cNvSpPr txBox="1"/>
            <p:nvPr/>
          </p:nvSpPr>
          <p:spPr>
            <a:xfrm>
              <a:off x="1427901" y="751610"/>
              <a:ext cx="33228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Feature Engineering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7D0D09E-122C-4B99-902D-B4788ED32634}"/>
              </a:ext>
            </a:extLst>
          </p:cNvPr>
          <p:cNvGrpSpPr/>
          <p:nvPr/>
        </p:nvGrpSpPr>
        <p:grpSpPr>
          <a:xfrm>
            <a:off x="2051874" y="1451300"/>
            <a:ext cx="2577875" cy="4239303"/>
            <a:chOff x="2051874" y="1765200"/>
            <a:chExt cx="2577875" cy="4239303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B5B522E4-A4C1-4B56-B2DC-9EDA9EDEE2D7}"/>
                </a:ext>
              </a:extLst>
            </p:cNvPr>
            <p:cNvGrpSpPr/>
            <p:nvPr/>
          </p:nvGrpSpPr>
          <p:grpSpPr>
            <a:xfrm>
              <a:off x="2051874" y="1765200"/>
              <a:ext cx="2577875" cy="4239303"/>
              <a:chOff x="1299534" y="1834927"/>
              <a:chExt cx="2577875" cy="4239303"/>
            </a:xfrm>
          </p:grpSpPr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5B7E0287-0625-40A6-B630-3B977B13AB99}"/>
                  </a:ext>
                </a:extLst>
              </p:cNvPr>
              <p:cNvSpPr/>
              <p:nvPr/>
            </p:nvSpPr>
            <p:spPr>
              <a:xfrm>
                <a:off x="1299534" y="2207624"/>
                <a:ext cx="2577875" cy="3866606"/>
              </a:xfrm>
              <a:prstGeom prst="round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6049039-26E1-4C8A-90CB-1FF50B3D3352}"/>
                  </a:ext>
                </a:extLst>
              </p:cNvPr>
              <p:cNvSpPr txBox="1"/>
              <p:nvPr/>
            </p:nvSpPr>
            <p:spPr>
              <a:xfrm>
                <a:off x="1458749" y="2478069"/>
                <a:ext cx="2381662" cy="33763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189" indent="-457189">
                  <a:lnSpc>
                    <a:spcPct val="150000"/>
                  </a:lnSpc>
                  <a:buAutoNum type="arabicPeriod"/>
                </a:pP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발신자</a:t>
                </a:r>
                <a:endPara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457189" indent="-457189">
                  <a:lnSpc>
                    <a:spcPct val="150000"/>
                  </a:lnSpc>
                  <a:buAutoNum type="arabicPeriod"/>
                </a:pP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수신자 목록</a:t>
                </a:r>
                <a:endPara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457189" indent="-457189">
                  <a:lnSpc>
                    <a:spcPct val="150000"/>
                  </a:lnSpc>
                  <a:buAutoNum type="arabicPeriod"/>
                </a:pP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참조 목록</a:t>
                </a:r>
                <a:endPara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457189" indent="-457189">
                  <a:lnSpc>
                    <a:spcPct val="150000"/>
                  </a:lnSpc>
                  <a:buAutoNum type="arabicPeriod"/>
                </a:pP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제목</a:t>
                </a:r>
                <a:endPara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457189" indent="-457189">
                  <a:lnSpc>
                    <a:spcPct val="150000"/>
                  </a:lnSpc>
                  <a:buAutoNum type="arabicPeriod"/>
                </a:pP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본문 내용</a:t>
                </a:r>
                <a:endPara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457189" indent="-457189">
                  <a:lnSpc>
                    <a:spcPct val="150000"/>
                  </a:lnSpc>
                  <a:buAutoNum type="arabicPeriod"/>
                </a:pP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첨부 파일명</a:t>
                </a:r>
                <a:endPara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457189" indent="-457189">
                  <a:lnSpc>
                    <a:spcPct val="150000"/>
                  </a:lnSpc>
                  <a:buAutoNum type="arabicPeriod"/>
                </a:pP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첨부 파일 확장자</a:t>
                </a:r>
                <a:endPara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457189" indent="-457189">
                  <a:lnSpc>
                    <a:spcPct val="150000"/>
                  </a:lnSpc>
                  <a:buAutoNum type="arabicPeriod"/>
                </a:pP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발송 일시</a:t>
                </a:r>
                <a:endPara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E5C0B01F-20CF-432C-B3BC-E683EBF3A70C}"/>
                  </a:ext>
                </a:extLst>
              </p:cNvPr>
              <p:cNvSpPr/>
              <p:nvPr/>
            </p:nvSpPr>
            <p:spPr>
              <a:xfrm>
                <a:off x="1639201" y="1834927"/>
                <a:ext cx="1862399" cy="681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Feature set</a:t>
                </a:r>
                <a:endParaRPr lang="ko-KR" altLang="en-US" dirty="0">
                  <a:solidFill>
                    <a:sysClr val="windowText" lastClr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1B717F91-CD74-448B-B9A4-3A802BC296F6}"/>
                </a:ext>
              </a:extLst>
            </p:cNvPr>
            <p:cNvSpPr/>
            <p:nvPr/>
          </p:nvSpPr>
          <p:spPr>
            <a:xfrm>
              <a:off x="2239128" y="2492776"/>
              <a:ext cx="2245740" cy="1196697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E81FE7B-07D9-40F7-A63B-37FE0DE77123}"/>
                </a:ext>
              </a:extLst>
            </p:cNvPr>
            <p:cNvSpPr/>
            <p:nvPr/>
          </p:nvSpPr>
          <p:spPr>
            <a:xfrm>
              <a:off x="2239128" y="3765673"/>
              <a:ext cx="2245740" cy="120532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E2B5F2A-11AC-4F47-9F1C-88F752953AC3}"/>
                </a:ext>
              </a:extLst>
            </p:cNvPr>
            <p:cNvSpPr/>
            <p:nvPr/>
          </p:nvSpPr>
          <p:spPr>
            <a:xfrm>
              <a:off x="2239128" y="5394261"/>
              <a:ext cx="2245740" cy="39045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29BE7384-05ED-4392-8838-83DB7044FDE2}"/>
              </a:ext>
            </a:extLst>
          </p:cNvPr>
          <p:cNvGrpSpPr/>
          <p:nvPr/>
        </p:nvGrpSpPr>
        <p:grpSpPr>
          <a:xfrm>
            <a:off x="4802555" y="2268952"/>
            <a:ext cx="2363285" cy="3176060"/>
            <a:chOff x="4802555" y="2582852"/>
            <a:chExt cx="2363285" cy="317606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32972B3-665D-4614-997E-51CE0AD86A4B}"/>
                </a:ext>
              </a:extLst>
            </p:cNvPr>
            <p:cNvSpPr txBox="1"/>
            <p:nvPr/>
          </p:nvSpPr>
          <p:spPr>
            <a:xfrm>
              <a:off x="5146902" y="2582852"/>
              <a:ext cx="144058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Concatenate</a:t>
              </a:r>
            </a:p>
          </p:txBody>
        </p:sp>
        <p:sp>
          <p:nvSpPr>
            <p:cNvPr id="37" name="화살표: 오른쪽 36">
              <a:extLst>
                <a:ext uri="{FF2B5EF4-FFF2-40B4-BE49-F238E27FC236}">
                  <a16:creationId xmlns:a16="http://schemas.microsoft.com/office/drawing/2014/main" id="{242EC560-AC0C-4A55-B6AF-F8F2BFDD3C4C}"/>
                </a:ext>
              </a:extLst>
            </p:cNvPr>
            <p:cNvSpPr/>
            <p:nvPr/>
          </p:nvSpPr>
          <p:spPr>
            <a:xfrm>
              <a:off x="4804788" y="2921700"/>
              <a:ext cx="2361052" cy="338848"/>
            </a:xfrm>
            <a:prstGeom prst="rightArrow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9" name="화살표: 오른쪽 38">
              <a:extLst>
                <a:ext uri="{FF2B5EF4-FFF2-40B4-BE49-F238E27FC236}">
                  <a16:creationId xmlns:a16="http://schemas.microsoft.com/office/drawing/2014/main" id="{894408E3-41FD-4D57-815D-815C14D38510}"/>
                </a:ext>
              </a:extLst>
            </p:cNvPr>
            <p:cNvSpPr/>
            <p:nvPr/>
          </p:nvSpPr>
          <p:spPr>
            <a:xfrm>
              <a:off x="4809609" y="4201333"/>
              <a:ext cx="2356231" cy="338848"/>
            </a:xfrm>
            <a:prstGeom prst="rightArrow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7" name="화살표: 오른쪽 46">
              <a:extLst>
                <a:ext uri="{FF2B5EF4-FFF2-40B4-BE49-F238E27FC236}">
                  <a16:creationId xmlns:a16="http://schemas.microsoft.com/office/drawing/2014/main" id="{227AB890-B71E-421C-9BE8-7833A3E82B47}"/>
                </a:ext>
              </a:extLst>
            </p:cNvPr>
            <p:cNvSpPr/>
            <p:nvPr/>
          </p:nvSpPr>
          <p:spPr>
            <a:xfrm>
              <a:off x="4802555" y="5420064"/>
              <a:ext cx="2363285" cy="338848"/>
            </a:xfrm>
            <a:prstGeom prst="rightArrow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0AEBD13-B099-4938-8881-3A53A65C12A0}"/>
                </a:ext>
              </a:extLst>
            </p:cNvPr>
            <p:cNvSpPr txBox="1"/>
            <p:nvPr/>
          </p:nvSpPr>
          <p:spPr>
            <a:xfrm>
              <a:off x="5146902" y="3851399"/>
              <a:ext cx="144058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Concatenate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AD6D221-F610-4565-AD9F-F72F818C13B1}"/>
              </a:ext>
            </a:extLst>
          </p:cNvPr>
          <p:cNvGrpSpPr/>
          <p:nvPr/>
        </p:nvGrpSpPr>
        <p:grpSpPr>
          <a:xfrm>
            <a:off x="7345700" y="2576230"/>
            <a:ext cx="3771900" cy="3099981"/>
            <a:chOff x="7345700" y="2890130"/>
            <a:chExt cx="3771900" cy="3099981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2DAE8CF-1837-4DEE-AF48-97234F5DB8A7}"/>
                </a:ext>
              </a:extLst>
            </p:cNvPr>
            <p:cNvSpPr txBox="1"/>
            <p:nvPr/>
          </p:nvSpPr>
          <p:spPr>
            <a:xfrm>
              <a:off x="7345700" y="2890130"/>
              <a:ext cx="3048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Feature1 -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관련자 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(String)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2416918-35F6-409A-9C4B-A379A44F76F4}"/>
                </a:ext>
              </a:extLst>
            </p:cNvPr>
            <p:cNvSpPr txBox="1"/>
            <p:nvPr/>
          </p:nvSpPr>
          <p:spPr>
            <a:xfrm>
              <a:off x="7345700" y="4196368"/>
              <a:ext cx="3048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Feature2 -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관련 내용 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(String)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F8894F8-4465-4B56-B36B-488C3C18906A}"/>
                </a:ext>
              </a:extLst>
            </p:cNvPr>
            <p:cNvSpPr txBox="1"/>
            <p:nvPr/>
          </p:nvSpPr>
          <p:spPr>
            <a:xfrm>
              <a:off x="7345700" y="5235398"/>
              <a:ext cx="37719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Feature3 -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발송된 시간 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(Int32)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AC111C1-EAA0-4059-8688-95EF246C5144}"/>
                </a:ext>
              </a:extLst>
            </p:cNvPr>
            <p:cNvSpPr txBox="1"/>
            <p:nvPr/>
          </p:nvSpPr>
          <p:spPr>
            <a:xfrm>
              <a:off x="7345700" y="5620779"/>
              <a:ext cx="37719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Feature4 -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발송된 달의 주차 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(Int32)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26663561-E100-4E41-99EA-44F52E3EE9F0}"/>
              </a:ext>
            </a:extLst>
          </p:cNvPr>
          <p:cNvSpPr txBox="1"/>
          <p:nvPr/>
        </p:nvSpPr>
        <p:spPr>
          <a:xfrm>
            <a:off x="9194800" y="6426182"/>
            <a:ext cx="2857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*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String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경우 사전에 특수문자 제거</a:t>
            </a:r>
          </a:p>
        </p:txBody>
      </p:sp>
    </p:spTree>
    <p:extLst>
      <p:ext uri="{BB962C8B-B14F-4D97-AF65-F5344CB8AC3E}">
        <p14:creationId xmlns:p14="http://schemas.microsoft.com/office/powerpoint/2010/main" val="2041686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ACBCD264-A51E-4A0C-84D0-AE345433C8CB}"/>
              </a:ext>
            </a:extLst>
          </p:cNvPr>
          <p:cNvGrpSpPr/>
          <p:nvPr/>
        </p:nvGrpSpPr>
        <p:grpSpPr>
          <a:xfrm>
            <a:off x="220854" y="-2827"/>
            <a:ext cx="4529933" cy="1154547"/>
            <a:chOff x="220854" y="-2827"/>
            <a:chExt cx="4529933" cy="115454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749184D-83E1-484C-A597-ABC4061B8B49}"/>
                </a:ext>
              </a:extLst>
            </p:cNvPr>
            <p:cNvSpPr txBox="1"/>
            <p:nvPr/>
          </p:nvSpPr>
          <p:spPr>
            <a:xfrm>
              <a:off x="1427901" y="348068"/>
              <a:ext cx="10176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dirty="0" err="1">
                  <a:solidFill>
                    <a:srgbClr val="0020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전처리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D93A3B1-D108-4092-976B-9E4653EFDC05}"/>
                </a:ext>
              </a:extLst>
            </p:cNvPr>
            <p:cNvSpPr/>
            <p:nvPr/>
          </p:nvSpPr>
          <p:spPr>
            <a:xfrm>
              <a:off x="220854" y="-2827"/>
              <a:ext cx="1017600" cy="11278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6C4B66-B397-4D28-83D8-F8AE1BD6B875}"/>
                </a:ext>
              </a:extLst>
            </p:cNvPr>
            <p:cNvSpPr txBox="1"/>
            <p:nvPr/>
          </p:nvSpPr>
          <p:spPr>
            <a:xfrm>
              <a:off x="343880" y="193847"/>
              <a:ext cx="8818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03</a:t>
              </a:r>
              <a:endPara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AFCFF4D-FE92-46FB-BD61-5783841F14B2}"/>
                </a:ext>
              </a:extLst>
            </p:cNvPr>
            <p:cNvSpPr txBox="1"/>
            <p:nvPr/>
          </p:nvSpPr>
          <p:spPr>
            <a:xfrm>
              <a:off x="1427901" y="751610"/>
              <a:ext cx="33228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Feature Engineering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75CE2CEE-C3F5-48DD-BEBB-3DF0EA027292}"/>
              </a:ext>
            </a:extLst>
          </p:cNvPr>
          <p:cNvSpPr txBox="1"/>
          <p:nvPr/>
        </p:nvSpPr>
        <p:spPr>
          <a:xfrm>
            <a:off x="1315201" y="1730977"/>
            <a:ext cx="30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Feature1 -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관련자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(String)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9962F4-8DFF-465A-9D5E-920F37DA578E}"/>
              </a:ext>
            </a:extLst>
          </p:cNvPr>
          <p:cNvSpPr txBox="1"/>
          <p:nvPr/>
        </p:nvSpPr>
        <p:spPr>
          <a:xfrm>
            <a:off x="1315201" y="2291809"/>
            <a:ext cx="30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Feature2 -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내용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(String)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D2C2CD-ADFA-43ED-932B-0B5D7052739C}"/>
              </a:ext>
            </a:extLst>
          </p:cNvPr>
          <p:cNvSpPr txBox="1"/>
          <p:nvPr/>
        </p:nvSpPr>
        <p:spPr>
          <a:xfrm>
            <a:off x="1314302" y="2852641"/>
            <a:ext cx="3771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Feature3 -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발송된 시간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(Int32)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9C0185-EBCC-421B-8853-DF87A2C4B3B0}"/>
              </a:ext>
            </a:extLst>
          </p:cNvPr>
          <p:cNvSpPr txBox="1"/>
          <p:nvPr/>
        </p:nvSpPr>
        <p:spPr>
          <a:xfrm>
            <a:off x="1314302" y="3413474"/>
            <a:ext cx="3771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Feature4 -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발송된 달의 주차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(Int32)</a:t>
            </a: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AA14E8B5-A322-49C5-BD5D-C4335268EF76}"/>
              </a:ext>
            </a:extLst>
          </p:cNvPr>
          <p:cNvSpPr/>
          <p:nvPr/>
        </p:nvSpPr>
        <p:spPr>
          <a:xfrm>
            <a:off x="5238602" y="3428716"/>
            <a:ext cx="3083938" cy="338848"/>
          </a:xfrm>
          <a:prstGeom prst="rightArrow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C773A5-210B-46D7-B84C-3027C5C48C5C}"/>
              </a:ext>
            </a:extLst>
          </p:cNvPr>
          <p:cNvSpPr txBox="1"/>
          <p:nvPr/>
        </p:nvSpPr>
        <p:spPr>
          <a:xfrm>
            <a:off x="8616201" y="1730977"/>
            <a:ext cx="2143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Embedding Layer</a:t>
            </a: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944B6530-403D-4E83-8EDC-54B978F2F744}"/>
              </a:ext>
            </a:extLst>
          </p:cNvPr>
          <p:cNvSpPr/>
          <p:nvPr/>
        </p:nvSpPr>
        <p:spPr>
          <a:xfrm>
            <a:off x="5238602" y="1746219"/>
            <a:ext cx="3083938" cy="338848"/>
          </a:xfrm>
          <a:prstGeom prst="rightArrow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5C893AEB-256B-4F91-9C5D-C98562A909F2}"/>
              </a:ext>
            </a:extLst>
          </p:cNvPr>
          <p:cNvSpPr/>
          <p:nvPr/>
        </p:nvSpPr>
        <p:spPr>
          <a:xfrm>
            <a:off x="5238602" y="2867883"/>
            <a:ext cx="3083938" cy="338848"/>
          </a:xfrm>
          <a:prstGeom prst="rightArrow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1D5E9060-4961-4CD9-8784-9E365E626E3D}"/>
              </a:ext>
            </a:extLst>
          </p:cNvPr>
          <p:cNvSpPr/>
          <p:nvPr/>
        </p:nvSpPr>
        <p:spPr>
          <a:xfrm>
            <a:off x="5238602" y="2307051"/>
            <a:ext cx="833876" cy="338848"/>
          </a:xfrm>
          <a:prstGeom prst="rightArrow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645832A8-82B1-4EF0-9D78-89FDD75509D2}"/>
              </a:ext>
            </a:extLst>
          </p:cNvPr>
          <p:cNvSpPr/>
          <p:nvPr/>
        </p:nvSpPr>
        <p:spPr>
          <a:xfrm>
            <a:off x="7488664" y="2307051"/>
            <a:ext cx="833876" cy="338848"/>
          </a:xfrm>
          <a:prstGeom prst="rightArrow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2A48A52-E950-4BDF-B6BC-D7659F9A5B71}"/>
              </a:ext>
            </a:extLst>
          </p:cNvPr>
          <p:cNvSpPr txBox="1"/>
          <p:nvPr/>
        </p:nvSpPr>
        <p:spPr>
          <a:xfrm>
            <a:off x="6120125" y="2295998"/>
            <a:ext cx="13018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형태소 분석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AE7898D-8863-4557-98E3-0DC59AEF1FE9}"/>
              </a:ext>
            </a:extLst>
          </p:cNvPr>
          <p:cNvSpPr txBox="1"/>
          <p:nvPr/>
        </p:nvSpPr>
        <p:spPr>
          <a:xfrm>
            <a:off x="8616201" y="2289107"/>
            <a:ext cx="10737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TF-IDF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9CE584E-4076-4C83-8353-1D425F9A3177}"/>
              </a:ext>
            </a:extLst>
          </p:cNvPr>
          <p:cNvSpPr txBox="1"/>
          <p:nvPr/>
        </p:nvSpPr>
        <p:spPr>
          <a:xfrm>
            <a:off x="8616200" y="2837399"/>
            <a:ext cx="2143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Embedding Layer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FF2DE07-FCAF-4DAF-8191-D0ACE57A4DD0}"/>
              </a:ext>
            </a:extLst>
          </p:cNvPr>
          <p:cNvSpPr txBox="1"/>
          <p:nvPr/>
        </p:nvSpPr>
        <p:spPr>
          <a:xfrm>
            <a:off x="8616199" y="3407489"/>
            <a:ext cx="2143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Embedding Layer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035B61F-858C-4146-A879-5F2AB2508A48}"/>
              </a:ext>
            </a:extLst>
          </p:cNvPr>
          <p:cNvGrpSpPr/>
          <p:nvPr/>
        </p:nvGrpSpPr>
        <p:grpSpPr>
          <a:xfrm>
            <a:off x="1066916" y="4405503"/>
            <a:ext cx="9995569" cy="1587148"/>
            <a:chOff x="1066916" y="4672203"/>
            <a:chExt cx="9995569" cy="1587148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C41D98C-FFD4-4B7A-8BD8-F11DE244370D}"/>
                </a:ext>
              </a:extLst>
            </p:cNvPr>
            <p:cNvSpPr txBox="1"/>
            <p:nvPr/>
          </p:nvSpPr>
          <p:spPr>
            <a:xfrm>
              <a:off x="1766800" y="4853562"/>
              <a:ext cx="86584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000" dirty="0">
                  <a:solidFill>
                    <a:srgbClr val="00B0F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관련 내용</a:t>
              </a:r>
              <a:r>
                <a:rPr lang="en-US" altLang="ko-KR" sz="2000" dirty="0">
                  <a:solidFill>
                    <a:srgbClr val="00B0F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</a:t>
              </a:r>
              <a:r>
                <a:rPr lang="ko-KR" altLang="en-US" sz="2000" dirty="0">
                  <a:solidFill>
                    <a:srgbClr val="00B0F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제목 </a:t>
              </a:r>
              <a:r>
                <a:rPr lang="en-US" altLang="ko-KR" sz="2000" dirty="0">
                  <a:solidFill>
                    <a:srgbClr val="00B0F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+ </a:t>
              </a:r>
              <a:r>
                <a:rPr lang="ko-KR" altLang="en-US" sz="2000" dirty="0">
                  <a:solidFill>
                    <a:srgbClr val="00B0F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본문 내용 </a:t>
              </a:r>
              <a:r>
                <a:rPr lang="en-US" altLang="ko-KR" sz="2000" dirty="0">
                  <a:solidFill>
                    <a:srgbClr val="00B0F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+ </a:t>
              </a:r>
              <a:r>
                <a:rPr lang="ko-KR" altLang="en-US" sz="2000" dirty="0">
                  <a:solidFill>
                    <a:srgbClr val="00B0F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첨부 파일명</a:t>
              </a:r>
              <a:r>
                <a:rPr lang="en-US" altLang="ko-KR" sz="2000" dirty="0">
                  <a:solidFill>
                    <a:srgbClr val="00B0F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  <a:r>
                <a:rPr lang="ko-KR" altLang="en-US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을 </a:t>
              </a:r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TF-IDF</a:t>
              </a:r>
              <a:r>
                <a:rPr lang="ko-KR" altLang="en-US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로 </a:t>
              </a:r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embedding</a:t>
              </a:r>
              <a:r>
                <a:rPr lang="ko-KR" altLang="en-US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한 이유</a:t>
              </a:r>
              <a:endPara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EE46E7D-2BB4-4F15-A34A-32F54D500373}"/>
                </a:ext>
              </a:extLst>
            </p:cNvPr>
            <p:cNvSpPr txBox="1"/>
            <p:nvPr/>
          </p:nvSpPr>
          <p:spPr>
            <a:xfrm>
              <a:off x="1788885" y="5423652"/>
              <a:ext cx="9273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로펌 특성 상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Formal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메일이 다수이기에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정보가 많지 않은 내용에 대한 중요도를 줄이기 위함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40650CC9-3AC3-4C18-A41D-A7F4CD62F3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091" t="43957" r="43416" b="43869"/>
            <a:stretch/>
          </p:blipFill>
          <p:spPr>
            <a:xfrm>
              <a:off x="1066916" y="4672203"/>
              <a:ext cx="721969" cy="748369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2CBC823-52D3-4DEA-B079-8DF739E3A2E4}"/>
                </a:ext>
              </a:extLst>
            </p:cNvPr>
            <p:cNvSpPr txBox="1"/>
            <p:nvPr/>
          </p:nvSpPr>
          <p:spPr>
            <a:xfrm>
              <a:off x="1936701" y="5920797"/>
              <a:ext cx="609600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(Ex. 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번거로우시겠지만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~ 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부탁드립니다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/ ~ 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한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점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참고 부탁드립니다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.)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0ADA36B9-A188-4962-81B3-B91F3A81FB18}"/>
              </a:ext>
            </a:extLst>
          </p:cNvPr>
          <p:cNvSpPr txBox="1"/>
          <p:nvPr/>
        </p:nvSpPr>
        <p:spPr>
          <a:xfrm>
            <a:off x="9194800" y="6426182"/>
            <a:ext cx="2857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*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형태소 분석에는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rhinoMorph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모듈 사용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8369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953</Words>
  <Application>Microsoft Office PowerPoint</Application>
  <PresentationFormat>와이드스크린</PresentationFormat>
  <Paragraphs>234</Paragraphs>
  <Slides>19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나눔스퀘어</vt:lpstr>
      <vt:lpstr>나눔스퀘어 Bold</vt:lpstr>
      <vt:lpstr>Arial</vt:lpstr>
      <vt:lpstr>나눔스퀘어 ExtraBold</vt:lpstr>
      <vt:lpstr>맑은 고딕</vt:lpstr>
      <vt:lpstr>Roboto Condensed Light</vt:lpstr>
      <vt:lpstr>Office 테마</vt:lpstr>
      <vt:lpstr>Worksheet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s_Kim, Young Jun</dc:creator>
  <cp:lastModifiedBy>s_Kim, Young Jun</cp:lastModifiedBy>
  <cp:revision>17</cp:revision>
  <dcterms:created xsi:type="dcterms:W3CDTF">2022-04-16T09:35:27Z</dcterms:created>
  <dcterms:modified xsi:type="dcterms:W3CDTF">2022-04-18T11:16:07Z</dcterms:modified>
</cp:coreProperties>
</file>