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18" r:id="rId3"/>
    <p:sldId id="317" r:id="rId4"/>
    <p:sldId id="337" r:id="rId5"/>
    <p:sldId id="341" r:id="rId6"/>
    <p:sldId id="345" r:id="rId7"/>
    <p:sldId id="349" r:id="rId8"/>
    <p:sldId id="350" r:id="rId9"/>
    <p:sldId id="346" r:id="rId10"/>
    <p:sldId id="338" r:id="rId11"/>
    <p:sldId id="259" r:id="rId12"/>
    <p:sldId id="344" r:id="rId13"/>
  </p:sldIdLst>
  <p:sldSz cx="12192000" cy="6858000"/>
  <p:notesSz cx="6858000" cy="9144000"/>
  <p:embeddedFontLst>
    <p:embeddedFont>
      <p:font typeface="Roboto Condensed Light" panose="02000000000000000000" pitchFamily="2" charset="0"/>
      <p:regular r:id="rId14"/>
      <p:italic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C7CB80-71A8-437C-B988-C944D5C95896}"/>
              </a:ext>
            </a:extLst>
          </p:cNvPr>
          <p:cNvSpPr/>
          <p:nvPr/>
        </p:nvSpPr>
        <p:spPr>
          <a:xfrm>
            <a:off x="0" y="0"/>
            <a:ext cx="12192000" cy="2471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2206185" y="618459"/>
            <a:ext cx="7352149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Dacon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생육 환경 최적화 경진대회</a:t>
            </a:r>
            <a:endParaRPr lang="en-US" altLang="ko-KR" sz="28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08A5EC-2AB4-43EC-86C8-D649B05F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64" y="3429000"/>
            <a:ext cx="3905795" cy="2162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A103B6-C8E7-462A-93AF-76DA3D92D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0" y="2749838"/>
            <a:ext cx="5994241" cy="3572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정리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D46B08-4AC1-4543-8631-DC939B56C826}"/>
              </a:ext>
            </a:extLst>
          </p:cNvPr>
          <p:cNvGrpSpPr/>
          <p:nvPr/>
        </p:nvGrpSpPr>
        <p:grpSpPr>
          <a:xfrm>
            <a:off x="2523284" y="1338109"/>
            <a:ext cx="7198495" cy="584775"/>
            <a:chOff x="1088469" y="3129987"/>
            <a:chExt cx="71984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EEF2D-519F-4419-BB0A-DB2099C76996}"/>
                </a:ext>
              </a:extLst>
            </p:cNvPr>
            <p:cNvSpPr txBox="1"/>
            <p:nvPr/>
          </p:nvSpPr>
          <p:spPr>
            <a:xfrm>
              <a:off x="1458747" y="3129987"/>
              <a:ext cx="6828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이미지 데이터에 대해 여러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pretrained model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활용해 보았고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개량버전인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Swin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Transformer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성능이 확실히 좋다는 것을 확인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258C992-D192-4F29-9531-95FC2A8EC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BD8A20-D6C9-4A6B-9BE2-6398794962EB}"/>
              </a:ext>
            </a:extLst>
          </p:cNvPr>
          <p:cNvGrpSpPr/>
          <p:nvPr/>
        </p:nvGrpSpPr>
        <p:grpSpPr>
          <a:xfrm>
            <a:off x="2523284" y="2083796"/>
            <a:ext cx="5413238" cy="584775"/>
            <a:chOff x="1088469" y="3129987"/>
            <a:chExt cx="5413238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E115B9-C8A9-4418-BB07-D53F6D8F839B}"/>
                </a:ext>
              </a:extLst>
            </p:cNvPr>
            <p:cNvSpPr txBox="1"/>
            <p:nvPr/>
          </p:nvSpPr>
          <p:spPr>
            <a:xfrm>
              <a:off x="1458746" y="3129987"/>
              <a:ext cx="504296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Image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meta data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분리하여 학습 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ensemble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하는 방법을 활용해 보지 못한 부분이 아쉬운 점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ABB23B0-D203-4716-8953-6F17B5305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3D3F574-65DE-4606-B3CE-B254AD76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284" y="3009803"/>
            <a:ext cx="6828218" cy="350012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7170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Appendix -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구현코드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1BC101-9ED4-49CB-9909-83429767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01" y="1347672"/>
            <a:ext cx="9576714" cy="51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D4B3D3-3F9B-4F01-9733-9E19FA509015}"/>
              </a:ext>
            </a:extLst>
          </p:cNvPr>
          <p:cNvGrpSpPr/>
          <p:nvPr/>
        </p:nvGrpSpPr>
        <p:grpSpPr>
          <a:xfrm>
            <a:off x="6949413" y="1135888"/>
            <a:ext cx="3880898" cy="2582890"/>
            <a:chOff x="6493219" y="1477840"/>
            <a:chExt cx="3880898" cy="1116647"/>
          </a:xfrm>
        </p:grpSpPr>
        <p:sp>
          <p:nvSpPr>
            <p:cNvPr id="25" name="Google Shape;187;p36">
              <a:extLst>
                <a:ext uri="{FF2B5EF4-FFF2-40B4-BE49-F238E27FC236}">
                  <a16:creationId xmlns:a16="http://schemas.microsoft.com/office/drawing/2014/main" id="{4DC56D07-23FA-4005-B6A4-22C50F05F77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477840"/>
              <a:ext cx="3880898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01.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경진대회 소개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Google Shape;187;p36">
              <a:extLst>
                <a:ext uri="{FF2B5EF4-FFF2-40B4-BE49-F238E27FC236}">
                  <a16:creationId xmlns:a16="http://schemas.microsoft.com/office/drawing/2014/main" id="{5D8FD751-13BA-472B-9445-AAC0DBC6319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919539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02. </a:t>
              </a:r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Google Shape;187;p36">
            <a:extLst>
              <a:ext uri="{FF2B5EF4-FFF2-40B4-BE49-F238E27FC236}">
                <a16:creationId xmlns:a16="http://schemas.microsoft.com/office/drawing/2014/main" id="{5C2B7571-B9B3-46C7-B0F3-97C5A9392421}"/>
              </a:ext>
            </a:extLst>
          </p:cNvPr>
          <p:cNvSpPr txBox="1">
            <a:spLocks/>
          </p:cNvSpPr>
          <p:nvPr/>
        </p:nvSpPr>
        <p:spPr>
          <a:xfrm>
            <a:off x="6949413" y="3159239"/>
            <a:ext cx="3717442" cy="15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1EBABF0-0766-449B-9CA9-808433D9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27" y="1473697"/>
            <a:ext cx="7333765" cy="4371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E97ACB-6F50-48CA-8A77-7CD0933481D9}"/>
              </a:ext>
            </a:extLst>
          </p:cNvPr>
          <p:cNvGrpSpPr/>
          <p:nvPr/>
        </p:nvGrpSpPr>
        <p:grpSpPr>
          <a:xfrm>
            <a:off x="7108348" y="1497031"/>
            <a:ext cx="4391969" cy="1077218"/>
            <a:chOff x="1088469" y="3129987"/>
            <a:chExt cx="4391969" cy="10772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C5322-DCBC-4B31-8D70-AA6D0F95CA3B}"/>
                </a:ext>
              </a:extLst>
            </p:cNvPr>
            <p:cNvSpPr txBox="1"/>
            <p:nvPr/>
          </p:nvSpPr>
          <p:spPr>
            <a:xfrm>
              <a:off x="1458749" y="3129987"/>
              <a:ext cx="402168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Task</a:t>
              </a: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type : Image + Structured data </a:t>
              </a: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 type : Regression</a:t>
              </a:r>
            </a:p>
          </p:txBody>
        </p:sp>
        <p:pic>
          <p:nvPicPr>
            <p:cNvPr id="1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73C1CD1-700E-4F03-B4DE-7DF0E72EB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05790-6FD9-4EEB-A695-E184B4D9F4D1}"/>
              </a:ext>
            </a:extLst>
          </p:cNvPr>
          <p:cNvGrpSpPr/>
          <p:nvPr/>
        </p:nvGrpSpPr>
        <p:grpSpPr>
          <a:xfrm>
            <a:off x="7153588" y="5181626"/>
            <a:ext cx="4135736" cy="338554"/>
            <a:chOff x="1088469" y="3129987"/>
            <a:chExt cx="413573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7DFF71-4444-43C8-B108-37ED5748125A}"/>
                </a:ext>
              </a:extLst>
            </p:cNvPr>
            <p:cNvSpPr txBox="1"/>
            <p:nvPr/>
          </p:nvSpPr>
          <p:spPr>
            <a:xfrm>
              <a:off x="1458749" y="3129987"/>
              <a:ext cx="37654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Metric : NMAE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(Normalized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MAE)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5D90856-0CA4-4C70-884F-97089DD4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636A4D-1B83-4EFC-98B6-C4C23023C693}"/>
              </a:ext>
            </a:extLst>
          </p:cNvPr>
          <p:cNvSpPr txBox="1"/>
          <p:nvPr/>
        </p:nvSpPr>
        <p:spPr>
          <a:xfrm>
            <a:off x="7478627" y="2752051"/>
            <a:ext cx="4549249" cy="200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KIST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강릉분원에서는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다양한 식물자원과 관련된 연구를 진행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연구의 일환으로 식물의 최적 생육 환경 조성을 위한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개발 경진대회를 주최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전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청경채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이미지와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동안의 생육 환경 메타데이터를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후의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청경채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잎 중량을 예측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DCB83-AFA5-496E-BDFB-5B9DCCE2FC15}"/>
              </a:ext>
            </a:extLst>
          </p:cNvPr>
          <p:cNvSpPr txBox="1"/>
          <p:nvPr/>
        </p:nvSpPr>
        <p:spPr>
          <a:xfrm>
            <a:off x="7523867" y="5697982"/>
            <a:ext cx="4187487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예측치의 평균 절대 편차를 실측치의 평균으로 나눈 값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A90A2-C515-43FC-9459-63181908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00" y="1509745"/>
            <a:ext cx="3848637" cy="457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8812613" cy="1127817"/>
            <a:chOff x="220854" y="-2827"/>
            <a:chExt cx="8812613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76055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976364" y="1569807"/>
            <a:ext cx="8202805" cy="338554"/>
            <a:chOff x="1088469" y="3129987"/>
            <a:chExt cx="8202805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7" y="3129987"/>
              <a:ext cx="78325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Top 3 Leaderboard Score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기록한 모델들의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ensemble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최종 예측치를 산출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730465-61AC-43E0-B069-37D1666D2FAC}"/>
              </a:ext>
            </a:extLst>
          </p:cNvPr>
          <p:cNvSpPr txBox="1"/>
          <p:nvPr/>
        </p:nvSpPr>
        <p:spPr>
          <a:xfrm>
            <a:off x="748785" y="4949640"/>
            <a:ext cx="4960353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0.25096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Swin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Transformer(Image) + LSTM Layer(Structured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9B84E-1736-4E51-A949-B827DD403D30}"/>
              </a:ext>
            </a:extLst>
          </p:cNvPr>
          <p:cNvSpPr txBox="1"/>
          <p:nvPr/>
        </p:nvSpPr>
        <p:spPr>
          <a:xfrm>
            <a:off x="748785" y="3850894"/>
            <a:ext cx="4866567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0.24807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EfficientNetV2(Image) + LSTM Layer(Structured 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95997-015B-4839-8ACC-E2DDF999E121}"/>
              </a:ext>
            </a:extLst>
          </p:cNvPr>
          <p:cNvSpPr txBox="1"/>
          <p:nvPr/>
        </p:nvSpPr>
        <p:spPr>
          <a:xfrm>
            <a:off x="748783" y="2687427"/>
            <a:ext cx="5124477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0.22494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Swin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Transformer(Image) + Dense Layer(Structured Data)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6A398FF-990C-4F75-9490-091372EFDD0F}"/>
              </a:ext>
            </a:extLst>
          </p:cNvPr>
          <p:cNvSpPr/>
          <p:nvPr/>
        </p:nvSpPr>
        <p:spPr>
          <a:xfrm>
            <a:off x="6353912" y="4015808"/>
            <a:ext cx="1008180" cy="707566"/>
          </a:xfrm>
          <a:prstGeom prst="rightArrow">
            <a:avLst>
              <a:gd name="adj1" fmla="val 50000"/>
              <a:gd name="adj2" fmla="val 2650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1241A-2C7B-4B30-A0C0-49DE3C4E11A8}"/>
              </a:ext>
            </a:extLst>
          </p:cNvPr>
          <p:cNvSpPr txBox="1"/>
          <p:nvPr/>
        </p:nvSpPr>
        <p:spPr>
          <a:xfrm>
            <a:off x="8454530" y="3739879"/>
            <a:ext cx="2541715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0.21764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Final Score : 0.20446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Average Ensemble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(Top 47%)</a:t>
            </a:r>
          </a:p>
        </p:txBody>
      </p:sp>
    </p:spTree>
    <p:extLst>
      <p:ext uri="{BB962C8B-B14F-4D97-AF65-F5344CB8AC3E}">
        <p14:creationId xmlns:p14="http://schemas.microsoft.com/office/powerpoint/2010/main" val="290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9040377" cy="1127817"/>
            <a:chOff x="220854" y="-2827"/>
            <a:chExt cx="9040377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78333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Preprocessing &amp; Feature Engineering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2075655" y="1555277"/>
            <a:ext cx="1839853" cy="338554"/>
            <a:chOff x="1088469" y="3129987"/>
            <a:chExt cx="1839853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9" y="3129987"/>
              <a:ext cx="14695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Image Data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0DE97E-0C27-4B7D-93D5-07C606CF99ED}"/>
              </a:ext>
            </a:extLst>
          </p:cNvPr>
          <p:cNvGrpSpPr/>
          <p:nvPr/>
        </p:nvGrpSpPr>
        <p:grpSpPr>
          <a:xfrm>
            <a:off x="7139354" y="1555277"/>
            <a:ext cx="3497666" cy="338554"/>
            <a:chOff x="1088469" y="3129987"/>
            <a:chExt cx="349766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D1E726-61A7-4B06-A13E-EAB23ACFD7FD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Structured data (timeseries)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C8B71C1-6E31-428E-B335-311A37B3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BE3ACB4-D0A4-46E5-A07F-F2AF7255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7" y="2610315"/>
            <a:ext cx="5095627" cy="239512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89F180-6C42-4756-BBCA-77724B7FDA81}"/>
              </a:ext>
            </a:extLst>
          </p:cNvPr>
          <p:cNvSpPr txBox="1"/>
          <p:nvPr/>
        </p:nvSpPr>
        <p:spPr>
          <a:xfrm>
            <a:off x="1080817" y="5327754"/>
            <a:ext cx="4263749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 model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1D5CA-1D71-484E-8386-3C0492B343D8}"/>
              </a:ext>
            </a:extLst>
          </p:cNvPr>
          <p:cNvSpPr txBox="1"/>
          <p:nvPr/>
        </p:nvSpPr>
        <p:spPr>
          <a:xfrm>
            <a:off x="1384505" y="5721923"/>
            <a:ext cx="3592430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(resized image shape : 128 * 128 * 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2808E-4965-4932-986A-2DBD9CAC6AF6}"/>
              </a:ext>
            </a:extLst>
          </p:cNvPr>
          <p:cNvSpPr txBox="1"/>
          <p:nvPr/>
        </p:nvSpPr>
        <p:spPr>
          <a:xfrm>
            <a:off x="6231325" y="2168719"/>
            <a:ext cx="3254737" cy="3712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Numerical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 (Standardization)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내부온도관측치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외부온도관측치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내부습도관측치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외부습도관측치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"CO2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"EC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최근분무량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화이트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냉방온도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냉방부하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D97BD1-AA1E-4A1D-9693-61FD0613D958}"/>
              </a:ext>
            </a:extLst>
          </p:cNvPr>
          <p:cNvSpPr txBox="1"/>
          <p:nvPr/>
        </p:nvSpPr>
        <p:spPr>
          <a:xfrm>
            <a:off x="7886866" y="2168719"/>
            <a:ext cx="1599197" cy="205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난방온도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난방부하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총추정광량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백색광추정광량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적색광추정광량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청색광추정광량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94C09-9FCE-4222-857C-242C761AFE03}"/>
              </a:ext>
            </a:extLst>
          </p:cNvPr>
          <p:cNvSpPr txBox="1"/>
          <p:nvPr/>
        </p:nvSpPr>
        <p:spPr>
          <a:xfrm>
            <a:off x="9531283" y="2168719"/>
            <a:ext cx="2211473" cy="942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Categorical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Numerical 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Discretized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11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8342F9-8E5A-4C24-9E1F-217655357D61}"/>
              </a:ext>
            </a:extLst>
          </p:cNvPr>
          <p:cNvSpPr/>
          <p:nvPr/>
        </p:nvSpPr>
        <p:spPr>
          <a:xfrm>
            <a:off x="1189573" y="1617785"/>
            <a:ext cx="2649415" cy="10609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Input1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 feature vector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70A52A-9D78-41BC-BCDD-6FC85652982B}"/>
              </a:ext>
            </a:extLst>
          </p:cNvPr>
          <p:cNvSpPr/>
          <p:nvPr/>
        </p:nvSpPr>
        <p:spPr>
          <a:xfrm>
            <a:off x="4728009" y="1617785"/>
            <a:ext cx="2649415" cy="10609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Input2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 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B70FD9-0C37-42D9-B27A-BC2A87B35136}"/>
              </a:ext>
            </a:extLst>
          </p:cNvPr>
          <p:cNvSpPr/>
          <p:nvPr/>
        </p:nvSpPr>
        <p:spPr>
          <a:xfrm>
            <a:off x="8266445" y="1617785"/>
            <a:ext cx="2649415" cy="10609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Input3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 meta 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(discretized)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E80EA9-F328-4D0A-B829-F02138543BC9}"/>
              </a:ext>
            </a:extLst>
          </p:cNvPr>
          <p:cNvSpPr/>
          <p:nvPr/>
        </p:nvSpPr>
        <p:spPr>
          <a:xfrm>
            <a:off x="2829129" y="4208373"/>
            <a:ext cx="6762023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Fully Connected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439DFD-A0FE-4560-A477-E82D1D0690DD}"/>
              </a:ext>
            </a:extLst>
          </p:cNvPr>
          <p:cNvSpPr/>
          <p:nvPr/>
        </p:nvSpPr>
        <p:spPr>
          <a:xfrm>
            <a:off x="5260310" y="5563921"/>
            <a:ext cx="1721617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Regressor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47BBCC-FEB7-40A2-83C2-74FCE0B96023}"/>
              </a:ext>
            </a:extLst>
          </p:cNvPr>
          <p:cNvSpPr/>
          <p:nvPr/>
        </p:nvSpPr>
        <p:spPr>
          <a:xfrm>
            <a:off x="8266445" y="3031260"/>
            <a:ext cx="2649415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Embedding Layer &amp;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Cross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EA9A5CB-C1F5-471A-A86C-BC22BB88CCAC}"/>
              </a:ext>
            </a:extLst>
          </p:cNvPr>
          <p:cNvSpPr/>
          <p:nvPr/>
        </p:nvSpPr>
        <p:spPr>
          <a:xfrm rot="5400000">
            <a:off x="8787231" y="2644341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62F2116-0A9D-4F86-9ED7-A511551E1E53}"/>
              </a:ext>
            </a:extLst>
          </p:cNvPr>
          <p:cNvSpPr/>
          <p:nvPr/>
        </p:nvSpPr>
        <p:spPr>
          <a:xfrm rot="5400000">
            <a:off x="8787230" y="3782849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0598E1B-8C2B-4419-81F2-776E3ECA59B0}"/>
              </a:ext>
            </a:extLst>
          </p:cNvPr>
          <p:cNvSpPr/>
          <p:nvPr/>
        </p:nvSpPr>
        <p:spPr>
          <a:xfrm rot="5400000">
            <a:off x="5932440" y="5072471"/>
            <a:ext cx="377357" cy="403609"/>
          </a:xfrm>
          <a:prstGeom prst="rightArrow">
            <a:avLst>
              <a:gd name="adj1" fmla="val 50000"/>
              <a:gd name="adj2" fmla="val 6136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D81519-C546-489D-943C-11F5881BB04F}"/>
              </a:ext>
            </a:extLst>
          </p:cNvPr>
          <p:cNvSpPr/>
          <p:nvPr/>
        </p:nvSpPr>
        <p:spPr>
          <a:xfrm>
            <a:off x="1189572" y="3028840"/>
            <a:ext cx="2649415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Swin</a:t>
            </a:r>
            <a:r>
              <a:rPr lang="en-US" altLang="ko-KR" dirty="0">
                <a:solidFill>
                  <a:schemeClr val="tx1"/>
                </a:solidFill>
              </a:rPr>
              <a:t> Transformer / </a:t>
            </a:r>
            <a:r>
              <a:rPr lang="en-US" altLang="ko-KR" dirty="0" err="1">
                <a:solidFill>
                  <a:schemeClr val="tx1"/>
                </a:solidFill>
              </a:rPr>
              <a:t>EfficientNet</a:t>
            </a:r>
            <a:r>
              <a:rPr lang="en-US" altLang="ko-KR" dirty="0">
                <a:solidFill>
                  <a:schemeClr val="tx1"/>
                </a:solidFill>
              </a:rPr>
              <a:t>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6EE025-A28A-4DEC-9C6A-04C5AE979C4F}"/>
              </a:ext>
            </a:extLst>
          </p:cNvPr>
          <p:cNvSpPr/>
          <p:nvPr/>
        </p:nvSpPr>
        <p:spPr>
          <a:xfrm>
            <a:off x="4728008" y="3028840"/>
            <a:ext cx="2649415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LSTM Layer 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Dense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695D1A26-E0D5-4241-B094-D50756F9078F}"/>
              </a:ext>
            </a:extLst>
          </p:cNvPr>
          <p:cNvSpPr/>
          <p:nvPr/>
        </p:nvSpPr>
        <p:spPr>
          <a:xfrm rot="5400000">
            <a:off x="5987090" y="2644341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3B3EA38-D523-46DD-960C-C71DD3FC8923}"/>
              </a:ext>
            </a:extLst>
          </p:cNvPr>
          <p:cNvSpPr/>
          <p:nvPr/>
        </p:nvSpPr>
        <p:spPr>
          <a:xfrm rot="5400000">
            <a:off x="5987089" y="3782849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3DB66AA-2399-49D6-8DE9-D1F27C057D45}"/>
              </a:ext>
            </a:extLst>
          </p:cNvPr>
          <p:cNvSpPr/>
          <p:nvPr/>
        </p:nvSpPr>
        <p:spPr>
          <a:xfrm rot="5400000">
            <a:off x="3212078" y="2644341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7C7BBDA1-2764-4D73-87A0-690E46B657C8}"/>
              </a:ext>
            </a:extLst>
          </p:cNvPr>
          <p:cNvSpPr/>
          <p:nvPr/>
        </p:nvSpPr>
        <p:spPr>
          <a:xfrm rot="5400000">
            <a:off x="3212077" y="3782849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1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761073" cy="1127817"/>
            <a:chOff x="220854" y="-2827"/>
            <a:chExt cx="6761073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5540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Target transformation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87ED88-F314-4725-80CE-94AF16404796}"/>
              </a:ext>
            </a:extLst>
          </p:cNvPr>
          <p:cNvGrpSpPr/>
          <p:nvPr/>
        </p:nvGrpSpPr>
        <p:grpSpPr>
          <a:xfrm>
            <a:off x="976364" y="1569807"/>
            <a:ext cx="9539235" cy="1077218"/>
            <a:chOff x="1088469" y="3129987"/>
            <a:chExt cx="9539235" cy="1077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6F39E-E188-4F70-B41A-A05CC573E900}"/>
                </a:ext>
              </a:extLst>
            </p:cNvPr>
            <p:cNvSpPr txBox="1"/>
            <p:nvPr/>
          </p:nvSpPr>
          <p:spPr>
            <a:xfrm>
              <a:off x="1458747" y="3129987"/>
              <a:ext cx="916895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Regression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 자주 사용되는 기법으로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대해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log transformation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하여 성능 향상을 시도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target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log(x+1) transformation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하여 예측 후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exp(x)-1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inverse transformation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하여 최종 예측치를 계산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2BA5EED-C5C8-4341-9948-39B2AC16C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23719-491A-4449-B6B7-E0E6DB0B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9" y="3339298"/>
            <a:ext cx="4308714" cy="2985566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CBFA6F-E1BC-41B4-8BDB-F739803B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39" y="3339298"/>
            <a:ext cx="4240862" cy="2985566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32CBB-93F3-4883-8DBE-CAF00AD377EE}"/>
              </a:ext>
            </a:extLst>
          </p:cNvPr>
          <p:cNvSpPr txBox="1"/>
          <p:nvPr/>
        </p:nvSpPr>
        <p:spPr>
          <a:xfrm>
            <a:off x="2175654" y="2959693"/>
            <a:ext cx="2637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log transformation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8CC62-2D4B-45A2-89D6-8ED49E48AA1E}"/>
              </a:ext>
            </a:extLst>
          </p:cNvPr>
          <p:cNvSpPr txBox="1"/>
          <p:nvPr/>
        </p:nvSpPr>
        <p:spPr>
          <a:xfrm>
            <a:off x="7771576" y="2904346"/>
            <a:ext cx="2521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After log transformation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9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 방법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4241440" y="1616700"/>
            <a:ext cx="3497666" cy="338554"/>
            <a:chOff x="1088469" y="3129987"/>
            <a:chExt cx="3497666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5-Folds CV Model Ensemble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06F0051-BB22-437C-87A5-CDDB30C5B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"/>
          <a:stretch/>
        </p:blipFill>
        <p:spPr>
          <a:xfrm>
            <a:off x="4400725" y="2402984"/>
            <a:ext cx="2871519" cy="373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756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432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ExtraBold</vt:lpstr>
      <vt:lpstr>나눔스퀘어 Bold</vt:lpstr>
      <vt:lpstr>맑은 고딕</vt:lpstr>
      <vt:lpstr>Roboto Condensed Light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21</cp:revision>
  <dcterms:created xsi:type="dcterms:W3CDTF">2022-04-16T09:35:27Z</dcterms:created>
  <dcterms:modified xsi:type="dcterms:W3CDTF">2022-06-20T07:08:58Z</dcterms:modified>
</cp:coreProperties>
</file>