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318" r:id="rId3"/>
    <p:sldId id="317" r:id="rId4"/>
    <p:sldId id="337" r:id="rId5"/>
    <p:sldId id="341" r:id="rId6"/>
    <p:sldId id="345" r:id="rId7"/>
    <p:sldId id="338" r:id="rId8"/>
    <p:sldId id="259" r:id="rId9"/>
    <p:sldId id="344" r:id="rId10"/>
  </p:sldIdLst>
  <p:sldSz cx="12192000" cy="6858000"/>
  <p:notesSz cx="6858000" cy="9144000"/>
  <p:embeddedFontLst>
    <p:embeddedFont>
      <p:font typeface="Roboto Condensed Light" panose="02000000000000000000" pitchFamily="2" charset="0"/>
      <p:regular r:id="rId11"/>
      <p:italic r:id="rId12"/>
    </p:embeddedFon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EDAB-11AF-46F1-A97F-1974657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39E24-0F39-4B90-9EC5-016EA005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CA92-782C-4433-AA1C-6A84D8A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C4A8-0D98-4D08-A8DF-834D574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5407E-7CC6-4631-991E-AD8FF57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1EB56-C200-4683-B0F1-65B6854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5BC4F-C3EC-4D8F-99DA-7DE90859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FB00-6369-4197-A449-90D597C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2271-0FDE-4CB2-8072-57349E5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9055D-B509-46BA-884C-895A1486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A6AB-789D-4DA0-91FA-088B06451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5FF1B-4581-40E8-9388-BA1949C0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2ED9-D942-4F29-B857-4BD6B3A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9B52C-5D29-4A05-A558-6622BBC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75E8B-00D2-4E44-9A9D-FA6FE887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2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나눔스퀘어 Bold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2850-6F33-49FD-9B33-3EDAD82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3D84-118C-489F-AA70-DF98333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8DC38-42DD-4819-88DA-C7FD86F2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FEF58-8C42-451F-9BF1-A896D16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62BB2-7ABE-4610-95F0-00F8F4F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5C73-BC87-4974-949A-D6DF7F4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B3BE-06E3-460F-B49F-4564CA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5E1-EB19-41DD-AF12-729DCE8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DFD38-9009-4F60-8ADB-BE5D551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6B17B-68A0-42BA-A1F1-D2C4613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56F46-8013-4A6D-A59A-7B40D588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ED87-10DD-4017-9F64-600338C3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6D9A3-0245-49F0-A49B-71C57225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4FB44-B81E-4A6A-B351-4CE6D08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74498-49DC-4CE6-886E-C28EA3F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F32EE-E9C4-49D5-8BED-F82C20A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CD8F-5172-4A0C-88CD-4512AEB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D5B6-EB87-4A3F-99F7-C4920E8C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150F0-271B-49FF-87C3-71430798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B581B-844C-4264-BF0B-CA9610502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29F2-1E72-428B-9C39-982772DD1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4B3A1-5EAD-4E1C-9201-E61F0C2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9D1FEA-1FEE-4D56-9808-4E8FB0C8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F112D-C970-4CD0-928D-7D9F95A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8902-D047-4231-9E7C-17D809C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75556D-6304-4785-81C8-44DFA920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97B9-4FA1-42D1-975F-55F5804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8C3A-F503-4A30-9162-652F4D98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14EDF-CFDE-42A1-B6C6-C0B8008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08629-A9F0-4AB6-BA66-5238386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164B0-14A4-477E-9331-5EC90EF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0086-00FD-4C3C-8154-E575183C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62217-3C02-41AB-9EEE-F7618289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4D02A-905F-4E31-B607-145E2B2A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6DA49-4E29-4EC6-84AF-2C1DC7C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03E93-D681-4130-8218-0296286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2E1AA-47C6-455B-B743-C6982707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24ED4-7818-47CD-A85F-F1C2CCB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8F49B-ED64-408B-A033-37AB2A85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4380-9E1C-43C7-8C9B-4D5AE78C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11EC3-C592-4D50-8447-AD86E6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DD00-AD31-46C5-A5EE-06A7EDC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5166E-F449-418D-8436-642F8002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EE29-3191-4246-984D-B2E53D5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92F31-7E3E-444B-BEB6-9FE1CD9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0C135-7BDC-4005-8774-60CCD716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74BB-ED47-425E-8A7C-AE73EBB43280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144D-5FE8-403A-A59C-FF9634526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ABCB5-661D-4FE9-9AB0-13DBC8B2D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3DD7-70F2-4732-89D2-847E8659C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C7CB80-71A8-437C-B988-C944D5C95896}"/>
              </a:ext>
            </a:extLst>
          </p:cNvPr>
          <p:cNvSpPr/>
          <p:nvPr/>
        </p:nvSpPr>
        <p:spPr>
          <a:xfrm>
            <a:off x="0" y="0"/>
            <a:ext cx="12192000" cy="2471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2718C-4EE9-4982-9593-E9099EAD1DA8}"/>
              </a:ext>
            </a:extLst>
          </p:cNvPr>
          <p:cNvSpPr txBox="1"/>
          <p:nvPr/>
        </p:nvSpPr>
        <p:spPr>
          <a:xfrm>
            <a:off x="9205941" y="6429754"/>
            <a:ext cx="2791792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</a:t>
            </a:r>
            <a:r>
              <a:rPr lang="ko-KR" altLang="en-US" sz="12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한국고용정보원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주관 </a:t>
            </a:r>
            <a:r>
              <a:rPr lang="en-US" altLang="ko-KR" sz="12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Dacon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5" name="Google Shape;187;p36">
            <a:extLst>
              <a:ext uri="{FF2B5EF4-FFF2-40B4-BE49-F238E27FC236}">
                <a16:creationId xmlns:a16="http://schemas.microsoft.com/office/drawing/2014/main" id="{C51105E7-A629-4623-8FE9-4FDFC37B8874}"/>
              </a:ext>
            </a:extLst>
          </p:cNvPr>
          <p:cNvSpPr txBox="1">
            <a:spLocks/>
          </p:cNvSpPr>
          <p:nvPr/>
        </p:nvSpPr>
        <p:spPr>
          <a:xfrm>
            <a:off x="2206185" y="618459"/>
            <a:ext cx="7352149" cy="12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b="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Dacon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잡케어</a:t>
            </a:r>
            <a:r>
              <a:rPr lang="ko-KR" altLang="en-US" sz="28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추천 알고리즘 경진대회</a:t>
            </a:r>
            <a:endParaRPr lang="en-US" altLang="ko-KR" sz="28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76F6F9-F0A1-4144-AB15-B81867A9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76" y="2670337"/>
            <a:ext cx="6486065" cy="3619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AE4E50-8B36-4898-BAED-3E1B13BF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292" y="3172755"/>
            <a:ext cx="3631518" cy="20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1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9CD05-B65C-4EE2-98A2-84083AD5BE0D}"/>
              </a:ext>
            </a:extLst>
          </p:cNvPr>
          <p:cNvSpPr/>
          <p:nvPr/>
        </p:nvSpPr>
        <p:spPr>
          <a:xfrm>
            <a:off x="1" y="0"/>
            <a:ext cx="459120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A1867-9602-42AF-BCDB-527661750905}"/>
              </a:ext>
            </a:extLst>
          </p:cNvPr>
          <p:cNvSpPr txBox="1"/>
          <p:nvPr/>
        </p:nvSpPr>
        <p:spPr>
          <a:xfrm>
            <a:off x="1650365" y="1014476"/>
            <a:ext cx="235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D4B3D3-3F9B-4F01-9733-9E19FA509015}"/>
              </a:ext>
            </a:extLst>
          </p:cNvPr>
          <p:cNvGrpSpPr/>
          <p:nvPr/>
        </p:nvGrpSpPr>
        <p:grpSpPr>
          <a:xfrm>
            <a:off x="6949413" y="1135888"/>
            <a:ext cx="3880898" cy="2582890"/>
            <a:chOff x="6493219" y="1477840"/>
            <a:chExt cx="3880898" cy="1116647"/>
          </a:xfrm>
        </p:grpSpPr>
        <p:sp>
          <p:nvSpPr>
            <p:cNvPr id="25" name="Google Shape;187;p36">
              <a:extLst>
                <a:ext uri="{FF2B5EF4-FFF2-40B4-BE49-F238E27FC236}">
                  <a16:creationId xmlns:a16="http://schemas.microsoft.com/office/drawing/2014/main" id="{4DC56D07-23FA-4005-B6A4-22C50F05F77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477840"/>
              <a:ext cx="3880898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01.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경진대회 소개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Google Shape;187;p36">
              <a:extLst>
                <a:ext uri="{FF2B5EF4-FFF2-40B4-BE49-F238E27FC236}">
                  <a16:creationId xmlns:a16="http://schemas.microsoft.com/office/drawing/2014/main" id="{5D8FD751-13BA-472B-9445-AAC0DBC63191}"/>
                </a:ext>
              </a:extLst>
            </p:cNvPr>
            <p:cNvSpPr txBox="1">
              <a:spLocks/>
            </p:cNvSpPr>
            <p:nvPr/>
          </p:nvSpPr>
          <p:spPr>
            <a:xfrm>
              <a:off x="6493219" y="1919539"/>
              <a:ext cx="3717442" cy="67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18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나눔스퀘어 Bold"/>
                <a:buNone/>
                <a:defRPr sz="5200" b="1" i="0" u="none" strike="noStrike" cap="none">
                  <a:solidFill>
                    <a:schemeClr val="dk1"/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9pPr>
            </a:lstStyle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02. </a:t>
              </a:r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endParaRPr 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7" name="Google Shape;187;p36">
            <a:extLst>
              <a:ext uri="{FF2B5EF4-FFF2-40B4-BE49-F238E27FC236}">
                <a16:creationId xmlns:a16="http://schemas.microsoft.com/office/drawing/2014/main" id="{5C2B7571-B9B3-46C7-B0F3-97C5A9392421}"/>
              </a:ext>
            </a:extLst>
          </p:cNvPr>
          <p:cNvSpPr txBox="1">
            <a:spLocks/>
          </p:cNvSpPr>
          <p:nvPr/>
        </p:nvSpPr>
        <p:spPr>
          <a:xfrm>
            <a:off x="6949413" y="3159239"/>
            <a:ext cx="3717442" cy="156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r>
              <a:rPr lang="en-US" altLang="ko-KR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정리</a:t>
            </a:r>
            <a:endParaRPr lang="en-US" sz="2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2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771C2F3-1370-4DAE-9E17-417FD876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82" y="1555262"/>
            <a:ext cx="7668498" cy="4278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3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7A0D2B-4CF1-4759-8441-D7A345F15350}"/>
              </a:ext>
            </a:extLst>
          </p:cNvPr>
          <p:cNvGrpSpPr/>
          <p:nvPr/>
        </p:nvGrpSpPr>
        <p:grpSpPr>
          <a:xfrm>
            <a:off x="220854" y="-2827"/>
            <a:ext cx="4529933" cy="1154547"/>
            <a:chOff x="220854" y="-2827"/>
            <a:chExt cx="4529933" cy="115454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34CB43-320F-401B-BFE0-7DF6620EBCF5}"/>
                </a:ext>
              </a:extLst>
            </p:cNvPr>
            <p:cNvSpPr txBox="1"/>
            <p:nvPr/>
          </p:nvSpPr>
          <p:spPr>
            <a:xfrm>
              <a:off x="1427900" y="348068"/>
              <a:ext cx="2610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경진대회 소개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CB9443-ECD8-43CA-89F8-3374E6AD570E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F4A977-EC0F-4436-BA14-AE8ABD7D3177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DBF84B-8378-4DD0-9E33-7652E1F01B01}"/>
                </a:ext>
              </a:extLst>
            </p:cNvPr>
            <p:cNvSpPr txBox="1"/>
            <p:nvPr/>
          </p:nvSpPr>
          <p:spPr>
            <a:xfrm>
              <a:off x="1427901" y="751610"/>
              <a:ext cx="33228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84F1AF-DBCF-4BF8-B555-05FBA0E0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4" y="1390297"/>
            <a:ext cx="5145524" cy="51196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E97ACB-6F50-48CA-8A77-7CD0933481D9}"/>
              </a:ext>
            </a:extLst>
          </p:cNvPr>
          <p:cNvGrpSpPr/>
          <p:nvPr/>
        </p:nvGrpSpPr>
        <p:grpSpPr>
          <a:xfrm>
            <a:off x="7153587" y="1682131"/>
            <a:ext cx="3497666" cy="338554"/>
            <a:chOff x="1088469" y="3129987"/>
            <a:chExt cx="3497666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6C5322-DCBC-4B31-8D70-AA6D0F95CA3B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Task : Classification (Binary)</a:t>
              </a:r>
            </a:p>
          </p:txBody>
        </p:sp>
        <p:pic>
          <p:nvPicPr>
            <p:cNvPr id="1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F73C1CD1-700E-4F03-B4DE-7DF0E72EB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E05790-6FD9-4EEB-A695-E184B4D9F4D1}"/>
              </a:ext>
            </a:extLst>
          </p:cNvPr>
          <p:cNvGrpSpPr/>
          <p:nvPr/>
        </p:nvGrpSpPr>
        <p:grpSpPr>
          <a:xfrm>
            <a:off x="7153587" y="4045168"/>
            <a:ext cx="3497666" cy="338554"/>
            <a:chOff x="1088469" y="3129987"/>
            <a:chExt cx="3497666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7DFF71-4444-43C8-B108-37ED5748125A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Metric : F1 Score</a:t>
              </a:r>
            </a:p>
          </p:txBody>
        </p:sp>
        <p:pic>
          <p:nvPicPr>
            <p:cNvPr id="16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B5D90856-0CA4-4C70-884F-97089DD4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636A4D-1B83-4EFC-98B6-C4C23023C693}"/>
              </a:ext>
            </a:extLst>
          </p:cNvPr>
          <p:cNvSpPr txBox="1"/>
          <p:nvPr/>
        </p:nvSpPr>
        <p:spPr>
          <a:xfrm>
            <a:off x="7472158" y="2213876"/>
            <a:ext cx="3127386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한국고용정보원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잡케어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 사용자의 데이터를 바탕으로 특정 구직관련 컨텐츠를 열람했는지 예측하는 것이 목적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DCB83-AFA5-496E-BDFB-5B9DCCE2FC15}"/>
              </a:ext>
            </a:extLst>
          </p:cNvPr>
          <p:cNvSpPr txBox="1"/>
          <p:nvPr/>
        </p:nvSpPr>
        <p:spPr>
          <a:xfrm>
            <a:off x="7523867" y="4561524"/>
            <a:ext cx="3560932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Recall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Prescision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조화평균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* Recall * Precision / (Recall +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Prescion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3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8812613" cy="1127817"/>
            <a:chOff x="220854" y="-2827"/>
            <a:chExt cx="8812613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76055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Preprocessing &amp; Feature Engineering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976364" y="1569807"/>
            <a:ext cx="5008691" cy="1077218"/>
            <a:chOff x="1088469" y="3129987"/>
            <a:chExt cx="5008691" cy="10772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7" y="3129987"/>
              <a:ext cx="463841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Date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컬럼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요일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주말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office hour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등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추출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sin,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cos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주기성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feature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추출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(year-normalized)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8D9B43-65EA-4953-8A70-88A861010D3F}"/>
              </a:ext>
            </a:extLst>
          </p:cNvPr>
          <p:cNvGrpSpPr/>
          <p:nvPr/>
        </p:nvGrpSpPr>
        <p:grpSpPr>
          <a:xfrm>
            <a:off x="6605950" y="1569807"/>
            <a:ext cx="5009945" cy="830997"/>
            <a:chOff x="1088469" y="3129987"/>
            <a:chExt cx="5009945" cy="8309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BC881-6CD0-434D-B08C-EC573E6F0624}"/>
                </a:ext>
              </a:extLst>
            </p:cNvPr>
            <p:cNvSpPr txBox="1"/>
            <p:nvPr/>
          </p:nvSpPr>
          <p:spPr>
            <a:xfrm>
              <a:off x="1458748" y="3129987"/>
              <a:ext cx="463966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Categorical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컬럼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 이상의 클래스가 있을 경우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one-hot encoding</a:t>
              </a:r>
            </a:p>
          </p:txBody>
        </p:sp>
        <p:pic>
          <p:nvPicPr>
            <p:cNvPr id="4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B9E6A23-7F22-4C25-8720-ED2E06AE4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6DC23D-AF4C-40C4-8DDC-CE24504C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21" y="3160878"/>
            <a:ext cx="7729557" cy="29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029221" cy="1127817"/>
            <a:chOff x="220854" y="-2827"/>
            <a:chExt cx="602922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48221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아키텍쳐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– </a:t>
              </a:r>
              <a:r>
                <a:rPr lang="en-US" altLang="ko-KR" sz="240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XGBoost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879E3-51B2-4ECF-A8E9-4717C7EDDDA6}"/>
              </a:ext>
            </a:extLst>
          </p:cNvPr>
          <p:cNvGrpSpPr/>
          <p:nvPr/>
        </p:nvGrpSpPr>
        <p:grpSpPr>
          <a:xfrm>
            <a:off x="1238454" y="1569807"/>
            <a:ext cx="3497666" cy="338554"/>
            <a:chOff x="1088469" y="3129987"/>
            <a:chExt cx="3497666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C69B4-FAFE-44F4-8701-B15E1A659417}"/>
                </a:ext>
              </a:extLst>
            </p:cNvPr>
            <p:cNvSpPr txBox="1"/>
            <p:nvPr/>
          </p:nvSpPr>
          <p:spPr>
            <a:xfrm>
              <a:off x="1458749" y="3129987"/>
              <a:ext cx="31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5-Folds CV Model Ensemble</a:t>
              </a:r>
            </a:p>
          </p:txBody>
        </p:sp>
        <p:pic>
          <p:nvPicPr>
            <p:cNvPr id="32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7D76FD1-9BF8-4A79-A658-CAD04A75A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06F0051-BB22-437C-87A5-CDDB30C5B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8"/>
          <a:stretch/>
        </p:blipFill>
        <p:spPr>
          <a:xfrm>
            <a:off x="1397739" y="2356091"/>
            <a:ext cx="2871519" cy="37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8D9B43-65EA-4953-8A70-88A861010D3F}"/>
              </a:ext>
            </a:extLst>
          </p:cNvPr>
          <p:cNvGrpSpPr/>
          <p:nvPr/>
        </p:nvGrpSpPr>
        <p:grpSpPr>
          <a:xfrm>
            <a:off x="6605950" y="1569807"/>
            <a:ext cx="4347596" cy="338554"/>
            <a:chOff x="1088469" y="3129987"/>
            <a:chExt cx="4347596" cy="33855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BC881-6CD0-434D-B08C-EC573E6F0624}"/>
                </a:ext>
              </a:extLst>
            </p:cNvPr>
            <p:cNvSpPr txBox="1"/>
            <p:nvPr/>
          </p:nvSpPr>
          <p:spPr>
            <a:xfrm>
              <a:off x="1458748" y="3129987"/>
              <a:ext cx="39773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Hyper-parameter tuning with 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Optuna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8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1B9E6A23-7F22-4C25-8720-ED2E06AE4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B8C35D1-F8EB-4CC7-94DA-4CB0D051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75" y="2223198"/>
            <a:ext cx="5237510" cy="42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3280745" cy="1127817"/>
            <a:chOff x="220854" y="-2827"/>
            <a:chExt cx="3280745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0" y="348068"/>
              <a:ext cx="20736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정리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15EE61E-BBA1-471D-BD0F-E89D0C1C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05" y="3026979"/>
            <a:ext cx="8022990" cy="34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D46B08-4AC1-4543-8631-DC939B56C826}"/>
              </a:ext>
            </a:extLst>
          </p:cNvPr>
          <p:cNvGrpSpPr/>
          <p:nvPr/>
        </p:nvGrpSpPr>
        <p:grpSpPr>
          <a:xfrm>
            <a:off x="2029342" y="1503631"/>
            <a:ext cx="7198495" cy="584775"/>
            <a:chOff x="1088469" y="3129987"/>
            <a:chExt cx="71984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EEF2D-519F-4419-BB0A-DB2099C76996}"/>
                </a:ext>
              </a:extLst>
            </p:cNvPr>
            <p:cNvSpPr txBox="1"/>
            <p:nvPr/>
          </p:nvSpPr>
          <p:spPr>
            <a:xfrm>
              <a:off x="1458747" y="3129987"/>
              <a:ext cx="68282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다양한 모델을 시도하였고 그 중 최고 스코어인 </a:t>
              </a:r>
              <a:r>
                <a:rPr lang="en-US" altLang="ko-KR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XGBoost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최종 모델로 선정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타 모델과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ensemble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시도 하지 못한 것이 아쉬운 점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0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A258C992-D192-4F29-9531-95FC2A8EC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BD8A20-D6C9-4A6B-9BE2-6398794962EB}"/>
              </a:ext>
            </a:extLst>
          </p:cNvPr>
          <p:cNvGrpSpPr/>
          <p:nvPr/>
        </p:nvGrpSpPr>
        <p:grpSpPr>
          <a:xfrm>
            <a:off x="2029342" y="2249318"/>
            <a:ext cx="5208922" cy="338554"/>
            <a:chOff x="1088469" y="3129987"/>
            <a:chExt cx="5208922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E115B9-C8A9-4418-BB07-D53F6D8F839B}"/>
                </a:ext>
              </a:extLst>
            </p:cNvPr>
            <p:cNvSpPr txBox="1"/>
            <p:nvPr/>
          </p:nvSpPr>
          <p:spPr>
            <a:xfrm>
              <a:off x="1458747" y="3129987"/>
              <a:ext cx="48386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단일 모델로 상위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32%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수준에 </a:t>
              </a:r>
              <a:r>
                <a:rPr lang="ko-KR" altLang="en-US" sz="1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랭크하며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대회를 마무리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3" name="Picture 4" descr="SVG &gt; 질문 사항 옳은 투표 체크리스트 - 무료 SVG 이미지 및 아이콘. | SVG Silh">
              <a:extLst>
                <a:ext uri="{FF2B5EF4-FFF2-40B4-BE49-F238E27FC236}">
                  <a16:creationId xmlns:a16="http://schemas.microsoft.com/office/drawing/2014/main" id="{6ABB23B0-D203-4716-8953-6F17B5305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469" y="3132900"/>
              <a:ext cx="318571" cy="30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170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6">
            <a:extLst>
              <a:ext uri="{FF2B5EF4-FFF2-40B4-BE49-F238E27FC236}">
                <a16:creationId xmlns:a16="http://schemas.microsoft.com/office/drawing/2014/main" id="{D4B75F3B-A0B0-489A-83EB-3A7EE22A154C}"/>
              </a:ext>
            </a:extLst>
          </p:cNvPr>
          <p:cNvSpPr txBox="1">
            <a:spLocks/>
          </p:cNvSpPr>
          <p:nvPr/>
        </p:nvSpPr>
        <p:spPr>
          <a:xfrm>
            <a:off x="4005618" y="2442222"/>
            <a:ext cx="4180764" cy="98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18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나눔스퀘어 Bold"/>
              <a:buNone/>
              <a:defRPr sz="5200" b="1" i="0" u="none" strike="noStrike" cap="none">
                <a:solidFill>
                  <a:schemeClr val="dk1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9pPr>
          </a:lstStyle>
          <a:p>
            <a:pPr algn="ctr"/>
            <a:r>
              <a:rPr lang="ko-KR" altLang="en-US" sz="5400" b="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en-US" altLang="ko-KR" sz="5400" b="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1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82A399-DB44-4D6C-99CA-7B2007F77919}"/>
              </a:ext>
            </a:extLst>
          </p:cNvPr>
          <p:cNvGrpSpPr/>
          <p:nvPr/>
        </p:nvGrpSpPr>
        <p:grpSpPr>
          <a:xfrm>
            <a:off x="220854" y="-2827"/>
            <a:ext cx="6451251" cy="1127817"/>
            <a:chOff x="220854" y="-2827"/>
            <a:chExt cx="6451251" cy="11278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8AEC5-C6EE-4758-832A-07CF3FD65647}"/>
                </a:ext>
              </a:extLst>
            </p:cNvPr>
            <p:cNvSpPr txBox="1"/>
            <p:nvPr/>
          </p:nvSpPr>
          <p:spPr>
            <a:xfrm>
              <a:off x="1427901" y="348068"/>
              <a:ext cx="52442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Appendix - </a:t>
              </a:r>
              <a:r>
                <a:rPr lang="ko-KR" altLang="en-US" sz="2400" b="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구현코드</a:t>
              </a:r>
              <a:endParaRPr lang="ko-KR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3B5321-6E43-44AE-A885-E9CA73756A27}"/>
                </a:ext>
              </a:extLst>
            </p:cNvPr>
            <p:cNvSpPr/>
            <p:nvPr/>
          </p:nvSpPr>
          <p:spPr>
            <a:xfrm>
              <a:off x="220854" y="-2827"/>
              <a:ext cx="1017600" cy="112781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36904-76AB-4E7B-AAE3-280557AACD62}"/>
                </a:ext>
              </a:extLst>
            </p:cNvPr>
            <p:cNvSpPr txBox="1"/>
            <p:nvPr/>
          </p:nvSpPr>
          <p:spPr>
            <a:xfrm>
              <a:off x="343880" y="193847"/>
              <a:ext cx="881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3E07B3D-A5B9-458D-A5C1-A22CBA15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50" y="1462341"/>
            <a:ext cx="8614924" cy="50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160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 ExtraBold</vt:lpstr>
      <vt:lpstr>나눔스퀘어 Bold</vt:lpstr>
      <vt:lpstr>맑은 고딕</vt:lpstr>
      <vt:lpstr>Roboto Condensed Light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s_Kim, Young Jun</dc:creator>
  <cp:lastModifiedBy>s_Kim, Young Jun</cp:lastModifiedBy>
  <cp:revision>21</cp:revision>
  <dcterms:created xsi:type="dcterms:W3CDTF">2022-04-16T09:35:27Z</dcterms:created>
  <dcterms:modified xsi:type="dcterms:W3CDTF">2022-06-20T07:11:06Z</dcterms:modified>
</cp:coreProperties>
</file>