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8887" y="2133600"/>
            <a:ext cx="6822313" cy="509114"/>
          </a:xfrm>
          <a:prstGeom prst="rect">
            <a:avLst/>
          </a:prstGeom>
        </p:spPr>
        <p:txBody>
          <a:bodyPr vert="horz" wrap="square" lIns="0" tIns="16510" rIns="0" bIns="0" rtlCol="0">
            <a:spAutoFit/>
          </a:bodyPr>
          <a:lstStyle/>
          <a:p>
            <a:pPr marL="3213735">
              <a:lnSpc>
                <a:spcPct val="100000"/>
              </a:lnSpc>
              <a:spcBef>
                <a:spcPts val="130"/>
              </a:spcBef>
            </a:pPr>
            <a:r>
              <a:rPr lang="en-GB" spc="15" dirty="0" smtClean="0"/>
              <a:t>BINESH CAFERIYO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TextBox 13">
            <a:extLst>
              <a:ext uri="{FF2B5EF4-FFF2-40B4-BE49-F238E27FC236}">
                <a16:creationId xmlns:a16="http://schemas.microsoft.com/office/drawing/2014/main" xmlns="" id="{490BC127-869C-A3F6-572E-C89255A675DE}"/>
              </a:ext>
            </a:extLst>
          </p:cNvPr>
          <p:cNvSpPr txBox="1"/>
          <p:nvPr/>
        </p:nvSpPr>
        <p:spPr>
          <a:xfrm>
            <a:off x="777056" y="1330220"/>
            <a:ext cx="8077200" cy="4939814"/>
          </a:xfrm>
          <a:prstGeom prst="rect">
            <a:avLst/>
          </a:prstGeom>
          <a:noFill/>
        </p:spPr>
        <p:txBody>
          <a:bodyPr wrap="square">
            <a:spAutoFit/>
          </a:bodyPr>
          <a:lstStyle/>
          <a:p>
            <a:r>
              <a:rPr lang="en-GB" dirty="0"/>
              <a:t>The results of the </a:t>
            </a:r>
            <a:r>
              <a:rPr lang="en-GB" dirty="0" err="1"/>
              <a:t>Fitbit-Bellabeat</a:t>
            </a:r>
            <a:r>
              <a:rPr lang="en-GB" dirty="0"/>
              <a:t> capstone project are multifaceted and can be evaluated from various perspectives, including user satisfaction, market impact, technological advancements, and business outcomes. Here are some potential results:</a:t>
            </a:r>
          </a:p>
          <a:p>
            <a:r>
              <a:rPr lang="en-GB" b="1" dirty="0"/>
              <a:t>Improved User Experience:</a:t>
            </a:r>
            <a:r>
              <a:rPr lang="en-GB" dirty="0"/>
              <a:t> One of the primary outcomes of the project could be an enhanced user experience for female users of </a:t>
            </a:r>
            <a:r>
              <a:rPr lang="en-GB" dirty="0" err="1"/>
              <a:t>Fitbit</a:t>
            </a:r>
            <a:r>
              <a:rPr lang="en-GB" dirty="0"/>
              <a:t> and </a:t>
            </a:r>
            <a:r>
              <a:rPr lang="en-GB" dirty="0" err="1"/>
              <a:t>Bellabeat</a:t>
            </a:r>
            <a:r>
              <a:rPr lang="en-GB" dirty="0"/>
              <a:t> devices. This could include features such as comprehensive women's health tracking, personalized fitness recommendations, stress management tools, and user-friendly interfaces, resulting in increased user engagement and satisfaction.</a:t>
            </a:r>
          </a:p>
          <a:p>
            <a:r>
              <a:rPr lang="en-GB" b="1" dirty="0"/>
              <a:t>Increased Market Share:</a:t>
            </a:r>
            <a:r>
              <a:rPr lang="en-GB" dirty="0"/>
              <a:t> By addressing the specific needs and preferences of female users, the project may lead to increased market share for </a:t>
            </a:r>
            <a:r>
              <a:rPr lang="en-GB" dirty="0" err="1"/>
              <a:t>Fitbit</a:t>
            </a:r>
            <a:r>
              <a:rPr lang="en-GB" dirty="0"/>
              <a:t> and </a:t>
            </a:r>
            <a:r>
              <a:rPr lang="en-GB" dirty="0" err="1"/>
              <a:t>Bellabeat</a:t>
            </a:r>
            <a:r>
              <a:rPr lang="en-GB" dirty="0"/>
              <a:t> in the wearable technology market. Capturing a larger share of the female demographic could translate into higher sales, revenue growth, and a stronger competitive position in the industry.</a:t>
            </a:r>
          </a:p>
          <a:p>
            <a:r>
              <a:rPr lang="en-GB" b="1" dirty="0"/>
              <a:t>Technological Advancements:</a:t>
            </a:r>
            <a:r>
              <a:rPr lang="en-GB" dirty="0"/>
              <a:t> The project may also result in technological advancements in the field of wearable health and wellness devices. </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xmlns="" id="{2CA8D70D-B689-80F0-1FB7-291773EA4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xmlns="" id="{A51F9FD0-44D3-463D-8BD4-D0FAD835C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5678E711-0F3F-1F46-22B5-B52E5E9F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xmlns="" id="{30490F28-723C-3255-1915-91664DD3E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xmlns="" id="{7F3F4296-A640-B8F6-0B46-A0493B9F5E77}"/>
              </a:ext>
            </a:extLst>
          </p:cNvPr>
          <p:cNvSpPr txBox="1"/>
          <p:nvPr/>
        </p:nvSpPr>
        <p:spPr>
          <a:xfrm>
            <a:off x="5651499" y="2362200"/>
            <a:ext cx="4207459" cy="1323439"/>
          </a:xfrm>
          <a:prstGeom prst="rect">
            <a:avLst/>
          </a:prstGeom>
          <a:noFill/>
        </p:spPr>
        <p:txBody>
          <a:bodyPr wrap="square">
            <a:spAutoFit/>
          </a:bodyPr>
          <a:lstStyle/>
          <a:p>
            <a:r>
              <a:rPr lang="en-US" sz="4000" b="1" dirty="0">
                <a:solidFill>
                  <a:srgbClr val="0D0D0D"/>
                </a:solidFill>
                <a:latin typeface="Times New Roman" panose="02020603050405020304" pitchFamily="18" charset="0"/>
                <a:cs typeface="Times New Roman" panose="02020603050405020304" pitchFamily="18" charset="0"/>
              </a:rPr>
              <a:t>fit bit </a:t>
            </a:r>
            <a:r>
              <a:rPr lang="en-US" sz="4000" b="1" dirty="0" smtClean="0">
                <a:solidFill>
                  <a:srgbClr val="0D0D0D"/>
                </a:solidFill>
                <a:latin typeface="Times New Roman" panose="02020603050405020304" pitchFamily="18" charset="0"/>
                <a:cs typeface="Times New Roman" panose="02020603050405020304" pitchFamily="18" charset="0"/>
              </a:rPr>
              <a:t>– </a:t>
            </a:r>
            <a:r>
              <a:rPr lang="en-US" sz="4000" b="1" dirty="0" err="1" smtClean="0">
                <a:solidFill>
                  <a:srgbClr val="0D0D0D"/>
                </a:solidFill>
                <a:latin typeface="Times New Roman" panose="02020603050405020304" pitchFamily="18" charset="0"/>
                <a:cs typeface="Times New Roman" panose="02020603050405020304" pitchFamily="18" charset="0"/>
              </a:rPr>
              <a:t>Bellabeat</a:t>
            </a:r>
            <a:r>
              <a:rPr lang="en-US" sz="4000" b="1" dirty="0" smtClean="0">
                <a:solidFill>
                  <a:srgbClr val="0D0D0D"/>
                </a:solidFill>
                <a:latin typeface="Times New Roman" panose="02020603050405020304" pitchFamily="18" charset="0"/>
                <a:cs typeface="Times New Roman" panose="02020603050405020304" pitchFamily="18" charset="0"/>
              </a:rPr>
              <a:t>  capstone</a:t>
            </a:r>
            <a:endParaRPr lang="en-US" sz="4000" b="1" i="0" dirty="0" smtClean="0">
              <a:solidFill>
                <a:srgbClr val="0D0D0D"/>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675" y="1742673"/>
            <a:ext cx="5203824" cy="33726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xmlns="" id="{D3934DF2-996C-10AA-46CC-DD47EB1CEDC4}"/>
              </a:ext>
            </a:extLst>
          </p:cNvPr>
          <p:cNvSpPr txBox="1"/>
          <p:nvPr/>
        </p:nvSpPr>
        <p:spPr>
          <a:xfrm>
            <a:off x="1447800" y="1600200"/>
            <a:ext cx="7694885" cy="2585323"/>
          </a:xfrm>
          <a:prstGeom prst="rect">
            <a:avLst/>
          </a:prstGeom>
          <a:noFill/>
        </p:spPr>
        <p:txBody>
          <a:bodyPr wrap="square">
            <a:spAutoFit/>
          </a:bodyPr>
          <a:lstStyle/>
          <a:p>
            <a:pPr algn="just">
              <a:lnSpc>
                <a:spcPct val="150000"/>
              </a:lnSpc>
            </a:pPr>
            <a:r>
              <a:rPr lang="en-GB" dirty="0"/>
              <a:t>This project is the investigation of the data collected by </a:t>
            </a:r>
            <a:r>
              <a:rPr lang="en-GB" dirty="0" err="1"/>
              <a:t>Bellabeat</a:t>
            </a:r>
            <a:r>
              <a:rPr lang="en-GB" dirty="0"/>
              <a:t>, a high-tech manufacturer of health-focused products for women. The dataset collected from </a:t>
            </a:r>
            <a:r>
              <a:rPr lang="en-GB" dirty="0" smtClean="0"/>
              <a:t>thirty three </a:t>
            </a:r>
            <a:r>
              <a:rPr lang="en-GB" dirty="0"/>
              <a:t>eligible </a:t>
            </a:r>
            <a:r>
              <a:rPr lang="en-GB" dirty="0" err="1" smtClean="0"/>
              <a:t>fitbit</a:t>
            </a:r>
            <a:r>
              <a:rPr lang="en-GB" dirty="0" smtClean="0"/>
              <a:t> </a:t>
            </a:r>
            <a:r>
              <a:rPr lang="en-GB" dirty="0"/>
              <a:t>users consented to the submission of personal tracker data, including minute-level output for physical activity, heart rate, and sleep monitoring. The main goal is to gain insight into how consumers are using the company smart devices.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504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F799D67F-5568-D176-429A-EBF07F3E4BE1}"/>
              </a:ext>
            </a:extLst>
          </p:cNvPr>
          <p:cNvSpPr txBox="1"/>
          <p:nvPr/>
        </p:nvSpPr>
        <p:spPr>
          <a:xfrm>
            <a:off x="834072" y="1828800"/>
            <a:ext cx="6633528" cy="4247317"/>
          </a:xfrm>
          <a:prstGeom prst="rect">
            <a:avLst/>
          </a:prstGeom>
          <a:noFill/>
        </p:spPr>
        <p:txBody>
          <a:bodyPr wrap="square">
            <a:spAutoFit/>
          </a:bodyPr>
          <a:lstStyle/>
          <a:p>
            <a:r>
              <a:rPr lang="en-GB" dirty="0"/>
              <a:t>"Despite the growing popularity of wearable health and wellness devices, there remains a gap in the market for comprehensive solutions tailored specifically to the needs of women. Existing products often fail to adequately address women's health concerns, such as menstrual tracking, fertility monitoring, and stress management, in a holistic and user-friendly manner. This represents a significant opportunity for collaboration between </a:t>
            </a:r>
            <a:r>
              <a:rPr lang="en-GB" dirty="0" err="1"/>
              <a:t>Fitbit</a:t>
            </a:r>
            <a:r>
              <a:rPr lang="en-GB" dirty="0"/>
              <a:t> and </a:t>
            </a:r>
            <a:r>
              <a:rPr lang="en-GB" dirty="0" err="1"/>
              <a:t>Bellabeat</a:t>
            </a:r>
            <a:r>
              <a:rPr lang="en-GB" dirty="0"/>
              <a:t> to develop innovative features and products that cater to the unique needs and preferences of female users. The aim of this capstone project is to identify and address these gaps by designing and implementing new features or products that enhance the overall user experience for women, thereby strengthening the market position and competitiveness of both </a:t>
            </a:r>
            <a:r>
              <a:rPr lang="en-GB" dirty="0" err="1"/>
              <a:t>Fitbit</a:t>
            </a:r>
            <a:r>
              <a:rPr lang="en-GB" dirty="0"/>
              <a:t> and </a:t>
            </a:r>
            <a:r>
              <a:rPr lang="en-GB" dirty="0" err="1"/>
              <a:t>Bellabeat</a:t>
            </a:r>
            <a:r>
              <a:rPr lang="en-GB" dirty="0"/>
              <a:t> in the wearable technology industry."</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3512" y="609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xmlns="" id="{3D1EF36B-ED50-F791-EDF7-B5D571D8BAF9}"/>
              </a:ext>
            </a:extLst>
          </p:cNvPr>
          <p:cNvSpPr txBox="1"/>
          <p:nvPr/>
        </p:nvSpPr>
        <p:spPr>
          <a:xfrm>
            <a:off x="676275" y="1371600"/>
            <a:ext cx="7981950" cy="5646212"/>
          </a:xfrm>
          <a:prstGeom prst="rect">
            <a:avLst/>
          </a:prstGeom>
          <a:noFill/>
        </p:spPr>
        <p:txBody>
          <a:bodyPr wrap="square">
            <a:spAutoFit/>
          </a:bodyPr>
          <a:lstStyle/>
          <a:p>
            <a:pPr algn="just">
              <a:lnSpc>
                <a:spcPct val="150000"/>
              </a:lnSpc>
            </a:pPr>
            <a:r>
              <a:rPr lang="en-GB" dirty="0"/>
              <a:t>"</a:t>
            </a:r>
            <a:r>
              <a:rPr lang="en-GB" dirty="0" err="1"/>
              <a:t>Fitbit</a:t>
            </a:r>
            <a:r>
              <a:rPr lang="en-GB" dirty="0"/>
              <a:t> and </a:t>
            </a:r>
            <a:r>
              <a:rPr lang="en-GB" dirty="0" err="1"/>
              <a:t>Bellabeat</a:t>
            </a:r>
            <a:r>
              <a:rPr lang="en-GB" dirty="0"/>
              <a:t> have embarked on a collaborative capstone project aimed at enhancing their wearable technology offerings to better serve the health and wellness needs of women. This project seeks to address the existing gaps in the market by developing innovative features and products tailored specifically to female users. Through a comprehensive analysis of the market landscape, user preferences, and technological capabilities, the project aims to identify key areas for improvement and innovation. The design and development process will involve close collaboration between the </a:t>
            </a:r>
            <a:r>
              <a:rPr lang="en-GB" dirty="0" err="1"/>
              <a:t>Fitbit</a:t>
            </a:r>
            <a:r>
              <a:rPr lang="en-GB" dirty="0"/>
              <a:t> and </a:t>
            </a:r>
            <a:r>
              <a:rPr lang="en-GB" dirty="0" err="1"/>
              <a:t>Bellabeat</a:t>
            </a:r>
            <a:r>
              <a:rPr lang="en-GB" dirty="0"/>
              <a:t> teams, drawing on their respective expertise and resources to create impactful solutions. The implementation phase will focus on integrating these solutions into the existing </a:t>
            </a:r>
            <a:r>
              <a:rPr lang="en-GB" dirty="0" err="1"/>
              <a:t>Fitbit</a:t>
            </a:r>
            <a:r>
              <a:rPr lang="en-GB" dirty="0"/>
              <a:t> and/or </a:t>
            </a:r>
            <a:r>
              <a:rPr lang="en-GB" dirty="0" err="1"/>
              <a:t>Bellabeat</a:t>
            </a:r>
            <a:r>
              <a:rPr lang="en-GB" dirty="0"/>
              <a:t> ecosystems, ensuring seamless user experiences. Evaluation of the implemented solutions will be conducted to assess their effectiveness and impact on user engagement and satisfaction.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30699579-571B-4699-74B2-283B4497A62B}"/>
              </a:ext>
            </a:extLst>
          </p:cNvPr>
          <p:cNvSpPr txBox="1"/>
          <p:nvPr/>
        </p:nvSpPr>
        <p:spPr>
          <a:xfrm>
            <a:off x="699452" y="1828801"/>
            <a:ext cx="8447006" cy="4801314"/>
          </a:xfrm>
          <a:prstGeom prst="rect">
            <a:avLst/>
          </a:prstGeom>
          <a:noFill/>
        </p:spPr>
        <p:txBody>
          <a:bodyPr wrap="square">
            <a:spAutoFit/>
          </a:bodyPr>
          <a:lstStyle/>
          <a:p>
            <a:r>
              <a:rPr lang="en-GB" dirty="0"/>
              <a:t>The end users of the </a:t>
            </a:r>
            <a:r>
              <a:rPr lang="en-GB" dirty="0" err="1"/>
              <a:t>Fitbit-Bellabeat</a:t>
            </a:r>
            <a:r>
              <a:rPr lang="en-GB" dirty="0"/>
              <a:t> capstone project would primarily be women who are interested in using wearable technology to monitor and improve their health and wellness. This includes</a:t>
            </a:r>
            <a:r>
              <a:rPr lang="en-GB" dirty="0" smtClean="0"/>
              <a:t>:</a:t>
            </a:r>
          </a:p>
          <a:p>
            <a:endParaRPr lang="en-GB" dirty="0" smtClean="0"/>
          </a:p>
          <a:p>
            <a:r>
              <a:rPr lang="en-GB" dirty="0"/>
              <a:t>Women who are actively tracking their fitness and activity levels: These users are interested in monitoring their daily steps, exercise routines, and overall physical activity to maintain a healthy lifestyle.</a:t>
            </a:r>
          </a:p>
          <a:p>
            <a:r>
              <a:rPr lang="en-GB" dirty="0"/>
              <a:t>Women who are interested in menstrual tracking and reproductive health: These users may be tracking their menstrual cycles for various reasons, such as fertility tracking, contraception management, or understanding their hormonal fluctuations.</a:t>
            </a:r>
          </a:p>
          <a:p>
            <a:r>
              <a:rPr lang="en-GB" dirty="0"/>
              <a:t>Women who are managing stress and mental well-being: These users may be interested in features that help them monitor and manage their stress levels, including mindfulness exercises, relaxation techniques, and sleep tracking</a:t>
            </a:r>
            <a:r>
              <a:rPr lang="en-GB" dirty="0" smtClean="0"/>
              <a:t>.</a:t>
            </a:r>
          </a:p>
          <a:p>
            <a:r>
              <a:rPr lang="en-GB" dirty="0"/>
              <a:t>Women who are interested in holistic health and wellness: These users may be looking for comprehensive solutions that address various aspects of their health and well-being, including nutrition, hydration, sleep quality, and mental health.</a:t>
            </a:r>
          </a:p>
          <a:p>
            <a:endParaRPr lang="en-IN" dirty="0"/>
          </a:p>
        </p:txBody>
      </p:sp>
      <p:sp>
        <p:nvSpPr>
          <p:cNvPr id="14" name="Rectangle 4">
            <a:extLst>
              <a:ext uri="{FF2B5EF4-FFF2-40B4-BE49-F238E27FC236}">
                <a16:creationId xmlns:a16="http://schemas.microsoft.com/office/drawing/2014/main" xmlns=""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C6320647-75AD-2945-DD14-989E33BC3F44}"/>
              </a:ext>
            </a:extLst>
          </p:cNvPr>
          <p:cNvSpPr txBox="1"/>
          <p:nvPr/>
        </p:nvSpPr>
        <p:spPr>
          <a:xfrm>
            <a:off x="3050458" y="2005213"/>
            <a:ext cx="6100916" cy="4247317"/>
          </a:xfrm>
          <a:prstGeom prst="rect">
            <a:avLst/>
          </a:prstGeom>
          <a:noFill/>
        </p:spPr>
        <p:txBody>
          <a:bodyPr wrap="square">
            <a:spAutoFit/>
          </a:bodyPr>
          <a:lstStyle/>
          <a:p>
            <a:pPr algn="just">
              <a:lnSpc>
                <a:spcPct val="150000"/>
              </a:lnSpc>
            </a:pPr>
            <a:r>
              <a:rPr lang="en-GB" dirty="0"/>
              <a:t>The solution and value proposition of the </a:t>
            </a:r>
            <a:r>
              <a:rPr lang="en-GB" dirty="0" err="1"/>
              <a:t>Fitbit-Bellabeat</a:t>
            </a:r>
            <a:r>
              <a:rPr lang="en-GB" dirty="0"/>
              <a:t> capstone project lie in addressing the specific needs and preferences of female users with innovative features and products, thereby providing them with enhanced health and wellness experiences</a:t>
            </a:r>
            <a:r>
              <a:rPr lang="en-GB" dirty="0" smtClean="0"/>
              <a:t>.</a:t>
            </a:r>
            <a:endParaRPr lang="en-IN" dirty="0" smtClean="0">
              <a:latin typeface="Times New Roman" panose="02020603050405020304" pitchFamily="18" charset="0"/>
              <a:cs typeface="Times New Roman" panose="02020603050405020304" pitchFamily="18" charset="0"/>
            </a:endParaRPr>
          </a:p>
          <a:p>
            <a:pPr algn="just">
              <a:lnSpc>
                <a:spcPct val="150000"/>
              </a:lnSpc>
            </a:pPr>
            <a:r>
              <a:rPr lang="en-GB" dirty="0"/>
              <a:t>In summary, the </a:t>
            </a:r>
            <a:r>
              <a:rPr lang="en-GB" dirty="0" err="1"/>
              <a:t>Fitbit-Bellabeat</a:t>
            </a:r>
            <a:r>
              <a:rPr lang="en-GB" dirty="0"/>
              <a:t> capstone project aims to deliver a compelling value proposition by addressing the specific needs and preferences of female users with innovative features and products that enhance their health and wellness experiences.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271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37743" y="54111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xmlns="" id="{50F43B6B-D63D-8C11-3402-774E792281B9}"/>
              </a:ext>
            </a:extLst>
          </p:cNvPr>
          <p:cNvSpPr txBox="1"/>
          <p:nvPr/>
        </p:nvSpPr>
        <p:spPr>
          <a:xfrm>
            <a:off x="2381250" y="1333118"/>
            <a:ext cx="6712974" cy="4662815"/>
          </a:xfrm>
          <a:prstGeom prst="rect">
            <a:avLst/>
          </a:prstGeom>
          <a:noFill/>
        </p:spPr>
        <p:txBody>
          <a:bodyPr wrap="square">
            <a:spAutoFit/>
          </a:bodyPr>
          <a:lstStyle/>
          <a:p>
            <a:pPr algn="just">
              <a:lnSpc>
                <a:spcPct val="150000"/>
              </a:lnSpc>
            </a:pPr>
            <a:r>
              <a:rPr lang="en-GB" dirty="0"/>
              <a:t>The "wow" factor in the solution of the </a:t>
            </a:r>
            <a:r>
              <a:rPr lang="en-GB" dirty="0" err="1"/>
              <a:t>Fitbit-Bellabeat</a:t>
            </a:r>
            <a:r>
              <a:rPr lang="en-GB" dirty="0"/>
              <a:t> capstone project lies in its ability to seamlessly integrate cutting-edge technology with a deep understanding of women's health and wellness needs, ultimately providing a transformative experience for users</a:t>
            </a:r>
            <a:r>
              <a:rPr lang="en-GB" dirty="0" smtClean="0"/>
              <a:t>.</a:t>
            </a:r>
          </a:p>
          <a:p>
            <a:pPr algn="just">
              <a:lnSpc>
                <a:spcPct val="150000"/>
              </a:lnSpc>
            </a:pPr>
            <a:r>
              <a:rPr lang="en-GB" dirty="0"/>
              <a:t>Overall, the "wow" factor in the solution of the </a:t>
            </a:r>
            <a:r>
              <a:rPr lang="en-GB" dirty="0" err="1"/>
              <a:t>Fitbit-Bellabeat</a:t>
            </a:r>
            <a:r>
              <a:rPr lang="en-GB" dirty="0"/>
              <a:t> capstone project lies in its ability to combine cutting-edge technology with a deep understanding of women's health and wellness needs, creating a transformative experience that empowers women to take control of their health and well-being in a holistic and personalized manner.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6" name="TextBox 15">
            <a:extLst>
              <a:ext uri="{FF2B5EF4-FFF2-40B4-BE49-F238E27FC236}">
                <a16:creationId xmlns:a16="http://schemas.microsoft.com/office/drawing/2014/main" xmlns="" id="{47BC5487-83B5-E4BF-D80A-4D5A2252E175}"/>
              </a:ext>
            </a:extLst>
          </p:cNvPr>
          <p:cNvSpPr txBox="1"/>
          <p:nvPr/>
        </p:nvSpPr>
        <p:spPr>
          <a:xfrm>
            <a:off x="533400" y="1750237"/>
            <a:ext cx="8694174" cy="4524315"/>
          </a:xfrm>
          <a:prstGeom prst="rect">
            <a:avLst/>
          </a:prstGeom>
          <a:noFill/>
        </p:spPr>
        <p:txBody>
          <a:bodyPr wrap="square">
            <a:spAutoFit/>
          </a:bodyPr>
          <a:lstStyle/>
          <a:p>
            <a:pPr algn="just"/>
            <a:r>
              <a:rPr lang="en-GB" dirty="0"/>
              <a:t>The </a:t>
            </a:r>
            <a:r>
              <a:rPr lang="en-GB" dirty="0" err="1"/>
              <a:t>modeling</a:t>
            </a:r>
            <a:r>
              <a:rPr lang="en-GB" dirty="0"/>
              <a:t> of the </a:t>
            </a:r>
            <a:r>
              <a:rPr lang="en-GB" dirty="0" err="1"/>
              <a:t>Fitbit-Bellabeat</a:t>
            </a:r>
            <a:r>
              <a:rPr lang="en-GB" dirty="0"/>
              <a:t> capstone project involves several key components to ensure a successful implementation and execution of the proposed solution</a:t>
            </a:r>
            <a:r>
              <a:rPr lang="en-GB" dirty="0" smtClean="0"/>
              <a:t>.</a:t>
            </a:r>
          </a:p>
          <a:p>
            <a:pPr algn="just"/>
            <a:r>
              <a:rPr lang="en-GB" dirty="0"/>
              <a:t>T</a:t>
            </a:r>
            <a:r>
              <a:rPr lang="en-GB" dirty="0" smtClean="0"/>
              <a:t>he </a:t>
            </a:r>
            <a:r>
              <a:rPr lang="en-GB" dirty="0" err="1"/>
              <a:t>Fitbit-Bellabeat</a:t>
            </a:r>
            <a:r>
              <a:rPr lang="en-GB" dirty="0"/>
              <a:t> capstone project can effectively translate the proposed solution into a well-designed, user-centric, and technically feasible product that addresses the specific needs of female users in the wearable technology market</a:t>
            </a:r>
            <a:r>
              <a:rPr lang="en-GB" dirty="0" smtClean="0"/>
              <a:t>.</a:t>
            </a:r>
          </a:p>
          <a:p>
            <a:r>
              <a:rPr lang="en-GB" b="1" dirty="0"/>
              <a:t>Conceptual </a:t>
            </a:r>
            <a:r>
              <a:rPr lang="en-GB" b="1" dirty="0" err="1"/>
              <a:t>Modeling</a:t>
            </a:r>
            <a:r>
              <a:rPr lang="en-GB" b="1" dirty="0"/>
              <a:t>:</a:t>
            </a:r>
            <a:r>
              <a:rPr lang="en-GB" dirty="0"/>
              <a:t> This stage involves defining the overall concept and scope of the project. It includes identifying the target audience, defining the problem statement, and outlining the objectives and goals of the project. Conceptual </a:t>
            </a:r>
            <a:r>
              <a:rPr lang="en-GB" dirty="0" err="1"/>
              <a:t>modeling</a:t>
            </a:r>
            <a:r>
              <a:rPr lang="en-GB" dirty="0"/>
              <a:t> sets the foundation for the rest of the </a:t>
            </a:r>
            <a:r>
              <a:rPr lang="en-GB" dirty="0" err="1"/>
              <a:t>modeling</a:t>
            </a:r>
            <a:r>
              <a:rPr lang="en-GB" dirty="0"/>
              <a:t> process by providing a clear understanding of what needs to be achieved.</a:t>
            </a:r>
          </a:p>
          <a:p>
            <a:r>
              <a:rPr lang="en-GB" b="1" dirty="0"/>
              <a:t>Market Analysis:</a:t>
            </a:r>
            <a:r>
              <a:rPr lang="en-GB" dirty="0"/>
              <a:t> Conducting a thorough analysis of the wearable technology market, with a focus on women's health and wellness, is essential. This involves gathering data on market trends, competitor analysis, and user preferences. The insights gained from the market analysis will inform the design and development of the solution, ensuring that it meets the needs of the target audience and remains competitive in the market.</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1146</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BINESH CAFERIYO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Admin</cp:lastModifiedBy>
  <cp:revision>8</cp:revision>
  <dcterms:created xsi:type="dcterms:W3CDTF">2024-03-29T14:48:44Z</dcterms:created>
  <dcterms:modified xsi:type="dcterms:W3CDTF">2024-04-04T12:23:37Z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