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9" r:id="rId3"/>
    <p:sldId id="273" r:id="rId4"/>
    <p:sldId id="266" r:id="rId5"/>
    <p:sldId id="272" r:id="rId6"/>
    <p:sldId id="260" r:id="rId7"/>
    <p:sldId id="274" r:id="rId8"/>
    <p:sldId id="265" r:id="rId9"/>
    <p:sldId id="271" r:id="rId10"/>
    <p:sldId id="270" r:id="rId11"/>
    <p:sldId id="268" r:id="rId12"/>
    <p:sldId id="275" r:id="rId13"/>
    <p:sldId id="261" r:id="rId14"/>
    <p:sldId id="26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86407" autoAdjust="0"/>
  </p:normalViewPr>
  <p:slideViewPr>
    <p:cSldViewPr snapToGrid="0">
      <p:cViewPr varScale="1">
        <p:scale>
          <a:sx n="79" d="100"/>
          <a:sy n="79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-16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446E-365A-4AE1-81C6-C398585D7F40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5376C-2A29-4954-AEB5-1E00EBD93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8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057443/explain-the-concept-of-a-stack-frame-in-a-nutshel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s.anu.edu.au/courses/comp2300/lectures/week-5/#/title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5376C-2A29-4954-AEB5-1E00EBD9332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15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What have we got?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Run the code and see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Win, lose, main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Explain the `void (*function)(void) = lose` line – this is a function pointer – a pointer which points to code, rather than a variable as we have done before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/>
              <a:t>Ok, so what do we control?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User data with gets() – look up manual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5376C-2A29-4954-AEB5-1E00EBD9332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998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How do we find where bugs are?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 err="1"/>
              <a:t>printf</a:t>
            </a:r>
            <a:r>
              <a:rPr lang="en-AU" dirty="0"/>
              <a:t>(), right?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 err="1"/>
              <a:t>Naaaaa</a:t>
            </a:r>
            <a:r>
              <a:rPr lang="en-AU" dirty="0"/>
              <a:t>, isn’t great.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 err="1"/>
              <a:t>Gdb</a:t>
            </a:r>
            <a:endParaRPr lang="en-AU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/>
              <a:t>Now we’re cooking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5376C-2A29-4954-AEB5-1E00EBD9332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661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5376C-2A29-4954-AEB5-1E00EBD9332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3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structure: </a:t>
            </a:r>
            <a:r>
              <a:rPr lang="en-AU" dirty="0">
                <a:hlinkClick r:id="rId3"/>
              </a:rPr>
              <a:t>https://stackoverflow.com/questions/10057443/explain-the-concept-of-a-stack-frame-in-a-nutshell</a:t>
            </a:r>
            <a:endParaRPr lang="en-AU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Stacks grow upward – like a stack of pancakes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Image </a:t>
            </a:r>
            <a:r>
              <a:rPr lang="en-AU" dirty="0" err="1"/>
              <a:t>src</a:t>
            </a:r>
            <a:r>
              <a:rPr lang="en-AU" dirty="0"/>
              <a:t>: </a:t>
            </a:r>
            <a:r>
              <a:rPr lang="en-AU" dirty="0">
                <a:hlinkClick r:id="rId4"/>
              </a:rPr>
              <a:t>https://cs.anu.edu.au/courses/comp2300/lectures/week-5/#/title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5376C-2A29-4954-AEB5-1E00EBD9332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6583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What does return do?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Finds the ‘Return Address’/’Return Pointer’, and goes to that address, which will be another stack 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dirty="0"/>
              <a:t>How do we know the return pointer is ok? – we don’t. We just trust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5376C-2A29-4954-AEB5-1E00EBD9332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31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err="1"/>
              <a:t>blind.c</a:t>
            </a:r>
            <a:endParaRPr lang="en-AU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Run the code – almost the same as before.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What is this doing in main? Focus on gets() and post-’gets()’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 err="1"/>
              <a:t>Whats</a:t>
            </a:r>
            <a:r>
              <a:rPr lang="en-AU" dirty="0"/>
              <a:t> different?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/>
              <a:t>No printing info – so we do it blind with AAAABBBBCCCCDDDD….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/>
              <a:t>Using GDB to see what it’s returning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5376C-2A29-4954-AEB5-1E00EBD9332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09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Be ethical, don’t be unethical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Do this with any systems you don’t own (or any parts of systems you don’t own) can get you sent to jail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5376C-2A29-4954-AEB5-1E00EBD9332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08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 mention of code there</a:t>
            </a:r>
          </a:p>
          <a:p>
            <a:r>
              <a:rPr lang="en-AU" dirty="0"/>
              <a:t>No mention of a computer</a:t>
            </a:r>
          </a:p>
          <a:p>
            <a:r>
              <a:rPr lang="en-AU" dirty="0"/>
              <a:t>“hack something together”, “hacky fix” – All implying that it’s not been done the way it was meant to</a:t>
            </a:r>
          </a:p>
          <a:p>
            <a:endParaRPr lang="en-AU" dirty="0"/>
          </a:p>
          <a:p>
            <a:r>
              <a:rPr lang="en-AU" dirty="0"/>
              <a:t>Earliest hackers – phreakers – phones – google this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5376C-2A29-4954-AEB5-1E00EBD9332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56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Standard house activity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Be a defender – how do you make it safe?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So it’s safe now?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OK, be attacker now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Oh look, it wasn’t safe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5376C-2A29-4954-AEB5-1E00EBD9332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Tell them what their password looks like</a:t>
            </a:r>
          </a:p>
          <a:p>
            <a:endParaRPr lang="en-AU" dirty="0"/>
          </a:p>
          <a:p>
            <a:r>
              <a:rPr lang="en-AU" dirty="0"/>
              <a:t>Where do they leave their housekey? Ever in their schoolbag?</a:t>
            </a:r>
          </a:p>
          <a:p>
            <a:endParaRPr lang="en-AU" dirty="0"/>
          </a:p>
          <a:p>
            <a:r>
              <a:rPr lang="en-AU" dirty="0"/>
              <a:t>Lock picking kits and practice locks exist ,and are cheap to buy online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5376C-2A29-4954-AEB5-1E00EBD9332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6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Pass things in – these parameters are stored in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General structure: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Local variables – stored in stack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Processing / stuff /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Return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5376C-2A29-4954-AEB5-1E00EBD9332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32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5376C-2A29-4954-AEB5-1E00EBD9332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2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Capture the flag – we want to call win()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 will publish this compiled binary somewhere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What have we got?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Run the code and see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So `key` is set and never changed, ok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/>
              <a:t>Ok, so what do we control?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User data with gets() – look up the manual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/>
              <a:t>Buffer 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5376C-2A29-4954-AEB5-1E00EBD9332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03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 usually enter data in a computer as letters and numbers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The computer decides how to store this 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/>
              <a:t>It usually ‘packs’ data so that is easier to store and manipulate – like putting something in a box a certain way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/>
              <a:t>Sometimes we need our data to be packed if we’re doing sneaky </a:t>
            </a:r>
            <a:r>
              <a:rPr lang="en-AU" dirty="0" err="1"/>
              <a:t>deaky</a:t>
            </a:r>
            <a:r>
              <a:rPr lang="en-AU" dirty="0"/>
              <a:t> stuff, so that the computer can read it the way it expects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I’m too lazy to do this by hand – I use tools to do this (python module named ‘</a:t>
            </a:r>
            <a:r>
              <a:rPr lang="en-AU" dirty="0" err="1"/>
              <a:t>pwntools</a:t>
            </a:r>
            <a:r>
              <a:rPr lang="en-AU" dirty="0"/>
              <a:t>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5376C-2A29-4954-AEB5-1E00EBD9332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77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74-4484-475C-9F0C-0D6B0E0D8884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B996-3573-46FB-B5FA-B69283D72C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51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74-4484-475C-9F0C-0D6B0E0D8884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B996-3573-46FB-B5FA-B69283D72C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9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74-4484-475C-9F0C-0D6B0E0D8884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B996-3573-46FB-B5FA-B69283D72C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149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74-4484-475C-9F0C-0D6B0E0D8884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B996-3573-46FB-B5FA-B69283D72C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5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74-4484-475C-9F0C-0D6B0E0D8884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B996-3573-46FB-B5FA-B69283D72C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7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74-4484-475C-9F0C-0D6B0E0D8884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B996-3573-46FB-B5FA-B69283D72C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67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74-4484-475C-9F0C-0D6B0E0D8884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B996-3573-46FB-B5FA-B69283D72C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6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74-4484-475C-9F0C-0D6B0E0D8884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B996-3573-46FB-B5FA-B69283D72C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4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74-4484-475C-9F0C-0D6B0E0D8884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B996-3573-46FB-B5FA-B69283D72C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13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74-4484-475C-9F0C-0D6B0E0D8884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B996-3573-46FB-B5FA-B69283D72C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582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74-4484-475C-9F0C-0D6B0E0D8884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B996-3573-46FB-B5FA-B69283D72C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34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1374-4484-475C-9F0C-0D6B0E0D8884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3B996-3573-46FB-B5FA-B69283D72C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698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0E2C-E46B-4D2D-BEEB-456AD5EB6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6600" dirty="0"/>
              <a:t>HS1917 </a:t>
            </a:r>
            <a:r>
              <a:rPr lang="en-AU" sz="6600" dirty="0" err="1"/>
              <a:t>CyberSecurity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207664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949735-BAD6-476E-A9E9-464B41FCC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5467" y="506185"/>
            <a:ext cx="5261065" cy="58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8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55A0-43A4-4749-BB48-05121559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92D050"/>
                </a:solidFill>
              </a:rPr>
              <a:t>Finding bugs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3414C-B5C5-4CF8-B36A-56199D8B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GDB &gt; </a:t>
            </a:r>
            <a:r>
              <a:rPr lang="en-AU" dirty="0" err="1"/>
              <a:t>printf</a:t>
            </a:r>
            <a:r>
              <a:rPr lang="en-AU" dirty="0"/>
              <a:t>()</a:t>
            </a:r>
          </a:p>
          <a:p>
            <a:endParaRPr lang="en-AU" dirty="0"/>
          </a:p>
          <a:p>
            <a:r>
              <a:rPr lang="en-AU" dirty="0"/>
              <a:t>Takes time to learn to use, but makes segmentation faults easy to fix</a:t>
            </a:r>
          </a:p>
        </p:txBody>
      </p:sp>
    </p:spTree>
    <p:extLst>
      <p:ext uri="{BB962C8B-B14F-4D97-AF65-F5344CB8AC3E}">
        <p14:creationId xmlns:p14="http://schemas.microsoft.com/office/powerpoint/2010/main" val="333494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0E2C-E46B-4D2D-BEEB-456AD5EB6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6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5470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32C8-1457-43BB-B522-B0C0547F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AU" sz="3700" dirty="0">
                <a:solidFill>
                  <a:srgbClr val="92D050"/>
                </a:solidFill>
              </a:rPr>
              <a:t>I got stacks on stacks on stacks on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DDB0-3DAA-4DC8-8F02-B6F59AF9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AU" sz="1800"/>
              <a:t>(Last week’s lectures)</a:t>
            </a:r>
          </a:p>
          <a:p>
            <a:pPr lvl="1"/>
            <a:r>
              <a:rPr lang="en-AU" sz="1800"/>
              <a:t>Do you want me to review stack frames? They’re important here</a:t>
            </a:r>
          </a:p>
          <a:p>
            <a:endParaRPr lang="en-AU" sz="1800"/>
          </a:p>
          <a:p>
            <a:r>
              <a:rPr lang="en-AU" sz="1800"/>
              <a:t>We say that stack frames grow down</a:t>
            </a:r>
          </a:p>
          <a:p>
            <a:endParaRPr lang="en-AU" sz="1800"/>
          </a:p>
          <a:p>
            <a:endParaRPr lang="en-AU" sz="1800"/>
          </a:p>
          <a:p>
            <a:endParaRPr lang="en-AU" sz="1800"/>
          </a:p>
          <a:p>
            <a:endParaRPr lang="en-AU" sz="1800"/>
          </a:p>
          <a:p>
            <a:endParaRPr lang="en-AU" sz="18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1815D1-2AB6-41E8-B8C0-29D90378CA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1892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BD1E-A701-4B60-9299-4F64A048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What was I just doing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A23A-25AB-4BC7-A156-39C967EBD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AU" sz="1800" dirty="0"/>
              <a:t>Ever walk into a room and forget why you’re there?</a:t>
            </a:r>
          </a:p>
          <a:p>
            <a:endParaRPr lang="en-AU" sz="1800" dirty="0"/>
          </a:p>
          <a:p>
            <a:r>
              <a:rPr lang="en-AU" sz="1800" dirty="0"/>
              <a:t>What happens when we run `return EXIT_SUCCESS;`?</a:t>
            </a:r>
          </a:p>
          <a:p>
            <a:endParaRPr lang="en-AU" sz="1800" dirty="0"/>
          </a:p>
          <a:p>
            <a:r>
              <a:rPr lang="en-AU" sz="1800" dirty="0"/>
              <a:t>How do we know the return pointer is ok?</a:t>
            </a:r>
          </a:p>
          <a:p>
            <a:endParaRPr lang="en-AU" sz="18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9CDB30-453B-4942-925A-0E1081618B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9597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214900-0013-49DF-BBEC-D24E12819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1153" y="909388"/>
            <a:ext cx="10389693" cy="50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3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FCE0-3CA1-4214-B721-703D3C60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92D050"/>
                </a:solidFill>
              </a:rPr>
              <a:t>Good Faith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1D86-7835-4883-B98A-C2A499C2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Be Ethical, Don’t Be Unethical</a:t>
            </a:r>
          </a:p>
          <a:p>
            <a:pPr lvl="1"/>
            <a:r>
              <a:rPr lang="en-US" dirty="0"/>
              <a:t>This class will teach both attacker and defender mindsets</a:t>
            </a:r>
          </a:p>
          <a:p>
            <a:pPr lvl="1"/>
            <a:endParaRPr lang="en-US" dirty="0"/>
          </a:p>
          <a:p>
            <a:r>
              <a:rPr lang="en-US" dirty="0"/>
              <a:t>We expect a high standard of professionalism from </a:t>
            </a:r>
            <a:r>
              <a:rPr lang="en-US"/>
              <a:t>you, </a:t>
            </a:r>
            <a:r>
              <a:rPr lang="en-AU"/>
              <a:t>Meaning</a:t>
            </a:r>
            <a:r>
              <a:rPr lang="en-AU" dirty="0"/>
              <a:t>:</a:t>
            </a:r>
          </a:p>
          <a:p>
            <a:pPr lvl="1"/>
            <a:r>
              <a:rPr lang="en-US" dirty="0"/>
              <a:t>Respect the property of others and the university / your school</a:t>
            </a:r>
          </a:p>
          <a:p>
            <a:pPr lvl="1"/>
            <a:r>
              <a:rPr lang="en-US" dirty="0"/>
              <a:t>Always abide by the law and university / school regulations</a:t>
            </a:r>
          </a:p>
          <a:p>
            <a:pPr lvl="1"/>
            <a:r>
              <a:rPr lang="en-US" dirty="0"/>
              <a:t>Be considerate of others to ensure everyone has an equal </a:t>
            </a:r>
            <a:r>
              <a:rPr lang="en-AU" dirty="0"/>
              <a:t>learning experience</a:t>
            </a:r>
          </a:p>
          <a:p>
            <a:pPr lvl="1"/>
            <a:r>
              <a:rPr lang="en-US" dirty="0"/>
              <a:t>Always check that you have written permission before performing a security test on a system</a:t>
            </a:r>
          </a:p>
          <a:p>
            <a:r>
              <a:rPr lang="en-US" dirty="0"/>
              <a:t>If you are unsure about anything ask one of the course staff!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9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403-B294-42AF-AA45-6EBD3798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92D050"/>
                </a:solidFill>
              </a:rPr>
              <a:t>Define: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E6A6-D84D-47E9-B4CA-F614EB6B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i="1" dirty="0"/>
              <a:t>Verb </a:t>
            </a:r>
            <a:r>
              <a:rPr lang="en-AU" dirty="0"/>
              <a:t>- English - /</a:t>
            </a:r>
            <a:r>
              <a:rPr lang="en-AU" dirty="0" err="1"/>
              <a:t>hak</a:t>
            </a:r>
            <a:r>
              <a:rPr lang="en-AU" dirty="0"/>
              <a:t>/</a:t>
            </a:r>
          </a:p>
          <a:p>
            <a:r>
              <a:rPr lang="en-AU" dirty="0"/>
              <a:t>‘To use or manipulate a system in a way in which it was not originally intended’</a:t>
            </a:r>
          </a:p>
        </p:txBody>
      </p:sp>
    </p:spTree>
    <p:extLst>
      <p:ext uri="{BB962C8B-B14F-4D97-AF65-F5344CB8AC3E}">
        <p14:creationId xmlns:p14="http://schemas.microsoft.com/office/powerpoint/2010/main" val="418991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D4A66-E854-4E2F-AAC5-FADA0D16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solidFill>
                  <a:srgbClr val="92D050"/>
                </a:solidFill>
              </a:rPr>
              <a:t>Protect your base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7412-A5DA-45C8-912E-D57609179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AU" sz="2400"/>
              <a:t>What makes your house safe from burglars?</a:t>
            </a:r>
          </a:p>
        </p:txBody>
      </p:sp>
    </p:spTree>
    <p:extLst>
      <p:ext uri="{BB962C8B-B14F-4D97-AF65-F5344CB8AC3E}">
        <p14:creationId xmlns:p14="http://schemas.microsoft.com/office/powerpoint/2010/main" val="334092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9325-E2F2-41FC-8CD2-D7DB96B2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92D050"/>
                </a:solidFill>
              </a:rPr>
              <a:t>General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8BBD-59BE-4E3E-BF77-B8C0BB72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Who has a good password?</a:t>
            </a:r>
          </a:p>
          <a:p>
            <a:endParaRPr lang="en-AU" dirty="0"/>
          </a:p>
          <a:p>
            <a:r>
              <a:rPr lang="en-AU" dirty="0"/>
              <a:t>Who has a housekey?</a:t>
            </a:r>
          </a:p>
          <a:p>
            <a:endParaRPr lang="en-AU" dirty="0"/>
          </a:p>
          <a:p>
            <a:r>
              <a:rPr lang="en-AU" dirty="0"/>
              <a:t>Who locks their door?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051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7F740-F39A-48A2-BFE6-EA938E3A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Remembering C Functions</a:t>
            </a:r>
          </a:p>
        </p:txBody>
      </p:sp>
      <p:pic>
        <p:nvPicPr>
          <p:cNvPr id="4" name="Content Placeholder 3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28046000-8CB8-4841-93F1-7ADEE1E7B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910654"/>
            <a:ext cx="6780700" cy="30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6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0E2C-E46B-4D2D-BEEB-456AD5EB6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6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8233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3289E-4C9A-4730-87CE-2A6073AAB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0409" y="525465"/>
            <a:ext cx="5431182" cy="58070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BDF6AC-833E-44EE-881F-EC76726CABF8}"/>
              </a:ext>
            </a:extLst>
          </p:cNvPr>
          <p:cNvSpPr/>
          <p:nvPr/>
        </p:nvSpPr>
        <p:spPr>
          <a:xfrm>
            <a:off x="4068147" y="4170784"/>
            <a:ext cx="1660849" cy="205273"/>
          </a:xfrm>
          <a:prstGeom prst="rect">
            <a:avLst/>
          </a:prstGeom>
          <a:solidFill>
            <a:srgbClr val="282C34"/>
          </a:solidFill>
          <a:ln>
            <a:solidFill>
              <a:srgbClr val="282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29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18F6-2B0D-43EE-80A5-98F53CE2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92D050"/>
                </a:solidFill>
              </a:rPr>
              <a:t>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2094-DA27-46FD-9010-3FB5939F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do we enter data in a computer?</a:t>
            </a:r>
          </a:p>
          <a:p>
            <a:endParaRPr lang="en-AU" dirty="0"/>
          </a:p>
          <a:p>
            <a:r>
              <a:rPr lang="en-AU" dirty="0"/>
              <a:t>What does the computer do with this?</a:t>
            </a:r>
          </a:p>
          <a:p>
            <a:endParaRPr lang="en-AU" dirty="0"/>
          </a:p>
          <a:p>
            <a:r>
              <a:rPr lang="en-AU" dirty="0"/>
              <a:t>Remember ASCII tables? </a:t>
            </a:r>
          </a:p>
          <a:p>
            <a:pPr lvl="1"/>
            <a:r>
              <a:rPr lang="en-AU" dirty="0"/>
              <a:t>There are other ways the computer stores data</a:t>
            </a:r>
          </a:p>
          <a:p>
            <a:pPr lvl="1"/>
            <a:endParaRPr lang="en-AU" dirty="0"/>
          </a:p>
          <a:p>
            <a:r>
              <a:rPr lang="en-AU" dirty="0"/>
              <a:t>How do we format data?</a:t>
            </a:r>
          </a:p>
        </p:txBody>
      </p:sp>
    </p:spTree>
    <p:extLst>
      <p:ext uri="{BB962C8B-B14F-4D97-AF65-F5344CB8AC3E}">
        <p14:creationId xmlns:p14="http://schemas.microsoft.com/office/powerpoint/2010/main" val="75516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843</Words>
  <Application>Microsoft Office PowerPoint</Application>
  <PresentationFormat>Widescreen</PresentationFormat>
  <Paragraphs>133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HS1917 CyberSecurity</vt:lpstr>
      <vt:lpstr>Good Faith Policy</vt:lpstr>
      <vt:lpstr>Define: Hack</vt:lpstr>
      <vt:lpstr>Protect your base</vt:lpstr>
      <vt:lpstr>General Security</vt:lpstr>
      <vt:lpstr>Remembering C Functions</vt:lpstr>
      <vt:lpstr>Live Demo</vt:lpstr>
      <vt:lpstr>PowerPoint Presentation</vt:lpstr>
      <vt:lpstr>Data Entry</vt:lpstr>
      <vt:lpstr>PowerPoint Presentation</vt:lpstr>
      <vt:lpstr>Finding bugs in C</vt:lpstr>
      <vt:lpstr>Live Demo</vt:lpstr>
      <vt:lpstr>I got stacks on stacks on stacks on stacks</vt:lpstr>
      <vt:lpstr>What was I just doing again?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HS1917 CyberSecurity</dc:title>
  <dc:creator>Lachlan Jones</dc:creator>
  <cp:lastModifiedBy>Lachlan Jones</cp:lastModifiedBy>
  <cp:revision>2</cp:revision>
  <dcterms:created xsi:type="dcterms:W3CDTF">2019-04-24T06:20:18Z</dcterms:created>
  <dcterms:modified xsi:type="dcterms:W3CDTF">2019-04-29T03:32:04Z</dcterms:modified>
</cp:coreProperties>
</file>