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3.JPG" ContentType="image/png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1" r:id="rId2"/>
    <p:sldId id="282" r:id="rId3"/>
    <p:sldId id="294" r:id="rId4"/>
    <p:sldId id="285" r:id="rId5"/>
    <p:sldId id="344" r:id="rId6"/>
    <p:sldId id="295" r:id="rId7"/>
    <p:sldId id="320" r:id="rId8"/>
    <p:sldId id="347" r:id="rId9"/>
    <p:sldId id="346" r:id="rId10"/>
    <p:sldId id="296" r:id="rId11"/>
    <p:sldId id="326" r:id="rId12"/>
    <p:sldId id="345" r:id="rId13"/>
    <p:sldId id="297" r:id="rId14"/>
    <p:sldId id="340" r:id="rId15"/>
    <p:sldId id="343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8">
          <p15:clr>
            <a:srgbClr val="A4A3A4"/>
          </p15:clr>
        </p15:guide>
        <p15:guide id="2" orient="horz" pos="1166">
          <p15:clr>
            <a:srgbClr val="A4A3A4"/>
          </p15:clr>
        </p15:guide>
        <p15:guide id="3" pos="3844">
          <p15:clr>
            <a:srgbClr val="A4A3A4"/>
          </p15:clr>
        </p15:guide>
        <p15:guide id="4" pos="1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A907"/>
    <a:srgbClr val="1A7BAE"/>
    <a:srgbClr val="BF3420"/>
    <a:srgbClr val="95BC49"/>
    <a:srgbClr val="00B050"/>
    <a:srgbClr val="56EE32"/>
    <a:srgbClr val="8CE841"/>
    <a:srgbClr val="8CDF41"/>
    <a:srgbClr val="19FF81"/>
    <a:srgbClr val="1D8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15" autoAdjust="0"/>
    <p:restoredTop sz="38980" autoAdjust="0"/>
  </p:normalViewPr>
  <p:slideViewPr>
    <p:cSldViewPr>
      <p:cViewPr varScale="1">
        <p:scale>
          <a:sx n="150" d="100"/>
          <a:sy n="150" d="100"/>
        </p:scale>
        <p:origin x="936" y="126"/>
      </p:cViewPr>
      <p:guideLst>
        <p:guide orient="horz" pos="798"/>
        <p:guide orient="horz" pos="1166"/>
        <p:guide pos="3844"/>
        <p:guide pos="1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179FF55-B49C-4EC6-8FCE-3DD5DECF1953}" type="datetimeFigureOut">
              <a:rPr lang="zh-CN" altLang="en-US"/>
              <a:pPr>
                <a:defRPr/>
              </a:pPr>
              <a:t>2021/8/30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1BE1CB5-50F8-4413-B7F8-13B40B7925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387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6AB6741-7853-41A5-8262-5AB88A8D9384}" type="datetimeFigureOut">
              <a:rPr lang="zh-CN" altLang="en-US"/>
              <a:pPr>
                <a:defRPr/>
              </a:pPr>
              <a:t>2021/8/30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065F3EC-DAF3-4083-BDFE-E2E3D72B1B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26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700" y="425450"/>
            <a:ext cx="2028825" cy="1177925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75" y="584200"/>
            <a:ext cx="2346325" cy="1177925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475" y="425450"/>
            <a:ext cx="2028825" cy="1177925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800" y="584200"/>
            <a:ext cx="2346325" cy="1177925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863" y="-2513013"/>
            <a:ext cx="4994275" cy="4994276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2625" y="2414588"/>
            <a:ext cx="158750" cy="15716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160B2A1-0872-4344-B5BF-F44AE7D415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06D56DD-1C69-4430-BE00-923D5F4EBB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BFD150E-232A-4119-A6A1-A03ED23001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2F16F3E-0B67-445D-85B9-E87D2171C0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24CDE3F-3B6A-447D-BF48-5514F0A54B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3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6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3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6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3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6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3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6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 userDrawn="1"/>
        </p:nvGrpSpPr>
        <p:grpSpPr bwMode="auto">
          <a:xfrm>
            <a:off x="161925" y="0"/>
            <a:ext cx="225425" cy="722313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6102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919" y="0"/>
              <a:ext cx="46102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0739" y="0"/>
              <a:ext cx="46101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148" y="0"/>
              <a:ext cx="46101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" name="组合 6"/>
          <p:cNvGrpSpPr>
            <a:grpSpLocks/>
          </p:cNvGrpSpPr>
          <p:nvPr userDrawn="1"/>
        </p:nvGrpSpPr>
        <p:grpSpPr bwMode="auto">
          <a:xfrm rot="10800000">
            <a:off x="8801100" y="4962525"/>
            <a:ext cx="227013" cy="180975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6328"/>
              <a:ext cx="45780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496" y="0"/>
              <a:ext cx="45780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483" y="0"/>
              <a:ext cx="45780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469" y="0"/>
              <a:ext cx="45780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1"/>
          <p:cNvSpPr/>
          <p:nvPr userDrawn="1"/>
        </p:nvSpPr>
        <p:spPr>
          <a:xfrm>
            <a:off x="0" y="2706688"/>
            <a:ext cx="9144000" cy="1350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>
          <a:blip r:embed="rId2"/>
          <a:srcRect b="20467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63" r:id="rId7"/>
    <p:sldLayoutId id="2147483662" r:id="rId8"/>
    <p:sldLayoutId id="2147483670" r:id="rId9"/>
    <p:sldLayoutId id="2147483661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itchFamily="34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itchFamily="34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itchFamily="34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24"/>
          <p:cNvSpPr txBox="1">
            <a:spLocks noChangeArrowheads="1"/>
          </p:cNvSpPr>
          <p:nvPr/>
        </p:nvSpPr>
        <p:spPr bwMode="auto">
          <a:xfrm>
            <a:off x="881590" y="2661760"/>
            <a:ext cx="77408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BF3420"/>
                </a:solidFill>
                <a:ea typeface="微软雅黑" pitchFamily="34" charset="-122"/>
              </a:rPr>
              <a:t>基于红</a:t>
            </a:r>
            <a:r>
              <a:rPr lang="zh-CN" altLang="en-US" sz="2800" dirty="0">
                <a:solidFill>
                  <a:srgbClr val="FDA907"/>
                </a:solidFill>
                <a:ea typeface="微软雅黑" pitchFamily="34" charset="-122"/>
              </a:rPr>
              <a:t>外热像</a:t>
            </a:r>
            <a:r>
              <a:rPr lang="zh-CN" altLang="en-US" sz="2800" dirty="0">
                <a:solidFill>
                  <a:srgbClr val="95BC49"/>
                </a:solidFill>
                <a:ea typeface="微软雅黑" pitchFamily="34" charset="-122"/>
              </a:rPr>
              <a:t>传感器的</a:t>
            </a:r>
            <a:r>
              <a:rPr lang="en-US" altLang="zh-CN" sz="2800" dirty="0">
                <a:solidFill>
                  <a:srgbClr val="1A7BAE"/>
                </a:solidFill>
                <a:ea typeface="微软雅黑" pitchFamily="34" charset="-122"/>
              </a:rPr>
              <a:t>APP</a:t>
            </a:r>
            <a:r>
              <a:rPr lang="zh-CN" altLang="en-US" sz="2800" dirty="0">
                <a:solidFill>
                  <a:srgbClr val="1A7BAE"/>
                </a:solidFill>
                <a:ea typeface="微软雅黑" pitchFamily="34" charset="-122"/>
              </a:rPr>
              <a:t>开发</a:t>
            </a:r>
            <a:endParaRPr lang="en-US" altLang="zh-CN" sz="2800" dirty="0">
              <a:solidFill>
                <a:srgbClr val="1A7BAE"/>
              </a:solidFill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15816" y="3184980"/>
            <a:ext cx="3528392" cy="102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3019244337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刘格伦  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3019244338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樊振宇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3019244335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周子涵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   3019244341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李世军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3019244342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郑睿恺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166938"/>
            <a:ext cx="9144000" cy="4492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988" y="-1433513"/>
            <a:ext cx="3721100" cy="8094663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2000" dirty="0">
                <a:solidFill>
                  <a:schemeClr val="bg1"/>
                </a:solidFill>
                <a:latin typeface="+mj-lt"/>
                <a:ea typeface="+mn-ea"/>
              </a:rPr>
              <a:t>3</a:t>
            </a:r>
            <a:endParaRPr lang="zh-CN" altLang="en-US" sz="520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31749" name="矩形 2"/>
          <p:cNvSpPr>
            <a:spLocks noChangeArrowheads="1"/>
          </p:cNvSpPr>
          <p:nvPr/>
        </p:nvSpPr>
        <p:spPr bwMode="auto">
          <a:xfrm>
            <a:off x="161510" y="1397000"/>
            <a:ext cx="859672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4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前端界面实现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7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250" y="96838"/>
            <a:ext cx="6796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小组分工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E602D8-E38F-4F71-B66B-664632B80BD2}"/>
              </a:ext>
            </a:extLst>
          </p:cNvPr>
          <p:cNvSpPr txBox="1"/>
          <p:nvPr/>
        </p:nvSpPr>
        <p:spPr>
          <a:xfrm>
            <a:off x="860117" y="615937"/>
            <a:ext cx="7560500" cy="523220"/>
          </a:xfrm>
          <a:prstGeom prst="rect">
            <a:avLst/>
          </a:prstGeom>
          <a:solidFill>
            <a:srgbClr val="FDA907"/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网页使用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作为前端框架，主要采用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1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代码编写，用</a:t>
            </a:r>
            <a:r>
              <a:rPr lang="en-US" altLang="zh-CN" sz="1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实现弹窗及网页交互</a:t>
            </a:r>
          </a:p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以下是已经写好的界面和功能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F0C5FD-0090-4C58-A2F6-803789BD564D}"/>
              </a:ext>
            </a:extLst>
          </p:cNvPr>
          <p:cNvSpPr txBox="1"/>
          <p:nvPr/>
        </p:nvSpPr>
        <p:spPr>
          <a:xfrm>
            <a:off x="860117" y="4163493"/>
            <a:ext cx="3240360" cy="307777"/>
          </a:xfrm>
          <a:prstGeom prst="rect">
            <a:avLst/>
          </a:prstGeom>
          <a:solidFill>
            <a:srgbClr val="FDA90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登陆界面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5579A1-12F6-452C-B7AB-0C272C920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592215"/>
            <a:ext cx="3240000" cy="195907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620E8F1-ABFE-470F-A5E4-5D30B6E61439}"/>
              </a:ext>
            </a:extLst>
          </p:cNvPr>
          <p:cNvSpPr txBox="1"/>
          <p:nvPr/>
        </p:nvSpPr>
        <p:spPr>
          <a:xfrm>
            <a:off x="4664229" y="4163493"/>
            <a:ext cx="3240360" cy="307777"/>
          </a:xfrm>
          <a:prstGeom prst="rect">
            <a:avLst/>
          </a:prstGeom>
          <a:solidFill>
            <a:srgbClr val="FDA90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0681126-8B79-499B-B804-DA11FE19BF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5" t="23400" r="12612" b="17799"/>
          <a:stretch/>
        </p:blipFill>
        <p:spPr>
          <a:xfrm>
            <a:off x="860117" y="1139157"/>
            <a:ext cx="324036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3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250" y="96838"/>
            <a:ext cx="6796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Impact" pitchFamily="34" charset="0"/>
                <a:ea typeface="微软雅黑"/>
                <a:cs typeface="+mn-cs"/>
              </a:rPr>
              <a:t>小组分工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E602D8-E38F-4F71-B66B-664632B80BD2}"/>
              </a:ext>
            </a:extLst>
          </p:cNvPr>
          <p:cNvSpPr txBox="1"/>
          <p:nvPr/>
        </p:nvSpPr>
        <p:spPr>
          <a:xfrm>
            <a:off x="860117" y="615937"/>
            <a:ext cx="7560500" cy="523220"/>
          </a:xfrm>
          <a:prstGeom prst="rect">
            <a:avLst/>
          </a:prstGeom>
          <a:solidFill>
            <a:srgbClr val="FDA907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网页使用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bootstrap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作为前端框架，主要采用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html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css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代码编写，用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jsp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实现弹窗及网页交互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以下是已经写好的界面和功能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F0C5FD-0090-4C58-A2F6-803789BD564D}"/>
              </a:ext>
            </a:extLst>
          </p:cNvPr>
          <p:cNvSpPr txBox="1"/>
          <p:nvPr/>
        </p:nvSpPr>
        <p:spPr>
          <a:xfrm>
            <a:off x="855553" y="4235512"/>
            <a:ext cx="3240360" cy="307777"/>
          </a:xfrm>
          <a:prstGeom prst="rect">
            <a:avLst/>
          </a:prstGeom>
          <a:solidFill>
            <a:srgbClr val="FDA907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管理人员列表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620E8F1-ABFE-470F-A5E4-5D30B6E61439}"/>
              </a:ext>
            </a:extLst>
          </p:cNvPr>
          <p:cNvSpPr txBox="1"/>
          <p:nvPr/>
        </p:nvSpPr>
        <p:spPr>
          <a:xfrm>
            <a:off x="4716016" y="4235512"/>
            <a:ext cx="3240360" cy="307777"/>
          </a:xfrm>
          <a:prstGeom prst="rect">
            <a:avLst/>
          </a:prstGeom>
          <a:solidFill>
            <a:srgbClr val="FDA907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发烧人员登记页面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B58FD6-CF74-4000-BAE8-4AE7A0DB0E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39" y="1258146"/>
            <a:ext cx="2762115" cy="29572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ECE805-7A91-4D82-B736-3C0A3D844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536988"/>
            <a:ext cx="3858001" cy="230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3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166938"/>
            <a:ext cx="9144000" cy="4492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988" y="-1433513"/>
            <a:ext cx="3514725" cy="8094663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2000" dirty="0">
                <a:solidFill>
                  <a:schemeClr val="bg1"/>
                </a:solidFill>
                <a:latin typeface="+mj-lt"/>
                <a:ea typeface="+mn-ea"/>
              </a:rPr>
              <a:t>4</a:t>
            </a:r>
            <a:endParaRPr lang="zh-CN" altLang="en-US" sz="520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36869" name="矩形 2"/>
          <p:cNvSpPr>
            <a:spLocks noChangeArrowheads="1"/>
          </p:cNvSpPr>
          <p:nvPr/>
        </p:nvSpPr>
        <p:spPr bwMode="auto">
          <a:xfrm>
            <a:off x="3131840" y="1397497"/>
            <a:ext cx="582723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4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未完成部分及相关问题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8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1472" y="357172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BF3420"/>
                </a:solidFill>
                <a:ea typeface="微软雅黑" pitchFamily="34" charset="-122"/>
              </a:rPr>
              <a:t>未完成部分及相关问题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A0D653-C8D7-4224-8A66-206E86DB76E6}"/>
              </a:ext>
            </a:extLst>
          </p:cNvPr>
          <p:cNvSpPr txBox="1"/>
          <p:nvPr/>
        </p:nvSpPr>
        <p:spPr>
          <a:xfrm>
            <a:off x="1403648" y="1415005"/>
            <a:ext cx="324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界面与后端的连接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数据库的搭建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数据库与后端的连接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论文翻译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报告撰写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39CEB-9CAD-451C-A20C-0701DA248575}"/>
              </a:ext>
            </a:extLst>
          </p:cNvPr>
          <p:cNvSpPr txBox="1"/>
          <p:nvPr/>
        </p:nvSpPr>
        <p:spPr>
          <a:xfrm>
            <a:off x="1403648" y="969949"/>
            <a:ext cx="3240360" cy="369332"/>
          </a:xfrm>
          <a:prstGeom prst="rect">
            <a:avLst/>
          </a:prstGeom>
          <a:solidFill>
            <a:srgbClr val="BF34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未完成部分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459F69-6789-4308-9CA8-142C7ED4D5DC}"/>
              </a:ext>
            </a:extLst>
          </p:cNvPr>
          <p:cNvSpPr txBox="1"/>
          <p:nvPr/>
        </p:nvSpPr>
        <p:spPr>
          <a:xfrm>
            <a:off x="5004048" y="969949"/>
            <a:ext cx="3240000" cy="369332"/>
          </a:xfrm>
          <a:prstGeom prst="rect">
            <a:avLst/>
          </a:prstGeom>
          <a:solidFill>
            <a:srgbClr val="BF34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相关问题及改进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367B9AA-A875-46FA-B228-5728E74AB4DD}"/>
              </a:ext>
            </a:extLst>
          </p:cNvPr>
          <p:cNvSpPr txBox="1"/>
          <p:nvPr/>
        </p:nvSpPr>
        <p:spPr>
          <a:xfrm>
            <a:off x="5004048" y="1415004"/>
            <a:ext cx="32400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ESP32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WIFI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能否不连接指定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，能否采用在前端页面输入的方式来进行连接更改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传输速率及图片生成速率能否改进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插值算法的改进和伪彩区间优化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生成的图片如何采用流式传输的方式在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页面上传输播放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后端连接数据库的操作实现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前端页面与后端的相互通信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95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8418" y="528762"/>
            <a:ext cx="4357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HANK </a:t>
            </a:r>
          </a:p>
          <a:p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YOU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388" y="3643320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88712A8-8EE8-45FC-9791-DEDCE5E1AA22}"/>
              </a:ext>
            </a:extLst>
          </p:cNvPr>
          <p:cNvCxnSpPr>
            <a:cxnSpLocks/>
          </p:cNvCxnSpPr>
          <p:nvPr/>
        </p:nvCxnSpPr>
        <p:spPr>
          <a:xfrm>
            <a:off x="3347864" y="528762"/>
            <a:ext cx="0" cy="61422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3EC51FD-D95E-4FB7-838B-4BFDF567CCB5}"/>
              </a:ext>
            </a:extLst>
          </p:cNvPr>
          <p:cNvCxnSpPr>
            <a:cxnSpLocks/>
          </p:cNvCxnSpPr>
          <p:nvPr/>
        </p:nvCxnSpPr>
        <p:spPr>
          <a:xfrm>
            <a:off x="3347864" y="1851670"/>
            <a:ext cx="0" cy="25922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E5D2B3B-0E07-45AE-8B88-E16E6EDA1EEE}"/>
              </a:ext>
            </a:extLst>
          </p:cNvPr>
          <p:cNvCxnSpPr>
            <a:cxnSpLocks/>
          </p:cNvCxnSpPr>
          <p:nvPr/>
        </p:nvCxnSpPr>
        <p:spPr>
          <a:xfrm flipH="1">
            <a:off x="3347864" y="553524"/>
            <a:ext cx="451886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21AE5B6-9C48-43F4-8BBF-F7A39B7605BB}"/>
              </a:ext>
            </a:extLst>
          </p:cNvPr>
          <p:cNvCxnSpPr>
            <a:cxnSpLocks/>
          </p:cNvCxnSpPr>
          <p:nvPr/>
        </p:nvCxnSpPr>
        <p:spPr>
          <a:xfrm>
            <a:off x="7866732" y="555526"/>
            <a:ext cx="0" cy="388643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49CA2DA-0DB0-449F-B0FE-45F46573FA78}"/>
              </a:ext>
            </a:extLst>
          </p:cNvPr>
          <p:cNvCxnSpPr>
            <a:cxnSpLocks/>
          </p:cNvCxnSpPr>
          <p:nvPr/>
        </p:nvCxnSpPr>
        <p:spPr>
          <a:xfrm flipH="1">
            <a:off x="3347864" y="4441959"/>
            <a:ext cx="451886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3B35E4E-DEF4-429C-A14B-0F3193754250}"/>
              </a:ext>
            </a:extLst>
          </p:cNvPr>
          <p:cNvSpPr txBox="1"/>
          <p:nvPr/>
        </p:nvSpPr>
        <p:spPr>
          <a:xfrm>
            <a:off x="6300205" y="3922381"/>
            <a:ext cx="156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2021/8/30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96900" y="1222375"/>
            <a:ext cx="4133850" cy="423923"/>
            <a:chOff x="596900" y="1222375"/>
            <a:chExt cx="4133850" cy="423923"/>
          </a:xfrm>
        </p:grpSpPr>
        <p:sp>
          <p:nvSpPr>
            <p:cNvPr id="20481" name="TextBox 20"/>
            <p:cNvSpPr txBox="1">
              <a:spLocks noChangeArrowheads="1"/>
            </p:cNvSpPr>
            <p:nvPr/>
          </p:nvSpPr>
          <p:spPr bwMode="auto">
            <a:xfrm>
              <a:off x="1092200" y="1246188"/>
              <a:ext cx="36385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 err="1">
                  <a:solidFill>
                    <a:srgbClr val="1A7BAE"/>
                  </a:solidFill>
                  <a:ea typeface="微软雅黑" pitchFamily="34" charset="-122"/>
                </a:rPr>
                <a:t>ESP32</a:t>
              </a:r>
              <a:r>
                <a:rPr lang="en-US" altLang="zh-CN" sz="2000" dirty="0">
                  <a:solidFill>
                    <a:srgbClr val="1A7BAE"/>
                  </a:solidFill>
                  <a:ea typeface="微软雅黑" pitchFamily="34" charset="-122"/>
                </a:rPr>
                <a:t> </a:t>
              </a:r>
              <a:r>
                <a:rPr lang="zh-CN" altLang="en-US" sz="2000" dirty="0">
                  <a:solidFill>
                    <a:srgbClr val="1A7BAE"/>
                  </a:solidFill>
                  <a:ea typeface="微软雅黑" pitchFamily="34" charset="-122"/>
                </a:rPr>
                <a:t>采集 发送数据</a:t>
              </a:r>
            </a:p>
          </p:txBody>
        </p:sp>
        <p:sp>
          <p:nvSpPr>
            <p:cNvPr id="19" name="矩形 8"/>
            <p:cNvSpPr/>
            <p:nvPr/>
          </p:nvSpPr>
          <p:spPr>
            <a:xfrm>
              <a:off x="596900" y="1222375"/>
              <a:ext cx="479425" cy="388938"/>
            </a:xfrm>
            <a:custGeom>
              <a:avLst/>
              <a:gdLst/>
              <a:ahLst/>
              <a:cxnLst/>
              <a:rect l="l" t="t" r="r" b="b"/>
              <a:pathLst>
                <a:path w="855095" h="855095">
                  <a:moveTo>
                    <a:pt x="805897" y="427546"/>
                  </a:moveTo>
                  <a:lnTo>
                    <a:pt x="855095" y="427546"/>
                  </a:lnTo>
                  <a:lnTo>
                    <a:pt x="855095" y="855095"/>
                  </a:lnTo>
                  <a:lnTo>
                    <a:pt x="427546" y="855095"/>
                  </a:lnTo>
                  <a:lnTo>
                    <a:pt x="427546" y="805897"/>
                  </a:lnTo>
                  <a:lnTo>
                    <a:pt x="805897" y="805897"/>
                  </a:lnTo>
                  <a:close/>
                  <a:moveTo>
                    <a:pt x="0" y="0"/>
                  </a:moveTo>
                  <a:lnTo>
                    <a:pt x="427546" y="0"/>
                  </a:lnTo>
                  <a:lnTo>
                    <a:pt x="427546" y="49196"/>
                  </a:lnTo>
                  <a:lnTo>
                    <a:pt x="49196" y="49196"/>
                  </a:lnTo>
                  <a:lnTo>
                    <a:pt x="49196" y="427546"/>
                  </a:lnTo>
                  <a:lnTo>
                    <a:pt x="0" y="427546"/>
                  </a:lnTo>
                  <a:close/>
                </a:path>
              </a:pathLst>
            </a:cu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rgbClr val="1A7BAE"/>
                  </a:solidFill>
                  <a:latin typeface="+mj-lt"/>
                </a:rPr>
                <a:t>01</a:t>
              </a:r>
              <a:endParaRPr lang="zh-CN" altLang="en-US" sz="1600">
                <a:solidFill>
                  <a:srgbClr val="1A7BAE"/>
                </a:solidFill>
                <a:latin typeface="+mj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04838" y="1944688"/>
            <a:ext cx="4132262" cy="425510"/>
            <a:chOff x="604838" y="1944688"/>
            <a:chExt cx="4132262" cy="425510"/>
          </a:xfrm>
        </p:grpSpPr>
        <p:sp>
          <p:nvSpPr>
            <p:cNvPr id="20483" name="TextBox 19"/>
            <p:cNvSpPr txBox="1">
              <a:spLocks noChangeArrowheads="1"/>
            </p:cNvSpPr>
            <p:nvPr/>
          </p:nvSpPr>
          <p:spPr bwMode="auto">
            <a:xfrm>
              <a:off x="1100138" y="1970088"/>
              <a:ext cx="36369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95BC49"/>
                  </a:solidFill>
                  <a:ea typeface="微软雅黑" pitchFamily="34" charset="-122"/>
                </a:rPr>
                <a:t>后端处理数据</a:t>
              </a:r>
            </a:p>
          </p:txBody>
        </p:sp>
        <p:sp>
          <p:nvSpPr>
            <p:cNvPr id="22" name="矩形 8"/>
            <p:cNvSpPr/>
            <p:nvPr/>
          </p:nvSpPr>
          <p:spPr>
            <a:xfrm>
              <a:off x="604838" y="1944688"/>
              <a:ext cx="477837" cy="388937"/>
            </a:xfrm>
            <a:custGeom>
              <a:avLst/>
              <a:gdLst/>
              <a:ahLst/>
              <a:cxnLst/>
              <a:rect l="l" t="t" r="r" b="b"/>
              <a:pathLst>
                <a:path w="855095" h="855095">
                  <a:moveTo>
                    <a:pt x="805897" y="427546"/>
                  </a:moveTo>
                  <a:lnTo>
                    <a:pt x="855095" y="427546"/>
                  </a:lnTo>
                  <a:lnTo>
                    <a:pt x="855095" y="855095"/>
                  </a:lnTo>
                  <a:lnTo>
                    <a:pt x="427546" y="855095"/>
                  </a:lnTo>
                  <a:lnTo>
                    <a:pt x="427546" y="805897"/>
                  </a:lnTo>
                  <a:lnTo>
                    <a:pt x="805897" y="805897"/>
                  </a:lnTo>
                  <a:close/>
                  <a:moveTo>
                    <a:pt x="0" y="0"/>
                  </a:moveTo>
                  <a:lnTo>
                    <a:pt x="427546" y="0"/>
                  </a:lnTo>
                  <a:lnTo>
                    <a:pt x="427546" y="49196"/>
                  </a:lnTo>
                  <a:lnTo>
                    <a:pt x="49196" y="49196"/>
                  </a:lnTo>
                  <a:lnTo>
                    <a:pt x="49196" y="427546"/>
                  </a:lnTo>
                  <a:lnTo>
                    <a:pt x="0" y="427546"/>
                  </a:lnTo>
                  <a:close/>
                </a:path>
              </a:pathLst>
            </a:cu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rgbClr val="95BC49"/>
                  </a:solidFill>
                  <a:latin typeface="+mj-lt"/>
                </a:rPr>
                <a:t>02</a:t>
              </a:r>
              <a:endParaRPr lang="zh-CN" altLang="en-US" sz="1600" dirty="0">
                <a:solidFill>
                  <a:srgbClr val="95BC49"/>
                </a:solidFill>
                <a:latin typeface="+mj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1188" y="2662238"/>
            <a:ext cx="4133850" cy="425510"/>
            <a:chOff x="611188" y="2662238"/>
            <a:chExt cx="4133850" cy="425510"/>
          </a:xfrm>
        </p:grpSpPr>
        <p:sp>
          <p:nvSpPr>
            <p:cNvPr id="20485" name="TextBox 22"/>
            <p:cNvSpPr txBox="1">
              <a:spLocks noChangeArrowheads="1"/>
            </p:cNvSpPr>
            <p:nvPr/>
          </p:nvSpPr>
          <p:spPr bwMode="auto">
            <a:xfrm>
              <a:off x="1106488" y="2687638"/>
              <a:ext cx="36385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FDA907"/>
                  </a:solidFill>
                  <a:ea typeface="微软雅黑" pitchFamily="34" charset="-122"/>
                </a:rPr>
                <a:t>前端页面实现</a:t>
              </a:r>
            </a:p>
          </p:txBody>
        </p:sp>
        <p:sp>
          <p:nvSpPr>
            <p:cNvPr id="24" name="矩形 8"/>
            <p:cNvSpPr/>
            <p:nvPr/>
          </p:nvSpPr>
          <p:spPr>
            <a:xfrm>
              <a:off x="611188" y="2662238"/>
              <a:ext cx="479425" cy="388937"/>
            </a:xfrm>
            <a:custGeom>
              <a:avLst/>
              <a:gdLst/>
              <a:ahLst/>
              <a:cxnLst/>
              <a:rect l="l" t="t" r="r" b="b"/>
              <a:pathLst>
                <a:path w="855095" h="855095">
                  <a:moveTo>
                    <a:pt x="805897" y="427546"/>
                  </a:moveTo>
                  <a:lnTo>
                    <a:pt x="855095" y="427546"/>
                  </a:lnTo>
                  <a:lnTo>
                    <a:pt x="855095" y="855095"/>
                  </a:lnTo>
                  <a:lnTo>
                    <a:pt x="427546" y="855095"/>
                  </a:lnTo>
                  <a:lnTo>
                    <a:pt x="427546" y="805897"/>
                  </a:lnTo>
                  <a:lnTo>
                    <a:pt x="805897" y="805897"/>
                  </a:lnTo>
                  <a:close/>
                  <a:moveTo>
                    <a:pt x="0" y="0"/>
                  </a:moveTo>
                  <a:lnTo>
                    <a:pt x="427546" y="0"/>
                  </a:lnTo>
                  <a:lnTo>
                    <a:pt x="427546" y="49196"/>
                  </a:lnTo>
                  <a:lnTo>
                    <a:pt x="49196" y="49196"/>
                  </a:lnTo>
                  <a:lnTo>
                    <a:pt x="49196" y="427546"/>
                  </a:lnTo>
                  <a:lnTo>
                    <a:pt x="0" y="427546"/>
                  </a:lnTo>
                  <a:close/>
                </a:path>
              </a:pathLst>
            </a:cu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rgbClr val="FDA907"/>
                  </a:solidFill>
                  <a:latin typeface="+mj-lt"/>
                </a:rPr>
                <a:t>03</a:t>
              </a:r>
              <a:endParaRPr lang="zh-CN" altLang="en-US" sz="1600">
                <a:solidFill>
                  <a:srgbClr val="FDA907"/>
                </a:solidFill>
                <a:latin typeface="+mj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19125" y="3378200"/>
            <a:ext cx="4132263" cy="425510"/>
            <a:chOff x="619125" y="3378200"/>
            <a:chExt cx="4132263" cy="425510"/>
          </a:xfrm>
        </p:grpSpPr>
        <p:sp>
          <p:nvSpPr>
            <p:cNvPr id="20487" name="TextBox 25"/>
            <p:cNvSpPr txBox="1">
              <a:spLocks noChangeArrowheads="1"/>
            </p:cNvSpPr>
            <p:nvPr/>
          </p:nvSpPr>
          <p:spPr bwMode="auto">
            <a:xfrm>
              <a:off x="1114425" y="3403600"/>
              <a:ext cx="36369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BF3420"/>
                  </a:solidFill>
                  <a:ea typeface="微软雅黑" pitchFamily="34" charset="-122"/>
                </a:rPr>
                <a:t>未完成部分及相关问题</a:t>
              </a:r>
            </a:p>
          </p:txBody>
        </p:sp>
        <p:sp>
          <p:nvSpPr>
            <p:cNvPr id="27" name="矩形 8"/>
            <p:cNvSpPr/>
            <p:nvPr/>
          </p:nvSpPr>
          <p:spPr>
            <a:xfrm>
              <a:off x="619125" y="3378200"/>
              <a:ext cx="477838" cy="388938"/>
            </a:xfrm>
            <a:custGeom>
              <a:avLst/>
              <a:gdLst/>
              <a:ahLst/>
              <a:cxnLst/>
              <a:rect l="l" t="t" r="r" b="b"/>
              <a:pathLst>
                <a:path w="855095" h="855095">
                  <a:moveTo>
                    <a:pt x="805897" y="427546"/>
                  </a:moveTo>
                  <a:lnTo>
                    <a:pt x="855095" y="427546"/>
                  </a:lnTo>
                  <a:lnTo>
                    <a:pt x="855095" y="855095"/>
                  </a:lnTo>
                  <a:lnTo>
                    <a:pt x="427546" y="855095"/>
                  </a:lnTo>
                  <a:lnTo>
                    <a:pt x="427546" y="805897"/>
                  </a:lnTo>
                  <a:lnTo>
                    <a:pt x="805897" y="805897"/>
                  </a:lnTo>
                  <a:close/>
                  <a:moveTo>
                    <a:pt x="0" y="0"/>
                  </a:moveTo>
                  <a:lnTo>
                    <a:pt x="427546" y="0"/>
                  </a:lnTo>
                  <a:lnTo>
                    <a:pt x="427546" y="49196"/>
                  </a:lnTo>
                  <a:lnTo>
                    <a:pt x="49196" y="49196"/>
                  </a:lnTo>
                  <a:lnTo>
                    <a:pt x="49196" y="427546"/>
                  </a:lnTo>
                  <a:lnTo>
                    <a:pt x="0" y="427546"/>
                  </a:lnTo>
                  <a:close/>
                </a:path>
              </a:pathLst>
            </a:cu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rgbClr val="BF3420"/>
                  </a:solidFill>
                  <a:latin typeface="+mj-lt"/>
                </a:rPr>
                <a:t>04</a:t>
              </a:r>
              <a:endParaRPr lang="zh-CN" altLang="en-US" sz="1600">
                <a:solidFill>
                  <a:srgbClr val="BF3420"/>
                </a:solidFill>
                <a:latin typeface="+mj-lt"/>
              </a:endParaRPr>
            </a:p>
          </p:txBody>
        </p:sp>
      </p:grpSp>
      <p:grpSp>
        <p:nvGrpSpPr>
          <p:cNvPr id="20489" name="组合 10"/>
          <p:cNvGrpSpPr>
            <a:grpSpLocks/>
          </p:cNvGrpSpPr>
          <p:nvPr/>
        </p:nvGrpSpPr>
        <p:grpSpPr bwMode="auto">
          <a:xfrm>
            <a:off x="4886325" y="0"/>
            <a:ext cx="4257675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502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2057" y="877035"/>
              <a:ext cx="584629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501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2186" y="877035"/>
              <a:ext cx="584629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6325" y="1997075"/>
            <a:ext cx="4257675" cy="92710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项目进度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166938"/>
            <a:ext cx="9144000" cy="449262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988" y="-1433513"/>
            <a:ext cx="2722562" cy="8094663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2000" dirty="0">
                <a:solidFill>
                  <a:schemeClr val="bg1"/>
                </a:solidFill>
                <a:latin typeface="+mj-lt"/>
                <a:ea typeface="+mn-ea"/>
              </a:rPr>
              <a:t>1</a:t>
            </a:r>
            <a:endParaRPr lang="zh-CN" altLang="en-US" sz="520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21509" name="矩形 2"/>
          <p:cNvSpPr>
            <a:spLocks noChangeArrowheads="1"/>
          </p:cNvSpPr>
          <p:nvPr/>
        </p:nvSpPr>
        <p:spPr bwMode="auto">
          <a:xfrm>
            <a:off x="3118381" y="699542"/>
            <a:ext cx="581287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9600" dirty="0" err="1">
                <a:solidFill>
                  <a:schemeClr val="bg1"/>
                </a:solidFill>
                <a:latin typeface="HGHZ_CNKI" panose="02000500000000000000" pitchFamily="2" charset="-122"/>
                <a:ea typeface="HGHZ_CNKI" panose="02000500000000000000" pitchFamily="2" charset="-122"/>
              </a:rPr>
              <a:t>E</a:t>
            </a:r>
            <a:r>
              <a:rPr lang="en-US" altLang="zh-CN" sz="4400" dirty="0" err="1">
                <a:solidFill>
                  <a:schemeClr val="bg1"/>
                </a:solidFill>
                <a:latin typeface="HGHZ_CNKI" panose="02000500000000000000" pitchFamily="2" charset="-122"/>
                <a:ea typeface="HGHZ_CNKI" panose="02000500000000000000" pitchFamily="2" charset="-122"/>
              </a:rPr>
              <a:t>SP32</a:t>
            </a:r>
            <a:r>
              <a:rPr lang="en-US" altLang="zh-CN" sz="4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 </a:t>
            </a:r>
            <a:r>
              <a:rPr lang="zh-CN" altLang="en-US" sz="4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采集 发送数据</a:t>
            </a:r>
          </a:p>
          <a:p>
            <a:pPr algn="r"/>
            <a:endParaRPr lang="zh-CN" altLang="en-US" sz="4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5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250" y="96838"/>
            <a:ext cx="67960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ESP32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采集 发送数据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0364" y="1142990"/>
            <a:ext cx="4432914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zh-CN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zh-CN" altLang="zh-CN" sz="1600" dirty="0">
              <a:latin typeface="+mn-ea"/>
              <a:ea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019DF8-DD37-4B08-BD83-A153C30D7B6F}"/>
              </a:ext>
            </a:extLst>
          </p:cNvPr>
          <p:cNvSpPr txBox="1"/>
          <p:nvPr/>
        </p:nvSpPr>
        <p:spPr>
          <a:xfrm>
            <a:off x="1043608" y="819824"/>
            <a:ext cx="6317662" cy="646331"/>
          </a:xfrm>
          <a:prstGeom prst="rect">
            <a:avLst/>
          </a:prstGeom>
          <a:solidFill>
            <a:srgbClr val="1A7BAE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采集模块主要是调用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MLX90640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传感器相关的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接口和库文件实现温度采集，所使用的平台为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Arduino 1.8.15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0EFFBF-9778-4CE6-9BDD-D2AB5BEC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52" y="1545180"/>
            <a:ext cx="7487695" cy="35247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513897B-8049-4EEF-AEF2-772F658F5FA1}"/>
              </a:ext>
            </a:extLst>
          </p:cNvPr>
          <p:cNvSpPr txBox="1"/>
          <p:nvPr/>
        </p:nvSpPr>
        <p:spPr>
          <a:xfrm>
            <a:off x="4932040" y="2020382"/>
            <a:ext cx="2429230" cy="923330"/>
          </a:xfrm>
          <a:prstGeom prst="rect">
            <a:avLst/>
          </a:prstGeom>
          <a:solidFill>
            <a:srgbClr val="1A7BAE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通过串口监视器可以看到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MLX90640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已经可以测出相关数据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B2D17D-0D88-4E8E-95A9-FB15E880F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52" y="2020382"/>
            <a:ext cx="3791193" cy="2783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250" y="96838"/>
            <a:ext cx="67960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Impact" pitchFamily="34" charset="0"/>
                <a:ea typeface="微软雅黑"/>
                <a:cs typeface="+mn-cs"/>
              </a:rPr>
              <a:t>ESP32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Impact" pitchFamily="34" charset="0"/>
                <a:ea typeface="微软雅黑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Impact" pitchFamily="34" charset="0"/>
                <a:ea typeface="微软雅黑"/>
                <a:cs typeface="+mn-cs"/>
              </a:rPr>
              <a:t>采集 发送数据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Impact" pitchFamily="34" charset="0"/>
              <a:ea typeface="微软雅黑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0364" y="1142990"/>
            <a:ext cx="4432914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019DF8-DD37-4B08-BD83-A153C30D7B6F}"/>
              </a:ext>
            </a:extLst>
          </p:cNvPr>
          <p:cNvSpPr txBox="1"/>
          <p:nvPr/>
        </p:nvSpPr>
        <p:spPr>
          <a:xfrm>
            <a:off x="1331640" y="699542"/>
            <a:ext cx="6317662" cy="646331"/>
          </a:xfrm>
          <a:prstGeom prst="rect">
            <a:avLst/>
          </a:prstGeom>
          <a:solidFill>
            <a:srgbClr val="1A7BAE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ESP32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WIFI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模块对采集到的数据进行传输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</a:t>
            </a: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模式传输到我们用</a:t>
            </a: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搭建的服务器端口上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0BC7D62-BE83-4670-AFBA-9E8ED9089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538945"/>
            <a:ext cx="4286848" cy="8192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8C7FC2A-ACD6-42F2-A052-868A3E3C5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732" y="2777971"/>
            <a:ext cx="6706536" cy="1810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23FC14-64CF-4D4B-B8DE-2E317307C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1538945"/>
            <a:ext cx="3886742" cy="16290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32E2838-8681-4367-BFC8-6E45E7D9672A}"/>
              </a:ext>
            </a:extLst>
          </p:cNvPr>
          <p:cNvSpPr txBox="1"/>
          <p:nvPr/>
        </p:nvSpPr>
        <p:spPr>
          <a:xfrm>
            <a:off x="1346002" y="2010132"/>
            <a:ext cx="2721942" cy="348077"/>
          </a:xfrm>
          <a:prstGeom prst="rect">
            <a:avLst/>
          </a:prstGeom>
          <a:noFill/>
          <a:ln w="28575">
            <a:solidFill>
              <a:srgbClr val="1A7BAE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61B0DC-C3FD-4CAE-A95D-17A087108F73}"/>
              </a:ext>
            </a:extLst>
          </p:cNvPr>
          <p:cNvSpPr txBox="1"/>
          <p:nvPr/>
        </p:nvSpPr>
        <p:spPr>
          <a:xfrm>
            <a:off x="1346002" y="2374533"/>
            <a:ext cx="1296144" cy="230832"/>
          </a:xfrm>
          <a:prstGeom prst="rect">
            <a:avLst/>
          </a:prstGeom>
          <a:solidFill>
            <a:schemeClr val="bg1"/>
          </a:solidFill>
          <a:ln w="28575">
            <a:solidFill>
              <a:srgbClr val="1A7BAE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latin typeface="+mn-ea"/>
                <a:ea typeface="+mn-ea"/>
              </a:rPr>
              <a:t>连接我们开启的</a:t>
            </a:r>
            <a:r>
              <a:rPr lang="en-US" altLang="zh-CN" sz="900" b="1" dirty="0">
                <a:latin typeface="+mn-ea"/>
                <a:ea typeface="+mn-ea"/>
              </a:rPr>
              <a:t>WIFI</a:t>
            </a:r>
            <a:endParaRPr lang="zh-CN" altLang="en-US" sz="900" b="1" dirty="0"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B9A575-494F-43CC-AFE6-EED033783CE0}"/>
              </a:ext>
            </a:extLst>
          </p:cNvPr>
          <p:cNvSpPr txBox="1"/>
          <p:nvPr/>
        </p:nvSpPr>
        <p:spPr>
          <a:xfrm>
            <a:off x="1331640" y="3557904"/>
            <a:ext cx="3096344" cy="348077"/>
          </a:xfrm>
          <a:prstGeom prst="rect">
            <a:avLst/>
          </a:prstGeom>
          <a:noFill/>
          <a:ln w="28575">
            <a:solidFill>
              <a:srgbClr val="1A7BAE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92F26B-F2AC-4F30-AFD4-FCA78A841276}"/>
              </a:ext>
            </a:extLst>
          </p:cNvPr>
          <p:cNvSpPr txBox="1"/>
          <p:nvPr/>
        </p:nvSpPr>
        <p:spPr>
          <a:xfrm>
            <a:off x="4443338" y="3557904"/>
            <a:ext cx="1424806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1A7BAE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latin typeface="+mn-ea"/>
                <a:ea typeface="+mn-ea"/>
              </a:rPr>
              <a:t>连接开设服务器</a:t>
            </a:r>
            <a:r>
              <a:rPr lang="en-US" altLang="zh-CN" sz="900" b="1" dirty="0">
                <a:latin typeface="+mn-ea"/>
                <a:ea typeface="+mn-ea"/>
              </a:rPr>
              <a:t>PC</a:t>
            </a:r>
            <a:r>
              <a:rPr lang="zh-CN" altLang="en-US" sz="900" b="1" dirty="0">
                <a:latin typeface="+mn-ea"/>
                <a:ea typeface="+mn-ea"/>
              </a:rPr>
              <a:t>的</a:t>
            </a:r>
            <a:r>
              <a:rPr lang="en-US" altLang="zh-CN" sz="900" b="1" dirty="0">
                <a:latin typeface="+mn-ea"/>
                <a:ea typeface="+mn-ea"/>
              </a:rPr>
              <a:t>IP</a:t>
            </a:r>
            <a:r>
              <a:rPr lang="zh-CN" altLang="en-US" sz="900" b="1" dirty="0">
                <a:latin typeface="+mn-ea"/>
                <a:ea typeface="+mn-ea"/>
              </a:rPr>
              <a:t>地址和所使用的端口号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B36DBA-CE02-4DE3-B8E2-677FE9473915}"/>
              </a:ext>
            </a:extLst>
          </p:cNvPr>
          <p:cNvSpPr txBox="1"/>
          <p:nvPr/>
        </p:nvSpPr>
        <p:spPr>
          <a:xfrm>
            <a:off x="4720208" y="2491133"/>
            <a:ext cx="2660104" cy="676814"/>
          </a:xfrm>
          <a:prstGeom prst="rect">
            <a:avLst/>
          </a:prstGeom>
          <a:noFill/>
          <a:ln w="28575">
            <a:solidFill>
              <a:srgbClr val="1A7BAE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5465BA-7981-44F3-AAFB-01195A109DFF}"/>
              </a:ext>
            </a:extLst>
          </p:cNvPr>
          <p:cNvSpPr txBox="1"/>
          <p:nvPr/>
        </p:nvSpPr>
        <p:spPr>
          <a:xfrm>
            <a:off x="7378422" y="2489948"/>
            <a:ext cx="1228528" cy="507831"/>
          </a:xfrm>
          <a:prstGeom prst="rect">
            <a:avLst/>
          </a:prstGeom>
          <a:solidFill>
            <a:schemeClr val="bg1"/>
          </a:solidFill>
          <a:ln w="28575">
            <a:solidFill>
              <a:srgbClr val="1A7BAE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latin typeface="+mn-ea"/>
                <a:ea typeface="+mn-ea"/>
              </a:rPr>
              <a:t>发送数据</a:t>
            </a:r>
            <a:endParaRPr lang="en-US" altLang="zh-CN" sz="900" b="1" dirty="0">
              <a:latin typeface="+mn-ea"/>
              <a:ea typeface="+mn-ea"/>
            </a:endParaRPr>
          </a:p>
          <a:p>
            <a:r>
              <a:rPr lang="zh-CN" altLang="en-US" sz="900" b="1" dirty="0">
                <a:latin typeface="+mn-ea"/>
                <a:ea typeface="+mn-ea"/>
              </a:rPr>
              <a:t>每组数据后面添加一个终止</a:t>
            </a:r>
          </a:p>
        </p:txBody>
      </p:sp>
    </p:spTree>
    <p:extLst>
      <p:ext uri="{BB962C8B-B14F-4D97-AF65-F5344CB8AC3E}">
        <p14:creationId xmlns:p14="http://schemas.microsoft.com/office/powerpoint/2010/main" val="199582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166938"/>
            <a:ext cx="9144000" cy="449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988" y="-1433513"/>
            <a:ext cx="3530600" cy="8094663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2000" dirty="0">
                <a:solidFill>
                  <a:schemeClr val="bg1"/>
                </a:solidFill>
                <a:latin typeface="+mj-lt"/>
                <a:ea typeface="+mn-ea"/>
              </a:rPr>
              <a:t>2</a:t>
            </a:r>
            <a:endParaRPr lang="zh-CN" altLang="en-US" sz="520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26629" name="矩形 2"/>
          <p:cNvSpPr>
            <a:spLocks noChangeArrowheads="1"/>
          </p:cNvSpPr>
          <p:nvPr/>
        </p:nvSpPr>
        <p:spPr bwMode="auto">
          <a:xfrm>
            <a:off x="5188030" y="1397000"/>
            <a:ext cx="35702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4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后端处理数据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6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76250" y="96838"/>
            <a:ext cx="67960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后端处理数据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99C3B7A-1F43-4AC3-984F-AB7E376396D3}"/>
              </a:ext>
            </a:extLst>
          </p:cNvPr>
          <p:cNvSpPr/>
          <p:nvPr/>
        </p:nvSpPr>
        <p:spPr>
          <a:xfrm>
            <a:off x="1041959" y="4457169"/>
            <a:ext cx="6840760" cy="26161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 dirty="0">
                <a:solidFill>
                  <a:schemeClr val="bg1"/>
                </a:solidFill>
                <a:latin typeface="+mn-lt"/>
                <a:ea typeface="+mn-ea"/>
              </a:rPr>
              <a:t>建立的服务器已经成功接收到由</a:t>
            </a:r>
            <a:r>
              <a:rPr lang="en-US" altLang="zh-CN" sz="1100" b="1" dirty="0" err="1">
                <a:solidFill>
                  <a:schemeClr val="bg1"/>
                </a:solidFill>
                <a:latin typeface="+mn-lt"/>
                <a:ea typeface="+mn-ea"/>
              </a:rPr>
              <a:t>ESP32</a:t>
            </a:r>
            <a:r>
              <a:rPr lang="zh-CN" altLang="en-US" sz="1100" b="1" dirty="0">
                <a:solidFill>
                  <a:schemeClr val="bg1"/>
                </a:solidFill>
                <a:latin typeface="+mn-lt"/>
                <a:ea typeface="+mn-ea"/>
              </a:rPr>
              <a:t>通过</a:t>
            </a:r>
            <a:r>
              <a:rPr lang="en-US" altLang="zh-CN" sz="1100" b="1" dirty="0" err="1">
                <a:solidFill>
                  <a:schemeClr val="bg1"/>
                </a:solidFill>
                <a:latin typeface="+mn-lt"/>
                <a:ea typeface="+mn-ea"/>
              </a:rPr>
              <a:t>WIFi</a:t>
            </a:r>
            <a:r>
              <a:rPr lang="zh-CN" altLang="en-US" sz="1100" b="1" dirty="0">
                <a:solidFill>
                  <a:schemeClr val="bg1"/>
                </a:solidFill>
                <a:latin typeface="+mn-lt"/>
                <a:ea typeface="+mn-ea"/>
              </a:rPr>
              <a:t>模块传输来的数据</a:t>
            </a:r>
            <a:endParaRPr lang="en-US" altLang="zh-CN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9BD9B3-E44E-4935-B9AC-9FD6A2579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59" y="555526"/>
            <a:ext cx="6840760" cy="384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76250" y="96838"/>
            <a:ext cx="67960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Impact" pitchFamily="34" charset="0"/>
                <a:ea typeface="微软雅黑"/>
                <a:cs typeface="+mn-cs"/>
              </a:rPr>
              <a:t>后端处理数据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Impact" pitchFamily="34" charset="0"/>
              <a:ea typeface="微软雅黑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99C3B7A-1F43-4AC3-984F-AB7E376396D3}"/>
              </a:ext>
            </a:extLst>
          </p:cNvPr>
          <p:cNvSpPr/>
          <p:nvPr/>
        </p:nvSpPr>
        <p:spPr>
          <a:xfrm>
            <a:off x="1115616" y="4227934"/>
            <a:ext cx="6840760" cy="26161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插值算法</a:t>
            </a:r>
            <a:r>
              <a:rPr lang="zh-CN" altLang="en-US" sz="1100" b="1" dirty="0">
                <a:solidFill>
                  <a:prstClr val="white"/>
                </a:solidFill>
                <a:latin typeface="Arial"/>
                <a:ea typeface="微软雅黑"/>
              </a:rPr>
              <a:t>的实现和转换为指定彩色编码输出图像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EB411D-F866-4C61-9D90-AF008EB4A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3" y="1562772"/>
            <a:ext cx="2838450" cy="2143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F8E22D-D451-4CA4-99BA-2AEC55FBE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863" y="3363838"/>
            <a:ext cx="304800" cy="228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B66584-0A39-4EEA-AE29-B1CBA0EC2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275" y="450781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1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76250" y="96838"/>
            <a:ext cx="67960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Impact" pitchFamily="34" charset="0"/>
                <a:ea typeface="微软雅黑"/>
                <a:cs typeface="+mn-cs"/>
              </a:rPr>
              <a:t>后端处理数据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Impact" pitchFamily="34" charset="0"/>
              <a:ea typeface="微软雅黑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99C3B7A-1F43-4AC3-984F-AB7E376396D3}"/>
              </a:ext>
            </a:extLst>
          </p:cNvPr>
          <p:cNvSpPr/>
          <p:nvPr/>
        </p:nvSpPr>
        <p:spPr>
          <a:xfrm>
            <a:off x="1041959" y="4457169"/>
            <a:ext cx="6840760" cy="26161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接收到的数据所绘制出来的初步图像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22D6E5-B94B-4084-AC00-F79D5CE60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924348"/>
            <a:ext cx="304800" cy="22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89184E-F7EE-443E-A4DB-737C29E4E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919" y="521002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3274</TotalTime>
  <Words>384</Words>
  <Application>Microsoft Office PowerPoint</Application>
  <PresentationFormat>全屏显示(16:9)</PresentationFormat>
  <Paragraphs>76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HGHZ_CNKI</vt:lpstr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刘 格伦</cp:lastModifiedBy>
  <cp:revision>689</cp:revision>
  <dcterms:modified xsi:type="dcterms:W3CDTF">2021-08-30T04:05:49Z</dcterms:modified>
</cp:coreProperties>
</file>