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294" r:id="rId4"/>
    <p:sldId id="285" r:id="rId5"/>
    <p:sldId id="295" r:id="rId6"/>
    <p:sldId id="320" r:id="rId7"/>
    <p:sldId id="296" r:id="rId8"/>
    <p:sldId id="326" r:id="rId9"/>
    <p:sldId id="297" r:id="rId10"/>
    <p:sldId id="340" r:id="rId11"/>
    <p:sldId id="34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8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420"/>
    <a:srgbClr val="1A7BAE"/>
    <a:srgbClr val="FDA907"/>
    <a:srgbClr val="95BC49"/>
    <a:srgbClr val="00B050"/>
    <a:srgbClr val="56EE32"/>
    <a:srgbClr val="8CE841"/>
    <a:srgbClr val="8CDF41"/>
    <a:srgbClr val="19FF81"/>
    <a:srgbClr val="1D8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15" autoAdjust="0"/>
    <p:restoredTop sz="38980" autoAdjust="0"/>
  </p:normalViewPr>
  <p:slideViewPr>
    <p:cSldViewPr>
      <p:cViewPr varScale="1">
        <p:scale>
          <a:sx n="147" d="100"/>
          <a:sy n="147" d="100"/>
        </p:scale>
        <p:origin x="360" y="126"/>
      </p:cViewPr>
      <p:guideLst>
        <p:guide orient="horz" pos="798"/>
        <p:guide orient="horz" pos="1166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179FF55-B49C-4EC6-8FCE-3DD5DECF1953}" type="datetimeFigureOut">
              <a:rPr lang="zh-CN" altLang="en-US"/>
              <a:pPr>
                <a:defRPr/>
              </a:pPr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BE1CB5-50F8-4413-B7F8-13B40B7925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87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6AB6741-7853-41A5-8262-5AB88A8D9384}" type="datetimeFigureOut">
              <a:rPr lang="zh-CN" altLang="en-US"/>
              <a:pPr>
                <a:defRPr/>
              </a:pPr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065F3EC-DAF3-4083-BDFE-E2E3D72B1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6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700" y="425450"/>
            <a:ext cx="2028825" cy="1177925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75" y="584200"/>
            <a:ext cx="2346325" cy="1177925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475" y="425450"/>
            <a:ext cx="2028825" cy="1177925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800" y="584200"/>
            <a:ext cx="2346325" cy="1177925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863" y="-2513013"/>
            <a:ext cx="4994275" cy="4994276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2625" y="2414588"/>
            <a:ext cx="158750" cy="1571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60B2A1-0872-4344-B5BF-F44AE7D41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6D56DD-1C69-4430-BE00-923D5F4EB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FD150E-232A-4119-A6A1-A03ED23001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F16F3E-0B67-445D-85B9-E87D2171C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24CDE3F-3B6A-447D-BF48-5514F0A54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161925" y="0"/>
            <a:ext cx="225425" cy="722313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6102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919" y="0"/>
              <a:ext cx="46102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0739" y="0"/>
              <a:ext cx="46101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148" y="0"/>
              <a:ext cx="46101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>
            <a:grpSpLocks/>
          </p:cNvGrpSpPr>
          <p:nvPr userDrawn="1"/>
        </p:nvGrpSpPr>
        <p:grpSpPr bwMode="auto">
          <a:xfrm rot="10800000">
            <a:off x="8801100" y="4962525"/>
            <a:ext cx="227013" cy="180975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6328"/>
              <a:ext cx="45780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496" y="0"/>
              <a:ext cx="45780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483" y="0"/>
              <a:ext cx="45780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469" y="0"/>
              <a:ext cx="45780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/>
          <p:nvPr userDrawn="1"/>
        </p:nvSpPr>
        <p:spPr>
          <a:xfrm>
            <a:off x="0" y="2706688"/>
            <a:ext cx="9144000" cy="1350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3" r:id="rId7"/>
    <p:sldLayoutId id="2147483662" r:id="rId8"/>
    <p:sldLayoutId id="2147483670" r:id="rId9"/>
    <p:sldLayoutId id="2147483661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4"/>
          <p:cNvSpPr txBox="1">
            <a:spLocks noChangeArrowheads="1"/>
          </p:cNvSpPr>
          <p:nvPr/>
        </p:nvSpPr>
        <p:spPr bwMode="auto">
          <a:xfrm>
            <a:off x="881590" y="2661760"/>
            <a:ext cx="7740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  <a:ea typeface="微软雅黑" pitchFamily="34" charset="-122"/>
              </a:rPr>
              <a:t>基于红</a:t>
            </a:r>
            <a:r>
              <a:rPr lang="zh-CN" altLang="en-US" sz="2800" dirty="0">
                <a:solidFill>
                  <a:srgbClr val="FDA907"/>
                </a:solidFill>
                <a:ea typeface="微软雅黑" pitchFamily="34" charset="-122"/>
              </a:rPr>
              <a:t>外热像</a:t>
            </a:r>
            <a:r>
              <a:rPr lang="zh-CN" altLang="en-US" sz="2800" dirty="0">
                <a:solidFill>
                  <a:srgbClr val="95BC49"/>
                </a:solidFill>
                <a:ea typeface="微软雅黑" pitchFamily="34" charset="-122"/>
              </a:rPr>
              <a:t>传感器的</a:t>
            </a:r>
            <a:r>
              <a:rPr lang="en-US" altLang="zh-CN" sz="2800" dirty="0">
                <a:solidFill>
                  <a:srgbClr val="1A7BAE"/>
                </a:solidFill>
                <a:ea typeface="微软雅黑" pitchFamily="34" charset="-122"/>
              </a:rPr>
              <a:t>APP</a:t>
            </a:r>
            <a:r>
              <a:rPr lang="zh-CN" altLang="en-US" sz="2800" dirty="0">
                <a:solidFill>
                  <a:srgbClr val="1A7BAE"/>
                </a:solidFill>
                <a:ea typeface="微软雅黑" pitchFamily="34" charset="-122"/>
              </a:rPr>
              <a:t>开发</a:t>
            </a:r>
            <a:endParaRPr lang="en-US" altLang="zh-CN" sz="2800" dirty="0">
              <a:solidFill>
                <a:srgbClr val="1A7BAE"/>
              </a:solidFill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15816" y="3184980"/>
            <a:ext cx="3528392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3019244337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刘格伦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3019244338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樊振宇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3019244335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周子涵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  3019244341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李世军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3019244342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郑睿恺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472" y="3571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BF3420"/>
                </a:solidFill>
                <a:ea typeface="微软雅黑" pitchFamily="34" charset="-122"/>
              </a:rPr>
              <a:t>进度安排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0D653-C8D7-4224-8A66-206E86DB76E6}"/>
              </a:ext>
            </a:extLst>
          </p:cNvPr>
          <p:cNvSpPr txBox="1"/>
          <p:nvPr/>
        </p:nvSpPr>
        <p:spPr>
          <a:xfrm>
            <a:off x="1403648" y="1415005"/>
            <a:ext cx="324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行资料的搜集整理，相关知识的学习，实验环境的搭建，确认组内分工，做好前置准备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39CEB-9CAD-451C-A20C-0701DA248575}"/>
              </a:ext>
            </a:extLst>
          </p:cNvPr>
          <p:cNvSpPr txBox="1"/>
          <p:nvPr/>
        </p:nvSpPr>
        <p:spPr>
          <a:xfrm>
            <a:off x="1403648" y="969949"/>
            <a:ext cx="3240360" cy="369332"/>
          </a:xfrm>
          <a:prstGeom prst="rect">
            <a:avLst/>
          </a:prstGeom>
          <a:solidFill>
            <a:srgbClr val="BF34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59F69-6789-4308-9CA8-142C7ED4D5DC}"/>
              </a:ext>
            </a:extLst>
          </p:cNvPr>
          <p:cNvSpPr txBox="1"/>
          <p:nvPr/>
        </p:nvSpPr>
        <p:spPr>
          <a:xfrm>
            <a:off x="5004048" y="969949"/>
            <a:ext cx="3240000" cy="369332"/>
          </a:xfrm>
          <a:prstGeom prst="rect">
            <a:avLst/>
          </a:prstGeom>
          <a:solidFill>
            <a:srgbClr val="BF34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375289-DF68-45EE-9CFD-CE57074F3C10}"/>
              </a:ext>
            </a:extLst>
          </p:cNvPr>
          <p:cNvSpPr txBox="1"/>
          <p:nvPr/>
        </p:nvSpPr>
        <p:spPr>
          <a:xfrm>
            <a:off x="4932040" y="1424530"/>
            <a:ext cx="324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部分分工基本完成，进行合并调试工作以完成软件基本功能的实现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CB91C7-3ECB-4415-84EF-BA3F5F1872DC}"/>
              </a:ext>
            </a:extLst>
          </p:cNvPr>
          <p:cNvSpPr txBox="1"/>
          <p:nvPr/>
        </p:nvSpPr>
        <p:spPr>
          <a:xfrm>
            <a:off x="1403648" y="2426808"/>
            <a:ext cx="3240000" cy="369332"/>
          </a:xfrm>
          <a:prstGeom prst="rect">
            <a:avLst/>
          </a:prstGeom>
          <a:solidFill>
            <a:srgbClr val="BF34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890E89-C7C4-4C90-BF25-CD4128BA3CCE}"/>
              </a:ext>
            </a:extLst>
          </p:cNvPr>
          <p:cNvSpPr txBox="1"/>
          <p:nvPr/>
        </p:nvSpPr>
        <p:spPr>
          <a:xfrm>
            <a:off x="1400250" y="2894431"/>
            <a:ext cx="324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行相关功能的拓展，同时不断进行软件测试并改进，针对新增加功能进行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优化等，最后进行相关报告地撰写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0AEE6F2-858A-4CD4-A74E-B11F0AEBBBEC}"/>
              </a:ext>
            </a:extLst>
          </p:cNvPr>
          <p:cNvSpPr/>
          <p:nvPr/>
        </p:nvSpPr>
        <p:spPr>
          <a:xfrm>
            <a:off x="5324506" y="3041863"/>
            <a:ext cx="2631870" cy="677108"/>
          </a:xfrm>
          <a:prstGeom prst="halfFrame">
            <a:avLst>
              <a:gd name="adj1" fmla="val 11602"/>
              <a:gd name="adj2" fmla="val 12001"/>
            </a:avLst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0351A2-C144-4A5C-B40F-061975A2247E}"/>
              </a:ext>
            </a:extLst>
          </p:cNvPr>
          <p:cNvSpPr txBox="1"/>
          <p:nvPr/>
        </p:nvSpPr>
        <p:spPr>
          <a:xfrm>
            <a:off x="5489832" y="3140652"/>
            <a:ext cx="246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 Condensed" panose="020B0502040204020203" pitchFamily="34" charset="0"/>
              </a:rPr>
              <a:t>https://</a:t>
            </a:r>
            <a:r>
              <a:rPr lang="en-US" altLang="zh-CN" dirty="0" err="1">
                <a:latin typeface="Bahnschrift SemiBold Condensed" panose="020B0502040204020203" pitchFamily="34" charset="0"/>
              </a:rPr>
              <a:t>github.com</a:t>
            </a:r>
            <a:r>
              <a:rPr lang="en-US" altLang="zh-CN" dirty="0">
                <a:latin typeface="Bahnschrift SemiBold Condensed" panose="020B0502040204020203" pitchFamily="34" charset="0"/>
              </a:rPr>
              <a:t>/</a:t>
            </a:r>
          </a:p>
          <a:p>
            <a:pPr algn="ctr"/>
            <a:r>
              <a:rPr lang="en-US" altLang="zh-CN" dirty="0">
                <a:latin typeface="Bahnschrift SemiBold Condensed" panose="020B0502040204020203" pitchFamily="34" charset="0"/>
              </a:rPr>
              <a:t>Caffrey-Liu/333-334</a:t>
            </a:r>
            <a:endParaRPr lang="zh-CN" alt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773C4FD1-5934-46CC-81A8-BA5286A769B8}"/>
              </a:ext>
            </a:extLst>
          </p:cNvPr>
          <p:cNvSpPr/>
          <p:nvPr/>
        </p:nvSpPr>
        <p:spPr>
          <a:xfrm rot="10800000">
            <a:off x="5341224" y="3208664"/>
            <a:ext cx="2631870" cy="677108"/>
          </a:xfrm>
          <a:prstGeom prst="halfFrame">
            <a:avLst>
              <a:gd name="adj1" fmla="val 11602"/>
              <a:gd name="adj2" fmla="val 10594"/>
            </a:avLst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926563-4196-4CDF-A039-A5E2D8A8F91C}"/>
              </a:ext>
            </a:extLst>
          </p:cNvPr>
          <p:cNvSpPr txBox="1"/>
          <p:nvPr/>
        </p:nvSpPr>
        <p:spPr>
          <a:xfrm>
            <a:off x="5004048" y="2426808"/>
            <a:ext cx="3240000" cy="369332"/>
          </a:xfrm>
          <a:prstGeom prst="rect">
            <a:avLst/>
          </a:prstGeom>
          <a:solidFill>
            <a:srgbClr val="BF34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仓库地址</a:t>
            </a:r>
          </a:p>
        </p:txBody>
      </p:sp>
    </p:spTree>
    <p:extLst>
      <p:ext uri="{BB962C8B-B14F-4D97-AF65-F5344CB8AC3E}">
        <p14:creationId xmlns:p14="http://schemas.microsoft.com/office/powerpoint/2010/main" val="10229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418" y="528762"/>
            <a:ext cx="4357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HANK </a:t>
            </a:r>
          </a:p>
          <a:p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YOU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388" y="364332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88712A8-8EE8-45FC-9791-DEDCE5E1AA22}"/>
              </a:ext>
            </a:extLst>
          </p:cNvPr>
          <p:cNvCxnSpPr>
            <a:cxnSpLocks/>
          </p:cNvCxnSpPr>
          <p:nvPr/>
        </p:nvCxnSpPr>
        <p:spPr>
          <a:xfrm>
            <a:off x="3347864" y="528762"/>
            <a:ext cx="0" cy="6142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EC51FD-D95E-4FB7-838B-4BFDF567CCB5}"/>
              </a:ext>
            </a:extLst>
          </p:cNvPr>
          <p:cNvCxnSpPr>
            <a:cxnSpLocks/>
          </p:cNvCxnSpPr>
          <p:nvPr/>
        </p:nvCxnSpPr>
        <p:spPr>
          <a:xfrm>
            <a:off x="3347864" y="1851670"/>
            <a:ext cx="0" cy="25922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2B3B-0E07-45AE-8B88-E16E6EDA1EEE}"/>
              </a:ext>
            </a:extLst>
          </p:cNvPr>
          <p:cNvCxnSpPr>
            <a:cxnSpLocks/>
          </p:cNvCxnSpPr>
          <p:nvPr/>
        </p:nvCxnSpPr>
        <p:spPr>
          <a:xfrm flipH="1">
            <a:off x="3347864" y="553524"/>
            <a:ext cx="45188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1AE5B6-9C48-43F4-8BBF-F7A39B7605BB}"/>
              </a:ext>
            </a:extLst>
          </p:cNvPr>
          <p:cNvCxnSpPr>
            <a:cxnSpLocks/>
          </p:cNvCxnSpPr>
          <p:nvPr/>
        </p:nvCxnSpPr>
        <p:spPr>
          <a:xfrm>
            <a:off x="7866732" y="555526"/>
            <a:ext cx="0" cy="38864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9CA2DA-0DB0-449F-B0FE-45F46573FA78}"/>
              </a:ext>
            </a:extLst>
          </p:cNvPr>
          <p:cNvCxnSpPr>
            <a:cxnSpLocks/>
          </p:cNvCxnSpPr>
          <p:nvPr/>
        </p:nvCxnSpPr>
        <p:spPr>
          <a:xfrm flipH="1">
            <a:off x="3347864" y="4441959"/>
            <a:ext cx="45188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3B35E4E-DEF4-429C-A14B-0F3193754250}"/>
              </a:ext>
            </a:extLst>
          </p:cNvPr>
          <p:cNvSpPr txBox="1"/>
          <p:nvPr/>
        </p:nvSpPr>
        <p:spPr>
          <a:xfrm>
            <a:off x="6300205" y="3922381"/>
            <a:ext cx="156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2021/8/28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6900" y="1222375"/>
            <a:ext cx="4133850" cy="423923"/>
            <a:chOff x="596900" y="1222375"/>
            <a:chExt cx="4133850" cy="423923"/>
          </a:xfrm>
        </p:grpSpPr>
        <p:sp>
          <p:nvSpPr>
            <p:cNvPr id="20481" name="TextBox 20"/>
            <p:cNvSpPr txBox="1">
              <a:spLocks noChangeArrowheads="1"/>
            </p:cNvSpPr>
            <p:nvPr/>
          </p:nvSpPr>
          <p:spPr bwMode="auto">
            <a:xfrm>
              <a:off x="1092200" y="1246188"/>
              <a:ext cx="3638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1A7BAE"/>
                  </a:solidFill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19" name="矩形 8"/>
            <p:cNvSpPr/>
            <p:nvPr/>
          </p:nvSpPr>
          <p:spPr>
            <a:xfrm>
              <a:off x="596900" y="1222375"/>
              <a:ext cx="479425" cy="388938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1A7BAE"/>
                  </a:solidFill>
                  <a:latin typeface="+mj-lt"/>
                </a:rPr>
                <a:t>01</a:t>
              </a:r>
              <a:endParaRPr lang="zh-CN" altLang="en-US" sz="1600">
                <a:solidFill>
                  <a:srgbClr val="1A7BAE"/>
                </a:solidFill>
                <a:latin typeface="+mj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4838" y="1944688"/>
            <a:ext cx="4132262" cy="425510"/>
            <a:chOff x="604838" y="1944688"/>
            <a:chExt cx="4132262" cy="425510"/>
          </a:xfrm>
        </p:grpSpPr>
        <p:sp>
          <p:nvSpPr>
            <p:cNvPr id="20483" name="TextBox 19"/>
            <p:cNvSpPr txBox="1">
              <a:spLocks noChangeArrowheads="1"/>
            </p:cNvSpPr>
            <p:nvPr/>
          </p:nvSpPr>
          <p:spPr bwMode="auto">
            <a:xfrm>
              <a:off x="1100138" y="1970088"/>
              <a:ext cx="3636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5BC49"/>
                  </a:solidFill>
                  <a:ea typeface="微软雅黑" pitchFamily="34" charset="-122"/>
                </a:rPr>
                <a:t>设计方案</a:t>
              </a:r>
            </a:p>
          </p:txBody>
        </p:sp>
        <p:sp>
          <p:nvSpPr>
            <p:cNvPr id="22" name="矩形 8"/>
            <p:cNvSpPr/>
            <p:nvPr/>
          </p:nvSpPr>
          <p:spPr>
            <a:xfrm>
              <a:off x="604838" y="1944688"/>
              <a:ext cx="477837" cy="388937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95BC49"/>
                  </a:solidFill>
                  <a:latin typeface="+mj-lt"/>
                </a:rPr>
                <a:t>02</a:t>
              </a:r>
              <a:endParaRPr lang="zh-CN" altLang="en-US" sz="1600" dirty="0">
                <a:solidFill>
                  <a:srgbClr val="95BC49"/>
                </a:solidFill>
                <a:latin typeface="+mj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8" y="2662238"/>
            <a:ext cx="4133850" cy="425510"/>
            <a:chOff x="611188" y="2662238"/>
            <a:chExt cx="4133850" cy="425510"/>
          </a:xfrm>
        </p:grpSpPr>
        <p:sp>
          <p:nvSpPr>
            <p:cNvPr id="20485" name="TextBox 22"/>
            <p:cNvSpPr txBox="1">
              <a:spLocks noChangeArrowheads="1"/>
            </p:cNvSpPr>
            <p:nvPr/>
          </p:nvSpPr>
          <p:spPr bwMode="auto">
            <a:xfrm>
              <a:off x="1106488" y="2687638"/>
              <a:ext cx="3638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DA907"/>
                  </a:solidFill>
                  <a:ea typeface="微软雅黑" pitchFamily="34" charset="-122"/>
                </a:rPr>
                <a:t>小组分工</a:t>
              </a:r>
            </a:p>
          </p:txBody>
        </p:sp>
        <p:sp>
          <p:nvSpPr>
            <p:cNvPr id="24" name="矩形 8"/>
            <p:cNvSpPr/>
            <p:nvPr/>
          </p:nvSpPr>
          <p:spPr>
            <a:xfrm>
              <a:off x="611188" y="2662238"/>
              <a:ext cx="479425" cy="388937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DA907"/>
                  </a:solidFill>
                  <a:latin typeface="+mj-lt"/>
                </a:rPr>
                <a:t>03</a:t>
              </a:r>
              <a:endParaRPr lang="zh-CN" altLang="en-US" sz="1600">
                <a:solidFill>
                  <a:srgbClr val="FDA907"/>
                </a:solidFill>
                <a:latin typeface="+mj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9125" y="3378200"/>
            <a:ext cx="4132263" cy="425510"/>
            <a:chOff x="619125" y="3378200"/>
            <a:chExt cx="4132263" cy="425510"/>
          </a:xfrm>
        </p:grpSpPr>
        <p:sp>
          <p:nvSpPr>
            <p:cNvPr id="20487" name="TextBox 25"/>
            <p:cNvSpPr txBox="1">
              <a:spLocks noChangeArrowheads="1"/>
            </p:cNvSpPr>
            <p:nvPr/>
          </p:nvSpPr>
          <p:spPr bwMode="auto">
            <a:xfrm>
              <a:off x="1114425" y="3403600"/>
              <a:ext cx="3636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BF3420"/>
                  </a:solidFill>
                  <a:ea typeface="微软雅黑" pitchFamily="34" charset="-122"/>
                </a:rPr>
                <a:t>进度安排</a:t>
              </a:r>
            </a:p>
          </p:txBody>
        </p:sp>
        <p:sp>
          <p:nvSpPr>
            <p:cNvPr id="27" name="矩形 8"/>
            <p:cNvSpPr/>
            <p:nvPr/>
          </p:nvSpPr>
          <p:spPr>
            <a:xfrm>
              <a:off x="619125" y="3378200"/>
              <a:ext cx="477838" cy="388938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BF3420"/>
                  </a:solidFill>
                  <a:latin typeface="+mj-lt"/>
                </a:rPr>
                <a:t>04</a:t>
              </a:r>
              <a:endParaRPr lang="zh-CN" altLang="en-US" sz="1600">
                <a:solidFill>
                  <a:srgbClr val="BF3420"/>
                </a:solidFill>
                <a:latin typeface="+mj-lt"/>
              </a:endParaRPr>
            </a:p>
          </p:txBody>
        </p:sp>
      </p:grpSp>
      <p:grpSp>
        <p:nvGrpSpPr>
          <p:cNvPr id="20489" name="组合 10"/>
          <p:cNvGrpSpPr>
            <a:grpSpLocks/>
          </p:cNvGrpSpPr>
          <p:nvPr/>
        </p:nvGrpSpPr>
        <p:grpSpPr bwMode="auto">
          <a:xfrm>
            <a:off x="4886325" y="0"/>
            <a:ext cx="4257675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502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2057" y="877035"/>
              <a:ext cx="584629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501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2186" y="877035"/>
              <a:ext cx="584629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6325" y="1997075"/>
            <a:ext cx="4257675" cy="9271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2722562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6316545" y="1397000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需求分析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5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96838"/>
            <a:ext cx="6796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需求分析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3000364" y="1142990"/>
            <a:ext cx="443291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B6FDC-C382-4AB1-9242-54008DE0F4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r="13903" b="14947"/>
          <a:stretch/>
        </p:blipFill>
        <p:spPr>
          <a:xfrm>
            <a:off x="1276594" y="771550"/>
            <a:ext cx="5995706" cy="23034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019DF8-DD37-4B08-BD83-A153C30D7B6F}"/>
              </a:ext>
            </a:extLst>
          </p:cNvPr>
          <p:cNvSpPr txBox="1"/>
          <p:nvPr/>
        </p:nvSpPr>
        <p:spPr>
          <a:xfrm>
            <a:off x="1259632" y="3147814"/>
            <a:ext cx="6317662" cy="1477328"/>
          </a:xfrm>
          <a:prstGeom prst="rect">
            <a:avLst/>
          </a:prstGeom>
          <a:solidFill>
            <a:srgbClr val="1A7BAE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这是我们经过讨论得到的初步需求分析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主要以图中的几类模块为基础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在后面具体实现的过程中，也会对需求进行增减和细化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后续如果时间充裕，我们还会考虑增加一些其他方面的相关需求，例如人脸识别，实时图像叠加等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3530600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6629" name="矩形 2"/>
          <p:cNvSpPr>
            <a:spLocks noChangeArrowheads="1"/>
          </p:cNvSpPr>
          <p:nvPr/>
        </p:nvSpPr>
        <p:spPr bwMode="auto">
          <a:xfrm>
            <a:off x="6316544" y="1397000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设计方案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6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4518025" y="1020763"/>
            <a:ext cx="0" cy="287972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211638" y="483518"/>
            <a:ext cx="3673475" cy="792832"/>
            <a:chOff x="4211638" y="483518"/>
            <a:chExt cx="3673475" cy="792832"/>
          </a:xfrm>
        </p:grpSpPr>
        <p:grpSp>
          <p:nvGrpSpPr>
            <p:cNvPr id="28677" name="组合 27"/>
            <p:cNvGrpSpPr>
              <a:grpSpLocks/>
            </p:cNvGrpSpPr>
            <p:nvPr/>
          </p:nvGrpSpPr>
          <p:grpSpPr bwMode="auto">
            <a:xfrm>
              <a:off x="4211638" y="663575"/>
              <a:ext cx="612775" cy="612775"/>
              <a:chOff x="3714631" y="870654"/>
              <a:chExt cx="612068" cy="61206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714631" y="870654"/>
                <a:ext cx="612068" cy="6120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b="1"/>
              </a:p>
            </p:txBody>
          </p:sp>
          <p:sp>
            <p:nvSpPr>
              <p:cNvPr id="28696" name="TextBox 32"/>
              <p:cNvSpPr txBox="1">
                <a:spLocks noChangeArrowheads="1"/>
              </p:cNvSpPr>
              <p:nvPr/>
            </p:nvSpPr>
            <p:spPr bwMode="auto">
              <a:xfrm>
                <a:off x="3828366" y="916639"/>
                <a:ext cx="384598" cy="522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微软雅黑" pitchFamily="34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967288" y="483518"/>
              <a:ext cx="2917825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 err="1">
                  <a:solidFill>
                    <a:srgbClr val="00B050"/>
                  </a:solidFill>
                  <a:latin typeface="+mn-lt"/>
                  <a:ea typeface="+mn-ea"/>
                </a:rPr>
                <a:t>MLX90640</a:t>
              </a:r>
              <a:r>
                <a:rPr lang="zh-CN" altLang="en-US" sz="1100" b="1" dirty="0">
                  <a:solidFill>
                    <a:srgbClr val="00B050"/>
                  </a:solidFill>
                  <a:latin typeface="+mn-lt"/>
                  <a:ea typeface="+mn-ea"/>
                </a:rPr>
                <a:t>红外热像传感器</a:t>
              </a:r>
              <a:r>
                <a:rPr lang="en-US" altLang="zh-CN" sz="1100" b="1" dirty="0">
                  <a:solidFill>
                    <a:srgbClr val="00B050"/>
                  </a:solidFill>
                  <a:latin typeface="+mn-lt"/>
                  <a:ea typeface="+mn-ea"/>
                </a:rPr>
                <a:t> </a:t>
              </a:r>
              <a:r>
                <a:rPr lang="en-US" altLang="zh-CN" sz="1100" b="1" dirty="0" err="1">
                  <a:solidFill>
                    <a:srgbClr val="00B050"/>
                  </a:solidFill>
                  <a:latin typeface="+mn-lt"/>
                  <a:ea typeface="+mn-ea"/>
                </a:rPr>
                <a:t>ESP32</a:t>
              </a:r>
              <a:r>
                <a:rPr lang="zh-CN" altLang="en-US" sz="1100" b="1" dirty="0">
                  <a:solidFill>
                    <a:srgbClr val="00B050"/>
                  </a:solidFill>
                  <a:latin typeface="+mn-lt"/>
                  <a:ea typeface="+mn-ea"/>
                </a:rPr>
                <a:t>芯片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11638" y="2571750"/>
            <a:ext cx="3706815" cy="623888"/>
            <a:chOff x="4211638" y="2571750"/>
            <a:chExt cx="3706815" cy="623888"/>
          </a:xfrm>
        </p:grpSpPr>
        <p:grpSp>
          <p:nvGrpSpPr>
            <p:cNvPr id="28679" name="组合 36"/>
            <p:cNvGrpSpPr>
              <a:grpSpLocks/>
            </p:cNvGrpSpPr>
            <p:nvPr/>
          </p:nvGrpSpPr>
          <p:grpSpPr bwMode="auto">
            <a:xfrm>
              <a:off x="4211638" y="2584450"/>
              <a:ext cx="612775" cy="611188"/>
              <a:chOff x="3701177" y="2832686"/>
              <a:chExt cx="612068" cy="61206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701177" y="2832686"/>
                <a:ext cx="612068" cy="6120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692" name="TextBox 38"/>
              <p:cNvSpPr txBox="1">
                <a:spLocks noChangeArrowheads="1"/>
              </p:cNvSpPr>
              <p:nvPr/>
            </p:nvSpPr>
            <p:spPr bwMode="auto">
              <a:xfrm>
                <a:off x="3814912" y="2876733"/>
                <a:ext cx="384598" cy="523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微软雅黑" pitchFamily="34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5000628" y="2571750"/>
              <a:ext cx="2917825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rgbClr val="00B050"/>
                  </a:solidFill>
                  <a:latin typeface="+mn-lt"/>
                  <a:ea typeface="+mn-ea"/>
                </a:rPr>
                <a:t>前端页面交互及</a:t>
              </a:r>
              <a:r>
                <a:rPr lang="en-US" altLang="zh-CN" sz="1100" b="1" dirty="0">
                  <a:solidFill>
                    <a:srgbClr val="00B050"/>
                  </a:solidFill>
                  <a:latin typeface="+mn-lt"/>
                  <a:ea typeface="+mn-ea"/>
                </a:rPr>
                <a:t>UI</a:t>
              </a:r>
              <a:r>
                <a:rPr lang="zh-CN" altLang="en-US" sz="1100" b="1" dirty="0">
                  <a:solidFill>
                    <a:srgbClr val="00B050"/>
                  </a:solidFill>
                  <a:latin typeface="+mn-lt"/>
                  <a:ea typeface="+mn-ea"/>
                </a:rPr>
                <a:t>设计</a:t>
              </a:r>
              <a:endParaRPr lang="en-US" altLang="zh-CN" sz="1100" b="1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67288" y="2781300"/>
              <a:ext cx="2917825" cy="343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defRPr/>
              </a:pP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9295" y="1509857"/>
            <a:ext cx="3715118" cy="725343"/>
            <a:chOff x="1109295" y="1509857"/>
            <a:chExt cx="3715118" cy="725343"/>
          </a:xfrm>
        </p:grpSpPr>
        <p:grpSp>
          <p:nvGrpSpPr>
            <p:cNvPr id="28678" name="组合 33"/>
            <p:cNvGrpSpPr>
              <a:grpSpLocks/>
            </p:cNvGrpSpPr>
            <p:nvPr/>
          </p:nvGrpSpPr>
          <p:grpSpPr bwMode="auto">
            <a:xfrm>
              <a:off x="4211638" y="1624013"/>
              <a:ext cx="612775" cy="611187"/>
              <a:chOff x="3707904" y="1851670"/>
              <a:chExt cx="612068" cy="61206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707904" y="1851670"/>
                <a:ext cx="612068" cy="612068"/>
              </a:xfrm>
              <a:prstGeom prst="ellipse">
                <a:avLst/>
              </a:prstGeom>
              <a:solidFill>
                <a:srgbClr val="95BC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694" name="TextBox 35"/>
              <p:cNvSpPr txBox="1">
                <a:spLocks noChangeArrowheads="1"/>
              </p:cNvSpPr>
              <p:nvPr/>
            </p:nvSpPr>
            <p:spPr bwMode="auto">
              <a:xfrm>
                <a:off x="3801308" y="1864249"/>
                <a:ext cx="384598" cy="523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微软雅黑" pitchFamily="34" charset="-122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1109295" y="1509857"/>
              <a:ext cx="2916237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rgbClr val="95BC49"/>
                  </a:solidFill>
                  <a:latin typeface="+mn-lt"/>
                  <a:ea typeface="+mn-ea"/>
                </a:rPr>
                <a:t>后端数据处理</a:t>
              </a:r>
              <a:endParaRPr lang="en-US" altLang="zh-CN" sz="1100" b="1" dirty="0">
                <a:solidFill>
                  <a:srgbClr val="95BC4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7691" y="3363838"/>
            <a:ext cx="3816722" cy="792237"/>
            <a:chOff x="1007691" y="3363838"/>
            <a:chExt cx="3816722" cy="792237"/>
          </a:xfrm>
        </p:grpSpPr>
        <p:grpSp>
          <p:nvGrpSpPr>
            <p:cNvPr id="28680" name="组合 39"/>
            <p:cNvGrpSpPr>
              <a:grpSpLocks/>
            </p:cNvGrpSpPr>
            <p:nvPr/>
          </p:nvGrpSpPr>
          <p:grpSpPr bwMode="auto">
            <a:xfrm>
              <a:off x="4211638" y="3543300"/>
              <a:ext cx="612775" cy="612775"/>
              <a:chOff x="3694450" y="3813702"/>
              <a:chExt cx="612068" cy="61206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3694450" y="3813702"/>
                <a:ext cx="612068" cy="612068"/>
              </a:xfrm>
              <a:prstGeom prst="ellipse">
                <a:avLst/>
              </a:prstGeom>
              <a:solidFill>
                <a:srgbClr val="95BC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690" name="TextBox 41"/>
              <p:cNvSpPr txBox="1">
                <a:spLocks noChangeArrowheads="1"/>
              </p:cNvSpPr>
              <p:nvPr/>
            </p:nvSpPr>
            <p:spPr bwMode="auto">
              <a:xfrm>
                <a:off x="3787854" y="3858427"/>
                <a:ext cx="384598" cy="522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微软雅黑" pitchFamily="34" charset="-122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007691" y="3363838"/>
              <a:ext cx="2916237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rgbClr val="95BC49"/>
                  </a:solidFill>
                  <a:latin typeface="+mj-ea"/>
                  <a:ea typeface="+mj-ea"/>
                </a:rPr>
                <a:t>数据存储及日志</a:t>
              </a:r>
              <a:endParaRPr lang="en-US" altLang="zh-CN" sz="1100" b="1" dirty="0">
                <a:solidFill>
                  <a:srgbClr val="95BC4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6250" y="96838"/>
            <a:ext cx="6796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设计方案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9C3B7A-1F43-4AC3-984F-AB7E376396D3}"/>
              </a:ext>
            </a:extLst>
          </p:cNvPr>
          <p:cNvSpPr/>
          <p:nvPr/>
        </p:nvSpPr>
        <p:spPr>
          <a:xfrm>
            <a:off x="4967288" y="770681"/>
            <a:ext cx="2917825" cy="600164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搭建</a:t>
            </a:r>
            <a:r>
              <a:rPr lang="en-US" altLang="zh-CN" sz="1100" b="1" dirty="0">
                <a:solidFill>
                  <a:schemeClr val="bg1"/>
                </a:solidFill>
                <a:latin typeface="+mn-lt"/>
                <a:ea typeface="+mn-ea"/>
              </a:rPr>
              <a:t>Arduino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平台，调用相应的</a:t>
            </a:r>
            <a:r>
              <a:rPr lang="en-US" altLang="zh-CN" sz="1100" b="1" dirty="0">
                <a:solidFill>
                  <a:schemeClr val="bg1"/>
                </a:solidFill>
                <a:latin typeface="+mn-lt"/>
                <a:ea typeface="+mn-ea"/>
              </a:rPr>
              <a:t>API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接口接收数据，然后通过芯片</a:t>
            </a:r>
            <a:r>
              <a:rPr lang="en-US" altLang="zh-CN" sz="1100" b="1" dirty="0" err="1">
                <a:solidFill>
                  <a:schemeClr val="bg1"/>
                </a:solidFill>
                <a:latin typeface="+mn-lt"/>
                <a:ea typeface="+mn-ea"/>
              </a:rPr>
              <a:t>Wifi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模块将数据传输至后端进行更进一步地处理</a:t>
            </a:r>
            <a:endParaRPr lang="en-US" altLang="zh-CN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E117D8-8A9B-4432-937F-3541883F5120}"/>
              </a:ext>
            </a:extLst>
          </p:cNvPr>
          <p:cNvSpPr/>
          <p:nvPr/>
        </p:nvSpPr>
        <p:spPr>
          <a:xfrm>
            <a:off x="1121743" y="1767379"/>
            <a:ext cx="2916237" cy="600164"/>
          </a:xfrm>
          <a:prstGeom prst="rect">
            <a:avLst/>
          </a:prstGeom>
          <a:solidFill>
            <a:srgbClr val="95BC4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CN" sz="1100" b="1" dirty="0">
                <a:solidFill>
                  <a:schemeClr val="bg1"/>
                </a:solidFill>
                <a:latin typeface="+mj-ea"/>
                <a:ea typeface="+mj-ea"/>
              </a:rPr>
              <a:t>JAVA</a:t>
            </a: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语言实现相应功能，接受由</a:t>
            </a:r>
            <a:r>
              <a:rPr lang="en-US" altLang="zh-CN" sz="1100" b="1" dirty="0">
                <a:solidFill>
                  <a:schemeClr val="bg1"/>
                </a:solidFill>
                <a:latin typeface="+mj-ea"/>
                <a:ea typeface="+mj-ea"/>
              </a:rPr>
              <a:t>WIFI</a:t>
            </a: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模块传输来的数据，使用像素插值算法实现分辨率地提升，实现伪色彩编码转换</a:t>
            </a:r>
            <a:endParaRPr lang="en-US" altLang="zh-CN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D767BAD-EDE6-45F0-84CF-1CC76E86A10D}"/>
              </a:ext>
            </a:extLst>
          </p:cNvPr>
          <p:cNvSpPr/>
          <p:nvPr/>
        </p:nvSpPr>
        <p:spPr>
          <a:xfrm>
            <a:off x="5000627" y="2843875"/>
            <a:ext cx="2917825" cy="600164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用</a:t>
            </a:r>
            <a:r>
              <a:rPr lang="en-US" altLang="zh-CN" sz="1100" b="1" dirty="0">
                <a:solidFill>
                  <a:schemeClr val="bg1"/>
                </a:solidFill>
                <a:latin typeface="+mn-lt"/>
                <a:ea typeface="+mn-ea"/>
              </a:rPr>
              <a:t>HTML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构建一个</a:t>
            </a:r>
            <a:r>
              <a:rPr lang="en-US" altLang="zh-CN" sz="1100" b="1" dirty="0">
                <a:solidFill>
                  <a:schemeClr val="bg1"/>
                </a:solidFill>
                <a:latin typeface="+mn-lt"/>
                <a:ea typeface="+mn-ea"/>
              </a:rPr>
              <a:t>web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端的交互界面，交互实现使用</a:t>
            </a:r>
            <a:r>
              <a:rPr lang="en-US" altLang="zh-CN" sz="1100" b="1" dirty="0" err="1">
                <a:solidFill>
                  <a:schemeClr val="bg1"/>
                </a:solidFill>
                <a:latin typeface="+mn-lt"/>
                <a:ea typeface="+mn-ea"/>
              </a:rPr>
              <a:t>JSP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1100" b="1" dirty="0">
                <a:solidFill>
                  <a:schemeClr val="bg1"/>
                </a:solidFill>
                <a:latin typeface="+mn-lt"/>
                <a:ea typeface="+mn-ea"/>
              </a:rPr>
              <a:t>SERVLET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，连接数据库，并用</a:t>
            </a:r>
            <a:r>
              <a:rPr lang="en-US" altLang="zh-CN" sz="1100" b="1" dirty="0">
                <a:solidFill>
                  <a:schemeClr val="bg1"/>
                </a:solidFill>
                <a:latin typeface="+mn-lt"/>
                <a:ea typeface="+mn-ea"/>
              </a:rPr>
              <a:t>AJAX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进行</a:t>
            </a:r>
            <a:r>
              <a:rPr lang="en-US" altLang="zh-CN" sz="1100" b="1" dirty="0">
                <a:solidFill>
                  <a:schemeClr val="bg1"/>
                </a:solidFill>
                <a:latin typeface="+mn-lt"/>
                <a:ea typeface="+mn-ea"/>
              </a:rPr>
              <a:t>DOM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操作</a:t>
            </a:r>
            <a:endParaRPr lang="en-US" altLang="zh-CN" sz="11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0DCC36-F8A2-4C7B-A688-9B7A9DBE4EE0}"/>
              </a:ext>
            </a:extLst>
          </p:cNvPr>
          <p:cNvSpPr/>
          <p:nvPr/>
        </p:nvSpPr>
        <p:spPr>
          <a:xfrm>
            <a:off x="1043608" y="3627770"/>
            <a:ext cx="2916237" cy="600164"/>
          </a:xfrm>
          <a:prstGeom prst="rect">
            <a:avLst/>
          </a:prstGeom>
          <a:solidFill>
            <a:srgbClr val="95BC4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利用</a:t>
            </a:r>
            <a:r>
              <a:rPr lang="en-US" altLang="zh-CN" sz="1100" b="1" dirty="0">
                <a:solidFill>
                  <a:schemeClr val="bg1"/>
                </a:solidFill>
                <a:latin typeface="+mj-ea"/>
                <a:ea typeface="+mj-ea"/>
              </a:rPr>
              <a:t>MYSQL</a:t>
            </a: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建立相关数据库，存储经过处理后的图像数据及人员数据，使用</a:t>
            </a:r>
            <a:r>
              <a:rPr lang="en-US" altLang="zh-CN" sz="1100" b="1" dirty="0" err="1">
                <a:solidFill>
                  <a:schemeClr val="bg1"/>
                </a:solidFill>
                <a:latin typeface="+mj-ea"/>
                <a:ea typeface="+mj-ea"/>
              </a:rPr>
              <a:t>LOG4J</a:t>
            </a: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进行日志记录</a:t>
            </a:r>
            <a:endParaRPr lang="en-US" altLang="zh-CN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4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3721100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31749" name="矩形 2"/>
          <p:cNvSpPr>
            <a:spLocks noChangeArrowheads="1"/>
          </p:cNvSpPr>
          <p:nvPr/>
        </p:nvSpPr>
        <p:spPr bwMode="auto">
          <a:xfrm>
            <a:off x="161510" y="1397000"/>
            <a:ext cx="85967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小组分工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7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" y="96838"/>
            <a:ext cx="6796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小组分工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9747" y="661570"/>
            <a:ext cx="229036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刘</a:t>
            </a:r>
            <a:r>
              <a:rPr lang="zh-CN" altLang="en-US" sz="1400" b="1" dirty="0">
                <a:latin typeface="+mn-ea"/>
                <a:ea typeface="+mn-ea"/>
              </a:rPr>
              <a:t>格伦</a:t>
            </a:r>
            <a:br>
              <a:rPr lang="en-US" altLang="zh-CN" sz="1200" b="1" dirty="0">
                <a:latin typeface="+mn-ea"/>
                <a:ea typeface="+mn-ea"/>
              </a:rPr>
            </a:br>
            <a:r>
              <a:rPr lang="zh-CN" altLang="en-US" sz="1050" dirty="0">
                <a:latin typeface="+mn-ea"/>
                <a:ea typeface="+mn-ea"/>
              </a:rPr>
              <a:t>负责协调组员各自负责的部分</a:t>
            </a:r>
            <a:endParaRPr lang="en-US" altLang="zh-CN" sz="1050" dirty="0"/>
          </a:p>
          <a:p>
            <a:r>
              <a:rPr lang="zh-CN" altLang="en-US" sz="1050" dirty="0">
                <a:latin typeface="+mn-ea"/>
                <a:ea typeface="+mn-ea"/>
              </a:rPr>
              <a:t>管理</a:t>
            </a:r>
            <a:r>
              <a:rPr lang="en-US" altLang="zh-CN" sz="1050" dirty="0">
                <a:latin typeface="+mn-ea"/>
                <a:ea typeface="+mn-ea"/>
              </a:rPr>
              <a:t>GITHUB</a:t>
            </a:r>
            <a:r>
              <a:rPr lang="zh-CN" altLang="en-US" sz="1050" dirty="0">
                <a:latin typeface="+mn-ea"/>
                <a:ea typeface="+mn-ea"/>
              </a:rPr>
              <a:t>仓库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相关图像数据处理算法的实现</a:t>
            </a:r>
            <a:endParaRPr lang="en-US" altLang="zh-CN" sz="1050" dirty="0">
              <a:latin typeface="+mn-ea"/>
              <a:ea typeface="+mn-ea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D74F477D-54E1-4A8E-97B3-6E810181DDEA}"/>
              </a:ext>
            </a:extLst>
          </p:cNvPr>
          <p:cNvSpPr txBox="1"/>
          <p:nvPr/>
        </p:nvSpPr>
        <p:spPr>
          <a:xfrm>
            <a:off x="7056276" y="2001172"/>
            <a:ext cx="136434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周</a:t>
            </a:r>
            <a:r>
              <a:rPr lang="zh-CN" altLang="en-US" sz="1400" b="1" dirty="0">
                <a:latin typeface="+mn-ea"/>
                <a:ea typeface="+mn-ea"/>
              </a:rPr>
              <a:t>子涵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网页</a:t>
            </a:r>
            <a:r>
              <a:rPr lang="en-US" altLang="zh-CN" sz="1050" dirty="0">
                <a:latin typeface="+mn-ea"/>
                <a:ea typeface="+mn-ea"/>
              </a:rPr>
              <a:t>UI</a:t>
            </a:r>
            <a:r>
              <a:rPr lang="zh-CN" altLang="en-US" sz="1050" dirty="0">
                <a:latin typeface="+mn-ea"/>
                <a:ea typeface="+mn-ea"/>
              </a:rPr>
              <a:t>设计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en-US" altLang="zh-CN" sz="1050" dirty="0">
                <a:latin typeface="+mn-ea"/>
                <a:ea typeface="+mn-ea"/>
              </a:rPr>
              <a:t>HTML</a:t>
            </a:r>
            <a:r>
              <a:rPr lang="zh-CN" altLang="en-US" sz="1050" dirty="0">
                <a:latin typeface="+mn-ea"/>
                <a:ea typeface="+mn-ea"/>
              </a:rPr>
              <a:t>代码的书写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交互界面的实现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2A9A2E59-ACDF-49E1-A28E-B3521018B15F}"/>
              </a:ext>
            </a:extLst>
          </p:cNvPr>
          <p:cNvSpPr txBox="1"/>
          <p:nvPr/>
        </p:nvSpPr>
        <p:spPr>
          <a:xfrm>
            <a:off x="2448490" y="2001172"/>
            <a:ext cx="13572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樊</a:t>
            </a:r>
            <a:r>
              <a:rPr lang="zh-CN" altLang="en-US" sz="1400" b="1" dirty="0">
                <a:latin typeface="+mn-ea"/>
                <a:ea typeface="+mn-ea"/>
              </a:rPr>
              <a:t>振宇</a:t>
            </a:r>
            <a:endParaRPr lang="en-US" altLang="zh-CN" sz="1400" b="1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数据存储相关内容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数据库的调用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存储和实现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数据整理</a:t>
            </a:r>
            <a:endParaRPr lang="en-US" altLang="zh-CN" sz="1050" dirty="0">
              <a:latin typeface="+mn-ea"/>
              <a:ea typeface="+mn-ea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C02CF33-6FE1-4D25-AE3B-4C09E1A33867}"/>
              </a:ext>
            </a:extLst>
          </p:cNvPr>
          <p:cNvSpPr txBox="1"/>
          <p:nvPr/>
        </p:nvSpPr>
        <p:spPr>
          <a:xfrm>
            <a:off x="5426071" y="3560582"/>
            <a:ext cx="229036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李</a:t>
            </a:r>
            <a:r>
              <a:rPr lang="zh-CN" altLang="en-US" sz="1400" b="1" dirty="0">
                <a:latin typeface="+mn-ea"/>
                <a:ea typeface="+mn-ea"/>
              </a:rPr>
              <a:t>世军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相关资料的整理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文献翻译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报告撰写及会议记录</a:t>
            </a:r>
            <a:endParaRPr lang="en-US" altLang="zh-CN" sz="1050" dirty="0">
              <a:latin typeface="+mn-ea"/>
              <a:ea typeface="+mn-ea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D049C860-2EE1-4BEE-9EAD-4FD4E26C55AE}"/>
              </a:ext>
            </a:extLst>
          </p:cNvPr>
          <p:cNvSpPr txBox="1"/>
          <p:nvPr/>
        </p:nvSpPr>
        <p:spPr>
          <a:xfrm>
            <a:off x="4280888" y="2001172"/>
            <a:ext cx="229036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郑</a:t>
            </a:r>
            <a:r>
              <a:rPr lang="zh-CN" altLang="en-US" sz="1400" b="1" dirty="0">
                <a:latin typeface="+mn-ea"/>
                <a:ea typeface="+mn-ea"/>
              </a:rPr>
              <a:t>睿恺</a:t>
            </a:r>
            <a:endParaRPr lang="en-US" altLang="zh-CN" sz="1400" b="1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硬件相关问题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温度传感器的处理</a:t>
            </a:r>
            <a:endParaRPr lang="en-US" altLang="zh-CN" sz="1050" dirty="0">
              <a:latin typeface="+mn-ea"/>
              <a:ea typeface="+mn-ea"/>
            </a:endParaRPr>
          </a:p>
          <a:p>
            <a:r>
              <a:rPr lang="en-US" altLang="zh-CN" sz="1050" dirty="0" err="1">
                <a:latin typeface="+mn-ea"/>
                <a:ea typeface="+mn-ea"/>
              </a:rPr>
              <a:t>ESP32</a:t>
            </a:r>
            <a:r>
              <a:rPr lang="zh-CN" altLang="en-US" sz="1050" dirty="0">
                <a:latin typeface="+mn-ea"/>
                <a:ea typeface="+mn-ea"/>
              </a:rPr>
              <a:t>芯片相关程序写入</a:t>
            </a:r>
            <a:endParaRPr lang="zh-CN" altLang="en-US" sz="105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95F1F5-ECAB-4DC4-9A0E-310A0CD1270F}"/>
              </a:ext>
            </a:extLst>
          </p:cNvPr>
          <p:cNvCxnSpPr>
            <a:cxnSpLocks/>
          </p:cNvCxnSpPr>
          <p:nvPr/>
        </p:nvCxnSpPr>
        <p:spPr>
          <a:xfrm>
            <a:off x="1357258" y="1783822"/>
            <a:ext cx="5591006" cy="0"/>
          </a:xfrm>
          <a:prstGeom prst="line">
            <a:avLst/>
          </a:prstGeom>
          <a:ln w="101600">
            <a:solidFill>
              <a:srgbClr val="FDA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BFA7EA7-62D0-4027-8CEA-37983E1D63F2}"/>
              </a:ext>
            </a:extLst>
          </p:cNvPr>
          <p:cNvCxnSpPr>
            <a:cxnSpLocks/>
          </p:cNvCxnSpPr>
          <p:nvPr/>
        </p:nvCxnSpPr>
        <p:spPr>
          <a:xfrm>
            <a:off x="6948264" y="771550"/>
            <a:ext cx="0" cy="2736304"/>
          </a:xfrm>
          <a:prstGeom prst="line">
            <a:avLst/>
          </a:prstGeom>
          <a:ln w="101600">
            <a:solidFill>
              <a:srgbClr val="FDA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E602D8-E38F-4F71-B66B-664632B80BD2}"/>
              </a:ext>
            </a:extLst>
          </p:cNvPr>
          <p:cNvSpPr txBox="1"/>
          <p:nvPr/>
        </p:nvSpPr>
        <p:spPr>
          <a:xfrm>
            <a:off x="859706" y="844332"/>
            <a:ext cx="1519857" cy="3754874"/>
          </a:xfrm>
          <a:prstGeom prst="rect">
            <a:avLst/>
          </a:prstGeom>
          <a:solidFill>
            <a:srgbClr val="FDA907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由于目前项目还处于初步讨论阶段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还有许多新内容需要学习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我们目前也只能作出相对粗略的分工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随着我们学习的深入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分工安排还会进行进一步地优化和调配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EBCD76-CB65-4924-B68C-70FEA7F5BAFE}"/>
              </a:ext>
            </a:extLst>
          </p:cNvPr>
          <p:cNvCxnSpPr>
            <a:cxnSpLocks/>
          </p:cNvCxnSpPr>
          <p:nvPr/>
        </p:nvCxnSpPr>
        <p:spPr>
          <a:xfrm>
            <a:off x="4211960" y="3507854"/>
            <a:ext cx="4316669" cy="0"/>
          </a:xfrm>
          <a:prstGeom prst="line">
            <a:avLst/>
          </a:prstGeom>
          <a:ln w="101600">
            <a:solidFill>
              <a:srgbClr val="FDA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08DBA8-502E-4168-96C0-6CEEEDC549C2}"/>
              </a:ext>
            </a:extLst>
          </p:cNvPr>
          <p:cNvCxnSpPr>
            <a:cxnSpLocks/>
          </p:cNvCxnSpPr>
          <p:nvPr/>
        </p:nvCxnSpPr>
        <p:spPr>
          <a:xfrm>
            <a:off x="4211960" y="1783822"/>
            <a:ext cx="0" cy="2815384"/>
          </a:xfrm>
          <a:prstGeom prst="line">
            <a:avLst/>
          </a:prstGeom>
          <a:ln w="101600">
            <a:solidFill>
              <a:srgbClr val="FDA9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3514725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4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36869" name="矩形 2"/>
          <p:cNvSpPr>
            <a:spLocks noChangeArrowheads="1"/>
          </p:cNvSpPr>
          <p:nvPr/>
        </p:nvSpPr>
        <p:spPr bwMode="auto">
          <a:xfrm>
            <a:off x="6316546" y="1397000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进度安排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86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421</Words>
  <Application>Microsoft Office PowerPoint</Application>
  <PresentationFormat>全屏显示(16:9)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Bahnschrift SemiBold Condensed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刘 格伦</cp:lastModifiedBy>
  <cp:revision>682</cp:revision>
  <dcterms:modified xsi:type="dcterms:W3CDTF">2021-08-27T04:27:14Z</dcterms:modified>
</cp:coreProperties>
</file>