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314" r:id="rId7"/>
    <p:sldId id="315" r:id="rId8"/>
    <p:sldId id="262" r:id="rId9"/>
    <p:sldId id="290" r:id="rId10"/>
    <p:sldId id="266" r:id="rId11"/>
    <p:sldId id="300" r:id="rId12"/>
    <p:sldId id="292" r:id="rId13"/>
    <p:sldId id="293" r:id="rId14"/>
    <p:sldId id="316" r:id="rId15"/>
    <p:sldId id="294" r:id="rId16"/>
    <p:sldId id="302" r:id="rId17"/>
    <p:sldId id="303" r:id="rId18"/>
    <p:sldId id="295" r:id="rId19"/>
    <p:sldId id="296" r:id="rId20"/>
    <p:sldId id="297" r:id="rId21"/>
    <p:sldId id="298" r:id="rId22"/>
    <p:sldId id="299" r:id="rId23"/>
    <p:sldId id="301" r:id="rId24"/>
    <p:sldId id="268" r:id="rId25"/>
    <p:sldId id="275" r:id="rId26"/>
  </p:sldIdLst>
  <p:sldSz cx="9144000" cy="5143500" type="screen16x9"/>
  <p:notesSz cx="6858000" cy="9144000"/>
  <p:defaultTextStyle>
    <a:lvl1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indent="4572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indent="9144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indent="13716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indent="18288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an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9" autoAdjust="0"/>
    <p:restoredTop sz="94660"/>
  </p:normalViewPr>
  <p:slideViewPr>
    <p:cSldViewPr>
      <p:cViewPr varScale="1">
        <p:scale>
          <a:sx n="83" d="100"/>
          <a:sy n="83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" name="Shape 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20859~1.jpg" descr="c:\DOCUME~1\ADMINI~1\APPLIC~1\360se6\USERDA~1\Temp\120859~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587" y="0"/>
            <a:ext cx="9144001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6553200" y="4772454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914400" indent="-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914400" indent="-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914400" indent="-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914400" indent="-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914400" indent="-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914400" indent="-4572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914400" indent="4572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914400" indent="914400"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>
        <a:spcBef>
          <a:spcPts val="700"/>
        </a:spcBef>
        <a:buSzPct val="100000"/>
        <a:buFont typeface="Arial" panose="020B0604020202020204"/>
        <a:buChar char="»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83590" indent="-326390">
        <a:spcBef>
          <a:spcPts val="700"/>
        </a:spcBef>
        <a:buSzPct val="100000"/>
        <a:buFont typeface="Arial" panose="020B0604020202020204"/>
        <a:buChar char="–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19200" indent="-3048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37360" indent="-365760">
        <a:spcBef>
          <a:spcPts val="700"/>
        </a:spcBef>
        <a:buSzPct val="100000"/>
        <a:buFont typeface="Arial" panose="020B0604020202020204"/>
        <a:buChar char="–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235200" indent="-406400">
        <a:spcBef>
          <a:spcPts val="700"/>
        </a:spcBef>
        <a:buSzPct val="100000"/>
        <a:buFont typeface="Arial" panose="020B0604020202020204"/>
        <a:buChar char="»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92400" indent="-4064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49600" indent="-4064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606800" indent="-4064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64000" indent="-40640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2.xml"/><Relationship Id="rId4" Type="http://schemas.openxmlformats.org/officeDocument/2006/relationships/slide" Target="slide14.xml"/><Relationship Id="rId3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411760" y="2931790"/>
            <a:ext cx="4330351" cy="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31" name="Shape 31"/>
          <p:cNvSpPr/>
          <p:nvPr/>
        </p:nvSpPr>
        <p:spPr>
          <a:xfrm flipV="1">
            <a:off x="5233213" y="3637354"/>
            <a:ext cx="1508898" cy="18872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350961" y="2207355"/>
            <a:ext cx="5391150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just"/>
            <a:r>
              <a:rPr lang="en-US" altLang="zh-CN" dirty="0"/>
              <a:t>             </a:t>
            </a:r>
            <a:r>
              <a:rPr lang="zh-CN" altLang="en-US" dirty="0">
                <a:solidFill>
                  <a:srgbClr val="E36C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学生信息管理系统</a:t>
            </a:r>
            <a:endParaRPr lang="en-US" altLang="zh-CN" dirty="0">
              <a:solidFill>
                <a:srgbClr val="E36C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E36C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sz="3200" b="1" dirty="0">
              <a:solidFill>
                <a:srgbClr val="E36C0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3213" y="3061440"/>
            <a:ext cx="344976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zh-CN" altLang="en-US" sz="36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charset="-122"/>
              </a:rPr>
              <a:t>第</a:t>
            </a:r>
            <a:r>
              <a:rPr lang="en-US" altLang="zh-CN" sz="36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charset="-122"/>
              </a:rPr>
              <a:t>18</a:t>
            </a:r>
            <a:r>
              <a:rPr lang="zh-CN" altLang="en-US" sz="36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charset="-122"/>
              </a:rPr>
              <a:t>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25" y="3384604"/>
            <a:ext cx="827292" cy="1165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crush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 advAuto="0"/>
      <p:bldP spid="31" grpId="3" animBg="1" advAuto="0"/>
      <p:bldP spid="32" grpId="4" animBg="1" advAuto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6"/>
          <p:cNvSpPr>
            <a:spLocks noChangeArrowheads="1"/>
          </p:cNvSpPr>
          <p:nvPr/>
        </p:nvSpPr>
        <p:spPr bwMode="auto">
          <a:xfrm>
            <a:off x="0" y="2294"/>
            <a:ext cx="2322595" cy="51435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315" name="矩形 4"/>
          <p:cNvSpPr>
            <a:spLocks noChangeArrowheads="1"/>
          </p:cNvSpPr>
          <p:nvPr/>
        </p:nvSpPr>
        <p:spPr bwMode="auto">
          <a:xfrm>
            <a:off x="560215" y="1972679"/>
            <a:ext cx="1624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75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主要工作</a:t>
            </a:r>
            <a:endParaRPr lang="zh-CN" altLang="en-US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6844163" y="950047"/>
            <a:ext cx="717628" cy="1477328"/>
            <a:chOff x="-282613" y="-96"/>
            <a:chExt cx="1274793" cy="1971101"/>
          </a:xfrm>
        </p:grpSpPr>
        <p:sp>
          <p:nvSpPr>
            <p:cNvPr id="13317" name="矩形 22"/>
            <p:cNvSpPr>
              <a:spLocks noChangeArrowheads="1"/>
            </p:cNvSpPr>
            <p:nvPr/>
          </p:nvSpPr>
          <p:spPr bwMode="auto">
            <a:xfrm>
              <a:off x="0" y="425594"/>
              <a:ext cx="992180" cy="992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  <p:sp>
          <p:nvSpPr>
            <p:cNvPr id="13318" name="矩形 35"/>
            <p:cNvSpPr>
              <a:spLocks noChangeArrowheads="1"/>
            </p:cNvSpPr>
            <p:nvPr/>
          </p:nvSpPr>
          <p:spPr bwMode="auto">
            <a:xfrm>
              <a:off x="-282613" y="-96"/>
              <a:ext cx="1233570" cy="197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</a:pPr>
              <a:r>
                <a:rPr lang="en-US" sz="90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sym typeface="华文隶书" panose="02010800040101010101" pitchFamily="2" charset="-122"/>
                </a:rPr>
                <a:t>2</a:t>
              </a:r>
              <a:endParaRPr lang="zh-CN" altLang="en-US" sz="9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</p:grpSp>
      <p:grpSp>
        <p:nvGrpSpPr>
          <p:cNvPr id="13319" name="Group 7"/>
          <p:cNvGrpSpPr/>
          <p:nvPr/>
        </p:nvGrpSpPr>
        <p:grpSpPr bwMode="auto">
          <a:xfrm>
            <a:off x="2783682" y="65485"/>
            <a:ext cx="558685" cy="1477328"/>
            <a:chOff x="0" y="0"/>
            <a:chExt cx="993302" cy="1778799"/>
          </a:xfrm>
        </p:grpSpPr>
        <p:sp>
          <p:nvSpPr>
            <p:cNvPr id="13320" name="矩形 19"/>
            <p:cNvSpPr>
              <a:spLocks noChangeArrowheads="1"/>
            </p:cNvSpPr>
            <p:nvPr/>
          </p:nvSpPr>
          <p:spPr bwMode="auto">
            <a:xfrm>
              <a:off x="0" y="430357"/>
              <a:ext cx="993302" cy="9925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1" name="矩形 34"/>
            <p:cNvSpPr>
              <a:spLocks noChangeArrowheads="1"/>
            </p:cNvSpPr>
            <p:nvPr/>
          </p:nvSpPr>
          <p:spPr bwMode="auto">
            <a:xfrm>
              <a:off x="18412" y="0"/>
              <a:ext cx="964392" cy="1778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</a:pPr>
              <a:r>
                <a:rPr lang="en-US" sz="90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sym typeface="华文隶书" panose="02010800040101010101" pitchFamily="2" charset="-122"/>
                </a:rPr>
                <a:t>1</a:t>
              </a:r>
              <a:endParaRPr lang="zh-CN" altLang="en-US" sz="9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</p:grp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383757" y="471488"/>
            <a:ext cx="311658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100" dirty="0"/>
              <a:t>对系统功能需求的分析。</a:t>
            </a:r>
            <a:endParaRPr lang="en-US" sz="2100" dirty="0"/>
          </a:p>
          <a:p>
            <a:pPr eaLnBrk="0" hangingPunct="0"/>
            <a:endParaRPr lang="zh-CN" altLang="en-US" sz="2700" dirty="0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137878" y="1264837"/>
            <a:ext cx="2777490" cy="73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100" dirty="0">
                <a:sym typeface="Arial" panose="020B0604020202020204" pitchFamily="34" charset="0"/>
              </a:rPr>
              <a:t>   对系统的详细设计</a:t>
            </a:r>
            <a:endParaRPr lang="en-US" altLang="zh-CN" sz="2100" dirty="0">
              <a:sym typeface="Arial" panose="020B0604020202020204" pitchFamily="34" charset="0"/>
            </a:endParaRPr>
          </a:p>
          <a:p>
            <a:r>
              <a:rPr lang="zh-CN" altLang="en-US" sz="2100" dirty="0"/>
              <a:t>使用</a:t>
            </a:r>
            <a:r>
              <a:rPr lang="en-US" altLang="zh-CN" sz="2100" dirty="0"/>
              <a:t>Java</a:t>
            </a:r>
            <a:r>
              <a:rPr lang="zh-CN" altLang="en-US" sz="2100" dirty="0"/>
              <a:t>编写基本框架</a:t>
            </a:r>
            <a:endParaRPr lang="zh-CN" altLang="en-US" sz="2100" dirty="0"/>
          </a:p>
        </p:txBody>
      </p:sp>
      <p:grpSp>
        <p:nvGrpSpPr>
          <p:cNvPr id="13324" name="Group 12"/>
          <p:cNvGrpSpPr/>
          <p:nvPr/>
        </p:nvGrpSpPr>
        <p:grpSpPr bwMode="auto">
          <a:xfrm>
            <a:off x="2746959" y="2156665"/>
            <a:ext cx="780286" cy="1456169"/>
            <a:chOff x="-49002" y="-35916"/>
            <a:chExt cx="1041182" cy="1941281"/>
          </a:xfrm>
        </p:grpSpPr>
        <p:sp>
          <p:nvSpPr>
            <p:cNvPr id="13325" name="矩形 22"/>
            <p:cNvSpPr>
              <a:spLocks noChangeArrowheads="1"/>
            </p:cNvSpPr>
            <p:nvPr/>
          </p:nvSpPr>
          <p:spPr bwMode="auto">
            <a:xfrm>
              <a:off x="0" y="425594"/>
              <a:ext cx="992180" cy="992522"/>
            </a:xfrm>
            <a:prstGeom prst="rect">
              <a:avLst/>
            </a:prstGeom>
            <a:solidFill>
              <a:srgbClr val="63FF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628" tIns="35243" rIns="67628" bIns="35243"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  <p:sp>
          <p:nvSpPr>
            <p:cNvPr id="13326" name="矩形 35"/>
            <p:cNvSpPr>
              <a:spLocks noChangeArrowheads="1"/>
            </p:cNvSpPr>
            <p:nvPr/>
          </p:nvSpPr>
          <p:spPr bwMode="auto">
            <a:xfrm>
              <a:off x="-49002" y="-35916"/>
              <a:ext cx="862439" cy="194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628" tIns="35243" rIns="67628" bIns="3524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</a:pPr>
              <a:r>
                <a:rPr lang="zh-CN" altLang="en-US" sz="90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sym typeface="华文隶书" panose="02010800040101010101" pitchFamily="2" charset="-122"/>
                </a:rPr>
                <a:t>3</a:t>
              </a:r>
              <a:endParaRPr lang="zh-CN" altLang="en-US" sz="9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</p:grpSp>
      <p:grpSp>
        <p:nvGrpSpPr>
          <p:cNvPr id="13327" name="Group 15"/>
          <p:cNvGrpSpPr/>
          <p:nvPr/>
        </p:nvGrpSpPr>
        <p:grpSpPr bwMode="auto">
          <a:xfrm>
            <a:off x="6618685" y="3258961"/>
            <a:ext cx="743562" cy="1456169"/>
            <a:chOff x="0" y="-31453"/>
            <a:chExt cx="992180" cy="1941281"/>
          </a:xfrm>
        </p:grpSpPr>
        <p:sp>
          <p:nvSpPr>
            <p:cNvPr id="13328" name="矩形 22"/>
            <p:cNvSpPr>
              <a:spLocks noChangeArrowheads="1"/>
            </p:cNvSpPr>
            <p:nvPr/>
          </p:nvSpPr>
          <p:spPr bwMode="auto">
            <a:xfrm>
              <a:off x="0" y="425594"/>
              <a:ext cx="992180" cy="992522"/>
            </a:xfrm>
            <a:prstGeom prst="rect">
              <a:avLst/>
            </a:prstGeom>
            <a:solidFill>
              <a:srgbClr val="FAA3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  <p:sp>
          <p:nvSpPr>
            <p:cNvPr id="13329" name="矩形 35"/>
            <p:cNvSpPr>
              <a:spLocks noChangeArrowheads="1"/>
            </p:cNvSpPr>
            <p:nvPr/>
          </p:nvSpPr>
          <p:spPr bwMode="auto">
            <a:xfrm>
              <a:off x="0" y="-31453"/>
              <a:ext cx="862440" cy="1941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AA39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628" tIns="35243" rIns="67628" bIns="3524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</a:pPr>
              <a:r>
                <a:rPr lang="zh-CN" altLang="en-US" sz="90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sym typeface="华文隶书" panose="02010800040101010101" pitchFamily="2" charset="-122"/>
                </a:rPr>
                <a:t>4</a:t>
              </a:r>
              <a:endParaRPr lang="zh-CN" altLang="en-US" sz="9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</p:grpSp>
      <p:grpSp>
        <p:nvGrpSpPr>
          <p:cNvPr id="13330" name="Group 18"/>
          <p:cNvGrpSpPr/>
          <p:nvPr/>
        </p:nvGrpSpPr>
        <p:grpSpPr bwMode="auto">
          <a:xfrm>
            <a:off x="2698869" y="4031341"/>
            <a:ext cx="828376" cy="1477328"/>
            <a:chOff x="-113171" y="-63696"/>
            <a:chExt cx="1105351" cy="1971101"/>
          </a:xfrm>
        </p:grpSpPr>
        <p:sp>
          <p:nvSpPr>
            <p:cNvPr id="13331" name="矩形 22"/>
            <p:cNvSpPr>
              <a:spLocks noChangeArrowheads="1"/>
            </p:cNvSpPr>
            <p:nvPr/>
          </p:nvSpPr>
          <p:spPr bwMode="auto">
            <a:xfrm>
              <a:off x="0" y="425594"/>
              <a:ext cx="992180" cy="99252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628" tIns="35243" rIns="67628" bIns="35243"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  <p:sp>
          <p:nvSpPr>
            <p:cNvPr id="13332" name="矩形 35"/>
            <p:cNvSpPr>
              <a:spLocks noChangeArrowheads="1"/>
            </p:cNvSpPr>
            <p:nvPr/>
          </p:nvSpPr>
          <p:spPr bwMode="auto">
            <a:xfrm>
              <a:off x="-113171" y="-63696"/>
              <a:ext cx="926608" cy="197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750"/>
                </a:spcBef>
              </a:pPr>
              <a:r>
                <a:rPr lang="zh-CN" altLang="en-US" sz="90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sym typeface="华文隶书" panose="02010800040101010101" pitchFamily="2" charset="-122"/>
                </a:rPr>
                <a:t>5</a:t>
              </a:r>
              <a:endParaRPr lang="zh-CN" altLang="en-US" sz="9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endParaRPr>
            </a:p>
          </p:txBody>
        </p:sp>
      </p:grp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401742" y="3781425"/>
            <a:ext cx="37064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00" dirty="0">
                <a:solidFill>
                  <a:schemeClr val="bg1">
                    <a:lumMod val="95000"/>
                  </a:schemeClr>
                </a:solidFill>
                <a:sym typeface="Arial" panose="020B0604020202020204" pitchFamily="34" charset="0"/>
              </a:rPr>
              <a:t>用户界面设计</a:t>
            </a:r>
            <a:endParaRPr lang="zh-CN" altLang="zh-CN" dirty="0">
              <a:sym typeface="Arial" panose="020B0604020202020204" pitchFamily="34" charset="0"/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3757613" y="2480072"/>
            <a:ext cx="41362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 err="1">
                <a:sym typeface="Arial" panose="020B0604020202020204" pitchFamily="34" charset="0"/>
              </a:rPr>
              <a:t>MySql</a:t>
            </a:r>
            <a:r>
              <a:rPr lang="zh-CN" altLang="en-US" sz="2100" dirty="0">
                <a:sym typeface="Arial" panose="020B0604020202020204" pitchFamily="34" charset="0"/>
              </a:rPr>
              <a:t>数据库配置</a:t>
            </a:r>
            <a:endParaRPr lang="en-US" altLang="zh-CN" sz="2100" dirty="0">
              <a:sym typeface="Arial" panose="020B0604020202020204" pitchFamily="34" charset="0"/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3554016" y="4755356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sym typeface="Arial" panose="020B0604020202020204" pitchFamily="34" charset="0"/>
              </a:rPr>
              <a:t>代码实现</a:t>
            </a:r>
            <a:endParaRPr lang="zh-CN" altLang="en-US" sz="2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sym typeface="Arial" panose="020B0604020202020204" pitchFamily="34" charset="0"/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283577" y="1926074"/>
            <a:ext cx="5036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4.</a:t>
            </a:r>
            <a:endParaRPr lang="zh-CN" altLang="en-US" sz="3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/>
      <p:bldP spid="13322" grpId="0" bldLvl="0" autoUpdateAnimBg="0"/>
      <p:bldP spid="13322" grpId="1"/>
      <p:bldP spid="13323" grpId="0"/>
      <p:bldP spid="13333" grpId="0"/>
      <p:bldP spid="13334" grpId="0"/>
      <p:bldP spid="13335" grpId="0"/>
      <p:bldP spid="133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表格 10243"/>
          <p:cNvGraphicFramePr/>
          <p:nvPr/>
        </p:nvGraphicFramePr>
        <p:xfrm>
          <a:off x="437699" y="-150589"/>
          <a:ext cx="8136890" cy="4586605"/>
        </p:xfrm>
        <a:graphic>
          <a:graphicData uri="http://schemas.openxmlformats.org/drawingml/2006/table">
            <a:tbl>
              <a:tblPr/>
              <a:tblGrid>
                <a:gridCol w="1488086"/>
                <a:gridCol w="2571115"/>
                <a:gridCol w="4077704"/>
              </a:tblGrid>
              <a:tr h="434626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活动名称：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实施时间：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实施效果：</a:t>
                      </a:r>
                      <a:endParaRPr lang="zh-CN" altLang="en-US" sz="1400" b="1">
                        <a:solidFill>
                          <a:srgbClr val="FFFFFF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628650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团队组建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华文楷体" panose="02010600040101010101" charset="-122"/>
                        </a:rPr>
                        <a:t>第六周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成立团队，确认项目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</a:tr>
              <a:tr h="621849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项目详细构思及调查咨询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Corbel" panose="020B0503020204020204" charset="0"/>
                        </a:rPr>
                        <a:t>第七周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Corbel" panose="020B0503020204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确立项目，明确分工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720090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功能和界面的详细设计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Corbel" panose="020B0503020204020204" charset="0"/>
                        </a:rPr>
                        <a:t>第九周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Corbel" panose="020B0503020204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分为两个主要部分，学生端和教师端，学生主要查询成绩，课程信息；教师可以修改信息，发布通知，平均分等功能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</a:tr>
              <a:tr h="664845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数据库的配置设计和建立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Corbel" panose="020B0503020204020204" charset="0"/>
                        </a:rPr>
                        <a:t>第十一周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Corbel" panose="020B0503020204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使用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Mysql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数据库存储信息，具体分为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SC(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学生课程表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)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，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Info(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学生信息表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)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，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score(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成绩表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)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，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tc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（教师课程表）。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  <a:tr h="640715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界面设计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华文楷体" panose="02010600040101010101" charset="-122"/>
                        </a:rPr>
                        <a:t>第十二周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数据库具体功能实现，如登录注册，查询信息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>
                        <a:alpha val="100000"/>
                      </a:srgbClr>
                    </a:solidFill>
                  </a:tcPr>
                </a:tc>
              </a:tr>
              <a:tr h="826770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界面，代码完成，总结测试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Corbel" panose="020B0503020204020204" charset="0"/>
                          <a:sym typeface="Corbel" panose="020B0503020204020204" charset="0"/>
                        </a:rPr>
                        <a:t>第十四周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Corbel" panose="020B0503020204020204" charset="0"/>
                        <a:sym typeface="Corbel" panose="020B0503020204020204" charset="0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1pPr>
                      <a:lvl2pPr marL="685800" lvl="1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2pPr>
                      <a:lvl3pPr marL="1143000" lvl="2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3pPr>
                      <a:lvl4pPr marL="1600200" lvl="3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4pPr>
                      <a:lvl5pPr marL="2057400" lvl="4" indent="-228600" algn="l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Calibri" panose="020F0502020204030204" pitchFamily="2" charset="0"/>
                          <a:ea typeface="宋体" panose="02010600030101010101" pitchFamily="2" charset="-122"/>
                          <a:sym typeface="Calibri" panose="020F0502020204030204" pitchFamily="2" charset="0"/>
                        </a:defRPr>
                      </a:lvl5pPr>
                    </a:lstStyle>
                    <a:p>
                      <a:pPr marL="0" lvl="0" indent="0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Corbel" panose="020B0503020204020204" charset="0"/>
                          <a:ea typeface="华文楷体" panose="02010600040101010101" charset="-122"/>
                          <a:sym typeface="华文楷体" panose="02010600040101010101" charset="-122"/>
                        </a:rPr>
                        <a:t>完成界面美化和后期测试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Corbel" panose="020B0503020204020204" charset="0"/>
                        <a:ea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278" name="文本框 10277"/>
          <p:cNvSpPr txBox="1"/>
          <p:nvPr/>
        </p:nvSpPr>
        <p:spPr>
          <a:xfrm>
            <a:off x="3203848" y="-600165"/>
            <a:ext cx="4176464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eaLnBrk="1" latinLnBrk="0" hangingPunct="1"/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</a:rPr>
              <a:t>项目实施情况</a:t>
            </a:r>
            <a:endParaRPr lang="zh-CN" altLang="en-US" sz="3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24300" y="2108200"/>
            <a:ext cx="1572546" cy="430887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DDD9C3"/>
                </a:solidFill>
              </a:rPr>
              <a:t>Part </a:t>
            </a:r>
            <a:r>
              <a:rPr lang="en-US" sz="2800" dirty="0">
                <a:solidFill>
                  <a:srgbClr val="DDD9C3"/>
                </a:solidFill>
              </a:rPr>
              <a:t>Four</a:t>
            </a:r>
            <a:endParaRPr sz="2800" dirty="0">
              <a:solidFill>
                <a:srgbClr val="DDD9C3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622437" y="2582287"/>
            <a:ext cx="2830513" cy="6134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zh-CN" altLang="en-US" sz="3200" dirty="0">
                <a:solidFill>
                  <a:srgbClr val="E36C09"/>
                </a:solidFill>
              </a:rPr>
              <a:t>    </a:t>
            </a:r>
            <a:r>
              <a:rPr lang="zh-CN" altLang="en-US" sz="3200" b="1" dirty="0">
                <a:solidFill>
                  <a:srgbClr val="E36C09"/>
                </a:solidFill>
                <a:latin typeface="微软雅黑" panose="020B0503020204020204" charset="-122"/>
                <a:ea typeface="微软雅黑" panose="020B0503020204020204" charset="-122"/>
              </a:rPr>
              <a:t>项目特点</a:t>
            </a:r>
            <a:endParaRPr lang="zh-CN" altLang="en-US" sz="3200" b="1" dirty="0">
              <a:solidFill>
                <a:srgbClr val="E36C0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162175" y="1814512"/>
            <a:ext cx="1653540" cy="1913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 dirty="0">
                <a:solidFill>
                  <a:srgbClr val="FFFFFF"/>
                </a:solidFill>
              </a:rPr>
              <a:t>0</a:t>
            </a:r>
            <a:r>
              <a:rPr lang="en-US" sz="9600" b="1" dirty="0">
                <a:solidFill>
                  <a:srgbClr val="FFFFFF"/>
                </a:solidFill>
              </a:rPr>
              <a:t>5</a:t>
            </a:r>
            <a:endParaRPr lang="en-US" sz="9600" b="1" dirty="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advClick="0" advTm="0">
    <p:wip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 advAuto="0"/>
      <p:bldP spid="173" grpId="0" animBg="1" advAuto="0"/>
      <p:bldP spid="174" grpId="0" animBg="1" advAuto="0"/>
      <p:bldP spid="175" grpId="0" animBg="1" advAuto="0"/>
      <p:bldP spid="176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915566"/>
            <a:ext cx="9144000" cy="3385196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en-US" sz="24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对传统</a:t>
            </a:r>
            <a:r>
              <a:rPr lang="zh-CN" altLang="en-US" sz="24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系统的改进</a:t>
            </a:r>
            <a:endParaRPr lang="en-US" altLang="zh-CN" sz="2400" kern="1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/>
              <a:t>            </a:t>
            </a:r>
            <a:r>
              <a:rPr lang="zh-CN" altLang="zh-CN" dirty="0"/>
              <a:t>传统意义上的学生信息管理系统都是单向进行，教师和学生之间无法互动。学生也只能查看本人的成绩而无法获取详情。学生绩点等都需要自行计算。并且学生所得奖项例如大创，数学竞赛等也没有具体记录。对于学生需要修满多少学分，还差多少学分也没有具体的说明。使得学生操作十分繁琐，教师评定奖项的工作也十分繁重。</a:t>
            </a:r>
            <a:endParaRPr lang="zh-CN" altLang="zh-CN" dirty="0"/>
          </a:p>
          <a:p>
            <a:r>
              <a:rPr lang="zh-CN" altLang="zh-CN" dirty="0"/>
              <a:t>           教师方面，本系统为学生和教师提供沟通方式，教师可以向指定学生单独发送消息，查看相关学生资料。</a:t>
            </a:r>
            <a:endParaRPr lang="zh-CN" altLang="zh-CN" dirty="0"/>
          </a:p>
          <a:p>
            <a:r>
              <a:rPr lang="zh-CN" altLang="zh-CN" dirty="0"/>
              <a:t>          学生方面，本系统提供了查看平均分，修读学分，计算已修读绩点等功能，方便学生获取成绩以及选课等相关信息。</a:t>
            </a:r>
            <a:endParaRPr lang="zh-CN" altLang="zh-CN" dirty="0"/>
          </a:p>
        </p:txBody>
      </p:sp>
      <p:sp>
        <p:nvSpPr>
          <p:cNvPr id="79" name="Shape 79"/>
          <p:cNvSpPr/>
          <p:nvPr/>
        </p:nvSpPr>
        <p:spPr>
          <a:xfrm>
            <a:off x="2416175" y="1687512"/>
            <a:ext cx="1944688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6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24300" y="2108200"/>
            <a:ext cx="1474763" cy="430887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DDD9C3"/>
                </a:solidFill>
              </a:rPr>
              <a:t>Part </a:t>
            </a:r>
            <a:r>
              <a:rPr lang="en-US" altLang="zh-CN" sz="2800" dirty="0">
                <a:solidFill>
                  <a:srgbClr val="DDD9C3"/>
                </a:solidFill>
              </a:rPr>
              <a:t>Five</a:t>
            </a:r>
            <a:endParaRPr sz="2800" dirty="0">
              <a:solidFill>
                <a:srgbClr val="DDD9C3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622437" y="2582287"/>
            <a:ext cx="2830513" cy="6134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zh-CN" altLang="en-US" sz="3200" dirty="0">
                <a:solidFill>
                  <a:srgbClr val="E36C09"/>
                </a:solidFill>
              </a:rPr>
              <a:t>    </a:t>
            </a:r>
            <a:r>
              <a:rPr lang="zh-CN" altLang="en-US" sz="3200" b="1" dirty="0">
                <a:solidFill>
                  <a:srgbClr val="E36C09"/>
                </a:solidFill>
                <a:latin typeface="微软雅黑" panose="020B0503020204020204" charset="-122"/>
                <a:ea typeface="微软雅黑" panose="020B0503020204020204" charset="-122"/>
              </a:rPr>
              <a:t>项目成果</a:t>
            </a:r>
            <a:endParaRPr sz="3200" b="1" dirty="0">
              <a:solidFill>
                <a:srgbClr val="E36C0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162175" y="1814512"/>
            <a:ext cx="1653540" cy="1913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 dirty="0">
                <a:solidFill>
                  <a:srgbClr val="FFFFFF"/>
                </a:solidFill>
              </a:rPr>
              <a:t>0</a:t>
            </a:r>
            <a:r>
              <a:rPr lang="en-US" sz="9600" b="1" dirty="0">
                <a:solidFill>
                  <a:srgbClr val="FFFFFF"/>
                </a:solidFill>
              </a:rPr>
              <a:t>6</a:t>
            </a:r>
            <a:endParaRPr lang="en-US" sz="9600" b="1" dirty="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advClick="0" advTm="0">
    <p:wip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 advAuto="0"/>
      <p:bldP spid="173" grpId="0" animBg="1" advAuto="0"/>
      <p:bldP spid="174" grpId="0" animBg="1" advAuto="0"/>
      <p:bldP spid="175" grpId="0" animBg="1" advAuto="0"/>
      <p:bldP spid="17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6350"/>
            <a:ext cx="2700338" cy="5137150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401637" y="2613025"/>
            <a:ext cx="2004602" cy="624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E36C09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E36C09"/>
                </a:solidFill>
              </a:rPr>
              <a:t>Contents</a:t>
            </a:r>
            <a:endParaRPr sz="3600" b="1">
              <a:solidFill>
                <a:srgbClr val="E36C09"/>
              </a:solidFill>
            </a:endParaRPr>
          </a:p>
        </p:txBody>
      </p:sp>
      <p:sp>
        <p:nvSpPr>
          <p:cNvPr id="36" name="Shape 36"/>
          <p:cNvSpPr/>
          <p:nvPr/>
        </p:nvSpPr>
        <p:spPr>
          <a:xfrm>
            <a:off x="557552" y="1893054"/>
            <a:ext cx="1692771" cy="677108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4400" b="1" dirty="0">
                <a:solidFill>
                  <a:srgbClr val="FFFFFF"/>
                </a:solidFill>
              </a:rPr>
              <a:t>学生端</a:t>
            </a:r>
            <a:endParaRPr sz="4400" b="1" dirty="0">
              <a:solidFill>
                <a:srgbClr val="FFFFF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563937" y="141604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0" name="Group 40"/>
          <p:cNvGrpSpPr/>
          <p:nvPr/>
        </p:nvGrpSpPr>
        <p:grpSpPr>
          <a:xfrm>
            <a:off x="3965575" y="1247624"/>
            <a:ext cx="4089006" cy="383770"/>
            <a:chOff x="-56756" y="65971"/>
            <a:chExt cx="4089006" cy="383769"/>
          </a:xfrm>
        </p:grpSpPr>
        <p:sp>
          <p:nvSpPr>
            <p:cNvPr id="38" name="Shape 38"/>
            <p:cNvSpPr/>
            <p:nvPr/>
          </p:nvSpPr>
          <p:spPr>
            <a:xfrm>
              <a:off x="-56756" y="95726"/>
              <a:ext cx="4032250" cy="35401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65971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>
            <a:off x="3563937" y="2008187"/>
            <a:ext cx="21590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4" name="Group 44"/>
          <p:cNvGrpSpPr/>
          <p:nvPr/>
        </p:nvGrpSpPr>
        <p:grpSpPr>
          <a:xfrm>
            <a:off x="3965575" y="1915775"/>
            <a:ext cx="4089006" cy="555982"/>
            <a:chOff x="0" y="26670"/>
            <a:chExt cx="4089006" cy="555980"/>
          </a:xfrm>
        </p:grpSpPr>
        <p:sp>
          <p:nvSpPr>
            <p:cNvPr id="42" name="Shape 42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43" name="Shape 43"/>
            <p:cNvSpPr/>
            <p:nvPr/>
          </p:nvSpPr>
          <p:spPr>
            <a:xfrm>
              <a:off x="56756" y="34012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成绩查询</a:t>
              </a:r>
              <a:endPara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3563937" y="2570162"/>
            <a:ext cx="21590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8" name="Group 48"/>
          <p:cNvGrpSpPr/>
          <p:nvPr/>
        </p:nvGrpSpPr>
        <p:grpSpPr>
          <a:xfrm>
            <a:off x="3965575" y="2501899"/>
            <a:ext cx="4032250" cy="354015"/>
            <a:chOff x="0" y="27463"/>
            <a:chExt cx="4032250" cy="354014"/>
          </a:xfrm>
        </p:grpSpPr>
        <p:sp>
          <p:nvSpPr>
            <p:cNvPr id="46" name="Shape 46"/>
            <p:cNvSpPr/>
            <p:nvPr/>
          </p:nvSpPr>
          <p:spPr>
            <a:xfrm>
              <a:off x="0" y="27463"/>
              <a:ext cx="4032250" cy="35401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65971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49" name="Shape 49"/>
          <p:cNvSpPr/>
          <p:nvPr/>
        </p:nvSpPr>
        <p:spPr>
          <a:xfrm>
            <a:off x="3540928" y="3173284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52" name="Group 52"/>
          <p:cNvGrpSpPr/>
          <p:nvPr/>
        </p:nvGrpSpPr>
        <p:grpSpPr>
          <a:xfrm>
            <a:off x="3993953" y="3089116"/>
            <a:ext cx="4089006" cy="548640"/>
            <a:chOff x="0" y="12351"/>
            <a:chExt cx="4089006" cy="548638"/>
          </a:xfrm>
        </p:grpSpPr>
        <p:sp>
          <p:nvSpPr>
            <p:cNvPr id="50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56756" y="12351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修改个人信息</a:t>
              </a:r>
              <a:endParaRPr 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65575" y="1196556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注册登录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5575" y="2397207"/>
            <a:ext cx="1783080" cy="502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学分绩点查询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3" name="Group 52"/>
          <p:cNvGrpSpPr/>
          <p:nvPr/>
        </p:nvGrpSpPr>
        <p:grpSpPr>
          <a:xfrm>
            <a:off x="3968914" y="3730201"/>
            <a:ext cx="4089006" cy="548640"/>
            <a:chOff x="0" y="12351"/>
            <a:chExt cx="4089006" cy="548638"/>
          </a:xfrm>
        </p:grpSpPr>
        <p:sp>
          <p:nvSpPr>
            <p:cNvPr id="24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25" name="Shape 51"/>
            <p:cNvSpPr/>
            <p:nvPr/>
          </p:nvSpPr>
          <p:spPr>
            <a:xfrm>
              <a:off x="56756" y="12351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5.</a:t>
              </a:r>
              <a:r>
                <a:rPr lang="zh-CN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查看教师消息</a:t>
              </a:r>
              <a:endPara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" name="Shape 49"/>
          <p:cNvSpPr/>
          <p:nvPr/>
        </p:nvSpPr>
        <p:spPr>
          <a:xfrm>
            <a:off x="3563937" y="381436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dvAuto="0"/>
      <p:bldP spid="35" grpId="0" animBg="1" advAuto="0"/>
      <p:bldP spid="36" grpId="0" animBg="1" advAuto="0"/>
      <p:bldP spid="37" grpId="0" animBg="1"/>
      <p:bldP spid="41" grpId="0" animBg="1"/>
      <p:bldP spid="45" grpId="0" animBg="1"/>
      <p:bldP spid="49" grpId="0" animBg="1"/>
      <p:bldP spid="3" grpId="0"/>
      <p:bldP spid="4" grpId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6350"/>
            <a:ext cx="2700338" cy="5137150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401637" y="2613025"/>
            <a:ext cx="2004602" cy="624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E36C09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E36C09"/>
                </a:solidFill>
              </a:rPr>
              <a:t>Contents</a:t>
            </a:r>
            <a:endParaRPr sz="3600" b="1">
              <a:solidFill>
                <a:srgbClr val="E36C09"/>
              </a:solidFill>
            </a:endParaRPr>
          </a:p>
        </p:txBody>
      </p:sp>
      <p:sp>
        <p:nvSpPr>
          <p:cNvPr id="36" name="Shape 36"/>
          <p:cNvSpPr/>
          <p:nvPr/>
        </p:nvSpPr>
        <p:spPr>
          <a:xfrm>
            <a:off x="557552" y="1893054"/>
            <a:ext cx="1692771" cy="677108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4400" b="1" dirty="0">
                <a:solidFill>
                  <a:srgbClr val="FFFFFF"/>
                </a:solidFill>
              </a:rPr>
              <a:t>教师端</a:t>
            </a:r>
            <a:endParaRPr sz="4400" b="1" dirty="0">
              <a:solidFill>
                <a:srgbClr val="FFFFF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563937" y="141604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0" name="Group 40"/>
          <p:cNvGrpSpPr/>
          <p:nvPr/>
        </p:nvGrpSpPr>
        <p:grpSpPr>
          <a:xfrm>
            <a:off x="3965575" y="1257149"/>
            <a:ext cx="4089006" cy="383770"/>
            <a:chOff x="-56756" y="65971"/>
            <a:chExt cx="4089006" cy="383769"/>
          </a:xfrm>
        </p:grpSpPr>
        <p:sp>
          <p:nvSpPr>
            <p:cNvPr id="38" name="Shape 38"/>
            <p:cNvSpPr/>
            <p:nvPr/>
          </p:nvSpPr>
          <p:spPr>
            <a:xfrm>
              <a:off x="-56756" y="95726"/>
              <a:ext cx="4032250" cy="35401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65971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>
            <a:off x="3563937" y="2008187"/>
            <a:ext cx="21590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4" name="Group 44"/>
          <p:cNvGrpSpPr/>
          <p:nvPr/>
        </p:nvGrpSpPr>
        <p:grpSpPr>
          <a:xfrm>
            <a:off x="3965575" y="1915775"/>
            <a:ext cx="4089006" cy="555982"/>
            <a:chOff x="0" y="26670"/>
            <a:chExt cx="4089006" cy="555980"/>
          </a:xfrm>
        </p:grpSpPr>
        <p:sp>
          <p:nvSpPr>
            <p:cNvPr id="42" name="Shape 42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43" name="Shape 43"/>
            <p:cNvSpPr/>
            <p:nvPr/>
          </p:nvSpPr>
          <p:spPr>
            <a:xfrm>
              <a:off x="56756" y="34012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录入学生成绩</a:t>
              </a:r>
              <a:endPara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3563937" y="2570162"/>
            <a:ext cx="21590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8" name="Group 48"/>
          <p:cNvGrpSpPr/>
          <p:nvPr/>
        </p:nvGrpSpPr>
        <p:grpSpPr>
          <a:xfrm>
            <a:off x="3965575" y="2501899"/>
            <a:ext cx="4032250" cy="354015"/>
            <a:chOff x="0" y="27463"/>
            <a:chExt cx="4032250" cy="354014"/>
          </a:xfrm>
        </p:grpSpPr>
        <p:sp>
          <p:nvSpPr>
            <p:cNvPr id="46" name="Shape 46"/>
            <p:cNvSpPr/>
            <p:nvPr/>
          </p:nvSpPr>
          <p:spPr>
            <a:xfrm>
              <a:off x="0" y="27463"/>
              <a:ext cx="4032250" cy="35401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65971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49" name="Shape 49"/>
          <p:cNvSpPr/>
          <p:nvPr/>
        </p:nvSpPr>
        <p:spPr>
          <a:xfrm>
            <a:off x="3540928" y="3173284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52" name="Group 52"/>
          <p:cNvGrpSpPr/>
          <p:nvPr/>
        </p:nvGrpSpPr>
        <p:grpSpPr>
          <a:xfrm>
            <a:off x="3993953" y="3089116"/>
            <a:ext cx="4089006" cy="548640"/>
            <a:chOff x="0" y="12351"/>
            <a:chExt cx="4089006" cy="548638"/>
          </a:xfrm>
        </p:grpSpPr>
        <p:sp>
          <p:nvSpPr>
            <p:cNvPr id="50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56756" y="12351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4.</a:t>
              </a: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给学生发送消息</a:t>
              </a:r>
              <a:endPara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65575" y="1196556"/>
            <a:ext cx="1211580" cy="502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发布公告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5575" y="2413717"/>
            <a:ext cx="1783080" cy="502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宋体" panose="02010600030101010101" pitchFamily="2" charset="-122"/>
              </a:rPr>
              <a:t>查看等级排序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3" name="Group 52"/>
          <p:cNvGrpSpPr/>
          <p:nvPr/>
        </p:nvGrpSpPr>
        <p:grpSpPr>
          <a:xfrm>
            <a:off x="3968914" y="3730201"/>
            <a:ext cx="4089006" cy="548640"/>
            <a:chOff x="0" y="12351"/>
            <a:chExt cx="4089006" cy="548638"/>
          </a:xfrm>
        </p:grpSpPr>
        <p:sp>
          <p:nvSpPr>
            <p:cNvPr id="24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25" name="Shape 51"/>
            <p:cNvSpPr/>
            <p:nvPr/>
          </p:nvSpPr>
          <p:spPr>
            <a:xfrm>
              <a:off x="56756" y="12351"/>
              <a:ext cx="4032250" cy="548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5.</a:t>
              </a: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管理学生</a:t>
              </a:r>
              <a:r>
                <a:rPr lang="zh-CN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信息</a:t>
              </a:r>
              <a:endPara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" name="Shape 49"/>
          <p:cNvSpPr/>
          <p:nvPr/>
        </p:nvSpPr>
        <p:spPr>
          <a:xfrm>
            <a:off x="3563937" y="381436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dvAuto="0"/>
      <p:bldP spid="35" grpId="0" animBg="1" advAuto="0"/>
      <p:bldP spid="36" grpId="0" animBg="1" advAuto="0"/>
      <p:bldP spid="37" grpId="0" animBg="1"/>
      <p:bldP spid="41" grpId="0" animBg="1"/>
      <p:bldP spid="45" grpId="0" animBg="1"/>
      <p:bldP spid="49" grpId="0" animBg="1"/>
      <p:bldP spid="3" grpId="0"/>
      <p:bldP spid="4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4"/>
          <p:cNvSpPr/>
          <p:nvPr/>
        </p:nvSpPr>
        <p:spPr>
          <a:xfrm>
            <a:off x="1143000" y="0"/>
            <a:ext cx="6858000" cy="1071563"/>
          </a:xfrm>
          <a:prstGeom prst="rect">
            <a:avLst/>
          </a:prstGeom>
          <a:solidFill>
            <a:srgbClr val="F1F1F1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矩形 5"/>
          <p:cNvSpPr/>
          <p:nvPr/>
        </p:nvSpPr>
        <p:spPr>
          <a:xfrm>
            <a:off x="1143000" y="1071563"/>
            <a:ext cx="6858000" cy="4104085"/>
          </a:xfrm>
          <a:prstGeom prst="rect">
            <a:avLst/>
          </a:prstGeom>
          <a:solidFill>
            <a:srgbClr val="38B8D5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Rettangolo arrotondato 27"/>
          <p:cNvSpPr/>
          <p:nvPr/>
        </p:nvSpPr>
        <p:spPr>
          <a:xfrm>
            <a:off x="4196954" y="1017985"/>
            <a:ext cx="3374231" cy="134302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 sz="360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</p:txBody>
      </p:sp>
      <p:sp>
        <p:nvSpPr>
          <p:cNvPr id="18437" name="矩形 8"/>
          <p:cNvSpPr/>
          <p:nvPr/>
        </p:nvSpPr>
        <p:spPr>
          <a:xfrm>
            <a:off x="5941108" y="1267461"/>
            <a:ext cx="1516762" cy="5078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100000"/>
              </a:lnSpc>
            </a:pPr>
            <a:r>
              <a:rPr lang="zh-CN" altLang="en-US" sz="27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WELCOME</a:t>
            </a:r>
            <a:endParaRPr lang="zh-CN" altLang="en-US" sz="27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8438" name="Rettangolo 7"/>
          <p:cNvSpPr/>
          <p:nvPr/>
        </p:nvSpPr>
        <p:spPr>
          <a:xfrm>
            <a:off x="2221230" y="1135619"/>
            <a:ext cx="2672954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简洁明快的登陆注册界面，可以选择帐号类型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439" name="AutoShape 59"/>
          <p:cNvSpPr>
            <a:spLocks noChangeAspect="1" noTextEdit="1"/>
          </p:cNvSpPr>
          <p:nvPr/>
        </p:nvSpPr>
        <p:spPr>
          <a:xfrm>
            <a:off x="6179344" y="619126"/>
            <a:ext cx="852488" cy="11560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8440" name="组合 18439"/>
          <p:cNvGrpSpPr/>
          <p:nvPr/>
        </p:nvGrpSpPr>
        <p:grpSpPr>
          <a:xfrm>
            <a:off x="1785938" y="570310"/>
            <a:ext cx="307181" cy="250031"/>
            <a:chOff x="0" y="0"/>
            <a:chExt cx="1259" cy="1024"/>
          </a:xfrm>
        </p:grpSpPr>
        <p:sp>
          <p:nvSpPr>
            <p:cNvPr id="18441" name="Freeform 23"/>
            <p:cNvSpPr/>
            <p:nvPr/>
          </p:nvSpPr>
          <p:spPr>
            <a:xfrm>
              <a:off x="0" y="0"/>
              <a:ext cx="1259" cy="598"/>
            </a:xfrm>
            <a:custGeom>
              <a:avLst/>
              <a:gdLst>
                <a:gd name="txL" fmla="*/ 0 w 533"/>
                <a:gd name="txT" fmla="*/ 0 h 253"/>
                <a:gd name="txR" fmla="*/ 533 w 533"/>
                <a:gd name="txB" fmla="*/ 253 h 253"/>
              </a:gdLst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txL" t="txT" r="txR" b="tx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solidFill>
              <a:srgbClr val="38B8D5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2" name="Freeform 24"/>
            <p:cNvSpPr/>
            <p:nvPr/>
          </p:nvSpPr>
          <p:spPr>
            <a:xfrm>
              <a:off x="175" y="137"/>
              <a:ext cx="905" cy="887"/>
            </a:xfrm>
            <a:custGeom>
              <a:avLst/>
              <a:gdLst>
                <a:gd name="txL" fmla="*/ 0 w 383"/>
                <a:gd name="txT" fmla="*/ 0 h 375"/>
                <a:gd name="txR" fmla="*/ 383 w 383"/>
                <a:gd name="txB" fmla="*/ 375 h 375"/>
              </a:gdLst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txL" t="txT" r="txR" b="tx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solidFill>
              <a:srgbClr val="38B8D5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43" name="Freeform 29"/>
          <p:cNvSpPr>
            <a:spLocks noEditPoints="1"/>
          </p:cNvSpPr>
          <p:nvPr/>
        </p:nvSpPr>
        <p:spPr>
          <a:xfrm>
            <a:off x="2483644" y="570310"/>
            <a:ext cx="305991" cy="286940"/>
          </a:xfrm>
          <a:custGeom>
            <a:avLst/>
            <a:gdLst>
              <a:gd name="txL" fmla="*/ 0 w 606"/>
              <a:gd name="txT" fmla="*/ 0 h 567"/>
              <a:gd name="txR" fmla="*/ 606 w 606"/>
              <a:gd name="txB" fmla="*/ 567 h 567"/>
            </a:gdLst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txL" t="txT" r="txR" b="tx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8444" name="组合 18443"/>
          <p:cNvGrpSpPr/>
          <p:nvPr/>
        </p:nvGrpSpPr>
        <p:grpSpPr>
          <a:xfrm>
            <a:off x="3889773" y="522685"/>
            <a:ext cx="286940" cy="286940"/>
            <a:chOff x="0" y="0"/>
            <a:chExt cx="1212" cy="1212"/>
          </a:xfrm>
        </p:grpSpPr>
        <p:sp>
          <p:nvSpPr>
            <p:cNvPr id="18445" name="Freeform 34"/>
            <p:cNvSpPr/>
            <p:nvPr/>
          </p:nvSpPr>
          <p:spPr>
            <a:xfrm>
              <a:off x="267" y="0"/>
              <a:ext cx="678" cy="549"/>
            </a:xfrm>
            <a:custGeom>
              <a:avLst/>
              <a:gdLst>
                <a:gd name="txL" fmla="*/ 0 w 287"/>
                <a:gd name="txT" fmla="*/ 0 h 232"/>
                <a:gd name="txR" fmla="*/ 287 w 287"/>
                <a:gd name="txB" fmla="*/ 232 h 232"/>
              </a:gdLst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txL" t="txT" r="txR" b="tx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6" name="Freeform 35"/>
            <p:cNvSpPr/>
            <p:nvPr/>
          </p:nvSpPr>
          <p:spPr>
            <a:xfrm>
              <a:off x="0" y="605"/>
              <a:ext cx="1212" cy="607"/>
            </a:xfrm>
            <a:custGeom>
              <a:avLst/>
              <a:gdLst>
                <a:gd name="txL" fmla="*/ 0 w 513"/>
                <a:gd name="txT" fmla="*/ 0 h 257"/>
                <a:gd name="txR" fmla="*/ 513 w 513"/>
                <a:gd name="txB" fmla="*/ 257 h 257"/>
              </a:gdLst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txL" t="txT" r="txR" b="tx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47" name="Freeform 40"/>
          <p:cNvSpPr>
            <a:spLocks noEditPoints="1"/>
          </p:cNvSpPr>
          <p:nvPr/>
        </p:nvSpPr>
        <p:spPr>
          <a:xfrm>
            <a:off x="4538663" y="570310"/>
            <a:ext cx="354806" cy="239315"/>
          </a:xfrm>
          <a:custGeom>
            <a:avLst/>
            <a:gdLst>
              <a:gd name="txL" fmla="*/ 0 w 655"/>
              <a:gd name="txT" fmla="*/ 0 h 441"/>
              <a:gd name="txR" fmla="*/ 655 w 655"/>
              <a:gd name="txB" fmla="*/ 441 h 441"/>
            </a:gdLst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txL" t="txT" r="txR" b="tx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000000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8448" name="组合 18447"/>
          <p:cNvGrpSpPr/>
          <p:nvPr/>
        </p:nvGrpSpPr>
        <p:grpSpPr>
          <a:xfrm>
            <a:off x="3220641" y="522685"/>
            <a:ext cx="227409" cy="286940"/>
            <a:chOff x="0" y="0"/>
            <a:chExt cx="1139825" cy="1436688"/>
          </a:xfrm>
        </p:grpSpPr>
        <p:sp>
          <p:nvSpPr>
            <p:cNvPr id="18449" name="Freeform 62"/>
            <p:cNvSpPr/>
            <p:nvPr/>
          </p:nvSpPr>
          <p:spPr>
            <a:xfrm>
              <a:off x="0" y="566738"/>
              <a:ext cx="1139825" cy="869950"/>
            </a:xfrm>
            <a:custGeom>
              <a:avLst/>
              <a:gdLst>
                <a:gd name="txL" fmla="*/ 0 w 304"/>
                <a:gd name="txT" fmla="*/ 0 h 232"/>
                <a:gd name="txR" fmla="*/ 304 w 304"/>
                <a:gd name="txB" fmla="*/ 232 h 232"/>
              </a:gdLst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txL" t="txT" r="txR" b="tx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50" name="Freeform 61"/>
            <p:cNvSpPr/>
            <p:nvPr/>
          </p:nvSpPr>
          <p:spPr>
            <a:xfrm>
              <a:off x="71438" y="0"/>
              <a:ext cx="990600" cy="495300"/>
            </a:xfrm>
            <a:custGeom>
              <a:avLst/>
              <a:gdLst>
                <a:gd name="txL" fmla="*/ 0 w 264"/>
                <a:gd name="txT" fmla="*/ 0 h 132"/>
                <a:gd name="txR" fmla="*/ 264 w 264"/>
                <a:gd name="txB" fmla="*/ 132 h 132"/>
              </a:gdLst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txL" t="txT" r="txR" b="tx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095" y="1863090"/>
            <a:ext cx="4699635" cy="31337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ldLvl="0"/>
      <p:bldP spid="18438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4"/>
          <p:cNvSpPr/>
          <p:nvPr/>
        </p:nvSpPr>
        <p:spPr>
          <a:xfrm>
            <a:off x="1732360" y="1"/>
            <a:ext cx="6268640" cy="803672"/>
          </a:xfrm>
          <a:prstGeom prst="rect">
            <a:avLst/>
          </a:prstGeom>
          <a:solidFill>
            <a:srgbClr val="F1F1F1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矩形 5"/>
          <p:cNvSpPr/>
          <p:nvPr/>
        </p:nvSpPr>
        <p:spPr>
          <a:xfrm>
            <a:off x="1143000" y="826294"/>
            <a:ext cx="6858000" cy="4339829"/>
          </a:xfrm>
          <a:prstGeom prst="rect">
            <a:avLst/>
          </a:prstGeom>
          <a:solidFill>
            <a:srgbClr val="8ABE5A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Rettangolo arrotondato 27"/>
          <p:cNvSpPr/>
          <p:nvPr/>
        </p:nvSpPr>
        <p:spPr>
          <a:xfrm>
            <a:off x="4196954" y="1017985"/>
            <a:ext cx="3374231" cy="134302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 sz="360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</p:txBody>
      </p:sp>
      <p:sp>
        <p:nvSpPr>
          <p:cNvPr id="19461" name="矩形 8"/>
          <p:cNvSpPr/>
          <p:nvPr/>
        </p:nvSpPr>
        <p:spPr>
          <a:xfrm>
            <a:off x="3381615" y="826056"/>
            <a:ext cx="1859280" cy="5943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10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学生首页</a:t>
            </a:r>
            <a:endParaRPr lang="zh-CN" altLang="en-US" sz="33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9463" name="矩形 10"/>
          <p:cNvSpPr/>
          <p:nvPr/>
        </p:nvSpPr>
        <p:spPr>
          <a:xfrm>
            <a:off x="1143000" y="1"/>
            <a:ext cx="642938" cy="803672"/>
          </a:xfrm>
          <a:prstGeom prst="rect">
            <a:avLst/>
          </a:prstGeom>
          <a:solidFill>
            <a:srgbClr val="38B8D5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9464" name="组合 19463"/>
          <p:cNvGrpSpPr/>
          <p:nvPr/>
        </p:nvGrpSpPr>
        <p:grpSpPr>
          <a:xfrm>
            <a:off x="1946673" y="422673"/>
            <a:ext cx="307181" cy="250031"/>
            <a:chOff x="0" y="0"/>
            <a:chExt cx="1259" cy="1024"/>
          </a:xfrm>
        </p:grpSpPr>
        <p:sp>
          <p:nvSpPr>
            <p:cNvPr id="19465" name="Freeform 23"/>
            <p:cNvSpPr/>
            <p:nvPr/>
          </p:nvSpPr>
          <p:spPr>
            <a:xfrm>
              <a:off x="0" y="0"/>
              <a:ext cx="1259" cy="598"/>
            </a:xfrm>
            <a:custGeom>
              <a:avLst/>
              <a:gdLst>
                <a:gd name="txL" fmla="*/ 0 w 533"/>
                <a:gd name="txT" fmla="*/ 0 h 253"/>
                <a:gd name="txR" fmla="*/ 533 w 533"/>
                <a:gd name="txB" fmla="*/ 253 h 253"/>
              </a:gdLst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txL" t="txT" r="txR" b="tx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6" name="Freeform 24"/>
            <p:cNvSpPr/>
            <p:nvPr/>
          </p:nvSpPr>
          <p:spPr>
            <a:xfrm>
              <a:off x="175" y="137"/>
              <a:ext cx="905" cy="887"/>
            </a:xfrm>
            <a:custGeom>
              <a:avLst/>
              <a:gdLst>
                <a:gd name="txL" fmla="*/ 0 w 383"/>
                <a:gd name="txT" fmla="*/ 0 h 375"/>
                <a:gd name="txR" fmla="*/ 383 w 383"/>
                <a:gd name="txB" fmla="*/ 375 h 375"/>
              </a:gdLst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txL" t="txT" r="txR" b="tx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467" name="Freeform 29"/>
          <p:cNvSpPr>
            <a:spLocks noEditPoints="1"/>
          </p:cNvSpPr>
          <p:nvPr/>
        </p:nvSpPr>
        <p:spPr>
          <a:xfrm>
            <a:off x="2643188" y="422673"/>
            <a:ext cx="307181" cy="286940"/>
          </a:xfrm>
          <a:custGeom>
            <a:avLst/>
            <a:gdLst>
              <a:gd name="txL" fmla="*/ 0 w 606"/>
              <a:gd name="txT" fmla="*/ 0 h 567"/>
              <a:gd name="txR" fmla="*/ 606 w 606"/>
              <a:gd name="txB" fmla="*/ 567 h 567"/>
            </a:gdLst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txL" t="txT" r="txR" b="tx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rgbClr val="76923C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9468" name="组合 19467"/>
          <p:cNvGrpSpPr/>
          <p:nvPr/>
        </p:nvGrpSpPr>
        <p:grpSpPr>
          <a:xfrm>
            <a:off x="4050506" y="375048"/>
            <a:ext cx="285750" cy="286940"/>
            <a:chOff x="0" y="0"/>
            <a:chExt cx="1212" cy="1212"/>
          </a:xfrm>
        </p:grpSpPr>
        <p:sp>
          <p:nvSpPr>
            <p:cNvPr id="19469" name="Freeform 34"/>
            <p:cNvSpPr/>
            <p:nvPr/>
          </p:nvSpPr>
          <p:spPr>
            <a:xfrm>
              <a:off x="267" y="0"/>
              <a:ext cx="678" cy="549"/>
            </a:xfrm>
            <a:custGeom>
              <a:avLst/>
              <a:gdLst>
                <a:gd name="txL" fmla="*/ 0 w 287"/>
                <a:gd name="txT" fmla="*/ 0 h 232"/>
                <a:gd name="txR" fmla="*/ 287 w 287"/>
                <a:gd name="txB" fmla="*/ 232 h 232"/>
              </a:gdLst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txL" t="txT" r="txR" b="tx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70" name="Freeform 35"/>
            <p:cNvSpPr/>
            <p:nvPr/>
          </p:nvSpPr>
          <p:spPr>
            <a:xfrm>
              <a:off x="0" y="605"/>
              <a:ext cx="1212" cy="607"/>
            </a:xfrm>
            <a:custGeom>
              <a:avLst/>
              <a:gdLst>
                <a:gd name="txL" fmla="*/ 0 w 513"/>
                <a:gd name="txT" fmla="*/ 0 h 257"/>
                <a:gd name="txR" fmla="*/ 513 w 513"/>
                <a:gd name="txB" fmla="*/ 257 h 257"/>
              </a:gdLst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txL" t="txT" r="txR" b="tx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471" name="Freeform 40"/>
          <p:cNvSpPr>
            <a:spLocks noEditPoints="1"/>
          </p:cNvSpPr>
          <p:nvPr/>
        </p:nvSpPr>
        <p:spPr>
          <a:xfrm>
            <a:off x="4699398" y="422673"/>
            <a:ext cx="354806" cy="239315"/>
          </a:xfrm>
          <a:custGeom>
            <a:avLst/>
            <a:gdLst>
              <a:gd name="txL" fmla="*/ 0 w 655"/>
              <a:gd name="txT" fmla="*/ 0 h 441"/>
              <a:gd name="txR" fmla="*/ 655 w 655"/>
              <a:gd name="txB" fmla="*/ 441 h 441"/>
            </a:gdLst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txL" t="txT" r="txR" b="tx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9472" name="组合 19471"/>
          <p:cNvGrpSpPr/>
          <p:nvPr/>
        </p:nvGrpSpPr>
        <p:grpSpPr>
          <a:xfrm>
            <a:off x="3381375" y="375048"/>
            <a:ext cx="227410" cy="286940"/>
            <a:chOff x="0" y="0"/>
            <a:chExt cx="1139825" cy="1436688"/>
          </a:xfrm>
        </p:grpSpPr>
        <p:sp>
          <p:nvSpPr>
            <p:cNvPr id="19473" name="Freeform 62"/>
            <p:cNvSpPr/>
            <p:nvPr/>
          </p:nvSpPr>
          <p:spPr>
            <a:xfrm>
              <a:off x="0" y="566738"/>
              <a:ext cx="1139825" cy="869950"/>
            </a:xfrm>
            <a:custGeom>
              <a:avLst/>
              <a:gdLst>
                <a:gd name="txL" fmla="*/ 0 w 304"/>
                <a:gd name="txT" fmla="*/ 0 h 232"/>
                <a:gd name="txR" fmla="*/ 304 w 304"/>
                <a:gd name="txB" fmla="*/ 232 h 232"/>
              </a:gdLst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txL" t="txT" r="txR" b="tx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74" name="Freeform 61"/>
            <p:cNvSpPr/>
            <p:nvPr/>
          </p:nvSpPr>
          <p:spPr>
            <a:xfrm>
              <a:off x="71438" y="0"/>
              <a:ext cx="990600" cy="495300"/>
            </a:xfrm>
            <a:custGeom>
              <a:avLst/>
              <a:gdLst>
                <a:gd name="txL" fmla="*/ 0 w 264"/>
                <a:gd name="txT" fmla="*/ 0 h 132"/>
                <a:gd name="txR" fmla="*/ 264 w 264"/>
                <a:gd name="txB" fmla="*/ 132 h 132"/>
              </a:gdLst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txL" t="txT" r="txR" b="tx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489075"/>
            <a:ext cx="5349240" cy="35661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5"/>
          <p:cNvSpPr/>
          <p:nvPr/>
        </p:nvSpPr>
        <p:spPr>
          <a:xfrm>
            <a:off x="1143000" y="803673"/>
            <a:ext cx="6858000" cy="4339828"/>
          </a:xfrm>
          <a:prstGeom prst="rect">
            <a:avLst/>
          </a:prstGeom>
          <a:solidFill>
            <a:srgbClr val="CC4444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Rettangolo arrotondato 27"/>
          <p:cNvSpPr/>
          <p:nvPr/>
        </p:nvSpPr>
        <p:spPr>
          <a:xfrm>
            <a:off x="4196954" y="1017985"/>
            <a:ext cx="3374231" cy="134302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 sz="360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</p:txBody>
      </p:sp>
      <p:sp>
        <p:nvSpPr>
          <p:cNvPr id="20484" name="矩形 12"/>
          <p:cNvSpPr/>
          <p:nvPr/>
        </p:nvSpPr>
        <p:spPr>
          <a:xfrm>
            <a:off x="1732360" y="1"/>
            <a:ext cx="6268640" cy="803672"/>
          </a:xfrm>
          <a:prstGeom prst="rect">
            <a:avLst/>
          </a:prstGeom>
          <a:solidFill>
            <a:srgbClr val="F1F1F1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5" name="矩形 13"/>
          <p:cNvSpPr/>
          <p:nvPr/>
        </p:nvSpPr>
        <p:spPr>
          <a:xfrm>
            <a:off x="1143000" y="1"/>
            <a:ext cx="642938" cy="803672"/>
          </a:xfrm>
          <a:prstGeom prst="rect">
            <a:avLst/>
          </a:prstGeom>
          <a:solidFill>
            <a:srgbClr val="38B8D5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6" name="矩形 19"/>
          <p:cNvSpPr/>
          <p:nvPr/>
        </p:nvSpPr>
        <p:spPr>
          <a:xfrm>
            <a:off x="1522335" y="1187371"/>
            <a:ext cx="1859280" cy="5943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10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学生功能</a:t>
            </a:r>
            <a:endParaRPr lang="zh-CN" altLang="en-US" sz="33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grpSp>
        <p:nvGrpSpPr>
          <p:cNvPr id="20487" name="组合 20486"/>
          <p:cNvGrpSpPr/>
          <p:nvPr/>
        </p:nvGrpSpPr>
        <p:grpSpPr>
          <a:xfrm>
            <a:off x="1946673" y="422673"/>
            <a:ext cx="307181" cy="250031"/>
            <a:chOff x="0" y="0"/>
            <a:chExt cx="1259" cy="1024"/>
          </a:xfrm>
        </p:grpSpPr>
        <p:sp>
          <p:nvSpPr>
            <p:cNvPr id="20488" name="Freeform 23"/>
            <p:cNvSpPr/>
            <p:nvPr/>
          </p:nvSpPr>
          <p:spPr>
            <a:xfrm>
              <a:off x="0" y="0"/>
              <a:ext cx="1259" cy="598"/>
            </a:xfrm>
            <a:custGeom>
              <a:avLst/>
              <a:gdLst>
                <a:gd name="txL" fmla="*/ 0 w 533"/>
                <a:gd name="txT" fmla="*/ 0 h 253"/>
                <a:gd name="txR" fmla="*/ 533 w 533"/>
                <a:gd name="txB" fmla="*/ 253 h 253"/>
              </a:gdLst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txL" t="txT" r="txR" b="tx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89" name="Freeform 24"/>
            <p:cNvSpPr/>
            <p:nvPr/>
          </p:nvSpPr>
          <p:spPr>
            <a:xfrm>
              <a:off x="175" y="137"/>
              <a:ext cx="905" cy="887"/>
            </a:xfrm>
            <a:custGeom>
              <a:avLst/>
              <a:gdLst>
                <a:gd name="txL" fmla="*/ 0 w 383"/>
                <a:gd name="txT" fmla="*/ 0 h 375"/>
                <a:gd name="txR" fmla="*/ 383 w 383"/>
                <a:gd name="txB" fmla="*/ 375 h 375"/>
              </a:gdLst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txL" t="txT" r="txR" b="tx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490" name="Freeform 29"/>
          <p:cNvSpPr>
            <a:spLocks noEditPoints="1"/>
          </p:cNvSpPr>
          <p:nvPr/>
        </p:nvSpPr>
        <p:spPr>
          <a:xfrm>
            <a:off x="2643188" y="422673"/>
            <a:ext cx="307181" cy="286940"/>
          </a:xfrm>
          <a:custGeom>
            <a:avLst/>
            <a:gdLst>
              <a:gd name="txL" fmla="*/ 0 w 606"/>
              <a:gd name="txT" fmla="*/ 0 h 567"/>
              <a:gd name="txR" fmla="*/ 606 w 606"/>
              <a:gd name="txB" fmla="*/ 567 h 567"/>
            </a:gdLst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txL" t="txT" r="txR" b="tx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0491" name="组合 20490"/>
          <p:cNvGrpSpPr/>
          <p:nvPr/>
        </p:nvGrpSpPr>
        <p:grpSpPr>
          <a:xfrm>
            <a:off x="4050506" y="375048"/>
            <a:ext cx="285750" cy="286940"/>
            <a:chOff x="0" y="0"/>
            <a:chExt cx="1212" cy="1212"/>
          </a:xfrm>
        </p:grpSpPr>
        <p:sp>
          <p:nvSpPr>
            <p:cNvPr id="20492" name="Freeform 34"/>
            <p:cNvSpPr/>
            <p:nvPr/>
          </p:nvSpPr>
          <p:spPr>
            <a:xfrm>
              <a:off x="267" y="0"/>
              <a:ext cx="678" cy="549"/>
            </a:xfrm>
            <a:custGeom>
              <a:avLst/>
              <a:gdLst>
                <a:gd name="txL" fmla="*/ 0 w 287"/>
                <a:gd name="txT" fmla="*/ 0 h 232"/>
                <a:gd name="txR" fmla="*/ 287 w 287"/>
                <a:gd name="txB" fmla="*/ 232 h 232"/>
              </a:gdLst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txL" t="txT" r="txR" b="tx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93" name="Freeform 35"/>
            <p:cNvSpPr/>
            <p:nvPr/>
          </p:nvSpPr>
          <p:spPr>
            <a:xfrm>
              <a:off x="0" y="605"/>
              <a:ext cx="1212" cy="607"/>
            </a:xfrm>
            <a:custGeom>
              <a:avLst/>
              <a:gdLst>
                <a:gd name="txL" fmla="*/ 0 w 513"/>
                <a:gd name="txT" fmla="*/ 0 h 257"/>
                <a:gd name="txR" fmla="*/ 513 w 513"/>
                <a:gd name="txB" fmla="*/ 257 h 257"/>
              </a:gdLst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txL" t="txT" r="txR" b="tx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494" name="Freeform 40"/>
          <p:cNvSpPr>
            <a:spLocks noEditPoints="1"/>
          </p:cNvSpPr>
          <p:nvPr/>
        </p:nvSpPr>
        <p:spPr>
          <a:xfrm>
            <a:off x="4699398" y="422673"/>
            <a:ext cx="354806" cy="239315"/>
          </a:xfrm>
          <a:custGeom>
            <a:avLst/>
            <a:gdLst>
              <a:gd name="txL" fmla="*/ 0 w 655"/>
              <a:gd name="txT" fmla="*/ 0 h 441"/>
              <a:gd name="txR" fmla="*/ 655 w 655"/>
              <a:gd name="txB" fmla="*/ 441 h 441"/>
            </a:gdLst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txL" t="txT" r="txR" b="tx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0495" name="组合 20494"/>
          <p:cNvGrpSpPr/>
          <p:nvPr/>
        </p:nvGrpSpPr>
        <p:grpSpPr>
          <a:xfrm>
            <a:off x="3381375" y="375048"/>
            <a:ext cx="227410" cy="286940"/>
            <a:chOff x="0" y="0"/>
            <a:chExt cx="1139825" cy="1436688"/>
          </a:xfrm>
        </p:grpSpPr>
        <p:sp>
          <p:nvSpPr>
            <p:cNvPr id="20496" name="Freeform 62"/>
            <p:cNvSpPr/>
            <p:nvPr/>
          </p:nvSpPr>
          <p:spPr>
            <a:xfrm>
              <a:off x="0" y="566738"/>
              <a:ext cx="1139825" cy="869950"/>
            </a:xfrm>
            <a:custGeom>
              <a:avLst/>
              <a:gdLst>
                <a:gd name="txL" fmla="*/ 0 w 304"/>
                <a:gd name="txT" fmla="*/ 0 h 232"/>
                <a:gd name="txR" fmla="*/ 304 w 304"/>
                <a:gd name="txB" fmla="*/ 232 h 232"/>
              </a:gdLst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txL" t="txT" r="txR" b="tx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CC3333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497" name="Freeform 61"/>
            <p:cNvSpPr/>
            <p:nvPr/>
          </p:nvSpPr>
          <p:spPr>
            <a:xfrm>
              <a:off x="71438" y="0"/>
              <a:ext cx="990600" cy="495300"/>
            </a:xfrm>
            <a:custGeom>
              <a:avLst/>
              <a:gdLst>
                <a:gd name="txL" fmla="*/ 0 w 264"/>
                <a:gd name="txT" fmla="*/ 0 h 132"/>
                <a:gd name="txR" fmla="*/ 264 w 264"/>
                <a:gd name="txB" fmla="*/ 132 h 132"/>
              </a:gdLst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txL" t="txT" r="txR" b="tx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CC3333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005455"/>
            <a:ext cx="3192780" cy="21285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25" y="803910"/>
            <a:ext cx="4092575" cy="272859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6350"/>
            <a:ext cx="2406239" cy="5137150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401637" y="2613025"/>
            <a:ext cx="2004602" cy="624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E36C09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E36C09"/>
                </a:solidFill>
              </a:rPr>
              <a:t>Contents</a:t>
            </a:r>
            <a:endParaRPr sz="3600" b="1">
              <a:solidFill>
                <a:srgbClr val="E36C09"/>
              </a:solidFill>
            </a:endParaRPr>
          </a:p>
        </p:txBody>
      </p:sp>
      <p:sp>
        <p:nvSpPr>
          <p:cNvPr id="36" name="Shape 36"/>
          <p:cNvSpPr/>
          <p:nvPr/>
        </p:nvSpPr>
        <p:spPr>
          <a:xfrm>
            <a:off x="693737" y="1890712"/>
            <a:ext cx="1221741" cy="646178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4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 dirty="0" err="1">
                <a:solidFill>
                  <a:srgbClr val="FFFFFF"/>
                </a:solidFill>
              </a:rPr>
              <a:t>目录</a:t>
            </a:r>
            <a:endParaRPr sz="4400" b="1" dirty="0">
              <a:solidFill>
                <a:srgbClr val="FFFFF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453447" y="1101724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0" name="Group 40"/>
          <p:cNvGrpSpPr/>
          <p:nvPr/>
        </p:nvGrpSpPr>
        <p:grpSpPr>
          <a:xfrm>
            <a:off x="3880652" y="1072128"/>
            <a:ext cx="4089006" cy="383770"/>
            <a:chOff x="-56756" y="65971"/>
            <a:chExt cx="4089006" cy="383769"/>
          </a:xfrm>
        </p:grpSpPr>
        <p:sp>
          <p:nvSpPr>
            <p:cNvPr id="38" name="Shape 38">
              <a:hlinkClick r:id="rId1" action="ppaction://hlinksldjump"/>
            </p:cNvPr>
            <p:cNvSpPr/>
            <p:nvPr/>
          </p:nvSpPr>
          <p:spPr>
            <a:xfrm>
              <a:off x="-56756" y="95726"/>
              <a:ext cx="4032250" cy="35401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65971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>
            <a:off x="3479482" y="1862137"/>
            <a:ext cx="21590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44" name="Group 44"/>
          <p:cNvGrpSpPr/>
          <p:nvPr/>
        </p:nvGrpSpPr>
        <p:grpSpPr>
          <a:xfrm>
            <a:off x="3881120" y="1769725"/>
            <a:ext cx="4067258" cy="355602"/>
            <a:chOff x="0" y="26670"/>
            <a:chExt cx="4067258" cy="355600"/>
          </a:xfrm>
        </p:grpSpPr>
        <p:sp>
          <p:nvSpPr>
            <p:cNvPr id="42" name="Shape 42">
              <a:hlinkClick r:id="rId2" action="ppaction://hlinksldjump"/>
            </p:cNvPr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43" name="Shape 43"/>
            <p:cNvSpPr/>
            <p:nvPr/>
          </p:nvSpPr>
          <p:spPr>
            <a:xfrm>
              <a:off x="35008" y="67311"/>
              <a:ext cx="4032250" cy="274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主要成员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9" name="Shape 49"/>
          <p:cNvSpPr/>
          <p:nvPr/>
        </p:nvSpPr>
        <p:spPr>
          <a:xfrm>
            <a:off x="3535946" y="2432974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52" name="Group 52"/>
          <p:cNvGrpSpPr/>
          <p:nvPr/>
        </p:nvGrpSpPr>
        <p:grpSpPr>
          <a:xfrm>
            <a:off x="3851880" y="2388174"/>
            <a:ext cx="4060628" cy="355601"/>
            <a:chOff x="0" y="26670"/>
            <a:chExt cx="4060628" cy="355600"/>
          </a:xfrm>
        </p:grpSpPr>
        <p:sp>
          <p:nvSpPr>
            <p:cNvPr id="50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</a:p>
          </p:txBody>
        </p:sp>
        <p:sp>
          <p:nvSpPr>
            <p:cNvPr id="51" name="Shape 51">
              <a:hlinkClick r:id="rId3" action="ppaction://hlinksldjump"/>
            </p:cNvPr>
            <p:cNvSpPr/>
            <p:nvPr/>
          </p:nvSpPr>
          <p:spPr>
            <a:xfrm>
              <a:off x="28378" y="72809"/>
              <a:ext cx="4032250" cy="274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开发过程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880395" y="958616"/>
            <a:ext cx="1097280" cy="502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Shape 49"/>
          <p:cNvSpPr/>
          <p:nvPr/>
        </p:nvSpPr>
        <p:spPr>
          <a:xfrm>
            <a:off x="3526067" y="3080727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24" name="Group 52"/>
          <p:cNvGrpSpPr/>
          <p:nvPr/>
        </p:nvGrpSpPr>
        <p:grpSpPr>
          <a:xfrm>
            <a:off x="3852296" y="3011270"/>
            <a:ext cx="4060628" cy="355601"/>
            <a:chOff x="0" y="26670"/>
            <a:chExt cx="4060628" cy="355600"/>
          </a:xfrm>
        </p:grpSpPr>
        <p:sp>
          <p:nvSpPr>
            <p:cNvPr id="25" name="Shape 50"/>
            <p:cNvSpPr/>
            <p:nvPr/>
          </p:nvSpPr>
          <p:spPr>
            <a:xfrm>
              <a:off x="0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  <a:endParaRPr dirty="0"/>
            </a:p>
          </p:txBody>
        </p:sp>
        <p:sp>
          <p:nvSpPr>
            <p:cNvPr id="26" name="Shape 51">
              <a:hlinkClick r:id="rId4" action="ppaction://hlinksldjump"/>
            </p:cNvPr>
            <p:cNvSpPr/>
            <p:nvPr/>
          </p:nvSpPr>
          <p:spPr>
            <a:xfrm>
              <a:off x="28378" y="72809"/>
              <a:ext cx="4032250" cy="274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项目特点</a:t>
              </a:r>
              <a:endParaRPr lang="zh-CN" dirty="0">
                <a:solidFill>
                  <a:srgbClr val="E36C09"/>
                </a:solidFill>
              </a:endParaRPr>
            </a:p>
          </p:txBody>
        </p:sp>
      </p:grpSp>
      <p:sp>
        <p:nvSpPr>
          <p:cNvPr id="27" name="Shape 49"/>
          <p:cNvSpPr/>
          <p:nvPr/>
        </p:nvSpPr>
        <p:spPr>
          <a:xfrm>
            <a:off x="3464825" y="3776779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28" name="Group 52"/>
          <p:cNvGrpSpPr/>
          <p:nvPr/>
        </p:nvGrpSpPr>
        <p:grpSpPr>
          <a:xfrm>
            <a:off x="3851683" y="3704272"/>
            <a:ext cx="4045895" cy="362496"/>
            <a:chOff x="35552" y="-201404"/>
            <a:chExt cx="4045895" cy="355600"/>
          </a:xfrm>
        </p:grpSpPr>
        <p:sp>
          <p:nvSpPr>
            <p:cNvPr id="29" name="Shape 50">
              <a:hlinkClick r:id="rId5" action="ppaction://hlinksldjump"/>
            </p:cNvPr>
            <p:cNvSpPr/>
            <p:nvPr/>
          </p:nvSpPr>
          <p:spPr>
            <a:xfrm>
              <a:off x="35552" y="-201404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  <a:endParaRPr dirty="0"/>
            </a:p>
          </p:txBody>
        </p:sp>
        <p:sp>
          <p:nvSpPr>
            <p:cNvPr id="30" name="Shape 51"/>
            <p:cNvSpPr/>
            <p:nvPr/>
          </p:nvSpPr>
          <p:spPr>
            <a:xfrm>
              <a:off x="49197" y="-183111"/>
              <a:ext cx="4032250" cy="26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项目成果</a:t>
              </a:r>
              <a:endParaRPr 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6" name="Shape 37"/>
          <p:cNvSpPr/>
          <p:nvPr/>
        </p:nvSpPr>
        <p:spPr>
          <a:xfrm>
            <a:off x="3514405" y="420263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59" name="Shape 39"/>
          <p:cNvSpPr/>
          <p:nvPr/>
        </p:nvSpPr>
        <p:spPr>
          <a:xfrm>
            <a:off x="4988796" y="-2365"/>
            <a:ext cx="403225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spAutoFit/>
          </a:bodyPr>
          <a:lstStyle>
            <a:lvl1pPr>
              <a:defRPr>
                <a:solidFill>
                  <a:srgbClr val="E36C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E36C09"/>
              </a:solidFill>
            </a:endParaRPr>
          </a:p>
        </p:txBody>
      </p:sp>
      <p:grpSp>
        <p:nvGrpSpPr>
          <p:cNvPr id="60" name="Group 52"/>
          <p:cNvGrpSpPr/>
          <p:nvPr/>
        </p:nvGrpSpPr>
        <p:grpSpPr>
          <a:xfrm>
            <a:off x="3880652" y="358306"/>
            <a:ext cx="4096021" cy="355601"/>
            <a:chOff x="89752" y="26670"/>
            <a:chExt cx="4096021" cy="355600"/>
          </a:xfrm>
        </p:grpSpPr>
        <p:sp>
          <p:nvSpPr>
            <p:cNvPr id="61" name="Shape 50">
              <a:hlinkClick r:id="rId6" action="ppaction://hlinksldjump"/>
            </p:cNvPr>
            <p:cNvSpPr/>
            <p:nvPr/>
          </p:nvSpPr>
          <p:spPr>
            <a:xfrm>
              <a:off x="89752" y="26670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  <a:endParaRPr dirty="0"/>
            </a:p>
          </p:txBody>
        </p:sp>
        <p:sp>
          <p:nvSpPr>
            <p:cNvPr id="62" name="Shape 51"/>
            <p:cNvSpPr/>
            <p:nvPr/>
          </p:nvSpPr>
          <p:spPr>
            <a:xfrm>
              <a:off x="153523" y="35994"/>
              <a:ext cx="403225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项目介绍</a:t>
              </a:r>
              <a:endParaRPr dirty="0">
                <a:solidFill>
                  <a:srgbClr val="E36C09"/>
                </a:solidFill>
              </a:endParaRPr>
            </a:p>
          </p:txBody>
        </p:sp>
      </p:grpSp>
      <p:sp>
        <p:nvSpPr>
          <p:cNvPr id="4" name="Shape 49"/>
          <p:cNvSpPr/>
          <p:nvPr/>
        </p:nvSpPr>
        <p:spPr>
          <a:xfrm>
            <a:off x="3468000" y="4357804"/>
            <a:ext cx="215901" cy="2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grpSp>
        <p:nvGrpSpPr>
          <p:cNvPr id="5" name="Group 52"/>
          <p:cNvGrpSpPr/>
          <p:nvPr/>
        </p:nvGrpSpPr>
        <p:grpSpPr>
          <a:xfrm>
            <a:off x="3851683" y="4358322"/>
            <a:ext cx="4045895" cy="362496"/>
            <a:chOff x="35552" y="-201404"/>
            <a:chExt cx="4045895" cy="355600"/>
          </a:xfrm>
        </p:grpSpPr>
        <p:sp>
          <p:nvSpPr>
            <p:cNvPr id="6" name="Shape 50">
              <a:hlinkClick r:id="rId5" action="ppaction://hlinksldjump"/>
            </p:cNvPr>
            <p:cNvSpPr/>
            <p:nvPr/>
          </p:nvSpPr>
          <p:spPr>
            <a:xfrm>
              <a:off x="35552" y="-201404"/>
              <a:ext cx="4032250" cy="35560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>
                  <a:solidFill>
                    <a:srgbClr val="E36C09"/>
                  </a:solidFill>
                </a:defRPr>
              </a:pPr>
              <a:endParaRPr dirty="0"/>
            </a:p>
          </p:txBody>
        </p:sp>
        <p:sp>
          <p:nvSpPr>
            <p:cNvPr id="7" name="Shape 51"/>
            <p:cNvSpPr/>
            <p:nvPr/>
          </p:nvSpPr>
          <p:spPr>
            <a:xfrm>
              <a:off x="49197" y="-183111"/>
              <a:ext cx="4032250" cy="26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E36C0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后期优化</a:t>
              </a:r>
              <a:endParaRPr 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 advAuto="0"/>
      <p:bldP spid="35" grpId="3" animBg="1" advAuto="0"/>
      <p:bldP spid="36" grpId="2" animBg="1" advAuto="0"/>
      <p:bldP spid="37" grpId="0" bldLvl="0" animBg="1"/>
      <p:bldP spid="41" grpId="0" bldLvl="0" animBg="1"/>
      <p:bldP spid="49" grpId="0" bldLvl="0" animBg="1"/>
      <p:bldP spid="3" grpId="0"/>
      <p:bldP spid="23" grpId="0" bldLvl="0" animBg="1"/>
      <p:bldP spid="27" grpId="0" bldLvl="0" animBg="1"/>
      <p:bldP spid="56" grpId="0" bldLvl="0" animBg="1"/>
      <p:bldP spid="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5"/>
          <p:cNvSpPr/>
          <p:nvPr/>
        </p:nvSpPr>
        <p:spPr>
          <a:xfrm>
            <a:off x="1143000" y="803673"/>
            <a:ext cx="6858000" cy="4339828"/>
          </a:xfrm>
          <a:prstGeom prst="rect">
            <a:avLst/>
          </a:prstGeom>
          <a:solidFill>
            <a:srgbClr val="CDB53F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7" name="Rettangolo arrotondato 27"/>
          <p:cNvSpPr/>
          <p:nvPr/>
        </p:nvSpPr>
        <p:spPr>
          <a:xfrm>
            <a:off x="4196954" y="1017985"/>
            <a:ext cx="3374231" cy="134302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 sz="360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</p:txBody>
      </p:sp>
      <p:sp>
        <p:nvSpPr>
          <p:cNvPr id="21508" name="矩形 12"/>
          <p:cNvSpPr/>
          <p:nvPr/>
        </p:nvSpPr>
        <p:spPr>
          <a:xfrm>
            <a:off x="1732360" y="1"/>
            <a:ext cx="6268640" cy="803672"/>
          </a:xfrm>
          <a:prstGeom prst="rect">
            <a:avLst/>
          </a:prstGeom>
          <a:solidFill>
            <a:srgbClr val="F1F1F1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9" name="矩形 13"/>
          <p:cNvSpPr/>
          <p:nvPr/>
        </p:nvSpPr>
        <p:spPr>
          <a:xfrm>
            <a:off x="1143000" y="1"/>
            <a:ext cx="642938" cy="803672"/>
          </a:xfrm>
          <a:prstGeom prst="rect">
            <a:avLst/>
          </a:prstGeom>
          <a:solidFill>
            <a:srgbClr val="CC4444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19"/>
          <p:cNvSpPr/>
          <p:nvPr/>
        </p:nvSpPr>
        <p:spPr>
          <a:xfrm>
            <a:off x="2305288" y="1029891"/>
            <a:ext cx="1440180" cy="5943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10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教师页</a:t>
            </a:r>
            <a:endParaRPr lang="zh-CN" altLang="en-US" sz="33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grpSp>
        <p:nvGrpSpPr>
          <p:cNvPr id="21511" name="组合 21510"/>
          <p:cNvGrpSpPr/>
          <p:nvPr/>
        </p:nvGrpSpPr>
        <p:grpSpPr>
          <a:xfrm>
            <a:off x="1946673" y="422673"/>
            <a:ext cx="307181" cy="250031"/>
            <a:chOff x="0" y="0"/>
            <a:chExt cx="1259" cy="1024"/>
          </a:xfrm>
        </p:grpSpPr>
        <p:sp>
          <p:nvSpPr>
            <p:cNvPr id="21512" name="Freeform 23"/>
            <p:cNvSpPr/>
            <p:nvPr/>
          </p:nvSpPr>
          <p:spPr>
            <a:xfrm>
              <a:off x="0" y="0"/>
              <a:ext cx="1259" cy="598"/>
            </a:xfrm>
            <a:custGeom>
              <a:avLst/>
              <a:gdLst>
                <a:gd name="txL" fmla="*/ 0 w 533"/>
                <a:gd name="txT" fmla="*/ 0 h 253"/>
                <a:gd name="txR" fmla="*/ 533 w 533"/>
                <a:gd name="txB" fmla="*/ 253 h 253"/>
              </a:gdLst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txL" t="txT" r="txR" b="tx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3" name="Freeform 24"/>
            <p:cNvSpPr/>
            <p:nvPr/>
          </p:nvSpPr>
          <p:spPr>
            <a:xfrm>
              <a:off x="175" y="137"/>
              <a:ext cx="905" cy="887"/>
            </a:xfrm>
            <a:custGeom>
              <a:avLst/>
              <a:gdLst>
                <a:gd name="txL" fmla="*/ 0 w 383"/>
                <a:gd name="txT" fmla="*/ 0 h 375"/>
                <a:gd name="txR" fmla="*/ 383 w 383"/>
                <a:gd name="txB" fmla="*/ 375 h 375"/>
              </a:gdLst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txL" t="txT" r="txR" b="tx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514" name="Freeform 29"/>
          <p:cNvSpPr>
            <a:spLocks noEditPoints="1"/>
          </p:cNvSpPr>
          <p:nvPr/>
        </p:nvSpPr>
        <p:spPr>
          <a:xfrm>
            <a:off x="2643188" y="422673"/>
            <a:ext cx="307181" cy="286940"/>
          </a:xfrm>
          <a:custGeom>
            <a:avLst/>
            <a:gdLst>
              <a:gd name="txL" fmla="*/ 0 w 606"/>
              <a:gd name="txT" fmla="*/ 0 h 567"/>
              <a:gd name="txR" fmla="*/ 606 w 606"/>
              <a:gd name="txB" fmla="*/ 567 h 567"/>
            </a:gdLst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txL" t="txT" r="txR" b="tx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1515" name="组合 21514"/>
          <p:cNvGrpSpPr/>
          <p:nvPr/>
        </p:nvGrpSpPr>
        <p:grpSpPr>
          <a:xfrm>
            <a:off x="4050506" y="375048"/>
            <a:ext cx="285750" cy="286940"/>
            <a:chOff x="0" y="0"/>
            <a:chExt cx="1212" cy="1212"/>
          </a:xfrm>
        </p:grpSpPr>
        <p:sp>
          <p:nvSpPr>
            <p:cNvPr id="21516" name="Freeform 34"/>
            <p:cNvSpPr/>
            <p:nvPr/>
          </p:nvSpPr>
          <p:spPr>
            <a:xfrm>
              <a:off x="267" y="0"/>
              <a:ext cx="678" cy="549"/>
            </a:xfrm>
            <a:custGeom>
              <a:avLst/>
              <a:gdLst>
                <a:gd name="txL" fmla="*/ 0 w 287"/>
                <a:gd name="txT" fmla="*/ 0 h 232"/>
                <a:gd name="txR" fmla="*/ 287 w 287"/>
                <a:gd name="txB" fmla="*/ 232 h 232"/>
              </a:gdLst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txL" t="txT" r="txR" b="tx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C6AE34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7" name="Freeform 35"/>
            <p:cNvSpPr/>
            <p:nvPr/>
          </p:nvSpPr>
          <p:spPr>
            <a:xfrm>
              <a:off x="0" y="605"/>
              <a:ext cx="1212" cy="607"/>
            </a:xfrm>
            <a:custGeom>
              <a:avLst/>
              <a:gdLst>
                <a:gd name="txL" fmla="*/ 0 w 513"/>
                <a:gd name="txT" fmla="*/ 0 h 257"/>
                <a:gd name="txR" fmla="*/ 513 w 513"/>
                <a:gd name="txB" fmla="*/ 257 h 257"/>
              </a:gdLst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txL" t="txT" r="txR" b="tx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C6AE34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518" name="Freeform 40"/>
          <p:cNvSpPr>
            <a:spLocks noEditPoints="1"/>
          </p:cNvSpPr>
          <p:nvPr/>
        </p:nvSpPr>
        <p:spPr>
          <a:xfrm>
            <a:off x="4699398" y="422673"/>
            <a:ext cx="354806" cy="239315"/>
          </a:xfrm>
          <a:custGeom>
            <a:avLst/>
            <a:gdLst>
              <a:gd name="txL" fmla="*/ 0 w 655"/>
              <a:gd name="txT" fmla="*/ 0 h 441"/>
              <a:gd name="txR" fmla="*/ 655 w 655"/>
              <a:gd name="txB" fmla="*/ 441 h 441"/>
            </a:gdLst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txL" t="txT" r="txR" b="tx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1519" name="组合 21518"/>
          <p:cNvGrpSpPr/>
          <p:nvPr/>
        </p:nvGrpSpPr>
        <p:grpSpPr>
          <a:xfrm>
            <a:off x="3381375" y="375048"/>
            <a:ext cx="227410" cy="286940"/>
            <a:chOff x="0" y="0"/>
            <a:chExt cx="1139825" cy="1436688"/>
          </a:xfrm>
        </p:grpSpPr>
        <p:sp>
          <p:nvSpPr>
            <p:cNvPr id="21520" name="Freeform 62"/>
            <p:cNvSpPr/>
            <p:nvPr/>
          </p:nvSpPr>
          <p:spPr>
            <a:xfrm>
              <a:off x="0" y="566738"/>
              <a:ext cx="1139825" cy="869950"/>
            </a:xfrm>
            <a:custGeom>
              <a:avLst/>
              <a:gdLst>
                <a:gd name="txL" fmla="*/ 0 w 304"/>
                <a:gd name="txT" fmla="*/ 0 h 232"/>
                <a:gd name="txR" fmla="*/ 304 w 304"/>
                <a:gd name="txB" fmla="*/ 232 h 232"/>
              </a:gdLst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txL" t="txT" r="txR" b="tx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21" name="Freeform 61"/>
            <p:cNvSpPr/>
            <p:nvPr/>
          </p:nvSpPr>
          <p:spPr>
            <a:xfrm>
              <a:off x="71438" y="0"/>
              <a:ext cx="990600" cy="495300"/>
            </a:xfrm>
            <a:custGeom>
              <a:avLst/>
              <a:gdLst>
                <a:gd name="txL" fmla="*/ 0 w 264"/>
                <a:gd name="txT" fmla="*/ 0 h 132"/>
                <a:gd name="txR" fmla="*/ 264 w 264"/>
                <a:gd name="txB" fmla="*/ 132 h 132"/>
              </a:gdLst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txL" t="txT" r="txR" b="tx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910" y="1624330"/>
            <a:ext cx="5109210" cy="340614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5"/>
          <p:cNvSpPr/>
          <p:nvPr/>
        </p:nvSpPr>
        <p:spPr>
          <a:xfrm>
            <a:off x="1143000" y="803673"/>
            <a:ext cx="6858000" cy="4339828"/>
          </a:xfrm>
          <a:prstGeom prst="rect">
            <a:avLst/>
          </a:prstGeom>
          <a:solidFill>
            <a:srgbClr val="AC5D4A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1" name="Rettangolo arrotondato 27"/>
          <p:cNvSpPr/>
          <p:nvPr/>
        </p:nvSpPr>
        <p:spPr>
          <a:xfrm>
            <a:off x="4196954" y="1017985"/>
            <a:ext cx="3374231" cy="134302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 sz="3600">
              <a:solidFill>
                <a:schemeClr val="bg1"/>
              </a:solidFill>
              <a:latin typeface="Arial Black" panose="020B0A04020102020204" pitchFamily="2" charset="0"/>
              <a:ea typeface="宋体" panose="02010600030101010101" pitchFamily="2" charset="-122"/>
              <a:sym typeface="Arial Black" panose="020B0A04020102020204" pitchFamily="2" charset="0"/>
            </a:endParaRPr>
          </a:p>
        </p:txBody>
      </p:sp>
      <p:sp>
        <p:nvSpPr>
          <p:cNvPr id="22532" name="矩形 12"/>
          <p:cNvSpPr/>
          <p:nvPr/>
        </p:nvSpPr>
        <p:spPr>
          <a:xfrm>
            <a:off x="1732360" y="1"/>
            <a:ext cx="6268640" cy="803672"/>
          </a:xfrm>
          <a:prstGeom prst="rect">
            <a:avLst/>
          </a:prstGeom>
          <a:solidFill>
            <a:srgbClr val="F1F1F1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3" name="矩形 13"/>
          <p:cNvSpPr/>
          <p:nvPr/>
        </p:nvSpPr>
        <p:spPr>
          <a:xfrm>
            <a:off x="1143000" y="1"/>
            <a:ext cx="642938" cy="803672"/>
          </a:xfrm>
          <a:prstGeom prst="rect">
            <a:avLst/>
          </a:prstGeom>
          <a:solidFill>
            <a:srgbClr val="CDB53F"/>
          </a:solidFill>
          <a:ln w="9525">
            <a:noFill/>
          </a:ln>
        </p:spPr>
        <p:txBody>
          <a:bodyPr anchor="ctr"/>
          <a:lstStyle/>
          <a:p>
            <a:pPr lvl="0" algn="ctr" eaLnBrk="0" hangingPunct="0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4" name="矩形 19"/>
          <p:cNvSpPr/>
          <p:nvPr/>
        </p:nvSpPr>
        <p:spPr>
          <a:xfrm>
            <a:off x="1886188" y="1029891"/>
            <a:ext cx="2278380" cy="5943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10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设教师功能</a:t>
            </a:r>
            <a:endParaRPr lang="zh-CN" altLang="en-US" sz="33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grpSp>
        <p:nvGrpSpPr>
          <p:cNvPr id="22535" name="组合 22534"/>
          <p:cNvGrpSpPr/>
          <p:nvPr/>
        </p:nvGrpSpPr>
        <p:grpSpPr>
          <a:xfrm>
            <a:off x="1946673" y="422673"/>
            <a:ext cx="307181" cy="250031"/>
            <a:chOff x="0" y="0"/>
            <a:chExt cx="1259" cy="1024"/>
          </a:xfrm>
        </p:grpSpPr>
        <p:sp>
          <p:nvSpPr>
            <p:cNvPr id="22536" name="Freeform 23"/>
            <p:cNvSpPr/>
            <p:nvPr/>
          </p:nvSpPr>
          <p:spPr>
            <a:xfrm>
              <a:off x="0" y="0"/>
              <a:ext cx="1259" cy="598"/>
            </a:xfrm>
            <a:custGeom>
              <a:avLst/>
              <a:gdLst>
                <a:gd name="txL" fmla="*/ 0 w 533"/>
                <a:gd name="txT" fmla="*/ 0 h 253"/>
                <a:gd name="txR" fmla="*/ 533 w 533"/>
                <a:gd name="txB" fmla="*/ 253 h 253"/>
              </a:gdLst>
              <a:ahLst/>
              <a:cxnLst>
                <a:cxn ang="0">
                  <a:pos x="525" y="222"/>
                </a:cxn>
                <a:cxn ang="0">
                  <a:pos x="338" y="31"/>
                </a:cxn>
                <a:cxn ang="0">
                  <a:pos x="266" y="0"/>
                </a:cxn>
                <a:cxn ang="0">
                  <a:pos x="196" y="31"/>
                </a:cxn>
                <a:cxn ang="0">
                  <a:pos x="163" y="64"/>
                </a:cxn>
                <a:cxn ang="0">
                  <a:pos x="163" y="18"/>
                </a:cxn>
                <a:cxn ang="0">
                  <a:pos x="81" y="18"/>
                </a:cxn>
                <a:cxn ang="0">
                  <a:pos x="81" y="147"/>
                </a:cxn>
                <a:cxn ang="0">
                  <a:pos x="7" y="222"/>
                </a:cxn>
                <a:cxn ang="0">
                  <a:pos x="7" y="244"/>
                </a:cxn>
                <a:cxn ang="0">
                  <a:pos x="29" y="244"/>
                </a:cxn>
                <a:cxn ang="0">
                  <a:pos x="218" y="53"/>
                </a:cxn>
                <a:cxn ang="0">
                  <a:pos x="266" y="33"/>
                </a:cxn>
                <a:cxn ang="0">
                  <a:pos x="316" y="53"/>
                </a:cxn>
                <a:cxn ang="0">
                  <a:pos x="503" y="244"/>
                </a:cxn>
                <a:cxn ang="0">
                  <a:pos x="525" y="244"/>
                </a:cxn>
                <a:cxn ang="0">
                  <a:pos x="525" y="222"/>
                </a:cxn>
              </a:cxnLst>
              <a:rect l="txL" t="txT" r="txR" b="txB"/>
              <a:pathLst>
                <a:path w="533" h="253">
                  <a:moveTo>
                    <a:pt x="525" y="222"/>
                  </a:moveTo>
                  <a:cubicBezTo>
                    <a:pt x="338" y="31"/>
                    <a:pt x="338" y="31"/>
                    <a:pt x="338" y="31"/>
                  </a:cubicBezTo>
                  <a:cubicBezTo>
                    <a:pt x="318" y="11"/>
                    <a:pt x="294" y="0"/>
                    <a:pt x="266" y="0"/>
                  </a:cubicBezTo>
                  <a:cubicBezTo>
                    <a:pt x="240" y="0"/>
                    <a:pt x="216" y="11"/>
                    <a:pt x="196" y="31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0" y="231"/>
                    <a:pt x="0" y="237"/>
                    <a:pt x="7" y="244"/>
                  </a:cubicBezTo>
                  <a:cubicBezTo>
                    <a:pt x="13" y="253"/>
                    <a:pt x="22" y="253"/>
                    <a:pt x="29" y="244"/>
                  </a:cubicBezTo>
                  <a:cubicBezTo>
                    <a:pt x="218" y="53"/>
                    <a:pt x="218" y="53"/>
                    <a:pt x="218" y="53"/>
                  </a:cubicBezTo>
                  <a:cubicBezTo>
                    <a:pt x="231" y="38"/>
                    <a:pt x="248" y="31"/>
                    <a:pt x="266" y="33"/>
                  </a:cubicBezTo>
                  <a:cubicBezTo>
                    <a:pt x="285" y="31"/>
                    <a:pt x="303" y="38"/>
                    <a:pt x="316" y="53"/>
                  </a:cubicBezTo>
                  <a:cubicBezTo>
                    <a:pt x="503" y="244"/>
                    <a:pt x="503" y="244"/>
                    <a:pt x="503" y="244"/>
                  </a:cubicBezTo>
                  <a:cubicBezTo>
                    <a:pt x="512" y="253"/>
                    <a:pt x="518" y="253"/>
                    <a:pt x="525" y="244"/>
                  </a:cubicBezTo>
                  <a:cubicBezTo>
                    <a:pt x="533" y="237"/>
                    <a:pt x="533" y="231"/>
                    <a:pt x="525" y="22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37" name="Freeform 24"/>
            <p:cNvSpPr/>
            <p:nvPr/>
          </p:nvSpPr>
          <p:spPr>
            <a:xfrm>
              <a:off x="175" y="137"/>
              <a:ext cx="905" cy="887"/>
            </a:xfrm>
            <a:custGeom>
              <a:avLst/>
              <a:gdLst>
                <a:gd name="txL" fmla="*/ 0 w 383"/>
                <a:gd name="txT" fmla="*/ 0 h 375"/>
                <a:gd name="txR" fmla="*/ 383 w 383"/>
                <a:gd name="txB" fmla="*/ 375 h 375"/>
              </a:gdLst>
              <a:ahLst/>
              <a:cxnLst>
                <a:cxn ang="0">
                  <a:pos x="268" y="375"/>
                </a:cxn>
                <a:cxn ang="0">
                  <a:pos x="351" y="375"/>
                </a:cxn>
                <a:cxn ang="0">
                  <a:pos x="375" y="366"/>
                </a:cxn>
                <a:cxn ang="0">
                  <a:pos x="383" y="341"/>
                </a:cxn>
                <a:cxn ang="0">
                  <a:pos x="383" y="168"/>
                </a:cxn>
                <a:cxn ang="0">
                  <a:pos x="237" y="20"/>
                </a:cxn>
                <a:cxn ang="0">
                  <a:pos x="192" y="0"/>
                </a:cxn>
                <a:cxn ang="0">
                  <a:pos x="148" y="20"/>
                </a:cxn>
                <a:cxn ang="0">
                  <a:pos x="0" y="168"/>
                </a:cxn>
                <a:cxn ang="0">
                  <a:pos x="0" y="341"/>
                </a:cxn>
                <a:cxn ang="0">
                  <a:pos x="11" y="366"/>
                </a:cxn>
                <a:cxn ang="0">
                  <a:pos x="35" y="375"/>
                </a:cxn>
                <a:cxn ang="0">
                  <a:pos x="116" y="375"/>
                </a:cxn>
                <a:cxn ang="0">
                  <a:pos x="116" y="273"/>
                </a:cxn>
                <a:cxn ang="0">
                  <a:pos x="137" y="250"/>
                </a:cxn>
                <a:cxn ang="0">
                  <a:pos x="246" y="250"/>
                </a:cxn>
                <a:cxn ang="0">
                  <a:pos x="268" y="273"/>
                </a:cxn>
                <a:cxn ang="0">
                  <a:pos x="268" y="375"/>
                </a:cxn>
              </a:cxnLst>
              <a:rect l="txL" t="txT" r="txR" b="txB"/>
              <a:pathLst>
                <a:path w="383" h="375">
                  <a:moveTo>
                    <a:pt x="268" y="375"/>
                  </a:moveTo>
                  <a:cubicBezTo>
                    <a:pt x="351" y="375"/>
                    <a:pt x="351" y="375"/>
                    <a:pt x="351" y="375"/>
                  </a:cubicBezTo>
                  <a:cubicBezTo>
                    <a:pt x="359" y="375"/>
                    <a:pt x="366" y="372"/>
                    <a:pt x="375" y="366"/>
                  </a:cubicBezTo>
                  <a:cubicBezTo>
                    <a:pt x="381" y="357"/>
                    <a:pt x="383" y="350"/>
                    <a:pt x="383" y="341"/>
                  </a:cubicBezTo>
                  <a:cubicBezTo>
                    <a:pt x="383" y="168"/>
                    <a:pt x="383" y="168"/>
                    <a:pt x="383" y="168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24" y="6"/>
                    <a:pt x="209" y="0"/>
                    <a:pt x="192" y="0"/>
                  </a:cubicBezTo>
                  <a:cubicBezTo>
                    <a:pt x="174" y="0"/>
                    <a:pt x="161" y="6"/>
                    <a:pt x="148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0"/>
                    <a:pt x="5" y="357"/>
                    <a:pt x="11" y="366"/>
                  </a:cubicBezTo>
                  <a:cubicBezTo>
                    <a:pt x="18" y="372"/>
                    <a:pt x="26" y="375"/>
                    <a:pt x="35" y="375"/>
                  </a:cubicBezTo>
                  <a:cubicBezTo>
                    <a:pt x="116" y="375"/>
                    <a:pt x="116" y="375"/>
                    <a:pt x="116" y="375"/>
                  </a:cubicBezTo>
                  <a:cubicBezTo>
                    <a:pt x="116" y="273"/>
                    <a:pt x="116" y="273"/>
                    <a:pt x="116" y="273"/>
                  </a:cubicBezTo>
                  <a:cubicBezTo>
                    <a:pt x="116" y="257"/>
                    <a:pt x="124" y="250"/>
                    <a:pt x="137" y="250"/>
                  </a:cubicBezTo>
                  <a:cubicBezTo>
                    <a:pt x="246" y="250"/>
                    <a:pt x="246" y="250"/>
                    <a:pt x="246" y="250"/>
                  </a:cubicBezTo>
                  <a:cubicBezTo>
                    <a:pt x="261" y="250"/>
                    <a:pt x="268" y="257"/>
                    <a:pt x="268" y="273"/>
                  </a:cubicBezTo>
                  <a:lnTo>
                    <a:pt x="268" y="37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538" name="Freeform 29"/>
          <p:cNvSpPr>
            <a:spLocks noEditPoints="1"/>
          </p:cNvSpPr>
          <p:nvPr/>
        </p:nvSpPr>
        <p:spPr>
          <a:xfrm>
            <a:off x="2643188" y="422673"/>
            <a:ext cx="307181" cy="286940"/>
          </a:xfrm>
          <a:custGeom>
            <a:avLst/>
            <a:gdLst>
              <a:gd name="txL" fmla="*/ 0 w 606"/>
              <a:gd name="txT" fmla="*/ 0 h 567"/>
              <a:gd name="txR" fmla="*/ 606 w 606"/>
              <a:gd name="txB" fmla="*/ 567 h 567"/>
            </a:gdLst>
            <a:ahLst/>
            <a:cxnLst>
              <a:cxn ang="0">
                <a:pos x="519" y="0"/>
              </a:cxn>
              <a:cxn ang="0">
                <a:pos x="87" y="0"/>
              </a:cxn>
              <a:cxn ang="0">
                <a:pos x="0" y="86"/>
              </a:cxn>
              <a:cxn ang="0">
                <a:pos x="0" y="346"/>
              </a:cxn>
              <a:cxn ang="0">
                <a:pos x="87" y="432"/>
              </a:cxn>
              <a:cxn ang="0">
                <a:pos x="267" y="432"/>
              </a:cxn>
              <a:cxn ang="0">
                <a:pos x="267" y="567"/>
              </a:cxn>
              <a:cxn ang="0">
                <a:pos x="425" y="432"/>
              </a:cxn>
              <a:cxn ang="0">
                <a:pos x="519" y="432"/>
              </a:cxn>
              <a:cxn ang="0">
                <a:pos x="583" y="404"/>
              </a:cxn>
              <a:cxn ang="0">
                <a:pos x="583" y="404"/>
              </a:cxn>
              <a:cxn ang="0">
                <a:pos x="583" y="403"/>
              </a:cxn>
              <a:cxn ang="0">
                <a:pos x="606" y="346"/>
              </a:cxn>
              <a:cxn ang="0">
                <a:pos x="606" y="86"/>
              </a:cxn>
              <a:cxn ang="0">
                <a:pos x="519" y="0"/>
              </a:cxn>
              <a:cxn ang="0">
                <a:pos x="291" y="70"/>
              </a:cxn>
              <a:cxn ang="0">
                <a:pos x="323" y="55"/>
              </a:cxn>
              <a:cxn ang="0">
                <a:pos x="351" y="66"/>
              </a:cxn>
              <a:cxn ang="0">
                <a:pos x="361" y="94"/>
              </a:cxn>
              <a:cxn ang="0">
                <a:pos x="348" y="127"/>
              </a:cxn>
              <a:cxn ang="0">
                <a:pos x="316" y="142"/>
              </a:cxn>
              <a:cxn ang="0">
                <a:pos x="289" y="131"/>
              </a:cxn>
              <a:cxn ang="0">
                <a:pos x="278" y="103"/>
              </a:cxn>
              <a:cxn ang="0">
                <a:pos x="291" y="70"/>
              </a:cxn>
              <a:cxn ang="0">
                <a:pos x="374" y="317"/>
              </a:cxn>
              <a:cxn ang="0">
                <a:pos x="316" y="367"/>
              </a:cxn>
              <a:cxn ang="0">
                <a:pos x="286" y="377"/>
              </a:cxn>
              <a:cxn ang="0">
                <a:pos x="262" y="367"/>
              </a:cxn>
              <a:cxn ang="0">
                <a:pos x="253" y="342"/>
              </a:cxn>
              <a:cxn ang="0">
                <a:pos x="277" y="235"/>
              </a:cxn>
              <a:cxn ang="0">
                <a:pos x="265" y="247"/>
              </a:cxn>
              <a:cxn ang="0">
                <a:pos x="254" y="257"/>
              </a:cxn>
              <a:cxn ang="0">
                <a:pos x="219" y="230"/>
              </a:cxn>
              <a:cxn ang="0">
                <a:pos x="231" y="216"/>
              </a:cxn>
              <a:cxn ang="0">
                <a:pos x="287" y="169"/>
              </a:cxn>
              <a:cxn ang="0">
                <a:pos x="325" y="156"/>
              </a:cxn>
              <a:cxn ang="0">
                <a:pos x="346" y="163"/>
              </a:cxn>
              <a:cxn ang="0">
                <a:pos x="356" y="184"/>
              </a:cxn>
              <a:cxn ang="0">
                <a:pos x="341" y="242"/>
              </a:cxn>
              <a:cxn ang="0">
                <a:pos x="325" y="301"/>
              </a:cxn>
              <a:cxn ang="0">
                <a:pos x="343" y="285"/>
              </a:cxn>
              <a:cxn ang="0">
                <a:pos x="355" y="274"/>
              </a:cxn>
              <a:cxn ang="0">
                <a:pos x="387" y="305"/>
              </a:cxn>
              <a:cxn ang="0">
                <a:pos x="374" y="317"/>
              </a:cxn>
            </a:cxnLst>
            <a:rect l="txL" t="txT" r="txR" b="txB"/>
            <a:pathLst>
              <a:path w="606" h="567">
                <a:moveTo>
                  <a:pt x="519" y="0"/>
                </a:move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94"/>
                  <a:pt x="39" y="432"/>
                  <a:pt x="87" y="432"/>
                </a:cubicBezTo>
                <a:cubicBezTo>
                  <a:pt x="267" y="432"/>
                  <a:pt x="267" y="432"/>
                  <a:pt x="267" y="432"/>
                </a:cubicBezTo>
                <a:cubicBezTo>
                  <a:pt x="267" y="567"/>
                  <a:pt x="267" y="567"/>
                  <a:pt x="267" y="567"/>
                </a:cubicBezTo>
                <a:cubicBezTo>
                  <a:pt x="425" y="432"/>
                  <a:pt x="425" y="432"/>
                  <a:pt x="425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45" y="432"/>
                  <a:pt x="567" y="421"/>
                  <a:pt x="583" y="404"/>
                </a:cubicBezTo>
                <a:cubicBezTo>
                  <a:pt x="583" y="404"/>
                  <a:pt x="583" y="404"/>
                  <a:pt x="583" y="404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97" y="388"/>
                  <a:pt x="606" y="368"/>
                  <a:pt x="606" y="346"/>
                </a:cubicBezTo>
                <a:cubicBezTo>
                  <a:pt x="606" y="86"/>
                  <a:pt x="606" y="86"/>
                  <a:pt x="606" y="86"/>
                </a:cubicBezTo>
                <a:cubicBezTo>
                  <a:pt x="606" y="39"/>
                  <a:pt x="567" y="0"/>
                  <a:pt x="519" y="0"/>
                </a:cubicBezTo>
                <a:close/>
                <a:moveTo>
                  <a:pt x="291" y="70"/>
                </a:moveTo>
                <a:cubicBezTo>
                  <a:pt x="300" y="60"/>
                  <a:pt x="311" y="55"/>
                  <a:pt x="323" y="55"/>
                </a:cubicBezTo>
                <a:cubicBezTo>
                  <a:pt x="334" y="55"/>
                  <a:pt x="343" y="59"/>
                  <a:pt x="351" y="66"/>
                </a:cubicBezTo>
                <a:cubicBezTo>
                  <a:pt x="358" y="74"/>
                  <a:pt x="361" y="83"/>
                  <a:pt x="361" y="94"/>
                </a:cubicBezTo>
                <a:cubicBezTo>
                  <a:pt x="361" y="106"/>
                  <a:pt x="357" y="118"/>
                  <a:pt x="348" y="127"/>
                </a:cubicBezTo>
                <a:cubicBezTo>
                  <a:pt x="339" y="137"/>
                  <a:pt x="328" y="142"/>
                  <a:pt x="316" y="142"/>
                </a:cubicBezTo>
                <a:cubicBezTo>
                  <a:pt x="306" y="142"/>
                  <a:pt x="296" y="138"/>
                  <a:pt x="289" y="131"/>
                </a:cubicBezTo>
                <a:cubicBezTo>
                  <a:pt x="282" y="123"/>
                  <a:pt x="278" y="114"/>
                  <a:pt x="278" y="103"/>
                </a:cubicBezTo>
                <a:cubicBezTo>
                  <a:pt x="278" y="90"/>
                  <a:pt x="283" y="79"/>
                  <a:pt x="291" y="70"/>
                </a:cubicBezTo>
                <a:close/>
                <a:moveTo>
                  <a:pt x="374" y="317"/>
                </a:moveTo>
                <a:cubicBezTo>
                  <a:pt x="361" y="330"/>
                  <a:pt x="328" y="360"/>
                  <a:pt x="316" y="367"/>
                </a:cubicBezTo>
                <a:cubicBezTo>
                  <a:pt x="305" y="374"/>
                  <a:pt x="295" y="377"/>
                  <a:pt x="286" y="377"/>
                </a:cubicBezTo>
                <a:cubicBezTo>
                  <a:pt x="276" y="377"/>
                  <a:pt x="268" y="373"/>
                  <a:pt x="262" y="367"/>
                </a:cubicBezTo>
                <a:cubicBezTo>
                  <a:pt x="256" y="361"/>
                  <a:pt x="253" y="352"/>
                  <a:pt x="253" y="342"/>
                </a:cubicBezTo>
                <a:cubicBezTo>
                  <a:pt x="253" y="325"/>
                  <a:pt x="261" y="291"/>
                  <a:pt x="277" y="235"/>
                </a:cubicBezTo>
                <a:cubicBezTo>
                  <a:pt x="273" y="239"/>
                  <a:pt x="269" y="243"/>
                  <a:pt x="265" y="247"/>
                </a:cubicBezTo>
                <a:cubicBezTo>
                  <a:pt x="254" y="257"/>
                  <a:pt x="254" y="257"/>
                  <a:pt x="254" y="257"/>
                </a:cubicBezTo>
                <a:cubicBezTo>
                  <a:pt x="219" y="230"/>
                  <a:pt x="219" y="230"/>
                  <a:pt x="219" y="230"/>
                </a:cubicBezTo>
                <a:cubicBezTo>
                  <a:pt x="231" y="216"/>
                  <a:pt x="231" y="216"/>
                  <a:pt x="231" y="216"/>
                </a:cubicBezTo>
                <a:cubicBezTo>
                  <a:pt x="246" y="199"/>
                  <a:pt x="273" y="176"/>
                  <a:pt x="287" y="169"/>
                </a:cubicBezTo>
                <a:cubicBezTo>
                  <a:pt x="301" y="160"/>
                  <a:pt x="314" y="156"/>
                  <a:pt x="325" y="156"/>
                </a:cubicBezTo>
                <a:cubicBezTo>
                  <a:pt x="334" y="156"/>
                  <a:pt x="341" y="159"/>
                  <a:pt x="346" y="163"/>
                </a:cubicBezTo>
                <a:cubicBezTo>
                  <a:pt x="352" y="168"/>
                  <a:pt x="356" y="176"/>
                  <a:pt x="356" y="184"/>
                </a:cubicBezTo>
                <a:cubicBezTo>
                  <a:pt x="356" y="188"/>
                  <a:pt x="356" y="193"/>
                  <a:pt x="341" y="242"/>
                </a:cubicBezTo>
                <a:cubicBezTo>
                  <a:pt x="333" y="269"/>
                  <a:pt x="328" y="288"/>
                  <a:pt x="325" y="301"/>
                </a:cubicBezTo>
                <a:cubicBezTo>
                  <a:pt x="330" y="296"/>
                  <a:pt x="337" y="290"/>
                  <a:pt x="343" y="285"/>
                </a:cubicBezTo>
                <a:cubicBezTo>
                  <a:pt x="355" y="274"/>
                  <a:pt x="355" y="274"/>
                  <a:pt x="355" y="274"/>
                </a:cubicBezTo>
                <a:cubicBezTo>
                  <a:pt x="387" y="305"/>
                  <a:pt x="387" y="305"/>
                  <a:pt x="387" y="305"/>
                </a:cubicBezTo>
                <a:lnTo>
                  <a:pt x="374" y="317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2539" name="组合 22538"/>
          <p:cNvGrpSpPr/>
          <p:nvPr/>
        </p:nvGrpSpPr>
        <p:grpSpPr>
          <a:xfrm>
            <a:off x="4050506" y="375048"/>
            <a:ext cx="285750" cy="286940"/>
            <a:chOff x="0" y="0"/>
            <a:chExt cx="1212" cy="1212"/>
          </a:xfrm>
        </p:grpSpPr>
        <p:sp>
          <p:nvSpPr>
            <p:cNvPr id="22540" name="Freeform 34"/>
            <p:cNvSpPr/>
            <p:nvPr/>
          </p:nvSpPr>
          <p:spPr>
            <a:xfrm>
              <a:off x="267" y="0"/>
              <a:ext cx="678" cy="549"/>
            </a:xfrm>
            <a:custGeom>
              <a:avLst/>
              <a:gdLst>
                <a:gd name="txL" fmla="*/ 0 w 287"/>
                <a:gd name="txT" fmla="*/ 0 h 232"/>
                <a:gd name="txR" fmla="*/ 287 w 287"/>
                <a:gd name="txB" fmla="*/ 232 h 232"/>
              </a:gdLst>
              <a:ahLst/>
              <a:cxnLst>
                <a:cxn ang="0">
                  <a:pos x="143" y="198"/>
                </a:cxn>
                <a:cxn ang="0">
                  <a:pos x="257" y="232"/>
                </a:cxn>
                <a:cxn ang="0">
                  <a:pos x="287" y="144"/>
                </a:cxn>
                <a:cxn ang="0">
                  <a:pos x="143" y="0"/>
                </a:cxn>
                <a:cxn ang="0">
                  <a:pos x="0" y="144"/>
                </a:cxn>
                <a:cxn ang="0">
                  <a:pos x="30" y="232"/>
                </a:cxn>
                <a:cxn ang="0">
                  <a:pos x="143" y="198"/>
                </a:cxn>
              </a:cxnLst>
              <a:rect l="txL" t="txT" r="txR" b="txB"/>
              <a:pathLst>
                <a:path w="287" h="232">
                  <a:moveTo>
                    <a:pt x="143" y="198"/>
                  </a:moveTo>
                  <a:cubicBezTo>
                    <a:pt x="185" y="198"/>
                    <a:pt x="224" y="210"/>
                    <a:pt x="257" y="232"/>
                  </a:cubicBezTo>
                  <a:cubicBezTo>
                    <a:pt x="276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177"/>
                    <a:pt x="11" y="207"/>
                    <a:pt x="30" y="232"/>
                  </a:cubicBezTo>
                  <a:cubicBezTo>
                    <a:pt x="62" y="210"/>
                    <a:pt x="101" y="198"/>
                    <a:pt x="143" y="198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1" name="Freeform 35"/>
            <p:cNvSpPr/>
            <p:nvPr/>
          </p:nvSpPr>
          <p:spPr>
            <a:xfrm>
              <a:off x="0" y="605"/>
              <a:ext cx="1212" cy="607"/>
            </a:xfrm>
            <a:custGeom>
              <a:avLst/>
              <a:gdLst>
                <a:gd name="txL" fmla="*/ 0 w 513"/>
                <a:gd name="txT" fmla="*/ 0 h 257"/>
                <a:gd name="txR" fmla="*/ 513 w 513"/>
                <a:gd name="txB" fmla="*/ 257 h 257"/>
              </a:gdLst>
              <a:ahLst/>
              <a:cxnLst>
                <a:cxn ang="0">
                  <a:pos x="513" y="257"/>
                </a:cxn>
                <a:cxn ang="0">
                  <a:pos x="513" y="257"/>
                </a:cxn>
                <a:cxn ang="0">
                  <a:pos x="256" y="0"/>
                </a:cxn>
                <a:cxn ang="0">
                  <a:pos x="0" y="257"/>
                </a:cxn>
                <a:cxn ang="0">
                  <a:pos x="0" y="257"/>
                </a:cxn>
                <a:cxn ang="0">
                  <a:pos x="513" y="257"/>
                </a:cxn>
              </a:cxnLst>
              <a:rect l="txL" t="txT" r="txR" b="txB"/>
              <a:pathLst>
                <a:path w="513" h="257">
                  <a:moveTo>
                    <a:pt x="513" y="257"/>
                  </a:moveTo>
                  <a:cubicBezTo>
                    <a:pt x="513" y="257"/>
                    <a:pt x="513" y="257"/>
                    <a:pt x="513" y="257"/>
                  </a:cubicBezTo>
                  <a:cubicBezTo>
                    <a:pt x="513" y="115"/>
                    <a:pt x="398" y="0"/>
                    <a:pt x="256" y="0"/>
                  </a:cubicBezTo>
                  <a:cubicBezTo>
                    <a:pt x="115" y="0"/>
                    <a:pt x="0" y="115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lnTo>
                    <a:pt x="513" y="257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542" name="Freeform 40"/>
          <p:cNvSpPr>
            <a:spLocks noEditPoints="1"/>
          </p:cNvSpPr>
          <p:nvPr/>
        </p:nvSpPr>
        <p:spPr>
          <a:xfrm>
            <a:off x="4699398" y="422673"/>
            <a:ext cx="354806" cy="239315"/>
          </a:xfrm>
          <a:custGeom>
            <a:avLst/>
            <a:gdLst>
              <a:gd name="txL" fmla="*/ 0 w 655"/>
              <a:gd name="txT" fmla="*/ 0 h 441"/>
              <a:gd name="txR" fmla="*/ 655 w 655"/>
              <a:gd name="txB" fmla="*/ 441 h 441"/>
            </a:gdLst>
            <a:ahLst/>
            <a:cxnLst>
              <a:cxn ang="0">
                <a:pos x="594" y="0"/>
              </a:cxn>
              <a:cxn ang="0">
                <a:pos x="62" y="0"/>
              </a:cxn>
              <a:cxn ang="0">
                <a:pos x="0" y="64"/>
              </a:cxn>
              <a:cxn ang="0">
                <a:pos x="0" y="378"/>
              </a:cxn>
              <a:cxn ang="0">
                <a:pos x="62" y="441"/>
              </a:cxn>
              <a:cxn ang="0">
                <a:pos x="594" y="441"/>
              </a:cxn>
              <a:cxn ang="0">
                <a:pos x="655" y="378"/>
              </a:cxn>
              <a:cxn ang="0">
                <a:pos x="655" y="64"/>
              </a:cxn>
              <a:cxn ang="0">
                <a:pos x="594" y="0"/>
              </a:cxn>
              <a:cxn ang="0">
                <a:pos x="298" y="228"/>
              </a:cxn>
              <a:cxn ang="0">
                <a:pos x="77" y="358"/>
              </a:cxn>
              <a:cxn ang="0">
                <a:pos x="77" y="94"/>
              </a:cxn>
              <a:cxn ang="0">
                <a:pos x="298" y="228"/>
              </a:cxn>
              <a:cxn ang="0">
                <a:pos x="123" y="77"/>
              </a:cxn>
              <a:cxn ang="0">
                <a:pos x="556" y="77"/>
              </a:cxn>
              <a:cxn ang="0">
                <a:pos x="336" y="206"/>
              </a:cxn>
              <a:cxn ang="0">
                <a:pos x="123" y="77"/>
              </a:cxn>
              <a:cxn ang="0">
                <a:pos x="336" y="251"/>
              </a:cxn>
              <a:cxn ang="0">
                <a:pos x="523" y="364"/>
              </a:cxn>
              <a:cxn ang="0">
                <a:pos x="142" y="364"/>
              </a:cxn>
              <a:cxn ang="0">
                <a:pos x="336" y="251"/>
              </a:cxn>
              <a:cxn ang="0">
                <a:pos x="373" y="229"/>
              </a:cxn>
              <a:cxn ang="0">
                <a:pos x="578" y="109"/>
              </a:cxn>
              <a:cxn ang="0">
                <a:pos x="578" y="353"/>
              </a:cxn>
              <a:cxn ang="0">
                <a:pos x="373" y="229"/>
              </a:cxn>
            </a:cxnLst>
            <a:rect l="txL" t="txT" r="txR" b="txB"/>
            <a:pathLst>
              <a:path w="655" h="441">
                <a:moveTo>
                  <a:pt x="594" y="0"/>
                </a:moveTo>
                <a:cubicBezTo>
                  <a:pt x="62" y="0"/>
                  <a:pt x="62" y="0"/>
                  <a:pt x="62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378"/>
                  <a:pt x="0" y="378"/>
                  <a:pt x="0" y="378"/>
                </a:cubicBezTo>
                <a:cubicBezTo>
                  <a:pt x="0" y="413"/>
                  <a:pt x="28" y="441"/>
                  <a:pt x="62" y="441"/>
                </a:cubicBezTo>
                <a:cubicBezTo>
                  <a:pt x="594" y="441"/>
                  <a:pt x="594" y="441"/>
                  <a:pt x="594" y="441"/>
                </a:cubicBezTo>
                <a:cubicBezTo>
                  <a:pt x="627" y="441"/>
                  <a:pt x="655" y="413"/>
                  <a:pt x="655" y="378"/>
                </a:cubicBezTo>
                <a:cubicBezTo>
                  <a:pt x="655" y="64"/>
                  <a:pt x="655" y="64"/>
                  <a:pt x="655" y="64"/>
                </a:cubicBezTo>
                <a:cubicBezTo>
                  <a:pt x="655" y="29"/>
                  <a:pt x="627" y="0"/>
                  <a:pt x="594" y="0"/>
                </a:cubicBezTo>
                <a:close/>
                <a:moveTo>
                  <a:pt x="298" y="228"/>
                </a:moveTo>
                <a:cubicBezTo>
                  <a:pt x="77" y="358"/>
                  <a:pt x="77" y="358"/>
                  <a:pt x="77" y="358"/>
                </a:cubicBezTo>
                <a:cubicBezTo>
                  <a:pt x="77" y="94"/>
                  <a:pt x="77" y="94"/>
                  <a:pt x="77" y="94"/>
                </a:cubicBezTo>
                <a:lnTo>
                  <a:pt x="298" y="228"/>
                </a:lnTo>
                <a:close/>
                <a:moveTo>
                  <a:pt x="123" y="77"/>
                </a:moveTo>
                <a:cubicBezTo>
                  <a:pt x="556" y="77"/>
                  <a:pt x="556" y="77"/>
                  <a:pt x="556" y="77"/>
                </a:cubicBezTo>
                <a:cubicBezTo>
                  <a:pt x="336" y="206"/>
                  <a:pt x="336" y="206"/>
                  <a:pt x="336" y="206"/>
                </a:cubicBezTo>
                <a:lnTo>
                  <a:pt x="123" y="77"/>
                </a:lnTo>
                <a:close/>
                <a:moveTo>
                  <a:pt x="336" y="251"/>
                </a:moveTo>
                <a:cubicBezTo>
                  <a:pt x="523" y="364"/>
                  <a:pt x="523" y="364"/>
                  <a:pt x="523" y="364"/>
                </a:cubicBezTo>
                <a:cubicBezTo>
                  <a:pt x="142" y="364"/>
                  <a:pt x="142" y="364"/>
                  <a:pt x="142" y="364"/>
                </a:cubicBezTo>
                <a:lnTo>
                  <a:pt x="336" y="251"/>
                </a:lnTo>
                <a:close/>
                <a:moveTo>
                  <a:pt x="373" y="229"/>
                </a:moveTo>
                <a:cubicBezTo>
                  <a:pt x="578" y="109"/>
                  <a:pt x="578" y="109"/>
                  <a:pt x="578" y="109"/>
                </a:cubicBezTo>
                <a:cubicBezTo>
                  <a:pt x="578" y="353"/>
                  <a:pt x="578" y="353"/>
                  <a:pt x="578" y="353"/>
                </a:cubicBezTo>
                <a:lnTo>
                  <a:pt x="373" y="229"/>
                </a:lnTo>
                <a:close/>
              </a:path>
            </a:pathLst>
          </a:custGeom>
          <a:solidFill>
            <a:srgbClr val="B76C59"/>
          </a:solidFill>
          <a:ln w="9525">
            <a:noFill/>
          </a:ln>
        </p:spPr>
        <p:txBody>
          <a:bodyPr vert="horz" wrap="square" anchor="t"/>
          <a:lstStyle/>
          <a:p>
            <a:pPr lvl="0" eaLnBrk="0" hangingPunct="0">
              <a:lnSpc>
                <a:spcPct val="100000"/>
              </a:lnSpc>
            </a:pPr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2543" name="组合 22542"/>
          <p:cNvGrpSpPr/>
          <p:nvPr/>
        </p:nvGrpSpPr>
        <p:grpSpPr>
          <a:xfrm>
            <a:off x="3381375" y="375048"/>
            <a:ext cx="227410" cy="286940"/>
            <a:chOff x="0" y="0"/>
            <a:chExt cx="1139825" cy="1436688"/>
          </a:xfrm>
        </p:grpSpPr>
        <p:sp>
          <p:nvSpPr>
            <p:cNvPr id="22544" name="Freeform 62"/>
            <p:cNvSpPr/>
            <p:nvPr/>
          </p:nvSpPr>
          <p:spPr>
            <a:xfrm>
              <a:off x="0" y="566738"/>
              <a:ext cx="1139825" cy="869950"/>
            </a:xfrm>
            <a:custGeom>
              <a:avLst/>
              <a:gdLst>
                <a:gd name="txL" fmla="*/ 0 w 304"/>
                <a:gd name="txT" fmla="*/ 0 h 232"/>
                <a:gd name="txR" fmla="*/ 304 w 304"/>
                <a:gd name="txB" fmla="*/ 232 h 232"/>
              </a:gdLst>
              <a:ahLst/>
              <a:cxnLst>
                <a:cxn ang="0">
                  <a:pos x="304" y="35"/>
                </a:cxn>
                <a:cxn ang="0">
                  <a:pos x="269" y="0"/>
                </a:cxn>
                <a:cxn ang="0">
                  <a:pos x="35" y="0"/>
                </a:cxn>
                <a:cxn ang="0">
                  <a:pos x="0" y="35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35" y="232"/>
                </a:cxn>
                <a:cxn ang="0">
                  <a:pos x="269" y="232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197"/>
                </a:cxn>
                <a:cxn ang="0">
                  <a:pos x="304" y="35"/>
                </a:cxn>
              </a:cxnLst>
              <a:rect l="txL" t="txT" r="txR" b="txB"/>
              <a:pathLst>
                <a:path w="304" h="232">
                  <a:moveTo>
                    <a:pt x="304" y="35"/>
                  </a:moveTo>
                  <a:cubicBezTo>
                    <a:pt x="304" y="16"/>
                    <a:pt x="289" y="0"/>
                    <a:pt x="2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216"/>
                    <a:pt x="15" y="232"/>
                    <a:pt x="35" y="232"/>
                  </a:cubicBezTo>
                  <a:cubicBezTo>
                    <a:pt x="269" y="232"/>
                    <a:pt x="269" y="232"/>
                    <a:pt x="269" y="232"/>
                  </a:cubicBezTo>
                  <a:cubicBezTo>
                    <a:pt x="289" y="232"/>
                    <a:pt x="304" y="216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lnTo>
                    <a:pt x="304" y="35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5" name="Freeform 61"/>
            <p:cNvSpPr/>
            <p:nvPr/>
          </p:nvSpPr>
          <p:spPr>
            <a:xfrm>
              <a:off x="71438" y="0"/>
              <a:ext cx="990600" cy="495300"/>
            </a:xfrm>
            <a:custGeom>
              <a:avLst/>
              <a:gdLst>
                <a:gd name="txL" fmla="*/ 0 w 264"/>
                <a:gd name="txT" fmla="*/ 0 h 132"/>
                <a:gd name="txR" fmla="*/ 264 w 264"/>
                <a:gd name="txB" fmla="*/ 132 h 132"/>
              </a:gdLst>
              <a:ahLst/>
              <a:cxnLst>
                <a:cxn ang="0">
                  <a:pos x="264" y="132"/>
                </a:cxn>
                <a:cxn ang="0">
                  <a:pos x="206" y="132"/>
                </a:cxn>
                <a:cxn ang="0">
                  <a:pos x="132" y="58"/>
                </a:cxn>
                <a:cxn ang="0">
                  <a:pos x="58" y="132"/>
                </a:cxn>
                <a:cxn ang="0">
                  <a:pos x="0" y="132"/>
                </a:cxn>
                <a:cxn ang="0">
                  <a:pos x="132" y="0"/>
                </a:cxn>
                <a:cxn ang="0">
                  <a:pos x="264" y="132"/>
                </a:cxn>
              </a:cxnLst>
              <a:rect l="txL" t="txT" r="txR" b="txB"/>
              <a:pathLst>
                <a:path w="264" h="132">
                  <a:moveTo>
                    <a:pt x="264" y="132"/>
                  </a:moveTo>
                  <a:cubicBezTo>
                    <a:pt x="206" y="132"/>
                    <a:pt x="206" y="132"/>
                    <a:pt x="206" y="132"/>
                  </a:cubicBezTo>
                  <a:cubicBezTo>
                    <a:pt x="206" y="91"/>
                    <a:pt x="173" y="58"/>
                    <a:pt x="132" y="58"/>
                  </a:cubicBezTo>
                  <a:cubicBezTo>
                    <a:pt x="91" y="58"/>
                    <a:pt x="58" y="91"/>
                    <a:pt x="58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2"/>
                  </a:cubicBezTo>
                  <a:close/>
                </a:path>
              </a:pathLst>
            </a:custGeom>
            <a:solidFill>
              <a:srgbClr val="262626"/>
            </a:solidFill>
            <a:ln w="9525">
              <a:noFill/>
            </a:ln>
          </p:spPr>
          <p:txBody>
            <a:bodyPr vert="horz" wrap="square" anchor="t"/>
            <a:lstStyle/>
            <a:p>
              <a:pPr lvl="0" eaLnBrk="0" hangingPunct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4330" y="929640"/>
            <a:ext cx="3742055" cy="2494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" y="2772410"/>
            <a:ext cx="3446145" cy="229806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24300" y="2108200"/>
            <a:ext cx="1280800" cy="430887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DDD9C3"/>
                </a:solidFill>
              </a:rPr>
              <a:t>Part </a:t>
            </a:r>
            <a:r>
              <a:rPr lang="en-US" altLang="zh-CN" sz="2800" dirty="0">
                <a:solidFill>
                  <a:srgbClr val="DDD9C3"/>
                </a:solidFill>
              </a:rPr>
              <a:t>Six</a:t>
            </a:r>
            <a:endParaRPr sz="2800" dirty="0">
              <a:solidFill>
                <a:srgbClr val="DDD9C3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622437" y="2582287"/>
            <a:ext cx="2830513" cy="6134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zh-CN" altLang="en-US" sz="3200" dirty="0">
                <a:solidFill>
                  <a:srgbClr val="E36C09"/>
                </a:solidFill>
              </a:rPr>
              <a:t>   </a:t>
            </a:r>
            <a:r>
              <a:rPr lang="zh-CN" altLang="en-US" sz="3200" b="1" dirty="0">
                <a:solidFill>
                  <a:srgbClr val="E36C09"/>
                </a:solidFill>
                <a:latin typeface="微软雅黑" panose="020B0503020204020204" charset="-122"/>
                <a:ea typeface="微软雅黑" panose="020B0503020204020204" charset="-122"/>
              </a:rPr>
              <a:t>后期优化</a:t>
            </a:r>
            <a:endParaRPr sz="3200" b="1" dirty="0">
              <a:solidFill>
                <a:srgbClr val="E36C0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162175" y="1814512"/>
            <a:ext cx="1653540" cy="1913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 dirty="0">
                <a:solidFill>
                  <a:srgbClr val="FFFFFF"/>
                </a:solidFill>
              </a:rPr>
              <a:t>0</a:t>
            </a:r>
            <a:r>
              <a:rPr lang="en-US" sz="9600" b="1" dirty="0">
                <a:solidFill>
                  <a:srgbClr val="FFFFFF"/>
                </a:solidFill>
              </a:rPr>
              <a:t>7</a:t>
            </a:r>
            <a:endParaRPr lang="en-US" sz="9600" b="1" dirty="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advClick="0" advTm="0">
    <p:wipe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 advAuto="0"/>
      <p:bldP spid="173" grpId="0" animBg="1" advAuto="0"/>
      <p:bldP spid="174" grpId="0" animBg="1" advAuto="0"/>
      <p:bldP spid="175" grpId="0" animBg="1" advAuto="0"/>
      <p:bldP spid="176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56" y="518628"/>
            <a:ext cx="9144002" cy="4105276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</p:txBody>
      </p:sp>
      <p:sp>
        <p:nvSpPr>
          <p:cNvPr id="215" name="Shape 215"/>
          <p:cNvSpPr/>
          <p:nvPr/>
        </p:nvSpPr>
        <p:spPr>
          <a:xfrm>
            <a:off x="755651" y="464046"/>
            <a:ext cx="7632700" cy="503238"/>
          </a:xfrm>
          <a:prstGeom prst="rect">
            <a:avLst/>
          </a:prstGeom>
          <a:solidFill>
            <a:srgbClr val="31859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pic>
        <p:nvPicPr>
          <p:cNvPr id="216" name="Passion.pdf" descr="C:\Users\v-jtobey.REDMOND\AppData\Local\MetroStyleAddIn\Icons\Passion.wmf"/>
          <p:cNvPicPr/>
          <p:nvPr/>
        </p:nvPicPr>
        <p:blipFill>
          <a:blip r:embed="rId1"/>
          <a:stretch>
            <a:fillRect/>
          </a:stretch>
        </p:blipFill>
        <p:spPr>
          <a:xfrm>
            <a:off x="1253962" y="464046"/>
            <a:ext cx="263525" cy="5032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7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143292" y="453858"/>
            <a:ext cx="523876" cy="5429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8" name="tile-icon-messaging.png" descr="C:\Users\Jonahs\Dropbox\Projects SCOTT\MEET Windows Azure\source\Background\tile-icon-messaging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292973" y="473702"/>
            <a:ext cx="504825" cy="5032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0" name="Shape 220"/>
          <p:cNvSpPr/>
          <p:nvPr/>
        </p:nvSpPr>
        <p:spPr>
          <a:xfrm flipV="1">
            <a:off x="1233324" y="1055816"/>
            <a:ext cx="304800" cy="261938"/>
          </a:xfrm>
          <a:prstGeom prst="triangle">
            <a:avLst/>
          </a:pr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221" name="Shape 221"/>
          <p:cNvSpPr/>
          <p:nvPr/>
        </p:nvSpPr>
        <p:spPr>
          <a:xfrm flipV="1">
            <a:off x="4257906" y="1059902"/>
            <a:ext cx="304800" cy="261938"/>
          </a:xfrm>
          <a:prstGeom prst="triangle">
            <a:avLst/>
          </a:pr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222" name="Shape 222"/>
          <p:cNvSpPr/>
          <p:nvPr/>
        </p:nvSpPr>
        <p:spPr>
          <a:xfrm flipV="1">
            <a:off x="7393778" y="1055816"/>
            <a:ext cx="303213" cy="261938"/>
          </a:xfrm>
          <a:prstGeom prst="triangle">
            <a:avLst/>
          </a:prstGeom>
          <a:solidFill>
            <a:srgbClr val="E36C0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375280" y="1269921"/>
            <a:ext cx="2020888" cy="17373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/>
            </a:lvl1pPr>
          </a:lstStyle>
          <a:p>
            <a:r>
              <a:rPr lang="zh-CN" altLang="en-US" sz="1800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目前程序只能在电脑端使用，后期希望制作可以应用在手机端的系统</a:t>
            </a:r>
            <a:endParaRPr lang="zh-CN" altLang="en-US" sz="1800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2346325" y="2771775"/>
            <a:ext cx="2020888" cy="34073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/>
            </a:lvl1pPr>
          </a:lstStyle>
          <a:p>
            <a:pPr lvl="0">
              <a:defRPr sz="1800"/>
            </a:pPr>
            <a:endParaRPr sz="1200" dirty="0"/>
          </a:p>
        </p:txBody>
      </p:sp>
      <p:sp>
        <p:nvSpPr>
          <p:cNvPr id="228" name="Shape 228"/>
          <p:cNvSpPr/>
          <p:nvPr/>
        </p:nvSpPr>
        <p:spPr>
          <a:xfrm>
            <a:off x="3478863" y="1265515"/>
            <a:ext cx="2022475" cy="23774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/>
            </a:lvl1pPr>
          </a:lstStyle>
          <a:p>
            <a:pPr>
              <a:defRPr sz="1800"/>
            </a:pPr>
            <a:r>
              <a:rPr lang="zh-CN" altLang="en-US" sz="1800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目前只能在本机访问数据库，还要实习在线的访问，实现在任何一台机器上都能使用</a:t>
            </a:r>
            <a:endParaRPr lang="zh-CN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defRPr sz="1800"/>
            </a:pPr>
            <a:r>
              <a:rPr sz="1000" dirty="0"/>
              <a:t>. </a:t>
            </a:r>
            <a:endParaRPr sz="1000" dirty="0"/>
          </a:p>
        </p:txBody>
      </p:sp>
      <p:sp>
        <p:nvSpPr>
          <p:cNvPr id="230" name="Shape 230"/>
          <p:cNvSpPr/>
          <p:nvPr/>
        </p:nvSpPr>
        <p:spPr>
          <a:xfrm>
            <a:off x="6534146" y="1327410"/>
            <a:ext cx="2022475" cy="25603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200"/>
            </a:lvl1pPr>
          </a:lstStyle>
          <a:p>
            <a:pPr lvl="0" algn="l">
              <a:defRPr sz="1800"/>
            </a:pP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目前数据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均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存储在数据库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中，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无法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与学校教务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进行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连接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后期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希望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能够</a:t>
            </a:r>
            <a:r>
              <a:rPr lang="zh-CN" altLang="en-US" dirty="0"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在教务系统中获取信息</a:t>
            </a:r>
            <a:endParaRPr lang="zh-CN" altLang="en-US" dirty="0"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32" name="Shape 232"/>
          <p:cNvSpPr/>
          <p:nvPr/>
        </p:nvSpPr>
        <p:spPr>
          <a:xfrm flipV="1">
            <a:off x="2843164" y="1265514"/>
            <a:ext cx="0" cy="3161442"/>
          </a:xfrm>
          <a:prstGeom prst="line">
            <a:avLst/>
          </a:prstGeom>
          <a:ln w="15875">
            <a:solidFill>
              <a:srgbClr val="E36C09">
                <a:alpha val="5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3" name="Shape 233"/>
          <p:cNvSpPr/>
          <p:nvPr/>
        </p:nvSpPr>
        <p:spPr>
          <a:xfrm flipV="1">
            <a:off x="6085513" y="1265511"/>
            <a:ext cx="0" cy="3161444"/>
          </a:xfrm>
          <a:prstGeom prst="line">
            <a:avLst/>
          </a:prstGeom>
          <a:ln w="12700">
            <a:solidFill>
              <a:srgbClr val="E36C09">
                <a:alpha val="50000"/>
              </a:srgbClr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slow" advClick="0" advTm="0">
    <p:zo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8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2" animBg="1" advAuto="0"/>
      <p:bldP spid="216" grpId="3" animBg="1" advAuto="0"/>
      <p:bldP spid="217" grpId="8" animBg="1" advAuto="0"/>
      <p:bldP spid="218" grpId="13" animBg="1" advAuto="0"/>
      <p:bldP spid="220" grpId="4" animBg="1" advAuto="0"/>
      <p:bldP spid="221" grpId="9" animBg="1" advAuto="0"/>
      <p:bldP spid="222" grpId="14" animBg="1" advAuto="0"/>
      <p:bldP spid="224" grpId="6" animBg="1" advAuto="0"/>
      <p:bldP spid="226" grpId="11" animBg="1" advAuto="0"/>
      <p:bldP spid="228" grpId="16" animBg="1" advAuto="0"/>
      <p:bldP spid="230" grpId="21" animBg="1" advAuto="0"/>
      <p:bldP spid="232" grpId="7" animBg="1" advAuto="0"/>
      <p:bldP spid="233" grpId="1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362"/>
          <p:cNvGrpSpPr/>
          <p:nvPr/>
        </p:nvGrpSpPr>
        <p:grpSpPr>
          <a:xfrm>
            <a:off x="6742112" y="195262"/>
            <a:ext cx="287339" cy="288926"/>
            <a:chOff x="0" y="0"/>
            <a:chExt cx="287337" cy="288925"/>
          </a:xfrm>
        </p:grpSpPr>
        <p:sp>
          <p:nvSpPr>
            <p:cNvPr id="358" name="Shape 358"/>
            <p:cNvSpPr/>
            <p:nvPr/>
          </p:nvSpPr>
          <p:spPr>
            <a:xfrm>
              <a:off x="-1" y="-1"/>
              <a:ext cx="287339" cy="28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  <p:grpSp>
          <p:nvGrpSpPr>
            <p:cNvPr id="361" name="Group 361"/>
            <p:cNvGrpSpPr/>
            <p:nvPr/>
          </p:nvGrpSpPr>
          <p:grpSpPr>
            <a:xfrm>
              <a:off x="71360" y="105670"/>
              <a:ext cx="144620" cy="77585"/>
              <a:chOff x="0" y="6001"/>
              <a:chExt cx="144618" cy="77583"/>
            </a:xfrm>
          </p:grpSpPr>
          <p:sp>
            <p:nvSpPr>
              <p:cNvPr id="359" name="Shape 359"/>
              <p:cNvSpPr/>
              <p:nvPr/>
            </p:nvSpPr>
            <p:spPr>
              <a:xfrm rot="16200000" flipH="1">
                <a:off x="72569" y="11535"/>
                <a:ext cx="77584" cy="66516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defRPr>
                </a:pPr>
              </a:p>
            </p:txBody>
          </p:sp>
          <p:sp>
            <p:nvSpPr>
              <p:cNvPr id="360" name="Shape 360"/>
              <p:cNvSpPr/>
              <p:nvPr/>
            </p:nvSpPr>
            <p:spPr>
              <a:xfrm rot="16200000" flipH="1">
                <a:off x="-5535" y="11535"/>
                <a:ext cx="77585" cy="66516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defRPr>
                </a:pPr>
              </a:p>
            </p:txBody>
          </p:sp>
        </p:grpSp>
      </p:grpSp>
      <p:grpSp>
        <p:nvGrpSpPr>
          <p:cNvPr id="367" name="Group 367"/>
          <p:cNvGrpSpPr/>
          <p:nvPr/>
        </p:nvGrpSpPr>
        <p:grpSpPr>
          <a:xfrm>
            <a:off x="8613774" y="195262"/>
            <a:ext cx="288926" cy="288926"/>
            <a:chOff x="0" y="0"/>
            <a:chExt cx="288925" cy="288925"/>
          </a:xfrm>
        </p:grpSpPr>
        <p:sp>
          <p:nvSpPr>
            <p:cNvPr id="363" name="Shape 363"/>
            <p:cNvSpPr/>
            <p:nvPr/>
          </p:nvSpPr>
          <p:spPr>
            <a:xfrm>
              <a:off x="-1" y="-1"/>
              <a:ext cx="288926" cy="28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  <p:grpSp>
          <p:nvGrpSpPr>
            <p:cNvPr id="366" name="Group 366"/>
            <p:cNvGrpSpPr/>
            <p:nvPr/>
          </p:nvGrpSpPr>
          <p:grpSpPr>
            <a:xfrm>
              <a:off x="82542" y="105670"/>
              <a:ext cx="145419" cy="77584"/>
              <a:chOff x="22294" y="6001"/>
              <a:chExt cx="145417" cy="77583"/>
            </a:xfrm>
          </p:grpSpPr>
          <p:sp>
            <p:nvSpPr>
              <p:cNvPr id="364" name="Shape 364"/>
              <p:cNvSpPr/>
              <p:nvPr/>
            </p:nvSpPr>
            <p:spPr>
              <a:xfrm rot="5400000">
                <a:off x="16943" y="11351"/>
                <a:ext cx="77584" cy="66883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defRPr>
                </a:pPr>
              </a:p>
            </p:txBody>
          </p:sp>
          <p:sp>
            <p:nvSpPr>
              <p:cNvPr id="365" name="Shape 365"/>
              <p:cNvSpPr/>
              <p:nvPr/>
            </p:nvSpPr>
            <p:spPr>
              <a:xfrm rot="5400000">
                <a:off x="95479" y="11351"/>
                <a:ext cx="77584" cy="66883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defRPr>
                </a:pPr>
              </a:p>
            </p:txBody>
          </p:sp>
        </p:grpSp>
      </p:grpSp>
      <p:grpSp>
        <p:nvGrpSpPr>
          <p:cNvPr id="372" name="Group 372"/>
          <p:cNvGrpSpPr/>
          <p:nvPr/>
        </p:nvGrpSpPr>
        <p:grpSpPr>
          <a:xfrm>
            <a:off x="7365999" y="195262"/>
            <a:ext cx="288926" cy="288926"/>
            <a:chOff x="0" y="0"/>
            <a:chExt cx="288925" cy="288925"/>
          </a:xfrm>
        </p:grpSpPr>
        <p:sp>
          <p:nvSpPr>
            <p:cNvPr id="368" name="Shape 368"/>
            <p:cNvSpPr/>
            <p:nvPr/>
          </p:nvSpPr>
          <p:spPr>
            <a:xfrm>
              <a:off x="-1" y="-1"/>
              <a:ext cx="288926" cy="28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  <p:grpSp>
          <p:nvGrpSpPr>
            <p:cNvPr id="371" name="Group 371"/>
            <p:cNvGrpSpPr/>
            <p:nvPr/>
          </p:nvGrpSpPr>
          <p:grpSpPr>
            <a:xfrm>
              <a:off x="108346" y="97671"/>
              <a:ext cx="72234" cy="108336"/>
              <a:chOff x="0" y="0"/>
              <a:chExt cx="72232" cy="108334"/>
            </a:xfrm>
          </p:grpSpPr>
          <p:sp>
            <p:nvSpPr>
              <p:cNvPr id="369" name="Shape 369"/>
              <p:cNvSpPr/>
              <p:nvPr/>
            </p:nvSpPr>
            <p:spPr>
              <a:xfrm>
                <a:off x="0" y="0"/>
                <a:ext cx="1" cy="108335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72231" y="0"/>
                <a:ext cx="2" cy="108335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grpSp>
        <p:nvGrpSpPr>
          <p:cNvPr id="375" name="Group 375"/>
          <p:cNvGrpSpPr/>
          <p:nvPr/>
        </p:nvGrpSpPr>
        <p:grpSpPr>
          <a:xfrm>
            <a:off x="7989887" y="195262"/>
            <a:ext cx="287339" cy="288926"/>
            <a:chOff x="0" y="0"/>
            <a:chExt cx="287337" cy="288925"/>
          </a:xfrm>
        </p:grpSpPr>
        <p:sp>
          <p:nvSpPr>
            <p:cNvPr id="373" name="Shape 373"/>
            <p:cNvSpPr/>
            <p:nvPr/>
          </p:nvSpPr>
          <p:spPr>
            <a:xfrm>
              <a:off x="-1" y="-1"/>
              <a:ext cx="287339" cy="28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85856" y="85814"/>
              <a:ext cx="107741" cy="108336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</p:grpSp>
      <p:sp>
        <p:nvSpPr>
          <p:cNvPr id="381" name="Shape 381"/>
          <p:cNvSpPr/>
          <p:nvPr/>
        </p:nvSpPr>
        <p:spPr>
          <a:xfrm>
            <a:off x="1236772" y="2064519"/>
            <a:ext cx="7247069" cy="101566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6000" b="1" dirty="0" err="1">
                <a:solidFill>
                  <a:srgbClr val="E36C09"/>
                </a:solidFill>
              </a:rPr>
              <a:t>谢谢大家</a:t>
            </a:r>
            <a:r>
              <a:rPr sz="6000" b="1" dirty="0">
                <a:solidFill>
                  <a:srgbClr val="E36C09"/>
                </a:solidFill>
              </a:rPr>
              <a:t>！</a:t>
            </a:r>
            <a:endParaRPr sz="6000" b="1" dirty="0">
              <a:solidFill>
                <a:srgbClr val="E36C09"/>
              </a:solidFill>
            </a:endParaRPr>
          </a:p>
        </p:txBody>
      </p:sp>
      <p:sp>
        <p:nvSpPr>
          <p:cNvPr id="2" name="Shape 381"/>
          <p:cNvSpPr/>
          <p:nvPr/>
        </p:nvSpPr>
        <p:spPr>
          <a:xfrm>
            <a:off x="-2484784" y="4155926"/>
            <a:ext cx="7247069" cy="3848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b="1" dirty="0" err="1">
                <a:solidFill>
                  <a:srgbClr val="E36C09"/>
                </a:solidFill>
              </a:rPr>
              <a:t>谢谢机智的组员</a:t>
            </a:r>
            <a:r>
              <a:rPr b="1" dirty="0">
                <a:solidFill>
                  <a:srgbClr val="E36C09"/>
                </a:solidFill>
              </a:rPr>
              <a:t>！</a:t>
            </a:r>
            <a:endParaRPr b="1" dirty="0">
              <a:solidFill>
                <a:srgbClr val="E36C09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65903 -0.06543 " pathEditMode="relative" rAng="0" ptsTypes="AA">
                                      <p:cBhvr>
                                        <p:cTn id="15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51" y="-3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4" animBg="1" advAuto="0"/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24300" y="2108200"/>
            <a:ext cx="1527235" cy="523240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DDD9C3"/>
                </a:solidFill>
              </a:rPr>
              <a:t>Part One</a:t>
            </a:r>
            <a:endParaRPr sz="2800" dirty="0">
              <a:solidFill>
                <a:srgbClr val="DDD9C3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708400" y="2644775"/>
            <a:ext cx="5133975" cy="5486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2800" b="1" dirty="0">
                <a:solidFill>
                  <a:srgbClr val="E36C09"/>
                </a:solidFill>
              </a:rPr>
              <a:t>  项目介绍</a:t>
            </a:r>
            <a:endParaRPr lang="en-US" altLang="zh-CN" sz="2800" b="1" dirty="0">
              <a:solidFill>
                <a:srgbClr val="E36C09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2162175" y="1814512"/>
            <a:ext cx="1460262" cy="155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 dirty="0">
                <a:solidFill>
                  <a:srgbClr val="FFFFFF"/>
                </a:solidFill>
              </a:rPr>
              <a:t>01</a:t>
            </a:r>
            <a:endParaRPr sz="9600" b="1" dirty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rippl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4" animBg="1" advAuto="0"/>
      <p:bldP spid="55" grpId="5" animBg="1" advAuto="0"/>
      <p:bldP spid="56" grpId="3" animBg="1" advAuto="0"/>
      <p:bldP spid="57" grpId="1" animBg="1" advAuto="0"/>
      <p:bldP spid="58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915566"/>
            <a:ext cx="9144000" cy="3385196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en-US" sz="24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学生信息管理系统</a:t>
            </a:r>
            <a:endParaRPr lang="en-US" altLang="zh-CN" sz="2400" kern="1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/>
              <a:t>            </a:t>
            </a:r>
            <a:r>
              <a:rPr lang="zh-CN" altLang="zh-CN" dirty="0"/>
              <a:t>以学校的学生信息管理为依托，结合教务教学管理，设计并开发一个学生信息管理系统，提供一个信息更新快捷、管理方便、功能设置合理的学生信息管理解决方案。针对学校大量的学生信息，就学生管理的几个方面，提供一个互动式的学生管理平台。系统目标如下：</a:t>
            </a:r>
            <a:endParaRPr lang="zh-CN" altLang="zh-CN" dirty="0"/>
          </a:p>
          <a:p>
            <a:r>
              <a:rPr lang="en-US" altLang="zh-CN" dirty="0"/>
              <a:t>            1.</a:t>
            </a:r>
            <a:r>
              <a:rPr lang="zh-CN" altLang="zh-CN" dirty="0"/>
              <a:t>        通过学生信息管理系统的实现，使学校的学生信息管理更加科学化。</a:t>
            </a:r>
            <a:endParaRPr lang="zh-CN" altLang="zh-CN" dirty="0"/>
          </a:p>
          <a:p>
            <a:r>
              <a:rPr lang="en-US" altLang="zh-CN" dirty="0"/>
              <a:t>            2.</a:t>
            </a:r>
            <a:r>
              <a:rPr lang="zh-CN" altLang="zh-CN" dirty="0"/>
              <a:t>         提供灵活、方便的操作。</a:t>
            </a:r>
            <a:endParaRPr lang="zh-CN" altLang="zh-CN" dirty="0"/>
          </a:p>
          <a:p>
            <a:r>
              <a:rPr lang="en-US" altLang="zh-CN" dirty="0"/>
              <a:t>            3.</a:t>
            </a:r>
            <a:r>
              <a:rPr lang="zh-CN" altLang="zh-CN" dirty="0"/>
              <a:t>         节约学生信息管理的成本，提高学校管理的效率。</a:t>
            </a:r>
            <a:endParaRPr lang="zh-CN" altLang="zh-CN" dirty="0"/>
          </a:p>
          <a:p>
            <a:r>
              <a:rPr lang="en-US" altLang="zh-CN" dirty="0"/>
              <a:t>            4.</a:t>
            </a:r>
            <a:r>
              <a:rPr lang="zh-CN" altLang="zh-CN" dirty="0"/>
              <a:t>         对系统提供必要的权限管理。</a:t>
            </a:r>
            <a:endParaRPr lang="zh-CN" altLang="zh-CN" dirty="0"/>
          </a:p>
          <a:p>
            <a:r>
              <a:rPr lang="en-US" altLang="zh-CN" dirty="0"/>
              <a:t>            5.</a:t>
            </a:r>
            <a:r>
              <a:rPr lang="zh-CN" altLang="zh-CN" dirty="0"/>
              <a:t>         为学校考核学生的综合素质提供必要的数据支持。</a:t>
            </a:r>
            <a:endParaRPr lang="zh-CN" altLang="zh-CN" dirty="0"/>
          </a:p>
        </p:txBody>
      </p:sp>
      <p:sp>
        <p:nvSpPr>
          <p:cNvPr id="79" name="Shape 79"/>
          <p:cNvSpPr/>
          <p:nvPr/>
        </p:nvSpPr>
        <p:spPr>
          <a:xfrm>
            <a:off x="2416175" y="1687512"/>
            <a:ext cx="1944688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924300" y="2108200"/>
            <a:ext cx="1501190" cy="523240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DD9C3"/>
                </a:solidFill>
              </a:rPr>
              <a:t>Part Two</a:t>
            </a:r>
            <a:endParaRPr sz="2800">
              <a:solidFill>
                <a:srgbClr val="DDD9C3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3416229" y="2669803"/>
            <a:ext cx="4018521" cy="5486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/>
            </a:lvl1pPr>
          </a:lstStyle>
          <a:p>
            <a:pPr lvl="1"/>
            <a:r>
              <a:rPr lang="zh-CN" altLang="zh-CN" sz="2800" b="1" dirty="0">
                <a:solidFill>
                  <a:srgbClr val="E36C09"/>
                </a:solidFill>
                <a:latin typeface="微软雅黑" panose="020B0503020204020204" charset="-122"/>
                <a:ea typeface="微软雅黑" panose="020B0503020204020204" charset="-122"/>
              </a:rPr>
              <a:t>研究背景</a:t>
            </a:r>
            <a:endParaRPr lang="zh-CN" altLang="zh-CN" sz="2800" b="1" dirty="0">
              <a:solidFill>
                <a:srgbClr val="E36C0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2162175" y="1814512"/>
            <a:ext cx="1460262" cy="155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FFFFFF"/>
                </a:solidFill>
              </a:rPr>
              <a:t>02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fractur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4" bldLvl="0" animBg="1" advAuto="0"/>
      <p:bldP spid="112" grpId="5" animBg="1" advAuto="0"/>
      <p:bldP spid="113" grpId="3" animBg="1" advAuto="0"/>
      <p:bldP spid="114" grpId="1" bldLvl="0" animBg="1" advAuto="0"/>
      <p:bldP spid="115" grpId="2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915566"/>
            <a:ext cx="9144000" cy="3385196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en-US" sz="2400" kern="1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本系统设计背景</a:t>
            </a:r>
            <a:endParaRPr lang="en-US" altLang="zh-CN" sz="2400" kern="1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/>
              <a:t>            </a:t>
            </a:r>
            <a:r>
              <a:rPr lang="zh-CN" altLang="zh-CN" dirty="0"/>
              <a:t>随着信息技术在管理上越来越深入而广泛的应用，管理信息系统的实施在技术上已逐步成熟。管理信息系统是一个不断发展的新型学科，任何一个单位要生存要发展，要高效率地把内部活动有机地组织起来，就必须建立与自身特点相适应的管理信息系统。目前，在学校里，随着高校规模的不断扩大和招生人数的不断增加，需要处理大量的学生数据信息。如何更好的组织学生信息，更加快捷的管理学生信息显得尤为的重要。</a:t>
            </a:r>
            <a:endParaRPr lang="zh-CN" altLang="zh-CN" dirty="0"/>
          </a:p>
          <a:p>
            <a:r>
              <a:rPr lang="zh-CN" altLang="zh-CN" dirty="0"/>
              <a:t>我们为此开发了一套学生信息管理系统，本系统面向学校的教务人员，目的是为学校办公管理提供一个快速、简单规范的管理平台，使学院在学生信息管理方面更加规范化</a:t>
            </a:r>
            <a:r>
              <a:rPr lang="en-US" altLang="zh-CN" dirty="0"/>
              <a:t>,</a:t>
            </a:r>
            <a:r>
              <a:rPr lang="zh-CN" altLang="zh-CN" dirty="0"/>
              <a:t>快捷化</a:t>
            </a:r>
            <a:endParaRPr lang="zh-CN" altLang="zh-CN" dirty="0"/>
          </a:p>
        </p:txBody>
      </p:sp>
      <p:sp>
        <p:nvSpPr>
          <p:cNvPr id="79" name="Shape 79"/>
          <p:cNvSpPr/>
          <p:nvPr/>
        </p:nvSpPr>
        <p:spPr>
          <a:xfrm>
            <a:off x="2416175" y="1687512"/>
            <a:ext cx="1944688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6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924300" y="2108200"/>
            <a:ext cx="1501190" cy="523240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DD9C3"/>
                </a:solidFill>
              </a:rPr>
              <a:t>Part Two</a:t>
            </a:r>
            <a:endParaRPr sz="2800">
              <a:solidFill>
                <a:srgbClr val="DDD9C3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3416229" y="2669803"/>
            <a:ext cx="4018521" cy="5486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/>
            </a:lvl1pPr>
          </a:lstStyle>
          <a:p>
            <a:pPr lvl="1"/>
            <a:r>
              <a:rPr lang="zh-CN" altLang="en-US" sz="2800" b="1" dirty="0">
                <a:solidFill>
                  <a:srgbClr val="E36C09"/>
                </a:solidFill>
                <a:latin typeface="微软雅黑" panose="020B0503020204020204" charset="-122"/>
                <a:ea typeface="微软雅黑" panose="020B0503020204020204" charset="-122"/>
              </a:rPr>
              <a:t>成员介绍以及分工</a:t>
            </a:r>
            <a:endParaRPr lang="zh-CN" altLang="zh-CN" sz="2800" b="1" dirty="0">
              <a:solidFill>
                <a:srgbClr val="E36C0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2162175" y="1814512"/>
            <a:ext cx="1653540" cy="1913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FFFFFF"/>
                </a:solidFill>
              </a:rPr>
              <a:t>0</a:t>
            </a:r>
            <a:r>
              <a:rPr lang="en-US" sz="9600" b="1">
                <a:solidFill>
                  <a:srgbClr val="FFFFFF"/>
                </a:solidFill>
              </a:rPr>
              <a:t>3</a:t>
            </a:r>
            <a:endParaRPr lang="en-US" sz="9600" b="1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fractur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4" animBg="1" advAuto="0"/>
      <p:bldP spid="112" grpId="5" animBg="1" advAuto="0"/>
      <p:bldP spid="113" grpId="3" animBg="1" advAuto="0"/>
      <p:bldP spid="114" grpId="1" animBg="1" advAuto="0"/>
      <p:bldP spid="115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2" y="675159"/>
            <a:ext cx="9144002" cy="4105276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</p:txBody>
      </p:sp>
      <p:sp>
        <p:nvSpPr>
          <p:cNvPr id="135" name="Shape 135"/>
          <p:cNvSpPr/>
          <p:nvPr/>
        </p:nvSpPr>
        <p:spPr>
          <a:xfrm>
            <a:off x="1043608" y="843558"/>
            <a:ext cx="6480719" cy="10515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400"/>
            </a:lvl1pPr>
          </a:lstStyle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组长：刁心越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数据库，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学生端的实现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hape 135"/>
          <p:cNvSpPr/>
          <p:nvPr/>
        </p:nvSpPr>
        <p:spPr>
          <a:xfrm>
            <a:off x="1043607" y="2149257"/>
            <a:ext cx="6480719" cy="21488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400"/>
            </a:lvl1pPr>
          </a:lstStyle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组员：胡研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教师端的实现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胡婧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文档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策划编写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 advAuto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24300" y="2108200"/>
            <a:ext cx="1777787" cy="523240"/>
          </a:xfrm>
          <a:prstGeom prst="rect">
            <a:avLst/>
          </a:prstGeom>
          <a:solidFill>
            <a:srgbClr val="E36C09"/>
          </a:solidFill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DDD9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DDD9C3"/>
                </a:solidFill>
              </a:rPr>
              <a:t>Part Three</a:t>
            </a:r>
            <a:endParaRPr sz="2800">
              <a:solidFill>
                <a:srgbClr val="DDD9C3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622437" y="2582287"/>
            <a:ext cx="2830513" cy="6134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zh-CN" altLang="en-US" sz="3200" dirty="0">
                <a:solidFill>
                  <a:srgbClr val="E36C09"/>
                </a:solidFill>
              </a:rPr>
              <a:t>    </a:t>
            </a:r>
            <a:r>
              <a:rPr lang="zh-CN" altLang="en-US" sz="3200" b="1" dirty="0">
                <a:solidFill>
                  <a:srgbClr val="E36C09"/>
                </a:solidFill>
                <a:latin typeface="微软雅黑" panose="020B0503020204020204" charset="-122"/>
                <a:ea typeface="微软雅黑" panose="020B0503020204020204" charset="-122"/>
              </a:rPr>
              <a:t>开发过程</a:t>
            </a:r>
            <a:endParaRPr lang="zh-CN" altLang="en-US" sz="3200" b="1" dirty="0">
              <a:solidFill>
                <a:srgbClr val="E36C0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162175" y="1814512"/>
            <a:ext cx="1653540" cy="1913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FFFFFF"/>
                </a:solidFill>
                <a:latin typeface="Kozuka Mincho Pr6N H" panose="02020900000000000000" charset="-128"/>
                <a:ea typeface="Kozuka Mincho Pr6N H" panose="02020900000000000000" charset="-128"/>
                <a:cs typeface="Kozuka Mincho Pr6N H" panose="02020900000000000000" charset="-128"/>
                <a:sym typeface="Kozuka Mincho Pr6N H" panose="02020900000000000000" charset="-128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FFFFFF"/>
                </a:solidFill>
              </a:rPr>
              <a:t>0</a:t>
            </a:r>
            <a:r>
              <a:rPr lang="en-US" sz="9600" b="1">
                <a:solidFill>
                  <a:srgbClr val="FFFFFF"/>
                </a:solidFill>
              </a:rPr>
              <a:t>4</a:t>
            </a:r>
            <a:endParaRPr lang="en-US" sz="9600" b="1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311399" y="3167062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2311399" y="1819275"/>
            <a:ext cx="4249739" cy="1588"/>
          </a:xfrm>
          <a:prstGeom prst="line">
            <a:avLst/>
          </a:prstGeom>
          <a:ln>
            <a:solidFill>
              <a:srgbClr val="FFFFFF"/>
            </a:solidFill>
            <a:prstDash val="sysDot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0">
        <p14:reveal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4" animBg="1" advAuto="0"/>
      <p:bldP spid="173" grpId="5" animBg="1" advAuto="0"/>
      <p:bldP spid="174" grpId="3" animBg="1" advAuto="0"/>
      <p:bldP spid="175" grpId="1" animBg="1" advAuto="0"/>
      <p:bldP spid="176" grpId="2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miter lim="400000"/>
        </a:ln>
      </a:spPr>
      <a:bodyPr lIns="45719" rIns="45719">
        <a:spAutoFit/>
      </a:bodyPr>
      <a:lstStyle>
        <a:defPPr>
          <a:defRPr lang="zh-CN" altLang="en-US" sz="1800" dirty="0">
            <a:solidFill>
              <a:srgbClr val="002060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A000520150120A08KPBG</Template>
  <TotalTime>0</TotalTime>
  <Words>1833</Words>
  <Application>WPS 演示</Application>
  <PresentationFormat>全屏显示(16:9)</PresentationFormat>
  <Paragraphs>217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Arial</vt:lpstr>
      <vt:lpstr>Avenir Roman</vt:lpstr>
      <vt:lpstr>Helvetica</vt:lpstr>
      <vt:lpstr>微软雅黑</vt:lpstr>
      <vt:lpstr>黑体</vt:lpstr>
      <vt:lpstr>Kozuka Mincho Pr6N H</vt:lpstr>
      <vt:lpstr>迷你简细珊瑚</vt:lpstr>
      <vt:lpstr>华文隶书</vt:lpstr>
      <vt:lpstr>Calibri</vt:lpstr>
      <vt:lpstr>Corbel</vt:lpstr>
      <vt:lpstr>华文楷体</vt:lpstr>
      <vt:lpstr>Arial Black</vt:lpstr>
      <vt:lpstr>Impact</vt:lpstr>
      <vt:lpstr>Helvetica</vt:lpstr>
      <vt:lpstr>Avenir Roman</vt:lpstr>
      <vt:lpstr>日本青柳衡山毛笔字体</vt:lpstr>
      <vt:lpstr>Avenir Roman</vt:lpstr>
      <vt:lpstr>Yu Gothic UI Semilight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Caffrey</dc:creator>
  <cp:lastModifiedBy>cindy</cp:lastModifiedBy>
  <cp:revision>45</cp:revision>
  <dcterms:created xsi:type="dcterms:W3CDTF">2016-03-27T08:47:00Z</dcterms:created>
  <dcterms:modified xsi:type="dcterms:W3CDTF">2016-12-12T09:49:19Z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