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8" r:id="rId5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62B3D-D5BA-44C4-85D4-623B64D122B9}" v="7" dt="2022-12-12T20:04:41.020"/>
    <p1510:client id="{97038562-AB62-C17A-AA7B-872F511243AC}" v="499" dt="2022-12-19T20:49:25.837"/>
    <p1510:client id="{A0F152A2-44DA-4324-B395-C3CBD2DAEDD3}" v="28" dt="2022-12-20T03:25:47.596"/>
    <p1510:client id="{DF7292BC-3522-805A-065E-C75ACA3677A3}" v="206" dt="2022-12-26T19:12:18.872"/>
    <p1510:client id="{EE9CC630-0418-BD6A-CD8E-7BE47426D598}" v="71" dt="2022-12-26T15:45:11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9671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40816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568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743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4912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811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12/26/2022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86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12/26/2022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5976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12/26/2022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8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332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12/26/2022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529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12/26/2022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4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4841669" cy="1978346"/>
          </a:xfrm>
        </p:spPr>
        <p:txBody>
          <a:bodyPr>
            <a:normAutofit/>
          </a:bodyPr>
          <a:lstStyle/>
          <a:p>
            <a:r>
              <a:rPr lang="tr-TR">
                <a:cs typeface="Calibri Light"/>
              </a:rPr>
              <a:t>Flower Federated learning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4841669" cy="2722836"/>
          </a:xfrm>
        </p:spPr>
        <p:txBody>
          <a:bodyPr>
            <a:normAutofit/>
          </a:bodyPr>
          <a:lstStyle/>
          <a:p>
            <a:endParaRPr lang="tr-TR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CF7F2079-504C-499A-A644-58F4DDC76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7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18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20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Resim 4">
            <a:extLst>
              <a:ext uri="{FF2B5EF4-FFF2-40B4-BE49-F238E27FC236}">
                <a16:creationId xmlns:a16="http://schemas.microsoft.com/office/drawing/2014/main" id="{D2729C57-4C49-55DB-1C97-5B3D83910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2" r="10432"/>
          <a:stretch/>
        </p:blipFill>
        <p:spPr>
          <a:xfrm>
            <a:off x="536" y="23358"/>
            <a:ext cx="12163788" cy="6837750"/>
          </a:xfrm>
          <a:prstGeom prst="rect">
            <a:avLst/>
          </a:prstGeom>
        </p:spPr>
      </p:pic>
      <p:sp>
        <p:nvSpPr>
          <p:cNvPr id="125" name="Freeform: Shape 124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6006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1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940CC07-AF46-A94C-0D2A-3B76D9D92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What is Federated Learning</a:t>
            </a:r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Metin kutusu 4">
            <a:extLst>
              <a:ext uri="{FF2B5EF4-FFF2-40B4-BE49-F238E27FC236}">
                <a16:creationId xmlns:a16="http://schemas.microsoft.com/office/drawing/2014/main" id="{7CA6D3BD-E9D4-24B7-6EC3-CD2F4E94A682}"/>
              </a:ext>
            </a:extLst>
          </p:cNvPr>
          <p:cNvSpPr txBox="1"/>
          <p:nvPr/>
        </p:nvSpPr>
        <p:spPr>
          <a:xfrm>
            <a:off x="525717" y="2796427"/>
            <a:ext cx="4663649" cy="32745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Federated learning is a way to </a:t>
            </a:r>
            <a:r>
              <a:rPr lang="en-US" sz="2000" dirty="0">
                <a:solidFill>
                  <a:srgbClr val="FF0000"/>
                </a:solidFill>
              </a:rPr>
              <a:t>train AI</a:t>
            </a:r>
            <a:r>
              <a:rPr lang="en-US" sz="2000" dirty="0"/>
              <a:t> models with </a:t>
            </a:r>
            <a:r>
              <a:rPr lang="en-US" sz="2000" dirty="0">
                <a:solidFill>
                  <a:srgbClr val="FF0000"/>
                </a:solidFill>
              </a:rPr>
              <a:t>decentralized</a:t>
            </a:r>
            <a:r>
              <a:rPr lang="en-US" sz="2000" dirty="0"/>
              <a:t> approach without anyone seeing or touching your data, offering a way to unlock information to feed new AI applications.</a:t>
            </a:r>
          </a:p>
        </p:txBody>
      </p:sp>
      <p:pic>
        <p:nvPicPr>
          <p:cNvPr id="4" name="Resim 4" descr="oyuncak içeren bir resim&#10;&#10;Açıklama otomatik olarak oluşturuldu">
            <a:extLst>
              <a:ext uri="{FF2B5EF4-FFF2-40B4-BE49-F238E27FC236}">
                <a16:creationId xmlns:a16="http://schemas.microsoft.com/office/drawing/2014/main" id="{D038BE2C-B1FF-05C1-D9BF-75B9A9EAF6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3780" y="1926017"/>
            <a:ext cx="5660211" cy="2915008"/>
          </a:xfrm>
          <a:prstGeom prst="rect">
            <a:avLst/>
          </a:prstGeom>
        </p:spPr>
      </p:pic>
      <p:sp>
        <p:nvSpPr>
          <p:cNvPr id="32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33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32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Freeform: Shape 36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8" name="Group 38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79" name="Freeform: Shape 40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3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Freeform: Shape 47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81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5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53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87" name="Rectangle 57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AF849FE-8561-98B0-045D-5DDEA208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885557"/>
            <a:ext cx="4114800" cy="221515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Why decentral approach?</a:t>
            </a:r>
          </a:p>
        </p:txBody>
      </p:sp>
      <p:sp>
        <p:nvSpPr>
          <p:cNvPr id="88" name="Freeform: Shape 5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Resim 5">
            <a:extLst>
              <a:ext uri="{FF2B5EF4-FFF2-40B4-BE49-F238E27FC236}">
                <a16:creationId xmlns:a16="http://schemas.microsoft.com/office/drawing/2014/main" id="{955AF8FD-BDC3-7D32-0830-8F66BD4ED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4"/>
          <a:stretch/>
        </p:blipFill>
        <p:spPr>
          <a:xfrm>
            <a:off x="5334000" y="10"/>
            <a:ext cx="6858000" cy="6855654"/>
          </a:xfrm>
          <a:prstGeom prst="rect">
            <a:avLst/>
          </a:prstGeom>
        </p:spPr>
      </p:pic>
      <p:sp>
        <p:nvSpPr>
          <p:cNvPr id="89" name="Freeform: Shape 6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90" name="Group 6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2823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6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2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3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1200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18E542C-3FBA-2EC0-89BB-0676AD6C5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Centralized way of training models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4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5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" name="Metin kutusu 4">
            <a:extLst>
              <a:ext uri="{FF2B5EF4-FFF2-40B4-BE49-F238E27FC236}">
                <a16:creationId xmlns:a16="http://schemas.microsoft.com/office/drawing/2014/main" id="{EEBBA8F8-FBB9-3B78-2780-A946F43BC2DD}"/>
              </a:ext>
            </a:extLst>
          </p:cNvPr>
          <p:cNvSpPr txBox="1"/>
          <p:nvPr/>
        </p:nvSpPr>
        <p:spPr>
          <a:xfrm>
            <a:off x="525717" y="2796427"/>
            <a:ext cx="4663649" cy="327450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-Collect all the data on server.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-Create a model on server.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-Clients talk to the server to make prediction.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r>
              <a:rPr lang="en-US" sz="2000" dirty="0"/>
              <a:t>-</a:t>
            </a:r>
            <a:r>
              <a:rPr lang="en-US" sz="2000" dirty="0">
                <a:ea typeface="+mn-lt"/>
                <a:cs typeface="+mn-lt"/>
              </a:rPr>
              <a:t>Back and forth </a:t>
            </a:r>
            <a:r>
              <a:rPr lang="en-US" sz="2000" dirty="0"/>
              <a:t>communication with server hurts the user experience.  </a:t>
            </a:r>
          </a:p>
          <a:p>
            <a:pPr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</a:pPr>
            <a:endParaRPr lang="en-US" sz="2000"/>
          </a:p>
        </p:txBody>
      </p:sp>
      <p:sp>
        <p:nvSpPr>
          <p:cNvPr id="8" name="Freeform: Shape 21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Resim 10">
            <a:extLst>
              <a:ext uri="{FF2B5EF4-FFF2-40B4-BE49-F238E27FC236}">
                <a16:creationId xmlns:a16="http://schemas.microsoft.com/office/drawing/2014/main" id="{D0884FBF-682D-511C-D115-CC448A283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2181" y="1275437"/>
            <a:ext cx="5259721" cy="3180134"/>
          </a:xfrm>
        </p:spPr>
      </p:pic>
    </p:spTree>
    <p:extLst>
      <p:ext uri="{BB962C8B-B14F-4D97-AF65-F5344CB8AC3E}">
        <p14:creationId xmlns:p14="http://schemas.microsoft.com/office/powerpoint/2010/main" val="136124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9C493A-9F03-49B4-B3FB-19CE5AC11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B4486AE-3C84-8629-5D90-5C13B030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4663649" cy="1455091"/>
          </a:xfrm>
        </p:spPr>
        <p:txBody>
          <a:bodyPr>
            <a:normAutofit/>
          </a:bodyPr>
          <a:lstStyle/>
          <a:p>
            <a:r>
              <a:rPr lang="tr-TR"/>
              <a:t>How Federated Learning works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46C7D-C1BB-49B8-8D37-39742820E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2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aphic 78">
            <a:extLst>
              <a:ext uri="{FF2B5EF4-FFF2-40B4-BE49-F238E27FC236}">
                <a16:creationId xmlns:a16="http://schemas.microsoft.com/office/drawing/2014/main" id="{61BBAB6F-65E6-4E2B-B363-6AB27C84E0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717" y="2585111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4" name="Graphic 78">
              <a:extLst>
                <a:ext uri="{FF2B5EF4-FFF2-40B4-BE49-F238E27FC236}">
                  <a16:creationId xmlns:a16="http://schemas.microsoft.com/office/drawing/2014/main" id="{6DA3BBB2-E620-4C13-98C9-FE1EF7D2ED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aphic 78">
              <a:extLst>
                <a:ext uri="{FF2B5EF4-FFF2-40B4-BE49-F238E27FC236}">
                  <a16:creationId xmlns:a16="http://schemas.microsoft.com/office/drawing/2014/main" id="{ADC9AB5D-88A1-4FA9-B467-E8EF8FFE5B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0867B8E5-4535-4743-8235-6612FEA410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BE48FEA7-5915-4751-8090-63F3094324A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Graphic 78">
                <a:extLst>
                  <a:ext uri="{FF2B5EF4-FFF2-40B4-BE49-F238E27FC236}">
                    <a16:creationId xmlns:a16="http://schemas.microsoft.com/office/drawing/2014/main" id="{32B378CE-44FD-4120-B9ED-7828D4EE9A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Graphic 78">
                <a:extLst>
                  <a:ext uri="{FF2B5EF4-FFF2-40B4-BE49-F238E27FC236}">
                    <a16:creationId xmlns:a16="http://schemas.microsoft.com/office/drawing/2014/main" id="{40FA43D3-D34B-4BC7-80D0-F3E75A222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6253761-21FA-F94A-E388-EAAC213B5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7" y="2796427"/>
            <a:ext cx="4663649" cy="32745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tr-TR" dirty="0"/>
              <a:t>-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has </a:t>
            </a:r>
            <a:r>
              <a:rPr lang="tr-TR" dirty="0" err="1"/>
              <a:t>pre-trained</a:t>
            </a:r>
            <a:r>
              <a:rPr lang="tr-TR" dirty="0"/>
              <a:t> model.</a:t>
            </a:r>
          </a:p>
          <a:p>
            <a:pPr>
              <a:lnSpc>
                <a:spcPct val="100000"/>
              </a:lnSpc>
            </a:pPr>
            <a:r>
              <a:rPr lang="tr-TR" dirty="0"/>
              <a:t>-User data </a:t>
            </a:r>
            <a:r>
              <a:rPr lang="tr-TR" dirty="0" err="1"/>
              <a:t>never</a:t>
            </a:r>
            <a:r>
              <a:rPr lang="tr-TR" dirty="0"/>
              <a:t> sent </a:t>
            </a:r>
            <a:r>
              <a:rPr lang="tr-TR" dirty="0" err="1"/>
              <a:t>to</a:t>
            </a:r>
            <a:r>
              <a:rPr lang="tr-TR" dirty="0"/>
              <a:t> </a:t>
            </a:r>
            <a:r>
              <a:rPr lang="tr-TR" dirty="0" err="1"/>
              <a:t>central</a:t>
            </a:r>
            <a:r>
              <a:rPr lang="tr-TR" dirty="0"/>
              <a:t> server.</a:t>
            </a:r>
            <a:endParaRPr lang="tr-TR"/>
          </a:p>
          <a:p>
            <a:pPr>
              <a:lnSpc>
                <a:spcPct val="100000"/>
              </a:lnSpc>
            </a:pPr>
            <a:r>
              <a:rPr lang="tr-TR" dirty="0"/>
              <a:t>-</a:t>
            </a:r>
            <a:r>
              <a:rPr lang="tr-TR" dirty="0">
                <a:ea typeface="+mn-lt"/>
                <a:cs typeface="+mn-lt"/>
              </a:rPr>
              <a:t>Model on server </a:t>
            </a:r>
            <a:r>
              <a:rPr lang="tr-TR" dirty="0" err="1">
                <a:ea typeface="+mn-lt"/>
                <a:cs typeface="+mn-lt"/>
              </a:rPr>
              <a:t>distributed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to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client</a:t>
            </a:r>
            <a:endParaRPr lang="tr-TR">
              <a:ea typeface="+mn-lt"/>
              <a:cs typeface="+mn-lt"/>
            </a:endParaRPr>
          </a:p>
          <a:p>
            <a:pPr>
              <a:lnSpc>
                <a:spcPct val="100000"/>
              </a:lnSpc>
            </a:pPr>
            <a:r>
              <a:rPr lang="tr-TR" dirty="0"/>
              <a:t>-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client</a:t>
            </a:r>
            <a:r>
              <a:rPr lang="tr-TR" dirty="0"/>
              <a:t> </a:t>
            </a:r>
            <a:r>
              <a:rPr lang="tr-TR" dirty="0" err="1"/>
              <a:t>trains</a:t>
            </a:r>
            <a:r>
              <a:rPr lang="tr-TR" dirty="0"/>
              <a:t> model </a:t>
            </a:r>
            <a:r>
              <a:rPr lang="tr-TR" dirty="0" err="1"/>
              <a:t>locally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local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produces</a:t>
            </a:r>
            <a:r>
              <a:rPr lang="tr-TR" dirty="0"/>
              <a:t> </a:t>
            </a:r>
            <a:r>
              <a:rPr lang="tr-TR" dirty="0" err="1"/>
              <a:t>new</a:t>
            </a:r>
            <a:r>
              <a:rPr lang="tr-TR" dirty="0"/>
              <a:t> model </a:t>
            </a:r>
            <a:r>
              <a:rPr lang="tr-TR" dirty="0" err="1"/>
              <a:t>and</a:t>
            </a:r>
            <a:r>
              <a:rPr lang="tr-TR" dirty="0"/>
              <a:t> sent it </a:t>
            </a:r>
            <a:r>
              <a:rPr lang="tr-TR" dirty="0" err="1"/>
              <a:t>to</a:t>
            </a:r>
            <a:r>
              <a:rPr lang="tr-TR" dirty="0"/>
              <a:t> server . </a:t>
            </a:r>
            <a:r>
              <a:rPr lang="tr-TR" dirty="0" err="1"/>
              <a:t>The</a:t>
            </a:r>
            <a:r>
              <a:rPr lang="tr-TR" dirty="0"/>
              <a:t> data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train</a:t>
            </a:r>
            <a:r>
              <a:rPr lang="tr-TR" dirty="0"/>
              <a:t> model </a:t>
            </a:r>
            <a:r>
              <a:rPr lang="tr-TR" dirty="0" err="1"/>
              <a:t>never</a:t>
            </a:r>
            <a:r>
              <a:rPr lang="tr-TR" dirty="0"/>
              <a:t> </a:t>
            </a:r>
            <a:r>
              <a:rPr lang="tr-TR" dirty="0" err="1"/>
              <a:t>leaves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 .</a:t>
            </a:r>
          </a:p>
          <a:p>
            <a:pPr>
              <a:lnSpc>
                <a:spcPct val="100000"/>
              </a:lnSpc>
            </a:pPr>
            <a:endParaRPr lang="tr-TR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C6ED46F0-C6EF-26FA-35F4-98495D2B2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780" y="1020383"/>
            <a:ext cx="5660211" cy="4726275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5820E42-2F9D-41EF-B67F-522A133B3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9BC31-B57D-4933-AD83-94F462D4C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84AFEA3-A055-41AE-96F3-34BA58142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028771F-62FA-4349-B7A8-CE1682D2CE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19CDEE6-CB2F-49F0-B237-2A26A3D1DC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7" name="Graphic 12">
              <a:extLst>
                <a:ext uri="{FF2B5EF4-FFF2-40B4-BE49-F238E27FC236}">
                  <a16:creationId xmlns:a16="http://schemas.microsoft.com/office/drawing/2014/main" id="{3DD82286-02D2-4210-A797-5D502D44A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5">
              <a:extLst>
                <a:ext uri="{FF2B5EF4-FFF2-40B4-BE49-F238E27FC236}">
                  <a16:creationId xmlns:a16="http://schemas.microsoft.com/office/drawing/2014/main" id="{735449F4-80DA-4E06-B3B6-B9F519F4A6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5">
              <a:extLst>
                <a:ext uri="{FF2B5EF4-FFF2-40B4-BE49-F238E27FC236}">
                  <a16:creationId xmlns:a16="http://schemas.microsoft.com/office/drawing/2014/main" id="{61FABA3B-05B6-433C-90F9-8D9691A84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FEBA45-D0A3-4091-9956-161EDA21A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8159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86">
            <a:extLst>
              <a:ext uri="{FF2B5EF4-FFF2-40B4-BE49-F238E27FC236}">
                <a16:creationId xmlns:a16="http://schemas.microsoft.com/office/drawing/2014/main" id="{142D98E1-37D2-4470-BF74-845E897954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678087E-00A1-81AE-66A6-79A1536E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75403"/>
            <a:ext cx="5374902" cy="1835608"/>
          </a:xfrm>
        </p:spPr>
        <p:txBody>
          <a:bodyPr anchor="t">
            <a:normAutofit/>
          </a:bodyPr>
          <a:lstStyle/>
          <a:p>
            <a:r>
              <a:rPr lang="tr-TR"/>
              <a:t>Secure aggregation</a:t>
            </a:r>
          </a:p>
        </p:txBody>
      </p:sp>
      <p:grpSp>
        <p:nvGrpSpPr>
          <p:cNvPr id="107" name="Graphic 78">
            <a:extLst>
              <a:ext uri="{FF2B5EF4-FFF2-40B4-BE49-F238E27FC236}">
                <a16:creationId xmlns:a16="http://schemas.microsoft.com/office/drawing/2014/main" id="{2EDC2578-BDB0-4118-975D-CFCE02823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34840" y="776109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8" name="Graphic 78">
              <a:extLst>
                <a:ext uri="{FF2B5EF4-FFF2-40B4-BE49-F238E27FC236}">
                  <a16:creationId xmlns:a16="http://schemas.microsoft.com/office/drawing/2014/main" id="{FB6536F0-4A9C-46C9-96E9-22CBB33E6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1" name="Graphic 78">
              <a:extLst>
                <a:ext uri="{FF2B5EF4-FFF2-40B4-BE49-F238E27FC236}">
                  <a16:creationId xmlns:a16="http://schemas.microsoft.com/office/drawing/2014/main" id="{DFD6A33A-F889-42D7-ADC2-DD9B88DF0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2" name="Graphic 78">
                <a:extLst>
                  <a:ext uri="{FF2B5EF4-FFF2-40B4-BE49-F238E27FC236}">
                    <a16:creationId xmlns:a16="http://schemas.microsoft.com/office/drawing/2014/main" id="{C375AFD7-9E86-4D19-B86E-C936D33B0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Graphic 78">
                <a:extLst>
                  <a:ext uri="{FF2B5EF4-FFF2-40B4-BE49-F238E27FC236}">
                    <a16:creationId xmlns:a16="http://schemas.microsoft.com/office/drawing/2014/main" id="{4102C78E-31A2-4DB3-8790-415EB0B48A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Graphic 78">
                <a:extLst>
                  <a:ext uri="{FF2B5EF4-FFF2-40B4-BE49-F238E27FC236}">
                    <a16:creationId xmlns:a16="http://schemas.microsoft.com/office/drawing/2014/main" id="{4F3E144D-8167-438A-B67F-50F5D9C0C3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Graphic 78">
                <a:extLst>
                  <a:ext uri="{FF2B5EF4-FFF2-40B4-BE49-F238E27FC236}">
                    <a16:creationId xmlns:a16="http://schemas.microsoft.com/office/drawing/2014/main" id="{4BE2135F-02C1-449F-B195-232E9AFDD6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96AB3E-68F6-D46F-D8C0-888F2B513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40" y="1114691"/>
            <a:ext cx="5401232" cy="149249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tr-TR" dirty="0"/>
              <a:t>Server </a:t>
            </a:r>
            <a:r>
              <a:rPr lang="tr-TR"/>
              <a:t>pairs</a:t>
            </a:r>
            <a:r>
              <a:rPr lang="tr-TR" dirty="0"/>
              <a:t> </a:t>
            </a:r>
            <a:r>
              <a:rPr lang="tr-TR"/>
              <a:t>devices</a:t>
            </a:r>
            <a:r>
              <a:rPr lang="tr-TR" dirty="0"/>
              <a:t> </a:t>
            </a:r>
            <a:r>
              <a:rPr lang="tr-TR"/>
              <a:t>with</a:t>
            </a:r>
            <a:r>
              <a:rPr lang="tr-TR" dirty="0"/>
              <a:t> </a:t>
            </a:r>
            <a:r>
              <a:rPr lang="tr-TR"/>
              <a:t>budy</a:t>
            </a:r>
            <a:r>
              <a:rPr lang="tr-TR" dirty="0"/>
              <a:t> </a:t>
            </a:r>
            <a:r>
              <a:rPr lang="tr-TR"/>
              <a:t>system</a:t>
            </a:r>
            <a:r>
              <a:rPr lang="tr-TR" dirty="0"/>
              <a:t>. </a:t>
            </a:r>
          </a:p>
          <a:p>
            <a:r>
              <a:rPr lang="tr-TR" dirty="0"/>
              <a:t>Data </a:t>
            </a:r>
            <a:r>
              <a:rPr lang="tr-TR"/>
              <a:t>from</a:t>
            </a:r>
            <a:r>
              <a:rPr lang="tr-TR" dirty="0"/>
              <a:t> </a:t>
            </a:r>
            <a:r>
              <a:rPr lang="tr-TR"/>
              <a:t>each</a:t>
            </a:r>
            <a:r>
              <a:rPr lang="tr-TR" dirty="0"/>
              <a:t> </a:t>
            </a:r>
            <a:r>
              <a:rPr lang="tr-TR"/>
              <a:t>device</a:t>
            </a:r>
            <a:r>
              <a:rPr lang="tr-TR" dirty="0"/>
              <a:t> </a:t>
            </a:r>
            <a:r>
              <a:rPr lang="tr-TR"/>
              <a:t>combine</a:t>
            </a:r>
            <a:r>
              <a:rPr lang="tr-TR" dirty="0"/>
              <a:t> </a:t>
            </a:r>
            <a:r>
              <a:rPr lang="tr-TR"/>
              <a:t>with</a:t>
            </a:r>
            <a:r>
              <a:rPr lang="tr-TR" dirty="0"/>
              <a:t> </a:t>
            </a:r>
            <a:r>
              <a:rPr lang="tr-TR"/>
              <a:t>random</a:t>
            </a:r>
            <a:r>
              <a:rPr lang="tr-TR" dirty="0"/>
              <a:t> </a:t>
            </a:r>
            <a:r>
              <a:rPr lang="tr-TR"/>
              <a:t>value</a:t>
            </a:r>
            <a:r>
              <a:rPr lang="tr-TR" dirty="0"/>
              <a:t> </a:t>
            </a:r>
            <a:r>
              <a:rPr lang="tr-TR"/>
              <a:t>before</a:t>
            </a:r>
            <a:r>
              <a:rPr lang="tr-TR" dirty="0"/>
              <a:t> </a:t>
            </a:r>
            <a:r>
              <a:rPr lang="tr-TR"/>
              <a:t>sending</a:t>
            </a:r>
            <a:r>
              <a:rPr lang="tr-TR" dirty="0"/>
              <a:t> server.</a:t>
            </a:r>
          </a:p>
          <a:p>
            <a:endParaRPr lang="tr-TR" dirty="0"/>
          </a:p>
        </p:txBody>
      </p:sp>
      <p:pic>
        <p:nvPicPr>
          <p:cNvPr id="6" name="Resim 6">
            <a:extLst>
              <a:ext uri="{FF2B5EF4-FFF2-40B4-BE49-F238E27FC236}">
                <a16:creationId xmlns:a16="http://schemas.microsoft.com/office/drawing/2014/main" id="{A18CF044-C105-255E-8A9E-0F7EC66D3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06" y="1971624"/>
            <a:ext cx="5699388" cy="4058217"/>
          </a:xfrm>
          <a:prstGeom prst="rect">
            <a:avLst/>
          </a:prstGeom>
        </p:spPr>
      </p:pic>
      <p:pic>
        <p:nvPicPr>
          <p:cNvPr id="5" name="Resim 5">
            <a:extLst>
              <a:ext uri="{FF2B5EF4-FFF2-40B4-BE49-F238E27FC236}">
                <a16:creationId xmlns:a16="http://schemas.microsoft.com/office/drawing/2014/main" id="{A5658FFB-185B-FA76-A3A4-593D2B648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2559" y="2909693"/>
            <a:ext cx="6043481" cy="2662657"/>
          </a:xfrm>
          <a:prstGeom prst="rect">
            <a:avLst/>
          </a:prstGeom>
        </p:spPr>
      </p:pic>
      <p:sp>
        <p:nvSpPr>
          <p:cNvPr id="112" name="Freeform: Shape 96">
            <a:extLst>
              <a:ext uri="{FF2B5EF4-FFF2-40B4-BE49-F238E27FC236}">
                <a16:creationId xmlns:a16="http://schemas.microsoft.com/office/drawing/2014/main" id="{E1BEDD21-8CC9-4E04-B8CF-CE59786DF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52630" y="5840200"/>
            <a:ext cx="2152346" cy="1017799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13" name="Group 98">
            <a:extLst>
              <a:ext uri="{FF2B5EF4-FFF2-40B4-BE49-F238E27FC236}">
                <a16:creationId xmlns:a16="http://schemas.microsoft.com/office/drawing/2014/main" id="{A6DA475A-533E-4A16-A83E-0171FFB6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10799575" y="5630406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9EB076CD-5E1A-4B4E-8434-EB36C96CD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14" name="Freeform: Shape 100">
              <a:extLst>
                <a:ext uri="{FF2B5EF4-FFF2-40B4-BE49-F238E27FC236}">
                  <a16:creationId xmlns:a16="http://schemas.microsoft.com/office/drawing/2014/main" id="{F6EB8026-10C9-4869-9F11-AD4C064F9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49D45E4-020D-4F13-BA0F-A5307EA2A3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03" name="Graphic 12">
              <a:extLst>
                <a:ext uri="{FF2B5EF4-FFF2-40B4-BE49-F238E27FC236}">
                  <a16:creationId xmlns:a16="http://schemas.microsoft.com/office/drawing/2014/main" id="{9C88C3FA-F709-4D00-9E6D-882DB1E28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Graphic 15">
              <a:extLst>
                <a:ext uri="{FF2B5EF4-FFF2-40B4-BE49-F238E27FC236}">
                  <a16:creationId xmlns:a16="http://schemas.microsoft.com/office/drawing/2014/main" id="{7EDA809C-8B77-4778-9050-82BA49976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Graphic 15">
              <a:extLst>
                <a:ext uri="{FF2B5EF4-FFF2-40B4-BE49-F238E27FC236}">
                  <a16:creationId xmlns:a16="http://schemas.microsoft.com/office/drawing/2014/main" id="{592CBFFA-9E14-4482-8D59-A989BAD45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D801BD80-BE9E-4AFB-BEF4-435B40BD2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0345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435959F4-53DA-47FF-BC24-1E5B75C69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7" name="Group 10">
            <a:extLst>
              <a:ext uri="{FF2B5EF4-FFF2-40B4-BE49-F238E27FC236}">
                <a16:creationId xmlns:a16="http://schemas.microsoft.com/office/drawing/2014/main" id="{A7CF83E8-F6F0-41E3-B580-7412A04DD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19">
            <a:extLst>
              <a:ext uri="{FF2B5EF4-FFF2-40B4-BE49-F238E27FC236}">
                <a16:creationId xmlns:a16="http://schemas.microsoft.com/office/drawing/2014/main" id="{59226104-0061-4319-8237-9C001BF85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23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25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 useBgFill="1">
        <p:nvSpPr>
          <p:cNvPr id="19" name="Rectangle 29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D572BFD-B950-4DA0-70C0-66512C87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589788"/>
            <a:ext cx="4884481" cy="25109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Flower Federated Learning </a:t>
            </a:r>
          </a:p>
        </p:txBody>
      </p:sp>
      <p:grpSp>
        <p:nvGrpSpPr>
          <p:cNvPr id="21" name="Graphic 78">
            <a:extLst>
              <a:ext uri="{FF2B5EF4-FFF2-40B4-BE49-F238E27FC236}">
                <a16:creationId xmlns:a16="http://schemas.microsoft.com/office/drawing/2014/main" id="{06B4C967-D337-479B-87CA-7587B7FCF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352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33" name="Graphic 78">
              <a:extLst>
                <a:ext uri="{FF2B5EF4-FFF2-40B4-BE49-F238E27FC236}">
                  <a16:creationId xmlns:a16="http://schemas.microsoft.com/office/drawing/2014/main" id="{6EF1A9DB-7052-4254-8534-9AAED6F6B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aphic 78">
              <a:extLst>
                <a:ext uri="{FF2B5EF4-FFF2-40B4-BE49-F238E27FC236}">
                  <a16:creationId xmlns:a16="http://schemas.microsoft.com/office/drawing/2014/main" id="{55D44775-F9E3-4142-8CDB-277AEF2F38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35" name="Graphic 78">
                <a:extLst>
                  <a:ext uri="{FF2B5EF4-FFF2-40B4-BE49-F238E27FC236}">
                    <a16:creationId xmlns:a16="http://schemas.microsoft.com/office/drawing/2014/main" id="{93BB9C83-6DC3-450C-BFAD-0CB5EAD294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Graphic 78">
                <a:extLst>
                  <a:ext uri="{FF2B5EF4-FFF2-40B4-BE49-F238E27FC236}">
                    <a16:creationId xmlns:a16="http://schemas.microsoft.com/office/drawing/2014/main" id="{4E01AF91-A65B-4AE1-96C9-4168BD8F90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Graphic 78">
                <a:extLst>
                  <a:ext uri="{FF2B5EF4-FFF2-40B4-BE49-F238E27FC236}">
                    <a16:creationId xmlns:a16="http://schemas.microsoft.com/office/drawing/2014/main" id="{0AD45C08-DFB9-441F-A901-BCB9B03058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Graphic 78">
                <a:extLst>
                  <a:ext uri="{FF2B5EF4-FFF2-40B4-BE49-F238E27FC236}">
                    <a16:creationId xmlns:a16="http://schemas.microsoft.com/office/drawing/2014/main" id="{E05BEC0E-4EE4-42C4-BF0B-15F9AC5181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52C2BA4-3BBE-4D22-A0D9-8D2A7B8F1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5918708"/>
            <a:ext cx="4187283" cy="93929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Resim 4" descr="metin içeren bir resim&#10;&#10;Açıklama otomatik olarak oluşturuldu">
            <a:extLst>
              <a:ext uri="{FF2B5EF4-FFF2-40B4-BE49-F238E27FC236}">
                <a16:creationId xmlns:a16="http://schemas.microsoft.com/office/drawing/2014/main" id="{3711A512-E20A-4174-E1FD-0BC19688EA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62481" y="23011"/>
            <a:ext cx="4905541" cy="6837167"/>
          </a:xfrm>
          <a:prstGeom prst="rect">
            <a:avLst/>
          </a:prstGeom>
        </p:spPr>
      </p:pic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82AA7049-B18D-49D6-AD7D-DBB9E19F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713190" y="-534982"/>
            <a:ext cx="943826" cy="2013794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850DB66-16D1-4953-A6E3-FCA3DC5F2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35690" y="349252"/>
            <a:ext cx="886142" cy="693398"/>
            <a:chOff x="10948005" y="3379098"/>
            <a:chExt cx="868640" cy="679702"/>
          </a:xfrm>
          <a:solidFill>
            <a:schemeClr val="accent6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698AB2F-1D17-4249-81CB-9A41D46B8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5301961-8687-4ADB-8043-4065F4707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47" name="Graphic 15">
              <a:extLst>
                <a:ext uri="{FF2B5EF4-FFF2-40B4-BE49-F238E27FC236}">
                  <a16:creationId xmlns:a16="http://schemas.microsoft.com/office/drawing/2014/main" id="{9DC20816-893A-4201-AA91-22F71E46F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Graphic 15">
              <a:extLst>
                <a:ext uri="{FF2B5EF4-FFF2-40B4-BE49-F238E27FC236}">
                  <a16:creationId xmlns:a16="http://schemas.microsoft.com/office/drawing/2014/main" id="{866D1F4E-BA21-44F3-A97A-E979C5FE78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5EADCB-1DB5-4B69-892B-14567F5280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2596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86E6DB-4DD2-79D2-7BCB-F311F933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err="1"/>
              <a:t>Referances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9CA0A1-E055-7EDA-DD78-5017C00D2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/>
              <a:t>-</a:t>
            </a:r>
            <a:r>
              <a:rPr lang="tr-TR" dirty="0">
                <a:ea typeface="+mn-lt"/>
                <a:cs typeface="+mn-lt"/>
              </a:rPr>
              <a:t>A </a:t>
            </a:r>
            <a:r>
              <a:rPr lang="tr-TR" dirty="0" err="1">
                <a:ea typeface="+mn-lt"/>
                <a:cs typeface="+mn-lt"/>
              </a:rPr>
              <a:t>survey</a:t>
            </a:r>
            <a:r>
              <a:rPr lang="tr-TR" dirty="0">
                <a:ea typeface="+mn-lt"/>
                <a:cs typeface="+mn-lt"/>
              </a:rPr>
              <a:t> on </a:t>
            </a:r>
            <a:r>
              <a:rPr lang="tr-TR" dirty="0" err="1">
                <a:ea typeface="+mn-lt"/>
                <a:cs typeface="+mn-lt"/>
              </a:rPr>
              <a:t>security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and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privacy</a:t>
            </a:r>
            <a:r>
              <a:rPr lang="tr-TR" dirty="0">
                <a:ea typeface="+mn-lt"/>
                <a:cs typeface="+mn-lt"/>
              </a:rPr>
              <a:t> of </a:t>
            </a:r>
            <a:r>
              <a:rPr lang="tr-TR" dirty="0" err="1">
                <a:ea typeface="+mn-lt"/>
                <a:cs typeface="+mn-lt"/>
              </a:rPr>
              <a:t>federated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learning</a:t>
            </a:r>
            <a:r>
              <a:rPr lang="tr-TR" dirty="0">
                <a:ea typeface="+mn-lt"/>
                <a:cs typeface="+mn-lt"/>
              </a:rPr>
              <a:t>(</a:t>
            </a:r>
            <a:r>
              <a:rPr lang="tr-TR" dirty="0" err="1">
                <a:ea typeface="+mn-lt"/>
                <a:cs typeface="+mn-lt"/>
              </a:rPr>
              <a:t>https</a:t>
            </a:r>
            <a:r>
              <a:rPr lang="tr-TR" dirty="0">
                <a:ea typeface="+mn-lt"/>
                <a:cs typeface="+mn-lt"/>
              </a:rPr>
              <a:t>://digitalcommons.kennesaw.edu/</a:t>
            </a:r>
            <a:r>
              <a:rPr lang="tr-TR" dirty="0" err="1">
                <a:ea typeface="+mn-lt"/>
                <a:cs typeface="+mn-lt"/>
              </a:rPr>
              <a:t>facpubs</a:t>
            </a:r>
            <a:r>
              <a:rPr lang="tr-TR" dirty="0">
                <a:ea typeface="+mn-lt"/>
                <a:cs typeface="+mn-lt"/>
              </a:rPr>
              <a:t>/5638/)</a:t>
            </a:r>
            <a:endParaRPr lang="tr-TR" dirty="0"/>
          </a:p>
          <a:p>
            <a:r>
              <a:rPr lang="tr-TR" dirty="0">
                <a:latin typeface="Avenir Next LT Pro"/>
              </a:rPr>
              <a:t>-</a:t>
            </a:r>
            <a:r>
              <a:rPr lang="tr-TR" dirty="0" err="1">
                <a:ea typeface="+mn-lt"/>
                <a:cs typeface="+mn-lt"/>
              </a:rPr>
              <a:t>Eluding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Secure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Aggregation</a:t>
            </a:r>
            <a:r>
              <a:rPr lang="tr-TR" dirty="0">
                <a:ea typeface="+mn-lt"/>
                <a:cs typeface="+mn-lt"/>
              </a:rPr>
              <a:t> in </a:t>
            </a:r>
            <a:r>
              <a:rPr lang="tr-TR" dirty="0" err="1">
                <a:ea typeface="+mn-lt"/>
                <a:cs typeface="+mn-lt"/>
              </a:rPr>
              <a:t>Federated</a:t>
            </a:r>
            <a:r>
              <a:rPr lang="tr-TR" dirty="0">
                <a:ea typeface="+mn-lt"/>
                <a:cs typeface="+mn-lt"/>
              </a:rPr>
              <a:t> Learning </a:t>
            </a:r>
            <a:r>
              <a:rPr lang="tr-TR" dirty="0" err="1">
                <a:ea typeface="+mn-lt"/>
                <a:cs typeface="+mn-lt"/>
              </a:rPr>
              <a:t>via</a:t>
            </a:r>
            <a:r>
              <a:rPr lang="tr-TR" dirty="0">
                <a:ea typeface="+mn-lt"/>
                <a:cs typeface="+mn-lt"/>
              </a:rPr>
              <a:t> Model </a:t>
            </a:r>
            <a:r>
              <a:rPr lang="tr-TR" dirty="0" err="1">
                <a:ea typeface="+mn-lt"/>
                <a:cs typeface="+mn-lt"/>
              </a:rPr>
              <a:t>Inconsistency</a:t>
            </a:r>
            <a:r>
              <a:rPr lang="tr-TR" dirty="0">
                <a:ea typeface="+mn-lt"/>
                <a:cs typeface="+mn-lt"/>
              </a:rPr>
              <a:t>( </a:t>
            </a:r>
            <a:r>
              <a:rPr lang="tr-TR" dirty="0" err="1">
                <a:ea typeface="+mn-lt"/>
                <a:cs typeface="+mn-lt"/>
              </a:rPr>
              <a:t>Dario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Pasquini</a:t>
            </a:r>
            <a:r>
              <a:rPr lang="tr-TR" dirty="0">
                <a:ea typeface="+mn-lt"/>
                <a:cs typeface="+mn-lt"/>
              </a:rPr>
              <a:t>, </a:t>
            </a:r>
            <a:r>
              <a:rPr lang="tr-TR" dirty="0" err="1">
                <a:ea typeface="+mn-lt"/>
                <a:cs typeface="+mn-lt"/>
              </a:rPr>
              <a:t>Danilo</a:t>
            </a:r>
            <a:r>
              <a:rPr lang="tr-TR" dirty="0">
                <a:ea typeface="+mn-lt"/>
                <a:cs typeface="+mn-lt"/>
              </a:rPr>
              <a:t> </a:t>
            </a:r>
            <a:r>
              <a:rPr lang="tr-TR" dirty="0" err="1">
                <a:ea typeface="+mn-lt"/>
                <a:cs typeface="+mn-lt"/>
              </a:rPr>
              <a:t>Francati</a:t>
            </a:r>
            <a:r>
              <a:rPr lang="tr-TR" dirty="0">
                <a:ea typeface="+mn-lt"/>
                <a:cs typeface="+mn-lt"/>
              </a:rPr>
              <a:t>, Giuseppe </a:t>
            </a:r>
            <a:r>
              <a:rPr lang="tr-TR" dirty="0" err="1">
                <a:ea typeface="+mn-lt"/>
                <a:cs typeface="+mn-lt"/>
              </a:rPr>
              <a:t>Ateniese</a:t>
            </a:r>
            <a:r>
              <a:rPr lang="tr-TR" dirty="0">
                <a:ea typeface="+mn-lt"/>
                <a:cs typeface="+mn-lt"/>
              </a:rPr>
              <a:t>) : https://arxiv.org/abs/2111.07380</a:t>
            </a:r>
          </a:p>
          <a:p>
            <a:r>
              <a:rPr lang="tr-TR" dirty="0">
                <a:ea typeface="+mn-lt"/>
                <a:cs typeface="+mn-lt"/>
              </a:rPr>
              <a:t>-https://pair.withgoogle.com/explorables/federated-learning/</a:t>
            </a:r>
          </a:p>
          <a:p>
            <a:r>
              <a:rPr lang="tr-TR" dirty="0">
                <a:ea typeface="+mn-lt"/>
                <a:cs typeface="+mn-lt"/>
              </a:rPr>
              <a:t>-https://www.youtube.com/watch?v=X8YYWunttOY</a:t>
            </a:r>
            <a:endParaRPr lang="tr-TR" dirty="0"/>
          </a:p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53903176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RegularSeedRightStep">
      <a:dk1>
        <a:srgbClr val="000000"/>
      </a:dk1>
      <a:lt1>
        <a:srgbClr val="FFFFFF"/>
      </a:lt1>
      <a:dk2>
        <a:srgbClr val="311B25"/>
      </a:dk2>
      <a:lt2>
        <a:srgbClr val="F3F1F0"/>
      </a:lt2>
      <a:accent1>
        <a:srgbClr val="3496DC"/>
      </a:accent1>
      <a:accent2>
        <a:srgbClr val="2540CB"/>
      </a:accent2>
      <a:accent3>
        <a:srgbClr val="5E34DC"/>
      </a:accent3>
      <a:accent4>
        <a:srgbClr val="9222CA"/>
      </a:accent4>
      <a:accent5>
        <a:srgbClr val="DC34CE"/>
      </a:accent5>
      <a:accent6>
        <a:srgbClr val="CA2276"/>
      </a:accent6>
      <a:hlink>
        <a:srgbClr val="BF743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Geniş ekran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RocaVTI</vt:lpstr>
      <vt:lpstr>Flower Federated learning</vt:lpstr>
      <vt:lpstr>What is Federated Learning</vt:lpstr>
      <vt:lpstr>Why decentral approach?</vt:lpstr>
      <vt:lpstr>Centralized way of training models</vt:lpstr>
      <vt:lpstr>How Federated Learning works</vt:lpstr>
      <vt:lpstr>Secure aggregation</vt:lpstr>
      <vt:lpstr>Flower Federated Learning </vt:lpstr>
      <vt:lpstr>Referances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/>
  <cp:revision>53</cp:revision>
  <dcterms:created xsi:type="dcterms:W3CDTF">2022-12-12T20:04:12Z</dcterms:created>
  <dcterms:modified xsi:type="dcterms:W3CDTF">2022-12-27T02:46:32Z</dcterms:modified>
</cp:coreProperties>
</file>