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8" r:id="rId7"/>
    <p:sldId id="309" r:id="rId8"/>
    <p:sldId id="321" r:id="rId9"/>
    <p:sldId id="311" r:id="rId10"/>
    <p:sldId id="314" r:id="rId11"/>
    <p:sldId id="322" r:id="rId12"/>
    <p:sldId id="312" r:id="rId13"/>
    <p:sldId id="313" r:id="rId14"/>
    <p:sldId id="316" r:id="rId15"/>
    <p:sldId id="315" r:id="rId16"/>
    <p:sldId id="317" r:id="rId17"/>
    <p:sldId id="318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22"/>
    <a:srgbClr val="243FFF"/>
    <a:srgbClr val="814DFF"/>
    <a:srgbClr val="FF83B6"/>
    <a:srgbClr val="1A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26/03/2021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26/03/2021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46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2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064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43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829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316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oplematters.in/article/training-development/how-to-effectively-use-video-training-in-your-learning-program-168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400" spc="400" dirty="0">
                <a:solidFill>
                  <a:schemeClr val="bg1"/>
                </a:solidFill>
              </a:rPr>
              <a:t>MHW1- </a:t>
            </a:r>
            <a:br>
              <a:rPr lang="it-IT" sz="5400" spc="400" dirty="0">
                <a:solidFill>
                  <a:schemeClr val="bg1"/>
                </a:solidFill>
              </a:rPr>
            </a:br>
            <a:r>
              <a:rPr lang="it-IT" sz="5400" spc="400" dirty="0">
                <a:solidFill>
                  <a:schemeClr val="bg1"/>
                </a:solidFill>
              </a:rPr>
              <a:t>VideoTube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Rosario Caggegi o46002042</a:t>
            </a:r>
          </a:p>
          <a:p>
            <a:pPr rtl="0"/>
            <a:r>
              <a:rPr lang="it-IT" dirty="0"/>
              <a:t>26/03/2021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21F2F04-BD37-485B-A8DD-2EA952F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986917"/>
            <a:ext cx="6190488" cy="1179576"/>
          </a:xfrm>
        </p:spPr>
        <p:txBody>
          <a:bodyPr/>
          <a:lstStyle/>
          <a:p>
            <a:r>
              <a:rPr lang="it-IT" dirty="0"/>
              <a:t>Footer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49850-EB3B-4D69-B97A-C893450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01978-DF16-45D2-B13C-7E6C0335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pic>
        <p:nvPicPr>
          <p:cNvPr id="13" name="Segnaposto contenuto 12" descr="Immagine che contiene testo, monitor, schermo, televisione&#10;&#10;Descrizione generata automaticamente">
            <a:extLst>
              <a:ext uri="{FF2B5EF4-FFF2-40B4-BE49-F238E27FC236}">
                <a16:creationId xmlns:a16="http://schemas.microsoft.com/office/drawing/2014/main" id="{06841D5A-C251-4527-A508-E62DFDE2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35" y="3316872"/>
            <a:ext cx="11827929" cy="2095534"/>
          </a:xfr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32477-CC8C-4E7D-9049-DA0FD7D1CE3C}"/>
              </a:ext>
            </a:extLst>
          </p:cNvPr>
          <p:cNvCxnSpPr>
            <a:cxnSpLocks/>
          </p:cNvCxnSpPr>
          <p:nvPr/>
        </p:nvCxnSpPr>
        <p:spPr>
          <a:xfrm>
            <a:off x="373422" y="4869712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BDEEC68-B8D2-4D3B-89A5-C82B2A978AEB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0" cy="526285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E901111-A9C1-4D42-A967-9204E9C89883}"/>
              </a:ext>
            </a:extLst>
          </p:cNvPr>
          <p:cNvCxnSpPr>
            <a:cxnSpLocks/>
          </p:cNvCxnSpPr>
          <p:nvPr/>
        </p:nvCxnSpPr>
        <p:spPr>
          <a:xfrm>
            <a:off x="182035" y="4869712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4888AA4-7A3B-4565-A5E4-A15EFE6DC0B3}"/>
              </a:ext>
            </a:extLst>
          </p:cNvPr>
          <p:cNvCxnSpPr>
            <a:cxnSpLocks/>
          </p:cNvCxnSpPr>
          <p:nvPr/>
        </p:nvCxnSpPr>
        <p:spPr>
          <a:xfrm>
            <a:off x="11818577" y="4886121"/>
            <a:ext cx="191387" cy="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AE6728-7E2C-4603-8347-CDC52EE393A3}"/>
              </a:ext>
            </a:extLst>
          </p:cNvPr>
          <p:cNvSpPr txBox="1"/>
          <p:nvPr/>
        </p:nvSpPr>
        <p:spPr>
          <a:xfrm>
            <a:off x="230321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E6FA87-0FB0-4450-99C9-625A9450E3CD}"/>
              </a:ext>
            </a:extLst>
          </p:cNvPr>
          <p:cNvSpPr txBox="1"/>
          <p:nvPr/>
        </p:nvSpPr>
        <p:spPr>
          <a:xfrm>
            <a:off x="11251228" y="45167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24px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580ABFF-C7FC-4EB2-BE18-0CD1DB8A985D}"/>
              </a:ext>
            </a:extLst>
          </p:cNvPr>
          <p:cNvCxnSpPr/>
          <p:nvPr/>
        </p:nvCxnSpPr>
        <p:spPr>
          <a:xfrm>
            <a:off x="1219200" y="5149263"/>
            <a:ext cx="62564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41C3BA1-3967-48BB-9AD5-C53041463469}"/>
              </a:ext>
            </a:extLst>
          </p:cNvPr>
          <p:cNvSpPr txBox="1"/>
          <p:nvPr/>
        </p:nvSpPr>
        <p:spPr>
          <a:xfrm>
            <a:off x="3013329" y="47014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Space Between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F8DC48-671F-48E4-9497-D79CF5F174B7}"/>
              </a:ext>
            </a:extLst>
          </p:cNvPr>
          <p:cNvSpPr txBox="1"/>
          <p:nvPr/>
        </p:nvSpPr>
        <p:spPr>
          <a:xfrm>
            <a:off x="940773" y="2166493"/>
            <a:ext cx="10413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footer è un flex container con padding 24px e disposizione space between. Il testo ha dimensioni 0.8rem. Contiene 3 link ai miei social e il mio nome, cognome e numero di matricola.</a:t>
            </a:r>
          </a:p>
        </p:txBody>
      </p:sp>
    </p:spTree>
    <p:extLst>
      <p:ext uri="{BB962C8B-B14F-4D97-AF65-F5344CB8AC3E}">
        <p14:creationId xmlns:p14="http://schemas.microsoft.com/office/powerpoint/2010/main" val="31844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tablet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magine 82">
            <a:extLst>
              <a:ext uri="{FF2B5EF4-FFF2-40B4-BE49-F238E27FC236}">
                <a16:creationId xmlns:a16="http://schemas.microsoft.com/office/drawing/2014/main" id="{6EA5BBD6-9654-48C4-85CD-D2901D60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49" y="574956"/>
            <a:ext cx="6263445" cy="5559079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335165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Tablet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6216"/>
            <a:ext cx="3238423" cy="373929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tablet è pensata per mantenere un header ampio ma che da più importanza ai contenuti. Le info sull’account vengono inglobate nella search bar che ora contiene l’immagine di profilo.</a:t>
            </a:r>
          </a:p>
          <a:p>
            <a:pPr rtl="0"/>
            <a:r>
              <a:rPr lang="it-IT" dirty="0"/>
              <a:t>La navbar, con position fixed, va sotto per un utilizzo più comodo e i contenuti sono disposti in verticale. Le icone bianche che prima erano nascoste e l’immagine di profilo nella search bar ora hanno display: </a:t>
            </a:r>
            <a:r>
              <a:rPr lang="it-IT" dirty="0" err="1"/>
              <a:t>block</a:t>
            </a:r>
            <a:r>
              <a:rPr lang="it-IT" dirty="0"/>
              <a:t>;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Tablet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7BD8037-3A50-4402-8BB6-5BAD418C0247}"/>
              </a:ext>
            </a:extLst>
          </p:cNvPr>
          <p:cNvCxnSpPr>
            <a:cxnSpLocks/>
          </p:cNvCxnSpPr>
          <p:nvPr/>
        </p:nvCxnSpPr>
        <p:spPr>
          <a:xfrm>
            <a:off x="5504177" y="574956"/>
            <a:ext cx="0" cy="1624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068ECC0-A0FE-4E1C-8B35-10AF25C28256}"/>
              </a:ext>
            </a:extLst>
          </p:cNvPr>
          <p:cNvSpPr txBox="1"/>
          <p:nvPr/>
        </p:nvSpPr>
        <p:spPr>
          <a:xfrm rot="16200000">
            <a:off x="4815663" y="1387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5436DC5-2D1B-4B2B-A03F-4237181501A5}"/>
              </a:ext>
            </a:extLst>
          </p:cNvPr>
          <p:cNvCxnSpPr>
            <a:cxnSpLocks/>
          </p:cNvCxnSpPr>
          <p:nvPr/>
        </p:nvCxnSpPr>
        <p:spPr>
          <a:xfrm>
            <a:off x="6020463" y="1826217"/>
            <a:ext cx="5565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1CEF3B4-4135-4A37-A82C-AFEAC946E74A}"/>
              </a:ext>
            </a:extLst>
          </p:cNvPr>
          <p:cNvSpPr txBox="1"/>
          <p:nvPr/>
        </p:nvSpPr>
        <p:spPr>
          <a:xfrm>
            <a:off x="9438461" y="16723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FF9022"/>
                </a:highlight>
              </a:rPr>
              <a:t>90%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F1862BC-E43F-4B12-BBA5-9402E84F1B22}"/>
              </a:ext>
            </a:extLst>
          </p:cNvPr>
          <p:cNvCxnSpPr>
            <a:cxnSpLocks/>
          </p:cNvCxnSpPr>
          <p:nvPr/>
        </p:nvCxnSpPr>
        <p:spPr>
          <a:xfrm flipV="1">
            <a:off x="7089780" y="3311291"/>
            <a:ext cx="0" cy="1299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2DFA62A-3799-42BB-8AEC-46127C011F05}"/>
              </a:ext>
            </a:extLst>
          </p:cNvPr>
          <p:cNvSpPr txBox="1"/>
          <p:nvPr/>
        </p:nvSpPr>
        <p:spPr>
          <a:xfrm rot="16200000">
            <a:off x="6687262" y="389269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</a:t>
            </a:r>
          </a:p>
        </p:txBody>
      </p: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835894B-D52D-4CDE-94DD-38610852433D}"/>
              </a:ext>
            </a:extLst>
          </p:cNvPr>
          <p:cNvCxnSpPr>
            <a:cxnSpLocks/>
          </p:cNvCxnSpPr>
          <p:nvPr/>
        </p:nvCxnSpPr>
        <p:spPr>
          <a:xfrm flipH="1">
            <a:off x="5849686" y="3129154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D301A18-D48E-488C-8A44-F430B2E3DB9B}"/>
              </a:ext>
            </a:extLst>
          </p:cNvPr>
          <p:cNvCxnSpPr>
            <a:cxnSpLocks/>
          </p:cNvCxnSpPr>
          <p:nvPr/>
        </p:nvCxnSpPr>
        <p:spPr>
          <a:xfrm flipV="1">
            <a:off x="5900292" y="3129155"/>
            <a:ext cx="0" cy="178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E7D3015-F5D0-4377-BB0E-702B8BBB744E}"/>
              </a:ext>
            </a:extLst>
          </p:cNvPr>
          <p:cNvSpPr txBox="1"/>
          <p:nvPr/>
        </p:nvSpPr>
        <p:spPr>
          <a:xfrm rot="16200000">
            <a:off x="5494732" y="35575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</a:rPr>
              <a:t>30vh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5CC05CE4-6AAC-48CE-9807-0F5B9F273DC4}"/>
              </a:ext>
            </a:extLst>
          </p:cNvPr>
          <p:cNvCxnSpPr>
            <a:cxnSpLocks/>
          </p:cNvCxnSpPr>
          <p:nvPr/>
        </p:nvCxnSpPr>
        <p:spPr>
          <a:xfrm flipH="1" flipV="1">
            <a:off x="5761793" y="5666872"/>
            <a:ext cx="5043" cy="438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54E45016-B5BE-4620-B57C-7CEEEBF94771}"/>
              </a:ext>
            </a:extLst>
          </p:cNvPr>
          <p:cNvCxnSpPr>
            <a:cxnSpLocks/>
          </p:cNvCxnSpPr>
          <p:nvPr/>
        </p:nvCxnSpPr>
        <p:spPr>
          <a:xfrm flipH="1">
            <a:off x="5659849" y="5666872"/>
            <a:ext cx="36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06937A9-501E-494F-9CFF-62BA24F443A9}"/>
              </a:ext>
            </a:extLst>
          </p:cNvPr>
          <p:cNvCxnSpPr>
            <a:cxnSpLocks/>
          </p:cNvCxnSpPr>
          <p:nvPr/>
        </p:nvCxnSpPr>
        <p:spPr>
          <a:xfrm flipH="1">
            <a:off x="5659849" y="6119933"/>
            <a:ext cx="37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A660AC2-1B5E-4C43-8600-504A009F1541}"/>
              </a:ext>
            </a:extLst>
          </p:cNvPr>
          <p:cNvSpPr txBox="1"/>
          <p:nvPr/>
        </p:nvSpPr>
        <p:spPr>
          <a:xfrm>
            <a:off x="5733719" y="573246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/>
                </a:solidFill>
              </a:rPr>
              <a:t>5%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729AA524-34E0-4029-9003-5F51F944192B}"/>
              </a:ext>
            </a:extLst>
          </p:cNvPr>
          <p:cNvCxnSpPr>
            <a:cxnSpLocks/>
          </p:cNvCxnSpPr>
          <p:nvPr/>
        </p:nvCxnSpPr>
        <p:spPr>
          <a:xfrm flipH="1">
            <a:off x="5840156" y="4917849"/>
            <a:ext cx="562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17D154F1-DF2B-45DE-B5AC-FA7BF794DC3D}"/>
              </a:ext>
            </a:extLst>
          </p:cNvPr>
          <p:cNvCxnSpPr>
            <a:cxnSpLocks/>
          </p:cNvCxnSpPr>
          <p:nvPr/>
        </p:nvCxnSpPr>
        <p:spPr>
          <a:xfrm flipH="1">
            <a:off x="7191770" y="4686452"/>
            <a:ext cx="2348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75230BAF-5F0A-48B2-A32F-27FA817E1E45}"/>
              </a:ext>
            </a:extLst>
          </p:cNvPr>
          <p:cNvSpPr txBox="1"/>
          <p:nvPr/>
        </p:nvSpPr>
        <p:spPr>
          <a:xfrm>
            <a:off x="7943906" y="4654685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24vh*16/9</a:t>
            </a:r>
          </a:p>
        </p:txBody>
      </p:sp>
    </p:spTree>
    <p:extLst>
      <p:ext uri="{BB962C8B-B14F-4D97-AF65-F5344CB8AC3E}">
        <p14:creationId xmlns:p14="http://schemas.microsoft.com/office/powerpoint/2010/main" val="17288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Modalità Mobile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25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0274A3-C636-42AC-9DF8-4A4BC8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186" y="245707"/>
            <a:ext cx="3324827" cy="573246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La pagina mobile è studiata in modo tale da rendere semplice all’utente il trovare un contenuto ed accedere velocemente alle sezioni del sito.</a:t>
            </a:r>
          </a:p>
          <a:p>
            <a:pPr rtl="0"/>
            <a:r>
              <a:rPr lang="it-IT" dirty="0"/>
              <a:t>L’header diventa senza immagine di background mostrando solo il minimo indispensabile, ovvero la search bar con l’icona del profilo. La posizione è fixed così come quella della navbar. L’utente può dunque raggiungere i comandi in modo semplice.</a:t>
            </a:r>
          </a:p>
          <a:p>
            <a:pPr rtl="0"/>
            <a:r>
              <a:rPr lang="it-IT" dirty="0"/>
              <a:t>Le card hanno una UI più user-friendly con titolo e creatore in basso, sotto la copertina del video.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MOBILE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2A263F1-A5E3-42FB-B77A-24144F0C2A33}"/>
              </a:ext>
            </a:extLst>
          </p:cNvPr>
          <p:cNvCxnSpPr>
            <a:cxnSpLocks/>
          </p:cNvCxnSpPr>
          <p:nvPr/>
        </p:nvCxnSpPr>
        <p:spPr>
          <a:xfrm flipV="1">
            <a:off x="6865374" y="353961"/>
            <a:ext cx="0" cy="390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A2D593-49A7-4952-9501-B4EAFB12CAC8}"/>
              </a:ext>
            </a:extLst>
          </p:cNvPr>
          <p:cNvSpPr txBox="1"/>
          <p:nvPr/>
        </p:nvSpPr>
        <p:spPr>
          <a:xfrm>
            <a:off x="6363042" y="3954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744F1B6-0AF2-4A9F-BE46-57385D8785EA}"/>
              </a:ext>
            </a:extLst>
          </p:cNvPr>
          <p:cNvCxnSpPr/>
          <p:nvPr/>
        </p:nvCxnSpPr>
        <p:spPr>
          <a:xfrm flipH="1">
            <a:off x="6769510" y="1257300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E545904-1B42-4E47-8AC9-2B8DF4710BCE}"/>
              </a:ext>
            </a:extLst>
          </p:cNvPr>
          <p:cNvCxnSpPr/>
          <p:nvPr/>
        </p:nvCxnSpPr>
        <p:spPr>
          <a:xfrm flipH="1">
            <a:off x="6769510" y="3216378"/>
            <a:ext cx="308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2B92F23-27E3-4039-8AFA-9653FE61D5BA}"/>
              </a:ext>
            </a:extLst>
          </p:cNvPr>
          <p:cNvCxnSpPr/>
          <p:nvPr/>
        </p:nvCxnSpPr>
        <p:spPr>
          <a:xfrm>
            <a:off x="6865374" y="1257300"/>
            <a:ext cx="0" cy="1959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00314C-CBB3-4473-9AD9-CAC18A4BFD95}"/>
              </a:ext>
            </a:extLst>
          </p:cNvPr>
          <p:cNvSpPr txBox="1"/>
          <p:nvPr/>
        </p:nvSpPr>
        <p:spPr>
          <a:xfrm rot="16200000">
            <a:off x="6366889" y="20491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30vh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C785387-7B4E-4BD2-AF4C-29D2320828F9}"/>
              </a:ext>
            </a:extLst>
          </p:cNvPr>
          <p:cNvCxnSpPr/>
          <p:nvPr/>
        </p:nvCxnSpPr>
        <p:spPr>
          <a:xfrm>
            <a:off x="7831394" y="914400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273887CA-E420-404E-9597-AADA875FD00D}"/>
              </a:ext>
            </a:extLst>
          </p:cNvPr>
          <p:cNvCxnSpPr/>
          <p:nvPr/>
        </p:nvCxnSpPr>
        <p:spPr>
          <a:xfrm>
            <a:off x="7831394" y="245707"/>
            <a:ext cx="280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D51061F-095E-449B-932D-BF7E94D1043D}"/>
              </a:ext>
            </a:extLst>
          </p:cNvPr>
          <p:cNvCxnSpPr>
            <a:cxnSpLocks/>
          </p:cNvCxnSpPr>
          <p:nvPr/>
        </p:nvCxnSpPr>
        <p:spPr>
          <a:xfrm flipV="1">
            <a:off x="10388311" y="245707"/>
            <a:ext cx="0" cy="668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A46FEE6-F024-4499-B1D9-A7F9932187F6}"/>
              </a:ext>
            </a:extLst>
          </p:cNvPr>
          <p:cNvSpPr txBox="1"/>
          <p:nvPr/>
        </p:nvSpPr>
        <p:spPr>
          <a:xfrm>
            <a:off x="10404999" y="4499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1243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274" r="22476" b="1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it-IT" b="1" cap="all" spc="400" dirty="0"/>
              <a:t>IDEA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Partenza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56579" y="2330588"/>
            <a:ext cx="200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Ispirato dagli ormai popolarissimi YouTube e Twitch il sito nasce con l’idea di fondere le due piattaforme, legando content creator a spettatori tramite abbonamenti e contenuti in esclusiva.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013791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Modalità desktop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920C28A-656E-4576-9F12-C07DE252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149" y="889027"/>
            <a:ext cx="8238374" cy="4631823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927575"/>
            <a:ext cx="2420768" cy="373929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/>
              <a:t>La pagina desktop è composta da un header con sfondo che si adatta alle dimensioni della pagina al cui interno si trova una barra di ricerca e le informazioni base dell’account dell’utente. La </a:t>
            </a:r>
            <a:r>
              <a:rPr lang="it-IT" noProof="1"/>
              <a:t>navbar</a:t>
            </a:r>
            <a:r>
              <a:rPr lang="it-IT" dirty="0"/>
              <a:t> laterale organizza i contenuti nella sezione principale alla sua destra. Dentro tale sezione troviamo delle vetrine che dispongono le card (i contenuti) per tipologia.</a:t>
            </a:r>
          </a:p>
          <a:p>
            <a:pPr rtl="0"/>
            <a:endParaRPr lang="it-IT" dirty="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Sito desktop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4E1D107-4241-4099-9CC5-12066C27F109}"/>
              </a:ext>
            </a:extLst>
          </p:cNvPr>
          <p:cNvCxnSpPr/>
          <p:nvPr/>
        </p:nvCxnSpPr>
        <p:spPr>
          <a:xfrm>
            <a:off x="3454626" y="1470991"/>
            <a:ext cx="0" cy="1548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D92439-00A4-4EA3-80EB-DEF146523E74}"/>
              </a:ext>
            </a:extLst>
          </p:cNvPr>
          <p:cNvSpPr txBox="1"/>
          <p:nvPr/>
        </p:nvSpPr>
        <p:spPr>
          <a:xfrm rot="16200000">
            <a:off x="3116465" y="2122096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243FFF"/>
                </a:solidFill>
              </a:rPr>
              <a:t>40vh</a:t>
            </a:r>
            <a:endParaRPr lang="it-IT" sz="1200" dirty="0">
              <a:solidFill>
                <a:srgbClr val="243FFF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75791B3-3DCB-4447-9720-BBEAF403E268}"/>
              </a:ext>
            </a:extLst>
          </p:cNvPr>
          <p:cNvCxnSpPr/>
          <p:nvPr/>
        </p:nvCxnSpPr>
        <p:spPr>
          <a:xfrm>
            <a:off x="3724275" y="2130907"/>
            <a:ext cx="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9168507-EC6E-4564-83EB-DC445954E2E3}"/>
              </a:ext>
            </a:extLst>
          </p:cNvPr>
          <p:cNvCxnSpPr/>
          <p:nvPr/>
        </p:nvCxnSpPr>
        <p:spPr>
          <a:xfrm>
            <a:off x="3705225" y="21309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0C40E1F-467A-40CE-B572-1A20D120A8C8}"/>
              </a:ext>
            </a:extLst>
          </p:cNvPr>
          <p:cNvCxnSpPr/>
          <p:nvPr/>
        </p:nvCxnSpPr>
        <p:spPr>
          <a:xfrm>
            <a:off x="3705225" y="2359507"/>
            <a:ext cx="22383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66A304-2E7F-467D-8237-552147CD15BB}"/>
              </a:ext>
            </a:extLst>
          </p:cNvPr>
          <p:cNvSpPr txBox="1"/>
          <p:nvPr/>
        </p:nvSpPr>
        <p:spPr>
          <a:xfrm rot="16200000">
            <a:off x="3408184" y="212209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rgbClr val="814DFF"/>
                </a:solidFill>
              </a:rPr>
              <a:t>6vh</a:t>
            </a:r>
            <a:endParaRPr lang="it-IT" sz="1200" dirty="0">
              <a:solidFill>
                <a:srgbClr val="814DFF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E39945B-A95A-4216-AF8F-223FF07DD7C4}"/>
              </a:ext>
            </a:extLst>
          </p:cNvPr>
          <p:cNvCxnSpPr>
            <a:cxnSpLocks/>
          </p:cNvCxnSpPr>
          <p:nvPr/>
        </p:nvCxnSpPr>
        <p:spPr>
          <a:xfrm>
            <a:off x="3454626" y="1468298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50CB0D-CA15-4ED1-BD68-501074DA6913}"/>
              </a:ext>
            </a:extLst>
          </p:cNvPr>
          <p:cNvCxnSpPr>
            <a:cxnSpLocks/>
          </p:cNvCxnSpPr>
          <p:nvPr/>
        </p:nvCxnSpPr>
        <p:spPr>
          <a:xfrm>
            <a:off x="3454626" y="3019425"/>
            <a:ext cx="36452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28D75F32-B168-4997-ACBB-6E57EACE2681}"/>
              </a:ext>
            </a:extLst>
          </p:cNvPr>
          <p:cNvSpPr/>
          <p:nvPr/>
        </p:nvSpPr>
        <p:spPr>
          <a:xfrm>
            <a:off x="11406147" y="2511541"/>
            <a:ext cx="413468" cy="4151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6EB0B38-E77D-4E63-B5C9-B62EBE1F9A24}"/>
              </a:ext>
            </a:extLst>
          </p:cNvPr>
          <p:cNvSpPr txBox="1"/>
          <p:nvPr/>
        </p:nvSpPr>
        <p:spPr>
          <a:xfrm>
            <a:off x="11406148" y="2287797"/>
            <a:ext cx="413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accent4"/>
                </a:solidFill>
              </a:rPr>
              <a:t>10vh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543052B-817D-4F17-9D26-A6F749511CEF}"/>
              </a:ext>
            </a:extLst>
          </p:cNvPr>
          <p:cNvCxnSpPr>
            <a:cxnSpLocks/>
          </p:cNvCxnSpPr>
          <p:nvPr/>
        </p:nvCxnSpPr>
        <p:spPr>
          <a:xfrm flipV="1">
            <a:off x="3819149" y="5609821"/>
            <a:ext cx="16672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CD7D06B-167B-4972-BEBA-A849E0A72311}"/>
              </a:ext>
            </a:extLst>
          </p:cNvPr>
          <p:cNvSpPr txBox="1"/>
          <p:nvPr/>
        </p:nvSpPr>
        <p:spPr>
          <a:xfrm>
            <a:off x="4407354" y="56098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6"/>
                </a:solidFill>
              </a:rPr>
              <a:t>20%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05BB149-D2DD-48FB-AA71-9D5DDCAC5D4F}"/>
              </a:ext>
            </a:extLst>
          </p:cNvPr>
          <p:cNvCxnSpPr/>
          <p:nvPr/>
        </p:nvCxnSpPr>
        <p:spPr>
          <a:xfrm flipV="1">
            <a:off x="3819149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6963D059-E632-430E-A9AA-DDED836DE8FF}"/>
              </a:ext>
            </a:extLst>
          </p:cNvPr>
          <p:cNvCxnSpPr/>
          <p:nvPr/>
        </p:nvCxnSpPr>
        <p:spPr>
          <a:xfrm flipV="1">
            <a:off x="5496448" y="3018883"/>
            <a:ext cx="0" cy="25909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84F716FD-6C98-410E-81FF-BEEAEAD36D1F}"/>
              </a:ext>
            </a:extLst>
          </p:cNvPr>
          <p:cNvSpPr/>
          <p:nvPr/>
        </p:nvSpPr>
        <p:spPr>
          <a:xfrm>
            <a:off x="3882782" y="3088183"/>
            <a:ext cx="247972" cy="255219"/>
          </a:xfrm>
          <a:prstGeom prst="rect">
            <a:avLst/>
          </a:prstGeom>
          <a:solidFill>
            <a:schemeClr val="accent4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753F36B-7C52-4E99-B560-A93E1685147B}"/>
              </a:ext>
            </a:extLst>
          </p:cNvPr>
          <p:cNvSpPr txBox="1"/>
          <p:nvPr/>
        </p:nvSpPr>
        <p:spPr>
          <a:xfrm>
            <a:off x="3980018" y="319373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solidFill>
                  <a:schemeClr val="accent4"/>
                </a:solidFill>
                <a:highlight>
                  <a:srgbClr val="000000"/>
                </a:highlight>
              </a:rPr>
              <a:t>5vh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A1DF49-76B1-45B2-A821-33FC7408E09C}"/>
              </a:ext>
            </a:extLst>
          </p:cNvPr>
          <p:cNvSpPr/>
          <p:nvPr/>
        </p:nvSpPr>
        <p:spPr>
          <a:xfrm>
            <a:off x="9650878" y="2130907"/>
            <a:ext cx="200053" cy="200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7ACB3D-B4F5-4F1C-B34F-49788E2A2201}"/>
              </a:ext>
            </a:extLst>
          </p:cNvPr>
          <p:cNvSpPr txBox="1"/>
          <p:nvPr/>
        </p:nvSpPr>
        <p:spPr>
          <a:xfrm>
            <a:off x="9256390" y="212788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>
                <a:solidFill>
                  <a:schemeClr val="accent1">
                    <a:lumMod val="50000"/>
                  </a:schemeClr>
                </a:solidFill>
              </a:rPr>
              <a:t>3.5vh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E8B2FEE-04BF-4524-B238-0D97434D2E47}"/>
              </a:ext>
            </a:extLst>
          </p:cNvPr>
          <p:cNvCxnSpPr>
            <a:stCxn id="5" idx="3"/>
          </p:cNvCxnSpPr>
          <p:nvPr/>
        </p:nvCxnSpPr>
        <p:spPr>
          <a:xfrm flipV="1">
            <a:off x="9850931" y="1850065"/>
            <a:ext cx="0" cy="38086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B1CF2E-BC8A-4D2D-AC09-F042F6D31F0C}"/>
              </a:ext>
            </a:extLst>
          </p:cNvPr>
          <p:cNvCxnSpPr>
            <a:cxnSpLocks/>
          </p:cNvCxnSpPr>
          <p:nvPr/>
        </p:nvCxnSpPr>
        <p:spPr>
          <a:xfrm flipV="1">
            <a:off x="9923587" y="1850065"/>
            <a:ext cx="0" cy="3951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657F05-4E24-4460-BE23-CDAD3CD10999}"/>
              </a:ext>
            </a:extLst>
          </p:cNvPr>
          <p:cNvSpPr txBox="1"/>
          <p:nvPr/>
        </p:nvSpPr>
        <p:spPr>
          <a:xfrm>
            <a:off x="9588245" y="1661066"/>
            <a:ext cx="525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bg1"/>
                </a:solidFill>
                <a:highlight>
                  <a:srgbClr val="800080"/>
                </a:highlight>
              </a:rPr>
              <a:t>16px</a:t>
            </a:r>
            <a:endParaRPr lang="it-IT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F14FF32-8FCF-44DF-AA1C-194456CCDAED}"/>
              </a:ext>
            </a:extLst>
          </p:cNvPr>
          <p:cNvCxnSpPr>
            <a:cxnSpLocks/>
          </p:cNvCxnSpPr>
          <p:nvPr/>
        </p:nvCxnSpPr>
        <p:spPr>
          <a:xfrm>
            <a:off x="5842000" y="2230933"/>
            <a:ext cx="0" cy="49956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AB2CE97-D900-4711-89EC-0AAEFD7A77C3}"/>
              </a:ext>
            </a:extLst>
          </p:cNvPr>
          <p:cNvCxnSpPr>
            <a:cxnSpLocks/>
          </p:cNvCxnSpPr>
          <p:nvPr/>
        </p:nvCxnSpPr>
        <p:spPr>
          <a:xfrm>
            <a:off x="9923587" y="2245205"/>
            <a:ext cx="0" cy="48529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3BFBA5A-2D0C-4A04-A754-502DE5D9099D}"/>
              </a:ext>
            </a:extLst>
          </p:cNvPr>
          <p:cNvCxnSpPr/>
          <p:nvPr/>
        </p:nvCxnSpPr>
        <p:spPr>
          <a:xfrm>
            <a:off x="5842000" y="2730500"/>
            <a:ext cx="4081587" cy="0"/>
          </a:xfrm>
          <a:prstGeom prst="straightConnector1">
            <a:avLst/>
          </a:prstGeom>
          <a:ln w="222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B3141E4-CE4F-458B-8271-638C705299F3}"/>
              </a:ext>
            </a:extLst>
          </p:cNvPr>
          <p:cNvSpPr txBox="1"/>
          <p:nvPr/>
        </p:nvSpPr>
        <p:spPr>
          <a:xfrm>
            <a:off x="7704939" y="26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  <a:highlight>
                  <a:srgbClr val="FF9022"/>
                </a:highlight>
              </a:rPr>
              <a:t>50%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19C73BAC-023B-49C7-9802-B85DC7AA9701}"/>
              </a:ext>
            </a:extLst>
          </p:cNvPr>
          <p:cNvSpPr/>
          <p:nvPr/>
        </p:nvSpPr>
        <p:spPr>
          <a:xfrm>
            <a:off x="5571460" y="3372788"/>
            <a:ext cx="6326371" cy="1624064"/>
          </a:xfrm>
          <a:prstGeom prst="rect">
            <a:avLst/>
          </a:prstGeom>
          <a:solidFill>
            <a:srgbClr val="FF9022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E21F5345-2F82-4015-8C77-DE8FEBD73BC5}"/>
              </a:ext>
            </a:extLst>
          </p:cNvPr>
          <p:cNvSpPr/>
          <p:nvPr/>
        </p:nvSpPr>
        <p:spPr>
          <a:xfrm>
            <a:off x="5571460" y="3110499"/>
            <a:ext cx="6326371" cy="1593445"/>
          </a:xfrm>
          <a:prstGeom prst="rect">
            <a:avLst/>
          </a:prstGeom>
          <a:solidFill>
            <a:srgbClr val="243FFF">
              <a:alpha val="4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2971B98-2F9A-44A5-B720-3E7E7ACE84BA}"/>
              </a:ext>
            </a:extLst>
          </p:cNvPr>
          <p:cNvSpPr txBox="1"/>
          <p:nvPr/>
        </p:nvSpPr>
        <p:spPr>
          <a:xfrm rot="16200000">
            <a:off x="11283498" y="371030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243FFF"/>
                </a:highlight>
              </a:rPr>
              <a:t>Section</a:t>
            </a:r>
            <a:endParaRPr lang="it-IT" dirty="0">
              <a:solidFill>
                <a:schemeClr val="bg1"/>
              </a:solidFill>
              <a:highlight>
                <a:srgbClr val="243FFF"/>
              </a:highlight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29ECA1A-5224-4147-8C29-DE1EDA6398E0}"/>
              </a:ext>
            </a:extLst>
          </p:cNvPr>
          <p:cNvSpPr txBox="1"/>
          <p:nvPr/>
        </p:nvSpPr>
        <p:spPr>
          <a:xfrm rot="16200000">
            <a:off x="10811282" y="3820430"/>
            <a:ext cx="1136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highlight>
                  <a:srgbClr val="814DFF"/>
                </a:highlight>
              </a:rPr>
              <a:t>Show-case</a:t>
            </a:r>
            <a:endParaRPr lang="it-IT" dirty="0">
              <a:solidFill>
                <a:schemeClr val="bg1"/>
              </a:solidFill>
              <a:highlight>
                <a:srgbClr val="814DFF"/>
              </a:highlight>
            </a:endParaRP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55F7801-E406-493E-874D-CE51F79772D5}"/>
              </a:ext>
            </a:extLst>
          </p:cNvPr>
          <p:cNvCxnSpPr>
            <a:cxnSpLocks/>
          </p:cNvCxnSpPr>
          <p:nvPr/>
        </p:nvCxnSpPr>
        <p:spPr>
          <a:xfrm>
            <a:off x="11480024" y="3372788"/>
            <a:ext cx="11841" cy="133115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E90927F5-D3D9-4293-B9C7-E99066989662}"/>
              </a:ext>
            </a:extLst>
          </p:cNvPr>
          <p:cNvCxnSpPr>
            <a:cxnSpLocks/>
          </p:cNvCxnSpPr>
          <p:nvPr/>
        </p:nvCxnSpPr>
        <p:spPr>
          <a:xfrm>
            <a:off x="11491865" y="4714695"/>
            <a:ext cx="5214" cy="28215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triangle" w="sm" len="med"/>
            <a:tailEnd type="triangle" w="sm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18D153B-09AE-4086-8A14-BD0E998867DD}"/>
              </a:ext>
            </a:extLst>
          </p:cNvPr>
          <p:cNvSpPr txBox="1"/>
          <p:nvPr/>
        </p:nvSpPr>
        <p:spPr>
          <a:xfrm rot="16200000">
            <a:off x="11185872" y="4740540"/>
            <a:ext cx="3882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  <a:highlight>
                  <a:srgbClr val="FF9022"/>
                </a:highlight>
              </a:rPr>
              <a:t>10vh</a:t>
            </a:r>
            <a:endParaRPr lang="it-IT" dirty="0">
              <a:solidFill>
                <a:schemeClr val="bg1"/>
              </a:solidFill>
              <a:highlight>
                <a:srgbClr val="FF9022"/>
              </a:highlight>
            </a:endParaRP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C5E73BF-1998-4B8D-A024-E36E87B79598}"/>
              </a:ext>
            </a:extLst>
          </p:cNvPr>
          <p:cNvCxnSpPr>
            <a:cxnSpLocks/>
          </p:cNvCxnSpPr>
          <p:nvPr/>
        </p:nvCxnSpPr>
        <p:spPr>
          <a:xfrm>
            <a:off x="11788444" y="3110499"/>
            <a:ext cx="31171" cy="1604196"/>
          </a:xfrm>
          <a:prstGeom prst="straightConnector1">
            <a:avLst/>
          </a:prstGeom>
          <a:ln w="22225">
            <a:solidFill>
              <a:srgbClr val="243F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00F9558C-03FD-47F0-8042-57F93CAF684A}"/>
              </a:ext>
            </a:extLst>
          </p:cNvPr>
          <p:cNvCxnSpPr/>
          <p:nvPr/>
        </p:nvCxnSpPr>
        <p:spPr>
          <a:xfrm>
            <a:off x="5496448" y="5609821"/>
            <a:ext cx="6401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F6F90-AFBA-4A3B-91E3-0D56C462129B}"/>
              </a:ext>
            </a:extLst>
          </p:cNvPr>
          <p:cNvSpPr txBox="1"/>
          <p:nvPr/>
        </p:nvSpPr>
        <p:spPr>
          <a:xfrm>
            <a:off x="8489225" y="56377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814DFF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b="1" cap="all" spc="400" dirty="0">
                <a:solidFill>
                  <a:schemeClr val="bg1"/>
                </a:solidFill>
                <a:latin typeface="+mn-lt"/>
              </a:rPr>
              <a:t>Dettagli Desktop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_______________________________________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B425D86-FC30-4C30-A6E9-530F59CD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982834"/>
            <a:ext cx="6190488" cy="1179576"/>
          </a:xfrm>
        </p:spPr>
        <p:txBody>
          <a:bodyPr/>
          <a:lstStyle/>
          <a:p>
            <a:r>
              <a:rPr lang="it-IT" dirty="0"/>
              <a:t>L’HEADER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E6BF8A-AFD2-46EC-823B-C55B35F5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3546F4-6906-42D2-95D5-AF365509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86081FB-550C-484E-BD38-D3733816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3551663"/>
            <a:ext cx="12006469" cy="228779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E272F3-90DC-4E55-B135-BEF3384DD8D5}"/>
              </a:ext>
            </a:extLst>
          </p:cNvPr>
          <p:cNvSpPr txBox="1"/>
          <p:nvPr/>
        </p:nvSpPr>
        <p:spPr>
          <a:xfrm>
            <a:off x="92765" y="2162410"/>
            <a:ext cx="1189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dirty="0" err="1"/>
              <a:t>header</a:t>
            </a:r>
            <a:r>
              <a:rPr lang="it-IT" dirty="0"/>
              <a:t> come da consegna ha un’immagine di sfondo con dimensione cover e posizione centrata; Ha un overlay scuro semitrasparente e contiene una barra di ricerca che in realtà è un div. La barra di ricerca presenta un testo h4 e due immagini, uno il tasto di ricerca e uno nascosto che verrà fuori in versione mobile. Accanto all’</a:t>
            </a:r>
            <a:r>
              <a:rPr lang="it-IT" dirty="0" err="1"/>
              <a:t>header</a:t>
            </a:r>
            <a:r>
              <a:rPr lang="it-IT" dirty="0"/>
              <a:t> è presente una sezione che descrive il profilo loggato sul sito.</a:t>
            </a:r>
          </a:p>
        </p:txBody>
      </p:sp>
    </p:spTree>
    <p:extLst>
      <p:ext uri="{BB962C8B-B14F-4D97-AF65-F5344CB8AC3E}">
        <p14:creationId xmlns:p14="http://schemas.microsoft.com/office/powerpoint/2010/main" val="42716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Profilo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Nell’header è inclusa una zona dedicata al profilo dell’utente, con immagine, nome e una breve descrizione.</a:t>
            </a:r>
          </a:p>
          <a:p>
            <a:pPr rtl="0"/>
            <a:r>
              <a:rPr lang="it-IT" dirty="0"/>
              <a:t>L’icona ha bordo bianco solido e rotondo.</a:t>
            </a:r>
          </a:p>
        </p:txBody>
      </p:sp>
      <p:pic>
        <p:nvPicPr>
          <p:cNvPr id="22" name="Segnaposto immagine 21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39" r="5139"/>
          <a:stretch/>
        </p:blipFill>
        <p:spPr>
          <a:xfrm>
            <a:off x="283464" y="3108960"/>
            <a:ext cx="5221224" cy="3447288"/>
          </a:xfrm>
        </p:spPr>
      </p:pic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12" r="912"/>
          <a:stretch/>
        </p:blipFill>
        <p:spPr>
          <a:xfrm>
            <a:off x="283464" y="301752"/>
            <a:ext cx="2459736" cy="2505456"/>
          </a:xfrm>
        </p:spPr>
      </p:pic>
      <p:pic>
        <p:nvPicPr>
          <p:cNvPr id="20" name="Segnaposto immagine 19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912" r="912"/>
          <a:stretch/>
        </p:blipFill>
        <p:spPr>
          <a:xfrm>
            <a:off x="3044952" y="301752"/>
            <a:ext cx="2459736" cy="2505456"/>
          </a:xfrm>
        </p:spPr>
      </p:pic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6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2494D68-EA4F-47EE-8501-282FF2539B0A}"/>
              </a:ext>
            </a:extLst>
          </p:cNvPr>
          <p:cNvCxnSpPr>
            <a:cxnSpLocks/>
          </p:cNvCxnSpPr>
          <p:nvPr/>
        </p:nvCxnSpPr>
        <p:spPr>
          <a:xfrm>
            <a:off x="585215" y="4304714"/>
            <a:ext cx="2917640" cy="1153551"/>
          </a:xfrm>
          <a:prstGeom prst="line">
            <a:avLst/>
          </a:prstGeom>
          <a:ln w="50800">
            <a:headEnd type="oval" w="med" len="med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328B4E-EE7F-4106-8426-C4D6C87CA8DA}"/>
              </a:ext>
            </a:extLst>
          </p:cNvPr>
          <p:cNvSpPr txBox="1"/>
          <p:nvPr/>
        </p:nvSpPr>
        <p:spPr>
          <a:xfrm>
            <a:off x="640899" y="3275797"/>
            <a:ext cx="480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highlight>
                  <a:srgbClr val="C0C0C0"/>
                </a:highlight>
              </a:rPr>
              <a:t>Il box delle info è in position absolute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 e discosta dalla sua posizione originale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-20vh e -23vw. Il suo contenitore è il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div#info relative. Si trova accanto la</a:t>
            </a:r>
          </a:p>
          <a:p>
            <a:pPr algn="r"/>
            <a:r>
              <a:rPr lang="it-IT" dirty="0">
                <a:highlight>
                  <a:srgbClr val="C0C0C0"/>
                </a:highlight>
              </a:rPr>
              <a:t>search bar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F30C23-25AB-4531-B705-88F11D28B3BF}"/>
              </a:ext>
            </a:extLst>
          </p:cNvPr>
          <p:cNvCxnSpPr>
            <a:cxnSpLocks/>
          </p:cNvCxnSpPr>
          <p:nvPr/>
        </p:nvCxnSpPr>
        <p:spPr>
          <a:xfrm flipH="1">
            <a:off x="283465" y="1364566"/>
            <a:ext cx="2262787" cy="0"/>
          </a:xfrm>
          <a:prstGeom prst="straightConnector1">
            <a:avLst/>
          </a:prstGeom>
          <a:ln w="889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C35739-A812-46A1-BEE3-70819B71FFBB}"/>
              </a:ext>
            </a:extLst>
          </p:cNvPr>
          <p:cNvSpPr txBox="1"/>
          <p:nvPr/>
        </p:nvSpPr>
        <p:spPr>
          <a:xfrm>
            <a:off x="283463" y="331439"/>
            <a:ext cx="245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814DFF"/>
                </a:highlight>
              </a:rPr>
              <a:t>Le informazioni hanno text-align: right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DC50735-7A74-48D4-BA48-607276609D8D}"/>
              </a:ext>
            </a:extLst>
          </p:cNvPr>
          <p:cNvCxnSpPr>
            <a:cxnSpLocks/>
          </p:cNvCxnSpPr>
          <p:nvPr/>
        </p:nvCxnSpPr>
        <p:spPr>
          <a:xfrm>
            <a:off x="3044951" y="2524540"/>
            <a:ext cx="352629" cy="0"/>
          </a:xfrm>
          <a:prstGeom prst="straightConnector1">
            <a:avLst/>
          </a:prstGeom>
          <a:ln w="38100">
            <a:headEnd type="oval" w="med" len="med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74EEA44-CD7F-49E1-89F2-568F59323509}"/>
              </a:ext>
            </a:extLst>
          </p:cNvPr>
          <p:cNvCxnSpPr>
            <a:cxnSpLocks/>
          </p:cNvCxnSpPr>
          <p:nvPr/>
        </p:nvCxnSpPr>
        <p:spPr>
          <a:xfrm flipV="1">
            <a:off x="3397580" y="473103"/>
            <a:ext cx="0" cy="205143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D32543-2AFB-4A99-8DC0-FB676E0B4CED}"/>
              </a:ext>
            </a:extLst>
          </p:cNvPr>
          <p:cNvSpPr txBox="1"/>
          <p:nvPr/>
        </p:nvSpPr>
        <p:spPr>
          <a:xfrm>
            <a:off x="2926374" y="260011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highlight>
                  <a:srgbClr val="1A98FF"/>
                </a:highlight>
              </a:rPr>
              <a:t>Margine sx: 8px</a:t>
            </a:r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2D5C76-6EAF-4ED6-BB2E-C5FE657EC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301752"/>
            <a:ext cx="4434840" cy="851074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62D6E80-9E87-4D71-BABB-F0954A160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42292"/>
            <a:ext cx="5257800" cy="2405263"/>
          </a:xfrm>
        </p:spPr>
        <p:txBody>
          <a:bodyPr>
            <a:normAutofit fontScale="92500"/>
          </a:bodyPr>
          <a:lstStyle/>
          <a:p>
            <a:r>
              <a:rPr lang="en-US" dirty="0"/>
              <a:t>La navbar </a:t>
            </a:r>
            <a:r>
              <a:rPr lang="it-IT" dirty="0"/>
              <a:t>contiene</a:t>
            </a:r>
            <a:r>
              <a:rPr lang="en-US" dirty="0"/>
              <a:t> </a:t>
            </a:r>
            <a:r>
              <a:rPr lang="en-US" noProof="1"/>
              <a:t>dei</a:t>
            </a:r>
            <a:r>
              <a:rPr lang="en-US" dirty="0"/>
              <a:t> </a:t>
            </a:r>
            <a:r>
              <a:rPr lang="en-US" noProof="1"/>
              <a:t>collegamenti</a:t>
            </a:r>
            <a:r>
              <a:rPr lang="en-US" dirty="0"/>
              <a:t> rapidi per permettere agli utenti di accedere alle varie sezioni del sito. Contiene due version dell’icona, una chiara e nascosta e una scura. Lo sfondo copre quella scura che appare solo quando il background diventa bianco grazie alla pseudoclasse hover. In modalità desktop la navbar contiene anche i nomi dei creator seguiti.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FE9F48E1-149E-4287-A5D8-F69E81CA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it-IT" noProof="0" dirty="0"/>
              <a:t>Titolo della presentazione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DCDDD9F-3A9B-4B77-A3AF-14F84666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it-IT" noProof="0" smtClean="0"/>
              <a:pPr rtl="0">
                <a:spcAft>
                  <a:spcPts val="600"/>
                </a:spcAft>
              </a:pPr>
              <a:t>7</a:t>
            </a:fld>
            <a:endParaRPr lang="it-IT" noProof="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39BF3F9-87B1-4A3F-9C99-FEAD73E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5" y="301752"/>
            <a:ext cx="4175761" cy="6263640"/>
          </a:xfrm>
          <a:prstGeom prst="rect">
            <a:avLst/>
          </a:prstGeom>
          <a:noFill/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6DBFA2-9312-4599-8E20-839DD88D4536}"/>
              </a:ext>
            </a:extLst>
          </p:cNvPr>
          <p:cNvCxnSpPr/>
          <p:nvPr/>
        </p:nvCxnSpPr>
        <p:spPr>
          <a:xfrm>
            <a:off x="806195" y="5459104"/>
            <a:ext cx="417576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D38ECE-F444-49EA-BBF3-90F0500B7571}"/>
              </a:ext>
            </a:extLst>
          </p:cNvPr>
          <p:cNvSpPr txBox="1"/>
          <p:nvPr/>
        </p:nvSpPr>
        <p:spPr>
          <a:xfrm>
            <a:off x="4026090" y="499744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highlight>
                  <a:srgbClr val="243FFF"/>
                </a:highlight>
              </a:rPr>
              <a:t>20%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EE01FE3-E53E-4ADC-80F3-93F6716A997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83855" y="925007"/>
            <a:ext cx="290508" cy="106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5F8810-CC89-4D5A-ACB3-B688C75A2DA9}"/>
              </a:ext>
            </a:extLst>
          </p:cNvPr>
          <p:cNvSpPr/>
          <p:nvPr/>
        </p:nvSpPr>
        <p:spPr>
          <a:xfrm>
            <a:off x="1074363" y="740346"/>
            <a:ext cx="369322" cy="369322"/>
          </a:xfrm>
          <a:prstGeom prst="rect">
            <a:avLst/>
          </a:prstGeom>
          <a:solidFill>
            <a:srgbClr val="FF9022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E1AA13D1-72ED-4E9C-BAEA-2471CBB1C8E1}"/>
              </a:ext>
            </a:extLst>
          </p:cNvPr>
          <p:cNvCxnSpPr/>
          <p:nvPr/>
        </p:nvCxnSpPr>
        <p:spPr>
          <a:xfrm>
            <a:off x="1074363" y="1152826"/>
            <a:ext cx="369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124EB7-E229-4B4E-942E-7DBC7646ADE1}"/>
              </a:ext>
            </a:extLst>
          </p:cNvPr>
          <p:cNvSpPr txBox="1"/>
          <p:nvPr/>
        </p:nvSpPr>
        <p:spPr>
          <a:xfrm>
            <a:off x="1032489" y="113398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814DFF"/>
                </a:solidFill>
              </a:rPr>
              <a:t>5vh</a:t>
            </a:r>
            <a:endParaRPr lang="it-IT" dirty="0">
              <a:solidFill>
                <a:srgbClr val="814DFF"/>
              </a:solidFill>
            </a:endParaRP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F61EB1A-3B0B-472D-8D5D-13C47E5B8F8A}"/>
              </a:ext>
            </a:extLst>
          </p:cNvPr>
          <p:cNvCxnSpPr>
            <a:cxnSpLocks/>
          </p:cNvCxnSpPr>
          <p:nvPr/>
        </p:nvCxnSpPr>
        <p:spPr>
          <a:xfrm flipH="1">
            <a:off x="1427634" y="916691"/>
            <a:ext cx="223124" cy="72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2EB81BEA-FC53-4CB5-A821-A21D5F43EAAA}"/>
              </a:ext>
            </a:extLst>
          </p:cNvPr>
          <p:cNvSpPr txBox="1"/>
          <p:nvPr/>
        </p:nvSpPr>
        <p:spPr>
          <a:xfrm>
            <a:off x="1392182" y="628193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8px</a:t>
            </a:r>
            <a:endParaRPr lang="it-IT" dirty="0">
              <a:solidFill>
                <a:schemeClr val="accent5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6930C91-0C56-498C-88A6-C79D78DFF2B1}"/>
              </a:ext>
            </a:extLst>
          </p:cNvPr>
          <p:cNvSpPr txBox="1"/>
          <p:nvPr/>
        </p:nvSpPr>
        <p:spPr>
          <a:xfrm>
            <a:off x="738013" y="639080"/>
            <a:ext cx="50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5"/>
                </a:solidFill>
              </a:rPr>
              <a:t>16px</a:t>
            </a:r>
            <a:endParaRPr lang="it-IT" dirty="0">
              <a:solidFill>
                <a:schemeClr val="accent5"/>
              </a:solidFill>
            </a:endParaRP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5C7BD8F8-62CF-4C27-8963-B290282D44D8}"/>
              </a:ext>
            </a:extLst>
          </p:cNvPr>
          <p:cNvCxnSpPr/>
          <p:nvPr/>
        </p:nvCxnSpPr>
        <p:spPr>
          <a:xfrm>
            <a:off x="2565779" y="1773618"/>
            <a:ext cx="0" cy="46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98F4363-3767-4064-8291-625C55CA9826}"/>
              </a:ext>
            </a:extLst>
          </p:cNvPr>
          <p:cNvSpPr txBox="1"/>
          <p:nvPr/>
        </p:nvSpPr>
        <p:spPr>
          <a:xfrm>
            <a:off x="2588120" y="182125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814DFF"/>
                </a:solidFill>
              </a:rPr>
              <a:t>Font-size: 1rem</a:t>
            </a: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AE9D3FBF-5BBF-4786-9BCD-3FCF6002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3865595"/>
            <a:ext cx="3759642" cy="2690653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7B49AC0D-F6DF-4685-AD9E-52F526DD17E4}"/>
              </a:ext>
            </a:extLst>
          </p:cNvPr>
          <p:cNvCxnSpPr>
            <a:cxnSpLocks/>
          </p:cNvCxnSpPr>
          <p:nvPr/>
        </p:nvCxnSpPr>
        <p:spPr>
          <a:xfrm>
            <a:off x="4923051" y="900690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49C31CB-F1FD-4EE6-957B-FB3190A0C174}"/>
              </a:ext>
            </a:extLst>
          </p:cNvPr>
          <p:cNvSpPr txBox="1"/>
          <p:nvPr/>
        </p:nvSpPr>
        <p:spPr>
          <a:xfrm>
            <a:off x="4961916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3916A1B-7BEF-4C42-A533-759887588C94}"/>
              </a:ext>
            </a:extLst>
          </p:cNvPr>
          <p:cNvSpPr txBox="1"/>
          <p:nvPr/>
        </p:nvSpPr>
        <p:spPr>
          <a:xfrm>
            <a:off x="4217374" y="4544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ighlight>
                  <a:srgbClr val="243FFF"/>
                </a:highlight>
              </a:rPr>
              <a:t>16px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1B1C8A71-809B-4BA3-B71C-25BBCDB6E4C2}"/>
              </a:ext>
            </a:extLst>
          </p:cNvPr>
          <p:cNvCxnSpPr>
            <a:cxnSpLocks/>
          </p:cNvCxnSpPr>
          <p:nvPr/>
        </p:nvCxnSpPr>
        <p:spPr>
          <a:xfrm>
            <a:off x="4149819" y="903966"/>
            <a:ext cx="763751" cy="65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1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3E436-9A11-45BF-81AD-DF24C87B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DEI CONTENUTI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8755D0-7BCB-47BD-B3DD-E5BC4096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78" y="1965586"/>
            <a:ext cx="6566130" cy="356287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A6DC488-6B93-4444-851E-A7380D8E0FF3}"/>
              </a:ext>
            </a:extLst>
          </p:cNvPr>
          <p:cNvSpPr/>
          <p:nvPr/>
        </p:nvSpPr>
        <p:spPr>
          <a:xfrm>
            <a:off x="765777" y="2058351"/>
            <a:ext cx="6566131" cy="196132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02CB5B-65AC-430A-854E-48F65B402907}"/>
              </a:ext>
            </a:extLst>
          </p:cNvPr>
          <p:cNvSpPr txBox="1"/>
          <p:nvPr/>
        </p:nvSpPr>
        <p:spPr>
          <a:xfrm>
            <a:off x="9965706" y="1965585"/>
            <a:ext cx="2001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sezione dei contenuti occupa l’80% della pagina, il 20% è occupato dalla </a:t>
            </a:r>
            <a:r>
              <a:rPr lang="it-IT" dirty="0" err="1"/>
              <a:t>nav</a:t>
            </a:r>
            <a:r>
              <a:rPr lang="it-IT" dirty="0"/>
              <a:t>, e contiene le card per accedere ai video. Le proprietà delle card sono spiegate nella slide successiva.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D20C5-474E-435B-AD00-1A3868BA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07" y="1965585"/>
            <a:ext cx="2633799" cy="356287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ACC4350-8322-4E69-97BD-C01809E1A013}"/>
              </a:ext>
            </a:extLst>
          </p:cNvPr>
          <p:cNvSpPr txBox="1"/>
          <p:nvPr/>
        </p:nvSpPr>
        <p:spPr>
          <a:xfrm>
            <a:off x="765777" y="5658904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font che indica il genere ha dimensione 1.8rem.</a:t>
            </a:r>
          </a:p>
        </p:txBody>
      </p:sp>
    </p:spTree>
    <p:extLst>
      <p:ext uri="{BB962C8B-B14F-4D97-AF65-F5344CB8AC3E}">
        <p14:creationId xmlns:p14="http://schemas.microsoft.com/office/powerpoint/2010/main" val="1111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DD7A1-1638-4569-8479-370257A0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366" y="195844"/>
            <a:ext cx="5166520" cy="687301"/>
          </a:xfrm>
        </p:spPr>
        <p:txBody>
          <a:bodyPr>
            <a:normAutofit/>
          </a:bodyPr>
          <a:lstStyle/>
          <a:p>
            <a:r>
              <a:rPr lang="it-IT" dirty="0"/>
              <a:t>Sezione dei Contenuti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8C6B40-BA3D-45AD-9B60-806F6658D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366" y="930699"/>
            <a:ext cx="5117433" cy="2971973"/>
          </a:xfrm>
        </p:spPr>
        <p:txBody>
          <a:bodyPr>
            <a:normAutofit/>
          </a:bodyPr>
          <a:lstStyle/>
          <a:p>
            <a:r>
              <a:rPr lang="it-IT" dirty="0"/>
              <a:t>Il corpo principale è diviso in section, ogni section rappresenta un genere. Il section contiene un h2 e uno ‘’Show-case’’ che mostra tre card. Le card sono composte da un’immagine in 16:9 (la copertina del video), da un h5 che indica il titolo del video e un p che invece contiene chi lo ha pubblicato.</a:t>
            </a:r>
          </a:p>
          <a:p>
            <a:r>
              <a:rPr lang="it-IT" dirty="0"/>
              <a:t>Titolo e il nome del creatore hanno un margine di 4px; la card ne ha uno di 8px.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F662B7-5CB8-4467-AAF6-343C6261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pic>
        <p:nvPicPr>
          <p:cNvPr id="8" name="Segnaposto immagine 7" descr="Immagine che contiene testo, monitor, montato, mano&#10;&#10;Descrizione generata automaticamente">
            <a:extLst>
              <a:ext uri="{FF2B5EF4-FFF2-40B4-BE49-F238E27FC236}">
                <a16:creationId xmlns:a16="http://schemas.microsoft.com/office/drawing/2014/main" id="{07FEC86E-5045-4118-994A-E100A374A4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981" r="6981"/>
          <a:stretch>
            <a:fillRect/>
          </a:stretch>
        </p:blipFill>
        <p:spPr/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414B28-0CD8-407F-9F34-C3B0B799CB40}"/>
              </a:ext>
            </a:extLst>
          </p:cNvPr>
          <p:cNvCxnSpPr>
            <a:cxnSpLocks/>
          </p:cNvCxnSpPr>
          <p:nvPr/>
        </p:nvCxnSpPr>
        <p:spPr>
          <a:xfrm>
            <a:off x="832513" y="2088108"/>
            <a:ext cx="27921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B0A465-D461-4358-BF73-F3E933AA021F}"/>
              </a:ext>
            </a:extLst>
          </p:cNvPr>
          <p:cNvCxnSpPr>
            <a:cxnSpLocks/>
          </p:cNvCxnSpPr>
          <p:nvPr/>
        </p:nvCxnSpPr>
        <p:spPr>
          <a:xfrm>
            <a:off x="3624617" y="2088108"/>
            <a:ext cx="0" cy="16095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33FB3C-9EC8-4B78-9ACF-2938A4C64DE3}"/>
              </a:ext>
            </a:extLst>
          </p:cNvPr>
          <p:cNvSpPr txBox="1"/>
          <p:nvPr/>
        </p:nvSpPr>
        <p:spPr>
          <a:xfrm>
            <a:off x="1847692" y="20881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97A274-55EC-44D1-8B26-854F64BE5FEA}"/>
              </a:ext>
            </a:extLst>
          </p:cNvPr>
          <p:cNvSpPr txBox="1"/>
          <p:nvPr/>
        </p:nvSpPr>
        <p:spPr>
          <a:xfrm rot="16200000">
            <a:off x="2770537" y="2757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18vw*9/16</a:t>
            </a:r>
          </a:p>
        </p:txBody>
      </p:sp>
      <p:sp>
        <p:nvSpPr>
          <p:cNvPr id="23" name="Parentesi graffa chiusa 22">
            <a:extLst>
              <a:ext uri="{FF2B5EF4-FFF2-40B4-BE49-F238E27FC236}">
                <a16:creationId xmlns:a16="http://schemas.microsoft.com/office/drawing/2014/main" id="{E9A20C38-DADE-44BF-BF80-F2C58A01AFA1}"/>
              </a:ext>
            </a:extLst>
          </p:cNvPr>
          <p:cNvSpPr/>
          <p:nvPr/>
        </p:nvSpPr>
        <p:spPr>
          <a:xfrm>
            <a:off x="1515762" y="3697679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C3770C7D-F249-4D92-AE98-4F1462C596A7}"/>
              </a:ext>
            </a:extLst>
          </p:cNvPr>
          <p:cNvSpPr/>
          <p:nvPr/>
        </p:nvSpPr>
        <p:spPr>
          <a:xfrm>
            <a:off x="1515762" y="3948933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E0414B68-C5AC-45A7-B56F-1F2650E7C05B}"/>
              </a:ext>
            </a:extLst>
          </p:cNvPr>
          <p:cNvSpPr/>
          <p:nvPr/>
        </p:nvSpPr>
        <p:spPr>
          <a:xfrm>
            <a:off x="1515762" y="4028300"/>
            <a:ext cx="45719" cy="793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3E268D-5EA5-4F58-BE0C-9BEE2AC525C0}"/>
              </a:ext>
            </a:extLst>
          </p:cNvPr>
          <p:cNvSpPr txBox="1"/>
          <p:nvPr/>
        </p:nvSpPr>
        <p:spPr>
          <a:xfrm>
            <a:off x="1700240" y="37006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4px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5413922-761A-46D8-A9FD-2E11806D7A6D}"/>
              </a:ext>
            </a:extLst>
          </p:cNvPr>
          <p:cNvCxnSpPr>
            <a:cxnSpLocks/>
          </p:cNvCxnSpPr>
          <p:nvPr/>
        </p:nvCxnSpPr>
        <p:spPr>
          <a:xfrm>
            <a:off x="1585974" y="3737362"/>
            <a:ext cx="0" cy="33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1704D51-381E-42B1-A6FA-99C3BA44516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585974" y="3885296"/>
            <a:ext cx="114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D531AB-6F65-4340-8512-6DFAB2CE07A2}"/>
              </a:ext>
            </a:extLst>
          </p:cNvPr>
          <p:cNvCxnSpPr>
            <a:cxnSpLocks/>
          </p:cNvCxnSpPr>
          <p:nvPr/>
        </p:nvCxnSpPr>
        <p:spPr>
          <a:xfrm>
            <a:off x="3946359" y="2112598"/>
            <a:ext cx="0" cy="2843715"/>
          </a:xfrm>
          <a:prstGeom prst="straightConnector1">
            <a:avLst/>
          </a:prstGeom>
          <a:ln w="63500">
            <a:solidFill>
              <a:srgbClr val="FF83B6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084F21D-514E-4CC6-99A7-04A14CC04F97}"/>
              </a:ext>
            </a:extLst>
          </p:cNvPr>
          <p:cNvSpPr txBox="1"/>
          <p:nvPr/>
        </p:nvSpPr>
        <p:spPr>
          <a:xfrm>
            <a:off x="3930516" y="3255167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highlight>
                  <a:srgbClr val="FF83B6"/>
                </a:highlight>
              </a:rPr>
              <a:t>30vh</a:t>
            </a:r>
            <a:endParaRPr lang="it-IT" dirty="0">
              <a:highlight>
                <a:srgbClr val="FF83B6"/>
              </a:highlight>
            </a:endParaRPr>
          </a:p>
        </p:txBody>
      </p:sp>
      <p:sp>
        <p:nvSpPr>
          <p:cNvPr id="42" name="Segnaposto piè di pagina 22">
            <a:extLst>
              <a:ext uri="{FF2B5EF4-FFF2-40B4-BE49-F238E27FC236}">
                <a16:creationId xmlns:a16="http://schemas.microsoft.com/office/drawing/2014/main" id="{0C437115-6A8A-4569-96E8-2AED3BDC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657491" y="2437035"/>
            <a:ext cx="1855915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it-IT" dirty="0"/>
              <a:t>MHW1 o46002042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C99481B8-8026-479A-8A64-D055082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96" y="3902672"/>
            <a:ext cx="3046993" cy="282221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5744387-6B61-4C74-BB10-C6235AD7039C}"/>
              </a:ext>
            </a:extLst>
          </p:cNvPr>
          <p:cNvSpPr/>
          <p:nvPr/>
        </p:nvSpPr>
        <p:spPr>
          <a:xfrm>
            <a:off x="3754628" y="4956313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CF8762D-F35C-4AD7-8F38-A9498C6AD002}"/>
              </a:ext>
            </a:extLst>
          </p:cNvPr>
          <p:cNvSpPr/>
          <p:nvPr/>
        </p:nvSpPr>
        <p:spPr>
          <a:xfrm>
            <a:off x="3754627" y="1988031"/>
            <a:ext cx="567053" cy="12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3005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493</TotalTime>
  <Words>758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MHW1-  VideoTube</vt:lpstr>
      <vt:lpstr>IDEA</vt:lpstr>
      <vt:lpstr>Modalità desktop</vt:lpstr>
      <vt:lpstr>Dettagli Desktop</vt:lpstr>
      <vt:lpstr>L’HEADER</vt:lpstr>
      <vt:lpstr>Profilo</vt:lpstr>
      <vt:lpstr>Navigation Bar</vt:lpstr>
      <vt:lpstr>SEZIONE DEI CONTENUTI</vt:lpstr>
      <vt:lpstr>Sezione dei Contenuti</vt:lpstr>
      <vt:lpstr>Footer</vt:lpstr>
      <vt:lpstr>Modalità tablet</vt:lpstr>
      <vt:lpstr>Modalità Tablet</vt:lpstr>
      <vt:lpstr>Modalità Mobile</vt:lpstr>
      <vt:lpstr>Modalità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MHW1-  VideoTube</dc:title>
  <dc:creator>ROSARIO CAGGEGI</dc:creator>
  <cp:lastModifiedBy>ROSARIO CAGGEGI</cp:lastModifiedBy>
  <cp:revision>31</cp:revision>
  <dcterms:created xsi:type="dcterms:W3CDTF">2021-03-23T19:21:35Z</dcterms:created>
  <dcterms:modified xsi:type="dcterms:W3CDTF">2021-03-26T22:50:24Z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