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2"/>
  </p:notesMasterIdLst>
  <p:handoutMasterIdLst>
    <p:handoutMasterId r:id="rId13"/>
  </p:handoutMasterIdLst>
  <p:sldIdLst>
    <p:sldId id="306" r:id="rId5"/>
    <p:sldId id="307" r:id="rId6"/>
    <p:sldId id="308" r:id="rId7"/>
    <p:sldId id="309" r:id="rId8"/>
    <p:sldId id="310" r:id="rId9"/>
    <p:sldId id="311" r:id="rId10"/>
    <p:sldId id="312" r:id="rId11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4967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DE217D1-FCD1-4007-9E5F-165E20012D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8AB1B1-0B22-4611-8FEA-13D8012869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DD7B2-2DB1-4292-9CED-B6D9BDCC5040}" type="datetime1">
              <a:rPr lang="it-IT" smtClean="0"/>
              <a:t>21/04/2021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A354F2-2D6C-47B9-96FB-4B76E1E4C7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525C8CA-3B88-4039-8D2A-86C4329D5A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447C0-1402-408B-9B31-FEBD74125E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307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714F-066B-41A5-A6BD-50516EB8C346}" type="datetime1">
              <a:rPr lang="it-IT" smtClean="0"/>
              <a:pPr/>
              <a:t>21/04/2021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458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contenut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immagin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1" name="Segnaposto immagin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egnaposto immagin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1" name="Segnaposto immagin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0" name="Segnaposto immagin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8" name="Elemento gra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0" name="Elemento gra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emento gra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1" name="Elemento gra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3" name="Elemento gra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" name="Elemento gra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7" name="Elemento gra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a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9" name="Elemento gra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estazione sezion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Elemento gra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5" name="Elemento gra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6" name="Elemento gra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7" name="Elemento gra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olo e contenut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9" name="Elemento gra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a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sz="5400" spc="400" dirty="0">
                <a:solidFill>
                  <a:schemeClr val="bg1"/>
                </a:solidFill>
              </a:rPr>
              <a:t>MHW3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sz="2000" dirty="0">
                <a:solidFill>
                  <a:schemeClr val="bg1"/>
                </a:solidFill>
              </a:rPr>
              <a:t>Rosario Caggegi o46002042</a:t>
            </a: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8907D36-6CE9-4915-A802-E108317D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it-IT" noProof="0" smtClean="0"/>
              <a:t>2</a:t>
            </a:fld>
            <a:endParaRPr lang="it-IT" noProof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DD52CB7-700F-4D17-B040-5F8D3F22222A}"/>
              </a:ext>
            </a:extLst>
          </p:cNvPr>
          <p:cNvSpPr txBox="1"/>
          <p:nvPr/>
        </p:nvSpPr>
        <p:spPr>
          <a:xfrm>
            <a:off x="771939" y="291547"/>
            <a:ext cx="110920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/>
              <a:t>In questo </a:t>
            </a:r>
            <a:r>
              <a:rPr lang="it-IT" sz="2100" dirty="0" err="1"/>
              <a:t>homework</a:t>
            </a:r>
            <a:r>
              <a:rPr lang="it-IT" sz="2100" dirty="0"/>
              <a:t> ho usato due tipi di REST API, una senza autenticazione e una con autenticazione tramite key.</a:t>
            </a:r>
          </a:p>
          <a:p>
            <a:r>
              <a:rPr lang="it-IT" sz="2100" dirty="0"/>
              <a:t>Dato che il mio è un sito di intrattenimento con video e live postate dai creator sulla mia piattaforma e </a:t>
            </a:r>
            <a:r>
              <a:rPr lang="it-IT" sz="2100" u="sng" dirty="0"/>
              <a:t>non</a:t>
            </a:r>
            <a:r>
              <a:rPr lang="it-IT" sz="2100" dirty="0"/>
              <a:t> sull’importazione di video da piattaforme esterne, la scelta delle API è ricaduta solo su servizi che offrissero un po’ più di personalizzazione della pagina o dell’account degli utenti. Ovviamente il sistema di account non è stato ancora implementato, ma ho aggiunto un rudimentale metodo di customizzazione per l’utente non registrato che potrà cambiare nome, descrizione e foto del profilo.</a:t>
            </a:r>
          </a:p>
        </p:txBody>
      </p:sp>
      <p:pic>
        <p:nvPicPr>
          <p:cNvPr id="7" name="Immagine 6" descr="Immagine che contiene testo, monitor, elettronico, schermo&#10;&#10;Descrizione generata automaticamente">
            <a:extLst>
              <a:ext uri="{FF2B5EF4-FFF2-40B4-BE49-F238E27FC236}">
                <a16:creationId xmlns:a16="http://schemas.microsoft.com/office/drawing/2014/main" id="{2CFCA68F-5563-4C4C-81AC-CCF077454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38" y="3010865"/>
            <a:ext cx="11092069" cy="334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8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9E8013-6BA5-43C5-865C-CE522206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it-IT" noProof="0" smtClean="0"/>
              <a:t>3</a:t>
            </a:fld>
            <a:endParaRPr lang="it-IT" noProof="0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69B9CA07-15A1-4433-B9D7-EC8CEB9820EB}"/>
              </a:ext>
            </a:extLst>
          </p:cNvPr>
          <p:cNvSpPr/>
          <p:nvPr/>
        </p:nvSpPr>
        <p:spPr>
          <a:xfrm>
            <a:off x="795130" y="1517313"/>
            <a:ext cx="8541027" cy="2981739"/>
          </a:xfrm>
          <a:prstGeom prst="roundRect">
            <a:avLst>
              <a:gd name="adj" fmla="val 3221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it-IT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https://picsum.photos/2800/700</a:t>
            </a:r>
            <a:r>
              <a:rPr lang="it-IT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it-IT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onResponse</a:t>
            </a:r>
            <a:r>
              <a:rPr lang="it-IT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onError</a:t>
            </a:r>
            <a:r>
              <a:rPr lang="it-IT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it-IT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onResponse</a:t>
            </a:r>
            <a:r>
              <a:rPr lang="it-IT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it-IT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){</a:t>
            </a:r>
            <a:endParaRPr lang="it-IT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it-IT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it-IT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backgroundImage</a:t>
            </a:r>
            <a:r>
              <a:rPr lang="it-IT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it-IT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"+</a:t>
            </a:r>
            <a:r>
              <a:rPr lang="it-IT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it-IT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it-IT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+"</a:t>
            </a:r>
            <a:r>
              <a:rPr lang="it-IT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";</a:t>
            </a:r>
            <a:endParaRPr lang="it-IT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it-IT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it-IT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onError</a:t>
            </a:r>
            <a:r>
              <a:rPr lang="it-IT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it-IT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){</a:t>
            </a:r>
            <a:endParaRPr lang="it-IT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it-IT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it-IT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it-IT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it-IT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it-IT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backgroundImage</a:t>
            </a:r>
            <a:r>
              <a:rPr lang="it-IT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it-IT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/default.jpg)</a:t>
            </a:r>
            <a:r>
              <a:rPr lang="it-IT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";</a:t>
            </a:r>
            <a:endParaRPr lang="it-IT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it-IT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A9D86B4-2678-4667-8FA0-1A46BDEB159B}"/>
              </a:ext>
            </a:extLst>
          </p:cNvPr>
          <p:cNvSpPr txBox="1"/>
          <p:nvPr/>
        </p:nvSpPr>
        <p:spPr>
          <a:xfrm>
            <a:off x="795130" y="316984"/>
            <a:ext cx="11158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L’immagine di sfondo dell’</a:t>
            </a:r>
            <a:r>
              <a:rPr lang="it-IT" dirty="0" err="1"/>
              <a:t>header</a:t>
            </a:r>
            <a:r>
              <a:rPr lang="it-IT" dirty="0"/>
              <a:t> è estratta dal sito </a:t>
            </a:r>
            <a:r>
              <a:rPr lang="it-IT" dirty="0" err="1"/>
              <a:t>picsum</a:t>
            </a:r>
            <a:r>
              <a:rPr lang="it-IT" dirty="0"/>
              <a:t>. Esso mette a disposizione un servizio che genera immagini random di dimensioni specifiche. In questo caso l’immagine di copertina ha 2800px di larghezza e 700px di altezza. La promise restituita contiene </a:t>
            </a:r>
            <a:r>
              <a:rPr lang="it-IT" dirty="0" err="1"/>
              <a:t>l’url</a:t>
            </a:r>
            <a:r>
              <a:rPr lang="it-IT" dirty="0"/>
              <a:t> dell’immagine generata. In caso di errore lo sfondo viene impostato su un’immagine di default.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6B4423B-0DB1-401E-A30E-E4B548E3BBF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94" y="4560742"/>
            <a:ext cx="9720802" cy="179560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8719F6E-1D1A-4743-AEBE-A11B6EBDC1A7}"/>
              </a:ext>
            </a:extLst>
          </p:cNvPr>
          <p:cNvSpPr txBox="1"/>
          <p:nvPr/>
        </p:nvSpPr>
        <p:spPr>
          <a:xfrm>
            <a:off x="9448800" y="1517313"/>
            <a:ext cx="25046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Ogni volta che viene caricata la pagina si avvia la fetch e quindi si aggiorna l’immagine di copertina. Come si nota sotto, l’immagine è diversa da quella della slide precedente.</a:t>
            </a:r>
          </a:p>
        </p:txBody>
      </p:sp>
    </p:spTree>
    <p:extLst>
      <p:ext uri="{BB962C8B-B14F-4D97-AF65-F5344CB8AC3E}">
        <p14:creationId xmlns:p14="http://schemas.microsoft.com/office/powerpoint/2010/main" val="228405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C3F5C57-085F-40C3-9383-921B43CD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it-IT" noProof="0" smtClean="0"/>
              <a:t>4</a:t>
            </a:fld>
            <a:endParaRPr lang="it-IT" noProof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B4F54A0-885E-417E-BE55-0525A1BFE1CB}"/>
              </a:ext>
            </a:extLst>
          </p:cNvPr>
          <p:cNvSpPr txBox="1"/>
          <p:nvPr/>
        </p:nvSpPr>
        <p:spPr>
          <a:xfrm>
            <a:off x="768625" y="251791"/>
            <a:ext cx="10972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funzione più interessante è invece l’apertura di una modale che permette all’utente di personalizzare la foto, il nome e la sua descrizione. Essa si apre facendo click sugli elementi del </a:t>
            </a:r>
            <a:r>
              <a:rPr lang="it-IT" dirty="0" err="1"/>
              <a:t>div#info</a:t>
            </a:r>
            <a:r>
              <a:rPr lang="it-IT" dirty="0"/>
              <a:t>. Mostra in grande l’immagine corrente, il nome e la descrizione (modificabili cliccandoci su) e in piccolo un div che contiene cinque immagini di pagine random della categoria pattern.</a:t>
            </a:r>
          </a:p>
        </p:txBody>
      </p:sp>
      <p:pic>
        <p:nvPicPr>
          <p:cNvPr id="7" name="Immagine 6" descr="Immagine che contiene testo, monitor, screenshot, interni&#10;&#10;Descrizione generata automaticamente">
            <a:extLst>
              <a:ext uri="{FF2B5EF4-FFF2-40B4-BE49-F238E27FC236}">
                <a16:creationId xmlns:a16="http://schemas.microsoft.com/office/drawing/2014/main" id="{03212493-8FDA-40BB-A59D-457B1E9F9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826" y="1515251"/>
            <a:ext cx="8610600" cy="484109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9F8F7DE-F81A-4A8B-AF03-B91FE233CF79}"/>
              </a:ext>
            </a:extLst>
          </p:cNvPr>
          <p:cNvSpPr txBox="1"/>
          <p:nvPr/>
        </p:nvSpPr>
        <p:spPr>
          <a:xfrm>
            <a:off x="768625" y="1433249"/>
            <a:ext cx="22661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 interessato, l’utente può cercare un’altra categoria, a quel punto verranno mostrate le prime cinque immagini squadrate di quella categoria. Al click su una di esse l’immagine nella modale cambierà. Le modifiche vengono scartate o salvate dai tasti in alto a sinistra.</a:t>
            </a:r>
          </a:p>
        </p:txBody>
      </p:sp>
    </p:spTree>
    <p:extLst>
      <p:ext uri="{BB962C8B-B14F-4D97-AF65-F5344CB8AC3E}">
        <p14:creationId xmlns:p14="http://schemas.microsoft.com/office/powerpoint/2010/main" val="209509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9D55B14-5D29-4297-AC42-34686E42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it-IT" noProof="0" smtClean="0"/>
              <a:t>5</a:t>
            </a:fld>
            <a:endParaRPr lang="it-IT" noProof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4C4BC0FA-C12E-4431-BB79-7D726229F44C}"/>
              </a:ext>
            </a:extLst>
          </p:cNvPr>
          <p:cNvSpPr/>
          <p:nvPr/>
        </p:nvSpPr>
        <p:spPr>
          <a:xfrm>
            <a:off x="801900" y="924339"/>
            <a:ext cx="11052313" cy="2759765"/>
          </a:xfrm>
          <a:prstGeom prst="roundRect">
            <a:avLst>
              <a:gd name="adj" fmla="val 3675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it-IT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unsplash</a:t>
            </a:r>
            <a:r>
              <a:rPr lang="it-IT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+"</a:t>
            </a:r>
            <a:r>
              <a:rPr lang="it-IT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it-IT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photos</a:t>
            </a:r>
            <a:r>
              <a:rPr lang="it-IT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/?page=1&amp;query=</a:t>
            </a:r>
            <a:r>
              <a:rPr lang="it-IT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"+</a:t>
            </a:r>
            <a:r>
              <a:rPr lang="it-IT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it-IT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+"</a:t>
            </a:r>
            <a:r>
              <a:rPr lang="it-IT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it-IT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orientation</a:t>
            </a:r>
            <a:r>
              <a:rPr lang="it-IT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squarish&amp;content_filter</a:t>
            </a:r>
            <a:r>
              <a:rPr lang="it-IT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high&amp;per_page</a:t>
            </a:r>
            <a:r>
              <a:rPr lang="it-IT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=5</a:t>
            </a:r>
            <a:r>
              <a:rPr lang="it-IT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",{</a:t>
            </a:r>
            <a:endParaRPr lang="it-IT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it-IT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it-IT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it-IT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it-IT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",</a:t>
            </a:r>
            <a:endParaRPr lang="it-IT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it-IT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it-IT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:{</a:t>
            </a:r>
            <a:endParaRPr lang="it-IT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it-IT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Authorization</a:t>
            </a:r>
            <a:r>
              <a:rPr lang="it-IT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lang="it-IT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Client-ID </a:t>
            </a:r>
            <a:r>
              <a:rPr lang="it-IT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"+</a:t>
            </a:r>
            <a:r>
              <a:rPr lang="it-IT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unsplash_key</a:t>
            </a:r>
            <a:r>
              <a:rPr lang="it-IT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it-IT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it-IT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it-IT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it-IT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it-IT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it-IT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onResponseUnsplashed</a:t>
            </a:r>
            <a:r>
              <a:rPr lang="it-IT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onError2</a:t>
            </a:r>
            <a:r>
              <a:rPr lang="it-IT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it-IT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unsplashJson</a:t>
            </a:r>
            <a:r>
              <a:rPr lang="it-IT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01E4A69-2B62-4CAA-AA34-5E8B14A624C1}"/>
              </a:ext>
            </a:extLst>
          </p:cNvPr>
          <p:cNvSpPr txBox="1"/>
          <p:nvPr/>
        </p:nvSpPr>
        <p:spPr>
          <a:xfrm>
            <a:off x="992618" y="4154011"/>
            <a:ext cx="10670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fetch viene passato l’endpoint concatenato con la query, l’orientamento e il filtro per i contenuti espliciti. La richiesta viene fatta attraverso il metodo GET e come altri parametri dell’</a:t>
            </a:r>
            <a:r>
              <a:rPr lang="it-IT" dirty="0" err="1"/>
              <a:t>header</a:t>
            </a:r>
            <a:r>
              <a:rPr lang="it-IT" dirty="0"/>
              <a:t> è presente </a:t>
            </a:r>
            <a:r>
              <a:rPr lang="it-IT" dirty="0" err="1"/>
              <a:t>Authorization</a:t>
            </a:r>
            <a:r>
              <a:rPr lang="it-IT" dirty="0"/>
              <a:t>. Questo parametro contiene la chiave per accedere alle risorse. Il massimo numero di richieste è 50 all’ora per l’account gratuito. La fetch restituisce una promise con </a:t>
            </a:r>
            <a:r>
              <a:rPr lang="it-IT" dirty="0" err="1"/>
              <a:t>json</a:t>
            </a:r>
            <a:r>
              <a:rPr lang="it-IT" dirty="0"/>
              <a:t>. Tramite </a:t>
            </a:r>
            <a:r>
              <a:rPr lang="it-IT" dirty="0" err="1"/>
              <a:t>unsplashJson</a:t>
            </a:r>
            <a:r>
              <a:rPr lang="it-IT" dirty="0"/>
              <a:t> posso accedere agli elementi ed estrarre le immagini.</a:t>
            </a:r>
          </a:p>
        </p:txBody>
      </p:sp>
    </p:spTree>
    <p:extLst>
      <p:ext uri="{BB962C8B-B14F-4D97-AF65-F5344CB8AC3E}">
        <p14:creationId xmlns:p14="http://schemas.microsoft.com/office/powerpoint/2010/main" val="136875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FCC9F127-0B69-4B14-9460-367273F84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157" y="399748"/>
            <a:ext cx="6906886" cy="3315304"/>
          </a:xfrm>
          <a:prstGeom prst="rect">
            <a:avLst/>
          </a:prstGeom>
          <a:noFill/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9D55B14-5D29-4297-AC42-34686E42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it-IT" noProof="0" smtClean="0"/>
              <a:pPr rtl="0">
                <a:spcAft>
                  <a:spcPts val="600"/>
                </a:spcAft>
              </a:pPr>
              <a:t>6</a:t>
            </a:fld>
            <a:endParaRPr lang="it-IT" noProof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0BB2DF4-B119-47E8-AC75-8736251C1C3F}"/>
              </a:ext>
            </a:extLst>
          </p:cNvPr>
          <p:cNvSpPr txBox="1"/>
          <p:nvPr/>
        </p:nvSpPr>
        <p:spPr>
          <a:xfrm>
            <a:off x="795131" y="399748"/>
            <a:ext cx="42539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modale è un div con classe iniziale ‘’</a:t>
            </a:r>
            <a:r>
              <a:rPr lang="it-IT" dirty="0" err="1"/>
              <a:t>hide</a:t>
            </a:r>
            <a:r>
              <a:rPr lang="it-IT" dirty="0"/>
              <a:t>’’, z-index 10 e posizione </a:t>
            </a:r>
            <a:r>
              <a:rPr lang="it-IT" dirty="0" err="1"/>
              <a:t>fixed</a:t>
            </a:r>
            <a:r>
              <a:rPr lang="it-IT" dirty="0"/>
              <a:t>. Insieme ad essa si apre un div che occupa tutta la pagina con background nero e trasparenza elevata (0.2 di opacità) con z-index 9 per evitare di cliccare qualunque altra cosa mentre la modale è in primo piano. Al body viene rimossa la possibilità di scorrere se la modale è aperta. La barra superiore della modale contiene due tasti: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ADCA866-656C-47F8-9AC4-9B79A62033E1}"/>
              </a:ext>
            </a:extLst>
          </p:cNvPr>
          <p:cNvSpPr txBox="1"/>
          <p:nvPr/>
        </p:nvSpPr>
        <p:spPr>
          <a:xfrm>
            <a:off x="795131" y="3715052"/>
            <a:ext cx="11268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quello rosso che annulla le modifiche e quello verde che, invece, le salva, entrambi chiudono la modale. Al passaggio del mouse la </a:t>
            </a:r>
            <a:r>
              <a:rPr lang="it-IT" dirty="0" err="1"/>
              <a:t>pseudoclasse</a:t>
            </a:r>
            <a:r>
              <a:rPr lang="it-IT" dirty="0"/>
              <a:t> </a:t>
            </a:r>
            <a:r>
              <a:rPr lang="it-IT" dirty="0" err="1"/>
              <a:t>hover</a:t>
            </a:r>
            <a:r>
              <a:rPr lang="it-IT" dirty="0"/>
              <a:t> fa in modo che appaiano rispettivamente  «x» e «v». Il div di intestazione grigio che li contiene ha display </a:t>
            </a:r>
            <a:r>
              <a:rPr lang="it-IT" dirty="0" err="1"/>
              <a:t>flex</a:t>
            </a:r>
            <a:r>
              <a:rPr lang="it-IT" dirty="0"/>
              <a:t> e tra i nodi figli ha un </a:t>
            </a:r>
            <a:r>
              <a:rPr lang="it-IT" dirty="0" err="1"/>
              <a:t>form</a:t>
            </a:r>
            <a:r>
              <a:rPr lang="it-IT" dirty="0"/>
              <a:t> dove va inserita la categoria di ricerca. Sotto questo div vi è quello </a:t>
            </a:r>
            <a:r>
              <a:rPr lang="it-IT" dirty="0" err="1"/>
              <a:t>current</a:t>
            </a:r>
            <a:r>
              <a:rPr lang="it-IT" dirty="0"/>
              <a:t> che mostra un resoconto dell’account allo stato attuale. I due testi sono degli input, quindi modificabili; l’immagine invece no. Per essere modificata basta cliccare su una delle cinque immagini mostrate sotto.</a:t>
            </a:r>
            <a:endParaRPr lang="it-IT" u="sng" dirty="0"/>
          </a:p>
          <a:p>
            <a:r>
              <a:rPr lang="it-IT" dirty="0"/>
              <a:t>Se la categoria non è impostata o la modale è appena stata aperta, la query sarà ‘’pattern’’.</a:t>
            </a:r>
          </a:p>
          <a:p>
            <a:r>
              <a:rPr lang="it-IT" dirty="0"/>
              <a:t>Se la categoria non contiene immagini viene invece mostrato ‘’Nessun risultato ottenuto per &lt;categoria&gt;’’.</a:t>
            </a:r>
          </a:p>
        </p:txBody>
      </p:sp>
    </p:spTree>
    <p:extLst>
      <p:ext uri="{BB962C8B-B14F-4D97-AF65-F5344CB8AC3E}">
        <p14:creationId xmlns:p14="http://schemas.microsoft.com/office/powerpoint/2010/main" val="128831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E7DFD6D-26E8-417F-B8C6-3FBC07F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it-IT" noProof="0" smtClean="0"/>
              <a:t>7</a:t>
            </a:fld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971FDD6-9362-41C7-BF05-EED89C74A048}"/>
              </a:ext>
            </a:extLst>
          </p:cNvPr>
          <p:cNvSpPr/>
          <p:nvPr/>
        </p:nvSpPr>
        <p:spPr>
          <a:xfrm>
            <a:off x="185530" y="0"/>
            <a:ext cx="1182093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it-IT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unsplashJson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){</a:t>
            </a:r>
            <a:endParaRPr lang="it-IT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400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risultati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sz="14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400" b="0" i="1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risultati</a:t>
            </a:r>
            <a:r>
              <a:rPr lang="it-IT" sz="14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it-IT" sz="14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it-IT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400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no_items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4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4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400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4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4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form#choose_category</a:t>
            </a:r>
            <a:r>
              <a:rPr lang="it-IT" sz="14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input#category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no_items</a:t>
            </a:r>
            <a:r>
              <a:rPr lang="it-IT" sz="14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4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Nessun risultato ottenuto per 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"+</a:t>
            </a:r>
            <a:r>
              <a:rPr lang="it-IT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it-IT" sz="14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4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4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div.icon_menu</a:t>
            </a:r>
            <a:r>
              <a:rPr lang="it-IT" sz="14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div.m_body</a:t>
            </a:r>
            <a:r>
              <a:rPr lang="it-IT" sz="14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div.pick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no_items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it-IT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4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risultati</a:t>
            </a:r>
            <a:r>
              <a:rPr lang="it-IT" sz="14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it-IT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it-IT" sz="1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append_candidate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risultati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lang="it-IT" sz="14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thumb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it-IT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it-IT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it-IT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it-IT" sz="1400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it-IT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changeCurrentPic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){</a:t>
            </a:r>
            <a:endParaRPr lang="it-IT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4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4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div.icon_menu</a:t>
            </a:r>
            <a:r>
              <a:rPr lang="it-IT" sz="14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div.m_body</a:t>
            </a:r>
            <a:r>
              <a:rPr lang="it-IT" sz="14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div.current</a:t>
            </a:r>
            <a:r>
              <a:rPr lang="it-IT" sz="14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img#current_picture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it-IT" sz="14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it-IT" sz="14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it-IT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it-IT" sz="1400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it-IT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append_candidate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){</a:t>
            </a:r>
            <a:endParaRPr lang="it-IT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400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4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4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div.icon_menu</a:t>
            </a:r>
            <a:r>
              <a:rPr lang="it-IT" sz="14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div.m_body</a:t>
            </a:r>
            <a:r>
              <a:rPr lang="it-IT" sz="14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div.pick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400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4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4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it-IT" sz="14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it-IT" sz="14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it-IT" sz="14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4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picture_candidate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it-IT" sz="14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4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it-IT" sz="1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changeCurrentPic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it-IT" sz="14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it-IT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it-IT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21887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1_TF89338750_Win32" id="{E55A3EA0-BE54-4F8C-A3F8-63B170F23C1F}" vid="{1423E9D6-3A8B-4DFB-B348-1EC550DAAC1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Galaxy</Template>
  <TotalTime>89</TotalTime>
  <Words>1178</Words>
  <Application>Microsoft Office PowerPoint</Application>
  <PresentationFormat>Widescreen</PresentationFormat>
  <Paragraphs>60</Paragraphs>
  <Slides>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Univers</vt:lpstr>
      <vt:lpstr>GradientUnivers</vt:lpstr>
      <vt:lpstr>MHW3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MHW3</dc:title>
  <dc:creator>ROSARIO CAGGEGI</dc:creator>
  <cp:lastModifiedBy>ROSARIO CAGGEGI</cp:lastModifiedBy>
  <cp:revision>9</cp:revision>
  <dcterms:created xsi:type="dcterms:W3CDTF">2021-04-21T14:07:58Z</dcterms:created>
  <dcterms:modified xsi:type="dcterms:W3CDTF">2021-04-21T15:37:14Z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