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9" r:id="rId3"/>
    <p:sldId id="292" r:id="rId4"/>
    <p:sldId id="293" r:id="rId5"/>
    <p:sldId id="294" r:id="rId6"/>
    <p:sldId id="300" r:id="rId7"/>
    <p:sldId id="297" r:id="rId8"/>
    <p:sldId id="298" r:id="rId9"/>
    <p:sldId id="256" r:id="rId10"/>
    <p:sldId id="282" r:id="rId11"/>
    <p:sldId id="257" r:id="rId12"/>
    <p:sldId id="283" r:id="rId13"/>
    <p:sldId id="258" r:id="rId14"/>
    <p:sldId id="284" r:id="rId15"/>
    <p:sldId id="259" r:id="rId16"/>
    <p:sldId id="285" r:id="rId17"/>
    <p:sldId id="260" r:id="rId18"/>
    <p:sldId id="261" r:id="rId19"/>
    <p:sldId id="262" r:id="rId20"/>
    <p:sldId id="263" r:id="rId21"/>
    <p:sldId id="266" r:id="rId22"/>
    <p:sldId id="267" r:id="rId23"/>
    <p:sldId id="269" r:id="rId24"/>
    <p:sldId id="268" r:id="rId25"/>
    <p:sldId id="264" r:id="rId26"/>
    <p:sldId id="265" r:id="rId27"/>
    <p:sldId id="286" r:id="rId28"/>
    <p:sldId id="309" r:id="rId29"/>
    <p:sldId id="311" r:id="rId30"/>
    <p:sldId id="310" r:id="rId31"/>
    <p:sldId id="312" r:id="rId32"/>
    <p:sldId id="313" r:id="rId33"/>
    <p:sldId id="270" r:id="rId34"/>
    <p:sldId id="271" r:id="rId35"/>
    <p:sldId id="276" r:id="rId36"/>
    <p:sldId id="277" r:id="rId37"/>
    <p:sldId id="278" r:id="rId38"/>
    <p:sldId id="279" r:id="rId39"/>
    <p:sldId id="280" r:id="rId40"/>
    <p:sldId id="281" r:id="rId41"/>
    <p:sldId id="272" r:id="rId42"/>
    <p:sldId id="273" r:id="rId43"/>
    <p:sldId id="274" r:id="rId44"/>
    <p:sldId id="275" r:id="rId45"/>
    <p:sldId id="287" r:id="rId46"/>
    <p:sldId id="288" r:id="rId47"/>
    <p:sldId id="289" r:id="rId48"/>
    <p:sldId id="290" r:id="rId49"/>
    <p:sldId id="301" r:id="rId50"/>
    <p:sldId id="305" r:id="rId51"/>
    <p:sldId id="302" r:id="rId52"/>
    <p:sldId id="306" r:id="rId53"/>
    <p:sldId id="303" r:id="rId54"/>
    <p:sldId id="307" r:id="rId55"/>
    <p:sldId id="304" r:id="rId56"/>
    <p:sldId id="308" r:id="rId57"/>
    <p:sldId id="314" r:id="rId58"/>
    <p:sldId id="318" r:id="rId59"/>
    <p:sldId id="315" r:id="rId60"/>
    <p:sldId id="319" r:id="rId61"/>
    <p:sldId id="316" r:id="rId62"/>
    <p:sldId id="320" r:id="rId63"/>
    <p:sldId id="317" r:id="rId64"/>
    <p:sldId id="321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4D33C-4080-4EE8-BBFF-FA9CA32B4591}" v="2" dt="2021-06-21T13:04:4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95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aş Berber" userId="bbb012fd-edad-4291-bd0c-4c380268844c" providerId="ADAL" clId="{4984D33C-4080-4EE8-BBFF-FA9CA32B4591}"/>
    <pc:docChg chg="addSld modSld modMainMaster">
      <pc:chgData name="Savaş Berber" userId="bbb012fd-edad-4291-bd0c-4c380268844c" providerId="ADAL" clId="{4984D33C-4080-4EE8-BBFF-FA9CA32B4591}" dt="2021-06-21T13:04:40.117" v="2"/>
      <pc:docMkLst>
        <pc:docMk/>
      </pc:docMkLst>
      <pc:sldChg chg="delSp modSp new">
        <pc:chgData name="Savaş Berber" userId="bbb012fd-edad-4291-bd0c-4c380268844c" providerId="ADAL" clId="{4984D33C-4080-4EE8-BBFF-FA9CA32B4591}" dt="2021-06-21T13:04:40.117" v="2"/>
        <pc:sldMkLst>
          <pc:docMk/>
          <pc:sldMk cId="3421615618" sldId="256"/>
        </pc:sldMkLst>
        <pc:spChg chg="del mod">
          <ac:chgData name="Savaş Berber" userId="bbb012fd-edad-4291-bd0c-4c380268844c" providerId="ADAL" clId="{4984D33C-4080-4EE8-BBFF-FA9CA32B4591}" dt="2021-06-21T13:04:40.117" v="2"/>
          <ac:spMkLst>
            <pc:docMk/>
            <pc:sldMk cId="3421615618" sldId="256"/>
            <ac:spMk id="2" creationId="{83089A8E-C6C7-4063-8246-480EB538F40F}"/>
          </ac:spMkLst>
        </pc:spChg>
        <pc:spChg chg="del mod">
          <ac:chgData name="Savaş Berber" userId="bbb012fd-edad-4291-bd0c-4c380268844c" providerId="ADAL" clId="{4984D33C-4080-4EE8-BBFF-FA9CA32B4591}" dt="2021-06-21T13:04:40.117" v="2"/>
          <ac:spMkLst>
            <pc:docMk/>
            <pc:sldMk cId="3421615618" sldId="256"/>
            <ac:spMk id="3" creationId="{5DAE906C-4351-4766-A416-21369BC3C377}"/>
          </ac:spMkLst>
        </pc:spChg>
      </pc:sldChg>
      <pc:sldMasterChg chg="modSp modSldLayout">
        <pc:chgData name="Savaş Berber" userId="bbb012fd-edad-4291-bd0c-4c380268844c" providerId="ADAL" clId="{4984D33C-4080-4EE8-BBFF-FA9CA32B4591}" dt="2021-06-21T13:04:33.767" v="1"/>
        <pc:sldMasterMkLst>
          <pc:docMk/>
          <pc:sldMasterMk cId="518461267" sldId="2147483648"/>
        </pc:sldMasterMkLst>
        <pc:spChg chg="mod">
          <ac:chgData name="Savaş Berber" userId="bbb012fd-edad-4291-bd0c-4c380268844c" providerId="ADAL" clId="{4984D33C-4080-4EE8-BBFF-FA9CA32B4591}" dt="2021-06-21T13:04:33.767" v="1"/>
          <ac:spMkLst>
            <pc:docMk/>
            <pc:sldMasterMk cId="518461267" sldId="2147483648"/>
            <ac:spMk id="2" creationId="{1BC94369-B1F0-4F0E-AF8F-78D05A16A160}"/>
          </ac:spMkLst>
        </pc:spChg>
        <pc:spChg chg="mod">
          <ac:chgData name="Savaş Berber" userId="bbb012fd-edad-4291-bd0c-4c380268844c" providerId="ADAL" clId="{4984D33C-4080-4EE8-BBFF-FA9CA32B4591}" dt="2021-06-21T13:04:33.767" v="1"/>
          <ac:spMkLst>
            <pc:docMk/>
            <pc:sldMasterMk cId="518461267" sldId="2147483648"/>
            <ac:spMk id="3" creationId="{99AFC07C-66D1-42B2-9F57-F66ED273DB18}"/>
          </ac:spMkLst>
        </pc:spChg>
        <pc:spChg chg="mod">
          <ac:chgData name="Savaş Berber" userId="bbb012fd-edad-4291-bd0c-4c380268844c" providerId="ADAL" clId="{4984D33C-4080-4EE8-BBFF-FA9CA32B4591}" dt="2021-06-21T13:04:33.767" v="1"/>
          <ac:spMkLst>
            <pc:docMk/>
            <pc:sldMasterMk cId="518461267" sldId="2147483648"/>
            <ac:spMk id="4" creationId="{FE8C2E90-CB34-464E-8F46-9F5110C28210}"/>
          </ac:spMkLst>
        </pc:spChg>
        <pc:spChg chg="mod">
          <ac:chgData name="Savaş Berber" userId="bbb012fd-edad-4291-bd0c-4c380268844c" providerId="ADAL" clId="{4984D33C-4080-4EE8-BBFF-FA9CA32B4591}" dt="2021-06-21T13:04:33.767" v="1"/>
          <ac:spMkLst>
            <pc:docMk/>
            <pc:sldMasterMk cId="518461267" sldId="2147483648"/>
            <ac:spMk id="5" creationId="{D6EA5C47-91E3-4B9E-AB6D-5B71FB02DB59}"/>
          </ac:spMkLst>
        </pc:spChg>
        <pc:spChg chg="mod">
          <ac:chgData name="Savaş Berber" userId="bbb012fd-edad-4291-bd0c-4c380268844c" providerId="ADAL" clId="{4984D33C-4080-4EE8-BBFF-FA9CA32B4591}" dt="2021-06-21T13:04:33.767" v="1"/>
          <ac:spMkLst>
            <pc:docMk/>
            <pc:sldMasterMk cId="518461267" sldId="2147483648"/>
            <ac:spMk id="6" creationId="{50C17A9E-3870-44B8-9132-6F391FA22C33}"/>
          </ac:spMkLst>
        </pc:spChg>
        <pc:sldLayoutChg chg="modSp">
          <pc:chgData name="Savaş Berber" userId="bbb012fd-edad-4291-bd0c-4c380268844c" providerId="ADAL" clId="{4984D33C-4080-4EE8-BBFF-FA9CA32B4591}" dt="2021-06-21T13:04:33.767" v="1"/>
          <pc:sldLayoutMkLst>
            <pc:docMk/>
            <pc:sldMasterMk cId="518461267" sldId="2147483648"/>
            <pc:sldLayoutMk cId="4083006117" sldId="2147483649"/>
          </pc:sldLayoutMkLst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4083006117" sldId="2147483649"/>
              <ac:spMk id="2" creationId="{B9FC6142-CBA2-487E-A639-EB5FEB857B2C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4083006117" sldId="2147483649"/>
              <ac:spMk id="3" creationId="{620E0504-9C42-416C-A630-585A8977F78E}"/>
            </ac:spMkLst>
          </pc:spChg>
        </pc:sldLayoutChg>
        <pc:sldLayoutChg chg="modSp">
          <pc:chgData name="Savaş Berber" userId="bbb012fd-edad-4291-bd0c-4c380268844c" providerId="ADAL" clId="{4984D33C-4080-4EE8-BBFF-FA9CA32B4591}" dt="2021-06-21T13:04:33.767" v="1"/>
          <pc:sldLayoutMkLst>
            <pc:docMk/>
            <pc:sldMasterMk cId="518461267" sldId="2147483648"/>
            <pc:sldLayoutMk cId="2069433358" sldId="2147483651"/>
          </pc:sldLayoutMkLst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2069433358" sldId="2147483651"/>
              <ac:spMk id="2" creationId="{E73B20E0-C214-4B36-959F-84AC5B235DCC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2069433358" sldId="2147483651"/>
              <ac:spMk id="3" creationId="{4CB74645-7D19-44C0-8EC4-BFE5C3F30121}"/>
            </ac:spMkLst>
          </pc:spChg>
        </pc:sldLayoutChg>
        <pc:sldLayoutChg chg="modSp">
          <pc:chgData name="Savaş Berber" userId="bbb012fd-edad-4291-bd0c-4c380268844c" providerId="ADAL" clId="{4984D33C-4080-4EE8-BBFF-FA9CA32B4591}" dt="2021-06-21T13:04:33.767" v="1"/>
          <pc:sldLayoutMkLst>
            <pc:docMk/>
            <pc:sldMasterMk cId="518461267" sldId="2147483648"/>
            <pc:sldLayoutMk cId="461421106" sldId="2147483652"/>
          </pc:sldLayoutMkLst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461421106" sldId="2147483652"/>
              <ac:spMk id="3" creationId="{6EB3C350-53B4-4473-AF07-B2A3238F69E1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461421106" sldId="2147483652"/>
              <ac:spMk id="4" creationId="{6000F71F-293A-46B0-8A8C-42CC71D22A9B}"/>
            </ac:spMkLst>
          </pc:spChg>
        </pc:sldLayoutChg>
        <pc:sldLayoutChg chg="modSp">
          <pc:chgData name="Savaş Berber" userId="bbb012fd-edad-4291-bd0c-4c380268844c" providerId="ADAL" clId="{4984D33C-4080-4EE8-BBFF-FA9CA32B4591}" dt="2021-06-21T13:04:33.767" v="1"/>
          <pc:sldLayoutMkLst>
            <pc:docMk/>
            <pc:sldMasterMk cId="518461267" sldId="2147483648"/>
            <pc:sldLayoutMk cId="1200215302" sldId="2147483653"/>
          </pc:sldLayoutMkLst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1200215302" sldId="2147483653"/>
              <ac:spMk id="2" creationId="{71E3DEE0-EFB8-4270-B388-AE7994517C93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1200215302" sldId="2147483653"/>
              <ac:spMk id="3" creationId="{4881899F-4DC6-46EC-8F95-78C5C1547726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1200215302" sldId="2147483653"/>
              <ac:spMk id="4" creationId="{3558B2FD-BE88-419E-AEA1-52A2DF248020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1200215302" sldId="2147483653"/>
              <ac:spMk id="5" creationId="{03D36B2B-D5E3-40E8-A760-6DC924DB355D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1200215302" sldId="2147483653"/>
              <ac:spMk id="6" creationId="{E11AAB5C-5BCA-44A0-A4E2-BF8DC616CC31}"/>
            </ac:spMkLst>
          </pc:spChg>
        </pc:sldLayoutChg>
        <pc:sldLayoutChg chg="modSp">
          <pc:chgData name="Savaş Berber" userId="bbb012fd-edad-4291-bd0c-4c380268844c" providerId="ADAL" clId="{4984D33C-4080-4EE8-BBFF-FA9CA32B4591}" dt="2021-06-21T13:04:33.767" v="1"/>
          <pc:sldLayoutMkLst>
            <pc:docMk/>
            <pc:sldMasterMk cId="518461267" sldId="2147483648"/>
            <pc:sldLayoutMk cId="3039138838" sldId="2147483656"/>
          </pc:sldLayoutMkLst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3039138838" sldId="2147483656"/>
              <ac:spMk id="2" creationId="{7669B48A-B1ED-40C6-A4BA-DDE8A337355B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3039138838" sldId="2147483656"/>
              <ac:spMk id="3" creationId="{EDDB2453-5908-47C1-ACFF-4409A6DA0E66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3039138838" sldId="2147483656"/>
              <ac:spMk id="4" creationId="{AE19796C-BF9D-41CA-AED9-9426EADB2C51}"/>
            </ac:spMkLst>
          </pc:spChg>
        </pc:sldLayoutChg>
        <pc:sldLayoutChg chg="modSp">
          <pc:chgData name="Savaş Berber" userId="bbb012fd-edad-4291-bd0c-4c380268844c" providerId="ADAL" clId="{4984D33C-4080-4EE8-BBFF-FA9CA32B4591}" dt="2021-06-21T13:04:33.767" v="1"/>
          <pc:sldLayoutMkLst>
            <pc:docMk/>
            <pc:sldMasterMk cId="518461267" sldId="2147483648"/>
            <pc:sldLayoutMk cId="2401732197" sldId="2147483657"/>
          </pc:sldLayoutMkLst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2401732197" sldId="2147483657"/>
              <ac:spMk id="2" creationId="{1C32B869-4E78-4B18-B2BA-7471FBDDC1C8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2401732197" sldId="2147483657"/>
              <ac:spMk id="3" creationId="{6001ED0F-325F-4694-B6E4-2EFC8652ED7B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2401732197" sldId="2147483657"/>
              <ac:spMk id="4" creationId="{84348C8B-19D2-4DFC-90DE-6EC063099BD7}"/>
            </ac:spMkLst>
          </pc:spChg>
        </pc:sldLayoutChg>
        <pc:sldLayoutChg chg="modSp">
          <pc:chgData name="Savaş Berber" userId="bbb012fd-edad-4291-bd0c-4c380268844c" providerId="ADAL" clId="{4984D33C-4080-4EE8-BBFF-FA9CA32B4591}" dt="2021-06-21T13:04:33.767" v="1"/>
          <pc:sldLayoutMkLst>
            <pc:docMk/>
            <pc:sldMasterMk cId="518461267" sldId="2147483648"/>
            <pc:sldLayoutMk cId="4179568998" sldId="2147483659"/>
          </pc:sldLayoutMkLst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4179568998" sldId="2147483659"/>
              <ac:spMk id="2" creationId="{38CE33B7-56AE-4BE3-A228-9368E94A10D0}"/>
            </ac:spMkLst>
          </pc:spChg>
          <pc:spChg chg="mod">
            <ac:chgData name="Savaş Berber" userId="bbb012fd-edad-4291-bd0c-4c380268844c" providerId="ADAL" clId="{4984D33C-4080-4EE8-BBFF-FA9CA32B4591}" dt="2021-06-21T13:04:33.767" v="1"/>
            <ac:spMkLst>
              <pc:docMk/>
              <pc:sldMasterMk cId="518461267" sldId="2147483648"/>
              <pc:sldLayoutMk cId="4179568998" sldId="2147483659"/>
              <ac:spMk id="3" creationId="{4384CAD3-63EC-48EC-9679-E10DA54E933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0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7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0451-A855-48A3-A50F-9A0C7C45E67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019B-4585-48F9-BEDA-5072762D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CCE75655-8E03-4AC9-BAD8-376034E03B04}"/>
              </a:ext>
            </a:extLst>
          </p:cNvPr>
          <p:cNvGrpSpPr/>
          <p:nvPr/>
        </p:nvGrpSpPr>
        <p:grpSpPr>
          <a:xfrm>
            <a:off x="661386" y="991850"/>
            <a:ext cx="5834553" cy="1855893"/>
            <a:chOff x="661386" y="991850"/>
            <a:chExt cx="5834553" cy="1855893"/>
          </a:xfrm>
        </p:grpSpPr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C2336A4C-EEA6-4FF8-99DB-18B443174764}"/>
                </a:ext>
              </a:extLst>
            </p:cNvPr>
            <p:cNvSpPr/>
            <p:nvPr/>
          </p:nvSpPr>
          <p:spPr>
            <a:xfrm>
              <a:off x="661386" y="991850"/>
              <a:ext cx="4572000" cy="18558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the figure, the four particles are fixed in place and have charges 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5e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3e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and 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-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12e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1.6 × 10</a:t>
              </a:r>
              <a:r>
                <a:rPr lang="en-US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-19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C). Distance </a:t>
              </a: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5.0 </a:t>
              </a:r>
              <a:r>
                <a:rPr lang="en-US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μm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What is the magnitude of the net electric field at point P due to the particles? Give your answer in N/C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D13A4385-60D4-42DF-8B63-408EC8B22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139" y="991850"/>
              <a:ext cx="1447800" cy="13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ikdörtgen 5">
            <a:extLst>
              <a:ext uri="{FF2B5EF4-FFF2-40B4-BE49-F238E27FC236}">
                <a16:creationId xmlns:a16="http://schemas.microsoft.com/office/drawing/2014/main" id="{0A24B261-42BA-4ACC-8840-4A96CE14053C}"/>
              </a:ext>
            </a:extLst>
          </p:cNvPr>
          <p:cNvSpPr/>
          <p:nvPr/>
        </p:nvSpPr>
        <p:spPr>
          <a:xfrm>
            <a:off x="6570316" y="5834242"/>
            <a:ext cx="2012089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E1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3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B7D2D5D4-4446-4BD6-862D-E36A12E8C738}"/>
              </a:ext>
            </a:extLst>
          </p:cNvPr>
          <p:cNvGrpSpPr/>
          <p:nvPr/>
        </p:nvGrpSpPr>
        <p:grpSpPr>
          <a:xfrm>
            <a:off x="390617" y="186431"/>
            <a:ext cx="5291092" cy="3606235"/>
            <a:chOff x="390617" y="186431"/>
            <a:chExt cx="5291092" cy="3606235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A888663-A8D4-4E3B-AF38-11EF6252E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96"/>
            <a:stretch/>
          </p:blipFill>
          <p:spPr>
            <a:xfrm>
              <a:off x="692458" y="1842983"/>
              <a:ext cx="4385569" cy="19496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/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/>
                    <a:t>Şekilde gösterilen devrede</a:t>
                  </a:r>
                  <a:r>
                    <a:rPr lang="en-US" dirty="0"/>
                    <a:t>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=R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=R</a:t>
                  </a:r>
                  <a:r>
                    <a:rPr lang="tr-TR" dirty="0"/>
                    <a:t>  ve 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tr-TR" dirty="0"/>
                    <a:t> olarak verilmiştir</a:t>
                  </a:r>
                  <a:r>
                    <a:rPr lang="en-US" dirty="0"/>
                    <a:t>. </a:t>
                  </a:r>
                  <a:r>
                    <a:rPr lang="tr-TR" dirty="0"/>
                    <a:t>Birinci batarya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tr-TR" dirty="0"/>
                    <a:t>devreye güç mü verir yoksa güç mü çeker. </a:t>
                  </a:r>
                  <a:r>
                    <a:rPr lang="en-US" dirty="0"/>
                    <a:t>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:r>
                    <a:rPr lang="tr-TR" dirty="0"/>
                    <a:t>direncinde harcanan güç </a:t>
                  </a:r>
                  <a:r>
                    <a:rPr lang="en-US" dirty="0"/>
                    <a:t>20 </a:t>
                  </a:r>
                  <a:r>
                    <a:rPr lang="tr-TR" dirty="0"/>
                    <a:t>J/s iken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tr-TR" dirty="0"/>
                    <a:t>bataryasının devreden aldığı veya devreye verdiği güç nedir? Bataryalar idealdir.</a:t>
                  </a:r>
                  <a:endParaRPr lang="en-US" dirty="0"/>
                </a:p>
              </p:txBody>
            </p:sp>
          </mc:Choice>
          <mc:Fallback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blipFill>
                  <a:blip r:embed="rId3"/>
                  <a:stretch>
                    <a:fillRect l="-922" r="-230" b="-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4C847C-CE42-43DD-9223-FD3117EC10D3}"/>
              </a:ext>
            </a:extLst>
          </p:cNvPr>
          <p:cNvSpPr txBox="1"/>
          <p:nvPr/>
        </p:nvSpPr>
        <p:spPr>
          <a:xfrm>
            <a:off x="6676008" y="6001305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DC1 </a:t>
            </a:r>
            <a:r>
              <a:rPr lang="en-US" dirty="0"/>
              <a:t>24 W</a:t>
            </a:r>
            <a:r>
              <a:rPr lang="tr-TR" dirty="0"/>
              <a:t> verir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322077-3021-4409-B6CB-9ECBC77A73E3}"/>
              </a:ext>
            </a:extLst>
          </p:cNvPr>
          <p:cNvSpPr txBox="1"/>
          <p:nvPr/>
        </p:nvSpPr>
        <p:spPr>
          <a:xfrm>
            <a:off x="7199790" y="832666"/>
            <a:ext cx="1784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48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110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220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440 J/</a:t>
            </a:r>
            <a:r>
              <a:rPr lang="tr-TR" dirty="0"/>
              <a:t>s verir</a:t>
            </a:r>
            <a:endParaRPr lang="en-US" dirty="0"/>
          </a:p>
          <a:p>
            <a:r>
              <a:rPr lang="en-US" dirty="0"/>
              <a:t>1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24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48 W</a:t>
            </a:r>
            <a:r>
              <a:rPr lang="tr-TR" dirty="0"/>
              <a:t> çeker</a:t>
            </a:r>
            <a:endParaRPr lang="en-US" dirty="0"/>
          </a:p>
          <a:p>
            <a:r>
              <a:rPr lang="tr-TR" dirty="0"/>
              <a:t>1</a:t>
            </a:r>
            <a:r>
              <a:rPr lang="en-US" dirty="0"/>
              <a:t>10 W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220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440 J/</a:t>
            </a:r>
            <a:r>
              <a:rPr lang="tr-TR" dirty="0"/>
              <a:t>s çeker</a:t>
            </a:r>
            <a:endParaRPr lang="en-US" dirty="0"/>
          </a:p>
          <a:p>
            <a:r>
              <a:rPr lang="en-US" dirty="0"/>
              <a:t>1 W</a:t>
            </a:r>
            <a:r>
              <a:rPr lang="tr-TR" dirty="0"/>
              <a:t> çeker</a:t>
            </a:r>
            <a:endParaRPr lang="en-US" dirty="0"/>
          </a:p>
          <a:p>
            <a:r>
              <a:rPr lang="tr-TR" dirty="0"/>
              <a:t>hiçbiri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DBF216EF-C54D-4E69-9601-6C5083DED32E}"/>
              </a:ext>
            </a:extLst>
          </p:cNvPr>
          <p:cNvGrpSpPr/>
          <p:nvPr/>
        </p:nvGrpSpPr>
        <p:grpSpPr>
          <a:xfrm>
            <a:off x="390617" y="186431"/>
            <a:ext cx="5291092" cy="3242153"/>
            <a:chOff x="390617" y="186431"/>
            <a:chExt cx="5291092" cy="3242153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A888663-A8D4-4E3B-AF38-11EF6252E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96"/>
            <a:stretch/>
          </p:blipFill>
          <p:spPr>
            <a:xfrm>
              <a:off x="736846" y="1478901"/>
              <a:ext cx="4385569" cy="1949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/>
                <p:nvPr/>
              </p:nvSpPr>
              <p:spPr>
                <a:xfrm>
                  <a:off x="390617" y="186431"/>
                  <a:ext cx="5291092" cy="1292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the circuit shown,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=R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=R,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/>
                    <a:t>. The power dissipated in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is 40 W. Does battery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supply or absorb energy, what is the rate of energy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exchanges with the circuit? Assume that the batteries are ideal.</a:t>
                  </a:r>
                </a:p>
              </p:txBody>
            </p:sp>
          </mc:Choice>
          <mc:Fallback xmlns="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" y="186431"/>
                  <a:ext cx="5291092" cy="1292470"/>
                </a:xfrm>
                <a:prstGeom prst="rect">
                  <a:avLst/>
                </a:prstGeom>
                <a:blipFill>
                  <a:blip r:embed="rId3"/>
                  <a:stretch>
                    <a:fillRect l="-922" r="-1382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4C847C-CE42-43DD-9223-FD3117EC10D3}"/>
              </a:ext>
            </a:extLst>
          </p:cNvPr>
          <p:cNvSpPr txBox="1"/>
          <p:nvPr/>
        </p:nvSpPr>
        <p:spPr>
          <a:xfrm>
            <a:off x="6604986" y="6001305"/>
            <a:ext cx="192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 2 </a:t>
            </a:r>
            <a:r>
              <a:rPr lang="en-US" dirty="0"/>
              <a:t>Absorb 4 W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322077-3021-4409-B6CB-9ECBC77A73E3}"/>
              </a:ext>
            </a:extLst>
          </p:cNvPr>
          <p:cNvSpPr txBox="1"/>
          <p:nvPr/>
        </p:nvSpPr>
        <p:spPr>
          <a:xfrm>
            <a:off x="7057748" y="408373"/>
            <a:ext cx="1784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Absorb 4 J/s</a:t>
            </a:r>
          </a:p>
          <a:p>
            <a:r>
              <a:rPr lang="en-US" dirty="0"/>
              <a:t>Absorb 8 W</a:t>
            </a:r>
          </a:p>
          <a:p>
            <a:r>
              <a:rPr lang="en-US" dirty="0"/>
              <a:t>Absorb 12 W</a:t>
            </a:r>
          </a:p>
          <a:p>
            <a:r>
              <a:rPr lang="en-US" dirty="0"/>
              <a:t>Absorb 48 J/s</a:t>
            </a:r>
          </a:p>
          <a:p>
            <a:r>
              <a:rPr lang="en-US" dirty="0"/>
              <a:t>Absorb 120 J/s</a:t>
            </a:r>
          </a:p>
          <a:p>
            <a:r>
              <a:rPr lang="en-US" dirty="0"/>
              <a:t>Absorb 1 W</a:t>
            </a:r>
          </a:p>
          <a:p>
            <a:r>
              <a:rPr lang="en-US" dirty="0"/>
              <a:t>Supply 4 J/s</a:t>
            </a:r>
          </a:p>
          <a:p>
            <a:r>
              <a:rPr lang="en-US" dirty="0"/>
              <a:t>Supply 8 W</a:t>
            </a:r>
          </a:p>
          <a:p>
            <a:r>
              <a:rPr lang="en-US" dirty="0"/>
              <a:t>Supply 12 W</a:t>
            </a:r>
          </a:p>
          <a:p>
            <a:r>
              <a:rPr lang="en-US" dirty="0"/>
              <a:t>Supply 48 J/s</a:t>
            </a:r>
          </a:p>
          <a:p>
            <a:r>
              <a:rPr lang="en-US" dirty="0"/>
              <a:t>Supply 120 J/s</a:t>
            </a:r>
          </a:p>
          <a:p>
            <a:r>
              <a:rPr lang="en-US" dirty="0"/>
              <a:t>Supply 1 W</a:t>
            </a:r>
          </a:p>
          <a:p>
            <a:r>
              <a:rPr lang="en-US" dirty="0"/>
              <a:t>None of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5D1B0AD6-DCB3-4B4B-936F-F778A27E3A6A}"/>
              </a:ext>
            </a:extLst>
          </p:cNvPr>
          <p:cNvGrpSpPr/>
          <p:nvPr/>
        </p:nvGrpSpPr>
        <p:grpSpPr>
          <a:xfrm>
            <a:off x="390617" y="186431"/>
            <a:ext cx="5291092" cy="3712670"/>
            <a:chOff x="390617" y="186431"/>
            <a:chExt cx="5291092" cy="3712670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A888663-A8D4-4E3B-AF38-11EF6252E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96"/>
            <a:stretch/>
          </p:blipFill>
          <p:spPr>
            <a:xfrm>
              <a:off x="683579" y="1949418"/>
              <a:ext cx="4385569" cy="19496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/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/>
                    <a:t>Şekilde gösterilen devrede</a:t>
                  </a:r>
                  <a:r>
                    <a:rPr lang="en-US" dirty="0"/>
                    <a:t>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=R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=R</a:t>
                  </a:r>
                  <a:r>
                    <a:rPr lang="tr-TR" dirty="0"/>
                    <a:t>  ve 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tr-TR" dirty="0"/>
                    <a:t> olarak verilmiştir</a:t>
                  </a:r>
                  <a:r>
                    <a:rPr lang="en-US" dirty="0"/>
                    <a:t>. </a:t>
                  </a:r>
                  <a:r>
                    <a:rPr lang="tr-TR" dirty="0"/>
                    <a:t>İkinci batarya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tr-TR" dirty="0"/>
                    <a:t>devreye güç mü verir yoksa güç mü çeker. </a:t>
                  </a:r>
                  <a:r>
                    <a:rPr lang="en-US" dirty="0"/>
                    <a:t>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:r>
                    <a:rPr lang="tr-TR" dirty="0"/>
                    <a:t>direncinde harcanan güç 40-watt iken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tr-TR" dirty="0"/>
                    <a:t> bataryasının devreden aldığı veya devreye verdiği güç nedir?  Bataryalar idealdir.</a:t>
                  </a:r>
                  <a:endParaRPr lang="en-US" dirty="0"/>
                </a:p>
              </p:txBody>
            </p:sp>
          </mc:Choice>
          <mc:Fallback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blipFill>
                  <a:blip r:embed="rId3"/>
                  <a:stretch>
                    <a:fillRect l="-922" r="-1613" b="-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4C847C-CE42-43DD-9223-FD3117EC10D3}"/>
              </a:ext>
            </a:extLst>
          </p:cNvPr>
          <p:cNvSpPr txBox="1"/>
          <p:nvPr/>
        </p:nvSpPr>
        <p:spPr>
          <a:xfrm>
            <a:off x="6649376" y="6001305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 2 </a:t>
            </a:r>
            <a:r>
              <a:rPr lang="en-US" dirty="0"/>
              <a:t>Absorb 4 W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322077-3021-4409-B6CB-9ECBC77A73E3}"/>
              </a:ext>
            </a:extLst>
          </p:cNvPr>
          <p:cNvSpPr txBox="1"/>
          <p:nvPr/>
        </p:nvSpPr>
        <p:spPr>
          <a:xfrm>
            <a:off x="7057748" y="408373"/>
            <a:ext cx="1784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8 W</a:t>
            </a:r>
            <a:r>
              <a:rPr lang="tr-TR" dirty="0"/>
              <a:t> çeker </a:t>
            </a:r>
            <a:endParaRPr lang="en-US" dirty="0"/>
          </a:p>
          <a:p>
            <a:r>
              <a:rPr lang="en-US" dirty="0"/>
              <a:t>12 W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48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120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1 W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4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8 W</a:t>
            </a:r>
            <a:r>
              <a:rPr lang="tr-TR" dirty="0"/>
              <a:t> verir </a:t>
            </a:r>
            <a:endParaRPr lang="en-US" dirty="0"/>
          </a:p>
          <a:p>
            <a:r>
              <a:rPr lang="en-US" dirty="0"/>
              <a:t>12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48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120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 W</a:t>
            </a:r>
            <a:r>
              <a:rPr lang="tr-TR" dirty="0"/>
              <a:t> verir</a:t>
            </a:r>
            <a:endParaRPr lang="en-US" dirty="0"/>
          </a:p>
          <a:p>
            <a:r>
              <a:rPr lang="tr-TR" dirty="0"/>
              <a:t>Hiçbiri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2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5B241592-F313-4E11-AAEE-ECCD58F5E409}"/>
              </a:ext>
            </a:extLst>
          </p:cNvPr>
          <p:cNvGrpSpPr/>
          <p:nvPr/>
        </p:nvGrpSpPr>
        <p:grpSpPr>
          <a:xfrm>
            <a:off x="390617" y="186431"/>
            <a:ext cx="5291092" cy="3519152"/>
            <a:chOff x="390617" y="186431"/>
            <a:chExt cx="5291092" cy="3519152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A888663-A8D4-4E3B-AF38-11EF6252E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96"/>
            <a:stretch/>
          </p:blipFill>
          <p:spPr>
            <a:xfrm>
              <a:off x="763480" y="1755900"/>
              <a:ext cx="4385569" cy="1949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/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the circuit shown,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=R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=R,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/>
                    <a:t>. The rate of heat dissipated by the whole circuit is 110 J/s. Does battery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supply or absorb energy, what is the rate of energy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exchanges with the circuit? Assume that the batteries are ideal.</a:t>
                  </a:r>
                </a:p>
              </p:txBody>
            </p:sp>
          </mc:Choice>
          <mc:Fallback xmlns="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blipFill>
                  <a:blip r:embed="rId3"/>
                  <a:stretch>
                    <a:fillRect l="-922" r="-691" b="-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4C847C-CE42-43DD-9223-FD3117EC10D3}"/>
              </a:ext>
            </a:extLst>
          </p:cNvPr>
          <p:cNvSpPr txBox="1"/>
          <p:nvPr/>
        </p:nvSpPr>
        <p:spPr>
          <a:xfrm>
            <a:off x="6773662" y="6001305"/>
            <a:ext cx="21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 3 </a:t>
            </a:r>
            <a:r>
              <a:rPr lang="en-US" dirty="0"/>
              <a:t>Supply 120 W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322077-3021-4409-B6CB-9ECBC77A73E3}"/>
              </a:ext>
            </a:extLst>
          </p:cNvPr>
          <p:cNvSpPr txBox="1"/>
          <p:nvPr/>
        </p:nvSpPr>
        <p:spPr>
          <a:xfrm>
            <a:off x="7359589" y="422417"/>
            <a:ext cx="1784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120 J/s</a:t>
            </a:r>
          </a:p>
          <a:p>
            <a:r>
              <a:rPr lang="en-US" dirty="0"/>
              <a:t>Supply 60 W</a:t>
            </a:r>
          </a:p>
          <a:p>
            <a:r>
              <a:rPr lang="en-US" dirty="0"/>
              <a:t>Supply 12 W</a:t>
            </a:r>
          </a:p>
          <a:p>
            <a:r>
              <a:rPr lang="en-US" dirty="0"/>
              <a:t>Supply 6 J/s</a:t>
            </a:r>
          </a:p>
          <a:p>
            <a:r>
              <a:rPr lang="en-US" dirty="0"/>
              <a:t>Supply 100 J/s</a:t>
            </a:r>
          </a:p>
          <a:p>
            <a:r>
              <a:rPr lang="en-US" dirty="0"/>
              <a:t>Supply 1 W</a:t>
            </a:r>
          </a:p>
          <a:p>
            <a:r>
              <a:rPr lang="en-US" dirty="0"/>
              <a:t>Absorb 120 J/s</a:t>
            </a:r>
          </a:p>
          <a:p>
            <a:r>
              <a:rPr lang="en-US" dirty="0"/>
              <a:t>Absorb 60 W</a:t>
            </a:r>
          </a:p>
          <a:p>
            <a:r>
              <a:rPr lang="en-US" dirty="0"/>
              <a:t>Absorb 12 W</a:t>
            </a:r>
          </a:p>
          <a:p>
            <a:r>
              <a:rPr lang="en-US" dirty="0"/>
              <a:t>Absorb 6 J/s</a:t>
            </a:r>
          </a:p>
          <a:p>
            <a:r>
              <a:rPr lang="en-US" dirty="0"/>
              <a:t>Absorb 100 J/s</a:t>
            </a:r>
          </a:p>
          <a:p>
            <a:r>
              <a:rPr lang="en-US" dirty="0"/>
              <a:t>Absorb 1 W</a:t>
            </a:r>
          </a:p>
          <a:p>
            <a:r>
              <a:rPr lang="en-US" dirty="0"/>
              <a:t>None of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1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2E09D965-54AD-488D-8F4D-5C6338ABE7A8}"/>
              </a:ext>
            </a:extLst>
          </p:cNvPr>
          <p:cNvGrpSpPr/>
          <p:nvPr/>
        </p:nvGrpSpPr>
        <p:grpSpPr>
          <a:xfrm>
            <a:off x="390617" y="186431"/>
            <a:ext cx="5291092" cy="3537089"/>
            <a:chOff x="390617" y="186431"/>
            <a:chExt cx="5291092" cy="3537089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A888663-A8D4-4E3B-AF38-11EF6252E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96"/>
            <a:stretch/>
          </p:blipFill>
          <p:spPr>
            <a:xfrm>
              <a:off x="701337" y="1773837"/>
              <a:ext cx="4385569" cy="19496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/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/>
                    <a:t>Şekilde gösterilen devrede</a:t>
                  </a:r>
                  <a:r>
                    <a:rPr lang="en-US" dirty="0"/>
                    <a:t>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=R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=R</a:t>
                  </a:r>
                  <a:r>
                    <a:rPr lang="tr-TR" dirty="0"/>
                    <a:t>  ve 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tr-TR" dirty="0"/>
                    <a:t> olarak verilmiştir</a:t>
                  </a:r>
                  <a:r>
                    <a:rPr lang="en-US" dirty="0"/>
                    <a:t>. </a:t>
                  </a:r>
                  <a:r>
                    <a:rPr lang="tr-TR" dirty="0"/>
                    <a:t>Birinci batarya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tr-TR" dirty="0"/>
                    <a:t>devreye güç mü verir yoksa güç mü çeker. Devrede harcanan güç 11</a:t>
                  </a:r>
                  <a:r>
                    <a:rPr lang="en-US" dirty="0"/>
                    <a:t>0 </a:t>
                  </a:r>
                  <a:r>
                    <a:rPr lang="tr-TR" dirty="0"/>
                    <a:t>J/s iken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tr-TR" dirty="0"/>
                    <a:t>bataryasının devreden aldığı veya devreye verdiği güç nedir? Bataryalar idealdir.</a:t>
                  </a:r>
                  <a:endParaRPr lang="en-US" dirty="0"/>
                </a:p>
              </p:txBody>
            </p:sp>
          </mc:Choice>
          <mc:Fallback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blipFill>
                  <a:blip r:embed="rId3"/>
                  <a:stretch>
                    <a:fillRect l="-922" r="-1959" b="-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4C847C-CE42-43DD-9223-FD3117EC10D3}"/>
              </a:ext>
            </a:extLst>
          </p:cNvPr>
          <p:cNvSpPr txBox="1"/>
          <p:nvPr/>
        </p:nvSpPr>
        <p:spPr>
          <a:xfrm>
            <a:off x="6747030" y="6001305"/>
            <a:ext cx="22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 3 </a:t>
            </a:r>
            <a:r>
              <a:rPr lang="en-US" dirty="0"/>
              <a:t>Supply 120 W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322077-3021-4409-B6CB-9ECBC77A73E3}"/>
              </a:ext>
            </a:extLst>
          </p:cNvPr>
          <p:cNvSpPr txBox="1"/>
          <p:nvPr/>
        </p:nvSpPr>
        <p:spPr>
          <a:xfrm>
            <a:off x="6560598" y="539720"/>
            <a:ext cx="25834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60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12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6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100 J/s</a:t>
            </a:r>
            <a:r>
              <a:rPr lang="tr-TR" dirty="0"/>
              <a:t> verir </a:t>
            </a:r>
            <a:endParaRPr lang="en-US" dirty="0"/>
          </a:p>
          <a:p>
            <a:r>
              <a:rPr lang="en-US" dirty="0"/>
              <a:t>1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120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60 W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12 W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6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100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1 W</a:t>
            </a:r>
            <a:r>
              <a:rPr lang="tr-TR" dirty="0"/>
              <a:t> çeker</a:t>
            </a:r>
            <a:endParaRPr lang="en-US" dirty="0"/>
          </a:p>
          <a:p>
            <a:r>
              <a:rPr lang="tr-TR" dirty="0"/>
              <a:t>hiçbiri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1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6784EE89-FBC7-495F-9B0B-1E62DA9D2271}"/>
              </a:ext>
            </a:extLst>
          </p:cNvPr>
          <p:cNvGrpSpPr/>
          <p:nvPr/>
        </p:nvGrpSpPr>
        <p:grpSpPr>
          <a:xfrm>
            <a:off x="390617" y="186431"/>
            <a:ext cx="5291092" cy="3519152"/>
            <a:chOff x="390617" y="186431"/>
            <a:chExt cx="5291092" cy="3519152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A888663-A8D4-4E3B-AF38-11EF6252E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96"/>
            <a:stretch/>
          </p:blipFill>
          <p:spPr>
            <a:xfrm>
              <a:off x="763480" y="1755900"/>
              <a:ext cx="4385569" cy="1949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/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the circuit shown,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=R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=R,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/>
                    <a:t>. The rate of heat dissipated by the whole circuit is 440 W. Does battery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supply or absorb energy, what is the rate of energy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exchanges with the circuit? Assume that the batteries are ideal.</a:t>
                  </a:r>
                </a:p>
              </p:txBody>
            </p:sp>
          </mc:Choice>
          <mc:Fallback xmlns="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blipFill>
                  <a:blip r:embed="rId3"/>
                  <a:stretch>
                    <a:fillRect l="-922" r="-806" b="-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4C847C-CE42-43DD-9223-FD3117EC10D3}"/>
              </a:ext>
            </a:extLst>
          </p:cNvPr>
          <p:cNvSpPr txBox="1"/>
          <p:nvPr/>
        </p:nvSpPr>
        <p:spPr>
          <a:xfrm>
            <a:off x="6818050" y="6001305"/>
            <a:ext cx="214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DC4 </a:t>
            </a:r>
            <a:r>
              <a:rPr lang="tr-TR" dirty="0" err="1"/>
              <a:t>Absorb</a:t>
            </a:r>
            <a:r>
              <a:rPr lang="tr-TR" dirty="0"/>
              <a:t> 40 W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322077-3021-4409-B6CB-9ECBC77A73E3}"/>
              </a:ext>
            </a:extLst>
          </p:cNvPr>
          <p:cNvSpPr txBox="1"/>
          <p:nvPr/>
        </p:nvSpPr>
        <p:spPr>
          <a:xfrm>
            <a:off x="7359589" y="422417"/>
            <a:ext cx="1784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Absorb 40 W</a:t>
            </a:r>
          </a:p>
          <a:p>
            <a:r>
              <a:rPr lang="en-US" dirty="0"/>
              <a:t>Supply 40 J/s</a:t>
            </a:r>
          </a:p>
          <a:p>
            <a:r>
              <a:rPr lang="en-US" dirty="0"/>
              <a:t>Supply 60 W</a:t>
            </a:r>
          </a:p>
          <a:p>
            <a:r>
              <a:rPr lang="en-US" dirty="0"/>
              <a:t>Supply 120 W</a:t>
            </a:r>
          </a:p>
          <a:p>
            <a:r>
              <a:rPr lang="en-US" dirty="0"/>
              <a:t>Supply 6 J/s</a:t>
            </a:r>
          </a:p>
          <a:p>
            <a:r>
              <a:rPr lang="en-US" dirty="0"/>
              <a:t>Supply 100 J/s</a:t>
            </a:r>
          </a:p>
          <a:p>
            <a:r>
              <a:rPr lang="en-US" dirty="0"/>
              <a:t>Supply 1 W</a:t>
            </a:r>
          </a:p>
          <a:p>
            <a:r>
              <a:rPr lang="en-US" dirty="0"/>
              <a:t>Absorb 120 J/s</a:t>
            </a:r>
          </a:p>
          <a:p>
            <a:r>
              <a:rPr lang="en-US" dirty="0"/>
              <a:t>Absorb 60 W</a:t>
            </a:r>
          </a:p>
          <a:p>
            <a:r>
              <a:rPr lang="en-US" dirty="0"/>
              <a:t>Absorb 6 J/s</a:t>
            </a:r>
          </a:p>
          <a:p>
            <a:r>
              <a:rPr lang="en-US" dirty="0"/>
              <a:t>Absorb 100 J/s</a:t>
            </a:r>
          </a:p>
          <a:p>
            <a:r>
              <a:rPr lang="en-US" dirty="0"/>
              <a:t>Absorb 1 W</a:t>
            </a:r>
          </a:p>
          <a:p>
            <a:r>
              <a:rPr lang="en-US" dirty="0"/>
              <a:t>None of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6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B9DE7B3D-CD4C-479B-B14C-B0166EF6FA1B}"/>
              </a:ext>
            </a:extLst>
          </p:cNvPr>
          <p:cNvGrpSpPr/>
          <p:nvPr/>
        </p:nvGrpSpPr>
        <p:grpSpPr>
          <a:xfrm>
            <a:off x="390617" y="186431"/>
            <a:ext cx="5291092" cy="3448131"/>
            <a:chOff x="390617" y="186431"/>
            <a:chExt cx="5291092" cy="3448131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A888663-A8D4-4E3B-AF38-11EF6252E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96"/>
            <a:stretch/>
          </p:blipFill>
          <p:spPr>
            <a:xfrm>
              <a:off x="843378" y="1684879"/>
              <a:ext cx="4385569" cy="19496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/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/>
                    <a:t>Şekilde gösterilen devrede</a:t>
                  </a:r>
                  <a:r>
                    <a:rPr lang="en-US" dirty="0"/>
                    <a:t>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=R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=R</a:t>
                  </a:r>
                  <a:r>
                    <a:rPr lang="tr-TR" dirty="0"/>
                    <a:t>  ve 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tr-TR" dirty="0"/>
                    <a:t> olarak verilmiştir</a:t>
                  </a:r>
                  <a:r>
                    <a:rPr lang="en-US" dirty="0"/>
                    <a:t>. </a:t>
                  </a:r>
                  <a:r>
                    <a:rPr lang="tr-TR" dirty="0"/>
                    <a:t>İkinci batarya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tr-TR" dirty="0"/>
                    <a:t>devreye güç mü verir yoksa güç mü çeker. Devrede harcanan güç 440-watt iken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tr-TR" dirty="0"/>
                    <a:t> bataryasının devreden aldığı veya devreye verdiği güç nedir?  Bataryalar idealdir.</a:t>
                  </a:r>
                  <a:endParaRPr lang="en-US" dirty="0"/>
                </a:p>
              </p:txBody>
            </p:sp>
          </mc:Choice>
          <mc:Fallback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" y="186431"/>
                  <a:ext cx="5291092" cy="1569469"/>
                </a:xfrm>
                <a:prstGeom prst="rect">
                  <a:avLst/>
                </a:prstGeom>
                <a:blipFill>
                  <a:blip r:embed="rId3"/>
                  <a:stretch>
                    <a:fillRect l="-922" r="-1613" b="-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4C847C-CE42-43DD-9223-FD3117EC10D3}"/>
              </a:ext>
            </a:extLst>
          </p:cNvPr>
          <p:cNvSpPr txBox="1"/>
          <p:nvPr/>
        </p:nvSpPr>
        <p:spPr>
          <a:xfrm>
            <a:off x="6809174" y="6001305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DC4 </a:t>
            </a:r>
            <a:r>
              <a:rPr lang="tr-TR" dirty="0" err="1"/>
              <a:t>Absorb</a:t>
            </a:r>
            <a:r>
              <a:rPr lang="tr-TR" dirty="0"/>
              <a:t> 40 W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322077-3021-4409-B6CB-9ECBC77A73E3}"/>
              </a:ext>
            </a:extLst>
          </p:cNvPr>
          <p:cNvSpPr txBox="1"/>
          <p:nvPr/>
        </p:nvSpPr>
        <p:spPr>
          <a:xfrm>
            <a:off x="6409679" y="422417"/>
            <a:ext cx="2734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W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40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60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120 W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6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100 J/s</a:t>
            </a:r>
            <a:r>
              <a:rPr lang="tr-TR" dirty="0"/>
              <a:t> verir</a:t>
            </a:r>
            <a:endParaRPr lang="en-US" dirty="0"/>
          </a:p>
          <a:p>
            <a:r>
              <a:rPr lang="en-US" dirty="0"/>
              <a:t>1 W</a:t>
            </a:r>
            <a:r>
              <a:rPr lang="tr-TR" dirty="0"/>
              <a:t> verir </a:t>
            </a:r>
            <a:endParaRPr lang="en-US" dirty="0"/>
          </a:p>
          <a:p>
            <a:r>
              <a:rPr lang="en-US" dirty="0"/>
              <a:t>120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60 W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6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100 J/s</a:t>
            </a:r>
            <a:r>
              <a:rPr lang="tr-TR" dirty="0"/>
              <a:t> çeker</a:t>
            </a:r>
            <a:endParaRPr lang="en-US" dirty="0"/>
          </a:p>
          <a:p>
            <a:r>
              <a:rPr lang="en-US" dirty="0"/>
              <a:t>1 W</a:t>
            </a:r>
            <a:r>
              <a:rPr lang="tr-TR" dirty="0"/>
              <a:t> çeker</a:t>
            </a:r>
          </a:p>
          <a:p>
            <a:r>
              <a:rPr lang="tr-TR" dirty="0"/>
              <a:t>hiçbiri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5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02713CB0-4621-499D-B4EB-BD1E7547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74"/>
            <a:ext cx="9144000" cy="3248526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13410244-1B48-4F67-9F7A-79EED6477DFA}"/>
              </a:ext>
            </a:extLst>
          </p:cNvPr>
          <p:cNvSpPr/>
          <p:nvPr/>
        </p:nvSpPr>
        <p:spPr>
          <a:xfrm>
            <a:off x="616998" y="4370766"/>
            <a:ext cx="4572000" cy="15610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None of the above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6409693-7DE4-47F8-B498-F98508AF85B9}"/>
              </a:ext>
            </a:extLst>
          </p:cNvPr>
          <p:cNvSpPr/>
          <p:nvPr/>
        </p:nvSpPr>
        <p:spPr>
          <a:xfrm>
            <a:off x="6913964" y="6372996"/>
            <a:ext cx="188545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EM1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Answer: III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12781B6-15BE-498D-B202-48FF3694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53"/>
            <a:ext cx="9144000" cy="3014870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BCD4A9F0-60B6-43C8-BEA6-3ED4CE265869}"/>
              </a:ext>
            </a:extLst>
          </p:cNvPr>
          <p:cNvSpPr/>
          <p:nvPr/>
        </p:nvSpPr>
        <p:spPr>
          <a:xfrm>
            <a:off x="483833" y="4255356"/>
            <a:ext cx="4572000" cy="15610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Hiçbiri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CF82CAF-1FD0-4D7D-9A79-61AB008C6351}"/>
              </a:ext>
            </a:extLst>
          </p:cNvPr>
          <p:cNvSpPr/>
          <p:nvPr/>
        </p:nvSpPr>
        <p:spPr>
          <a:xfrm>
            <a:off x="7183745" y="6345295"/>
            <a:ext cx="175426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EM1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3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605B8963-882F-4A78-9DEA-FC17AB4549F4}"/>
              </a:ext>
            </a:extLst>
          </p:cNvPr>
          <p:cNvSpPr/>
          <p:nvPr/>
        </p:nvSpPr>
        <p:spPr>
          <a:xfrm>
            <a:off x="750163" y="3464794"/>
            <a:ext cx="4572000" cy="19599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+y, (ii) -x, (iii) +x, (iv) -x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+z, (ii) -x, (iii) +z, (iv) -x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+y, (ii) -z, (iii) +x, (iv) +x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+x, (ii) -y, (iii) -x, (iv) -x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+y, (ii) -y, (iii) +x, (iv) -z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AA02F21-E4BB-4A51-B02A-5CC98698D212}"/>
              </a:ext>
            </a:extLst>
          </p:cNvPr>
          <p:cNvSpPr/>
          <p:nvPr/>
        </p:nvSpPr>
        <p:spPr>
          <a:xfrm>
            <a:off x="4717002" y="6153100"/>
            <a:ext cx="45720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EM2,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+y, (ii) -x, (iii) +x, (iv) -x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E66B17E-7698-4FE3-9BCC-7E673A62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55"/>
            <a:ext cx="9144000" cy="15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8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7420F676-84F9-4FA1-B560-C9501E51E4AD}"/>
              </a:ext>
            </a:extLst>
          </p:cNvPr>
          <p:cNvGrpSpPr/>
          <p:nvPr/>
        </p:nvGrpSpPr>
        <p:grpSpPr>
          <a:xfrm>
            <a:off x="476138" y="911951"/>
            <a:ext cx="6321641" cy="2265813"/>
            <a:chOff x="476138" y="911951"/>
            <a:chExt cx="6321641" cy="2265813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D13A4385-60D4-42DF-8B63-408EC8B22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979" y="982975"/>
              <a:ext cx="1447800" cy="1371600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Dikdörtgen 1">
                  <a:extLst>
                    <a:ext uri="{FF2B5EF4-FFF2-40B4-BE49-F238E27FC236}">
                      <a16:creationId xmlns:a16="http://schemas.microsoft.com/office/drawing/2014/main" id="{0D396BF7-49E3-472B-923C-CD317D77440B}"/>
                    </a:ext>
                  </a:extLst>
                </p:cNvPr>
                <p:cNvSpPr/>
                <p:nvPr/>
              </p:nvSpPr>
              <p:spPr>
                <a:xfrm>
                  <a:off x="476138" y="911951"/>
                  <a:ext cx="4797197" cy="22658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70510" algn="just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Şekildeki dört parçacık yerlerinde sabit olup yükleri 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</a:t>
                  </a:r>
                  <a:r>
                    <a:rPr lang="tr-TR" i="1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</a:t>
                  </a:r>
                  <a:r>
                    <a:rPr lang="tr-TR" i="1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5e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, 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</a:t>
                  </a:r>
                  <a:r>
                    <a:rPr lang="tr-TR" i="1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3e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, </a:t>
                  </a:r>
                  <a:r>
                    <a:rPr lang="tr-TR" dirty="0" err="1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and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</a:t>
                  </a:r>
                  <a:r>
                    <a:rPr lang="tr-TR" i="1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-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12e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’dir (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1.6 × 10</a:t>
                  </a:r>
                  <a:r>
                    <a:rPr lang="tr-TR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-19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C). Uzaklık </a:t>
                  </a:r>
                  <a:r>
                    <a:rPr lang="tr-TR" i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5.0 </a:t>
                  </a:r>
                  <a:r>
                    <a:rPr lang="tr-TR" dirty="0" err="1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μm’dir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 Bu parçacıkların P noktasında oluşturduğu net elektrik alanının büyüklüğü nedir?  Cevabınızı N/C cinsinden veriniz. </a:t>
                  </a:r>
                </a:p>
                <a:p>
                  <a:pPr marL="270510" algn="just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tr-TR" sz="16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tr-T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tr-TR" sz="1600" i="1">
                          <a:latin typeface="Cambria Math" panose="02040503050406030204" pitchFamily="18" charset="0"/>
                        </a:rPr>
                        <m:t>=9.0</m:t>
                      </m:r>
                      <m:r>
                        <a:rPr lang="tr-T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a14:m>
                  <a:r>
                    <a:rPr lang="tr-TR" sz="1600" dirty="0"/>
                    <a:t> Nm</a:t>
                  </a:r>
                  <a:r>
                    <a:rPr lang="tr-TR" sz="1600" baseline="30000" dirty="0"/>
                    <a:t>2</a:t>
                  </a:r>
                  <a:r>
                    <a:rPr lang="tr-TR" sz="1600" dirty="0"/>
                    <a:t>/C</a:t>
                  </a:r>
                  <a:r>
                    <a:rPr lang="tr-TR" sz="1600" baseline="30000" dirty="0"/>
                    <a:t>2 </a:t>
                  </a:r>
                  <a:r>
                    <a:rPr lang="tr-TR" sz="1600" dirty="0"/>
                    <a:t>)</a:t>
                  </a:r>
                  <a:endParaRPr lang="tr-T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" name="Dikdörtgen 1">
                  <a:extLst>
                    <a:ext uri="{FF2B5EF4-FFF2-40B4-BE49-F238E27FC236}">
                      <a16:creationId xmlns:a16="http://schemas.microsoft.com/office/drawing/2014/main" id="{0D396BF7-49E3-472B-923C-CD317D774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38" y="911951"/>
                  <a:ext cx="4797197" cy="2265813"/>
                </a:xfrm>
                <a:prstGeom prst="rect">
                  <a:avLst/>
                </a:prstGeom>
                <a:blipFill>
                  <a:blip r:embed="rId3"/>
                  <a:stretch>
                    <a:fillRect t="-1617" r="-1144" b="-32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Dikdörtgen 2">
            <a:extLst>
              <a:ext uri="{FF2B5EF4-FFF2-40B4-BE49-F238E27FC236}">
                <a16:creationId xmlns:a16="http://schemas.microsoft.com/office/drawing/2014/main" id="{8BD3FE3A-8A61-4451-9D60-0C459E0C3006}"/>
              </a:ext>
            </a:extLst>
          </p:cNvPr>
          <p:cNvSpPr/>
          <p:nvPr/>
        </p:nvSpPr>
        <p:spPr>
          <a:xfrm>
            <a:off x="6312863" y="5759010"/>
            <a:ext cx="2012089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E1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73A326ED-3B9B-4E56-B850-E9826AA9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71"/>
            <a:ext cx="9144000" cy="199057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605B8963-882F-4A78-9DEA-FC17AB4549F4}"/>
              </a:ext>
            </a:extLst>
          </p:cNvPr>
          <p:cNvSpPr/>
          <p:nvPr/>
        </p:nvSpPr>
        <p:spPr>
          <a:xfrm>
            <a:off x="750163" y="3464794"/>
            <a:ext cx="4572000" cy="19599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+y, (ii) -x, (iii) +x, (iv) -x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+z, (ii) -x, (iii) +z, (iv) -x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+y, (ii) -z, (iii) +x, (iv) +x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+x, (ii) -y, (iii) -x, (iv) -x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+y, (ii) -y, (iii) +x, (iv) -z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AA02F21-E4BB-4A51-B02A-5CC98698D212}"/>
              </a:ext>
            </a:extLst>
          </p:cNvPr>
          <p:cNvSpPr/>
          <p:nvPr/>
        </p:nvSpPr>
        <p:spPr>
          <a:xfrm>
            <a:off x="4717002" y="6153100"/>
            <a:ext cx="45720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EM2,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+y, (ii) -x, (iii) +x, (iv) -x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5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DF126C3-EAAE-4BE8-AEF2-D41011D37A40}"/>
              </a:ext>
            </a:extLst>
          </p:cNvPr>
          <p:cNvSpPr/>
          <p:nvPr/>
        </p:nvSpPr>
        <p:spPr>
          <a:xfrm>
            <a:off x="204186" y="176511"/>
            <a:ext cx="8282866" cy="233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of the following are false for E&amp;M waves?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I. E&amp;M waves does not require a medium to travel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II. The angle between B and E field vectors in E&amp;M waves can be anything between 0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°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180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°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III. The angle between B field vector and the propagation direction should always be larger than the angle between E field vector and the propagation direction. 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IV. The magnitude of E field should be equal to the product of speed of light and the magnitude of B field.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B3ABF9B-45DE-4CB4-85B3-B0864985263A}"/>
              </a:ext>
            </a:extLst>
          </p:cNvPr>
          <p:cNvSpPr/>
          <p:nvPr/>
        </p:nvSpPr>
        <p:spPr>
          <a:xfrm>
            <a:off x="6520995" y="6305937"/>
            <a:ext cx="213872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EM3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Answer: II &amp; III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7AC2C62-E50A-4CED-9BF1-66EE4F1C8B5F}"/>
              </a:ext>
            </a:extLst>
          </p:cNvPr>
          <p:cNvSpPr/>
          <p:nvPr/>
        </p:nvSpPr>
        <p:spPr>
          <a:xfrm>
            <a:off x="204186" y="4721529"/>
            <a:ext cx="4572000" cy="19599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and III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and IV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 and III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I, II and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DF126C3-EAAE-4BE8-AEF2-D41011D37A40}"/>
              </a:ext>
            </a:extLst>
          </p:cNvPr>
          <p:cNvSpPr/>
          <p:nvPr/>
        </p:nvSpPr>
        <p:spPr>
          <a:xfrm>
            <a:off x="204186" y="176511"/>
            <a:ext cx="8282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Elektromanyetik</a:t>
            </a:r>
            <a:r>
              <a:rPr lang="en-US" dirty="0"/>
              <a:t> </a:t>
            </a:r>
            <a:r>
              <a:rPr lang="en-US" dirty="0" err="1"/>
              <a:t>dalgalar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aşağıdakilerden</a:t>
            </a:r>
            <a:r>
              <a:rPr lang="en-US" dirty="0"/>
              <a:t> </a:t>
            </a:r>
            <a:r>
              <a:rPr lang="en-US" dirty="0" err="1"/>
              <a:t>hangileri</a:t>
            </a:r>
            <a:r>
              <a:rPr lang="en-US" dirty="0"/>
              <a:t> </a:t>
            </a:r>
            <a:r>
              <a:rPr lang="en-US" dirty="0" err="1"/>
              <a:t>yanlıştır</a:t>
            </a:r>
            <a:r>
              <a:rPr lang="en-US" dirty="0"/>
              <a:t>? </a:t>
            </a:r>
            <a:endParaRPr lang="tr-TR" dirty="0"/>
          </a:p>
          <a:p>
            <a:endParaRPr lang="tr-TR" dirty="0"/>
          </a:p>
          <a:p>
            <a:r>
              <a:rPr lang="en-US" dirty="0"/>
              <a:t>I. E&amp;M </a:t>
            </a:r>
            <a:r>
              <a:rPr lang="en-US" dirty="0" err="1"/>
              <a:t>dalgalarının</a:t>
            </a:r>
            <a:r>
              <a:rPr lang="en-US" dirty="0"/>
              <a:t> </a:t>
            </a:r>
            <a:r>
              <a:rPr lang="en-US" dirty="0" err="1"/>
              <a:t>ilerlemesi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maddesel</a:t>
            </a:r>
            <a:r>
              <a:rPr lang="en-US" dirty="0"/>
              <a:t>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gereksinimi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  <a:p>
            <a:r>
              <a:rPr lang="en-US" dirty="0"/>
              <a:t>II.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manyetik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vektörlerinin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açı</a:t>
            </a:r>
            <a:r>
              <a:rPr lang="en-US" dirty="0"/>
              <a:t> 0° </a:t>
            </a:r>
            <a:r>
              <a:rPr lang="en-US" dirty="0" err="1"/>
              <a:t>ila</a:t>
            </a:r>
            <a:r>
              <a:rPr lang="en-US" dirty="0"/>
              <a:t> 180° </a:t>
            </a:r>
            <a:r>
              <a:rPr lang="en-US" dirty="0" err="1"/>
              <a:t>arasında</a:t>
            </a:r>
            <a:r>
              <a:rPr lang="en-US" dirty="0"/>
              <a:t> her </a:t>
            </a:r>
            <a:r>
              <a:rPr lang="en-US" dirty="0" err="1"/>
              <a:t>hangi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dirty="0"/>
              <a:t>III. </a:t>
            </a:r>
            <a:r>
              <a:rPr lang="en-US" dirty="0" err="1"/>
              <a:t>Manyetik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E&amp;M </a:t>
            </a:r>
            <a:r>
              <a:rPr lang="en-US" dirty="0" err="1"/>
              <a:t>dalgalarının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yönü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açı</a:t>
            </a:r>
            <a:r>
              <a:rPr lang="en-US" dirty="0"/>
              <a:t> her zaman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E&amp;M </a:t>
            </a:r>
            <a:r>
              <a:rPr lang="en-US" dirty="0" err="1"/>
              <a:t>dalgalarının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yönü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açıdan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  <a:p>
            <a:r>
              <a:rPr lang="en-US" dirty="0"/>
              <a:t>IV.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alanın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 </a:t>
            </a:r>
            <a:r>
              <a:rPr lang="en-US" dirty="0" err="1"/>
              <a:t>manyetik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ışık</a:t>
            </a:r>
            <a:r>
              <a:rPr lang="en-US" dirty="0"/>
              <a:t> </a:t>
            </a:r>
            <a:r>
              <a:rPr lang="en-US" dirty="0" err="1"/>
              <a:t>hızının</a:t>
            </a:r>
            <a:r>
              <a:rPr lang="en-US" dirty="0"/>
              <a:t> </a:t>
            </a:r>
            <a:r>
              <a:rPr lang="en-US" dirty="0" err="1"/>
              <a:t>çarpımına</a:t>
            </a:r>
            <a:r>
              <a:rPr lang="en-US" dirty="0"/>
              <a:t> </a:t>
            </a:r>
            <a:r>
              <a:rPr lang="en-US" dirty="0" err="1"/>
              <a:t>eşittir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B3ABF9B-45DE-4CB4-85B3-B0864985263A}"/>
              </a:ext>
            </a:extLst>
          </p:cNvPr>
          <p:cNvSpPr/>
          <p:nvPr/>
        </p:nvSpPr>
        <p:spPr>
          <a:xfrm>
            <a:off x="6520995" y="6305937"/>
            <a:ext cx="213872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EM3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Answer: II &amp; III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582C28F-989D-4509-8795-8724982AA13E}"/>
              </a:ext>
            </a:extLst>
          </p:cNvPr>
          <p:cNvSpPr/>
          <p:nvPr/>
        </p:nvSpPr>
        <p:spPr>
          <a:xfrm>
            <a:off x="936594" y="4260064"/>
            <a:ext cx="4572000" cy="19599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and III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and IV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 and III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I, II and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87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7D458F70-BC7B-44D6-9EA7-FC4A5F7941E7}"/>
              </a:ext>
            </a:extLst>
          </p:cNvPr>
          <p:cNvSpPr/>
          <p:nvPr/>
        </p:nvSpPr>
        <p:spPr>
          <a:xfrm>
            <a:off x="306279" y="328832"/>
            <a:ext cx="8531441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isotropic point source emits light at wavelength 500 nm, at the rate of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W. A light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detector is positioned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 m from the source. What is the maximum rate dB/dt at which the magnetic component of the light changes with time at the detector’s location? 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906A6365-0924-4DF0-88E0-445DCEEAEABE}"/>
              </a:ext>
            </a:extLst>
          </p:cNvPr>
          <p:cNvSpPr/>
          <p:nvPr/>
        </p:nvSpPr>
        <p:spPr>
          <a:xfrm>
            <a:off x="5716892" y="5914140"/>
            <a:ext cx="3303148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EM4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3.44×10</a:t>
            </a:r>
            <a:r>
              <a:rPr lang="en-GB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T/s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8C8E6DA-83B9-4AAF-A250-D7832088C6B2}"/>
              </a:ext>
            </a:extLst>
          </p:cNvPr>
          <p:cNvSpPr txBox="1"/>
          <p:nvPr/>
        </p:nvSpPr>
        <p:spPr>
          <a:xfrm>
            <a:off x="1003177" y="3148896"/>
            <a:ext cx="3275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3.44x10^6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1.72x10^6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6.88x10^6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2.0x10^6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5.0x10^6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3.44x10^6 gauss/s</a:t>
            </a:r>
          </a:p>
          <a:p>
            <a:r>
              <a:rPr lang="tr-TR" dirty="0"/>
              <a:t>1.72x10^6 gauss/s</a:t>
            </a:r>
          </a:p>
          <a:p>
            <a:r>
              <a:rPr lang="tr-TR" dirty="0"/>
              <a:t>6.88x10^6 gauss/s</a:t>
            </a:r>
          </a:p>
          <a:p>
            <a:r>
              <a:rPr lang="tr-TR" dirty="0"/>
              <a:t>2.0x10^6 gauss/s</a:t>
            </a:r>
          </a:p>
          <a:p>
            <a:r>
              <a:rPr lang="tr-TR" dirty="0"/>
              <a:t>5.0x10^6 gauss/s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9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7D458F70-BC7B-44D6-9EA7-FC4A5F7941E7}"/>
              </a:ext>
            </a:extLst>
          </p:cNvPr>
          <p:cNvSpPr/>
          <p:nvPr/>
        </p:nvSpPr>
        <p:spPr>
          <a:xfrm>
            <a:off x="435005" y="852614"/>
            <a:ext cx="7936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İzotropik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bir ışık kaynağı 500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nm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dalga boyunda 50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W’lık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ışınlar yayıyor. Bir ışık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dedektörü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kaynaktan 200 m uzaklıktadır.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Dedektörün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bulunduğu noktada, ışığın manyetik alanının zamana göre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değişme oranının maksimum değeri nedir? 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E31A570-C380-4654-BD7F-DB4CB172BCED}"/>
              </a:ext>
            </a:extLst>
          </p:cNvPr>
          <p:cNvSpPr txBox="1"/>
          <p:nvPr/>
        </p:nvSpPr>
        <p:spPr>
          <a:xfrm>
            <a:off x="5601810" y="3204838"/>
            <a:ext cx="3275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3.44x10^6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1.72x10^6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6.88x10^6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2.0x10^6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5.0x10^6 </a:t>
            </a:r>
            <a:r>
              <a:rPr lang="tr-TR" dirty="0" err="1"/>
              <a:t>tesla</a:t>
            </a:r>
            <a:r>
              <a:rPr lang="tr-TR" dirty="0"/>
              <a:t>/s</a:t>
            </a:r>
          </a:p>
          <a:p>
            <a:r>
              <a:rPr lang="tr-TR" dirty="0"/>
              <a:t>3.44x10^6 gauss/s</a:t>
            </a:r>
          </a:p>
          <a:p>
            <a:r>
              <a:rPr lang="tr-TR" dirty="0"/>
              <a:t>1.72x10^6 gauss/s</a:t>
            </a:r>
          </a:p>
          <a:p>
            <a:r>
              <a:rPr lang="tr-TR" dirty="0"/>
              <a:t>6.88x10^6 gauss/s</a:t>
            </a:r>
          </a:p>
          <a:p>
            <a:r>
              <a:rPr lang="tr-TR" dirty="0"/>
              <a:t>2.0x10^6 gauss/s</a:t>
            </a:r>
          </a:p>
          <a:p>
            <a:r>
              <a:rPr lang="tr-TR" dirty="0"/>
              <a:t>5.0x10^6 gauss/s</a:t>
            </a:r>
          </a:p>
          <a:p>
            <a:r>
              <a:rPr lang="tr-TR" dirty="0"/>
              <a:t>hiçbiri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0D29EA54-27A5-49BB-8C32-36CD2E903751}"/>
              </a:ext>
            </a:extLst>
          </p:cNvPr>
          <p:cNvSpPr/>
          <p:nvPr/>
        </p:nvSpPr>
        <p:spPr>
          <a:xfrm>
            <a:off x="348927" y="6082816"/>
            <a:ext cx="3303148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EM4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3.44×10</a:t>
            </a:r>
            <a:r>
              <a:rPr lang="en-GB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T/s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F24BD069-5B50-4467-B8D9-8249EBFEBB48}"/>
              </a:ext>
            </a:extLst>
          </p:cNvPr>
          <p:cNvSpPr/>
          <p:nvPr/>
        </p:nvSpPr>
        <p:spPr>
          <a:xfrm>
            <a:off x="461639" y="117997"/>
            <a:ext cx="7918881" cy="335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intense light source radiates uniformly in all directions. At a distance of 5.0 m from the source, the radiation pressure on a perfectly absorbing surface is 9 micro pascals. What is the total average power output of the source?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848230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424115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122320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66411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14820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1278C09-5F62-4EAE-9A29-41C782FA9281}"/>
              </a:ext>
            </a:extLst>
          </p:cNvPr>
          <p:cNvSpPr/>
          <p:nvPr/>
        </p:nvSpPr>
        <p:spPr>
          <a:xfrm>
            <a:off x="6010183" y="6064323"/>
            <a:ext cx="320594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EM5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848230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13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F24BD069-5B50-4467-B8D9-8249EBFEBB48}"/>
              </a:ext>
            </a:extLst>
          </p:cNvPr>
          <p:cNvSpPr/>
          <p:nvPr/>
        </p:nvSpPr>
        <p:spPr>
          <a:xfrm>
            <a:off x="461639" y="117997"/>
            <a:ext cx="7918881" cy="335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Kuvvetli bir ışık kaynağı her yöne homojen bir şekilde ışık yaymaktadır. Kaynaktan 5 metre uzaklıktaki tam soğurucu bir yüzeyde radyasyon basıncı 9 mikro paskal ise ışık kaynağının toplam ortama gücü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watt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cinsinden nedir?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848230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424115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122320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66411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14820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1278C09-5F62-4EAE-9A29-41C782FA9281}"/>
              </a:ext>
            </a:extLst>
          </p:cNvPr>
          <p:cNvSpPr/>
          <p:nvPr/>
        </p:nvSpPr>
        <p:spPr>
          <a:xfrm>
            <a:off x="6010183" y="6064323"/>
            <a:ext cx="320594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EM5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848230 W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8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EB75597-0F3D-4973-97D3-032E213ED274}"/>
              </a:ext>
            </a:extLst>
          </p:cNvPr>
          <p:cNvSpPr/>
          <p:nvPr/>
        </p:nvSpPr>
        <p:spPr>
          <a:xfrm>
            <a:off x="927716" y="707073"/>
            <a:ext cx="6866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microwave oven is designed so that the electric field at the center of the oven oscillates with </a:t>
            </a:r>
            <a:r>
              <a:rPr lang="tr-TR" dirty="0"/>
              <a:t>a</a:t>
            </a:r>
            <a:r>
              <a:rPr lang="en-US" dirty="0"/>
              <a:t> maximum amplitude. If the wavelength the oven operates is 12 cm, </a:t>
            </a:r>
            <a:r>
              <a:rPr lang="tr-TR" dirty="0"/>
              <a:t>w</a:t>
            </a:r>
            <a:r>
              <a:rPr lang="en-US" dirty="0"/>
              <a:t>hat may be the width of the oven.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5566DE-D073-4891-A5BF-0C2872D2D7E0}"/>
              </a:ext>
            </a:extLst>
          </p:cNvPr>
          <p:cNvSpPr txBox="1"/>
          <p:nvPr/>
        </p:nvSpPr>
        <p:spPr>
          <a:xfrm>
            <a:off x="2041864" y="2583402"/>
            <a:ext cx="1811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42 cm </a:t>
            </a:r>
          </a:p>
          <a:p>
            <a:r>
              <a:rPr lang="tr-TR" dirty="0"/>
              <a:t>32 cm</a:t>
            </a:r>
          </a:p>
          <a:p>
            <a:r>
              <a:rPr lang="tr-TR" dirty="0"/>
              <a:t>40 cm</a:t>
            </a:r>
          </a:p>
          <a:p>
            <a:r>
              <a:rPr lang="tr-TR" dirty="0"/>
              <a:t>20 cm</a:t>
            </a:r>
          </a:p>
          <a:p>
            <a:r>
              <a:rPr lang="tr-TR" dirty="0"/>
              <a:t>36 cm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C1A0323-8F60-4E3D-9A70-89A99B9ABD7D}"/>
              </a:ext>
            </a:extLst>
          </p:cNvPr>
          <p:cNvSpPr/>
          <p:nvPr/>
        </p:nvSpPr>
        <p:spPr>
          <a:xfrm>
            <a:off x="7022237" y="6236109"/>
            <a:ext cx="2110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EM6 Cevap 42 cm</a:t>
            </a:r>
          </a:p>
        </p:txBody>
      </p:sp>
    </p:spTree>
    <p:extLst>
      <p:ext uri="{BB962C8B-B14F-4D97-AF65-F5344CB8AC3E}">
        <p14:creationId xmlns:p14="http://schemas.microsoft.com/office/powerpoint/2010/main" val="276248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EB75597-0F3D-4973-97D3-032E213ED274}"/>
              </a:ext>
            </a:extLst>
          </p:cNvPr>
          <p:cNvSpPr/>
          <p:nvPr/>
        </p:nvSpPr>
        <p:spPr>
          <a:xfrm>
            <a:off x="927716" y="707073"/>
            <a:ext cx="6866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mikrodalga fırın, merkezinde elektrik alan en yüksek genlikle titreşecek şekilde dizayn edilmiştir. Bu fırındaki ışınların dalga boyu 12 cm ise fırının genişliği aşağıdakilerden hangisi olabilir?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5566DE-D073-4891-A5BF-0C2872D2D7E0}"/>
              </a:ext>
            </a:extLst>
          </p:cNvPr>
          <p:cNvSpPr txBox="1"/>
          <p:nvPr/>
        </p:nvSpPr>
        <p:spPr>
          <a:xfrm>
            <a:off x="2041864" y="2583402"/>
            <a:ext cx="1811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38 cm </a:t>
            </a:r>
          </a:p>
          <a:p>
            <a:r>
              <a:rPr lang="tr-TR" dirty="0"/>
              <a:t>30 cm</a:t>
            </a:r>
          </a:p>
          <a:p>
            <a:r>
              <a:rPr lang="tr-TR" dirty="0"/>
              <a:t>40 cm</a:t>
            </a:r>
          </a:p>
          <a:p>
            <a:r>
              <a:rPr lang="tr-TR" dirty="0"/>
              <a:t>20 cm</a:t>
            </a:r>
          </a:p>
          <a:p>
            <a:r>
              <a:rPr lang="tr-TR" dirty="0"/>
              <a:t>36 cm</a:t>
            </a:r>
          </a:p>
          <a:p>
            <a:r>
              <a:rPr lang="tr-TR" dirty="0"/>
              <a:t>hiçbiri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C1A0323-8F60-4E3D-9A70-89A99B9ABD7D}"/>
              </a:ext>
            </a:extLst>
          </p:cNvPr>
          <p:cNvSpPr/>
          <p:nvPr/>
        </p:nvSpPr>
        <p:spPr>
          <a:xfrm>
            <a:off x="7022237" y="6236109"/>
            <a:ext cx="2110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EM6 Cevap 30 cm</a:t>
            </a:r>
          </a:p>
        </p:txBody>
      </p:sp>
    </p:spTree>
    <p:extLst>
      <p:ext uri="{BB962C8B-B14F-4D97-AF65-F5344CB8AC3E}">
        <p14:creationId xmlns:p14="http://schemas.microsoft.com/office/powerpoint/2010/main" val="423606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EB75597-0F3D-4973-97D3-032E213ED274}"/>
              </a:ext>
            </a:extLst>
          </p:cNvPr>
          <p:cNvSpPr/>
          <p:nvPr/>
        </p:nvSpPr>
        <p:spPr>
          <a:xfrm>
            <a:off x="927716" y="707073"/>
            <a:ext cx="6866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cavity has the di</a:t>
            </a:r>
            <a:r>
              <a:rPr lang="tr-TR" dirty="0"/>
              <a:t>m</a:t>
            </a:r>
            <a:r>
              <a:rPr lang="en-US" dirty="0" err="1"/>
              <a:t>ensions</a:t>
            </a:r>
            <a:r>
              <a:rPr lang="en-US" dirty="0"/>
              <a:t> of 12cmx12cmx12cm. We would like to do a microwave experiment where the magnetic field acting on the molecules at the center of the cavity is zero.  What wavelength below is not suitable for this experiment?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5566DE-D073-4891-A5BF-0C2872D2D7E0}"/>
              </a:ext>
            </a:extLst>
          </p:cNvPr>
          <p:cNvSpPr txBox="1"/>
          <p:nvPr/>
        </p:nvSpPr>
        <p:spPr>
          <a:xfrm>
            <a:off x="2041864" y="2583402"/>
            <a:ext cx="1811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 cm</a:t>
            </a:r>
          </a:p>
          <a:p>
            <a:r>
              <a:rPr lang="tr-TR" dirty="0"/>
              <a:t>5 cm</a:t>
            </a:r>
          </a:p>
          <a:p>
            <a:r>
              <a:rPr lang="tr-TR" dirty="0"/>
              <a:t>4 cm</a:t>
            </a:r>
          </a:p>
          <a:p>
            <a:r>
              <a:rPr lang="tr-TR" dirty="0"/>
              <a:t>3 cm</a:t>
            </a:r>
          </a:p>
          <a:p>
            <a:r>
              <a:rPr lang="tr-TR" dirty="0"/>
              <a:t>2 cm</a:t>
            </a:r>
          </a:p>
          <a:p>
            <a:r>
              <a:rPr lang="tr-TR" dirty="0"/>
              <a:t>1 cm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C1A0323-8F60-4E3D-9A70-89A99B9ABD7D}"/>
              </a:ext>
            </a:extLst>
          </p:cNvPr>
          <p:cNvSpPr/>
          <p:nvPr/>
        </p:nvSpPr>
        <p:spPr>
          <a:xfrm>
            <a:off x="7022237" y="6236109"/>
            <a:ext cx="2110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EM7 Cevap 5 cm</a:t>
            </a:r>
          </a:p>
        </p:txBody>
      </p:sp>
    </p:spTree>
    <p:extLst>
      <p:ext uri="{BB962C8B-B14F-4D97-AF65-F5344CB8AC3E}">
        <p14:creationId xmlns:p14="http://schemas.microsoft.com/office/powerpoint/2010/main" val="82185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F5423C7B-6EBF-4213-9B90-59A5FF2EE276}"/>
              </a:ext>
            </a:extLst>
          </p:cNvPr>
          <p:cNvSpPr/>
          <p:nvPr/>
        </p:nvSpPr>
        <p:spPr>
          <a:xfrm>
            <a:off x="545975" y="352657"/>
            <a:ext cx="5996867" cy="155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long, nonconducting, solid cylinder of radius 4.0 cm has a nonuniform volume charge density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is a function of radial distance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cylinder axis: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 = Ar</a:t>
            </a:r>
            <a:r>
              <a:rPr lang="en-US" i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For A = 2.5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what is the magnitude of the electric field at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3.0 cm. Give your answer in N/C.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10E0AE4-727E-4595-9133-1D64E1F06AA0}"/>
              </a:ext>
            </a:extLst>
          </p:cNvPr>
          <p:cNvSpPr/>
          <p:nvPr/>
        </p:nvSpPr>
        <p:spPr>
          <a:xfrm>
            <a:off x="5927654" y="5869752"/>
            <a:ext cx="264046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E2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1.9 N/C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31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EB75597-0F3D-4973-97D3-032E213ED274}"/>
              </a:ext>
            </a:extLst>
          </p:cNvPr>
          <p:cNvSpPr/>
          <p:nvPr/>
        </p:nvSpPr>
        <p:spPr>
          <a:xfrm>
            <a:off x="927716" y="707073"/>
            <a:ext cx="6866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</a:t>
            </a:r>
            <a:r>
              <a:rPr lang="tr-TR" dirty="0" err="1"/>
              <a:t>kavite</a:t>
            </a:r>
            <a:r>
              <a:rPr lang="tr-TR" dirty="0"/>
              <a:t> 12cmx12cmx12cm boyutlarındadır. Bu </a:t>
            </a:r>
            <a:r>
              <a:rPr lang="tr-TR" dirty="0" err="1"/>
              <a:t>kavitenin</a:t>
            </a:r>
            <a:r>
              <a:rPr lang="tr-TR" dirty="0"/>
              <a:t> tam ortasındaki moleküller üzerinde manyetik alan sıfır olacak şekilde bir mikrodalga deneyi yapılmak isteniyor. Bu deneyde aşağıdaki dalga boylarından hangisi kullanılamaz?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5566DE-D073-4891-A5BF-0C2872D2D7E0}"/>
              </a:ext>
            </a:extLst>
          </p:cNvPr>
          <p:cNvSpPr txBox="1"/>
          <p:nvPr/>
        </p:nvSpPr>
        <p:spPr>
          <a:xfrm>
            <a:off x="2041864" y="2583402"/>
            <a:ext cx="1811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 cm</a:t>
            </a:r>
          </a:p>
          <a:p>
            <a:r>
              <a:rPr lang="tr-TR" dirty="0"/>
              <a:t>5 cm</a:t>
            </a:r>
          </a:p>
          <a:p>
            <a:r>
              <a:rPr lang="tr-TR" dirty="0"/>
              <a:t>4 cm</a:t>
            </a:r>
          </a:p>
          <a:p>
            <a:r>
              <a:rPr lang="tr-TR" dirty="0"/>
              <a:t>3 cm</a:t>
            </a:r>
          </a:p>
          <a:p>
            <a:r>
              <a:rPr lang="tr-TR" dirty="0"/>
              <a:t>2 cm</a:t>
            </a:r>
          </a:p>
          <a:p>
            <a:r>
              <a:rPr lang="tr-TR" dirty="0"/>
              <a:t>1 cm</a:t>
            </a:r>
          </a:p>
          <a:p>
            <a:r>
              <a:rPr lang="tr-TR" dirty="0"/>
              <a:t>hiçbiri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C1A0323-8F60-4E3D-9A70-89A99B9ABD7D}"/>
              </a:ext>
            </a:extLst>
          </p:cNvPr>
          <p:cNvSpPr/>
          <p:nvPr/>
        </p:nvSpPr>
        <p:spPr>
          <a:xfrm>
            <a:off x="7022237" y="6236109"/>
            <a:ext cx="2110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EM7 Cevap 5 cm</a:t>
            </a:r>
          </a:p>
        </p:txBody>
      </p:sp>
    </p:spTree>
    <p:extLst>
      <p:ext uri="{BB962C8B-B14F-4D97-AF65-F5344CB8AC3E}">
        <p14:creationId xmlns:p14="http://schemas.microsoft.com/office/powerpoint/2010/main" val="720582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66059" y="821772"/>
            <a:ext cx="56169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LTStd-Roman"/>
              </a:rPr>
              <a:t>A sinusoidal </a:t>
            </a:r>
            <a:r>
              <a:rPr lang="tr-TR" sz="1600" dirty="0">
                <a:latin typeface="TimesLTStd-Roman"/>
              </a:rPr>
              <a:t>E&amp;M </a:t>
            </a:r>
            <a:r>
              <a:rPr lang="en-US" sz="1600" dirty="0">
                <a:latin typeface="TimesLTStd-Roman"/>
              </a:rPr>
              <a:t>wave of wavelength </a:t>
            </a:r>
            <a:r>
              <a:rPr lang="tr-TR" sz="1600" dirty="0">
                <a:latin typeface="TimesLTStd-Roman"/>
              </a:rPr>
              <a:t>450 </a:t>
            </a:r>
            <a:r>
              <a:rPr lang="tr-TR" sz="1600" dirty="0" err="1">
                <a:latin typeface="TimesLTStd-Roman"/>
              </a:rPr>
              <a:t>nm</a:t>
            </a:r>
            <a:r>
              <a:rPr lang="tr-TR" sz="1600" dirty="0">
                <a:latin typeface="TimesLTStd-Roman"/>
              </a:rPr>
              <a:t> </a:t>
            </a:r>
            <a:r>
              <a:rPr lang="en-US" sz="1600" dirty="0">
                <a:latin typeface="TimesLTStd-Roman"/>
              </a:rPr>
              <a:t>is propagating in</a:t>
            </a:r>
            <a:r>
              <a:rPr lang="tr-TR" sz="1600" dirty="0">
                <a:latin typeface="TimesLTStd-Roman"/>
              </a:rPr>
              <a:t> </a:t>
            </a:r>
            <a:r>
              <a:rPr lang="en-US" sz="1600" dirty="0">
                <a:latin typeface="TimesLTStd-Roman"/>
              </a:rPr>
              <a:t>vacuum in the </a:t>
            </a:r>
            <a:r>
              <a:rPr lang="tr-TR" sz="1600" dirty="0">
                <a:latin typeface="PearsonMATHPRO02"/>
              </a:rPr>
              <a:t>-</a:t>
            </a:r>
            <a:r>
              <a:rPr lang="tr-TR" sz="1600" i="1" dirty="0">
                <a:latin typeface="PearsonMATHPRO02"/>
              </a:rPr>
              <a:t>y</a:t>
            </a:r>
            <a:r>
              <a:rPr lang="tr-TR" sz="1600" dirty="0">
                <a:latin typeface="PearsonMATHPRO02"/>
              </a:rPr>
              <a:t> </a:t>
            </a:r>
            <a:r>
              <a:rPr lang="en-US" sz="1600" dirty="0">
                <a:latin typeface="TimesLTStd-Roman"/>
              </a:rPr>
              <a:t>direction. </a:t>
            </a:r>
            <a:r>
              <a:rPr lang="tr-TR" sz="1600" dirty="0">
                <a:latin typeface="TimesLTStd-Roman"/>
              </a:rPr>
              <a:t>At </a:t>
            </a:r>
            <a:r>
              <a:rPr lang="en-US" sz="1600" dirty="0">
                <a:latin typeface="TimesLTStd-Roman"/>
              </a:rPr>
              <a:t>some point and time, the magnetic field is along  the +</a:t>
            </a:r>
            <a:r>
              <a:rPr lang="en-US" sz="1600" i="1" dirty="0">
                <a:latin typeface="TimesLTStd-Roman"/>
              </a:rPr>
              <a:t>z</a:t>
            </a:r>
            <a:r>
              <a:rPr lang="en-US" sz="1600" dirty="0">
                <a:latin typeface="TimesLTStd-Roman"/>
              </a:rPr>
              <a:t> direction with a magnitude </a:t>
            </a:r>
            <a:r>
              <a:rPr lang="tr-TR" sz="1600" dirty="0">
                <a:latin typeface="TimesLTStd-Roman"/>
              </a:rPr>
              <a:t>B</a:t>
            </a:r>
            <a:r>
              <a:rPr lang="tr-TR" sz="1600" baseline="-25000" dirty="0">
                <a:latin typeface="TimesLTStd-Roman"/>
              </a:rPr>
              <a:t>0</a:t>
            </a:r>
            <a:r>
              <a:rPr lang="tr-TR" sz="1600" dirty="0">
                <a:latin typeface="TimesLTStd-Roman"/>
              </a:rPr>
              <a:t> = 2 </a:t>
            </a:r>
            <a:r>
              <a:rPr lang="tr-TR" sz="1600" dirty="0" err="1">
                <a:latin typeface="TimesLTStd-Roman"/>
              </a:rPr>
              <a:t>nT</a:t>
            </a:r>
            <a:r>
              <a:rPr lang="tr-TR" sz="1600" dirty="0">
                <a:latin typeface="TimesLTStd-Roman"/>
              </a:rPr>
              <a:t>. </a:t>
            </a:r>
            <a:r>
              <a:rPr lang="en-US" sz="1600" dirty="0">
                <a:latin typeface="TimesLTStd-Roman"/>
              </a:rPr>
              <a:t>What is the electric field vector of the E&amp;M wave at the same time and point in space</a:t>
            </a:r>
            <a:r>
              <a:rPr lang="tr-TR" sz="1600" dirty="0">
                <a:latin typeface="TimesLTStd-Roman"/>
              </a:rPr>
              <a:t>? (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=3, c = 3 x 10</a:t>
            </a:r>
            <a:r>
              <a:rPr lang="tr-TR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m/s)</a:t>
            </a:r>
            <a:endParaRPr lang="tr-TR" sz="1600" dirty="0">
              <a:latin typeface="TimesLTStd-Roman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3D95086-D879-4C54-A42C-39B4024BBAD0}"/>
              </a:ext>
            </a:extLst>
          </p:cNvPr>
          <p:cNvSpPr txBox="1"/>
          <p:nvPr/>
        </p:nvSpPr>
        <p:spPr>
          <a:xfrm>
            <a:off x="1719058" y="2986468"/>
            <a:ext cx="3643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0.6 V/m in –x-</a:t>
            </a:r>
            <a:r>
              <a:rPr lang="tr-TR" dirty="0" err="1"/>
              <a:t>direction</a:t>
            </a:r>
            <a:endParaRPr lang="tr-TR" dirty="0"/>
          </a:p>
          <a:p>
            <a:r>
              <a:rPr lang="tr-TR" dirty="0"/>
              <a:t>0.6 V/m in –y-</a:t>
            </a:r>
            <a:r>
              <a:rPr lang="tr-TR" dirty="0" err="1"/>
              <a:t>direction</a:t>
            </a:r>
            <a:endParaRPr lang="tr-TR" dirty="0"/>
          </a:p>
          <a:p>
            <a:r>
              <a:rPr lang="tr-TR" dirty="0"/>
              <a:t>0.6 V/m in +x-</a:t>
            </a:r>
            <a:r>
              <a:rPr lang="tr-TR" dirty="0" err="1"/>
              <a:t>direction</a:t>
            </a:r>
            <a:endParaRPr lang="tr-TR" dirty="0"/>
          </a:p>
          <a:p>
            <a:r>
              <a:rPr lang="tr-TR" dirty="0"/>
              <a:t>0.6 V/m in +y-</a:t>
            </a:r>
            <a:r>
              <a:rPr lang="tr-TR" dirty="0" err="1"/>
              <a:t>direction</a:t>
            </a:r>
            <a:endParaRPr lang="tr-TR" dirty="0"/>
          </a:p>
          <a:p>
            <a:r>
              <a:rPr lang="tr-TR" dirty="0"/>
              <a:t>6 V/m in –x-</a:t>
            </a:r>
            <a:r>
              <a:rPr lang="tr-TR" dirty="0" err="1"/>
              <a:t>direction</a:t>
            </a:r>
            <a:endParaRPr lang="tr-TR" dirty="0"/>
          </a:p>
          <a:p>
            <a:r>
              <a:rPr lang="tr-TR" dirty="0"/>
              <a:t>6 V/m in –y-</a:t>
            </a:r>
            <a:r>
              <a:rPr lang="tr-TR" dirty="0" err="1"/>
              <a:t>direction</a:t>
            </a:r>
            <a:endParaRPr lang="tr-TR" dirty="0"/>
          </a:p>
          <a:p>
            <a:r>
              <a:rPr lang="tr-TR" dirty="0"/>
              <a:t>6 V/m in +x-</a:t>
            </a:r>
            <a:r>
              <a:rPr lang="tr-TR" dirty="0" err="1"/>
              <a:t>direction</a:t>
            </a:r>
            <a:endParaRPr lang="tr-TR" dirty="0"/>
          </a:p>
          <a:p>
            <a:r>
              <a:rPr lang="tr-TR" dirty="0"/>
              <a:t>6 V/m in +y-</a:t>
            </a:r>
            <a:r>
              <a:rPr lang="tr-TR" dirty="0" err="1"/>
              <a:t>direction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DB39C8C-5197-4866-8276-FFC2D6C73269}"/>
              </a:ext>
            </a:extLst>
          </p:cNvPr>
          <p:cNvSpPr/>
          <p:nvPr/>
        </p:nvSpPr>
        <p:spPr>
          <a:xfrm>
            <a:off x="5704524" y="6076311"/>
            <a:ext cx="319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EM8 Cevap: -x yönünde 0.6 V/m</a:t>
            </a:r>
          </a:p>
        </p:txBody>
      </p:sp>
    </p:spTree>
    <p:extLst>
      <p:ext uri="{BB962C8B-B14F-4D97-AF65-F5344CB8AC3E}">
        <p14:creationId xmlns:p14="http://schemas.microsoft.com/office/powerpoint/2010/main" val="4283628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61872" y="706363"/>
            <a:ext cx="56968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LTStd-Roman"/>
              </a:rPr>
              <a:t>Dalga boyu 450 </a:t>
            </a:r>
            <a:r>
              <a:rPr lang="tr-TR" dirty="0" err="1">
                <a:latin typeface="TimesLTStd-Roman"/>
              </a:rPr>
              <a:t>nm</a:t>
            </a:r>
            <a:r>
              <a:rPr lang="tr-TR" dirty="0">
                <a:latin typeface="TimesLTStd-Roman"/>
              </a:rPr>
              <a:t> olan </a:t>
            </a:r>
            <a:r>
              <a:rPr lang="tr-TR" dirty="0" err="1">
                <a:latin typeface="TimesLTStd-Roman"/>
              </a:rPr>
              <a:t>sinüssel</a:t>
            </a:r>
            <a:r>
              <a:rPr lang="tr-TR" dirty="0">
                <a:latin typeface="TimesLTStd-Roman"/>
              </a:rPr>
              <a:t> bir E&amp;M dalga vakumda -</a:t>
            </a:r>
            <a:r>
              <a:rPr lang="tr-TR" i="1" dirty="0">
                <a:latin typeface="TimesLTStd-Roman"/>
              </a:rPr>
              <a:t>y</a:t>
            </a:r>
            <a:r>
              <a:rPr lang="tr-TR" dirty="0">
                <a:latin typeface="TimesLTStd-Roman"/>
              </a:rPr>
              <a:t> yönünde ilerlemektedir. Belli bir yer ve zamanda manyetik alan +</a:t>
            </a:r>
            <a:r>
              <a:rPr lang="tr-TR" i="1" dirty="0">
                <a:latin typeface="TimesLTStd-Roman"/>
              </a:rPr>
              <a:t>z</a:t>
            </a:r>
            <a:r>
              <a:rPr lang="tr-TR" dirty="0">
                <a:latin typeface="TimesLTStd-Roman"/>
              </a:rPr>
              <a:t> yönünde olup büyüklüğü B</a:t>
            </a:r>
            <a:r>
              <a:rPr lang="tr-TR" baseline="-25000" dirty="0">
                <a:latin typeface="TimesLTStd-Roman"/>
              </a:rPr>
              <a:t>0</a:t>
            </a:r>
            <a:r>
              <a:rPr lang="tr-TR" dirty="0">
                <a:latin typeface="TimesLTStd-Roman"/>
              </a:rPr>
              <a:t> = 2 </a:t>
            </a:r>
            <a:r>
              <a:rPr lang="tr-TR" dirty="0" err="1">
                <a:latin typeface="TimesLTStd-Roman"/>
              </a:rPr>
              <a:t>nT</a:t>
            </a:r>
            <a:r>
              <a:rPr lang="tr-TR" i="1" dirty="0" err="1">
                <a:latin typeface="TimesLTStd-Roman"/>
              </a:rPr>
              <a:t>’</a:t>
            </a:r>
            <a:r>
              <a:rPr lang="tr-TR" dirty="0" err="1">
                <a:latin typeface="TimesLTStd-Roman"/>
              </a:rPr>
              <a:t>dır</a:t>
            </a:r>
            <a:r>
              <a:rPr lang="tr-TR" dirty="0">
                <a:latin typeface="TimesLTStd-Roman"/>
              </a:rPr>
              <a:t>. Uzayın aynı noktası ve anında bu E&amp;M dalganın elektrik alan vektörü nedir?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=3, c = 3 x 10</a:t>
            </a:r>
            <a:r>
              <a:rPr lang="tr-T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m/s)</a:t>
            </a:r>
            <a:endParaRPr lang="tr-TR" dirty="0">
              <a:latin typeface="TimesLTStd-Roman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1387CBA-5CA7-45F4-9677-C0F438B1536F}"/>
              </a:ext>
            </a:extLst>
          </p:cNvPr>
          <p:cNvSpPr txBox="1"/>
          <p:nvPr/>
        </p:nvSpPr>
        <p:spPr>
          <a:xfrm>
            <a:off x="1541505" y="3029323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-x yönünde 0,6 V/m</a:t>
            </a:r>
          </a:p>
          <a:p>
            <a:r>
              <a:rPr lang="tr-TR" dirty="0"/>
              <a:t>-y yönünde 0,6 V/m</a:t>
            </a:r>
          </a:p>
          <a:p>
            <a:r>
              <a:rPr lang="tr-TR" dirty="0"/>
              <a:t>+x yönünde 0,6 V/m</a:t>
            </a:r>
          </a:p>
          <a:p>
            <a:r>
              <a:rPr lang="tr-TR" dirty="0"/>
              <a:t>+y yönünde 0,6 V/m</a:t>
            </a:r>
          </a:p>
          <a:p>
            <a:r>
              <a:rPr lang="tr-TR" dirty="0"/>
              <a:t>-x yönünde 6 V/m</a:t>
            </a:r>
          </a:p>
          <a:p>
            <a:r>
              <a:rPr lang="tr-TR" dirty="0"/>
              <a:t>-y yönünde 6 V/m</a:t>
            </a:r>
          </a:p>
          <a:p>
            <a:r>
              <a:rPr lang="tr-TR" dirty="0"/>
              <a:t>+x yönünde 6 V/m</a:t>
            </a:r>
          </a:p>
          <a:p>
            <a:r>
              <a:rPr lang="tr-TR" dirty="0"/>
              <a:t>+y yönünde 6 V/m</a:t>
            </a:r>
          </a:p>
          <a:p>
            <a:r>
              <a:rPr lang="tr-TR" dirty="0"/>
              <a:t>hiçbiri  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D13399F-FF55-467D-BAC8-0A14E5B2FD99}"/>
              </a:ext>
            </a:extLst>
          </p:cNvPr>
          <p:cNvSpPr/>
          <p:nvPr/>
        </p:nvSpPr>
        <p:spPr>
          <a:xfrm>
            <a:off x="5704524" y="6076311"/>
            <a:ext cx="319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EM8 Cevap: -x yönünde 0.6 V/m</a:t>
            </a:r>
          </a:p>
        </p:txBody>
      </p:sp>
    </p:spTree>
    <p:extLst>
      <p:ext uri="{BB962C8B-B14F-4D97-AF65-F5344CB8AC3E}">
        <p14:creationId xmlns:p14="http://schemas.microsoft.com/office/powerpoint/2010/main" val="336821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A5739C9-6DA0-45F2-8DED-4807B639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13113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463BD18A-DF48-4A8C-ACDD-91AF3DB29923}"/>
              </a:ext>
            </a:extLst>
          </p:cNvPr>
          <p:cNvSpPr/>
          <p:nvPr/>
        </p:nvSpPr>
        <p:spPr>
          <a:xfrm>
            <a:off x="656948" y="2313764"/>
            <a:ext cx="5455328" cy="19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from a to b, (ii) from b to a, (iii) from b to a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from b to a, (ii) from b to a, (iii) from a to b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from a to b, (ii) from a to b, (iii) from b to a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from a to b, (ii) no current, (iii) from a to b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from b to a, (ii) from b to a, (iii) no current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5CED1F1-59E8-4465-BF6E-3B0E56F59141}"/>
              </a:ext>
            </a:extLst>
          </p:cNvPr>
          <p:cNvSpPr/>
          <p:nvPr/>
        </p:nvSpPr>
        <p:spPr>
          <a:xfrm>
            <a:off x="2752079" y="6162682"/>
            <a:ext cx="608564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Faraday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1.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 dan b ye, (ii)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(iii)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9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67551113-22AE-41A8-9C16-48582867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79"/>
            <a:ext cx="9144000" cy="2020853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24F6C435-9E50-4BCB-A917-E9CE4BAEDB3B}"/>
              </a:ext>
            </a:extLst>
          </p:cNvPr>
          <p:cNvSpPr/>
          <p:nvPr/>
        </p:nvSpPr>
        <p:spPr>
          <a:xfrm>
            <a:off x="2716569" y="6278092"/>
            <a:ext cx="608564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Faraday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1.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 dan b ye, (ii)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(iii)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0B9D9FF-7F58-498B-B7CC-FFC6062DD7A1}"/>
              </a:ext>
            </a:extLst>
          </p:cNvPr>
          <p:cNvSpPr/>
          <p:nvPr/>
        </p:nvSpPr>
        <p:spPr>
          <a:xfrm>
            <a:off x="479394" y="2907259"/>
            <a:ext cx="7421732" cy="19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Şıklar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 dan b ye, (ii)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(iii)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(iii) a dan b ye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 dan b ye, (ii) a dan b ye, (iii)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 dan b ye, (ii)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akım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oluşmaz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(iii) a dan b ye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(ii) b den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(iii)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akım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oluşmaz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29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B8D1A42-1F1D-45AF-BC59-689C10F1A256}"/>
              </a:ext>
            </a:extLst>
          </p:cNvPr>
          <p:cNvSpPr/>
          <p:nvPr/>
        </p:nvSpPr>
        <p:spPr>
          <a:xfrm>
            <a:off x="568171" y="468068"/>
            <a:ext cx="7812349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magnetic field of a cylindrical magnet that has a pole-face diameter of 3.3 cm can be varied sinusoidally between 29.6 T and 30.0 T at a frequency of 15 Hz. At a radial distance of 1.6 cm, what is the amplitude of the electric field induced by the variation?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6E9F0F6A-DBF8-47A7-8B54-FFEA8A01FC46}"/>
              </a:ext>
            </a:extLst>
          </p:cNvPr>
          <p:cNvSpPr/>
          <p:nvPr/>
        </p:nvSpPr>
        <p:spPr>
          <a:xfrm>
            <a:off x="5291033" y="5798731"/>
            <a:ext cx="3514745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Faraday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0.15 V/m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81386E7-5813-49BE-B30F-DE4FF4431F39}"/>
              </a:ext>
            </a:extLst>
          </p:cNvPr>
          <p:cNvSpPr txBox="1"/>
          <p:nvPr/>
        </p:nvSpPr>
        <p:spPr>
          <a:xfrm>
            <a:off x="1544715" y="2370338"/>
            <a:ext cx="2689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0.15 V/m</a:t>
            </a:r>
          </a:p>
          <a:p>
            <a:r>
              <a:rPr lang="tr-TR" dirty="0"/>
              <a:t>0.30 V/m</a:t>
            </a:r>
          </a:p>
          <a:p>
            <a:r>
              <a:rPr lang="tr-TR" dirty="0"/>
              <a:t>1.5 V/m</a:t>
            </a:r>
          </a:p>
          <a:p>
            <a:r>
              <a:rPr lang="tr-TR" dirty="0"/>
              <a:t>15 N/C</a:t>
            </a:r>
          </a:p>
          <a:p>
            <a:r>
              <a:rPr lang="tr-TR" dirty="0"/>
              <a:t>150 N/C</a:t>
            </a:r>
          </a:p>
          <a:p>
            <a:r>
              <a:rPr lang="tr-TR" dirty="0"/>
              <a:t>0.15 </a:t>
            </a:r>
            <a:r>
              <a:rPr lang="tr-TR" dirty="0" err="1"/>
              <a:t>kV</a:t>
            </a:r>
            <a:r>
              <a:rPr lang="tr-TR" dirty="0"/>
              <a:t>/m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77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B2A2E02-358E-4C5C-80B3-A5BD14532FDD}"/>
              </a:ext>
            </a:extLst>
          </p:cNvPr>
          <p:cNvSpPr/>
          <p:nvPr/>
        </p:nvSpPr>
        <p:spPr>
          <a:xfrm>
            <a:off x="612560" y="319886"/>
            <a:ext cx="7546019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Kutuplarının yüzeyinin çapı 3,3 cm olan, silindir şeklinde bir mıknatısın manyetik alanı 29,6 T ile 30,0 T arasında, 15 Hz frekansıyla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sinüsoidal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olarak değiştiriliyor.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Radyal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olarak 1,6 cm uzakta bu değişimin indüklediği elektrik alanın genliği nedir?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6E9F0F6A-DBF8-47A7-8B54-FFEA8A01FC46}"/>
              </a:ext>
            </a:extLst>
          </p:cNvPr>
          <p:cNvSpPr/>
          <p:nvPr/>
        </p:nvSpPr>
        <p:spPr>
          <a:xfrm>
            <a:off x="5486342" y="5905263"/>
            <a:ext cx="3514745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Faraday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0.15 V/m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0091C02-C5DB-4368-A10A-F8424C40A262}"/>
              </a:ext>
            </a:extLst>
          </p:cNvPr>
          <p:cNvSpPr txBox="1"/>
          <p:nvPr/>
        </p:nvSpPr>
        <p:spPr>
          <a:xfrm>
            <a:off x="1544715" y="2370338"/>
            <a:ext cx="2689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0,15 V/m</a:t>
            </a:r>
          </a:p>
          <a:p>
            <a:r>
              <a:rPr lang="tr-TR" dirty="0"/>
              <a:t>0,30 V/m</a:t>
            </a:r>
          </a:p>
          <a:p>
            <a:r>
              <a:rPr lang="tr-TR" dirty="0"/>
              <a:t>1,5 V/m</a:t>
            </a:r>
          </a:p>
          <a:p>
            <a:r>
              <a:rPr lang="tr-TR" dirty="0"/>
              <a:t>15 N/C</a:t>
            </a:r>
          </a:p>
          <a:p>
            <a:r>
              <a:rPr lang="tr-TR" dirty="0"/>
              <a:t>150 N/C</a:t>
            </a:r>
          </a:p>
          <a:p>
            <a:r>
              <a:rPr lang="tr-TR" dirty="0"/>
              <a:t>0,15 </a:t>
            </a:r>
            <a:r>
              <a:rPr lang="tr-TR" dirty="0" err="1"/>
              <a:t>kV</a:t>
            </a:r>
            <a:r>
              <a:rPr lang="tr-TR" dirty="0"/>
              <a:t>/m</a:t>
            </a:r>
          </a:p>
          <a:p>
            <a:r>
              <a:rPr lang="tr-TR" dirty="0"/>
              <a:t>hiçbiri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4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etin kutusu 24"/>
          <p:cNvSpPr txBox="1"/>
          <p:nvPr/>
        </p:nvSpPr>
        <p:spPr>
          <a:xfrm>
            <a:off x="778313" y="4579626"/>
            <a:ext cx="1556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dirty="0"/>
              <a:t>0.3 </a:t>
            </a:r>
            <a:r>
              <a:rPr lang="tr-TR" sz="1350" dirty="0" err="1"/>
              <a:t>mA</a:t>
            </a:r>
            <a:r>
              <a:rPr lang="tr-TR" sz="1350" dirty="0"/>
              <a:t>, CCW 	</a:t>
            </a:r>
          </a:p>
          <a:p>
            <a:r>
              <a:rPr lang="tr-TR" sz="1350" dirty="0"/>
              <a:t>0.3 </a:t>
            </a:r>
            <a:r>
              <a:rPr lang="tr-TR" sz="1350" dirty="0" err="1"/>
              <a:t>mA</a:t>
            </a:r>
            <a:r>
              <a:rPr lang="tr-TR" sz="1350" dirty="0"/>
              <a:t>, CW</a:t>
            </a:r>
          </a:p>
          <a:p>
            <a:r>
              <a:rPr lang="tr-TR" sz="1350" b="1" dirty="0"/>
              <a:t>0.6 </a:t>
            </a:r>
            <a:r>
              <a:rPr lang="tr-TR" sz="1350" b="1" dirty="0" err="1"/>
              <a:t>mA</a:t>
            </a:r>
            <a:r>
              <a:rPr lang="tr-TR" sz="1350" b="1" dirty="0"/>
              <a:t>, CW </a:t>
            </a:r>
          </a:p>
          <a:p>
            <a:r>
              <a:rPr lang="tr-TR" sz="1350" dirty="0"/>
              <a:t>0.6 </a:t>
            </a:r>
            <a:r>
              <a:rPr lang="tr-TR" sz="1350" dirty="0" err="1"/>
              <a:t>mA</a:t>
            </a:r>
            <a:r>
              <a:rPr lang="tr-TR" sz="1350" dirty="0"/>
              <a:t>, CCW </a:t>
            </a:r>
          </a:p>
          <a:p>
            <a:r>
              <a:rPr lang="tr-TR" sz="1350" dirty="0"/>
              <a:t>4 V, CW </a:t>
            </a:r>
          </a:p>
          <a:p>
            <a:r>
              <a:rPr lang="tr-TR" sz="1350" dirty="0"/>
              <a:t>0.1 </a:t>
            </a:r>
            <a:r>
              <a:rPr lang="tr-TR" sz="1350" dirty="0" err="1"/>
              <a:t>mA</a:t>
            </a:r>
            <a:r>
              <a:rPr lang="tr-TR" sz="1350" dirty="0"/>
              <a:t>, CCW</a:t>
            </a:r>
          </a:p>
          <a:p>
            <a:r>
              <a:rPr lang="tr-TR" sz="1350" dirty="0"/>
              <a:t>0.1 </a:t>
            </a:r>
            <a:r>
              <a:rPr lang="tr-TR" sz="1350" dirty="0" err="1"/>
              <a:t>mA</a:t>
            </a:r>
            <a:r>
              <a:rPr lang="tr-TR" sz="1350" dirty="0"/>
              <a:t> CW</a:t>
            </a:r>
          </a:p>
          <a:p>
            <a:r>
              <a:rPr lang="tr-TR" sz="1350" dirty="0" err="1"/>
              <a:t>None</a:t>
            </a:r>
            <a:r>
              <a:rPr lang="tr-TR" sz="1350" dirty="0"/>
              <a:t> of </a:t>
            </a:r>
            <a:r>
              <a:rPr lang="tr-TR" sz="1350" dirty="0" err="1"/>
              <a:t>them</a:t>
            </a:r>
            <a:endParaRPr lang="tr-TR" sz="1350" dirty="0"/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0A5A4CA5-CA38-4B6A-8258-563561DB0381}"/>
              </a:ext>
            </a:extLst>
          </p:cNvPr>
          <p:cNvGrpSpPr/>
          <p:nvPr/>
        </p:nvGrpSpPr>
        <p:grpSpPr>
          <a:xfrm>
            <a:off x="440960" y="1461235"/>
            <a:ext cx="6590787" cy="2693045"/>
            <a:chOff x="440960" y="1461235"/>
            <a:chExt cx="6590787" cy="2693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Dikdörtgen 23"/>
                <p:cNvSpPr/>
                <p:nvPr/>
              </p:nvSpPr>
              <p:spPr>
                <a:xfrm>
                  <a:off x="440960" y="1461235"/>
                  <a:ext cx="4572000" cy="2693045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750"/>
                    </a:spcAft>
                  </a:pP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 wire with total resistance </a:t>
                  </a:r>
                  <a:r>
                    <a:rPr lang="en-US" sz="1350" i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is formed into a circle.  This circle is placed horizontally (in the </a:t>
                  </a:r>
                  <a:r>
                    <a:rPr lang="en-US" sz="1350" dirty="0" err="1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xy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-plane) within the constant magnetic field in the -z direction.  The change of the radius of the circle with respect to time is expressed by </a:t>
                  </a:r>
                  <a:r>
                    <a:rPr lang="en-US" sz="1350" i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 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sz="1350" i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350" i="1" baseline="-2500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sz="1350" baseline="-2500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(2 – 0.5</a:t>
                  </a:r>
                  <a:r>
                    <a:rPr lang="en-US" sz="1350" i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).  The circle begins to contract at t = 0. (Assume that the resistance </a:t>
                  </a:r>
                  <a:r>
                    <a:rPr lang="en-US" sz="1350" i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does not change in this process).</a:t>
                  </a:r>
                  <a:endParaRPr lang="en-US" sz="135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750"/>
                    </a:spcAft>
                  </a:pP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For t = 1 s, find the </a:t>
                  </a:r>
                  <a:r>
                    <a:rPr lang="en-US" sz="135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magnitude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and flow </a:t>
                  </a:r>
                  <a:r>
                    <a:rPr lang="en-US" sz="135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direction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of the current formed in the circle. (CCW = counterclockwise, CW = clockwise if we </a:t>
                  </a:r>
                  <a:r>
                    <a:rPr lang="tr-TR" sz="1350" dirty="0" err="1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are</a:t>
                  </a:r>
                  <a:r>
                    <a:rPr lang="tr-TR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looking from +z towards –z )</a:t>
                  </a:r>
                  <a:endParaRPr lang="en-US" sz="135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750"/>
                    </a:spcAft>
                  </a:pP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π = 3, </a:t>
                  </a: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R= 6 </a:t>
                  </a: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Ω</a:t>
                  </a: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,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35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35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2 cm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)</a:t>
                  </a:r>
                  <a:endParaRPr lang="en-US" sz="135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Dikdörtgen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60" y="1461235"/>
                  <a:ext cx="4572000" cy="2693045"/>
                </a:xfrm>
                <a:prstGeom prst="rect">
                  <a:avLst/>
                </a:prstGeom>
                <a:blipFill>
                  <a:blip r:embed="rId2"/>
                  <a:stretch>
                    <a:fillRect l="-267" r="-667"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up 25"/>
            <p:cNvGrpSpPr/>
            <p:nvPr/>
          </p:nvGrpSpPr>
          <p:grpSpPr>
            <a:xfrm>
              <a:off x="5259157" y="1638789"/>
              <a:ext cx="1772590" cy="1311117"/>
              <a:chOff x="2782855" y="1094071"/>
              <a:chExt cx="2363453" cy="174815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358004" y="1733676"/>
                <a:ext cx="1520362" cy="54751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8" name="Düz Ok Bağlayıcısı 27"/>
              <p:cNvCxnSpPr/>
              <p:nvPr/>
            </p:nvCxnSpPr>
            <p:spPr>
              <a:xfrm>
                <a:off x="3358003" y="1117918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Ok Bağlayıcısı 28"/>
              <p:cNvCxnSpPr/>
              <p:nvPr/>
            </p:nvCxnSpPr>
            <p:spPr>
              <a:xfrm>
                <a:off x="3569369" y="1094071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Ok Bağlayıcısı 29"/>
              <p:cNvCxnSpPr/>
              <p:nvPr/>
            </p:nvCxnSpPr>
            <p:spPr>
              <a:xfrm>
                <a:off x="3760270" y="1094071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Ok Bağlayıcısı 30"/>
              <p:cNvCxnSpPr/>
              <p:nvPr/>
            </p:nvCxnSpPr>
            <p:spPr>
              <a:xfrm>
                <a:off x="3999297" y="1094072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Ok Bağlayıcısı 31"/>
              <p:cNvCxnSpPr/>
              <p:nvPr/>
            </p:nvCxnSpPr>
            <p:spPr>
              <a:xfrm>
                <a:off x="4216602" y="1094072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Ok Bağlayıcısı 32"/>
              <p:cNvCxnSpPr/>
              <p:nvPr/>
            </p:nvCxnSpPr>
            <p:spPr>
              <a:xfrm>
                <a:off x="4429226" y="1094072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Ok Bağlayıcısı 33"/>
              <p:cNvCxnSpPr/>
              <p:nvPr/>
            </p:nvCxnSpPr>
            <p:spPr>
              <a:xfrm>
                <a:off x="4649003" y="1099579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Ok Bağlayıcısı 34"/>
              <p:cNvCxnSpPr/>
              <p:nvPr/>
            </p:nvCxnSpPr>
            <p:spPr>
              <a:xfrm>
                <a:off x="4878405" y="1094073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Ok Bağlayıcısı 35"/>
              <p:cNvCxnSpPr/>
              <p:nvPr/>
            </p:nvCxnSpPr>
            <p:spPr>
              <a:xfrm>
                <a:off x="5146308" y="1094073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Ok Bağlayıcısı 36"/>
              <p:cNvCxnSpPr/>
              <p:nvPr/>
            </p:nvCxnSpPr>
            <p:spPr>
              <a:xfrm>
                <a:off x="3089710" y="1117918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Metin kutusu 37"/>
                  <p:cNvSpPr txBox="1"/>
                  <p:nvPr/>
                </p:nvSpPr>
                <p:spPr>
                  <a:xfrm>
                    <a:off x="2782855" y="1252379"/>
                    <a:ext cx="209288" cy="3106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tr-TR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13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tr-TR" sz="1350" dirty="0"/>
                  </a:p>
                </p:txBody>
              </p:sp>
            </mc:Choice>
            <mc:Fallback xmlns="">
              <p:sp>
                <p:nvSpPr>
                  <p:cNvPr id="38" name="Metin kutusu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855" y="1252379"/>
                    <a:ext cx="209288" cy="3106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000" r="-24000" b="-5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Düz Ok Bağlayıcısı 38"/>
              <p:cNvCxnSpPr/>
              <p:nvPr/>
            </p:nvCxnSpPr>
            <p:spPr>
              <a:xfrm>
                <a:off x="4118185" y="2019701"/>
                <a:ext cx="786715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Metin kutusu 39"/>
              <p:cNvSpPr txBox="1"/>
              <p:nvPr/>
            </p:nvSpPr>
            <p:spPr>
              <a:xfrm>
                <a:off x="4194293" y="1956226"/>
                <a:ext cx="59674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350" dirty="0">
                    <a:solidFill>
                      <a:srgbClr val="C00000"/>
                    </a:solidFill>
                  </a:rPr>
                  <a:t>r (t)</a:t>
                </a:r>
                <a:endParaRPr lang="en-US" sz="135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91C0603C-6FAB-4235-B91A-90EFB84D1C29}"/>
              </a:ext>
            </a:extLst>
          </p:cNvPr>
          <p:cNvSpPr/>
          <p:nvPr/>
        </p:nvSpPr>
        <p:spPr>
          <a:xfrm>
            <a:off x="5489298" y="6087612"/>
            <a:ext cx="4184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Faraday</a:t>
            </a:r>
            <a:r>
              <a:rPr lang="tr-TR" dirty="0"/>
              <a:t> 3 cevap </a:t>
            </a:r>
            <a:r>
              <a:rPr lang="tr-TR" b="1" dirty="0"/>
              <a:t>0.6 </a:t>
            </a:r>
            <a:r>
              <a:rPr lang="tr-TR" b="1" dirty="0" err="1"/>
              <a:t>mA</a:t>
            </a:r>
            <a:r>
              <a:rPr lang="tr-TR" b="1" dirty="0"/>
              <a:t>, CW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4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 17">
            <a:extLst>
              <a:ext uri="{FF2B5EF4-FFF2-40B4-BE49-F238E27FC236}">
                <a16:creationId xmlns:a16="http://schemas.microsoft.com/office/drawing/2014/main" id="{0FE4A48A-5DE3-43FF-9D27-224AEC8C302C}"/>
              </a:ext>
            </a:extLst>
          </p:cNvPr>
          <p:cNvGrpSpPr/>
          <p:nvPr/>
        </p:nvGrpSpPr>
        <p:grpSpPr>
          <a:xfrm>
            <a:off x="286352" y="1121270"/>
            <a:ext cx="6344590" cy="2634696"/>
            <a:chOff x="286352" y="1121270"/>
            <a:chExt cx="6344590" cy="26346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Dikdörtgen 1"/>
                <p:cNvSpPr/>
                <p:nvPr/>
              </p:nvSpPr>
              <p:spPr>
                <a:xfrm>
                  <a:off x="286352" y="1121270"/>
                  <a:ext cx="4572000" cy="263469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750"/>
                    </a:spcAft>
                  </a:pPr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Toplam direnci </a:t>
                  </a:r>
                  <a:r>
                    <a:rPr lang="tr-TR" sz="1350" i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olan bir tel, çember haline getiriliyor.  Bu çember, -z doğrultusundaki sabit manyetik alan  içerisine yatay (</a:t>
                  </a:r>
                  <a:r>
                    <a:rPr lang="tr-TR" sz="135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xy</a:t>
                  </a:r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-düzleminde) olarak yerleştiriliyor.  Çemberin yarıçapının zamana göre değişimi </a:t>
                  </a:r>
                  <a14:m>
                    <m:oMath xmlns:m="http://schemas.openxmlformats.org/officeDocument/2006/math">
                      <m:r>
                        <a:rPr lang="tr-TR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tr-TR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tr-TR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(2−0,5</m:t>
                      </m:r>
                      <m:r>
                        <a:rPr lang="tr-TR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ile ifade edilmiştir.  t=0 anı itibarı ile çember küçülmeye başlıyor.  ( </a:t>
                  </a:r>
                  <a:r>
                    <a:rPr lang="tr-TR" sz="1350" i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direncinin bu süreçte değişmediğini kabul ediniz).  t=1 s  için , çemberde oluşan akımın </a:t>
                  </a:r>
                  <a:r>
                    <a:rPr lang="tr-TR" sz="135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büyüklüğünü</a:t>
                  </a:r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ve </a:t>
                  </a:r>
                  <a:r>
                    <a:rPr lang="tr-TR" sz="135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teldeki akış yönünü </a:t>
                  </a:r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bulunuz</a:t>
                  </a:r>
                  <a:r>
                    <a:rPr lang="tr-TR" sz="15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 </a:t>
                  </a:r>
                  <a:r>
                    <a:rPr lang="tr-TR" sz="140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(+z’den –z’ye doğru bakarken saatin tersi yön = </a:t>
                  </a:r>
                  <a:r>
                    <a:rPr lang="en-US" sz="140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CCW</a:t>
                  </a:r>
                  <a:r>
                    <a:rPr lang="tr-TR" sz="140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ve saat yönü = </a:t>
                  </a:r>
                  <a:r>
                    <a:rPr lang="en-US" sz="140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CW </a:t>
                  </a:r>
                  <a:r>
                    <a:rPr lang="tr-TR" sz="140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olarak gösterilsin )</a:t>
                  </a:r>
                  <a:endParaRPr lang="tr-TR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750"/>
                    </a:spcAft>
                  </a:pP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</a:t>
                  </a:r>
                  <a:r>
                    <a:rPr lang="el-G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π</a:t>
                  </a:r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= 3, </a:t>
                  </a: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R= </a:t>
                  </a:r>
                  <a:r>
                    <a:rPr lang="tr-T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6</a:t>
                  </a: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l-GR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Ω</a:t>
                  </a:r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,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tr-TR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350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tr-TR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en-US" sz="135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tr-TR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tr-TR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2 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cm</a:t>
                  </a:r>
                  <a:r>
                    <a:rPr lang="en-US" sz="1350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)</a:t>
                  </a:r>
                  <a:endParaRPr lang="tr-TR" sz="135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" name="Dikdörtgen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52" y="1121270"/>
                  <a:ext cx="4572000" cy="2634696"/>
                </a:xfrm>
                <a:prstGeom prst="rect">
                  <a:avLst/>
                </a:prstGeom>
                <a:blipFill>
                  <a:blip r:embed="rId2"/>
                  <a:stretch>
                    <a:fillRect l="-400" r="-133" b="-16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up 2"/>
            <p:cNvGrpSpPr/>
            <p:nvPr/>
          </p:nvGrpSpPr>
          <p:grpSpPr>
            <a:xfrm>
              <a:off x="4858352" y="1329728"/>
              <a:ext cx="1772590" cy="1311117"/>
              <a:chOff x="2782855" y="1094071"/>
              <a:chExt cx="2363453" cy="174815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358004" y="1733676"/>
                <a:ext cx="1520362" cy="54751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5" name="Düz Ok Bağlayıcısı 4"/>
              <p:cNvCxnSpPr/>
              <p:nvPr/>
            </p:nvCxnSpPr>
            <p:spPr>
              <a:xfrm>
                <a:off x="3358003" y="1117918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Düz Ok Bağlayıcısı 5"/>
              <p:cNvCxnSpPr/>
              <p:nvPr/>
            </p:nvCxnSpPr>
            <p:spPr>
              <a:xfrm>
                <a:off x="3569369" y="1094071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Düz Ok Bağlayıcısı 6"/>
              <p:cNvCxnSpPr/>
              <p:nvPr/>
            </p:nvCxnSpPr>
            <p:spPr>
              <a:xfrm>
                <a:off x="3760270" y="1094071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Ok Bağlayıcısı 7"/>
              <p:cNvCxnSpPr/>
              <p:nvPr/>
            </p:nvCxnSpPr>
            <p:spPr>
              <a:xfrm>
                <a:off x="3999297" y="1094072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Düz Ok Bağlayıcısı 8"/>
              <p:cNvCxnSpPr/>
              <p:nvPr/>
            </p:nvCxnSpPr>
            <p:spPr>
              <a:xfrm>
                <a:off x="4216602" y="1094072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Düz Ok Bağlayıcısı 9"/>
              <p:cNvCxnSpPr/>
              <p:nvPr/>
            </p:nvCxnSpPr>
            <p:spPr>
              <a:xfrm>
                <a:off x="4429226" y="1094072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Düz Ok Bağlayıcısı 10"/>
              <p:cNvCxnSpPr/>
              <p:nvPr/>
            </p:nvCxnSpPr>
            <p:spPr>
              <a:xfrm>
                <a:off x="4649003" y="1099579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Düz Ok Bağlayıcısı 11"/>
              <p:cNvCxnSpPr/>
              <p:nvPr/>
            </p:nvCxnSpPr>
            <p:spPr>
              <a:xfrm>
                <a:off x="4878405" y="1094073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Düz Ok Bağlayıcısı 12"/>
              <p:cNvCxnSpPr/>
              <p:nvPr/>
            </p:nvCxnSpPr>
            <p:spPr>
              <a:xfrm>
                <a:off x="5146308" y="1094073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Düz Ok Bağlayıcısı 13"/>
              <p:cNvCxnSpPr/>
              <p:nvPr/>
            </p:nvCxnSpPr>
            <p:spPr>
              <a:xfrm>
                <a:off x="3089710" y="1117918"/>
                <a:ext cx="0" cy="1724309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Metin kutusu 14"/>
                  <p:cNvSpPr txBox="1"/>
                  <p:nvPr/>
                </p:nvSpPr>
                <p:spPr>
                  <a:xfrm>
                    <a:off x="2782855" y="1252379"/>
                    <a:ext cx="209288" cy="3106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tr-TR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13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tr-TR" sz="1350" dirty="0"/>
                  </a:p>
                </p:txBody>
              </p:sp>
            </mc:Choice>
            <mc:Fallback xmlns="">
              <p:sp>
                <p:nvSpPr>
                  <p:cNvPr id="15" name="Metin kutusu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855" y="1252379"/>
                    <a:ext cx="209288" cy="3106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923" r="-19231" b="-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Düz Ok Bağlayıcısı 15"/>
              <p:cNvCxnSpPr/>
              <p:nvPr/>
            </p:nvCxnSpPr>
            <p:spPr>
              <a:xfrm>
                <a:off x="4118185" y="2019701"/>
                <a:ext cx="786715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Metin kutusu 16"/>
              <p:cNvSpPr txBox="1"/>
              <p:nvPr/>
            </p:nvSpPr>
            <p:spPr>
              <a:xfrm>
                <a:off x="4194293" y="1956226"/>
                <a:ext cx="59674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350" dirty="0">
                    <a:solidFill>
                      <a:srgbClr val="C00000"/>
                    </a:solidFill>
                  </a:rPr>
                  <a:t>r (t)</a:t>
                </a:r>
                <a:endParaRPr lang="en-US" sz="135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5AF7C1D-0E5E-4A4E-938B-B7FDEC99E595}"/>
              </a:ext>
            </a:extLst>
          </p:cNvPr>
          <p:cNvSpPr txBox="1"/>
          <p:nvPr/>
        </p:nvSpPr>
        <p:spPr>
          <a:xfrm>
            <a:off x="440961" y="4080812"/>
            <a:ext cx="1556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dirty="0"/>
              <a:t>0,3 </a:t>
            </a:r>
            <a:r>
              <a:rPr lang="tr-TR" sz="1350" dirty="0" err="1"/>
              <a:t>mA</a:t>
            </a:r>
            <a:r>
              <a:rPr lang="tr-TR" sz="1350" dirty="0"/>
              <a:t>, CCW 	</a:t>
            </a:r>
          </a:p>
          <a:p>
            <a:r>
              <a:rPr lang="tr-TR" sz="1350" dirty="0"/>
              <a:t>0,3 </a:t>
            </a:r>
            <a:r>
              <a:rPr lang="tr-TR" sz="1350" dirty="0" err="1"/>
              <a:t>mA</a:t>
            </a:r>
            <a:r>
              <a:rPr lang="tr-TR" sz="1350" dirty="0"/>
              <a:t>, CW</a:t>
            </a:r>
          </a:p>
          <a:p>
            <a:r>
              <a:rPr lang="tr-TR" sz="1350" b="1" dirty="0"/>
              <a:t>0,6 </a:t>
            </a:r>
            <a:r>
              <a:rPr lang="tr-TR" sz="1350" b="1" dirty="0" err="1"/>
              <a:t>mA</a:t>
            </a:r>
            <a:r>
              <a:rPr lang="tr-TR" sz="1350" b="1" dirty="0"/>
              <a:t>, CW </a:t>
            </a:r>
          </a:p>
          <a:p>
            <a:r>
              <a:rPr lang="tr-TR" sz="1350" dirty="0"/>
              <a:t>0,6 </a:t>
            </a:r>
            <a:r>
              <a:rPr lang="tr-TR" sz="1350" dirty="0" err="1"/>
              <a:t>mA</a:t>
            </a:r>
            <a:r>
              <a:rPr lang="tr-TR" sz="1350" dirty="0"/>
              <a:t>, CCW </a:t>
            </a:r>
          </a:p>
          <a:p>
            <a:r>
              <a:rPr lang="tr-TR" sz="1350" dirty="0"/>
              <a:t>4 V, CW </a:t>
            </a:r>
          </a:p>
          <a:p>
            <a:r>
              <a:rPr lang="tr-TR" sz="1350" dirty="0"/>
              <a:t>0,1 </a:t>
            </a:r>
            <a:r>
              <a:rPr lang="tr-TR" sz="1350" dirty="0" err="1"/>
              <a:t>mA</a:t>
            </a:r>
            <a:r>
              <a:rPr lang="tr-TR" sz="1350" dirty="0"/>
              <a:t>, CCW</a:t>
            </a:r>
          </a:p>
          <a:p>
            <a:r>
              <a:rPr lang="tr-TR" sz="1350" dirty="0"/>
              <a:t>0,1 </a:t>
            </a:r>
            <a:r>
              <a:rPr lang="tr-TR" sz="1350" dirty="0" err="1"/>
              <a:t>mA</a:t>
            </a:r>
            <a:r>
              <a:rPr lang="tr-TR" sz="1350" dirty="0"/>
              <a:t> CW</a:t>
            </a:r>
          </a:p>
          <a:p>
            <a:r>
              <a:rPr lang="tr-TR" sz="1350" dirty="0"/>
              <a:t>hiçbiri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B0255C7F-9FFB-4A21-B4CC-D78F45911E8E}"/>
              </a:ext>
            </a:extLst>
          </p:cNvPr>
          <p:cNvSpPr/>
          <p:nvPr/>
        </p:nvSpPr>
        <p:spPr>
          <a:xfrm>
            <a:off x="6154868" y="6123122"/>
            <a:ext cx="290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Faraday</a:t>
            </a:r>
            <a:r>
              <a:rPr lang="tr-TR" dirty="0"/>
              <a:t> 3 cevap </a:t>
            </a:r>
            <a:r>
              <a:rPr lang="tr-TR" b="1" dirty="0"/>
              <a:t>0.6 </a:t>
            </a:r>
            <a:r>
              <a:rPr lang="tr-TR" b="1" dirty="0" err="1"/>
              <a:t>mA</a:t>
            </a:r>
            <a:r>
              <a:rPr lang="tr-TR" b="1" dirty="0"/>
              <a:t>, CW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35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DE69A384-E6FE-4416-AF0A-CA003F13E468}"/>
              </a:ext>
            </a:extLst>
          </p:cNvPr>
          <p:cNvGrpSpPr/>
          <p:nvPr/>
        </p:nvGrpSpPr>
        <p:grpSpPr>
          <a:xfrm>
            <a:off x="314336" y="1195158"/>
            <a:ext cx="7266195" cy="2554545"/>
            <a:chOff x="314336" y="1195158"/>
            <a:chExt cx="7266195" cy="2554545"/>
          </a:xfrm>
        </p:grpSpPr>
        <p:grpSp>
          <p:nvGrpSpPr>
            <p:cNvPr id="27" name="Grup 26"/>
            <p:cNvGrpSpPr/>
            <p:nvPr/>
          </p:nvGrpSpPr>
          <p:grpSpPr>
            <a:xfrm>
              <a:off x="5603708" y="1220140"/>
              <a:ext cx="1976823" cy="2377574"/>
              <a:chOff x="3286551" y="1237613"/>
              <a:chExt cx="2635764" cy="3170099"/>
            </a:xfrm>
          </p:grpSpPr>
          <p:pic>
            <p:nvPicPr>
              <p:cNvPr id="20" name="Resim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2756" y="1430118"/>
                <a:ext cx="1771650" cy="2533650"/>
              </a:xfrm>
              <a:prstGeom prst="rect">
                <a:avLst/>
              </a:prstGeom>
            </p:spPr>
          </p:pic>
          <p:sp>
            <p:nvSpPr>
              <p:cNvPr id="4" name="Metin kutusu 3"/>
              <p:cNvSpPr txBox="1"/>
              <p:nvPr/>
            </p:nvSpPr>
            <p:spPr>
              <a:xfrm>
                <a:off x="3286551" y="1237613"/>
                <a:ext cx="2635764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>
                  <a:solidFill>
                    <a:srgbClr val="00B0F0"/>
                  </a:solidFill>
                </a:endParaRPr>
              </a:p>
              <a:p>
                <a:r>
                  <a:rPr lang="tr-TR" sz="1350" dirty="0">
                    <a:solidFill>
                      <a:srgbClr val="00B0F0"/>
                    </a:solidFill>
                  </a:rPr>
                  <a:t>x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r>
                  <a:rPr lang="tr-TR" sz="1350" dirty="0">
                    <a:solidFill>
                      <a:srgbClr val="00B0F0"/>
                    </a:solidFill>
                  </a:rPr>
                  <a:t>   </a:t>
                </a:r>
                <a:r>
                  <a:rPr lang="tr-TR" sz="1350" dirty="0" err="1">
                    <a:solidFill>
                      <a:srgbClr val="00B0F0"/>
                    </a:solidFill>
                  </a:rPr>
                  <a:t>x</a:t>
                </a:r>
                <a:endParaRPr lang="tr-TR" sz="1350" dirty="0"/>
              </a:p>
            </p:txBody>
          </p:sp>
          <p:sp>
            <p:nvSpPr>
              <p:cNvPr id="22" name="Dikdörtgen 21"/>
              <p:cNvSpPr/>
              <p:nvPr/>
            </p:nvSpPr>
            <p:spPr>
              <a:xfrm>
                <a:off x="4559749" y="1591128"/>
                <a:ext cx="86627" cy="22116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350"/>
              </a:p>
            </p:txBody>
          </p:sp>
          <p:cxnSp>
            <p:nvCxnSpPr>
              <p:cNvPr id="24" name="Düz Ok Bağlayıcısı 23"/>
              <p:cNvCxnSpPr>
                <a:stCxn id="22" idx="3"/>
              </p:cNvCxnSpPr>
              <p:nvPr/>
            </p:nvCxnSpPr>
            <p:spPr>
              <a:xfrm flipV="1">
                <a:off x="4646376" y="2696941"/>
                <a:ext cx="385010" cy="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Metin kutusu 25"/>
                  <p:cNvSpPr txBox="1"/>
                  <p:nvPr/>
                </p:nvSpPr>
                <p:spPr>
                  <a:xfrm>
                    <a:off x="4975336" y="2419942"/>
                    <a:ext cx="1841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tr-TR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tr-TR" sz="1350" dirty="0"/>
                  </a:p>
                </p:txBody>
              </p:sp>
            </mc:Choice>
            <mc:Fallback xmlns="">
              <p:sp>
                <p:nvSpPr>
                  <p:cNvPr id="26" name="Metin kutusu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5336" y="2419942"/>
                    <a:ext cx="1841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435" t="-41176" r="-95652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Dikdörtgen 27"/>
            <p:cNvSpPr/>
            <p:nvPr/>
          </p:nvSpPr>
          <p:spPr>
            <a:xfrm>
              <a:off x="314336" y="1195158"/>
              <a:ext cx="5365338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cs typeface="Calibri" panose="020F0502020204030204" pitchFamily="34" charset="0"/>
                </a:rPr>
                <a:t>Two straight conducting rails form a right angle as shown in the figure. A conducting bar with the specific resistance of 0.125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Ω per meter is </a:t>
              </a:r>
              <a:r>
                <a:rPr lang="en-US" sz="1600" dirty="0">
                  <a:cs typeface="Calibri" panose="020F0502020204030204" pitchFamily="34" charset="0"/>
                </a:rPr>
                <a:t>in contact with the rails. The rails have no resistance. The bar starts at the vertex at time </a:t>
              </a:r>
              <a:r>
                <a:rPr lang="en-US" sz="1600" i="1" dirty="0">
                  <a:cs typeface="Calibri" panose="020F0502020204030204" pitchFamily="34" charset="0"/>
                </a:rPr>
                <a:t>t</a:t>
              </a:r>
              <a:r>
                <a:rPr lang="en-US" sz="1600" dirty="0">
                  <a:cs typeface="Calibri" panose="020F0502020204030204" pitchFamily="34" charset="0"/>
                </a:rPr>
                <a:t>= 0 and moves with a constant velocity of 2 m/s parallel to the median of the triangle. Conducting rails and the bar are in a uniform magnetic field with the magnitude of </a:t>
              </a:r>
              <a:r>
                <a:rPr lang="en-US" sz="1600" i="1" dirty="0">
                  <a:cs typeface="Calibri" panose="020F0502020204030204" pitchFamily="34" charset="0"/>
                </a:rPr>
                <a:t>B</a:t>
              </a:r>
              <a:r>
                <a:rPr lang="en-US" sz="1600" dirty="0">
                  <a:cs typeface="Calibri" panose="020F0502020204030204" pitchFamily="34" charset="0"/>
                </a:rPr>
                <a:t> =0.25 T directed into the page.  What is the induced current flowing through the bar and its direction at </a:t>
              </a:r>
              <a:r>
                <a:rPr lang="en-US" sz="1600" i="1" dirty="0">
                  <a:cs typeface="Calibri" panose="020F0502020204030204" pitchFamily="34" charset="0"/>
                </a:rPr>
                <a:t>t </a:t>
              </a:r>
              <a:r>
                <a:rPr lang="en-US" sz="1600" dirty="0">
                  <a:cs typeface="Calibri" panose="020F0502020204030204" pitchFamily="34" charset="0"/>
                </a:rPr>
                <a:t>= 2 s ? </a:t>
              </a:r>
            </a:p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(CW: Clockwise, CCW: Counterclockwise looking from above)</a:t>
              </a:r>
            </a:p>
          </p:txBody>
        </p:sp>
      </p:grpSp>
      <p:sp>
        <p:nvSpPr>
          <p:cNvPr id="3" name="Dikdörtgen 2">
            <a:extLst>
              <a:ext uri="{FF2B5EF4-FFF2-40B4-BE49-F238E27FC236}">
                <a16:creationId xmlns:a16="http://schemas.microsoft.com/office/drawing/2014/main" id="{640AB827-4775-429F-B41D-B114A9AAA812}"/>
              </a:ext>
            </a:extLst>
          </p:cNvPr>
          <p:cNvSpPr/>
          <p:nvPr/>
        </p:nvSpPr>
        <p:spPr>
          <a:xfrm>
            <a:off x="5603708" y="6058556"/>
            <a:ext cx="2767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Faraday</a:t>
            </a:r>
            <a:r>
              <a:rPr lang="tr-TR" b="1" dirty="0"/>
              <a:t> 4 Cevap 4 A, CCW 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CBB9627-9E64-4507-9C8F-80AE43F04AD0}"/>
              </a:ext>
            </a:extLst>
          </p:cNvPr>
          <p:cNvSpPr txBox="1"/>
          <p:nvPr/>
        </p:nvSpPr>
        <p:spPr>
          <a:xfrm>
            <a:off x="1003177" y="4385569"/>
            <a:ext cx="2032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A</a:t>
            </a:r>
          </a:p>
          <a:p>
            <a:r>
              <a:rPr lang="tr-TR" dirty="0"/>
              <a:t>2 A, CCW</a:t>
            </a:r>
          </a:p>
          <a:p>
            <a:r>
              <a:rPr lang="tr-TR" dirty="0"/>
              <a:t>2A, CW</a:t>
            </a:r>
          </a:p>
          <a:p>
            <a:r>
              <a:rPr lang="tr-TR" dirty="0"/>
              <a:t>4A, CCW</a:t>
            </a:r>
          </a:p>
          <a:p>
            <a:r>
              <a:rPr lang="tr-TR" dirty="0"/>
              <a:t>4A, CW</a:t>
            </a:r>
          </a:p>
          <a:p>
            <a:r>
              <a:rPr lang="tr-TR" dirty="0"/>
              <a:t>1A, CCW</a:t>
            </a:r>
          </a:p>
          <a:p>
            <a:r>
              <a:rPr lang="tr-TR" dirty="0"/>
              <a:t>1A, CW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031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2EB30B4-C6D0-49CC-868E-0F255B38AF9B}"/>
              </a:ext>
            </a:extLst>
          </p:cNvPr>
          <p:cNvSpPr/>
          <p:nvPr/>
        </p:nvSpPr>
        <p:spPr>
          <a:xfrm>
            <a:off x="355106" y="330734"/>
            <a:ext cx="6915705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Yarıçapı 4.0 cm olan uzun ve iletken olmayan katı bir silindirin,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düzgünj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olmayan hacim yük dağılımı </a:t>
            </a:r>
            <a:r>
              <a:rPr lang="tr-T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uzaklık </a:t>
            </a:r>
            <a:r>
              <a:rPr lang="tr-T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cinsinden şöyle veriliyor: </a:t>
            </a:r>
            <a:r>
              <a:rPr lang="tr-T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 = Ar</a:t>
            </a:r>
            <a:r>
              <a:rPr lang="tr-TR" i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 = 2.5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μC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ise </a:t>
            </a:r>
            <a:r>
              <a:rPr lang="tr-T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3.0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radyal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uzaklığında elektrik alanının büyüklüğü nedir? Cevabınızı N/C cinsinden giriniz.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47E034D-6B65-46AA-90BE-96EA9ECFD7E2}"/>
              </a:ext>
            </a:extLst>
          </p:cNvPr>
          <p:cNvSpPr/>
          <p:nvPr/>
        </p:nvSpPr>
        <p:spPr>
          <a:xfrm>
            <a:off x="5927654" y="5869752"/>
            <a:ext cx="264046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E2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1.9 N/C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82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>
            <a:extLst>
              <a:ext uri="{FF2B5EF4-FFF2-40B4-BE49-F238E27FC236}">
                <a16:creationId xmlns:a16="http://schemas.microsoft.com/office/drawing/2014/main" id="{6ABAFFAD-761D-4F90-9233-C3C330024C2C}"/>
              </a:ext>
            </a:extLst>
          </p:cNvPr>
          <p:cNvGrpSpPr/>
          <p:nvPr/>
        </p:nvGrpSpPr>
        <p:grpSpPr>
          <a:xfrm>
            <a:off x="401044" y="1193507"/>
            <a:ext cx="6766202" cy="2408095"/>
            <a:chOff x="401044" y="1193507"/>
            <a:chExt cx="6766202" cy="2408095"/>
          </a:xfrm>
        </p:grpSpPr>
        <p:sp>
          <p:nvSpPr>
            <p:cNvPr id="2" name="Dikdörtgen 1"/>
            <p:cNvSpPr/>
            <p:nvPr/>
          </p:nvSpPr>
          <p:spPr>
            <a:xfrm>
              <a:off x="401044" y="1193507"/>
              <a:ext cx="4789379" cy="2408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Bef>
                  <a:spcPts val="900"/>
                </a:spcBef>
                <a:spcAft>
                  <a:spcPts val="450"/>
                </a:spcAft>
              </a:pPr>
              <a:r>
                <a:rPr lang="tr-TR" sz="13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Şekilde dik açılı iki düz iletken ray üzerindeki bir iletken çubuk </a:t>
              </a:r>
              <a:r>
                <a:rPr lang="tr-TR" sz="135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tr-TR" sz="13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=0 da köşe noktadan harekete başlayıp 2 m/s </a:t>
              </a:r>
              <a:r>
                <a:rPr lang="tr-TR" sz="13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lik</a:t>
              </a:r>
              <a:r>
                <a:rPr lang="tr-TR" sz="13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sabit hızla dik üçgenin kenar ortayı boyunca hareket ediyor. Çubuğun özdirenci direnci metre başına 0,125 </a:t>
              </a:r>
              <a:r>
                <a:rPr lang="el-GR" sz="13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Ω</a:t>
              </a:r>
              <a:r>
                <a:rPr lang="tr-TR" sz="13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olarak verilmiştir. Raylar dirençsizdir. Raylar ve çubuk sayfa düzleminin içine doğru ve büyüklüğü B = 0.25 T olan düzgün bir manyetik alan içerisindedir. </a:t>
              </a:r>
              <a:r>
                <a:rPr lang="tr-TR" sz="135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tr-TR" sz="13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= 2 s de çubukta indüklenen akım ve yönü nedir? </a:t>
              </a:r>
            </a:p>
            <a:p>
              <a:pPr>
                <a:lnSpc>
                  <a:spcPct val="115000"/>
                </a:lnSpc>
                <a:spcBef>
                  <a:spcPts val="900"/>
                </a:spcBef>
                <a:spcAft>
                  <a:spcPts val="450"/>
                </a:spcAft>
              </a:pPr>
              <a:r>
                <a:rPr lang="tr-TR" sz="13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(yukarıdan bakıldığında CW: Saat ibreleri yönünde, CCW :Saat ibrelerinin tersi yönde)</a:t>
              </a:r>
            </a:p>
          </p:txBody>
        </p:sp>
        <p:grpSp>
          <p:nvGrpSpPr>
            <p:cNvPr id="12" name="Grup 11">
              <a:extLst>
                <a:ext uri="{FF2B5EF4-FFF2-40B4-BE49-F238E27FC236}">
                  <a16:creationId xmlns:a16="http://schemas.microsoft.com/office/drawing/2014/main" id="{89B354F9-434C-4605-9A3B-3D1DFAF5C50A}"/>
                </a:ext>
              </a:extLst>
            </p:cNvPr>
            <p:cNvGrpSpPr/>
            <p:nvPr/>
          </p:nvGrpSpPr>
          <p:grpSpPr>
            <a:xfrm>
              <a:off x="5190423" y="1224028"/>
              <a:ext cx="1976823" cy="2377574"/>
              <a:chOff x="5190423" y="1224028"/>
              <a:chExt cx="1976823" cy="2377574"/>
            </a:xfrm>
          </p:grpSpPr>
          <p:grpSp>
            <p:nvGrpSpPr>
              <p:cNvPr id="4" name="Grup 3"/>
              <p:cNvGrpSpPr/>
              <p:nvPr/>
            </p:nvGrpSpPr>
            <p:grpSpPr>
              <a:xfrm>
                <a:off x="5190423" y="1224028"/>
                <a:ext cx="1976823" cy="2377574"/>
                <a:chOff x="3286551" y="1237613"/>
                <a:chExt cx="2635764" cy="3170099"/>
              </a:xfrm>
            </p:grpSpPr>
            <p:pic>
              <p:nvPicPr>
                <p:cNvPr id="5" name="Resim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02756" y="1430118"/>
                  <a:ext cx="1771650" cy="2533650"/>
                </a:xfrm>
                <a:prstGeom prst="rect">
                  <a:avLst/>
                </a:prstGeom>
              </p:spPr>
            </p:pic>
            <p:sp>
              <p:nvSpPr>
                <p:cNvPr id="6" name="Metin kutusu 5"/>
                <p:cNvSpPr txBox="1"/>
                <p:nvPr/>
              </p:nvSpPr>
              <p:spPr>
                <a:xfrm>
                  <a:off x="3286551" y="1237613"/>
                  <a:ext cx="2635764" cy="3170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>
                    <a:solidFill>
                      <a:srgbClr val="00B0F0"/>
                    </a:solidFill>
                  </a:endParaRPr>
                </a:p>
                <a:p>
                  <a:r>
                    <a:rPr lang="tr-TR" sz="1350" dirty="0">
                      <a:solidFill>
                        <a:srgbClr val="00B0F0"/>
                      </a:solidFill>
                    </a:rPr>
                    <a:t>x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r>
                    <a:rPr lang="tr-TR" sz="1350" dirty="0">
                      <a:solidFill>
                        <a:srgbClr val="00B0F0"/>
                      </a:solidFill>
                    </a:rPr>
                    <a:t>   </a:t>
                  </a:r>
                  <a:r>
                    <a:rPr lang="tr-TR" sz="1350" dirty="0" err="1">
                      <a:solidFill>
                        <a:srgbClr val="00B0F0"/>
                      </a:solidFill>
                    </a:rPr>
                    <a:t>x</a:t>
                  </a:r>
                  <a:endParaRPr lang="tr-TR" sz="1350" dirty="0"/>
                </a:p>
              </p:txBody>
            </p:sp>
            <p:sp>
              <p:nvSpPr>
                <p:cNvPr id="7" name="Dikdörtgen 6"/>
                <p:cNvSpPr/>
                <p:nvPr/>
              </p:nvSpPr>
              <p:spPr>
                <a:xfrm>
                  <a:off x="4552092" y="1591129"/>
                  <a:ext cx="86627" cy="22116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350"/>
                </a:p>
              </p:txBody>
            </p:sp>
            <p:cxnSp>
              <p:nvCxnSpPr>
                <p:cNvPr id="8" name="Düz Ok Bağlayıcısı 7"/>
                <p:cNvCxnSpPr>
                  <a:stCxn id="7" idx="3"/>
                </p:cNvCxnSpPr>
                <p:nvPr/>
              </p:nvCxnSpPr>
              <p:spPr>
                <a:xfrm flipV="1">
                  <a:off x="4638719" y="2696942"/>
                  <a:ext cx="385011" cy="1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Metin kutusu 8"/>
                    <p:cNvSpPr txBox="1"/>
                    <p:nvPr/>
                  </p:nvSpPr>
                  <p:spPr>
                    <a:xfrm>
                      <a:off x="4975336" y="2419942"/>
                      <a:ext cx="1841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tr-TR" sz="13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35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tr-TR" sz="1350" dirty="0"/>
                    </a:p>
                  </p:txBody>
                </p:sp>
              </mc:Choice>
              <mc:Fallback xmlns="">
                <p:sp>
                  <p:nvSpPr>
                    <p:cNvPr id="9" name="Metin kutusu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5336" y="2419942"/>
                      <a:ext cx="18415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0435" t="-38235" r="-95652" b="-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Metin kutusu 9"/>
                  <p:cNvSpPr txBox="1"/>
                  <p:nvPr/>
                </p:nvSpPr>
                <p:spPr>
                  <a:xfrm>
                    <a:off x="5502908" y="1855931"/>
                    <a:ext cx="156966" cy="2330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tr-TR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135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tr-TR" sz="1350" dirty="0"/>
                  </a:p>
                </p:txBody>
              </p:sp>
            </mc:Choice>
            <mc:Fallback xmlns="">
              <p:sp>
                <p:nvSpPr>
                  <p:cNvPr id="10" name="Metin kutusu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2908" y="1855931"/>
                    <a:ext cx="156966" cy="2330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000" r="-24000" b="-5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E7140ED-253F-450D-9E00-073548679DBC}"/>
              </a:ext>
            </a:extLst>
          </p:cNvPr>
          <p:cNvSpPr txBox="1"/>
          <p:nvPr/>
        </p:nvSpPr>
        <p:spPr>
          <a:xfrm>
            <a:off x="1003177" y="4385569"/>
            <a:ext cx="2032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A</a:t>
            </a:r>
          </a:p>
          <a:p>
            <a:r>
              <a:rPr lang="tr-TR" dirty="0"/>
              <a:t>2 A, CCW</a:t>
            </a:r>
          </a:p>
          <a:p>
            <a:r>
              <a:rPr lang="tr-TR" dirty="0"/>
              <a:t>2A, CW</a:t>
            </a:r>
          </a:p>
          <a:p>
            <a:r>
              <a:rPr lang="tr-TR" dirty="0"/>
              <a:t>4A, CCW</a:t>
            </a:r>
          </a:p>
          <a:p>
            <a:r>
              <a:rPr lang="tr-TR" dirty="0"/>
              <a:t>4A, CW</a:t>
            </a:r>
          </a:p>
          <a:p>
            <a:r>
              <a:rPr lang="tr-TR" dirty="0"/>
              <a:t>1A, CCW</a:t>
            </a:r>
          </a:p>
          <a:p>
            <a:r>
              <a:rPr lang="tr-TR" dirty="0"/>
              <a:t>1A, CW</a:t>
            </a:r>
          </a:p>
          <a:p>
            <a:r>
              <a:rPr lang="tr-TR" dirty="0"/>
              <a:t>hiçbiri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A7925AC-981B-4E49-A332-CAD4E7A89E64}"/>
              </a:ext>
            </a:extLst>
          </p:cNvPr>
          <p:cNvSpPr/>
          <p:nvPr/>
        </p:nvSpPr>
        <p:spPr>
          <a:xfrm>
            <a:off x="5603708" y="6058556"/>
            <a:ext cx="2767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Faraday</a:t>
            </a:r>
            <a:r>
              <a:rPr lang="tr-TR" b="1" dirty="0"/>
              <a:t> 4 Cevap 4 A, CCW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7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BB10B65F-E6A3-4C64-B487-8C668181E853}"/>
              </a:ext>
            </a:extLst>
          </p:cNvPr>
          <p:cNvGrpSpPr/>
          <p:nvPr/>
        </p:nvGrpSpPr>
        <p:grpSpPr>
          <a:xfrm>
            <a:off x="1102475" y="570364"/>
            <a:ext cx="3169328" cy="2500670"/>
            <a:chOff x="1102475" y="570364"/>
            <a:chExt cx="3169328" cy="250067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1C0F939C-359F-4212-A621-F824FCFC68E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640" y="1493694"/>
              <a:ext cx="2660015" cy="1577340"/>
            </a:xfrm>
            <a:prstGeom prst="rect">
              <a:avLst/>
            </a:prstGeom>
          </p:spPr>
        </p:pic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B142E8F5-338E-4BF8-94D7-B8F25035DDDE}"/>
                </a:ext>
              </a:extLst>
            </p:cNvPr>
            <p:cNvSpPr/>
            <p:nvPr/>
          </p:nvSpPr>
          <p:spPr>
            <a:xfrm>
              <a:off x="1102475" y="570364"/>
              <a:ext cx="3169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voltmeters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in </a:t>
              </a:r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measure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RMS </a:t>
              </a:r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voltages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 </a:t>
              </a:r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If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V</a:t>
              </a:r>
              <a:r>
                <a:rPr lang="tr-TR" baseline="-25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= 23 V </a:t>
              </a:r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and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V</a:t>
              </a:r>
              <a:r>
                <a:rPr lang="tr-TR" baseline="-25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= 14.5V </a:t>
              </a:r>
              <a:r>
                <a:rPr lang="tr-TR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what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is V</a:t>
              </a:r>
              <a:r>
                <a:rPr lang="tr-TR" baseline="-25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dirty="0"/>
            </a:p>
          </p:txBody>
        </p:sp>
      </p:grpSp>
      <p:sp>
        <p:nvSpPr>
          <p:cNvPr id="6" name="Dikdörtgen 5">
            <a:extLst>
              <a:ext uri="{FF2B5EF4-FFF2-40B4-BE49-F238E27FC236}">
                <a16:creationId xmlns:a16="http://schemas.microsoft.com/office/drawing/2014/main" id="{FFE15AA2-4916-4969-BDD0-A7B9696FF370}"/>
              </a:ext>
            </a:extLst>
          </p:cNvPr>
          <p:cNvSpPr/>
          <p:nvPr/>
        </p:nvSpPr>
        <p:spPr>
          <a:xfrm>
            <a:off x="6436311" y="712119"/>
            <a:ext cx="2183906" cy="235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14.5 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4.5V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 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37.5 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8.5 V</a:t>
            </a:r>
            <a:endParaRPr lang="tr-T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tr-T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them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93117A2-A0A2-4FF8-AE66-14EA37FA5E6F}"/>
              </a:ext>
            </a:extLst>
          </p:cNvPr>
          <p:cNvSpPr/>
          <p:nvPr/>
        </p:nvSpPr>
        <p:spPr>
          <a:xfrm>
            <a:off x="7041146" y="5770329"/>
            <a:ext cx="186076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RLC1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8.5 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63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FFE15AA2-4916-4969-BDD0-A7B9696FF370}"/>
              </a:ext>
            </a:extLst>
          </p:cNvPr>
          <p:cNvSpPr/>
          <p:nvPr/>
        </p:nvSpPr>
        <p:spPr>
          <a:xfrm>
            <a:off x="6436311" y="712119"/>
            <a:ext cx="2183906" cy="235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Choices: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 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37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V</a:t>
            </a:r>
            <a:endParaRPr lang="tr-T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hiçbiri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93117A2-A0A2-4FF8-AE66-14EA37FA5E6F}"/>
              </a:ext>
            </a:extLst>
          </p:cNvPr>
          <p:cNvSpPr/>
          <p:nvPr/>
        </p:nvSpPr>
        <p:spPr>
          <a:xfrm>
            <a:off x="7041146" y="5770329"/>
            <a:ext cx="186076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RLC1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Cevap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8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V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B64F4C9C-332E-4316-BA81-FC8035C6A1A7}"/>
              </a:ext>
            </a:extLst>
          </p:cNvPr>
          <p:cNvGrpSpPr/>
          <p:nvPr/>
        </p:nvGrpSpPr>
        <p:grpSpPr>
          <a:xfrm>
            <a:off x="1109709" y="211297"/>
            <a:ext cx="3195961" cy="2859737"/>
            <a:chOff x="1109709" y="211297"/>
            <a:chExt cx="3195961" cy="2859737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1C0F939C-359F-4212-A621-F824FCFC68E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640" y="1493694"/>
              <a:ext cx="2660015" cy="1577340"/>
            </a:xfrm>
            <a:prstGeom prst="rect">
              <a:avLst/>
            </a:prstGeom>
          </p:spPr>
        </p:pic>
        <p:sp>
          <p:nvSpPr>
            <p:cNvPr id="2" name="Dikdörtgen 1">
              <a:extLst>
                <a:ext uri="{FF2B5EF4-FFF2-40B4-BE49-F238E27FC236}">
                  <a16:creationId xmlns:a16="http://schemas.microsoft.com/office/drawing/2014/main" id="{53A6CEA8-8030-473F-8B02-8B8011F03DE7}"/>
                </a:ext>
              </a:extLst>
            </p:cNvPr>
            <p:cNvSpPr/>
            <p:nvPr/>
          </p:nvSpPr>
          <p:spPr>
            <a:xfrm>
              <a:off x="1109709" y="211297"/>
              <a:ext cx="3195961" cy="1367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Şekildeki voltmetreler RMS (kok, etkin) voltajı ölçmektedir.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Eğer V</a:t>
              </a:r>
              <a:r>
                <a:rPr lang="tr-TR" baseline="-25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= 23V ve V</a:t>
              </a:r>
              <a:r>
                <a:rPr lang="tr-TR" baseline="-25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= 14,5V ise V</a:t>
              </a:r>
              <a:r>
                <a:rPr lang="tr-TR" baseline="-25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nedir?</a:t>
              </a:r>
              <a:endParaRPr lang="tr-T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14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506E8C06-A4F6-4BD1-874F-34D08431EB31}"/>
              </a:ext>
            </a:extLst>
          </p:cNvPr>
          <p:cNvSpPr/>
          <p:nvPr/>
        </p:nvSpPr>
        <p:spPr>
          <a:xfrm>
            <a:off x="812307" y="515307"/>
            <a:ext cx="5570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Consider an RLC circuit with emf amplitude </a:t>
            </a:r>
            <a:r>
              <a:rPr lang="en-GB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Ɛ</a:t>
            </a:r>
            <a:r>
              <a:rPr lang="en-GB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= 10 V, resistance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= 10 Ω, inductance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= 1.0 H, and capacitance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= 1.0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μF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. Find the amplitude of the voltage across the inductor at resonance.</a:t>
            </a:r>
            <a:endParaRPr lang="en-US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22A2C3A-EC18-4D0B-B236-68419DCCFA5A}"/>
              </a:ext>
            </a:extLst>
          </p:cNvPr>
          <p:cNvSpPr/>
          <p:nvPr/>
        </p:nvSpPr>
        <p:spPr>
          <a:xfrm>
            <a:off x="5827370" y="5869752"/>
            <a:ext cx="3277500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RLC2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1.0 × 10</a:t>
            </a:r>
            <a:r>
              <a:rPr lang="en-GB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B65BAD9-71ED-4C51-AD01-81B001DA3690}"/>
              </a:ext>
            </a:extLst>
          </p:cNvPr>
          <p:cNvSpPr txBox="1"/>
          <p:nvPr/>
        </p:nvSpPr>
        <p:spPr>
          <a:xfrm>
            <a:off x="1012054" y="1979720"/>
            <a:ext cx="2778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1.0 </a:t>
            </a:r>
            <a:r>
              <a:rPr lang="tr-TR" dirty="0" err="1"/>
              <a:t>kV</a:t>
            </a:r>
            <a:endParaRPr lang="tr-TR" dirty="0"/>
          </a:p>
          <a:p>
            <a:r>
              <a:rPr lang="tr-TR" dirty="0"/>
              <a:t>1.0 V</a:t>
            </a:r>
          </a:p>
          <a:p>
            <a:r>
              <a:rPr lang="tr-TR" dirty="0"/>
              <a:t>2.0 </a:t>
            </a:r>
            <a:r>
              <a:rPr lang="tr-TR" dirty="0" err="1"/>
              <a:t>kV</a:t>
            </a:r>
            <a:endParaRPr lang="tr-TR" dirty="0"/>
          </a:p>
          <a:p>
            <a:r>
              <a:rPr lang="tr-TR" dirty="0"/>
              <a:t>100 V</a:t>
            </a:r>
          </a:p>
          <a:p>
            <a:r>
              <a:rPr lang="tr-TR" dirty="0"/>
              <a:t>500 V</a:t>
            </a:r>
          </a:p>
          <a:p>
            <a:r>
              <a:rPr lang="tr-TR" dirty="0"/>
              <a:t>3.0 </a:t>
            </a:r>
            <a:r>
              <a:rPr lang="tr-TR" dirty="0" err="1"/>
              <a:t>kV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95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9AFF726-841A-416D-804A-59467FFCEDC3}"/>
              </a:ext>
            </a:extLst>
          </p:cNvPr>
          <p:cNvSpPr/>
          <p:nvPr/>
        </p:nvSpPr>
        <p:spPr>
          <a:xfrm>
            <a:off x="537098" y="638714"/>
            <a:ext cx="6449627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Gerilimin genliği </a:t>
            </a:r>
            <a:r>
              <a:rPr lang="tr-TR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Ɛ</a:t>
            </a:r>
            <a:r>
              <a:rPr lang="tr-TR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 V, </a:t>
            </a:r>
            <a:r>
              <a:rPr lang="tr-T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 Ω, </a:t>
            </a:r>
            <a:r>
              <a:rPr lang="tr-T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1.0 H, ve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kapasitansı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1.0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μF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olan bir RLC devresini ele alınız. Rezonans durumundayken,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indüktör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etkileç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üzerindeki voltajın genliği ne olur?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0F2CCC8-A1DD-4766-8ABC-EBADE2868AF6}"/>
              </a:ext>
            </a:extLst>
          </p:cNvPr>
          <p:cNvSpPr/>
          <p:nvPr/>
        </p:nvSpPr>
        <p:spPr>
          <a:xfrm>
            <a:off x="5392364" y="6032247"/>
            <a:ext cx="3277500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RLC2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1.0 × 10</a:t>
            </a:r>
            <a:r>
              <a:rPr lang="en-GB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ACCA838-D8DE-4F5A-B848-9A5B82101421}"/>
              </a:ext>
            </a:extLst>
          </p:cNvPr>
          <p:cNvSpPr txBox="1"/>
          <p:nvPr/>
        </p:nvSpPr>
        <p:spPr>
          <a:xfrm>
            <a:off x="921058" y="3150879"/>
            <a:ext cx="2778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1,0 </a:t>
            </a:r>
            <a:r>
              <a:rPr lang="tr-TR" dirty="0" err="1"/>
              <a:t>kV</a:t>
            </a:r>
            <a:endParaRPr lang="tr-TR" dirty="0"/>
          </a:p>
          <a:p>
            <a:r>
              <a:rPr lang="tr-TR" dirty="0"/>
              <a:t>1,0 V</a:t>
            </a:r>
          </a:p>
          <a:p>
            <a:r>
              <a:rPr lang="tr-TR" dirty="0"/>
              <a:t>2,0 </a:t>
            </a:r>
            <a:r>
              <a:rPr lang="tr-TR" dirty="0" err="1"/>
              <a:t>kV</a:t>
            </a:r>
            <a:endParaRPr lang="tr-TR" dirty="0"/>
          </a:p>
          <a:p>
            <a:r>
              <a:rPr lang="tr-TR" dirty="0"/>
              <a:t>100 V</a:t>
            </a:r>
          </a:p>
          <a:p>
            <a:r>
              <a:rPr lang="tr-TR" dirty="0"/>
              <a:t>500 V</a:t>
            </a:r>
          </a:p>
          <a:p>
            <a:r>
              <a:rPr lang="tr-TR" dirty="0"/>
              <a:t>3,0 </a:t>
            </a:r>
            <a:r>
              <a:rPr lang="tr-TR" dirty="0" err="1"/>
              <a:t>kV</a:t>
            </a:r>
            <a:endParaRPr lang="tr-TR" dirty="0"/>
          </a:p>
          <a:p>
            <a:r>
              <a:rPr lang="tr-TR" dirty="0"/>
              <a:t>hiçbiri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5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>
            <a:extLst>
              <a:ext uri="{FF2B5EF4-FFF2-40B4-BE49-F238E27FC236}">
                <a16:creationId xmlns:a16="http://schemas.microsoft.com/office/drawing/2014/main" id="{BFA0AEBA-CAB9-495D-BF82-E2F663B3C51D}"/>
              </a:ext>
            </a:extLst>
          </p:cNvPr>
          <p:cNvGrpSpPr/>
          <p:nvPr/>
        </p:nvGrpSpPr>
        <p:grpSpPr>
          <a:xfrm>
            <a:off x="624376" y="1024178"/>
            <a:ext cx="6264323" cy="1577488"/>
            <a:chOff x="624376" y="1024178"/>
            <a:chExt cx="6264323" cy="1577488"/>
          </a:xfrm>
        </p:grpSpPr>
        <p:grpSp>
          <p:nvGrpSpPr>
            <p:cNvPr id="2" name="Grup 1"/>
            <p:cNvGrpSpPr/>
            <p:nvPr/>
          </p:nvGrpSpPr>
          <p:grpSpPr>
            <a:xfrm>
              <a:off x="4035535" y="1024178"/>
              <a:ext cx="2853164" cy="1577488"/>
              <a:chOff x="7833669" y="1287934"/>
              <a:chExt cx="2507161" cy="1085850"/>
            </a:xfrm>
          </p:grpSpPr>
          <p:pic>
            <p:nvPicPr>
              <p:cNvPr id="3" name="Resim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33669" y="1287934"/>
                <a:ext cx="2324100" cy="1085850"/>
              </a:xfrm>
              <a:prstGeom prst="rect">
                <a:avLst/>
              </a:prstGeom>
            </p:spPr>
          </p:pic>
          <p:sp>
            <p:nvSpPr>
              <p:cNvPr id="4" name="Metin kutusu 3"/>
              <p:cNvSpPr txBox="1"/>
              <p:nvPr/>
            </p:nvSpPr>
            <p:spPr>
              <a:xfrm>
                <a:off x="8995720" y="1661582"/>
                <a:ext cx="276369" cy="317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/>
                  <a:t>L</a:t>
                </a:r>
              </a:p>
            </p:txBody>
          </p:sp>
          <p:sp>
            <p:nvSpPr>
              <p:cNvPr id="5" name="Metin kutusu 4"/>
              <p:cNvSpPr txBox="1"/>
              <p:nvPr/>
            </p:nvSpPr>
            <p:spPr>
              <a:xfrm>
                <a:off x="10010934" y="1588532"/>
                <a:ext cx="329896" cy="360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800" dirty="0"/>
                  <a:t>C</a:t>
                </a:r>
              </a:p>
            </p:txBody>
          </p:sp>
        </p:grpSp>
        <p:sp>
          <p:nvSpPr>
            <p:cNvPr id="6" name="Metin kutusu 5"/>
            <p:cNvSpPr txBox="1"/>
            <p:nvPr/>
          </p:nvSpPr>
          <p:spPr>
            <a:xfrm>
              <a:off x="624376" y="1032006"/>
              <a:ext cx="36456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The switch</a:t>
              </a:r>
              <a:r>
                <a:rPr lang="tr-TR" sz="1600" dirty="0"/>
                <a:t> S</a:t>
              </a:r>
              <a:r>
                <a:rPr lang="tr-TR" sz="1600" baseline="-25000" dirty="0"/>
                <a:t>1</a:t>
              </a:r>
              <a:r>
                <a:rPr lang="tr-TR" sz="1600" dirty="0"/>
                <a:t> is </a:t>
              </a:r>
              <a:r>
                <a:rPr lang="en-US" sz="1600" dirty="0"/>
                <a:t>closed for</a:t>
              </a:r>
              <a:r>
                <a:rPr lang="tr-TR" sz="1600" dirty="0"/>
                <a:t> a </a:t>
              </a:r>
              <a:r>
                <a:rPr lang="en-US" sz="1600" dirty="0"/>
                <a:t>long</a:t>
              </a:r>
              <a:r>
                <a:rPr lang="tr-TR" sz="1600" dirty="0"/>
                <a:t> time in </a:t>
              </a:r>
              <a:r>
                <a:rPr lang="en-US" sz="1600" dirty="0"/>
                <a:t>the circuit shown.</a:t>
              </a:r>
              <a:r>
                <a:rPr lang="tr-TR" sz="1600" dirty="0"/>
                <a:t> </a:t>
              </a:r>
              <a:r>
                <a:rPr lang="en-US" sz="1600" dirty="0"/>
                <a:t>Then, S</a:t>
              </a:r>
              <a:r>
                <a:rPr lang="en-US" sz="1600" baseline="-25000" dirty="0"/>
                <a:t>1</a:t>
              </a:r>
              <a:r>
                <a:rPr lang="en-US" sz="1600" dirty="0"/>
                <a:t> is opened and S</a:t>
              </a:r>
              <a:r>
                <a:rPr lang="en-US" sz="1600" baseline="-25000" dirty="0"/>
                <a:t>2</a:t>
              </a:r>
              <a:r>
                <a:rPr lang="en-US" sz="1600" dirty="0"/>
                <a:t> is closed simultaneously. What is the maximum charge that can be stored in the capacitor?</a:t>
              </a:r>
            </a:p>
            <a:p>
              <a:r>
                <a:rPr lang="el-G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tr-T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= 30 V, L = 4 </a:t>
              </a:r>
              <a:r>
                <a:rPr lang="tr-TR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mH</a:t>
              </a:r>
              <a:r>
                <a:rPr lang="tr-T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, R = 5 </a:t>
              </a:r>
              <a:r>
                <a:rPr lang="el-G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r>
                <a:rPr lang="tr-T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, C = 6 </a:t>
              </a:r>
              <a:r>
                <a:rPr lang="el-G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μ</a:t>
              </a:r>
              <a:r>
                <a:rPr lang="tr-T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tr-TR" sz="1600" dirty="0"/>
            </a:p>
          </p:txBody>
        </p:sp>
      </p:grpSp>
      <p:sp>
        <p:nvSpPr>
          <p:cNvPr id="7" name="Metin kutusu 6"/>
          <p:cNvSpPr txBox="1"/>
          <p:nvPr/>
        </p:nvSpPr>
        <p:spPr>
          <a:xfrm>
            <a:off x="681017" y="3966507"/>
            <a:ext cx="670903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dirty="0"/>
              <a:t>0.65 </a:t>
            </a:r>
            <a:r>
              <a:rPr lang="tr-TR" sz="1350" dirty="0" err="1"/>
              <a:t>mC</a:t>
            </a:r>
            <a:endParaRPr lang="tr-TR" sz="1350" dirty="0"/>
          </a:p>
          <a:p>
            <a:r>
              <a:rPr lang="tr-TR" sz="1350" dirty="0"/>
              <a:t>0.65 C</a:t>
            </a:r>
          </a:p>
          <a:p>
            <a:r>
              <a:rPr lang="tr-TR" sz="1350" b="1" dirty="0"/>
              <a:t>0.93 </a:t>
            </a:r>
            <a:r>
              <a:rPr lang="tr-TR" sz="1350" b="1" dirty="0" err="1"/>
              <a:t>mC</a:t>
            </a:r>
            <a:r>
              <a:rPr lang="tr-TR" sz="1350" b="1" dirty="0"/>
              <a:t> </a:t>
            </a:r>
            <a:r>
              <a:rPr lang="tr-TR" sz="1350" dirty="0"/>
              <a:t>	</a:t>
            </a:r>
          </a:p>
          <a:p>
            <a:r>
              <a:rPr lang="tr-TR" sz="1350" dirty="0"/>
              <a:t>0.93 C	 	</a:t>
            </a:r>
          </a:p>
          <a:p>
            <a:r>
              <a:rPr lang="tr-TR" sz="1350" dirty="0"/>
              <a:t>0.35 </a:t>
            </a:r>
            <a:r>
              <a:rPr lang="tr-TR" sz="1350" dirty="0" err="1"/>
              <a:t>mC</a:t>
            </a:r>
            <a:endParaRPr lang="tr-TR" sz="1350" dirty="0"/>
          </a:p>
          <a:p>
            <a:r>
              <a:rPr lang="tr-TR" sz="1350" dirty="0"/>
              <a:t>0.35 C</a:t>
            </a:r>
          </a:p>
          <a:p>
            <a:r>
              <a:rPr lang="tr-TR" sz="1350" dirty="0" err="1"/>
              <a:t>None</a:t>
            </a:r>
            <a:r>
              <a:rPr lang="tr-TR" sz="1350" dirty="0"/>
              <a:t> of </a:t>
            </a:r>
            <a:r>
              <a:rPr lang="tr-TR" sz="1350" dirty="0" err="1"/>
              <a:t>them</a:t>
            </a:r>
            <a:endParaRPr lang="tr-TR" sz="135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651A3C3-72ED-4EFE-8C60-58BB35E78BB3}"/>
              </a:ext>
            </a:extLst>
          </p:cNvPr>
          <p:cNvSpPr/>
          <p:nvPr/>
        </p:nvSpPr>
        <p:spPr>
          <a:xfrm>
            <a:off x="6226047" y="5978657"/>
            <a:ext cx="2160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RLC3 Cevap 0.93 </a:t>
            </a:r>
            <a:r>
              <a:rPr lang="tr-TR" b="1" dirty="0" err="1"/>
              <a:t>mC</a:t>
            </a:r>
            <a:r>
              <a:rPr lang="tr-TR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47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5B301289-65DC-43CD-BDFA-5DC333DC1762}"/>
              </a:ext>
            </a:extLst>
          </p:cNvPr>
          <p:cNvSpPr/>
          <p:nvPr/>
        </p:nvSpPr>
        <p:spPr>
          <a:xfrm>
            <a:off x="6226047" y="5978657"/>
            <a:ext cx="2160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RLC3 Cevap 0.93 </a:t>
            </a:r>
            <a:r>
              <a:rPr lang="tr-TR" b="1" dirty="0" err="1"/>
              <a:t>mC</a:t>
            </a:r>
            <a:r>
              <a:rPr lang="tr-TR" b="1" dirty="0"/>
              <a:t> </a:t>
            </a:r>
            <a:endParaRPr lang="en-US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75F0CA51-EAB7-44B1-94A6-F8AD3AA96416}"/>
              </a:ext>
            </a:extLst>
          </p:cNvPr>
          <p:cNvGrpSpPr/>
          <p:nvPr/>
        </p:nvGrpSpPr>
        <p:grpSpPr>
          <a:xfrm>
            <a:off x="654844" y="999957"/>
            <a:ext cx="6651306" cy="1593881"/>
            <a:chOff x="654844" y="999957"/>
            <a:chExt cx="6651306" cy="1593881"/>
          </a:xfrm>
        </p:grpSpPr>
        <p:sp>
          <p:nvSpPr>
            <p:cNvPr id="6" name="Metin kutusu 5"/>
            <p:cNvSpPr txBox="1"/>
            <p:nvPr/>
          </p:nvSpPr>
          <p:spPr>
            <a:xfrm>
              <a:off x="654844" y="1024178"/>
              <a:ext cx="37981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/>
                <a:t>Şekildeki devrede S</a:t>
              </a:r>
              <a:r>
                <a:rPr lang="tr-TR" sz="1600" baseline="-25000" dirty="0"/>
                <a:t>1</a:t>
              </a:r>
              <a:r>
                <a:rPr lang="tr-TR" sz="1600" dirty="0"/>
                <a:t> anahtarı kapatılıyor ve yeterince uzun bir süre bekleniyor. Daha sonra eş zamanlı olarak S</a:t>
              </a:r>
              <a:r>
                <a:rPr lang="tr-TR" sz="1600" baseline="-25000" dirty="0"/>
                <a:t>1</a:t>
              </a:r>
              <a:r>
                <a:rPr lang="tr-TR" sz="1600" dirty="0"/>
                <a:t> anahtarı açılıp S</a:t>
              </a:r>
              <a:r>
                <a:rPr lang="tr-TR" sz="1600" baseline="-25000" dirty="0"/>
                <a:t>2</a:t>
              </a:r>
              <a:r>
                <a:rPr lang="tr-TR" sz="1600" dirty="0"/>
                <a:t> kapatılıyor. Kondansatörde depolanacak en büyük yük miktarı nedir?</a:t>
              </a:r>
            </a:p>
            <a:p>
              <a:r>
                <a:rPr lang="el-G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tr-T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= 30 V, L = 4 </a:t>
              </a:r>
              <a:r>
                <a:rPr lang="tr-TR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mH</a:t>
              </a:r>
              <a:r>
                <a:rPr lang="tr-T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, R = 5 </a:t>
              </a:r>
              <a:r>
                <a:rPr lang="el-G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r>
                <a:rPr lang="tr-T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, C = 6 </a:t>
              </a:r>
              <a:r>
                <a:rPr lang="el-G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μ</a:t>
              </a:r>
              <a:r>
                <a:rPr lang="tr-T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tr-TR" sz="1600" dirty="0"/>
            </a:p>
          </p:txBody>
        </p:sp>
        <p:grpSp>
          <p:nvGrpSpPr>
            <p:cNvPr id="9" name="Grup 8">
              <a:extLst>
                <a:ext uri="{FF2B5EF4-FFF2-40B4-BE49-F238E27FC236}">
                  <a16:creationId xmlns:a16="http://schemas.microsoft.com/office/drawing/2014/main" id="{5DDA4E9D-0AAF-4736-A552-E17864D40F9F}"/>
                </a:ext>
              </a:extLst>
            </p:cNvPr>
            <p:cNvGrpSpPr/>
            <p:nvPr/>
          </p:nvGrpSpPr>
          <p:grpSpPr>
            <a:xfrm>
              <a:off x="4452986" y="999957"/>
              <a:ext cx="2853164" cy="1577488"/>
              <a:chOff x="7833669" y="1287934"/>
              <a:chExt cx="2507161" cy="1085850"/>
            </a:xfrm>
          </p:grpSpPr>
          <p:pic>
            <p:nvPicPr>
              <p:cNvPr id="10" name="Resim 9">
                <a:extLst>
                  <a:ext uri="{FF2B5EF4-FFF2-40B4-BE49-F238E27FC236}">
                    <a16:creationId xmlns:a16="http://schemas.microsoft.com/office/drawing/2014/main" id="{2E9D8705-4841-4F0D-9E3B-D3F5CB7F7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33669" y="1287934"/>
                <a:ext cx="2324100" cy="1085850"/>
              </a:xfrm>
              <a:prstGeom prst="rect">
                <a:avLst/>
              </a:prstGeom>
            </p:spPr>
          </p:pic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3F41D727-44A3-4624-9028-58BBB5232F5B}"/>
                  </a:ext>
                </a:extLst>
              </p:cNvPr>
              <p:cNvSpPr txBox="1"/>
              <p:nvPr/>
            </p:nvSpPr>
            <p:spPr>
              <a:xfrm>
                <a:off x="8995720" y="1661582"/>
                <a:ext cx="276369" cy="317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/>
                  <a:t>L</a:t>
                </a:r>
              </a:p>
            </p:txBody>
          </p:sp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69513BC0-F682-46F2-B5D2-D90ED0643A13}"/>
                  </a:ext>
                </a:extLst>
              </p:cNvPr>
              <p:cNvSpPr txBox="1"/>
              <p:nvPr/>
            </p:nvSpPr>
            <p:spPr>
              <a:xfrm>
                <a:off x="10010934" y="1588532"/>
                <a:ext cx="329896" cy="360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800" dirty="0"/>
                  <a:t>C</a:t>
                </a:r>
              </a:p>
            </p:txBody>
          </p:sp>
        </p:grpSp>
      </p:grp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E5D570A-E286-4DA2-8C6F-181EA59AE745}"/>
              </a:ext>
            </a:extLst>
          </p:cNvPr>
          <p:cNvSpPr txBox="1"/>
          <p:nvPr/>
        </p:nvSpPr>
        <p:spPr>
          <a:xfrm>
            <a:off x="597113" y="3351548"/>
            <a:ext cx="670903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dirty="0"/>
              <a:t>0,65 </a:t>
            </a:r>
            <a:r>
              <a:rPr lang="tr-TR" sz="1350" dirty="0" err="1"/>
              <a:t>mC</a:t>
            </a:r>
            <a:endParaRPr lang="tr-TR" sz="1350" dirty="0"/>
          </a:p>
          <a:p>
            <a:r>
              <a:rPr lang="tr-TR" sz="1350" dirty="0"/>
              <a:t>0,65 C</a:t>
            </a:r>
          </a:p>
          <a:p>
            <a:r>
              <a:rPr lang="tr-TR" sz="1350" b="1" dirty="0"/>
              <a:t>0,93 </a:t>
            </a:r>
            <a:r>
              <a:rPr lang="tr-TR" sz="1350" b="1" dirty="0" err="1"/>
              <a:t>mC</a:t>
            </a:r>
            <a:r>
              <a:rPr lang="tr-TR" sz="1350" b="1" dirty="0"/>
              <a:t> </a:t>
            </a:r>
            <a:r>
              <a:rPr lang="tr-TR" sz="1350" dirty="0"/>
              <a:t>	</a:t>
            </a:r>
          </a:p>
          <a:p>
            <a:r>
              <a:rPr lang="tr-TR" sz="1350" dirty="0"/>
              <a:t>0,93 C	 	</a:t>
            </a:r>
          </a:p>
          <a:p>
            <a:r>
              <a:rPr lang="tr-TR" sz="1350" dirty="0"/>
              <a:t>0,35 </a:t>
            </a:r>
            <a:r>
              <a:rPr lang="tr-TR" sz="1350" dirty="0" err="1"/>
              <a:t>mC</a:t>
            </a:r>
            <a:endParaRPr lang="tr-TR" sz="1350" dirty="0"/>
          </a:p>
          <a:p>
            <a:r>
              <a:rPr lang="tr-TR" sz="1350" dirty="0"/>
              <a:t>0,35 C</a:t>
            </a:r>
          </a:p>
          <a:p>
            <a:r>
              <a:rPr lang="tr-TR" sz="1350" dirty="0"/>
              <a:t>Hiçbiri</a:t>
            </a:r>
          </a:p>
        </p:txBody>
      </p:sp>
    </p:spTree>
    <p:extLst>
      <p:ext uri="{BB962C8B-B14F-4D97-AF65-F5344CB8AC3E}">
        <p14:creationId xmlns:p14="http://schemas.microsoft.com/office/powerpoint/2010/main" val="130284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038358F-3C5C-4B87-9121-0E998C7FD679}"/>
              </a:ext>
            </a:extLst>
          </p:cNvPr>
          <p:cNvSpPr/>
          <p:nvPr/>
        </p:nvSpPr>
        <p:spPr>
          <a:xfrm>
            <a:off x="301842" y="595769"/>
            <a:ext cx="5521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A series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RLC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circuit contains a resistance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R</a:t>
            </a:r>
            <a:r>
              <a:rPr lang="en-US" i="1" dirty="0">
                <a:solidFill>
                  <a:srgbClr val="000000"/>
                </a:solidFill>
                <a:latin typeface="MathematicalPi-One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200 ohm, an inductance with inductive reactance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X</a:t>
            </a:r>
            <a:r>
              <a:rPr lang="en-US" sz="800" i="1" dirty="0">
                <a:solidFill>
                  <a:srgbClr val="000000"/>
                </a:solidFill>
                <a:latin typeface="TimesTen-Italic"/>
              </a:rPr>
              <a:t>L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=80.0 ohm , and a capacitance with capacitive reactance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X</a:t>
            </a:r>
            <a:r>
              <a:rPr lang="en-US" sz="800" i="1" dirty="0">
                <a:solidFill>
                  <a:srgbClr val="000000"/>
                </a:solidFill>
                <a:latin typeface="TimesTen-Italic"/>
              </a:rPr>
              <a:t>C </a:t>
            </a:r>
            <a:r>
              <a:rPr lang="en-US" dirty="0">
                <a:solidFill>
                  <a:srgbClr val="000000"/>
                </a:solidFill>
                <a:latin typeface="MathematicalPi-One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150 ohm. What is the power factor of this circuit?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0811519-9522-45E7-809B-506FC8E6EF39}"/>
              </a:ext>
            </a:extLst>
          </p:cNvPr>
          <p:cNvSpPr txBox="1"/>
          <p:nvPr/>
        </p:nvSpPr>
        <p:spPr>
          <a:xfrm>
            <a:off x="1473693" y="2299317"/>
            <a:ext cx="2086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0.944</a:t>
            </a:r>
          </a:p>
          <a:p>
            <a:r>
              <a:rPr lang="tr-TR" dirty="0"/>
              <a:t>0.928</a:t>
            </a:r>
          </a:p>
          <a:p>
            <a:r>
              <a:rPr lang="tr-TR" dirty="0"/>
              <a:t>0.330</a:t>
            </a:r>
          </a:p>
          <a:p>
            <a:r>
              <a:rPr lang="tr-TR" dirty="0"/>
              <a:t>0.740</a:t>
            </a:r>
          </a:p>
          <a:p>
            <a:r>
              <a:rPr lang="tr-TR" dirty="0"/>
              <a:t>0.350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829C3CF-F6C2-4787-BA13-F5CDD5F8F35E}"/>
              </a:ext>
            </a:extLst>
          </p:cNvPr>
          <p:cNvSpPr/>
          <p:nvPr/>
        </p:nvSpPr>
        <p:spPr>
          <a:xfrm>
            <a:off x="6684885" y="5914639"/>
            <a:ext cx="2673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RLC4 Cevap 0.944</a:t>
            </a:r>
          </a:p>
        </p:txBody>
      </p:sp>
    </p:spTree>
    <p:extLst>
      <p:ext uri="{BB962C8B-B14F-4D97-AF65-F5344CB8AC3E}">
        <p14:creationId xmlns:p14="http://schemas.microsoft.com/office/powerpoint/2010/main" val="989930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038358F-3C5C-4B87-9121-0E998C7FD679}"/>
              </a:ext>
            </a:extLst>
          </p:cNvPr>
          <p:cNvSpPr/>
          <p:nvPr/>
        </p:nvSpPr>
        <p:spPr>
          <a:xfrm>
            <a:off x="301843" y="595769"/>
            <a:ext cx="7022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Ten-Roman"/>
              </a:rPr>
              <a:t>Bir seri </a:t>
            </a:r>
            <a:r>
              <a:rPr lang="tr-TR" i="1" dirty="0">
                <a:solidFill>
                  <a:srgbClr val="000000"/>
                </a:solidFill>
                <a:latin typeface="TimesTen-Italic"/>
              </a:rPr>
              <a:t>RLC </a:t>
            </a:r>
            <a:r>
              <a:rPr lang="tr-TR" dirty="0">
                <a:solidFill>
                  <a:srgbClr val="000000"/>
                </a:solidFill>
                <a:latin typeface="TimesTen-Italic"/>
              </a:rPr>
              <a:t>devresi</a:t>
            </a:r>
            <a:r>
              <a:rPr lang="tr-TR" i="1" dirty="0">
                <a:solidFill>
                  <a:srgbClr val="000000"/>
                </a:solidFill>
                <a:latin typeface="TimesTen-Italic"/>
              </a:rPr>
              <a:t> R</a:t>
            </a:r>
            <a:r>
              <a:rPr lang="tr-TR" i="1" dirty="0">
                <a:solidFill>
                  <a:srgbClr val="000000"/>
                </a:solidFill>
                <a:latin typeface="MathematicalPi-One"/>
              </a:rPr>
              <a:t>=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200 </a:t>
            </a:r>
            <a:r>
              <a:rPr lang="tr-TR" dirty="0" err="1">
                <a:solidFill>
                  <a:srgbClr val="000000"/>
                </a:solidFill>
                <a:latin typeface="TimesTen-Roman"/>
              </a:rPr>
              <a:t>ohm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 direnci, </a:t>
            </a:r>
            <a:r>
              <a:rPr lang="tr-TR" i="1" dirty="0">
                <a:solidFill>
                  <a:srgbClr val="000000"/>
                </a:solidFill>
                <a:latin typeface="TimesTen-Italic"/>
              </a:rPr>
              <a:t>X</a:t>
            </a:r>
            <a:r>
              <a:rPr lang="tr-TR" sz="800" i="1" dirty="0">
                <a:solidFill>
                  <a:srgbClr val="000000"/>
                </a:solidFill>
                <a:latin typeface="TimesTen-Italic"/>
              </a:rPr>
              <a:t>L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=80.0 </a:t>
            </a:r>
            <a:r>
              <a:rPr lang="tr-TR" dirty="0" err="1">
                <a:solidFill>
                  <a:srgbClr val="000000"/>
                </a:solidFill>
                <a:latin typeface="TimesTen-Roman"/>
              </a:rPr>
              <a:t>ohm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Ten-Roman"/>
              </a:rPr>
              <a:t>indüktif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Ten-Roman"/>
              </a:rPr>
              <a:t>reaktansa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 sahip </a:t>
            </a:r>
            <a:r>
              <a:rPr lang="tr-TR" dirty="0" err="1">
                <a:solidFill>
                  <a:srgbClr val="000000"/>
                </a:solidFill>
                <a:latin typeface="TimesTen-Roman"/>
              </a:rPr>
              <a:t>indüktör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 ve </a:t>
            </a:r>
            <a:r>
              <a:rPr lang="tr-TR" i="1" dirty="0">
                <a:solidFill>
                  <a:srgbClr val="000000"/>
                </a:solidFill>
                <a:latin typeface="TimesTen-Italic"/>
              </a:rPr>
              <a:t>X</a:t>
            </a:r>
            <a:r>
              <a:rPr lang="tr-TR" sz="800" i="1" dirty="0">
                <a:solidFill>
                  <a:srgbClr val="000000"/>
                </a:solidFill>
                <a:latin typeface="TimesTen-Italic"/>
              </a:rPr>
              <a:t>C </a:t>
            </a:r>
            <a:r>
              <a:rPr lang="tr-TR" dirty="0">
                <a:solidFill>
                  <a:srgbClr val="000000"/>
                </a:solidFill>
                <a:latin typeface="MathematicalPi-One"/>
              </a:rPr>
              <a:t>=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150 </a:t>
            </a:r>
            <a:r>
              <a:rPr lang="tr-TR" dirty="0" err="1">
                <a:solidFill>
                  <a:srgbClr val="000000"/>
                </a:solidFill>
                <a:latin typeface="TimesTen-Roman"/>
              </a:rPr>
              <a:t>ohm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Ten-Roman"/>
              </a:rPr>
              <a:t>kapasitif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Ten-Roman"/>
              </a:rPr>
              <a:t>reaktansa</a:t>
            </a:r>
            <a:r>
              <a:rPr lang="tr-TR" dirty="0">
                <a:solidFill>
                  <a:srgbClr val="000000"/>
                </a:solidFill>
                <a:latin typeface="TimesTen-Roman"/>
              </a:rPr>
              <a:t> sahip kapasitörden ibarettir. Bu devrenin güç çarpanı nedir?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02C80B5-AFA7-479D-842A-72674B328E96}"/>
              </a:ext>
            </a:extLst>
          </p:cNvPr>
          <p:cNvSpPr txBox="1"/>
          <p:nvPr/>
        </p:nvSpPr>
        <p:spPr>
          <a:xfrm>
            <a:off x="1473693" y="2299317"/>
            <a:ext cx="2086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0,944</a:t>
            </a:r>
          </a:p>
          <a:p>
            <a:r>
              <a:rPr lang="tr-TR" dirty="0"/>
              <a:t>0,928</a:t>
            </a:r>
          </a:p>
          <a:p>
            <a:r>
              <a:rPr lang="tr-TR" dirty="0"/>
              <a:t>0,330</a:t>
            </a:r>
          </a:p>
          <a:p>
            <a:r>
              <a:rPr lang="tr-TR" dirty="0"/>
              <a:t>0,740</a:t>
            </a:r>
          </a:p>
          <a:p>
            <a:r>
              <a:rPr lang="tr-TR" dirty="0"/>
              <a:t>0,350</a:t>
            </a:r>
          </a:p>
          <a:p>
            <a:r>
              <a:rPr lang="tr-TR" dirty="0"/>
              <a:t>hiçbiri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3B0F33F-505D-4C7D-BBB1-AD3E3731A1BD}"/>
              </a:ext>
            </a:extLst>
          </p:cNvPr>
          <p:cNvSpPr/>
          <p:nvPr/>
        </p:nvSpPr>
        <p:spPr>
          <a:xfrm>
            <a:off x="6684885" y="5914639"/>
            <a:ext cx="2673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RLC4 Cevap 0,944</a:t>
            </a:r>
          </a:p>
        </p:txBody>
      </p:sp>
    </p:spTree>
    <p:extLst>
      <p:ext uri="{BB962C8B-B14F-4D97-AF65-F5344CB8AC3E}">
        <p14:creationId xmlns:p14="http://schemas.microsoft.com/office/powerpoint/2010/main" val="3396716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7E73466-E2FB-4465-B979-17DAB1647D95}"/>
              </a:ext>
            </a:extLst>
          </p:cNvPr>
          <p:cNvSpPr/>
          <p:nvPr/>
        </p:nvSpPr>
        <p:spPr>
          <a:xfrm>
            <a:off x="639194" y="287563"/>
            <a:ext cx="5992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An oscillating </a:t>
            </a:r>
            <a:r>
              <a:rPr lang="en-US" i="1" dirty="0">
                <a:latin typeface="TimesTen-Italic"/>
              </a:rPr>
              <a:t>LC </a:t>
            </a:r>
            <a:r>
              <a:rPr lang="en-US" dirty="0">
                <a:latin typeface="TimesTen-Roman"/>
              </a:rPr>
              <a:t>circuit consisting of a </a:t>
            </a:r>
            <a:r>
              <a:rPr lang="tr-TR" dirty="0">
                <a:latin typeface="TimesTen-Roman"/>
              </a:rPr>
              <a:t>2</a:t>
            </a:r>
            <a:r>
              <a:rPr lang="en-US" dirty="0">
                <a:latin typeface="TimesTen-Roman"/>
              </a:rPr>
              <a:t>.0 </a:t>
            </a:r>
            <a:r>
              <a:rPr lang="en-US" dirty="0" err="1">
                <a:latin typeface="TimesTen-Roman"/>
              </a:rPr>
              <a:t>nF</a:t>
            </a:r>
            <a:r>
              <a:rPr lang="en-US" dirty="0">
                <a:latin typeface="TimesTen-Roman"/>
              </a:rPr>
              <a:t> capacitor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and a </a:t>
            </a:r>
            <a:r>
              <a:rPr lang="tr-TR" dirty="0">
                <a:latin typeface="TimesTen-Roman"/>
              </a:rPr>
              <a:t>1</a:t>
            </a:r>
            <a:r>
              <a:rPr lang="en-US" dirty="0">
                <a:latin typeface="TimesTen-Roman"/>
              </a:rPr>
              <a:t>.0 </a:t>
            </a:r>
            <a:r>
              <a:rPr lang="en-US" dirty="0" err="1">
                <a:latin typeface="TimesTen-Roman"/>
              </a:rPr>
              <a:t>mH</a:t>
            </a:r>
            <a:r>
              <a:rPr lang="en-US" dirty="0">
                <a:latin typeface="TimesTen-Roman"/>
              </a:rPr>
              <a:t> coil has a maximum voltage of </a:t>
            </a:r>
            <a:r>
              <a:rPr lang="tr-TR" dirty="0">
                <a:latin typeface="TimesTen-Roman"/>
              </a:rPr>
              <a:t>4</a:t>
            </a:r>
            <a:r>
              <a:rPr lang="en-US" dirty="0">
                <a:latin typeface="TimesTen-Roman"/>
              </a:rPr>
              <a:t>.0 V.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What </a:t>
            </a:r>
            <a:r>
              <a:rPr lang="tr-TR" dirty="0">
                <a:latin typeface="TimesTen-Roman"/>
              </a:rPr>
              <a:t>is</a:t>
            </a:r>
            <a:r>
              <a:rPr lang="en-US" dirty="0">
                <a:latin typeface="TimesTen-Roman"/>
              </a:rPr>
              <a:t> the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maximum charge on the capacitor</a:t>
            </a:r>
            <a:r>
              <a:rPr lang="tr-TR" dirty="0">
                <a:latin typeface="TimesTen-Roman"/>
              </a:rPr>
              <a:t>? 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ABF19CC-5FE3-4046-A7C9-89E3F63B8F3F}"/>
              </a:ext>
            </a:extLst>
          </p:cNvPr>
          <p:cNvSpPr txBox="1"/>
          <p:nvPr/>
        </p:nvSpPr>
        <p:spPr>
          <a:xfrm>
            <a:off x="887766" y="1939667"/>
            <a:ext cx="1615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</a:t>
            </a:r>
            <a:r>
              <a:rPr lang="tr-TR" dirty="0" err="1"/>
              <a:t>nC</a:t>
            </a:r>
            <a:endParaRPr lang="tr-TR" dirty="0"/>
          </a:p>
          <a:p>
            <a:r>
              <a:rPr lang="tr-TR" dirty="0"/>
              <a:t>8 µC</a:t>
            </a:r>
          </a:p>
          <a:p>
            <a:r>
              <a:rPr lang="tr-TR" dirty="0"/>
              <a:t>8 C</a:t>
            </a:r>
          </a:p>
          <a:p>
            <a:r>
              <a:rPr lang="tr-TR" dirty="0"/>
              <a:t>2 </a:t>
            </a:r>
            <a:r>
              <a:rPr lang="tr-TR" dirty="0" err="1"/>
              <a:t>nC</a:t>
            </a:r>
            <a:endParaRPr lang="tr-TR" dirty="0"/>
          </a:p>
          <a:p>
            <a:r>
              <a:rPr lang="tr-TR" dirty="0"/>
              <a:t>2 µC</a:t>
            </a:r>
          </a:p>
          <a:p>
            <a:r>
              <a:rPr lang="tr-TR" dirty="0"/>
              <a:t>2 C</a:t>
            </a:r>
          </a:p>
          <a:p>
            <a:r>
              <a:rPr lang="tr-TR" dirty="0"/>
              <a:t>0.5 </a:t>
            </a:r>
            <a:r>
              <a:rPr lang="tr-TR" dirty="0" err="1"/>
              <a:t>nC</a:t>
            </a:r>
            <a:endParaRPr lang="tr-TR" dirty="0"/>
          </a:p>
          <a:p>
            <a:r>
              <a:rPr lang="tr-TR" dirty="0"/>
              <a:t>0.5 µC</a:t>
            </a:r>
          </a:p>
          <a:p>
            <a:r>
              <a:rPr lang="tr-TR" dirty="0"/>
              <a:t>0.5 C</a:t>
            </a:r>
          </a:p>
          <a:p>
            <a:r>
              <a:rPr lang="tr-TR" dirty="0"/>
              <a:t>1 </a:t>
            </a:r>
            <a:r>
              <a:rPr lang="tr-TR" dirty="0" err="1"/>
              <a:t>nC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D122FF5-BC2A-4772-9FEF-98137125DB3A}"/>
              </a:ext>
            </a:extLst>
          </p:cNvPr>
          <p:cNvSpPr/>
          <p:nvPr/>
        </p:nvSpPr>
        <p:spPr>
          <a:xfrm>
            <a:off x="7502357" y="5712326"/>
            <a:ext cx="161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LC1 Cevap 8 </a:t>
            </a:r>
            <a:r>
              <a:rPr lang="tr-TR" dirty="0" err="1"/>
              <a:t>nC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812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748AD39D-0A4F-445B-9DE1-DE83C6EF81AE}"/>
              </a:ext>
            </a:extLst>
          </p:cNvPr>
          <p:cNvGrpSpPr/>
          <p:nvPr/>
        </p:nvGrpSpPr>
        <p:grpSpPr>
          <a:xfrm>
            <a:off x="350668" y="1300085"/>
            <a:ext cx="6937639" cy="2129686"/>
            <a:chOff x="350668" y="1300085"/>
            <a:chExt cx="6937639" cy="2129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Dikdörtgen 3">
                  <a:extLst>
                    <a:ext uri="{FF2B5EF4-FFF2-40B4-BE49-F238E27FC236}">
                      <a16:creationId xmlns:a16="http://schemas.microsoft.com/office/drawing/2014/main" id="{C40C42A5-8971-4F25-AB0B-7120605EF1D1}"/>
                    </a:ext>
                  </a:extLst>
                </p:cNvPr>
                <p:cNvSpPr/>
                <p:nvPr/>
              </p:nvSpPr>
              <p:spPr>
                <a:xfrm>
                  <a:off x="350668" y="1300085"/>
                  <a:ext cx="4572000" cy="212968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GB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In the figure, three thin plastic rods form quarter-circles with a common </a:t>
                  </a:r>
                  <a:r>
                    <a:rPr lang="en-GB" dirty="0" err="1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center</a:t>
                  </a:r>
                  <a:r>
                    <a:rPr lang="en-GB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of curvature at the origin. The uniform charges on the three rods are Q</a:t>
                  </a:r>
                  <a:r>
                    <a:rPr lang="en-GB" baseline="-250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1</a:t>
                  </a:r>
                  <a:r>
                    <a:rPr lang="en-GB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= 30 </a:t>
                  </a:r>
                  <a:r>
                    <a:rPr lang="en-GB" dirty="0" err="1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nC</a:t>
                  </a:r>
                  <a:r>
                    <a:rPr lang="en-GB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, Q</a:t>
                  </a:r>
                  <a:r>
                    <a:rPr lang="en-GB" baseline="-250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2</a:t>
                  </a:r>
                  <a:r>
                    <a:rPr lang="en-GB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= 3·Q</a:t>
                  </a:r>
                  <a:r>
                    <a:rPr lang="en-GB" baseline="-250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1</a:t>
                  </a:r>
                  <a:r>
                    <a:rPr lang="en-GB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, and Q</a:t>
                  </a:r>
                  <a:r>
                    <a:rPr lang="en-GB" baseline="-250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3</a:t>
                  </a:r>
                  <a:r>
                    <a:rPr lang="en-GB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= 8·Q</a:t>
                  </a:r>
                  <a:r>
                    <a:rPr lang="en-GB" baseline="-250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1</a:t>
                  </a:r>
                  <a:r>
                    <a:rPr lang="en-GB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. What is the net electric potential at the origin due to the rods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? </a:t>
                  </a:r>
                  <a:r>
                    <a:rPr lang="tr-TR" dirty="0" err="1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Give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</a:t>
                  </a:r>
                  <a:r>
                    <a:rPr lang="tr-TR" dirty="0" err="1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your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</a:t>
                  </a:r>
                  <a:r>
                    <a:rPr lang="tr-TR" dirty="0" err="1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answer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in volt.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=9.0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a14:m>
                  <a:r>
                    <a:rPr lang="tr-TR" dirty="0"/>
                    <a:t> Nm</a:t>
                  </a:r>
                  <a:r>
                    <a:rPr lang="tr-TR" baseline="30000" dirty="0"/>
                    <a:t>2</a:t>
                  </a:r>
                  <a:r>
                    <a:rPr lang="tr-TR" dirty="0"/>
                    <a:t>/C</a:t>
                  </a:r>
                  <a:r>
                    <a:rPr lang="tr-TR" baseline="30000" dirty="0"/>
                    <a:t>2 </a:t>
                  </a:r>
                  <a:r>
                    <a:rPr lang="tr-TR" dirty="0"/>
                    <a:t>)</a:t>
                  </a:r>
                  <a:endParaRPr lang="en-US" baseline="30000" dirty="0"/>
                </a:p>
              </p:txBody>
            </p:sp>
          </mc:Choice>
          <mc:Fallback xmlns="">
            <p:sp>
              <p:nvSpPr>
                <p:cNvPr id="4" name="Dikdörtgen 3">
                  <a:extLst>
                    <a:ext uri="{FF2B5EF4-FFF2-40B4-BE49-F238E27FC236}">
                      <a16:creationId xmlns:a16="http://schemas.microsoft.com/office/drawing/2014/main" id="{C40C42A5-8971-4F25-AB0B-7120605EF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68" y="1300085"/>
                  <a:ext cx="4572000" cy="2129686"/>
                </a:xfrm>
                <a:prstGeom prst="rect">
                  <a:avLst/>
                </a:prstGeom>
                <a:blipFill>
                  <a:blip r:embed="rId2"/>
                  <a:stretch>
                    <a:fillRect l="-1200" t="-1429" r="-800" b="-3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B8557602-A1E9-4A36-BB5A-5AC62108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31" y="1482571"/>
              <a:ext cx="2284076" cy="15227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Dikdörtgen 4">
            <a:extLst>
              <a:ext uri="{FF2B5EF4-FFF2-40B4-BE49-F238E27FC236}">
                <a16:creationId xmlns:a16="http://schemas.microsoft.com/office/drawing/2014/main" id="{A7B42CF3-6FB5-4DE4-8869-3870C03C71CD}"/>
              </a:ext>
            </a:extLst>
          </p:cNvPr>
          <p:cNvSpPr/>
          <p:nvPr/>
        </p:nvSpPr>
        <p:spPr>
          <a:xfrm>
            <a:off x="5731791" y="5985161"/>
            <a:ext cx="2978379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E3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121500 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33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7E73466-E2FB-4465-B979-17DAB1647D95}"/>
              </a:ext>
            </a:extLst>
          </p:cNvPr>
          <p:cNvSpPr/>
          <p:nvPr/>
        </p:nvSpPr>
        <p:spPr>
          <a:xfrm>
            <a:off x="639194" y="287563"/>
            <a:ext cx="5992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Ten-Roman"/>
              </a:rPr>
              <a:t>Salınan bir </a:t>
            </a:r>
            <a:r>
              <a:rPr lang="en-US" i="1" dirty="0">
                <a:latin typeface="TimesTen-Italic"/>
              </a:rPr>
              <a:t>LC </a:t>
            </a:r>
            <a:r>
              <a:rPr lang="tr-TR" dirty="0">
                <a:latin typeface="TimesTen-Italic"/>
              </a:rPr>
              <a:t>devresi</a:t>
            </a:r>
            <a:r>
              <a:rPr lang="tr-TR" i="1" dirty="0">
                <a:latin typeface="TimesTen-Italic"/>
              </a:rPr>
              <a:t> </a:t>
            </a:r>
            <a:r>
              <a:rPr lang="tr-TR" dirty="0">
                <a:latin typeface="TimesTen-Roman"/>
              </a:rPr>
              <a:t>2,</a:t>
            </a:r>
            <a:r>
              <a:rPr lang="en-US" dirty="0">
                <a:latin typeface="TimesTen-Roman"/>
              </a:rPr>
              <a:t>0 </a:t>
            </a:r>
            <a:r>
              <a:rPr lang="en-US" dirty="0" err="1">
                <a:latin typeface="TimesTen-Roman"/>
              </a:rPr>
              <a:t>nF</a:t>
            </a:r>
            <a:r>
              <a:rPr lang="en-US" dirty="0">
                <a:latin typeface="TimesTen-Roman"/>
              </a:rPr>
              <a:t> </a:t>
            </a:r>
            <a:r>
              <a:rPr lang="tr-TR" dirty="0">
                <a:latin typeface="TimesTen-Roman"/>
              </a:rPr>
              <a:t>değerinde kapasitörden, 1,</a:t>
            </a:r>
            <a:r>
              <a:rPr lang="en-US" dirty="0">
                <a:latin typeface="TimesTen-Roman"/>
              </a:rPr>
              <a:t>0 </a:t>
            </a:r>
            <a:r>
              <a:rPr lang="en-US" dirty="0" err="1">
                <a:latin typeface="TimesTen-Roman"/>
              </a:rPr>
              <a:t>mH</a:t>
            </a:r>
            <a:r>
              <a:rPr lang="en-US" dirty="0">
                <a:latin typeface="TimesTen-Roman"/>
              </a:rPr>
              <a:t> </a:t>
            </a:r>
            <a:r>
              <a:rPr lang="tr-TR" dirty="0">
                <a:latin typeface="TimesTen-Roman"/>
              </a:rPr>
              <a:t>değerindeki bobinden ibaret olup maksimum 4</a:t>
            </a:r>
            <a:r>
              <a:rPr lang="en-US" dirty="0">
                <a:latin typeface="TimesTen-Roman"/>
              </a:rPr>
              <a:t>.0 V</a:t>
            </a:r>
            <a:r>
              <a:rPr lang="tr-TR" dirty="0">
                <a:latin typeface="TimesTen-Roman"/>
              </a:rPr>
              <a:t> gerilime sahiptir</a:t>
            </a:r>
            <a:r>
              <a:rPr lang="en-US" dirty="0">
                <a:latin typeface="TimesTen-Roman"/>
              </a:rPr>
              <a:t>.</a:t>
            </a:r>
            <a:r>
              <a:rPr lang="tr-TR" dirty="0">
                <a:latin typeface="TimesTen-Roman"/>
              </a:rPr>
              <a:t> Kapasitör üzerindeki maksimum yük nedir? 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ABF19CC-5FE3-4046-A7C9-89E3F63B8F3F}"/>
              </a:ext>
            </a:extLst>
          </p:cNvPr>
          <p:cNvSpPr txBox="1"/>
          <p:nvPr/>
        </p:nvSpPr>
        <p:spPr>
          <a:xfrm>
            <a:off x="887766" y="1939667"/>
            <a:ext cx="1615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</a:t>
            </a:r>
            <a:r>
              <a:rPr lang="tr-TR" dirty="0" err="1"/>
              <a:t>nC</a:t>
            </a:r>
            <a:endParaRPr lang="tr-TR" dirty="0"/>
          </a:p>
          <a:p>
            <a:r>
              <a:rPr lang="tr-TR" dirty="0"/>
              <a:t>8 µC</a:t>
            </a:r>
          </a:p>
          <a:p>
            <a:r>
              <a:rPr lang="tr-TR" dirty="0"/>
              <a:t>8 C</a:t>
            </a:r>
          </a:p>
          <a:p>
            <a:r>
              <a:rPr lang="tr-TR" dirty="0"/>
              <a:t>2 </a:t>
            </a:r>
            <a:r>
              <a:rPr lang="tr-TR" dirty="0" err="1"/>
              <a:t>nC</a:t>
            </a:r>
            <a:endParaRPr lang="tr-TR" dirty="0"/>
          </a:p>
          <a:p>
            <a:r>
              <a:rPr lang="tr-TR" dirty="0"/>
              <a:t>2 µC</a:t>
            </a:r>
          </a:p>
          <a:p>
            <a:r>
              <a:rPr lang="tr-TR" dirty="0"/>
              <a:t>2 C</a:t>
            </a:r>
          </a:p>
          <a:p>
            <a:r>
              <a:rPr lang="tr-TR" dirty="0"/>
              <a:t>0.5 </a:t>
            </a:r>
            <a:r>
              <a:rPr lang="tr-TR" dirty="0" err="1"/>
              <a:t>nC</a:t>
            </a:r>
            <a:endParaRPr lang="tr-TR" dirty="0"/>
          </a:p>
          <a:p>
            <a:r>
              <a:rPr lang="tr-TR" dirty="0"/>
              <a:t>0.5 µC</a:t>
            </a:r>
          </a:p>
          <a:p>
            <a:r>
              <a:rPr lang="tr-TR" dirty="0"/>
              <a:t>0.5 C</a:t>
            </a:r>
          </a:p>
          <a:p>
            <a:r>
              <a:rPr lang="tr-TR" dirty="0"/>
              <a:t>1 </a:t>
            </a:r>
            <a:r>
              <a:rPr lang="tr-TR" dirty="0" err="1"/>
              <a:t>nC</a:t>
            </a:r>
            <a:endParaRPr lang="tr-TR" dirty="0"/>
          </a:p>
          <a:p>
            <a:r>
              <a:rPr lang="tr-TR" dirty="0"/>
              <a:t>Hiçbiri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D122FF5-BC2A-4772-9FEF-98137125DB3A}"/>
              </a:ext>
            </a:extLst>
          </p:cNvPr>
          <p:cNvSpPr/>
          <p:nvPr/>
        </p:nvSpPr>
        <p:spPr>
          <a:xfrm>
            <a:off x="7307048" y="5703448"/>
            <a:ext cx="161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LC1 Cevap 8 </a:t>
            </a:r>
            <a:r>
              <a:rPr lang="tr-TR" dirty="0" err="1"/>
              <a:t>nC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5423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7E73466-E2FB-4465-B979-17DAB1647D95}"/>
              </a:ext>
            </a:extLst>
          </p:cNvPr>
          <p:cNvSpPr/>
          <p:nvPr/>
        </p:nvSpPr>
        <p:spPr>
          <a:xfrm>
            <a:off x="759041" y="619367"/>
            <a:ext cx="6312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An oscillating </a:t>
            </a:r>
            <a:r>
              <a:rPr lang="en-US" i="1" dirty="0">
                <a:latin typeface="TimesTen-Italic"/>
              </a:rPr>
              <a:t>LC </a:t>
            </a:r>
            <a:r>
              <a:rPr lang="en-US" dirty="0">
                <a:latin typeface="TimesTen-Roman"/>
              </a:rPr>
              <a:t>circuit consisting of a </a:t>
            </a:r>
            <a:r>
              <a:rPr lang="tr-TR" dirty="0">
                <a:latin typeface="TimesTen-Roman"/>
              </a:rPr>
              <a:t>4</a:t>
            </a:r>
            <a:r>
              <a:rPr lang="en-US" dirty="0">
                <a:latin typeface="TimesTen-Roman"/>
              </a:rPr>
              <a:t>.0 </a:t>
            </a:r>
            <a:r>
              <a:rPr lang="en-US" dirty="0" err="1">
                <a:latin typeface="TimesTen-Roman"/>
              </a:rPr>
              <a:t>nF</a:t>
            </a:r>
            <a:r>
              <a:rPr lang="en-US" dirty="0">
                <a:latin typeface="TimesTen-Roman"/>
              </a:rPr>
              <a:t> capacitor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and a </a:t>
            </a:r>
            <a:r>
              <a:rPr lang="tr-TR" dirty="0">
                <a:latin typeface="TimesTen-Roman"/>
              </a:rPr>
              <a:t>4</a:t>
            </a:r>
            <a:r>
              <a:rPr lang="en-US" dirty="0">
                <a:latin typeface="TimesTen-Roman"/>
              </a:rPr>
              <a:t>.0 </a:t>
            </a:r>
            <a:r>
              <a:rPr lang="en-US" dirty="0" err="1">
                <a:latin typeface="TimesTen-Roman"/>
              </a:rPr>
              <a:t>mH</a:t>
            </a:r>
            <a:r>
              <a:rPr lang="en-US" dirty="0">
                <a:latin typeface="TimesTen-Roman"/>
              </a:rPr>
              <a:t> coil has a maximum voltage of </a:t>
            </a:r>
            <a:r>
              <a:rPr lang="tr-TR" dirty="0">
                <a:latin typeface="TimesTen-Roman"/>
              </a:rPr>
              <a:t>4</a:t>
            </a:r>
            <a:r>
              <a:rPr lang="en-US" dirty="0">
                <a:latin typeface="TimesTen-Roman"/>
              </a:rPr>
              <a:t>.0 V.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What </a:t>
            </a:r>
            <a:r>
              <a:rPr lang="tr-TR" dirty="0">
                <a:latin typeface="TimesTen-Roman"/>
              </a:rPr>
              <a:t>is</a:t>
            </a:r>
            <a:r>
              <a:rPr lang="en-US" dirty="0">
                <a:latin typeface="TimesTen-Roman"/>
              </a:rPr>
              <a:t> the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maximum </a:t>
            </a:r>
            <a:r>
              <a:rPr lang="tr-TR" dirty="0" err="1">
                <a:latin typeface="TimesTen-Roman"/>
              </a:rPr>
              <a:t>current</a:t>
            </a:r>
            <a:r>
              <a:rPr lang="tr-TR" dirty="0">
                <a:latin typeface="TimesTen-Roman"/>
              </a:rPr>
              <a:t> in </a:t>
            </a:r>
            <a:r>
              <a:rPr lang="tr-TR" dirty="0" err="1">
                <a:latin typeface="TimesTen-Roman"/>
              </a:rPr>
              <a:t>the</a:t>
            </a:r>
            <a:r>
              <a:rPr lang="tr-TR" dirty="0">
                <a:latin typeface="TimesTen-Roman"/>
              </a:rPr>
              <a:t> </a:t>
            </a:r>
            <a:r>
              <a:rPr lang="tr-TR" dirty="0" err="1">
                <a:latin typeface="TimesTen-Roman"/>
              </a:rPr>
              <a:t>circuit</a:t>
            </a:r>
            <a:r>
              <a:rPr lang="tr-TR" dirty="0">
                <a:latin typeface="TimesTen-Roman"/>
              </a:rPr>
              <a:t>? 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ABF19CC-5FE3-4046-A7C9-89E3F63B8F3F}"/>
              </a:ext>
            </a:extLst>
          </p:cNvPr>
          <p:cNvSpPr txBox="1"/>
          <p:nvPr/>
        </p:nvSpPr>
        <p:spPr>
          <a:xfrm>
            <a:off x="896644" y="2241508"/>
            <a:ext cx="1615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 </a:t>
            </a:r>
            <a:r>
              <a:rPr lang="tr-TR" dirty="0" err="1"/>
              <a:t>mA</a:t>
            </a:r>
            <a:endParaRPr lang="tr-TR" dirty="0"/>
          </a:p>
          <a:p>
            <a:r>
              <a:rPr lang="tr-TR" dirty="0"/>
              <a:t>1 </a:t>
            </a:r>
            <a:r>
              <a:rPr lang="tr-TR" dirty="0" err="1"/>
              <a:t>mA</a:t>
            </a:r>
            <a:endParaRPr lang="tr-TR" dirty="0"/>
          </a:p>
          <a:p>
            <a:r>
              <a:rPr lang="tr-TR" dirty="0"/>
              <a:t>3 </a:t>
            </a:r>
            <a:r>
              <a:rPr lang="tr-TR" dirty="0" err="1"/>
              <a:t>mA</a:t>
            </a:r>
            <a:endParaRPr lang="tr-TR" dirty="0"/>
          </a:p>
          <a:p>
            <a:r>
              <a:rPr lang="tr-TR" dirty="0"/>
              <a:t>4 </a:t>
            </a:r>
            <a:r>
              <a:rPr lang="tr-TR" dirty="0" err="1"/>
              <a:t>mA</a:t>
            </a:r>
            <a:endParaRPr lang="tr-TR" dirty="0"/>
          </a:p>
          <a:p>
            <a:r>
              <a:rPr lang="tr-TR" dirty="0"/>
              <a:t>2 A</a:t>
            </a:r>
          </a:p>
          <a:p>
            <a:r>
              <a:rPr lang="tr-TR" dirty="0"/>
              <a:t>3 A</a:t>
            </a:r>
          </a:p>
          <a:p>
            <a:r>
              <a:rPr lang="tr-TR" dirty="0"/>
              <a:t>1 A</a:t>
            </a:r>
          </a:p>
          <a:p>
            <a:r>
              <a:rPr lang="tr-TR" dirty="0"/>
              <a:t>4 A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D122FF5-BC2A-4772-9FEF-98137125DB3A}"/>
              </a:ext>
            </a:extLst>
          </p:cNvPr>
          <p:cNvSpPr/>
          <p:nvPr/>
        </p:nvSpPr>
        <p:spPr>
          <a:xfrm>
            <a:off x="7502357" y="5712326"/>
            <a:ext cx="168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LC2 Cevap 4 </a:t>
            </a:r>
            <a:r>
              <a:rPr lang="tr-TR" dirty="0" err="1"/>
              <a:t>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7616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7E73466-E2FB-4465-B979-17DAB1647D95}"/>
              </a:ext>
            </a:extLst>
          </p:cNvPr>
          <p:cNvSpPr/>
          <p:nvPr/>
        </p:nvSpPr>
        <p:spPr>
          <a:xfrm>
            <a:off x="759041" y="619367"/>
            <a:ext cx="6312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Ten-Roman"/>
              </a:rPr>
              <a:t>Bir </a:t>
            </a:r>
            <a:r>
              <a:rPr lang="en-US" i="1" dirty="0">
                <a:latin typeface="TimesTen-Italic"/>
              </a:rPr>
              <a:t>LC </a:t>
            </a:r>
            <a:r>
              <a:rPr lang="tr-TR" dirty="0">
                <a:latin typeface="TimesTen-Italic"/>
              </a:rPr>
              <a:t>salınım devresi </a:t>
            </a:r>
            <a:r>
              <a:rPr lang="tr-TR" dirty="0">
                <a:latin typeface="TimesTen-Roman"/>
              </a:rPr>
              <a:t>4,</a:t>
            </a:r>
            <a:r>
              <a:rPr lang="en-US" dirty="0">
                <a:latin typeface="TimesTen-Roman"/>
              </a:rPr>
              <a:t>0</a:t>
            </a:r>
            <a:r>
              <a:rPr lang="tr-TR" dirty="0">
                <a:latin typeface="TimesTen-Roman"/>
              </a:rPr>
              <a:t>-</a:t>
            </a:r>
            <a:r>
              <a:rPr lang="en-US" dirty="0" err="1">
                <a:latin typeface="TimesTen-Roman"/>
              </a:rPr>
              <a:t>nF</a:t>
            </a:r>
            <a:r>
              <a:rPr lang="en-US" dirty="0">
                <a:latin typeface="TimesTen-Roman"/>
              </a:rPr>
              <a:t> </a:t>
            </a:r>
            <a:r>
              <a:rPr lang="tr-TR" dirty="0">
                <a:latin typeface="TimesTen-Roman"/>
              </a:rPr>
              <a:t>Kapasitör, 4,</a:t>
            </a:r>
            <a:r>
              <a:rPr lang="en-US" dirty="0">
                <a:latin typeface="TimesTen-Roman"/>
              </a:rPr>
              <a:t>0</a:t>
            </a:r>
            <a:r>
              <a:rPr lang="tr-TR" dirty="0">
                <a:latin typeface="TimesTen-Roman"/>
              </a:rPr>
              <a:t>-</a:t>
            </a:r>
            <a:r>
              <a:rPr lang="en-US" dirty="0" err="1">
                <a:latin typeface="TimesTen-Roman"/>
              </a:rPr>
              <a:t>mH</a:t>
            </a:r>
            <a:r>
              <a:rPr lang="en-US" dirty="0">
                <a:latin typeface="TimesTen-Roman"/>
              </a:rPr>
              <a:t> </a:t>
            </a:r>
            <a:r>
              <a:rPr lang="tr-TR" dirty="0">
                <a:latin typeface="TimesTen-Roman"/>
              </a:rPr>
              <a:t>bobinden ibaret olup maksimum 4,</a:t>
            </a:r>
            <a:r>
              <a:rPr lang="en-US" dirty="0">
                <a:latin typeface="TimesTen-Roman"/>
              </a:rPr>
              <a:t>0 V</a:t>
            </a:r>
            <a:r>
              <a:rPr lang="tr-TR" dirty="0">
                <a:latin typeface="TimesTen-Roman"/>
              </a:rPr>
              <a:t> gerilime sahiptir</a:t>
            </a:r>
            <a:r>
              <a:rPr lang="en-US" dirty="0">
                <a:latin typeface="TimesTen-Roman"/>
              </a:rPr>
              <a:t>.</a:t>
            </a:r>
            <a:r>
              <a:rPr lang="tr-TR" dirty="0">
                <a:latin typeface="TimesTen-Roman"/>
              </a:rPr>
              <a:t> Devredeki maksimum akım nedir?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ABF19CC-5FE3-4046-A7C9-89E3F63B8F3F}"/>
              </a:ext>
            </a:extLst>
          </p:cNvPr>
          <p:cNvSpPr txBox="1"/>
          <p:nvPr/>
        </p:nvSpPr>
        <p:spPr>
          <a:xfrm>
            <a:off x="896644" y="2241508"/>
            <a:ext cx="1615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 </a:t>
            </a:r>
            <a:r>
              <a:rPr lang="tr-TR" dirty="0" err="1"/>
              <a:t>mA</a:t>
            </a:r>
            <a:endParaRPr lang="tr-TR" dirty="0"/>
          </a:p>
          <a:p>
            <a:r>
              <a:rPr lang="tr-TR" dirty="0"/>
              <a:t>1 </a:t>
            </a:r>
            <a:r>
              <a:rPr lang="tr-TR" dirty="0" err="1"/>
              <a:t>mA</a:t>
            </a:r>
            <a:endParaRPr lang="tr-TR" dirty="0"/>
          </a:p>
          <a:p>
            <a:r>
              <a:rPr lang="tr-TR" dirty="0"/>
              <a:t>3 </a:t>
            </a:r>
            <a:r>
              <a:rPr lang="tr-TR" dirty="0" err="1"/>
              <a:t>mA</a:t>
            </a:r>
            <a:endParaRPr lang="tr-TR" dirty="0"/>
          </a:p>
          <a:p>
            <a:r>
              <a:rPr lang="tr-TR" dirty="0"/>
              <a:t>4 </a:t>
            </a:r>
            <a:r>
              <a:rPr lang="tr-TR" dirty="0" err="1"/>
              <a:t>mA</a:t>
            </a:r>
            <a:endParaRPr lang="tr-TR" dirty="0"/>
          </a:p>
          <a:p>
            <a:r>
              <a:rPr lang="tr-TR" dirty="0"/>
              <a:t>2 A</a:t>
            </a:r>
          </a:p>
          <a:p>
            <a:r>
              <a:rPr lang="tr-TR" dirty="0"/>
              <a:t>3 A</a:t>
            </a:r>
          </a:p>
          <a:p>
            <a:r>
              <a:rPr lang="tr-TR" dirty="0"/>
              <a:t>1 A</a:t>
            </a:r>
          </a:p>
          <a:p>
            <a:r>
              <a:rPr lang="tr-TR" dirty="0"/>
              <a:t>4 A</a:t>
            </a:r>
          </a:p>
          <a:p>
            <a:r>
              <a:rPr lang="tr-TR" dirty="0"/>
              <a:t>hiçbiri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D122FF5-BC2A-4772-9FEF-98137125DB3A}"/>
              </a:ext>
            </a:extLst>
          </p:cNvPr>
          <p:cNvSpPr/>
          <p:nvPr/>
        </p:nvSpPr>
        <p:spPr>
          <a:xfrm>
            <a:off x="7280415" y="5694571"/>
            <a:ext cx="168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LC2 Cevap 4 </a:t>
            </a:r>
            <a:r>
              <a:rPr lang="tr-TR" dirty="0" err="1"/>
              <a:t>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46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7E73466-E2FB-4465-B979-17DAB1647D95}"/>
              </a:ext>
            </a:extLst>
          </p:cNvPr>
          <p:cNvSpPr/>
          <p:nvPr/>
        </p:nvSpPr>
        <p:spPr>
          <a:xfrm>
            <a:off x="1083074" y="734777"/>
            <a:ext cx="6312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An oscillating </a:t>
            </a:r>
            <a:r>
              <a:rPr lang="en-US" i="1" dirty="0">
                <a:latin typeface="TimesTen-Italic"/>
              </a:rPr>
              <a:t>LC </a:t>
            </a:r>
            <a:r>
              <a:rPr lang="en-US" dirty="0">
                <a:latin typeface="TimesTen-Roman"/>
              </a:rPr>
              <a:t>circuit consisting of a </a:t>
            </a:r>
            <a:r>
              <a:rPr lang="tr-TR" dirty="0">
                <a:latin typeface="TimesTen-Roman"/>
              </a:rPr>
              <a:t>6</a:t>
            </a:r>
            <a:r>
              <a:rPr lang="en-US" dirty="0">
                <a:latin typeface="TimesTen-Roman"/>
              </a:rPr>
              <a:t>.0 </a:t>
            </a:r>
            <a:r>
              <a:rPr lang="en-US" dirty="0" err="1">
                <a:latin typeface="TimesTen-Roman"/>
              </a:rPr>
              <a:t>nF</a:t>
            </a:r>
            <a:r>
              <a:rPr lang="en-US" dirty="0">
                <a:latin typeface="TimesTen-Roman"/>
              </a:rPr>
              <a:t> capacitor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and a </a:t>
            </a:r>
            <a:r>
              <a:rPr lang="tr-TR" dirty="0">
                <a:latin typeface="TimesTen-Roman"/>
              </a:rPr>
              <a:t>2</a:t>
            </a:r>
            <a:r>
              <a:rPr lang="en-US" dirty="0">
                <a:latin typeface="TimesTen-Roman"/>
              </a:rPr>
              <a:t>.0 </a:t>
            </a:r>
            <a:r>
              <a:rPr lang="en-US" dirty="0" err="1">
                <a:latin typeface="TimesTen-Roman"/>
              </a:rPr>
              <a:t>mH</a:t>
            </a:r>
            <a:r>
              <a:rPr lang="en-US" dirty="0">
                <a:latin typeface="TimesTen-Roman"/>
              </a:rPr>
              <a:t> coil has a maximum voltage of </a:t>
            </a:r>
            <a:r>
              <a:rPr lang="tr-TR" dirty="0">
                <a:latin typeface="TimesTen-Roman"/>
              </a:rPr>
              <a:t>4</a:t>
            </a:r>
            <a:r>
              <a:rPr lang="en-US" dirty="0">
                <a:latin typeface="TimesTen-Roman"/>
              </a:rPr>
              <a:t>.0 V.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What </a:t>
            </a:r>
            <a:r>
              <a:rPr lang="tr-TR" dirty="0">
                <a:latin typeface="TimesTen-Roman"/>
              </a:rPr>
              <a:t>is</a:t>
            </a:r>
            <a:r>
              <a:rPr lang="en-US" dirty="0">
                <a:latin typeface="TimesTen-Roman"/>
              </a:rPr>
              <a:t> the maximum energy stored in the</a:t>
            </a:r>
            <a:r>
              <a:rPr lang="tr-TR" dirty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magnetic field of the coil?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ABF19CC-5FE3-4046-A7C9-89E3F63B8F3F}"/>
              </a:ext>
            </a:extLst>
          </p:cNvPr>
          <p:cNvSpPr txBox="1"/>
          <p:nvPr/>
        </p:nvSpPr>
        <p:spPr>
          <a:xfrm>
            <a:off x="1269506" y="2481206"/>
            <a:ext cx="1615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8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48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32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16 µJ</a:t>
            </a:r>
          </a:p>
          <a:p>
            <a:r>
              <a:rPr lang="tr-TR" dirty="0"/>
              <a:t>8 µJ</a:t>
            </a:r>
          </a:p>
          <a:p>
            <a:r>
              <a:rPr lang="tr-TR" dirty="0"/>
              <a:t>48 µJ</a:t>
            </a:r>
          </a:p>
          <a:p>
            <a:r>
              <a:rPr lang="tr-TR" dirty="0"/>
              <a:t>32 µJ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D122FF5-BC2A-4772-9FEF-98137125DB3A}"/>
              </a:ext>
            </a:extLst>
          </p:cNvPr>
          <p:cNvSpPr/>
          <p:nvPr/>
        </p:nvSpPr>
        <p:spPr>
          <a:xfrm>
            <a:off x="7324804" y="5753891"/>
            <a:ext cx="167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LC3 Cevap 48 </a:t>
            </a:r>
            <a:r>
              <a:rPr lang="tr-TR" dirty="0" err="1"/>
              <a:t>nJ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7780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7E73466-E2FB-4465-B979-17DAB1647D95}"/>
              </a:ext>
            </a:extLst>
          </p:cNvPr>
          <p:cNvSpPr/>
          <p:nvPr/>
        </p:nvSpPr>
        <p:spPr>
          <a:xfrm>
            <a:off x="1083074" y="734777"/>
            <a:ext cx="6312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Ten-Roman"/>
              </a:rPr>
              <a:t>Bir salınan</a:t>
            </a:r>
            <a:r>
              <a:rPr lang="en-US" dirty="0">
                <a:latin typeface="TimesTen-Roman"/>
              </a:rPr>
              <a:t> </a:t>
            </a:r>
            <a:r>
              <a:rPr lang="en-US" i="1" dirty="0">
                <a:latin typeface="TimesTen-Italic"/>
              </a:rPr>
              <a:t>LC </a:t>
            </a:r>
            <a:r>
              <a:rPr lang="tr-TR" dirty="0">
                <a:latin typeface="TimesTen-Roman"/>
              </a:rPr>
              <a:t>devresi 6,</a:t>
            </a:r>
            <a:r>
              <a:rPr lang="en-US" dirty="0">
                <a:latin typeface="TimesTen-Roman"/>
              </a:rPr>
              <a:t>0</a:t>
            </a:r>
            <a:r>
              <a:rPr lang="tr-TR" dirty="0">
                <a:latin typeface="TimesTen-Roman"/>
              </a:rPr>
              <a:t>-</a:t>
            </a:r>
            <a:r>
              <a:rPr lang="en-US" dirty="0" err="1">
                <a:latin typeface="TimesTen-Roman"/>
              </a:rPr>
              <a:t>nF</a:t>
            </a:r>
            <a:r>
              <a:rPr lang="en-US" dirty="0">
                <a:latin typeface="TimesTen-Roman"/>
              </a:rPr>
              <a:t> </a:t>
            </a:r>
            <a:r>
              <a:rPr lang="tr-TR" dirty="0" err="1">
                <a:latin typeface="TimesTen-Roman"/>
              </a:rPr>
              <a:t>kapasitör</a:t>
            </a:r>
            <a:r>
              <a:rPr lang="tr-TR" dirty="0">
                <a:latin typeface="TimesTen-Roman"/>
              </a:rPr>
              <a:t>, 2,</a:t>
            </a:r>
            <a:r>
              <a:rPr lang="en-US" dirty="0">
                <a:latin typeface="TimesTen-Roman"/>
              </a:rPr>
              <a:t>0</a:t>
            </a:r>
            <a:r>
              <a:rPr lang="tr-TR" dirty="0">
                <a:latin typeface="TimesTen-Roman"/>
              </a:rPr>
              <a:t>-</a:t>
            </a:r>
            <a:r>
              <a:rPr lang="en-US" dirty="0" err="1">
                <a:latin typeface="TimesTen-Roman"/>
              </a:rPr>
              <a:t>mH</a:t>
            </a:r>
            <a:r>
              <a:rPr lang="en-US" dirty="0">
                <a:latin typeface="TimesTen-Roman"/>
              </a:rPr>
              <a:t> </a:t>
            </a:r>
            <a:r>
              <a:rPr lang="tr-TR" dirty="0">
                <a:latin typeface="TimesTen-Roman"/>
              </a:rPr>
              <a:t>bobine, ve maksimum 4,</a:t>
            </a:r>
            <a:r>
              <a:rPr lang="en-US" dirty="0">
                <a:latin typeface="TimesTen-Roman"/>
              </a:rPr>
              <a:t>0 V</a:t>
            </a:r>
            <a:r>
              <a:rPr lang="tr-TR" dirty="0">
                <a:latin typeface="TimesTen-Roman"/>
              </a:rPr>
              <a:t> voltaja sahiptir</a:t>
            </a:r>
            <a:r>
              <a:rPr lang="en-US" dirty="0">
                <a:latin typeface="TimesTen-Roman"/>
              </a:rPr>
              <a:t>.</a:t>
            </a:r>
            <a:r>
              <a:rPr lang="tr-TR" dirty="0">
                <a:latin typeface="TimesTen-Roman"/>
              </a:rPr>
              <a:t> Bobinin ürettiği manyetik alanda depolanan enerji nedir</a:t>
            </a:r>
            <a:r>
              <a:rPr lang="en-US" dirty="0">
                <a:latin typeface="TimesTen-Roman"/>
              </a:rPr>
              <a:t>?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ABF19CC-5FE3-4046-A7C9-89E3F63B8F3F}"/>
              </a:ext>
            </a:extLst>
          </p:cNvPr>
          <p:cNvSpPr txBox="1"/>
          <p:nvPr/>
        </p:nvSpPr>
        <p:spPr>
          <a:xfrm>
            <a:off x="1269506" y="2481206"/>
            <a:ext cx="1615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8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48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32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16 µJ</a:t>
            </a:r>
          </a:p>
          <a:p>
            <a:r>
              <a:rPr lang="tr-TR" dirty="0"/>
              <a:t>8 µJ</a:t>
            </a:r>
          </a:p>
          <a:p>
            <a:r>
              <a:rPr lang="tr-TR" dirty="0"/>
              <a:t>48 µJ</a:t>
            </a:r>
          </a:p>
          <a:p>
            <a:r>
              <a:rPr lang="tr-TR" dirty="0"/>
              <a:t>32 µJ</a:t>
            </a:r>
          </a:p>
          <a:p>
            <a:r>
              <a:rPr lang="tr-TR" dirty="0"/>
              <a:t>hiçbiri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D122FF5-BC2A-4772-9FEF-98137125DB3A}"/>
              </a:ext>
            </a:extLst>
          </p:cNvPr>
          <p:cNvSpPr/>
          <p:nvPr/>
        </p:nvSpPr>
        <p:spPr>
          <a:xfrm>
            <a:off x="7502357" y="5712326"/>
            <a:ext cx="167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LC3 Cevap 48 </a:t>
            </a:r>
            <a:r>
              <a:rPr lang="tr-TR" dirty="0" err="1"/>
              <a:t>nJ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5294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7E73466-E2FB-4465-B979-17DAB1647D95}"/>
              </a:ext>
            </a:extLst>
          </p:cNvPr>
          <p:cNvSpPr/>
          <p:nvPr/>
        </p:nvSpPr>
        <p:spPr>
          <a:xfrm>
            <a:off x="918839" y="246505"/>
            <a:ext cx="6312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An oscillating </a:t>
            </a:r>
            <a:r>
              <a:rPr lang="en-US" i="1" dirty="0">
                <a:latin typeface="TimesTen-Italic"/>
              </a:rPr>
              <a:t>LC </a:t>
            </a:r>
            <a:r>
              <a:rPr lang="en-US" dirty="0">
                <a:latin typeface="TimesTen-Roman"/>
              </a:rPr>
              <a:t>circuit consisting of a 2.0 </a:t>
            </a:r>
            <a:r>
              <a:rPr lang="en-US" dirty="0" err="1">
                <a:latin typeface="TimesTen-Roman"/>
              </a:rPr>
              <a:t>nF</a:t>
            </a:r>
            <a:r>
              <a:rPr lang="en-US" dirty="0">
                <a:latin typeface="TimesTen-Roman"/>
              </a:rPr>
              <a:t> capacitor and an 8.0 </a:t>
            </a:r>
            <a:r>
              <a:rPr lang="en-US" dirty="0" err="1">
                <a:latin typeface="TimesTen-Roman"/>
              </a:rPr>
              <a:t>mH</a:t>
            </a:r>
            <a:r>
              <a:rPr lang="en-US" dirty="0">
                <a:latin typeface="TimesTen-Roman"/>
              </a:rPr>
              <a:t> coil has a maximum voltage of 4.0 V. What is the maximum energy stored in the electric field of the capacitor?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ABF19CC-5FE3-4046-A7C9-89E3F63B8F3F}"/>
              </a:ext>
            </a:extLst>
          </p:cNvPr>
          <p:cNvSpPr txBox="1"/>
          <p:nvPr/>
        </p:nvSpPr>
        <p:spPr>
          <a:xfrm>
            <a:off x="1811044" y="2312530"/>
            <a:ext cx="1615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8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4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32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16 µJ</a:t>
            </a:r>
          </a:p>
          <a:p>
            <a:r>
              <a:rPr lang="tr-TR" dirty="0"/>
              <a:t>8 µJ</a:t>
            </a:r>
          </a:p>
          <a:p>
            <a:r>
              <a:rPr lang="tr-TR" dirty="0"/>
              <a:t>4 µJ</a:t>
            </a:r>
          </a:p>
          <a:p>
            <a:r>
              <a:rPr lang="tr-TR" dirty="0"/>
              <a:t>32 µJ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D122FF5-BC2A-4772-9FEF-98137125DB3A}"/>
              </a:ext>
            </a:extLst>
          </p:cNvPr>
          <p:cNvSpPr/>
          <p:nvPr/>
        </p:nvSpPr>
        <p:spPr>
          <a:xfrm>
            <a:off x="7502357" y="5712326"/>
            <a:ext cx="167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LC4 Cevap 16 </a:t>
            </a:r>
            <a:r>
              <a:rPr lang="tr-TR" dirty="0" err="1"/>
              <a:t>nJ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8491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7E73466-E2FB-4465-B979-17DAB1647D95}"/>
              </a:ext>
            </a:extLst>
          </p:cNvPr>
          <p:cNvSpPr/>
          <p:nvPr/>
        </p:nvSpPr>
        <p:spPr>
          <a:xfrm>
            <a:off x="918839" y="246505"/>
            <a:ext cx="6312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2.0</a:t>
            </a:r>
            <a:r>
              <a:rPr lang="tr-TR" dirty="0">
                <a:latin typeface="TimesTen-Roman"/>
              </a:rPr>
              <a:t>-</a:t>
            </a:r>
            <a:r>
              <a:rPr lang="en-US" dirty="0" err="1">
                <a:latin typeface="TimesTen-Roman"/>
              </a:rPr>
              <a:t>nF</a:t>
            </a:r>
            <a:r>
              <a:rPr lang="en-US" dirty="0">
                <a:latin typeface="TimesTen-Roman"/>
              </a:rPr>
              <a:t> </a:t>
            </a:r>
            <a:r>
              <a:rPr lang="tr-TR" dirty="0">
                <a:latin typeface="TimesTen-Roman"/>
              </a:rPr>
              <a:t>Kapasitör ve </a:t>
            </a:r>
            <a:r>
              <a:rPr lang="en-US" dirty="0">
                <a:latin typeface="TimesTen-Roman"/>
              </a:rPr>
              <a:t>8.0</a:t>
            </a:r>
            <a:r>
              <a:rPr lang="tr-TR" dirty="0">
                <a:latin typeface="TimesTen-Roman"/>
              </a:rPr>
              <a:t>-</a:t>
            </a:r>
            <a:r>
              <a:rPr lang="en-US" dirty="0" err="1">
                <a:latin typeface="TimesTen-Roman"/>
              </a:rPr>
              <a:t>mH</a:t>
            </a:r>
            <a:r>
              <a:rPr lang="en-US" dirty="0">
                <a:latin typeface="TimesTen-Roman"/>
              </a:rPr>
              <a:t> </a:t>
            </a:r>
            <a:r>
              <a:rPr lang="tr-TR" dirty="0">
                <a:latin typeface="TimesTen-Roman"/>
              </a:rPr>
              <a:t>bobinden oluşan bir </a:t>
            </a:r>
            <a:r>
              <a:rPr lang="en-US" i="1" dirty="0">
                <a:latin typeface="TimesTen-Italic"/>
              </a:rPr>
              <a:t>LC </a:t>
            </a:r>
            <a:r>
              <a:rPr lang="tr-TR" dirty="0">
                <a:latin typeface="TimesTen-Italic"/>
              </a:rPr>
              <a:t>devresinde maksimum gerilim </a:t>
            </a:r>
            <a:r>
              <a:rPr lang="en-US" dirty="0">
                <a:latin typeface="TimesTen-Roman"/>
              </a:rPr>
              <a:t>4.0 V</a:t>
            </a:r>
            <a:r>
              <a:rPr lang="tr-TR" dirty="0">
                <a:latin typeface="TimesTen-Roman"/>
              </a:rPr>
              <a:t> olmaktadır</a:t>
            </a:r>
            <a:r>
              <a:rPr lang="en-US" dirty="0">
                <a:latin typeface="TimesTen-Roman"/>
              </a:rPr>
              <a:t>. </a:t>
            </a:r>
            <a:r>
              <a:rPr lang="tr-TR" dirty="0">
                <a:latin typeface="TimesTen-Roman"/>
              </a:rPr>
              <a:t>Elektrik alanda depolanan en yüksek enerji nedir</a:t>
            </a:r>
            <a:r>
              <a:rPr lang="en-US" dirty="0">
                <a:latin typeface="TimesTen-Roman"/>
              </a:rPr>
              <a:t>?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ABF19CC-5FE3-4046-A7C9-89E3F63B8F3F}"/>
              </a:ext>
            </a:extLst>
          </p:cNvPr>
          <p:cNvSpPr txBox="1"/>
          <p:nvPr/>
        </p:nvSpPr>
        <p:spPr>
          <a:xfrm>
            <a:off x="1811044" y="2312530"/>
            <a:ext cx="1615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8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4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32 </a:t>
            </a:r>
            <a:r>
              <a:rPr lang="tr-TR" dirty="0" err="1"/>
              <a:t>nJ</a:t>
            </a:r>
            <a:endParaRPr lang="tr-TR" dirty="0"/>
          </a:p>
          <a:p>
            <a:r>
              <a:rPr lang="tr-TR" dirty="0"/>
              <a:t>16 µJ</a:t>
            </a:r>
          </a:p>
          <a:p>
            <a:r>
              <a:rPr lang="tr-TR" dirty="0"/>
              <a:t>8 µJ</a:t>
            </a:r>
          </a:p>
          <a:p>
            <a:r>
              <a:rPr lang="tr-TR" dirty="0"/>
              <a:t>4 µJ</a:t>
            </a:r>
          </a:p>
          <a:p>
            <a:r>
              <a:rPr lang="tr-TR" dirty="0"/>
              <a:t>32 µJ</a:t>
            </a:r>
          </a:p>
          <a:p>
            <a:r>
              <a:rPr lang="tr-TR" dirty="0"/>
              <a:t>hiçbiri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D122FF5-BC2A-4772-9FEF-98137125DB3A}"/>
              </a:ext>
            </a:extLst>
          </p:cNvPr>
          <p:cNvSpPr/>
          <p:nvPr/>
        </p:nvSpPr>
        <p:spPr>
          <a:xfrm>
            <a:off x="7502357" y="5712326"/>
            <a:ext cx="167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LC4 Cevap 16 </a:t>
            </a:r>
            <a:r>
              <a:rPr lang="tr-TR" dirty="0" err="1"/>
              <a:t>nJ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8304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etin kutusu 23">
            <a:extLst>
              <a:ext uri="{FF2B5EF4-FFF2-40B4-BE49-F238E27FC236}">
                <a16:creationId xmlns:a16="http://schemas.microsoft.com/office/drawing/2014/main" id="{416DC1E7-4034-42C3-A9F5-B56BA6302FD3}"/>
              </a:ext>
            </a:extLst>
          </p:cNvPr>
          <p:cNvSpPr txBox="1"/>
          <p:nvPr/>
        </p:nvSpPr>
        <p:spPr>
          <a:xfrm>
            <a:off x="6298707" y="625135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3.46 N, 1.125 </a:t>
            </a:r>
            <a:r>
              <a:rPr lang="tr-TR" dirty="0" err="1"/>
              <a:t>N.m</a:t>
            </a:r>
            <a:endParaRPr lang="en-US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CC55D876-FE1D-461A-B9AC-23BE9E362C1A}"/>
              </a:ext>
            </a:extLst>
          </p:cNvPr>
          <p:cNvGrpSpPr/>
          <p:nvPr/>
        </p:nvGrpSpPr>
        <p:grpSpPr>
          <a:xfrm>
            <a:off x="163153" y="663626"/>
            <a:ext cx="7338478" cy="4029623"/>
            <a:chOff x="163153" y="663626"/>
            <a:chExt cx="7338478" cy="4029623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91B75750-71AF-490C-853F-67B745083DE8}"/>
                </a:ext>
              </a:extLst>
            </p:cNvPr>
            <p:cNvCxnSpPr/>
            <p:nvPr/>
          </p:nvCxnSpPr>
          <p:spPr>
            <a:xfrm>
              <a:off x="1296140" y="2823099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328B4C0B-8699-47B5-B9B0-D62CAC9B8DC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73263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Düz Bağlayıcı 4">
              <a:extLst>
                <a:ext uri="{FF2B5EF4-FFF2-40B4-BE49-F238E27FC236}">
                  <a16:creationId xmlns:a16="http://schemas.microsoft.com/office/drawing/2014/main" id="{4432A860-AA4C-4AD6-BC77-DD29F45BDA9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055181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>
              <a:extLst>
                <a:ext uri="{FF2B5EF4-FFF2-40B4-BE49-F238E27FC236}">
                  <a16:creationId xmlns:a16="http://schemas.microsoft.com/office/drawing/2014/main" id="{CD093747-2E0A-4CBC-81A9-E6A6FA2B60B8}"/>
                </a:ext>
              </a:extLst>
            </p:cNvPr>
            <p:cNvCxnSpPr/>
            <p:nvPr/>
          </p:nvCxnSpPr>
          <p:spPr>
            <a:xfrm>
              <a:off x="2814222" y="1946631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9D80E197-79E6-4657-86AC-1B98EB578A82}"/>
                </a:ext>
              </a:extLst>
            </p:cNvPr>
            <p:cNvCxnSpPr/>
            <p:nvPr/>
          </p:nvCxnSpPr>
          <p:spPr>
            <a:xfrm>
              <a:off x="4332304" y="2823097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A759D86B-C54D-4B67-AD44-637A0ACE4D84}"/>
                </a:ext>
              </a:extLst>
            </p:cNvPr>
            <p:cNvCxnSpPr/>
            <p:nvPr/>
          </p:nvCxnSpPr>
          <p:spPr>
            <a:xfrm>
              <a:off x="2308194" y="2823097"/>
              <a:ext cx="20241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C38ABB72-7543-4693-9DFD-1633660AB035}"/>
                </a:ext>
              </a:extLst>
            </p:cNvPr>
            <p:cNvSpPr txBox="1"/>
            <p:nvPr/>
          </p:nvSpPr>
          <p:spPr>
            <a:xfrm>
              <a:off x="2543278" y="245376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263C9653-4E0F-47C2-A6C5-93868C466444}"/>
                </a:ext>
              </a:extLst>
            </p:cNvPr>
            <p:cNvSpPr txBox="1"/>
            <p:nvPr/>
          </p:nvSpPr>
          <p:spPr>
            <a:xfrm>
              <a:off x="3633578" y="242719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2" name="Yay 11">
              <a:extLst>
                <a:ext uri="{FF2B5EF4-FFF2-40B4-BE49-F238E27FC236}">
                  <a16:creationId xmlns:a16="http://schemas.microsoft.com/office/drawing/2014/main" id="{CF8F4923-3464-4ED6-A7E9-14017F19E380}"/>
                </a:ext>
              </a:extLst>
            </p:cNvPr>
            <p:cNvSpPr/>
            <p:nvPr/>
          </p:nvSpPr>
          <p:spPr>
            <a:xfrm>
              <a:off x="2219417" y="2601168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Yay 12">
              <a:extLst>
                <a:ext uri="{FF2B5EF4-FFF2-40B4-BE49-F238E27FC236}">
                  <a16:creationId xmlns:a16="http://schemas.microsoft.com/office/drawing/2014/main" id="{A60D8DDA-0CE6-4A75-AD82-9840BCCB21CC}"/>
                </a:ext>
              </a:extLst>
            </p:cNvPr>
            <p:cNvSpPr/>
            <p:nvPr/>
          </p:nvSpPr>
          <p:spPr>
            <a:xfrm rot="15649854">
              <a:off x="3990671" y="2579034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F6A7315-00FF-4B05-BC3C-463C0CFF39B7}"/>
                </a:ext>
              </a:extLst>
            </p:cNvPr>
            <p:cNvSpPr txBox="1"/>
            <p:nvPr/>
          </p:nvSpPr>
          <p:spPr>
            <a:xfrm>
              <a:off x="1554913" y="2860365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C9538C3-81BE-40CA-ADA5-7AC352225231}"/>
                </a:ext>
              </a:extLst>
            </p:cNvPr>
            <p:cNvSpPr txBox="1"/>
            <p:nvPr/>
          </p:nvSpPr>
          <p:spPr>
            <a:xfrm rot="18237872">
              <a:off x="2143829" y="2149256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B9201895-8EA7-4E2D-9F8A-51E8DB6C9B78}"/>
                </a:ext>
              </a:extLst>
            </p:cNvPr>
            <p:cNvSpPr txBox="1"/>
            <p:nvPr/>
          </p:nvSpPr>
          <p:spPr>
            <a:xfrm>
              <a:off x="3030639" y="1577299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97ECE52F-0C44-4EEC-B0EE-605382CEDD03}"/>
                </a:ext>
              </a:extLst>
            </p:cNvPr>
            <p:cNvSpPr txBox="1"/>
            <p:nvPr/>
          </p:nvSpPr>
          <p:spPr>
            <a:xfrm>
              <a:off x="3985917" y="2098791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0631729-F03E-4E3F-AA16-BD9AF7735778}"/>
                </a:ext>
              </a:extLst>
            </p:cNvPr>
            <p:cNvSpPr txBox="1"/>
            <p:nvPr/>
          </p:nvSpPr>
          <p:spPr>
            <a:xfrm>
              <a:off x="4563439" y="2480387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6079C375-0D6F-4C59-A3A4-F10F99739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86" y="2827541"/>
              <a:ext cx="6560598" cy="62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F6216873-F448-4809-B025-F8FB10AA994E}"/>
                </a:ext>
              </a:extLst>
            </p:cNvPr>
            <p:cNvSpPr txBox="1"/>
            <p:nvPr/>
          </p:nvSpPr>
          <p:spPr>
            <a:xfrm>
              <a:off x="5983550" y="2384864"/>
              <a:ext cx="63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axis</a:t>
              </a:r>
              <a:endParaRPr lang="en-US" dirty="0"/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B56ADFBE-11B7-46EA-9580-2A68A4FE7BCD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777626" y="1169653"/>
              <a:ext cx="1012054" cy="0"/>
            </a:xfrm>
            <a:prstGeom prst="line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>
              <a:extLst>
                <a:ext uri="{FF2B5EF4-FFF2-40B4-BE49-F238E27FC236}">
                  <a16:creationId xmlns:a16="http://schemas.microsoft.com/office/drawing/2014/main" id="{63FF4462-087E-4AF3-99D1-31EA49A83E49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359978" y="1864036"/>
              <a:ext cx="1012054" cy="0"/>
            </a:xfrm>
            <a:prstGeom prst="line">
              <a:avLst/>
            </a:prstGeom>
            <a:ln w="12700"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/>
                <p:nvPr/>
              </p:nvSpPr>
              <p:spPr>
                <a:xfrm>
                  <a:off x="2937424" y="902435"/>
                  <a:ext cx="506028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4" y="902435"/>
                  <a:ext cx="506028" cy="402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E3EF252-2BA0-4042-B598-954825B52904}"/>
                </a:ext>
              </a:extLst>
            </p:cNvPr>
            <p:cNvSpPr txBox="1"/>
            <p:nvPr/>
          </p:nvSpPr>
          <p:spPr>
            <a:xfrm>
              <a:off x="163153" y="3215921"/>
              <a:ext cx="73384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wire has 5 segments each 1m and can rotate around the axis shown. The wire is placed in a magnetic field of 1.0 T magnitude</a:t>
              </a:r>
              <a:r>
                <a:rPr lang="tr-TR" dirty="0"/>
                <a:t>.</a:t>
              </a:r>
              <a:r>
                <a:rPr lang="en-US" dirty="0"/>
                <a:t> The direction of the magnetic field is parallel to one of the segments as shown in the figure. If the wire carries 1.0 A current, what are the magnitudes of the net magnetic force acting on the wire and the torque with respect to the axis?</a:t>
              </a: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80A4E01D-9D26-4B0F-86F8-2EB698F36DE4}"/>
                </a:ext>
              </a:extLst>
            </p:cNvPr>
            <p:cNvSpPr txBox="1"/>
            <p:nvPr/>
          </p:nvSpPr>
          <p:spPr>
            <a:xfrm>
              <a:off x="2953288" y="2830664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2m</a:t>
              </a:r>
              <a:endParaRPr lang="en-US" dirty="0"/>
            </a:p>
          </p:txBody>
        </p:sp>
      </p:grp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2C1BB541-7585-4D55-98C2-88DB2C242020}"/>
              </a:ext>
            </a:extLst>
          </p:cNvPr>
          <p:cNvSpPr txBox="1"/>
          <p:nvPr/>
        </p:nvSpPr>
        <p:spPr>
          <a:xfrm>
            <a:off x="644023" y="4801403"/>
            <a:ext cx="2633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3.46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4.0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0.0 N, 0.0 </a:t>
            </a:r>
            <a:r>
              <a:rPr lang="tr-TR" dirty="0" err="1"/>
              <a:t>N.m</a:t>
            </a:r>
            <a:endParaRPr lang="en-US" dirty="0"/>
          </a:p>
          <a:p>
            <a:r>
              <a:rPr lang="tr-TR" dirty="0"/>
              <a:t>3.46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4.0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0.0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1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97064F6A-137A-4DCB-964F-ED28F236E844}"/>
              </a:ext>
            </a:extLst>
          </p:cNvPr>
          <p:cNvGrpSpPr/>
          <p:nvPr/>
        </p:nvGrpSpPr>
        <p:grpSpPr>
          <a:xfrm>
            <a:off x="163152" y="663626"/>
            <a:ext cx="7773485" cy="4029623"/>
            <a:chOff x="163152" y="663626"/>
            <a:chExt cx="7773485" cy="4029623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91B75750-71AF-490C-853F-67B745083DE8}"/>
                </a:ext>
              </a:extLst>
            </p:cNvPr>
            <p:cNvCxnSpPr/>
            <p:nvPr/>
          </p:nvCxnSpPr>
          <p:spPr>
            <a:xfrm>
              <a:off x="1296140" y="2823099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328B4C0B-8699-47B5-B9B0-D62CAC9B8DC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73263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Düz Bağlayıcı 4">
              <a:extLst>
                <a:ext uri="{FF2B5EF4-FFF2-40B4-BE49-F238E27FC236}">
                  <a16:creationId xmlns:a16="http://schemas.microsoft.com/office/drawing/2014/main" id="{4432A860-AA4C-4AD6-BC77-DD29F45BDA9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055181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>
              <a:extLst>
                <a:ext uri="{FF2B5EF4-FFF2-40B4-BE49-F238E27FC236}">
                  <a16:creationId xmlns:a16="http://schemas.microsoft.com/office/drawing/2014/main" id="{CD093747-2E0A-4CBC-81A9-E6A6FA2B60B8}"/>
                </a:ext>
              </a:extLst>
            </p:cNvPr>
            <p:cNvCxnSpPr/>
            <p:nvPr/>
          </p:nvCxnSpPr>
          <p:spPr>
            <a:xfrm>
              <a:off x="2814222" y="1946631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9D80E197-79E6-4657-86AC-1B98EB578A82}"/>
                </a:ext>
              </a:extLst>
            </p:cNvPr>
            <p:cNvCxnSpPr/>
            <p:nvPr/>
          </p:nvCxnSpPr>
          <p:spPr>
            <a:xfrm>
              <a:off x="4332304" y="2823097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A759D86B-C54D-4B67-AD44-637A0ACE4D84}"/>
                </a:ext>
              </a:extLst>
            </p:cNvPr>
            <p:cNvCxnSpPr/>
            <p:nvPr/>
          </p:nvCxnSpPr>
          <p:spPr>
            <a:xfrm>
              <a:off x="2308194" y="2823097"/>
              <a:ext cx="20241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C38ABB72-7543-4693-9DFD-1633660AB035}"/>
                </a:ext>
              </a:extLst>
            </p:cNvPr>
            <p:cNvSpPr txBox="1"/>
            <p:nvPr/>
          </p:nvSpPr>
          <p:spPr>
            <a:xfrm>
              <a:off x="2543278" y="245376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263C9653-4E0F-47C2-A6C5-93868C466444}"/>
                </a:ext>
              </a:extLst>
            </p:cNvPr>
            <p:cNvSpPr txBox="1"/>
            <p:nvPr/>
          </p:nvSpPr>
          <p:spPr>
            <a:xfrm>
              <a:off x="3633578" y="242719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2" name="Yay 11">
              <a:extLst>
                <a:ext uri="{FF2B5EF4-FFF2-40B4-BE49-F238E27FC236}">
                  <a16:creationId xmlns:a16="http://schemas.microsoft.com/office/drawing/2014/main" id="{CF8F4923-3464-4ED6-A7E9-14017F19E380}"/>
                </a:ext>
              </a:extLst>
            </p:cNvPr>
            <p:cNvSpPr/>
            <p:nvPr/>
          </p:nvSpPr>
          <p:spPr>
            <a:xfrm>
              <a:off x="2219417" y="2601168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Yay 12">
              <a:extLst>
                <a:ext uri="{FF2B5EF4-FFF2-40B4-BE49-F238E27FC236}">
                  <a16:creationId xmlns:a16="http://schemas.microsoft.com/office/drawing/2014/main" id="{A60D8DDA-0CE6-4A75-AD82-9840BCCB21CC}"/>
                </a:ext>
              </a:extLst>
            </p:cNvPr>
            <p:cNvSpPr/>
            <p:nvPr/>
          </p:nvSpPr>
          <p:spPr>
            <a:xfrm rot="15649854">
              <a:off x="3990671" y="2579034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F6A7315-00FF-4B05-BC3C-463C0CFF39B7}"/>
                </a:ext>
              </a:extLst>
            </p:cNvPr>
            <p:cNvSpPr txBox="1"/>
            <p:nvPr/>
          </p:nvSpPr>
          <p:spPr>
            <a:xfrm>
              <a:off x="1554913" y="2860365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C9538C3-81BE-40CA-ADA5-7AC352225231}"/>
                </a:ext>
              </a:extLst>
            </p:cNvPr>
            <p:cNvSpPr txBox="1"/>
            <p:nvPr/>
          </p:nvSpPr>
          <p:spPr>
            <a:xfrm rot="18237872">
              <a:off x="2143829" y="2149256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B9201895-8EA7-4E2D-9F8A-51E8DB6C9B78}"/>
                </a:ext>
              </a:extLst>
            </p:cNvPr>
            <p:cNvSpPr txBox="1"/>
            <p:nvPr/>
          </p:nvSpPr>
          <p:spPr>
            <a:xfrm>
              <a:off x="3030639" y="1577299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97ECE52F-0C44-4EEC-B0EE-605382CEDD03}"/>
                </a:ext>
              </a:extLst>
            </p:cNvPr>
            <p:cNvSpPr txBox="1"/>
            <p:nvPr/>
          </p:nvSpPr>
          <p:spPr>
            <a:xfrm>
              <a:off x="3985917" y="2098791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0631729-F03E-4E3F-AA16-BD9AF7735778}"/>
                </a:ext>
              </a:extLst>
            </p:cNvPr>
            <p:cNvSpPr txBox="1"/>
            <p:nvPr/>
          </p:nvSpPr>
          <p:spPr>
            <a:xfrm>
              <a:off x="4563439" y="2480387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6079C375-0D6F-4C59-A3A4-F10F99739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86" y="2827541"/>
              <a:ext cx="6560598" cy="62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F6216873-F448-4809-B025-F8FB10AA994E}"/>
                </a:ext>
              </a:extLst>
            </p:cNvPr>
            <p:cNvSpPr txBox="1"/>
            <p:nvPr/>
          </p:nvSpPr>
          <p:spPr>
            <a:xfrm>
              <a:off x="5983550" y="2384864"/>
              <a:ext cx="63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axis</a:t>
              </a:r>
              <a:endParaRPr lang="en-US" dirty="0"/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B56ADFBE-11B7-46EA-9580-2A68A4FE7BCD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777626" y="1169653"/>
              <a:ext cx="1012054" cy="0"/>
            </a:xfrm>
            <a:prstGeom prst="line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>
              <a:extLst>
                <a:ext uri="{FF2B5EF4-FFF2-40B4-BE49-F238E27FC236}">
                  <a16:creationId xmlns:a16="http://schemas.microsoft.com/office/drawing/2014/main" id="{63FF4462-087E-4AF3-99D1-31EA49A83E49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359978" y="1864036"/>
              <a:ext cx="1012054" cy="0"/>
            </a:xfrm>
            <a:prstGeom prst="line">
              <a:avLst/>
            </a:prstGeom>
            <a:ln w="12700"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/>
                <p:nvPr/>
              </p:nvSpPr>
              <p:spPr>
                <a:xfrm>
                  <a:off x="2937424" y="902435"/>
                  <a:ext cx="506028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4" y="902435"/>
                  <a:ext cx="506028" cy="402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E3EF252-2BA0-4042-B598-954825B52904}"/>
                </a:ext>
              </a:extLst>
            </p:cNvPr>
            <p:cNvSpPr txBox="1"/>
            <p:nvPr/>
          </p:nvSpPr>
          <p:spPr>
            <a:xfrm>
              <a:off x="163152" y="3215921"/>
              <a:ext cx="77734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Her biri 1m uzunluğunda 5 parçadan oluşan bir tel, şekilde gösterildiği gibi parçalardan birine paralel yönde 1 T büyüklüğündeki bir manyetik alan içine yerleştirilmiştir. Tel, gösterilen eksen etrafında dönebilmektedir. Telden 1 A akım geçerken tele etki eden toplam kuvvetin ve eksene göre </a:t>
              </a:r>
              <a:r>
                <a:rPr lang="tr-TR" dirty="0" err="1"/>
                <a:t>torkun</a:t>
              </a:r>
              <a:r>
                <a:rPr lang="tr-TR" dirty="0"/>
                <a:t> büyüklükleri nelerdir? </a:t>
              </a:r>
              <a:endParaRPr lang="en-US" dirty="0"/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6DBF01C5-688B-4DC6-A7B2-E1C691BF9504}"/>
                </a:ext>
              </a:extLst>
            </p:cNvPr>
            <p:cNvSpPr txBox="1"/>
            <p:nvPr/>
          </p:nvSpPr>
          <p:spPr>
            <a:xfrm>
              <a:off x="2953288" y="2830664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2m</a:t>
              </a:r>
              <a:endParaRPr lang="en-US" dirty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2EE9661C-61FF-42D2-9963-60D2D5F30534}"/>
              </a:ext>
            </a:extLst>
          </p:cNvPr>
          <p:cNvSpPr txBox="1"/>
          <p:nvPr/>
        </p:nvSpPr>
        <p:spPr>
          <a:xfrm>
            <a:off x="644023" y="4801403"/>
            <a:ext cx="2633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3,46 N, 1.,125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4,0 N, 1,3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0,0 N, 0,0 </a:t>
            </a:r>
            <a:r>
              <a:rPr lang="tr-TR" dirty="0" err="1"/>
              <a:t>N.m</a:t>
            </a:r>
            <a:endParaRPr lang="en-US" dirty="0"/>
          </a:p>
          <a:p>
            <a:r>
              <a:rPr lang="tr-TR" dirty="0"/>
              <a:t>3,46 N, 1,3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4,0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0,0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hiçbiri</a:t>
            </a:r>
            <a:endParaRPr lang="en-US" dirty="0"/>
          </a:p>
          <a:p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F9B51F1F-9D0E-4892-BF03-F0C187698B3A}"/>
              </a:ext>
            </a:extLst>
          </p:cNvPr>
          <p:cNvSpPr txBox="1"/>
          <p:nvPr/>
        </p:nvSpPr>
        <p:spPr>
          <a:xfrm>
            <a:off x="6298707" y="625135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3.46 N, 1.125 </a:t>
            </a:r>
            <a:r>
              <a:rPr lang="tr-TR" dirty="0" err="1"/>
              <a:t>N.m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002BDF42-F816-429F-BC5D-ED715EAE301A}"/>
              </a:ext>
            </a:extLst>
          </p:cNvPr>
          <p:cNvGrpSpPr/>
          <p:nvPr/>
        </p:nvGrpSpPr>
        <p:grpSpPr>
          <a:xfrm>
            <a:off x="163153" y="574031"/>
            <a:ext cx="7152047" cy="4119218"/>
            <a:chOff x="163153" y="574031"/>
            <a:chExt cx="7152047" cy="4119218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91B75750-71AF-490C-853F-67B745083DE8}"/>
                </a:ext>
              </a:extLst>
            </p:cNvPr>
            <p:cNvCxnSpPr/>
            <p:nvPr/>
          </p:nvCxnSpPr>
          <p:spPr>
            <a:xfrm>
              <a:off x="1296140" y="2823099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328B4C0B-8699-47B5-B9B0-D62CAC9B8DC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73263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Düz Bağlayıcı 4">
              <a:extLst>
                <a:ext uri="{FF2B5EF4-FFF2-40B4-BE49-F238E27FC236}">
                  <a16:creationId xmlns:a16="http://schemas.microsoft.com/office/drawing/2014/main" id="{4432A860-AA4C-4AD6-BC77-DD29F45BDA9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055181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>
              <a:extLst>
                <a:ext uri="{FF2B5EF4-FFF2-40B4-BE49-F238E27FC236}">
                  <a16:creationId xmlns:a16="http://schemas.microsoft.com/office/drawing/2014/main" id="{CD093747-2E0A-4CBC-81A9-E6A6FA2B60B8}"/>
                </a:ext>
              </a:extLst>
            </p:cNvPr>
            <p:cNvCxnSpPr/>
            <p:nvPr/>
          </p:nvCxnSpPr>
          <p:spPr>
            <a:xfrm>
              <a:off x="2814222" y="1946631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9D80E197-79E6-4657-86AC-1B98EB578A82}"/>
                </a:ext>
              </a:extLst>
            </p:cNvPr>
            <p:cNvCxnSpPr/>
            <p:nvPr/>
          </p:nvCxnSpPr>
          <p:spPr>
            <a:xfrm>
              <a:off x="4332304" y="2823097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A759D86B-C54D-4B67-AD44-637A0ACE4D84}"/>
                </a:ext>
              </a:extLst>
            </p:cNvPr>
            <p:cNvCxnSpPr/>
            <p:nvPr/>
          </p:nvCxnSpPr>
          <p:spPr>
            <a:xfrm>
              <a:off x="2308194" y="2823097"/>
              <a:ext cx="20241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C38ABB72-7543-4693-9DFD-1633660AB035}"/>
                </a:ext>
              </a:extLst>
            </p:cNvPr>
            <p:cNvSpPr txBox="1"/>
            <p:nvPr/>
          </p:nvSpPr>
          <p:spPr>
            <a:xfrm>
              <a:off x="2543278" y="245376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263C9653-4E0F-47C2-A6C5-93868C466444}"/>
                </a:ext>
              </a:extLst>
            </p:cNvPr>
            <p:cNvSpPr txBox="1"/>
            <p:nvPr/>
          </p:nvSpPr>
          <p:spPr>
            <a:xfrm>
              <a:off x="3633578" y="242719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2" name="Yay 11">
              <a:extLst>
                <a:ext uri="{FF2B5EF4-FFF2-40B4-BE49-F238E27FC236}">
                  <a16:creationId xmlns:a16="http://schemas.microsoft.com/office/drawing/2014/main" id="{CF8F4923-3464-4ED6-A7E9-14017F19E380}"/>
                </a:ext>
              </a:extLst>
            </p:cNvPr>
            <p:cNvSpPr/>
            <p:nvPr/>
          </p:nvSpPr>
          <p:spPr>
            <a:xfrm>
              <a:off x="2219417" y="2601168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Yay 12">
              <a:extLst>
                <a:ext uri="{FF2B5EF4-FFF2-40B4-BE49-F238E27FC236}">
                  <a16:creationId xmlns:a16="http://schemas.microsoft.com/office/drawing/2014/main" id="{A60D8DDA-0CE6-4A75-AD82-9840BCCB21CC}"/>
                </a:ext>
              </a:extLst>
            </p:cNvPr>
            <p:cNvSpPr/>
            <p:nvPr/>
          </p:nvSpPr>
          <p:spPr>
            <a:xfrm rot="15649854">
              <a:off x="3990671" y="2579034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F6A7315-00FF-4B05-BC3C-463C0CFF39B7}"/>
                </a:ext>
              </a:extLst>
            </p:cNvPr>
            <p:cNvSpPr txBox="1"/>
            <p:nvPr/>
          </p:nvSpPr>
          <p:spPr>
            <a:xfrm>
              <a:off x="1554913" y="2860365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C9538C3-81BE-40CA-ADA5-7AC352225231}"/>
                </a:ext>
              </a:extLst>
            </p:cNvPr>
            <p:cNvSpPr txBox="1"/>
            <p:nvPr/>
          </p:nvSpPr>
          <p:spPr>
            <a:xfrm rot="18237872">
              <a:off x="2143829" y="2149256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B9201895-8EA7-4E2D-9F8A-51E8DB6C9B78}"/>
                </a:ext>
              </a:extLst>
            </p:cNvPr>
            <p:cNvSpPr txBox="1"/>
            <p:nvPr/>
          </p:nvSpPr>
          <p:spPr>
            <a:xfrm>
              <a:off x="3030639" y="1577299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97ECE52F-0C44-4EEC-B0EE-605382CEDD03}"/>
                </a:ext>
              </a:extLst>
            </p:cNvPr>
            <p:cNvSpPr txBox="1"/>
            <p:nvPr/>
          </p:nvSpPr>
          <p:spPr>
            <a:xfrm>
              <a:off x="3985917" y="2098791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0631729-F03E-4E3F-AA16-BD9AF7735778}"/>
                </a:ext>
              </a:extLst>
            </p:cNvPr>
            <p:cNvSpPr txBox="1"/>
            <p:nvPr/>
          </p:nvSpPr>
          <p:spPr>
            <a:xfrm>
              <a:off x="4563439" y="2480387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6079C375-0D6F-4C59-A3A4-F10F99739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86" y="2827541"/>
              <a:ext cx="6560598" cy="62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F6216873-F448-4809-B025-F8FB10AA994E}"/>
                </a:ext>
              </a:extLst>
            </p:cNvPr>
            <p:cNvSpPr txBox="1"/>
            <p:nvPr/>
          </p:nvSpPr>
          <p:spPr>
            <a:xfrm>
              <a:off x="5983550" y="2384864"/>
              <a:ext cx="63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axis</a:t>
              </a:r>
              <a:endParaRPr lang="en-US" dirty="0"/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B56ADFBE-11B7-46EA-9580-2A68A4FE7BCD}"/>
                </a:ext>
              </a:extLst>
            </p:cNvPr>
            <p:cNvCxnSpPr>
              <a:cxnSpLocks/>
            </p:cNvCxnSpPr>
            <p:nvPr/>
          </p:nvCxnSpPr>
          <p:spPr>
            <a:xfrm rot="-18000000">
              <a:off x="2819966" y="1080058"/>
              <a:ext cx="1012054" cy="0"/>
            </a:xfrm>
            <a:prstGeom prst="line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>
              <a:extLst>
                <a:ext uri="{FF2B5EF4-FFF2-40B4-BE49-F238E27FC236}">
                  <a16:creationId xmlns:a16="http://schemas.microsoft.com/office/drawing/2014/main" id="{63FF4462-087E-4AF3-99D1-31EA49A83E49}"/>
                </a:ext>
              </a:extLst>
            </p:cNvPr>
            <p:cNvCxnSpPr>
              <a:cxnSpLocks/>
            </p:cNvCxnSpPr>
            <p:nvPr/>
          </p:nvCxnSpPr>
          <p:spPr>
            <a:xfrm rot="-7200000">
              <a:off x="3176393" y="1707372"/>
              <a:ext cx="1012054" cy="0"/>
            </a:xfrm>
            <a:prstGeom prst="line">
              <a:avLst/>
            </a:prstGeom>
            <a:ln w="12700"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/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E3EF252-2BA0-4042-B598-954825B52904}"/>
                </a:ext>
              </a:extLst>
            </p:cNvPr>
            <p:cNvSpPr txBox="1"/>
            <p:nvPr/>
          </p:nvSpPr>
          <p:spPr>
            <a:xfrm>
              <a:off x="163153" y="3215921"/>
              <a:ext cx="715204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wire has 5 segments each 1m and can rotate around the axis shown. The wire is placed in a magnetic field of 1.0 T magnitude</a:t>
              </a:r>
              <a:r>
                <a:rPr lang="tr-TR" dirty="0"/>
                <a:t>.</a:t>
              </a:r>
              <a:r>
                <a:rPr lang="en-US" dirty="0"/>
                <a:t> The direction of the magnetic field is parallel to one of the segments as shown in the figure. If the wire carries </a:t>
              </a:r>
              <a:r>
                <a:rPr lang="tr-TR" dirty="0"/>
                <a:t>2</a:t>
              </a:r>
              <a:r>
                <a:rPr lang="en-US" dirty="0"/>
                <a:t>.0 A current, what are the magnitudes of the net magnetic force acting on the wire and the torque with respect to the axis?</a:t>
              </a:r>
            </a:p>
          </p:txBody>
        </p:sp>
      </p:grp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F292141-6BD0-4752-9030-8BA3899BD73C}"/>
              </a:ext>
            </a:extLst>
          </p:cNvPr>
          <p:cNvSpPr txBox="1"/>
          <p:nvPr/>
        </p:nvSpPr>
        <p:spPr>
          <a:xfrm>
            <a:off x="6298707" y="625135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6.92 N, 2.25 </a:t>
            </a:r>
            <a:r>
              <a:rPr lang="tr-TR" dirty="0" err="1"/>
              <a:t>N.m</a:t>
            </a:r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7D2C9B3-CABD-4571-9A2B-FB4E6C14BBA0}"/>
              </a:ext>
            </a:extLst>
          </p:cNvPr>
          <p:cNvSpPr txBox="1"/>
          <p:nvPr/>
        </p:nvSpPr>
        <p:spPr>
          <a:xfrm>
            <a:off x="850616" y="4810281"/>
            <a:ext cx="2633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6.92 N, 2.25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3.46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4.0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0.0 N, 0.0 </a:t>
            </a:r>
            <a:r>
              <a:rPr lang="tr-TR" dirty="0" err="1"/>
              <a:t>N.m</a:t>
            </a:r>
            <a:endParaRPr lang="en-US" dirty="0"/>
          </a:p>
          <a:p>
            <a:r>
              <a:rPr lang="tr-TR" dirty="0"/>
              <a:t>3.46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4.0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0.0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0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C491EA52-0186-4DB6-9E5D-162732763F85}"/>
              </a:ext>
            </a:extLst>
          </p:cNvPr>
          <p:cNvGrpSpPr/>
          <p:nvPr/>
        </p:nvGrpSpPr>
        <p:grpSpPr>
          <a:xfrm>
            <a:off x="350667" y="1300085"/>
            <a:ext cx="6937640" cy="2062039"/>
            <a:chOff x="350667" y="1300085"/>
            <a:chExt cx="6937640" cy="2062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Dikdörtgen 3">
                  <a:extLst>
                    <a:ext uri="{FF2B5EF4-FFF2-40B4-BE49-F238E27FC236}">
                      <a16:creationId xmlns:a16="http://schemas.microsoft.com/office/drawing/2014/main" id="{C40C42A5-8971-4F25-AB0B-7120605EF1D1}"/>
                    </a:ext>
                  </a:extLst>
                </p:cNvPr>
                <p:cNvSpPr/>
                <p:nvPr/>
              </p:nvSpPr>
              <p:spPr>
                <a:xfrm>
                  <a:off x="350667" y="1300085"/>
                  <a:ext cx="4887157" cy="20620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r-TR" dirty="0"/>
                    <a:t>Şekilde, koordinat merkezindeki eğrilik merkezi etrafında çeyrek çemberler oluşturan üç ince plastik çubuk görülüyor. Çubuklar üzerindeki düzgün yükler Q</a:t>
                  </a:r>
                  <a:r>
                    <a:rPr lang="tr-TR" baseline="-25000" dirty="0"/>
                    <a:t>1</a:t>
                  </a:r>
                  <a:r>
                    <a:rPr lang="tr-TR" dirty="0"/>
                    <a:t> = 30 </a:t>
                  </a:r>
                  <a:r>
                    <a:rPr lang="tr-TR" dirty="0" err="1"/>
                    <a:t>nC</a:t>
                  </a:r>
                  <a:r>
                    <a:rPr lang="tr-TR" dirty="0"/>
                    <a:t>, Q</a:t>
                  </a:r>
                  <a:r>
                    <a:rPr lang="tr-TR" baseline="-25000" dirty="0"/>
                    <a:t>2</a:t>
                  </a:r>
                  <a:r>
                    <a:rPr lang="tr-TR" dirty="0"/>
                    <a:t> = 3·Q</a:t>
                  </a:r>
                  <a:r>
                    <a:rPr lang="tr-TR" baseline="-25000" dirty="0"/>
                    <a:t>1</a:t>
                  </a:r>
                  <a:r>
                    <a:rPr lang="tr-TR" dirty="0"/>
                    <a:t>, ve Q</a:t>
                  </a:r>
                  <a:r>
                    <a:rPr lang="tr-TR" baseline="-25000" dirty="0"/>
                    <a:t>3</a:t>
                  </a:r>
                  <a:r>
                    <a:rPr lang="tr-TR" dirty="0"/>
                    <a:t> = 8·Q</a:t>
                  </a:r>
                  <a:r>
                    <a:rPr lang="tr-TR" baseline="-25000" dirty="0"/>
                    <a:t>1</a:t>
                  </a:r>
                  <a:r>
                    <a:rPr lang="tr-TR" dirty="0"/>
                    <a:t>’dir. Çubukların koordinat merkezinde oluşturdukları net elektrik potansiyeli V cinsinden nedir? </a:t>
                  </a:r>
                  <a:r>
                    <a:rPr lang="tr-TR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=9,0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a14:m>
                  <a:r>
                    <a:rPr lang="tr-TR" dirty="0"/>
                    <a:t> Nm</a:t>
                  </a:r>
                  <a:r>
                    <a:rPr lang="tr-TR" baseline="30000" dirty="0"/>
                    <a:t>2</a:t>
                  </a:r>
                  <a:r>
                    <a:rPr lang="tr-TR" dirty="0"/>
                    <a:t>/C</a:t>
                  </a:r>
                  <a:r>
                    <a:rPr lang="tr-TR" baseline="30000" dirty="0"/>
                    <a:t>2 </a:t>
                  </a:r>
                  <a:r>
                    <a:rPr lang="tr-TR" dirty="0"/>
                    <a:t>)</a:t>
                  </a:r>
                  <a:endParaRPr lang="tr-TR" baseline="30000" dirty="0"/>
                </a:p>
              </p:txBody>
            </p:sp>
          </mc:Choice>
          <mc:Fallback>
            <p:sp>
              <p:nvSpPr>
                <p:cNvPr id="4" name="Dikdörtgen 3">
                  <a:extLst>
                    <a:ext uri="{FF2B5EF4-FFF2-40B4-BE49-F238E27FC236}">
                      <a16:creationId xmlns:a16="http://schemas.microsoft.com/office/drawing/2014/main" id="{C40C42A5-8971-4F25-AB0B-7120605EF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67" y="1300085"/>
                  <a:ext cx="4887157" cy="2062039"/>
                </a:xfrm>
                <a:prstGeom prst="rect">
                  <a:avLst/>
                </a:prstGeom>
                <a:blipFill>
                  <a:blip r:embed="rId2"/>
                  <a:stretch>
                    <a:fillRect l="-1124" t="-1475" b="-41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B8557602-A1E9-4A36-BB5A-5AC62108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31" y="1482571"/>
              <a:ext cx="2284076" cy="15227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Dikdörtgen 6">
            <a:extLst>
              <a:ext uri="{FF2B5EF4-FFF2-40B4-BE49-F238E27FC236}">
                <a16:creationId xmlns:a16="http://schemas.microsoft.com/office/drawing/2014/main" id="{E1041D4B-7843-4629-9E86-0298E24EC42B}"/>
              </a:ext>
            </a:extLst>
          </p:cNvPr>
          <p:cNvSpPr/>
          <p:nvPr/>
        </p:nvSpPr>
        <p:spPr>
          <a:xfrm>
            <a:off x="5367806" y="6001799"/>
            <a:ext cx="2978379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E3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Doğru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cevap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121500 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51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22496CC1-7311-4517-9926-DD7C8422EA1C}"/>
              </a:ext>
            </a:extLst>
          </p:cNvPr>
          <p:cNvGrpSpPr/>
          <p:nvPr/>
        </p:nvGrpSpPr>
        <p:grpSpPr>
          <a:xfrm>
            <a:off x="163153" y="574031"/>
            <a:ext cx="7425934" cy="4119218"/>
            <a:chOff x="163153" y="574031"/>
            <a:chExt cx="7425934" cy="4119218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91B75750-71AF-490C-853F-67B745083DE8}"/>
                </a:ext>
              </a:extLst>
            </p:cNvPr>
            <p:cNvCxnSpPr/>
            <p:nvPr/>
          </p:nvCxnSpPr>
          <p:spPr>
            <a:xfrm>
              <a:off x="1296140" y="2823099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328B4C0B-8699-47B5-B9B0-D62CAC9B8DC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73263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Düz Bağlayıcı 4">
              <a:extLst>
                <a:ext uri="{FF2B5EF4-FFF2-40B4-BE49-F238E27FC236}">
                  <a16:creationId xmlns:a16="http://schemas.microsoft.com/office/drawing/2014/main" id="{4432A860-AA4C-4AD6-BC77-DD29F45BDA9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055181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>
              <a:extLst>
                <a:ext uri="{FF2B5EF4-FFF2-40B4-BE49-F238E27FC236}">
                  <a16:creationId xmlns:a16="http://schemas.microsoft.com/office/drawing/2014/main" id="{CD093747-2E0A-4CBC-81A9-E6A6FA2B60B8}"/>
                </a:ext>
              </a:extLst>
            </p:cNvPr>
            <p:cNvCxnSpPr/>
            <p:nvPr/>
          </p:nvCxnSpPr>
          <p:spPr>
            <a:xfrm>
              <a:off x="2814222" y="1946631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9D80E197-79E6-4657-86AC-1B98EB578A82}"/>
                </a:ext>
              </a:extLst>
            </p:cNvPr>
            <p:cNvCxnSpPr/>
            <p:nvPr/>
          </p:nvCxnSpPr>
          <p:spPr>
            <a:xfrm>
              <a:off x="4332304" y="2823097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A759D86B-C54D-4B67-AD44-637A0ACE4D84}"/>
                </a:ext>
              </a:extLst>
            </p:cNvPr>
            <p:cNvCxnSpPr/>
            <p:nvPr/>
          </p:nvCxnSpPr>
          <p:spPr>
            <a:xfrm>
              <a:off x="2308194" y="2823097"/>
              <a:ext cx="20241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C38ABB72-7543-4693-9DFD-1633660AB035}"/>
                </a:ext>
              </a:extLst>
            </p:cNvPr>
            <p:cNvSpPr txBox="1"/>
            <p:nvPr/>
          </p:nvSpPr>
          <p:spPr>
            <a:xfrm>
              <a:off x="2543278" y="245376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263C9653-4E0F-47C2-A6C5-93868C466444}"/>
                </a:ext>
              </a:extLst>
            </p:cNvPr>
            <p:cNvSpPr txBox="1"/>
            <p:nvPr/>
          </p:nvSpPr>
          <p:spPr>
            <a:xfrm>
              <a:off x="3633578" y="242719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2" name="Yay 11">
              <a:extLst>
                <a:ext uri="{FF2B5EF4-FFF2-40B4-BE49-F238E27FC236}">
                  <a16:creationId xmlns:a16="http://schemas.microsoft.com/office/drawing/2014/main" id="{CF8F4923-3464-4ED6-A7E9-14017F19E380}"/>
                </a:ext>
              </a:extLst>
            </p:cNvPr>
            <p:cNvSpPr/>
            <p:nvPr/>
          </p:nvSpPr>
          <p:spPr>
            <a:xfrm>
              <a:off x="2219417" y="2601168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Yay 12">
              <a:extLst>
                <a:ext uri="{FF2B5EF4-FFF2-40B4-BE49-F238E27FC236}">
                  <a16:creationId xmlns:a16="http://schemas.microsoft.com/office/drawing/2014/main" id="{A60D8DDA-0CE6-4A75-AD82-9840BCCB21CC}"/>
                </a:ext>
              </a:extLst>
            </p:cNvPr>
            <p:cNvSpPr/>
            <p:nvPr/>
          </p:nvSpPr>
          <p:spPr>
            <a:xfrm rot="15649854">
              <a:off x="3990671" y="2579034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F6A7315-00FF-4B05-BC3C-463C0CFF39B7}"/>
                </a:ext>
              </a:extLst>
            </p:cNvPr>
            <p:cNvSpPr txBox="1"/>
            <p:nvPr/>
          </p:nvSpPr>
          <p:spPr>
            <a:xfrm>
              <a:off x="1554913" y="2860365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C9538C3-81BE-40CA-ADA5-7AC352225231}"/>
                </a:ext>
              </a:extLst>
            </p:cNvPr>
            <p:cNvSpPr txBox="1"/>
            <p:nvPr/>
          </p:nvSpPr>
          <p:spPr>
            <a:xfrm rot="18237872">
              <a:off x="2143829" y="2149256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B9201895-8EA7-4E2D-9F8A-51E8DB6C9B78}"/>
                </a:ext>
              </a:extLst>
            </p:cNvPr>
            <p:cNvSpPr txBox="1"/>
            <p:nvPr/>
          </p:nvSpPr>
          <p:spPr>
            <a:xfrm>
              <a:off x="3030639" y="1577299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97ECE52F-0C44-4EEC-B0EE-605382CEDD03}"/>
                </a:ext>
              </a:extLst>
            </p:cNvPr>
            <p:cNvSpPr txBox="1"/>
            <p:nvPr/>
          </p:nvSpPr>
          <p:spPr>
            <a:xfrm>
              <a:off x="3985917" y="2098791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0631729-F03E-4E3F-AA16-BD9AF7735778}"/>
                </a:ext>
              </a:extLst>
            </p:cNvPr>
            <p:cNvSpPr txBox="1"/>
            <p:nvPr/>
          </p:nvSpPr>
          <p:spPr>
            <a:xfrm>
              <a:off x="4563439" y="2480387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6079C375-0D6F-4C59-A3A4-F10F99739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86" y="2827541"/>
              <a:ext cx="6560598" cy="62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F6216873-F448-4809-B025-F8FB10AA994E}"/>
                </a:ext>
              </a:extLst>
            </p:cNvPr>
            <p:cNvSpPr txBox="1"/>
            <p:nvPr/>
          </p:nvSpPr>
          <p:spPr>
            <a:xfrm>
              <a:off x="5983550" y="2384864"/>
              <a:ext cx="63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axis</a:t>
              </a:r>
              <a:endParaRPr lang="en-US" dirty="0"/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B56ADFBE-11B7-46EA-9580-2A68A4FE7BCD}"/>
                </a:ext>
              </a:extLst>
            </p:cNvPr>
            <p:cNvCxnSpPr>
              <a:cxnSpLocks/>
            </p:cNvCxnSpPr>
            <p:nvPr/>
          </p:nvCxnSpPr>
          <p:spPr>
            <a:xfrm rot="-18000000">
              <a:off x="2819966" y="1080058"/>
              <a:ext cx="1012054" cy="0"/>
            </a:xfrm>
            <a:prstGeom prst="line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>
              <a:extLst>
                <a:ext uri="{FF2B5EF4-FFF2-40B4-BE49-F238E27FC236}">
                  <a16:creationId xmlns:a16="http://schemas.microsoft.com/office/drawing/2014/main" id="{63FF4462-087E-4AF3-99D1-31EA49A83E49}"/>
                </a:ext>
              </a:extLst>
            </p:cNvPr>
            <p:cNvCxnSpPr>
              <a:cxnSpLocks/>
            </p:cNvCxnSpPr>
            <p:nvPr/>
          </p:nvCxnSpPr>
          <p:spPr>
            <a:xfrm rot="-7200000">
              <a:off x="3176393" y="1707372"/>
              <a:ext cx="1012054" cy="0"/>
            </a:xfrm>
            <a:prstGeom prst="line">
              <a:avLst/>
            </a:prstGeom>
            <a:ln w="12700"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/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E3EF252-2BA0-4042-B598-954825B52904}"/>
                </a:ext>
              </a:extLst>
            </p:cNvPr>
            <p:cNvSpPr txBox="1"/>
            <p:nvPr/>
          </p:nvSpPr>
          <p:spPr>
            <a:xfrm>
              <a:off x="163153" y="3215921"/>
              <a:ext cx="74259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Her biri 1m uzunluğunda 5 parçadan oluşan bir tel, şekilde gösterildiği gibi parçalardan birine paralel yönde 1 T büyüklüğündeki bir manyetik alan içine yerleştirilmiştir. Tel, gösterilen eksen etrafında dönebilmektedir. Telden 2 A akım geçerken tele etki eden toplam kuvvetin ve eksene göre </a:t>
              </a:r>
              <a:r>
                <a:rPr lang="tr-TR" dirty="0" err="1"/>
                <a:t>torkun</a:t>
              </a:r>
              <a:r>
                <a:rPr lang="tr-TR" dirty="0"/>
                <a:t> büyüklükleri nelerdir? </a:t>
              </a:r>
              <a:endParaRPr lang="en-US" dirty="0"/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6B9376A7-EA4E-45D8-AF26-DAED0D484D66}"/>
                </a:ext>
              </a:extLst>
            </p:cNvPr>
            <p:cNvSpPr txBox="1"/>
            <p:nvPr/>
          </p:nvSpPr>
          <p:spPr>
            <a:xfrm>
              <a:off x="2953288" y="2830664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2m</a:t>
              </a:r>
              <a:endParaRPr lang="en-US" dirty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F6EF42E-88BA-462E-B26E-69175B20E740}"/>
              </a:ext>
            </a:extLst>
          </p:cNvPr>
          <p:cNvSpPr txBox="1"/>
          <p:nvPr/>
        </p:nvSpPr>
        <p:spPr>
          <a:xfrm>
            <a:off x="2668982" y="4364776"/>
            <a:ext cx="2633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6,92 N, 2,25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3,46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4,0 N, 1,3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0,0 N, 0,0 </a:t>
            </a:r>
            <a:r>
              <a:rPr lang="tr-TR" dirty="0" err="1"/>
              <a:t>N.m</a:t>
            </a:r>
            <a:endParaRPr lang="en-US" dirty="0"/>
          </a:p>
          <a:p>
            <a:r>
              <a:rPr lang="tr-TR" dirty="0"/>
              <a:t>3,46 N, 1,3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4,0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0,0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hiçbiri</a:t>
            </a:r>
            <a:endParaRPr lang="en-US" dirty="0"/>
          </a:p>
          <a:p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B0FDA724-7AC4-4A7E-933C-5C5F48BB4923}"/>
              </a:ext>
            </a:extLst>
          </p:cNvPr>
          <p:cNvSpPr txBox="1"/>
          <p:nvPr/>
        </p:nvSpPr>
        <p:spPr>
          <a:xfrm>
            <a:off x="6298707" y="625135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6.92 N, 2.25 </a:t>
            </a:r>
            <a:r>
              <a:rPr lang="tr-TR" dirty="0" err="1"/>
              <a:t>N.m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97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3C0022CE-616D-4600-A126-B90F9D243F97}"/>
              </a:ext>
            </a:extLst>
          </p:cNvPr>
          <p:cNvGrpSpPr/>
          <p:nvPr/>
        </p:nvGrpSpPr>
        <p:grpSpPr>
          <a:xfrm>
            <a:off x="163153" y="506027"/>
            <a:ext cx="7152047" cy="4187222"/>
            <a:chOff x="163153" y="506027"/>
            <a:chExt cx="7152047" cy="4187222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91B75750-71AF-490C-853F-67B745083DE8}"/>
                </a:ext>
              </a:extLst>
            </p:cNvPr>
            <p:cNvCxnSpPr/>
            <p:nvPr/>
          </p:nvCxnSpPr>
          <p:spPr>
            <a:xfrm>
              <a:off x="1296140" y="2823099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328B4C0B-8699-47B5-B9B0-D62CAC9B8DC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73263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Düz Bağlayıcı 4">
              <a:extLst>
                <a:ext uri="{FF2B5EF4-FFF2-40B4-BE49-F238E27FC236}">
                  <a16:creationId xmlns:a16="http://schemas.microsoft.com/office/drawing/2014/main" id="{4432A860-AA4C-4AD6-BC77-DD29F45BDA9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055181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>
              <a:extLst>
                <a:ext uri="{FF2B5EF4-FFF2-40B4-BE49-F238E27FC236}">
                  <a16:creationId xmlns:a16="http://schemas.microsoft.com/office/drawing/2014/main" id="{CD093747-2E0A-4CBC-81A9-E6A6FA2B60B8}"/>
                </a:ext>
              </a:extLst>
            </p:cNvPr>
            <p:cNvCxnSpPr/>
            <p:nvPr/>
          </p:nvCxnSpPr>
          <p:spPr>
            <a:xfrm>
              <a:off x="2814222" y="1946631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9D80E197-79E6-4657-86AC-1B98EB578A82}"/>
                </a:ext>
              </a:extLst>
            </p:cNvPr>
            <p:cNvCxnSpPr/>
            <p:nvPr/>
          </p:nvCxnSpPr>
          <p:spPr>
            <a:xfrm>
              <a:off x="4332304" y="2823097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A759D86B-C54D-4B67-AD44-637A0ACE4D84}"/>
                </a:ext>
              </a:extLst>
            </p:cNvPr>
            <p:cNvCxnSpPr/>
            <p:nvPr/>
          </p:nvCxnSpPr>
          <p:spPr>
            <a:xfrm>
              <a:off x="2308194" y="2823097"/>
              <a:ext cx="20241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C38ABB72-7543-4693-9DFD-1633660AB035}"/>
                </a:ext>
              </a:extLst>
            </p:cNvPr>
            <p:cNvSpPr txBox="1"/>
            <p:nvPr/>
          </p:nvSpPr>
          <p:spPr>
            <a:xfrm>
              <a:off x="2543278" y="245376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263C9653-4E0F-47C2-A6C5-93868C466444}"/>
                </a:ext>
              </a:extLst>
            </p:cNvPr>
            <p:cNvSpPr txBox="1"/>
            <p:nvPr/>
          </p:nvSpPr>
          <p:spPr>
            <a:xfrm>
              <a:off x="3633578" y="242719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2" name="Yay 11">
              <a:extLst>
                <a:ext uri="{FF2B5EF4-FFF2-40B4-BE49-F238E27FC236}">
                  <a16:creationId xmlns:a16="http://schemas.microsoft.com/office/drawing/2014/main" id="{CF8F4923-3464-4ED6-A7E9-14017F19E380}"/>
                </a:ext>
              </a:extLst>
            </p:cNvPr>
            <p:cNvSpPr/>
            <p:nvPr/>
          </p:nvSpPr>
          <p:spPr>
            <a:xfrm>
              <a:off x="2219417" y="2601168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Yay 12">
              <a:extLst>
                <a:ext uri="{FF2B5EF4-FFF2-40B4-BE49-F238E27FC236}">
                  <a16:creationId xmlns:a16="http://schemas.microsoft.com/office/drawing/2014/main" id="{A60D8DDA-0CE6-4A75-AD82-9840BCCB21CC}"/>
                </a:ext>
              </a:extLst>
            </p:cNvPr>
            <p:cNvSpPr/>
            <p:nvPr/>
          </p:nvSpPr>
          <p:spPr>
            <a:xfrm rot="15649854">
              <a:off x="3990671" y="2579034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F6A7315-00FF-4B05-BC3C-463C0CFF39B7}"/>
                </a:ext>
              </a:extLst>
            </p:cNvPr>
            <p:cNvSpPr txBox="1"/>
            <p:nvPr/>
          </p:nvSpPr>
          <p:spPr>
            <a:xfrm>
              <a:off x="1554913" y="2860365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C9538C3-81BE-40CA-ADA5-7AC352225231}"/>
                </a:ext>
              </a:extLst>
            </p:cNvPr>
            <p:cNvSpPr txBox="1"/>
            <p:nvPr/>
          </p:nvSpPr>
          <p:spPr>
            <a:xfrm rot="18237872">
              <a:off x="2143829" y="2149256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B9201895-8EA7-4E2D-9F8A-51E8DB6C9B78}"/>
                </a:ext>
              </a:extLst>
            </p:cNvPr>
            <p:cNvSpPr txBox="1"/>
            <p:nvPr/>
          </p:nvSpPr>
          <p:spPr>
            <a:xfrm>
              <a:off x="3030639" y="1577299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97ECE52F-0C44-4EEC-B0EE-605382CEDD03}"/>
                </a:ext>
              </a:extLst>
            </p:cNvPr>
            <p:cNvSpPr txBox="1"/>
            <p:nvPr/>
          </p:nvSpPr>
          <p:spPr>
            <a:xfrm>
              <a:off x="3985917" y="2098791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0631729-F03E-4E3F-AA16-BD9AF7735778}"/>
                </a:ext>
              </a:extLst>
            </p:cNvPr>
            <p:cNvSpPr txBox="1"/>
            <p:nvPr/>
          </p:nvSpPr>
          <p:spPr>
            <a:xfrm>
              <a:off x="4563439" y="2480387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6079C375-0D6F-4C59-A3A4-F10F99739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86" y="2827541"/>
              <a:ext cx="6560598" cy="62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F6216873-F448-4809-B025-F8FB10AA994E}"/>
                </a:ext>
              </a:extLst>
            </p:cNvPr>
            <p:cNvSpPr txBox="1"/>
            <p:nvPr/>
          </p:nvSpPr>
          <p:spPr>
            <a:xfrm>
              <a:off x="5983550" y="2384864"/>
              <a:ext cx="63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axis</a:t>
              </a:r>
              <a:endParaRPr lang="en-US" dirty="0"/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B56ADFBE-11B7-46EA-9580-2A68A4FE7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007" y="506027"/>
              <a:ext cx="0" cy="1012263"/>
            </a:xfrm>
            <a:prstGeom prst="line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/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E3EF252-2BA0-4042-B598-954825B52904}"/>
                </a:ext>
              </a:extLst>
            </p:cNvPr>
            <p:cNvSpPr txBox="1"/>
            <p:nvPr/>
          </p:nvSpPr>
          <p:spPr>
            <a:xfrm>
              <a:off x="163153" y="3215921"/>
              <a:ext cx="715204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wire has 5 segments each 1m and can rotate around the axis shown. The wire is placed in a magnetic field of 1.0 T magnitude, pointing upward as shown in the figure. If the wire carries 1.0 A current, what are the magnitudes of the net magnetic force acting on the wire and the torque with respect to the axis?</a:t>
              </a:r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B6A56C71-354E-4FE4-B45A-7BBCF15AE8F6}"/>
                </a:ext>
              </a:extLst>
            </p:cNvPr>
            <p:cNvSpPr txBox="1"/>
            <p:nvPr/>
          </p:nvSpPr>
          <p:spPr>
            <a:xfrm>
              <a:off x="2953288" y="2830664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2m</a:t>
              </a:r>
              <a:endParaRPr lang="en-US" dirty="0"/>
            </a:p>
          </p:txBody>
        </p:sp>
      </p:grp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ED1A2B54-772F-44AB-806E-AA41EB50755E}"/>
              </a:ext>
            </a:extLst>
          </p:cNvPr>
          <p:cNvSpPr txBox="1"/>
          <p:nvPr/>
        </p:nvSpPr>
        <p:spPr>
          <a:xfrm>
            <a:off x="6298707" y="625135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4.0 N, 1.3 </a:t>
            </a:r>
            <a:r>
              <a:rPr lang="tr-TR" dirty="0" err="1"/>
              <a:t>N.m</a:t>
            </a:r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60D64A88-D5B9-4DFF-8E1B-CC421BCF93F1}"/>
              </a:ext>
            </a:extLst>
          </p:cNvPr>
          <p:cNvSpPr txBox="1"/>
          <p:nvPr/>
        </p:nvSpPr>
        <p:spPr>
          <a:xfrm>
            <a:off x="644023" y="4801403"/>
            <a:ext cx="2633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6.92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3.46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4.0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0.0 N, 0.0 </a:t>
            </a:r>
            <a:r>
              <a:rPr lang="tr-TR" dirty="0" err="1"/>
              <a:t>N.m</a:t>
            </a:r>
            <a:endParaRPr lang="en-US" dirty="0"/>
          </a:p>
          <a:p>
            <a:r>
              <a:rPr lang="tr-TR" dirty="0"/>
              <a:t>3.46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4.0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0.0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093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118D8C78-0A7F-4E53-B7BB-DEFC472F1780}"/>
              </a:ext>
            </a:extLst>
          </p:cNvPr>
          <p:cNvGrpSpPr/>
          <p:nvPr/>
        </p:nvGrpSpPr>
        <p:grpSpPr>
          <a:xfrm>
            <a:off x="163153" y="506027"/>
            <a:ext cx="7267457" cy="3910223"/>
            <a:chOff x="163153" y="506027"/>
            <a:chExt cx="7267457" cy="3910223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91B75750-71AF-490C-853F-67B745083DE8}"/>
                </a:ext>
              </a:extLst>
            </p:cNvPr>
            <p:cNvCxnSpPr/>
            <p:nvPr/>
          </p:nvCxnSpPr>
          <p:spPr>
            <a:xfrm>
              <a:off x="1296140" y="2823099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328B4C0B-8699-47B5-B9B0-D62CAC9B8DC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73263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Düz Bağlayıcı 4">
              <a:extLst>
                <a:ext uri="{FF2B5EF4-FFF2-40B4-BE49-F238E27FC236}">
                  <a16:creationId xmlns:a16="http://schemas.microsoft.com/office/drawing/2014/main" id="{4432A860-AA4C-4AD6-BC77-DD29F45BDA9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055181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>
              <a:extLst>
                <a:ext uri="{FF2B5EF4-FFF2-40B4-BE49-F238E27FC236}">
                  <a16:creationId xmlns:a16="http://schemas.microsoft.com/office/drawing/2014/main" id="{CD093747-2E0A-4CBC-81A9-E6A6FA2B60B8}"/>
                </a:ext>
              </a:extLst>
            </p:cNvPr>
            <p:cNvCxnSpPr/>
            <p:nvPr/>
          </p:nvCxnSpPr>
          <p:spPr>
            <a:xfrm>
              <a:off x="2814222" y="1946631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9D80E197-79E6-4657-86AC-1B98EB578A82}"/>
                </a:ext>
              </a:extLst>
            </p:cNvPr>
            <p:cNvCxnSpPr/>
            <p:nvPr/>
          </p:nvCxnSpPr>
          <p:spPr>
            <a:xfrm>
              <a:off x="4332304" y="2823097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A759D86B-C54D-4B67-AD44-637A0ACE4D84}"/>
                </a:ext>
              </a:extLst>
            </p:cNvPr>
            <p:cNvCxnSpPr/>
            <p:nvPr/>
          </p:nvCxnSpPr>
          <p:spPr>
            <a:xfrm>
              <a:off x="2308194" y="2823097"/>
              <a:ext cx="20241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C38ABB72-7543-4693-9DFD-1633660AB035}"/>
                </a:ext>
              </a:extLst>
            </p:cNvPr>
            <p:cNvSpPr txBox="1"/>
            <p:nvPr/>
          </p:nvSpPr>
          <p:spPr>
            <a:xfrm>
              <a:off x="2543278" y="245376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263C9653-4E0F-47C2-A6C5-93868C466444}"/>
                </a:ext>
              </a:extLst>
            </p:cNvPr>
            <p:cNvSpPr txBox="1"/>
            <p:nvPr/>
          </p:nvSpPr>
          <p:spPr>
            <a:xfrm>
              <a:off x="3633578" y="242719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2" name="Yay 11">
              <a:extLst>
                <a:ext uri="{FF2B5EF4-FFF2-40B4-BE49-F238E27FC236}">
                  <a16:creationId xmlns:a16="http://schemas.microsoft.com/office/drawing/2014/main" id="{CF8F4923-3464-4ED6-A7E9-14017F19E380}"/>
                </a:ext>
              </a:extLst>
            </p:cNvPr>
            <p:cNvSpPr/>
            <p:nvPr/>
          </p:nvSpPr>
          <p:spPr>
            <a:xfrm>
              <a:off x="2219417" y="2601168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Yay 12">
              <a:extLst>
                <a:ext uri="{FF2B5EF4-FFF2-40B4-BE49-F238E27FC236}">
                  <a16:creationId xmlns:a16="http://schemas.microsoft.com/office/drawing/2014/main" id="{A60D8DDA-0CE6-4A75-AD82-9840BCCB21CC}"/>
                </a:ext>
              </a:extLst>
            </p:cNvPr>
            <p:cNvSpPr/>
            <p:nvPr/>
          </p:nvSpPr>
          <p:spPr>
            <a:xfrm rot="15649854">
              <a:off x="3990671" y="2579034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F6A7315-00FF-4B05-BC3C-463C0CFF39B7}"/>
                </a:ext>
              </a:extLst>
            </p:cNvPr>
            <p:cNvSpPr txBox="1"/>
            <p:nvPr/>
          </p:nvSpPr>
          <p:spPr>
            <a:xfrm>
              <a:off x="1554913" y="2860365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C9538C3-81BE-40CA-ADA5-7AC352225231}"/>
                </a:ext>
              </a:extLst>
            </p:cNvPr>
            <p:cNvSpPr txBox="1"/>
            <p:nvPr/>
          </p:nvSpPr>
          <p:spPr>
            <a:xfrm rot="18237872">
              <a:off x="2143829" y="2149256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B9201895-8EA7-4E2D-9F8A-51E8DB6C9B78}"/>
                </a:ext>
              </a:extLst>
            </p:cNvPr>
            <p:cNvSpPr txBox="1"/>
            <p:nvPr/>
          </p:nvSpPr>
          <p:spPr>
            <a:xfrm>
              <a:off x="3030639" y="1577299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97ECE52F-0C44-4EEC-B0EE-605382CEDD03}"/>
                </a:ext>
              </a:extLst>
            </p:cNvPr>
            <p:cNvSpPr txBox="1"/>
            <p:nvPr/>
          </p:nvSpPr>
          <p:spPr>
            <a:xfrm>
              <a:off x="3985917" y="2098791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0631729-F03E-4E3F-AA16-BD9AF7735778}"/>
                </a:ext>
              </a:extLst>
            </p:cNvPr>
            <p:cNvSpPr txBox="1"/>
            <p:nvPr/>
          </p:nvSpPr>
          <p:spPr>
            <a:xfrm>
              <a:off x="4563439" y="2480387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6079C375-0D6F-4C59-A3A4-F10F99739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86" y="2827541"/>
              <a:ext cx="6560598" cy="62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F6216873-F448-4809-B025-F8FB10AA994E}"/>
                </a:ext>
              </a:extLst>
            </p:cNvPr>
            <p:cNvSpPr txBox="1"/>
            <p:nvPr/>
          </p:nvSpPr>
          <p:spPr>
            <a:xfrm>
              <a:off x="5983550" y="2384864"/>
              <a:ext cx="63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axis</a:t>
              </a:r>
              <a:endParaRPr lang="en-US" dirty="0"/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B56ADFBE-11B7-46EA-9580-2A68A4FE7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007" y="506027"/>
              <a:ext cx="0" cy="1012263"/>
            </a:xfrm>
            <a:prstGeom prst="line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/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E3EF252-2BA0-4042-B598-954825B52904}"/>
                </a:ext>
              </a:extLst>
            </p:cNvPr>
            <p:cNvSpPr txBox="1"/>
            <p:nvPr/>
          </p:nvSpPr>
          <p:spPr>
            <a:xfrm>
              <a:off x="163153" y="3215921"/>
              <a:ext cx="72674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Her biri 1m uzunluğunda 5 parçadan oluşan bir tel, şekilde gösterildiği gibi yukarı doğru 1 T büyüklüğündeki bir manyetik alan içine yerleştirilmiştir. Tel, gösterilen eksen etrafında dönebilmektedir. Telden 1 A akım geçerken tele etki eden toplam kuvvetin ve eksene göre </a:t>
              </a:r>
              <a:r>
                <a:rPr lang="tr-TR" dirty="0" err="1"/>
                <a:t>torkun</a:t>
              </a:r>
              <a:r>
                <a:rPr lang="tr-TR" dirty="0"/>
                <a:t> büyüklükleri nelerdir? </a:t>
              </a:r>
              <a:endParaRPr lang="en-US" dirty="0"/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A013128B-232E-4927-841D-582326C7E7E5}"/>
                </a:ext>
              </a:extLst>
            </p:cNvPr>
            <p:cNvSpPr txBox="1"/>
            <p:nvPr/>
          </p:nvSpPr>
          <p:spPr>
            <a:xfrm>
              <a:off x="2953288" y="2830664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2m</a:t>
              </a:r>
              <a:endParaRPr lang="en-US" dirty="0"/>
            </a:p>
          </p:txBody>
        </p:sp>
      </p:grp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06FF924-B22B-4601-A12A-26425213A46C}"/>
              </a:ext>
            </a:extLst>
          </p:cNvPr>
          <p:cNvSpPr txBox="1"/>
          <p:nvPr/>
        </p:nvSpPr>
        <p:spPr>
          <a:xfrm>
            <a:off x="6298707" y="625135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4.0 N, 1.3 </a:t>
            </a:r>
            <a:r>
              <a:rPr lang="tr-TR" dirty="0" err="1"/>
              <a:t>N.m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B34FEC6B-9EDD-41A4-9EA3-036D7FBE52FD}"/>
              </a:ext>
            </a:extLst>
          </p:cNvPr>
          <p:cNvSpPr txBox="1"/>
          <p:nvPr/>
        </p:nvSpPr>
        <p:spPr>
          <a:xfrm>
            <a:off x="732485" y="4596013"/>
            <a:ext cx="2633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6,92 N, 2,25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3,46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4,0 N, 1,3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0,0 N, 0,0 </a:t>
            </a:r>
            <a:r>
              <a:rPr lang="tr-TR" dirty="0" err="1"/>
              <a:t>N.m</a:t>
            </a:r>
            <a:endParaRPr lang="en-US" dirty="0"/>
          </a:p>
          <a:p>
            <a:r>
              <a:rPr lang="tr-TR" dirty="0"/>
              <a:t>3,46 N, 1,3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4,0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0,0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hiçbiri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05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>
            <a:extLst>
              <a:ext uri="{FF2B5EF4-FFF2-40B4-BE49-F238E27FC236}">
                <a16:creationId xmlns:a16="http://schemas.microsoft.com/office/drawing/2014/main" id="{528FE395-6BA8-42E0-AD0B-824CBA61C2BA}"/>
              </a:ext>
            </a:extLst>
          </p:cNvPr>
          <p:cNvGrpSpPr/>
          <p:nvPr/>
        </p:nvGrpSpPr>
        <p:grpSpPr>
          <a:xfrm>
            <a:off x="163153" y="825112"/>
            <a:ext cx="7152047" cy="3868137"/>
            <a:chOff x="163153" y="825112"/>
            <a:chExt cx="7152047" cy="3868137"/>
          </a:xfrm>
        </p:grpSpPr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E3EF252-2BA0-4042-B598-954825B52904}"/>
                </a:ext>
              </a:extLst>
            </p:cNvPr>
            <p:cNvSpPr txBox="1"/>
            <p:nvPr/>
          </p:nvSpPr>
          <p:spPr>
            <a:xfrm>
              <a:off x="163153" y="3215921"/>
              <a:ext cx="715204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wire has 5 segments each 1m and can rotate around the axis shown. The wire is placed in a magnetic field of 1.0 T magnitude, horizontal as shown in the figure. If the wire carries 1.0 A current, what are the magnitudes of the net magnetic force acting on the wire and the torque with respect to the axis?</a:t>
              </a:r>
            </a:p>
          </p:txBody>
        </p:sp>
        <p:grpSp>
          <p:nvGrpSpPr>
            <p:cNvPr id="2" name="Grup 1">
              <a:extLst>
                <a:ext uri="{FF2B5EF4-FFF2-40B4-BE49-F238E27FC236}">
                  <a16:creationId xmlns:a16="http://schemas.microsoft.com/office/drawing/2014/main" id="{924C34B5-9C9E-4661-AE66-E0A87058C201}"/>
                </a:ext>
              </a:extLst>
            </p:cNvPr>
            <p:cNvGrpSpPr/>
            <p:nvPr/>
          </p:nvGrpSpPr>
          <p:grpSpPr>
            <a:xfrm>
              <a:off x="204186" y="825112"/>
              <a:ext cx="6560598" cy="2404585"/>
              <a:chOff x="204186" y="825112"/>
              <a:chExt cx="6560598" cy="2404585"/>
            </a:xfrm>
          </p:grpSpPr>
          <p:cxnSp>
            <p:nvCxnSpPr>
              <p:cNvPr id="3" name="Düz Bağlayıcı 2">
                <a:extLst>
                  <a:ext uri="{FF2B5EF4-FFF2-40B4-BE49-F238E27FC236}">
                    <a16:creationId xmlns:a16="http://schemas.microsoft.com/office/drawing/2014/main" id="{91B75750-71AF-490C-853F-67B745083DE8}"/>
                  </a:ext>
                </a:extLst>
              </p:cNvPr>
              <p:cNvCxnSpPr/>
              <p:nvPr/>
            </p:nvCxnSpPr>
            <p:spPr>
              <a:xfrm>
                <a:off x="1296140" y="2823099"/>
                <a:ext cx="101205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Düz Bağlayıcı 3">
                <a:extLst>
                  <a:ext uri="{FF2B5EF4-FFF2-40B4-BE49-F238E27FC236}">
                    <a16:creationId xmlns:a16="http://schemas.microsoft.com/office/drawing/2014/main" id="{328B4C0B-8699-47B5-B9B0-D62CAC9B8DCB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3573263" y="2384864"/>
                <a:ext cx="101205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Düz Bağlayıcı 4">
                <a:extLst>
                  <a:ext uri="{FF2B5EF4-FFF2-40B4-BE49-F238E27FC236}">
                    <a16:creationId xmlns:a16="http://schemas.microsoft.com/office/drawing/2014/main" id="{4432A860-AA4C-4AD6-BC77-DD29F45BDA91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2055181" y="2384864"/>
                <a:ext cx="101205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Düz Bağlayıcı 5">
                <a:extLst>
                  <a:ext uri="{FF2B5EF4-FFF2-40B4-BE49-F238E27FC236}">
                    <a16:creationId xmlns:a16="http://schemas.microsoft.com/office/drawing/2014/main" id="{CD093747-2E0A-4CBC-81A9-E6A6FA2B60B8}"/>
                  </a:ext>
                </a:extLst>
              </p:cNvPr>
              <p:cNvCxnSpPr/>
              <p:nvPr/>
            </p:nvCxnSpPr>
            <p:spPr>
              <a:xfrm>
                <a:off x="2814222" y="1946631"/>
                <a:ext cx="101205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Düz Bağlayıcı 6">
                <a:extLst>
                  <a:ext uri="{FF2B5EF4-FFF2-40B4-BE49-F238E27FC236}">
                    <a16:creationId xmlns:a16="http://schemas.microsoft.com/office/drawing/2014/main" id="{9D80E197-79E6-4657-86AC-1B98EB578A82}"/>
                  </a:ext>
                </a:extLst>
              </p:cNvPr>
              <p:cNvCxnSpPr/>
              <p:nvPr/>
            </p:nvCxnSpPr>
            <p:spPr>
              <a:xfrm>
                <a:off x="4332304" y="2823097"/>
                <a:ext cx="101205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Düz Bağlayıcı 8">
                <a:extLst>
                  <a:ext uri="{FF2B5EF4-FFF2-40B4-BE49-F238E27FC236}">
                    <a16:creationId xmlns:a16="http://schemas.microsoft.com/office/drawing/2014/main" id="{A759D86B-C54D-4B67-AD44-637A0ACE4D84}"/>
                  </a:ext>
                </a:extLst>
              </p:cNvPr>
              <p:cNvCxnSpPr/>
              <p:nvPr/>
            </p:nvCxnSpPr>
            <p:spPr>
              <a:xfrm>
                <a:off x="2308194" y="2823097"/>
                <a:ext cx="202411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C38ABB72-7543-4693-9DFD-1633660AB035}"/>
                  </a:ext>
                </a:extLst>
              </p:cNvPr>
              <p:cNvSpPr txBox="1"/>
              <p:nvPr/>
            </p:nvSpPr>
            <p:spPr>
              <a:xfrm>
                <a:off x="2543278" y="2453766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60</a:t>
                </a:r>
                <a:r>
                  <a:rPr lang="tr-TR" baseline="30000" dirty="0"/>
                  <a:t>o</a:t>
                </a:r>
                <a:endParaRPr lang="en-US" baseline="30000" dirty="0"/>
              </a:p>
            </p:txBody>
          </p:sp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263C9653-4E0F-47C2-A6C5-93868C466444}"/>
                  </a:ext>
                </a:extLst>
              </p:cNvPr>
              <p:cNvSpPr txBox="1"/>
              <p:nvPr/>
            </p:nvSpPr>
            <p:spPr>
              <a:xfrm>
                <a:off x="3633578" y="2427197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60</a:t>
                </a:r>
                <a:r>
                  <a:rPr lang="tr-TR" baseline="30000" dirty="0"/>
                  <a:t>o</a:t>
                </a:r>
                <a:endParaRPr lang="en-US" baseline="30000" dirty="0"/>
              </a:p>
            </p:txBody>
          </p:sp>
          <p:sp>
            <p:nvSpPr>
              <p:cNvPr id="12" name="Yay 11">
                <a:extLst>
                  <a:ext uri="{FF2B5EF4-FFF2-40B4-BE49-F238E27FC236}">
                    <a16:creationId xmlns:a16="http://schemas.microsoft.com/office/drawing/2014/main" id="{CF8F4923-3464-4ED6-A7E9-14017F19E380}"/>
                  </a:ext>
                </a:extLst>
              </p:cNvPr>
              <p:cNvSpPr/>
              <p:nvPr/>
            </p:nvSpPr>
            <p:spPr>
              <a:xfrm>
                <a:off x="2219417" y="2601168"/>
                <a:ext cx="408373" cy="43499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Yay 12">
                <a:extLst>
                  <a:ext uri="{FF2B5EF4-FFF2-40B4-BE49-F238E27FC236}">
                    <a16:creationId xmlns:a16="http://schemas.microsoft.com/office/drawing/2014/main" id="{A60D8DDA-0CE6-4A75-AD82-9840BCCB21CC}"/>
                  </a:ext>
                </a:extLst>
              </p:cNvPr>
              <p:cNvSpPr/>
              <p:nvPr/>
            </p:nvSpPr>
            <p:spPr>
              <a:xfrm rot="15649854">
                <a:off x="3990671" y="2579034"/>
                <a:ext cx="408373" cy="43499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DF6A7315-00FF-4B05-BC3C-463C0CFF39B7}"/>
                  </a:ext>
                </a:extLst>
              </p:cNvPr>
              <p:cNvSpPr txBox="1"/>
              <p:nvPr/>
            </p:nvSpPr>
            <p:spPr>
              <a:xfrm>
                <a:off x="1554913" y="2860365"/>
                <a:ext cx="494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1m</a:t>
                </a:r>
                <a:endParaRPr lang="en-US" dirty="0"/>
              </a:p>
            </p:txBody>
          </p:sp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9C9538C3-81BE-40CA-ADA5-7AC352225231}"/>
                  </a:ext>
                </a:extLst>
              </p:cNvPr>
              <p:cNvSpPr txBox="1"/>
              <p:nvPr/>
            </p:nvSpPr>
            <p:spPr>
              <a:xfrm rot="18237872">
                <a:off x="2143829" y="2149256"/>
                <a:ext cx="494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1m</a:t>
                </a:r>
                <a:endParaRPr lang="en-US" dirty="0"/>
              </a:p>
            </p:txBody>
          </p:sp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B9201895-8EA7-4E2D-9F8A-51E8DB6C9B78}"/>
                  </a:ext>
                </a:extLst>
              </p:cNvPr>
              <p:cNvSpPr txBox="1"/>
              <p:nvPr/>
            </p:nvSpPr>
            <p:spPr>
              <a:xfrm>
                <a:off x="3030639" y="1577299"/>
                <a:ext cx="494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1m</a:t>
                </a:r>
                <a:endParaRPr lang="en-US" dirty="0"/>
              </a:p>
            </p:txBody>
          </p:sp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97ECE52F-0C44-4EEC-B0EE-605382CEDD03}"/>
                  </a:ext>
                </a:extLst>
              </p:cNvPr>
              <p:cNvSpPr txBox="1"/>
              <p:nvPr/>
            </p:nvSpPr>
            <p:spPr>
              <a:xfrm>
                <a:off x="3985917" y="2098791"/>
                <a:ext cx="494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1m</a:t>
                </a:r>
                <a:endParaRPr lang="en-US" dirty="0"/>
              </a:p>
            </p:txBody>
          </p:sp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20631729-F03E-4E3F-AA16-BD9AF7735778}"/>
                  </a:ext>
                </a:extLst>
              </p:cNvPr>
              <p:cNvSpPr txBox="1"/>
              <p:nvPr/>
            </p:nvSpPr>
            <p:spPr>
              <a:xfrm>
                <a:off x="4563439" y="2480387"/>
                <a:ext cx="494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1m</a:t>
                </a:r>
                <a:endParaRPr lang="en-US" dirty="0"/>
              </a:p>
            </p:txBody>
          </p:sp>
          <p:cxnSp>
            <p:nvCxnSpPr>
              <p:cNvPr id="20" name="Düz Bağlayıcı 19">
                <a:extLst>
                  <a:ext uri="{FF2B5EF4-FFF2-40B4-BE49-F238E27FC236}">
                    <a16:creationId xmlns:a16="http://schemas.microsoft.com/office/drawing/2014/main" id="{6079C375-0D6F-4C59-A3A4-F10F997390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186" y="2827541"/>
                <a:ext cx="6560598" cy="62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Metin kutusu 21">
                <a:extLst>
                  <a:ext uri="{FF2B5EF4-FFF2-40B4-BE49-F238E27FC236}">
                    <a16:creationId xmlns:a16="http://schemas.microsoft.com/office/drawing/2014/main" id="{F6216873-F448-4809-B025-F8FB10AA994E}"/>
                  </a:ext>
                </a:extLst>
              </p:cNvPr>
              <p:cNvSpPr txBox="1"/>
              <p:nvPr/>
            </p:nvSpPr>
            <p:spPr>
              <a:xfrm>
                <a:off x="5983550" y="2384864"/>
                <a:ext cx="630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err="1"/>
                  <a:t>axis</a:t>
                </a:r>
                <a:endParaRPr lang="en-US" dirty="0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B56ADFBE-11B7-46EA-9580-2A68A4FE7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6018" y="1195171"/>
                <a:ext cx="1258018" cy="1"/>
              </a:xfrm>
              <a:prstGeom prst="line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Metin kutusu 31">
                    <a:extLst>
                      <a:ext uri="{FF2B5EF4-FFF2-40B4-BE49-F238E27FC236}">
                        <a16:creationId xmlns:a16="http://schemas.microsoft.com/office/drawing/2014/main" id="{290D9C4A-FF18-40CD-BAC2-0114D60AA1F6}"/>
                      </a:ext>
                    </a:extLst>
                  </p:cNvPr>
                  <p:cNvSpPr txBox="1"/>
                  <p:nvPr/>
                </p:nvSpPr>
                <p:spPr>
                  <a:xfrm>
                    <a:off x="3231471" y="825112"/>
                    <a:ext cx="506028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Metin kutusu 31">
                    <a:extLst>
                      <a:ext uri="{FF2B5EF4-FFF2-40B4-BE49-F238E27FC236}">
                        <a16:creationId xmlns:a16="http://schemas.microsoft.com/office/drawing/2014/main" id="{290D9C4A-FF18-40CD-BAC2-0114D60AA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1471" y="825112"/>
                    <a:ext cx="506028" cy="4029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F9B3D4D3-2F32-44BE-9694-B5924EF98A91}"/>
                  </a:ext>
                </a:extLst>
              </p:cNvPr>
              <p:cNvSpPr txBox="1"/>
              <p:nvPr/>
            </p:nvSpPr>
            <p:spPr>
              <a:xfrm>
                <a:off x="2953288" y="2830664"/>
                <a:ext cx="494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2m</a:t>
                </a:r>
                <a:endParaRPr lang="en-US" dirty="0"/>
              </a:p>
            </p:txBody>
          </p:sp>
        </p:grpSp>
      </p:grp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43B5A2B3-1FDA-4BE5-BA65-B3B987A49C50}"/>
              </a:ext>
            </a:extLst>
          </p:cNvPr>
          <p:cNvSpPr txBox="1"/>
          <p:nvPr/>
        </p:nvSpPr>
        <p:spPr>
          <a:xfrm>
            <a:off x="6298707" y="625135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0.0 N, 0.0 </a:t>
            </a:r>
            <a:r>
              <a:rPr lang="tr-TR" dirty="0" err="1"/>
              <a:t>N.m</a:t>
            </a:r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72CC169-48CC-4B34-A4D8-264DCF23C97C}"/>
              </a:ext>
            </a:extLst>
          </p:cNvPr>
          <p:cNvSpPr txBox="1"/>
          <p:nvPr/>
        </p:nvSpPr>
        <p:spPr>
          <a:xfrm>
            <a:off x="644023" y="4801403"/>
            <a:ext cx="2633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6.92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3.46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4.0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0.0 N, 0.0 </a:t>
            </a:r>
            <a:r>
              <a:rPr lang="tr-TR" dirty="0" err="1"/>
              <a:t>N.m</a:t>
            </a:r>
            <a:endParaRPr lang="en-US" dirty="0"/>
          </a:p>
          <a:p>
            <a:r>
              <a:rPr lang="tr-TR" dirty="0"/>
              <a:t>3.46 N, 1.3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4.0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0.0 N, 1.125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53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CC90A1CE-760F-44E5-8755-AD84CF74B7FE}"/>
              </a:ext>
            </a:extLst>
          </p:cNvPr>
          <p:cNvGrpSpPr/>
          <p:nvPr/>
        </p:nvGrpSpPr>
        <p:grpSpPr>
          <a:xfrm>
            <a:off x="163153" y="825112"/>
            <a:ext cx="7267457" cy="3591138"/>
            <a:chOff x="163153" y="825112"/>
            <a:chExt cx="7267457" cy="3591138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91B75750-71AF-490C-853F-67B745083DE8}"/>
                </a:ext>
              </a:extLst>
            </p:cNvPr>
            <p:cNvCxnSpPr/>
            <p:nvPr/>
          </p:nvCxnSpPr>
          <p:spPr>
            <a:xfrm>
              <a:off x="1296140" y="2823099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328B4C0B-8699-47B5-B9B0-D62CAC9B8DC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73263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Düz Bağlayıcı 4">
              <a:extLst>
                <a:ext uri="{FF2B5EF4-FFF2-40B4-BE49-F238E27FC236}">
                  <a16:creationId xmlns:a16="http://schemas.microsoft.com/office/drawing/2014/main" id="{4432A860-AA4C-4AD6-BC77-DD29F45BDA9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055181" y="2384864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>
              <a:extLst>
                <a:ext uri="{FF2B5EF4-FFF2-40B4-BE49-F238E27FC236}">
                  <a16:creationId xmlns:a16="http://schemas.microsoft.com/office/drawing/2014/main" id="{CD093747-2E0A-4CBC-81A9-E6A6FA2B60B8}"/>
                </a:ext>
              </a:extLst>
            </p:cNvPr>
            <p:cNvCxnSpPr/>
            <p:nvPr/>
          </p:nvCxnSpPr>
          <p:spPr>
            <a:xfrm>
              <a:off x="2814222" y="1946631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9D80E197-79E6-4657-86AC-1B98EB578A82}"/>
                </a:ext>
              </a:extLst>
            </p:cNvPr>
            <p:cNvCxnSpPr/>
            <p:nvPr/>
          </p:nvCxnSpPr>
          <p:spPr>
            <a:xfrm>
              <a:off x="4332304" y="2823097"/>
              <a:ext cx="10120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A759D86B-C54D-4B67-AD44-637A0ACE4D84}"/>
                </a:ext>
              </a:extLst>
            </p:cNvPr>
            <p:cNvCxnSpPr/>
            <p:nvPr/>
          </p:nvCxnSpPr>
          <p:spPr>
            <a:xfrm>
              <a:off x="2308194" y="2823097"/>
              <a:ext cx="20241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C38ABB72-7543-4693-9DFD-1633660AB035}"/>
                </a:ext>
              </a:extLst>
            </p:cNvPr>
            <p:cNvSpPr txBox="1"/>
            <p:nvPr/>
          </p:nvSpPr>
          <p:spPr>
            <a:xfrm>
              <a:off x="2543278" y="245376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263C9653-4E0F-47C2-A6C5-93868C466444}"/>
                </a:ext>
              </a:extLst>
            </p:cNvPr>
            <p:cNvSpPr txBox="1"/>
            <p:nvPr/>
          </p:nvSpPr>
          <p:spPr>
            <a:xfrm>
              <a:off x="3633578" y="242719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60</a:t>
              </a:r>
              <a:r>
                <a:rPr lang="tr-TR" baseline="30000" dirty="0"/>
                <a:t>o</a:t>
              </a:r>
              <a:endParaRPr lang="en-US" baseline="30000" dirty="0"/>
            </a:p>
          </p:txBody>
        </p:sp>
        <p:sp>
          <p:nvSpPr>
            <p:cNvPr id="12" name="Yay 11">
              <a:extLst>
                <a:ext uri="{FF2B5EF4-FFF2-40B4-BE49-F238E27FC236}">
                  <a16:creationId xmlns:a16="http://schemas.microsoft.com/office/drawing/2014/main" id="{CF8F4923-3464-4ED6-A7E9-14017F19E380}"/>
                </a:ext>
              </a:extLst>
            </p:cNvPr>
            <p:cNvSpPr/>
            <p:nvPr/>
          </p:nvSpPr>
          <p:spPr>
            <a:xfrm>
              <a:off x="2219417" y="2601168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Yay 12">
              <a:extLst>
                <a:ext uri="{FF2B5EF4-FFF2-40B4-BE49-F238E27FC236}">
                  <a16:creationId xmlns:a16="http://schemas.microsoft.com/office/drawing/2014/main" id="{A60D8DDA-0CE6-4A75-AD82-9840BCCB21CC}"/>
                </a:ext>
              </a:extLst>
            </p:cNvPr>
            <p:cNvSpPr/>
            <p:nvPr/>
          </p:nvSpPr>
          <p:spPr>
            <a:xfrm rot="15649854">
              <a:off x="3990671" y="2579034"/>
              <a:ext cx="408373" cy="43499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F6A7315-00FF-4B05-BC3C-463C0CFF39B7}"/>
                </a:ext>
              </a:extLst>
            </p:cNvPr>
            <p:cNvSpPr txBox="1"/>
            <p:nvPr/>
          </p:nvSpPr>
          <p:spPr>
            <a:xfrm>
              <a:off x="1554913" y="2860365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C9538C3-81BE-40CA-ADA5-7AC352225231}"/>
                </a:ext>
              </a:extLst>
            </p:cNvPr>
            <p:cNvSpPr txBox="1"/>
            <p:nvPr/>
          </p:nvSpPr>
          <p:spPr>
            <a:xfrm rot="18237872">
              <a:off x="2143829" y="2149256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B9201895-8EA7-4E2D-9F8A-51E8DB6C9B78}"/>
                </a:ext>
              </a:extLst>
            </p:cNvPr>
            <p:cNvSpPr txBox="1"/>
            <p:nvPr/>
          </p:nvSpPr>
          <p:spPr>
            <a:xfrm>
              <a:off x="3030639" y="1577299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97ECE52F-0C44-4EEC-B0EE-605382CEDD03}"/>
                </a:ext>
              </a:extLst>
            </p:cNvPr>
            <p:cNvSpPr txBox="1"/>
            <p:nvPr/>
          </p:nvSpPr>
          <p:spPr>
            <a:xfrm>
              <a:off x="3985917" y="2098791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0631729-F03E-4E3F-AA16-BD9AF7735778}"/>
                </a:ext>
              </a:extLst>
            </p:cNvPr>
            <p:cNvSpPr txBox="1"/>
            <p:nvPr/>
          </p:nvSpPr>
          <p:spPr>
            <a:xfrm>
              <a:off x="4563439" y="2480387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1m</a:t>
              </a:r>
              <a:endParaRPr lang="en-US" dirty="0"/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6079C375-0D6F-4C59-A3A4-F10F99739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86" y="2827541"/>
              <a:ext cx="6560598" cy="62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F6216873-F448-4809-B025-F8FB10AA994E}"/>
                </a:ext>
              </a:extLst>
            </p:cNvPr>
            <p:cNvSpPr txBox="1"/>
            <p:nvPr/>
          </p:nvSpPr>
          <p:spPr>
            <a:xfrm>
              <a:off x="5983550" y="2384864"/>
              <a:ext cx="63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axis</a:t>
              </a:r>
              <a:endParaRPr lang="en-US" dirty="0"/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B56ADFBE-11B7-46EA-9580-2A68A4FE7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018" y="1195171"/>
              <a:ext cx="1258018" cy="1"/>
            </a:xfrm>
            <a:prstGeom prst="line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/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Metin kutusu 31">
                  <a:extLst>
                    <a:ext uri="{FF2B5EF4-FFF2-40B4-BE49-F238E27FC236}">
                      <a16:creationId xmlns:a16="http://schemas.microsoft.com/office/drawing/2014/main" id="{290D9C4A-FF18-40CD-BAC2-0114D60A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471" y="825112"/>
                  <a:ext cx="506028" cy="402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E3EF252-2BA0-4042-B598-954825B52904}"/>
                </a:ext>
              </a:extLst>
            </p:cNvPr>
            <p:cNvSpPr txBox="1"/>
            <p:nvPr/>
          </p:nvSpPr>
          <p:spPr>
            <a:xfrm>
              <a:off x="163153" y="3215921"/>
              <a:ext cx="72674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Her biri 1m uzunluğunda 5 parçadan oluşan bir tel, şekilde gösterildiği gibi yatay yönde 1 T büyüklüğündeki bir manyetik alan içine yerleştirilmiştir. Tel, gösterilen eksen etrafında dönebilmektedir. Telden 1 A akım geçerken tele etki eden toplam kuvvetin ve eksene göre </a:t>
              </a:r>
              <a:r>
                <a:rPr lang="tr-TR" dirty="0" err="1"/>
                <a:t>torkun</a:t>
              </a:r>
              <a:r>
                <a:rPr lang="tr-TR" dirty="0"/>
                <a:t> büyüklükleri nelerdir? </a:t>
              </a:r>
              <a:endParaRPr lang="en-US" dirty="0"/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E63B6012-43A2-4DAA-8A80-5972EF03FB8C}"/>
                </a:ext>
              </a:extLst>
            </p:cNvPr>
            <p:cNvSpPr txBox="1"/>
            <p:nvPr/>
          </p:nvSpPr>
          <p:spPr>
            <a:xfrm>
              <a:off x="2953288" y="2830664"/>
              <a:ext cx="49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2m</a:t>
              </a:r>
              <a:endParaRPr lang="en-US" dirty="0"/>
            </a:p>
          </p:txBody>
        </p:sp>
      </p:grp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0D12819-FC3F-4A44-B490-0472A0E7DBC5}"/>
              </a:ext>
            </a:extLst>
          </p:cNvPr>
          <p:cNvSpPr txBox="1"/>
          <p:nvPr/>
        </p:nvSpPr>
        <p:spPr>
          <a:xfrm>
            <a:off x="485231" y="4644449"/>
            <a:ext cx="2633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6,92 N, 2,25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3,46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4,0 N, 1,3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0,0 N, 0,0 </a:t>
            </a:r>
            <a:r>
              <a:rPr lang="tr-TR" dirty="0" err="1"/>
              <a:t>N.m</a:t>
            </a:r>
            <a:endParaRPr lang="en-US" dirty="0"/>
          </a:p>
          <a:p>
            <a:r>
              <a:rPr lang="tr-TR" dirty="0"/>
              <a:t>3,46 N, 1,3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4,0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0,0 N, 1,125 </a:t>
            </a:r>
            <a:r>
              <a:rPr lang="tr-TR" dirty="0" err="1"/>
              <a:t>N.m</a:t>
            </a:r>
            <a:endParaRPr lang="tr-TR" dirty="0"/>
          </a:p>
          <a:p>
            <a:r>
              <a:rPr lang="tr-TR" dirty="0"/>
              <a:t>hiçbiri</a:t>
            </a:r>
            <a:endParaRPr lang="en-US" dirty="0"/>
          </a:p>
          <a:p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1508661E-78D4-4030-90E8-E711D32E7A08}"/>
              </a:ext>
            </a:extLst>
          </p:cNvPr>
          <p:cNvSpPr txBox="1"/>
          <p:nvPr/>
        </p:nvSpPr>
        <p:spPr>
          <a:xfrm>
            <a:off x="6298707" y="625135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0.0 N, 0.0 </a:t>
            </a:r>
            <a:r>
              <a:rPr lang="tr-TR" dirty="0" err="1"/>
              <a:t>N.m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5D83EC0-D15B-4346-962C-510016256D1A}"/>
              </a:ext>
            </a:extLst>
          </p:cNvPr>
          <p:cNvSpPr/>
          <p:nvPr/>
        </p:nvSpPr>
        <p:spPr>
          <a:xfrm>
            <a:off x="1025371" y="465584"/>
            <a:ext cx="59702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 heating element is made by maintaining a potential difference of 75.0 V across the length of a Nichrome wire that has a 2.60 × 10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cross section. Nichrome has a resistivity of 5.00 × 10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-7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Ω·m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If the element dissipates 5000 W, what is its length? Give your answer in cm.</a:t>
            </a:r>
            <a:endParaRPr lang="en-US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9735913-40CA-4221-8589-6F14EA928907}"/>
              </a:ext>
            </a:extLst>
          </p:cNvPr>
          <p:cNvSpPr/>
          <p:nvPr/>
        </p:nvSpPr>
        <p:spPr>
          <a:xfrm>
            <a:off x="6022096" y="5594545"/>
            <a:ext cx="2653290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E4 Doğru cevap: 585 cm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6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8113B5D-DE28-4B43-8F3A-35C3D68EFEE1}"/>
              </a:ext>
            </a:extLst>
          </p:cNvPr>
          <p:cNvSpPr/>
          <p:nvPr/>
        </p:nvSpPr>
        <p:spPr>
          <a:xfrm>
            <a:off x="6327644" y="5532401"/>
            <a:ext cx="259558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E4 Doğru cevap: 585 cm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CFE7E2B9-7D95-4039-A4E8-FD3E3EF07BBD}"/>
              </a:ext>
            </a:extLst>
          </p:cNvPr>
          <p:cNvSpPr/>
          <p:nvPr/>
        </p:nvSpPr>
        <p:spPr>
          <a:xfrm>
            <a:off x="1384917" y="1033499"/>
            <a:ext cx="6223247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Kesit alanı 2.60 × 10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-6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olan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Nikrom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bir telin uçları arasına 75.0 V uygulanarak bir ısıtma elemanı yapılıyor.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Nikromun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özdirenci 5.00 × 10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-7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Ω·m’dir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Eğer bu eleman 5000 W harcıyorsa, uzunluğu cm cinsinden nedir?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8A05DE13-8A67-4044-9E92-92C65F1F18BB}"/>
              </a:ext>
            </a:extLst>
          </p:cNvPr>
          <p:cNvGrpSpPr/>
          <p:nvPr/>
        </p:nvGrpSpPr>
        <p:grpSpPr>
          <a:xfrm>
            <a:off x="390617" y="186431"/>
            <a:ext cx="5291092" cy="3242153"/>
            <a:chOff x="390617" y="186431"/>
            <a:chExt cx="5291092" cy="3242153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A888663-A8D4-4E3B-AF38-11EF6252E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96"/>
            <a:stretch/>
          </p:blipFill>
          <p:spPr>
            <a:xfrm>
              <a:off x="736846" y="1478901"/>
              <a:ext cx="4385569" cy="1949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/>
                <p:nvPr/>
              </p:nvSpPr>
              <p:spPr>
                <a:xfrm>
                  <a:off x="390617" y="186431"/>
                  <a:ext cx="5291092" cy="1292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the circuit shown,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=R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=R,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/>
                    <a:t>. The power dissipated in R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is 20 W. Does battery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supply or absorb energy, what is the rate of energy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exchanges with the circuit? Assume that the batteries are ideal.</a:t>
                  </a:r>
                </a:p>
              </p:txBody>
            </p:sp>
          </mc:Choice>
          <mc:Fallback xmlns="">
            <p:sp>
              <p:nvSpPr>
                <p:cNvPr id="3" name="Metin kutusu 2">
                  <a:extLst>
                    <a:ext uri="{FF2B5EF4-FFF2-40B4-BE49-F238E27FC236}">
                      <a16:creationId xmlns:a16="http://schemas.microsoft.com/office/drawing/2014/main" id="{43CFA59C-A24C-434E-BB38-617787DF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" y="186431"/>
                  <a:ext cx="5291092" cy="1292470"/>
                </a:xfrm>
                <a:prstGeom prst="rect">
                  <a:avLst/>
                </a:prstGeom>
                <a:blipFill>
                  <a:blip r:embed="rId3"/>
                  <a:stretch>
                    <a:fillRect l="-922" r="-1267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4C847C-CE42-43DD-9223-FD3117EC10D3}"/>
              </a:ext>
            </a:extLst>
          </p:cNvPr>
          <p:cNvSpPr txBox="1"/>
          <p:nvPr/>
        </p:nvSpPr>
        <p:spPr>
          <a:xfrm>
            <a:off x="6471821" y="6001305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DC1 </a:t>
            </a:r>
            <a:r>
              <a:rPr lang="en-US" dirty="0"/>
              <a:t>Supply 24 W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322077-3021-4409-B6CB-9ECBC77A73E3}"/>
              </a:ext>
            </a:extLst>
          </p:cNvPr>
          <p:cNvSpPr txBox="1"/>
          <p:nvPr/>
        </p:nvSpPr>
        <p:spPr>
          <a:xfrm>
            <a:off x="7199790" y="832666"/>
            <a:ext cx="1784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24 J/s</a:t>
            </a:r>
          </a:p>
          <a:p>
            <a:r>
              <a:rPr lang="en-US" dirty="0"/>
              <a:t>Supply 48 W</a:t>
            </a:r>
          </a:p>
          <a:p>
            <a:r>
              <a:rPr lang="en-US" dirty="0"/>
              <a:t>Supply 110 W</a:t>
            </a:r>
          </a:p>
          <a:p>
            <a:r>
              <a:rPr lang="en-US" dirty="0"/>
              <a:t>Supply 220 J/s</a:t>
            </a:r>
          </a:p>
          <a:p>
            <a:r>
              <a:rPr lang="en-US" dirty="0"/>
              <a:t>Supply 440 J/S</a:t>
            </a:r>
          </a:p>
          <a:p>
            <a:r>
              <a:rPr lang="en-US" dirty="0"/>
              <a:t>Supply 1 W</a:t>
            </a:r>
          </a:p>
          <a:p>
            <a:r>
              <a:rPr lang="en-US" dirty="0"/>
              <a:t>Absorb 24 J/s</a:t>
            </a:r>
          </a:p>
          <a:p>
            <a:r>
              <a:rPr lang="en-US" dirty="0"/>
              <a:t>Absorb 48 W</a:t>
            </a:r>
          </a:p>
          <a:p>
            <a:r>
              <a:rPr lang="en-US" dirty="0"/>
              <a:t>Absorb 110 W</a:t>
            </a:r>
          </a:p>
          <a:p>
            <a:r>
              <a:rPr lang="en-US" dirty="0"/>
              <a:t>Absorb 220 J/s</a:t>
            </a:r>
          </a:p>
          <a:p>
            <a:r>
              <a:rPr lang="en-US" dirty="0"/>
              <a:t>Absorb 440 J/S</a:t>
            </a:r>
          </a:p>
          <a:p>
            <a:r>
              <a:rPr lang="en-US" dirty="0"/>
              <a:t>Absorb 1 W</a:t>
            </a:r>
          </a:p>
          <a:p>
            <a:r>
              <a:rPr lang="en-US" dirty="0"/>
              <a:t>None of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1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86F9620C95E2D4386FBA2864C92C189" ma:contentTypeVersion="7" ma:contentTypeDescription="Yeni belge oluşturun." ma:contentTypeScope="" ma:versionID="9b9ec6d1c42990a9319798a3fd502ec2">
  <xsd:schema xmlns:xsd="http://www.w3.org/2001/XMLSchema" xmlns:xs="http://www.w3.org/2001/XMLSchema" xmlns:p="http://schemas.microsoft.com/office/2006/metadata/properties" xmlns:ns2="b93212fc-b8b7-4257-9895-0bcb281f85e0" xmlns:ns3="4d012d21-2a97-40f8-b65b-de083562237b" targetNamespace="http://schemas.microsoft.com/office/2006/metadata/properties" ma:root="true" ma:fieldsID="1f675a55c86d5e36f861a27b3a0b488c" ns2:_="" ns3:_="">
    <xsd:import namespace="b93212fc-b8b7-4257-9895-0bcb281f85e0"/>
    <xsd:import namespace="4d012d21-2a97-40f8-b65b-de08356223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212fc-b8b7-4257-9895-0bcb281f8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2d21-2a97-40f8-b65b-de08356223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33B00D-6C20-4A30-B2C5-39C764FA5FD6}"/>
</file>

<file path=customXml/itemProps2.xml><?xml version="1.0" encoding="utf-8"?>
<ds:datastoreItem xmlns:ds="http://schemas.openxmlformats.org/officeDocument/2006/customXml" ds:itemID="{A99ED004-FA31-49ED-B83A-A24EF41774A6}"/>
</file>

<file path=customXml/itemProps3.xml><?xml version="1.0" encoding="utf-8"?>
<ds:datastoreItem xmlns:ds="http://schemas.openxmlformats.org/officeDocument/2006/customXml" ds:itemID="{D89A3FF9-320E-4CA4-A66B-DCBAC0CCA22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5962</Words>
  <Application>Microsoft Office PowerPoint</Application>
  <PresentationFormat>Ekran Gösterisi (4:3)</PresentationFormat>
  <Paragraphs>724</Paragraphs>
  <Slides>64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64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MathematicalPi-One</vt:lpstr>
      <vt:lpstr>PearsonMATHPRO02</vt:lpstr>
      <vt:lpstr>Times New Roman</vt:lpstr>
      <vt:lpstr>TimesLTStd-Roman</vt:lpstr>
      <vt:lpstr>TimesTen-Italic</vt:lpstr>
      <vt:lpstr>TimesTen-Roman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Savaş Berber</dc:creator>
  <cp:lastModifiedBy>Savaş Berber</cp:lastModifiedBy>
  <cp:revision>67</cp:revision>
  <dcterms:created xsi:type="dcterms:W3CDTF">2021-06-21T13:04:10Z</dcterms:created>
  <dcterms:modified xsi:type="dcterms:W3CDTF">2021-06-23T18:33:18Z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0x010100486F9620C95E2D4386FBA2864C92C189</vt:lpwstr>
  </property>
</Properties>
</file>