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0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1ECA-E7B0-4FFB-AAAA-7614CE147BF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0181-F740-4ED1-A0C8-8317B366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 10">
            <a:extLst>
              <a:ext uri="{FF2B5EF4-FFF2-40B4-BE49-F238E27FC236}">
                <a16:creationId xmlns:a16="http://schemas.microsoft.com/office/drawing/2014/main" id="{BF0925F6-329F-4E08-AFB2-4EDF1A1F251D}"/>
              </a:ext>
            </a:extLst>
          </p:cNvPr>
          <p:cNvGrpSpPr/>
          <p:nvPr/>
        </p:nvGrpSpPr>
        <p:grpSpPr>
          <a:xfrm>
            <a:off x="1215762" y="444617"/>
            <a:ext cx="6712476" cy="2875724"/>
            <a:chOff x="1215762" y="444617"/>
            <a:chExt cx="6712476" cy="2875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/>
                <p:nvPr/>
              </p:nvSpPr>
              <p:spPr>
                <a:xfrm>
                  <a:off x="1215762" y="444617"/>
                  <a:ext cx="4950146" cy="2875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15 positive charges of 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are distributed uniformly over the circumference of a circle with radius </a:t>
                  </a:r>
                  <a:r>
                    <a:rPr lang="en-US" sz="1600" i="1" dirty="0"/>
                    <a:t>a</a:t>
                  </a:r>
                  <a:r>
                    <a:rPr lang="en-US" sz="1600" dirty="0"/>
                    <a:t>. Then another charge of –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is placed at the center of the circle. Which of the followings are true for this system? 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The force acting on –</a:t>
                  </a:r>
                  <a:r>
                    <a:rPr lang="en-US" sz="1600" i="1" dirty="0"/>
                    <a:t>Q </a:t>
                  </a:r>
                  <a:r>
                    <a:rPr lang="en-US" sz="1600" dirty="0"/>
                    <a:t>is zero</a:t>
                  </a:r>
                  <a:r>
                    <a:rPr lang="en-US" sz="1600" i="1" dirty="0"/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If –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is displaced perpendicular to the surface by a small amount and released, it does not come back to the center.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The electrostatic potential energy of –</a:t>
                  </a:r>
                  <a:r>
                    <a:rPr lang="en-US" sz="1600" i="1" dirty="0"/>
                    <a:t>Q  </a:t>
                  </a:r>
                  <a:r>
                    <a:rPr lang="en-US" sz="1600" dirty="0"/>
                    <a:t>is zero.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The magnitude of the electric field on –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is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𝑞𝑄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762" y="444617"/>
                  <a:ext cx="4950146" cy="2875724"/>
                </a:xfrm>
                <a:prstGeom prst="rect">
                  <a:avLst/>
                </a:prstGeom>
                <a:blipFill>
                  <a:blip r:embed="rId2"/>
                  <a:stretch>
                    <a:fillRect l="-616" t="-636" r="-1478" b="-23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B0C8FA92-9583-4823-9CF1-6355ED867F21}"/>
                </a:ext>
              </a:extLst>
            </p:cNvPr>
            <p:cNvGrpSpPr/>
            <p:nvPr/>
          </p:nvGrpSpPr>
          <p:grpSpPr>
            <a:xfrm>
              <a:off x="6174298" y="494951"/>
              <a:ext cx="1719743" cy="1677797"/>
              <a:chOff x="6174298" y="494951"/>
              <a:chExt cx="1719743" cy="1677797"/>
            </a:xfrm>
          </p:grpSpPr>
          <p:pic>
            <p:nvPicPr>
              <p:cNvPr id="1026" name="Picture 2" descr="2) A system of N point charges is distributed uniformly over the circumference of a circle of radius a, such that the distanc">
                <a:extLst>
                  <a:ext uri="{FF2B5EF4-FFF2-40B4-BE49-F238E27FC236}">
                    <a16:creationId xmlns:a16="http://schemas.microsoft.com/office/drawing/2014/main" id="{95BFA635-2526-444E-BA52-CD48E8B237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83" t="14990" r="2110" b="43268"/>
              <a:stretch/>
            </p:blipFill>
            <p:spPr bwMode="auto">
              <a:xfrm>
                <a:off x="6174298" y="494951"/>
                <a:ext cx="1719743" cy="1677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Akış Çizelgesi: Bağlayıcı 4">
                <a:extLst>
                  <a:ext uri="{FF2B5EF4-FFF2-40B4-BE49-F238E27FC236}">
                    <a16:creationId xmlns:a16="http://schemas.microsoft.com/office/drawing/2014/main" id="{AFADC54B-A1F0-4695-825D-E20EE4F879CC}"/>
                  </a:ext>
                </a:extLst>
              </p:cNvPr>
              <p:cNvSpPr/>
              <p:nvPr/>
            </p:nvSpPr>
            <p:spPr>
              <a:xfrm>
                <a:off x="6975446" y="1283515"/>
                <a:ext cx="109057" cy="1006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94EF2943-E94C-4389-942F-AFDFF276C4CF}"/>
                  </a:ext>
                </a:extLst>
              </p:cNvPr>
              <p:cNvSpPr/>
              <p:nvPr/>
            </p:nvSpPr>
            <p:spPr>
              <a:xfrm>
                <a:off x="6748461" y="998615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i="1" dirty="0"/>
                  <a:t>–Q</a:t>
                </a:r>
                <a:endParaRPr lang="en-US" dirty="0"/>
              </a:p>
            </p:txBody>
          </p:sp>
        </p:grp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906EF088-97F1-4790-A0F0-392A27387A7C}"/>
                </a:ext>
              </a:extLst>
            </p:cNvPr>
            <p:cNvSpPr/>
            <p:nvPr/>
          </p:nvSpPr>
          <p:spPr>
            <a:xfrm>
              <a:off x="7624950" y="629283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q</a:t>
              </a:r>
              <a:endParaRPr lang="en-US" dirty="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E11EA650-91B0-4D63-AF2D-4BC66E5AC3A0}"/>
              </a:ext>
            </a:extLst>
          </p:cNvPr>
          <p:cNvSpPr txBox="1"/>
          <p:nvPr/>
        </p:nvSpPr>
        <p:spPr>
          <a:xfrm>
            <a:off x="1358534" y="3537660"/>
            <a:ext cx="16694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</a:t>
            </a:r>
          </a:p>
          <a:p>
            <a:r>
              <a:rPr lang="tr-TR" sz="1400" dirty="0"/>
              <a:t>I </a:t>
            </a:r>
            <a:r>
              <a:rPr lang="tr-TR" sz="1400" dirty="0" err="1"/>
              <a:t>and</a:t>
            </a:r>
            <a:r>
              <a:rPr lang="tr-TR" sz="1400" dirty="0"/>
              <a:t> II</a:t>
            </a:r>
          </a:p>
          <a:p>
            <a:r>
              <a:rPr lang="tr-TR" sz="1400" dirty="0"/>
              <a:t>I, II, </a:t>
            </a:r>
            <a:r>
              <a:rPr lang="tr-TR" sz="1400" dirty="0" err="1"/>
              <a:t>and</a:t>
            </a:r>
            <a:r>
              <a:rPr lang="tr-TR" sz="1400" dirty="0"/>
              <a:t> III</a:t>
            </a:r>
          </a:p>
          <a:p>
            <a:r>
              <a:rPr lang="tr-TR" sz="1400" dirty="0"/>
              <a:t>I </a:t>
            </a:r>
            <a:r>
              <a:rPr lang="tr-TR" sz="1400" dirty="0" err="1"/>
              <a:t>and</a:t>
            </a:r>
            <a:r>
              <a:rPr lang="tr-TR" sz="1400" dirty="0"/>
              <a:t> III</a:t>
            </a:r>
          </a:p>
          <a:p>
            <a:r>
              <a:rPr lang="tr-TR" sz="1400" dirty="0"/>
              <a:t>I, II, III,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III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II, III,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 </a:t>
            </a:r>
            <a:r>
              <a:rPr lang="tr-TR" sz="1400" dirty="0" err="1"/>
              <a:t>and</a:t>
            </a:r>
            <a:r>
              <a:rPr lang="tr-TR" sz="1400" dirty="0"/>
              <a:t> III</a:t>
            </a:r>
          </a:p>
          <a:p>
            <a:r>
              <a:rPr lang="tr-TR" sz="1400" dirty="0"/>
              <a:t>II</a:t>
            </a:r>
          </a:p>
          <a:p>
            <a:r>
              <a:rPr lang="tr-TR" sz="1400" dirty="0"/>
              <a:t>III</a:t>
            </a:r>
          </a:p>
          <a:p>
            <a:r>
              <a:rPr lang="tr-TR" sz="1400" dirty="0"/>
              <a:t>IV</a:t>
            </a:r>
          </a:p>
          <a:p>
            <a:r>
              <a:rPr lang="tr-TR" sz="1400" dirty="0"/>
              <a:t>I, II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 err="1"/>
              <a:t>None</a:t>
            </a:r>
            <a:r>
              <a:rPr lang="tr-TR" sz="1400" dirty="0"/>
              <a:t> of </a:t>
            </a:r>
            <a:r>
              <a:rPr lang="tr-TR" sz="1400" dirty="0" err="1"/>
              <a:t>them</a:t>
            </a:r>
            <a:endParaRPr lang="tr-TR" sz="14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4FA40D6-83D1-41C4-8753-1E7EF85F37E7}"/>
              </a:ext>
            </a:extLst>
          </p:cNvPr>
          <p:cNvSpPr/>
          <p:nvPr/>
        </p:nvSpPr>
        <p:spPr>
          <a:xfrm>
            <a:off x="7999357" y="5475806"/>
            <a:ext cx="86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 I</a:t>
            </a:r>
          </a:p>
        </p:txBody>
      </p:sp>
    </p:spTree>
    <p:extLst>
      <p:ext uri="{BB962C8B-B14F-4D97-AF65-F5344CB8AC3E}">
        <p14:creationId xmlns:p14="http://schemas.microsoft.com/office/powerpoint/2010/main" val="214499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E2F18D1E-CD43-4D97-953B-E83B9743060F}"/>
              </a:ext>
            </a:extLst>
          </p:cNvPr>
          <p:cNvGrpSpPr/>
          <p:nvPr/>
        </p:nvGrpSpPr>
        <p:grpSpPr>
          <a:xfrm>
            <a:off x="998290" y="645952"/>
            <a:ext cx="4320331" cy="3556413"/>
            <a:chOff x="998290" y="645952"/>
            <a:chExt cx="4320331" cy="3556413"/>
          </a:xfrm>
        </p:grpSpPr>
        <p:sp>
          <p:nvSpPr>
            <p:cNvPr id="2" name="Metin kutusu 1">
              <a:extLst>
                <a:ext uri="{FF2B5EF4-FFF2-40B4-BE49-F238E27FC236}">
                  <a16:creationId xmlns:a16="http://schemas.microsoft.com/office/drawing/2014/main" id="{F98327FD-7595-49F0-B4E1-1E380D84E607}"/>
                </a:ext>
              </a:extLst>
            </p:cNvPr>
            <p:cNvSpPr txBox="1"/>
            <p:nvPr/>
          </p:nvSpPr>
          <p:spPr>
            <a:xfrm>
              <a:off x="998290" y="645952"/>
              <a:ext cx="43203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S anahtarı kapatılmadan önce </a:t>
              </a:r>
              <a:r>
                <a:rPr lang="tr-TR" dirty="0" err="1"/>
                <a:t>kapasitörler</a:t>
              </a:r>
              <a:r>
                <a:rPr lang="tr-TR" dirty="0"/>
                <a:t> yüksüzdür. Anahtar kapatıldıktan sonra a ve b noktalarından ne kadar yük geçer?</a:t>
              </a:r>
            </a:p>
          </p:txBody>
        </p:sp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93D48EBF-5F3A-4BC2-99BE-6FA1F6ED9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621" y="1569282"/>
              <a:ext cx="4320000" cy="2633083"/>
            </a:xfrm>
            <a:prstGeom prst="rect">
              <a:avLst/>
            </a:prstGeom>
          </p:spPr>
        </p:pic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62F302DA-1B55-41A1-9E66-C36F0EB71EEA}"/>
              </a:ext>
            </a:extLst>
          </p:cNvPr>
          <p:cNvSpPr txBox="1"/>
          <p:nvPr/>
        </p:nvSpPr>
        <p:spPr>
          <a:xfrm>
            <a:off x="6634976" y="1126273"/>
            <a:ext cx="1951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+72 µC, +24 µC </a:t>
            </a:r>
          </a:p>
          <a:p>
            <a:r>
              <a:rPr lang="tr-TR" dirty="0"/>
              <a:t>+72 µC, +48 µC </a:t>
            </a:r>
            <a:endParaRPr lang="en-US" dirty="0"/>
          </a:p>
          <a:p>
            <a:r>
              <a:rPr lang="tr-TR" dirty="0"/>
              <a:t>+72 µC, +72 µC </a:t>
            </a:r>
            <a:endParaRPr lang="en-US" dirty="0"/>
          </a:p>
          <a:p>
            <a:r>
              <a:rPr lang="tr-TR" dirty="0"/>
              <a:t>+48 µC, +24 µC </a:t>
            </a:r>
            <a:endParaRPr lang="en-US" dirty="0"/>
          </a:p>
          <a:p>
            <a:r>
              <a:rPr lang="tr-TR" dirty="0"/>
              <a:t>+48 µC, +48 µC </a:t>
            </a:r>
            <a:endParaRPr lang="en-US" dirty="0"/>
          </a:p>
          <a:p>
            <a:r>
              <a:rPr lang="tr-TR" dirty="0"/>
              <a:t>+48 µC, +12 µC </a:t>
            </a:r>
            <a:endParaRPr lang="en-US" dirty="0"/>
          </a:p>
          <a:p>
            <a:r>
              <a:rPr lang="tr-TR" dirty="0"/>
              <a:t>+24 µC, +24 µC </a:t>
            </a:r>
            <a:endParaRPr lang="en-US" dirty="0"/>
          </a:p>
          <a:p>
            <a:r>
              <a:rPr lang="tr-TR" dirty="0"/>
              <a:t>-72 µC, +24 µC </a:t>
            </a:r>
          </a:p>
          <a:p>
            <a:r>
              <a:rPr lang="tr-TR" dirty="0"/>
              <a:t>-72 µC, +48 µC </a:t>
            </a:r>
            <a:endParaRPr lang="en-US" dirty="0"/>
          </a:p>
          <a:p>
            <a:r>
              <a:rPr lang="tr-TR" dirty="0"/>
              <a:t>-72 µC, +72 µC </a:t>
            </a:r>
            <a:endParaRPr lang="en-US" dirty="0"/>
          </a:p>
          <a:p>
            <a:r>
              <a:rPr lang="tr-TR" dirty="0"/>
              <a:t>-48 µC, -24 µC </a:t>
            </a:r>
            <a:endParaRPr lang="en-US" dirty="0"/>
          </a:p>
          <a:p>
            <a:r>
              <a:rPr lang="tr-TR" dirty="0"/>
              <a:t>-48 µC, -48 µC </a:t>
            </a:r>
            <a:endParaRPr lang="en-US" dirty="0"/>
          </a:p>
          <a:p>
            <a:r>
              <a:rPr lang="tr-TR" dirty="0"/>
              <a:t>-48 µC, -12 µC </a:t>
            </a:r>
            <a:endParaRPr lang="en-US" dirty="0"/>
          </a:p>
          <a:p>
            <a:r>
              <a:rPr lang="tr-TR" dirty="0"/>
              <a:t>-24 µC, -24 µC </a:t>
            </a:r>
            <a:endParaRPr lang="en-US" dirty="0"/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2571581-1BBC-47C9-9472-5D119A7BD72A}"/>
              </a:ext>
            </a:extLst>
          </p:cNvPr>
          <p:cNvSpPr/>
          <p:nvPr/>
        </p:nvSpPr>
        <p:spPr>
          <a:xfrm>
            <a:off x="1839146" y="6027382"/>
            <a:ext cx="233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+72 µC, +24 µC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4431D0B3-643C-4CD0-A37F-DBFFA20FEBD2}"/>
              </a:ext>
            </a:extLst>
          </p:cNvPr>
          <p:cNvGrpSpPr/>
          <p:nvPr/>
        </p:nvGrpSpPr>
        <p:grpSpPr>
          <a:xfrm>
            <a:off x="788565" y="299474"/>
            <a:ext cx="6069435" cy="3449432"/>
            <a:chOff x="788565" y="299474"/>
            <a:chExt cx="6069435" cy="3449432"/>
          </a:xfrm>
        </p:grpSpPr>
        <p:sp>
          <p:nvSpPr>
            <p:cNvPr id="2" name="Dikdörtgen 1">
              <a:extLst>
                <a:ext uri="{FF2B5EF4-FFF2-40B4-BE49-F238E27FC236}">
                  <a16:creationId xmlns:a16="http://schemas.microsoft.com/office/drawing/2014/main" id="{49053BF6-30DF-48F3-BDA5-260E11B4BAB5}"/>
                </a:ext>
              </a:extLst>
            </p:cNvPr>
            <p:cNvSpPr/>
            <p:nvPr/>
          </p:nvSpPr>
          <p:spPr>
            <a:xfrm>
              <a:off x="788565" y="299474"/>
              <a:ext cx="6069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Ten-Roman"/>
                </a:rPr>
                <a:t>As shown, the capacitors are charged to a potential difference of 100 V but with opposite polarity. After switches S</a:t>
              </a:r>
              <a:r>
                <a:rPr lang="en-US" sz="800" dirty="0">
                  <a:latin typeface="TimesTen-Roman"/>
                </a:rPr>
                <a:t>1 </a:t>
              </a:r>
              <a:r>
                <a:rPr lang="en-US" dirty="0">
                  <a:latin typeface="TimesTen-Roman"/>
                </a:rPr>
                <a:t>and S</a:t>
              </a:r>
              <a:r>
                <a:rPr lang="en-US" sz="800" dirty="0">
                  <a:latin typeface="TimesTen-Roman"/>
                </a:rPr>
                <a:t>2 </a:t>
              </a:r>
              <a:r>
                <a:rPr lang="en-US" dirty="0">
                  <a:latin typeface="TimesTen-Roman"/>
                </a:rPr>
                <a:t>are closed, what amount of charge goes through S</a:t>
              </a:r>
              <a:r>
                <a:rPr lang="en-US" sz="800" dirty="0">
                  <a:latin typeface="TimesTen-Roman"/>
                </a:rPr>
                <a:t>1</a:t>
              </a:r>
              <a:r>
                <a:rPr lang="en-US" dirty="0">
                  <a:latin typeface="TimesTen-Roman"/>
                </a:rPr>
                <a:t>? </a:t>
              </a:r>
              <a:endParaRPr lang="en-US" dirty="0"/>
            </a:p>
          </p:txBody>
        </p:sp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4B7A358A-282A-4070-94D9-B911DF18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1171" y="1222804"/>
              <a:ext cx="4320000" cy="2526102"/>
            </a:xfrm>
            <a:prstGeom prst="rect">
              <a:avLst/>
            </a:prstGeom>
          </p:spPr>
        </p:pic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A7877F3E-F7D8-4E63-AB72-252CBF2226AF}"/>
              </a:ext>
            </a:extLst>
          </p:cNvPr>
          <p:cNvSpPr txBox="1"/>
          <p:nvPr/>
        </p:nvSpPr>
        <p:spPr>
          <a:xfrm>
            <a:off x="6735337" y="1616927"/>
            <a:ext cx="17284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-150 µC</a:t>
            </a:r>
          </a:p>
          <a:p>
            <a:r>
              <a:rPr lang="tr-TR" dirty="0"/>
              <a:t>-100 µC</a:t>
            </a:r>
            <a:endParaRPr lang="en-US" dirty="0"/>
          </a:p>
          <a:p>
            <a:r>
              <a:rPr lang="tr-TR" dirty="0"/>
              <a:t>-200 µC</a:t>
            </a:r>
            <a:endParaRPr lang="en-US" dirty="0"/>
          </a:p>
          <a:p>
            <a:r>
              <a:rPr lang="tr-TR" dirty="0"/>
              <a:t>-50 µC</a:t>
            </a:r>
            <a:endParaRPr lang="en-US" dirty="0"/>
          </a:p>
          <a:p>
            <a:r>
              <a:rPr lang="tr-TR" dirty="0"/>
              <a:t>-250 µC</a:t>
            </a:r>
            <a:endParaRPr lang="en-US" dirty="0"/>
          </a:p>
          <a:p>
            <a:r>
              <a:rPr lang="tr-TR" dirty="0"/>
              <a:t>-300 µC</a:t>
            </a:r>
            <a:endParaRPr lang="en-US" dirty="0"/>
          </a:p>
          <a:p>
            <a:r>
              <a:rPr lang="tr-TR" dirty="0"/>
              <a:t>-350 µC</a:t>
            </a:r>
            <a:endParaRPr lang="en-US" dirty="0"/>
          </a:p>
          <a:p>
            <a:r>
              <a:rPr lang="tr-TR" dirty="0"/>
              <a:t>-400 µC</a:t>
            </a:r>
            <a:endParaRPr lang="en-US" dirty="0"/>
          </a:p>
          <a:p>
            <a:r>
              <a:rPr lang="tr-TR" dirty="0"/>
              <a:t>+150 µC</a:t>
            </a:r>
          </a:p>
          <a:p>
            <a:r>
              <a:rPr lang="tr-TR" dirty="0"/>
              <a:t>+100 µC</a:t>
            </a:r>
            <a:endParaRPr lang="en-US" dirty="0"/>
          </a:p>
          <a:p>
            <a:r>
              <a:rPr lang="tr-TR" dirty="0"/>
              <a:t>+200 µC</a:t>
            </a:r>
            <a:endParaRPr lang="en-US" dirty="0"/>
          </a:p>
          <a:p>
            <a:r>
              <a:rPr lang="tr-TR" dirty="0"/>
              <a:t>+50 µC</a:t>
            </a:r>
            <a:endParaRPr lang="en-US" dirty="0"/>
          </a:p>
          <a:p>
            <a:r>
              <a:rPr lang="tr-TR" dirty="0"/>
              <a:t>+250 µC</a:t>
            </a:r>
            <a:endParaRPr lang="en-US" dirty="0"/>
          </a:p>
          <a:p>
            <a:r>
              <a:rPr lang="tr-TR" dirty="0"/>
              <a:t>+300 µC</a:t>
            </a:r>
            <a:endParaRPr lang="en-US" dirty="0"/>
          </a:p>
          <a:p>
            <a:r>
              <a:rPr lang="tr-TR" dirty="0"/>
              <a:t>+350 µC</a:t>
            </a:r>
            <a:endParaRPr lang="en-US" dirty="0"/>
          </a:p>
          <a:p>
            <a:r>
              <a:rPr lang="tr-TR" dirty="0"/>
              <a:t>+400 µC</a:t>
            </a:r>
            <a:endParaRPr lang="en-US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9EDDA27-82DD-4735-925C-C42A10AAFE14}"/>
              </a:ext>
            </a:extLst>
          </p:cNvPr>
          <p:cNvSpPr/>
          <p:nvPr/>
        </p:nvSpPr>
        <p:spPr>
          <a:xfrm>
            <a:off x="2522764" y="6373860"/>
            <a:ext cx="1595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-150 µC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8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15E774BB-49C3-4C76-9C8B-8D7FE5FACE7C}"/>
              </a:ext>
            </a:extLst>
          </p:cNvPr>
          <p:cNvGrpSpPr/>
          <p:nvPr/>
        </p:nvGrpSpPr>
        <p:grpSpPr>
          <a:xfrm>
            <a:off x="788565" y="299474"/>
            <a:ext cx="6069435" cy="3449432"/>
            <a:chOff x="788565" y="299474"/>
            <a:chExt cx="6069435" cy="3449432"/>
          </a:xfrm>
        </p:grpSpPr>
        <p:sp>
          <p:nvSpPr>
            <p:cNvPr id="2" name="Dikdörtgen 1">
              <a:extLst>
                <a:ext uri="{FF2B5EF4-FFF2-40B4-BE49-F238E27FC236}">
                  <a16:creationId xmlns:a16="http://schemas.microsoft.com/office/drawing/2014/main" id="{49053BF6-30DF-48F3-BDA5-260E11B4BAB5}"/>
                </a:ext>
              </a:extLst>
            </p:cNvPr>
            <p:cNvSpPr/>
            <p:nvPr/>
          </p:nvSpPr>
          <p:spPr>
            <a:xfrm>
              <a:off x="788565" y="299474"/>
              <a:ext cx="6069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>
                  <a:latin typeface="TimesTen-Roman"/>
                </a:rPr>
                <a:t>Gösterildiği gibi</a:t>
              </a:r>
              <a:r>
                <a:rPr lang="en-US" dirty="0">
                  <a:latin typeface="TimesTen-Roman"/>
                </a:rPr>
                <a:t>, </a:t>
              </a:r>
              <a:r>
                <a:rPr lang="tr-TR" dirty="0" err="1">
                  <a:latin typeface="TimesTen-Roman"/>
                </a:rPr>
                <a:t>kapasitörler</a:t>
              </a:r>
              <a:r>
                <a:rPr lang="tr-TR" dirty="0">
                  <a:latin typeface="TimesTen-Roman"/>
                </a:rPr>
                <a:t> zıt polariteyle aynı 100-V potansiyel farkıyla yüklenmişlerdir. </a:t>
              </a:r>
              <a:r>
                <a:rPr lang="en-US" dirty="0">
                  <a:latin typeface="TimesTen-Roman"/>
                </a:rPr>
                <a:t>S</a:t>
              </a:r>
              <a:r>
                <a:rPr lang="en-US" sz="800" dirty="0">
                  <a:latin typeface="TimesTen-Roman"/>
                </a:rPr>
                <a:t>1 </a:t>
              </a:r>
              <a:r>
                <a:rPr lang="en-US" dirty="0">
                  <a:latin typeface="TimesTen-Roman"/>
                </a:rPr>
                <a:t> </a:t>
              </a:r>
              <a:r>
                <a:rPr lang="tr-TR" dirty="0">
                  <a:latin typeface="TimesTen-Roman"/>
                </a:rPr>
                <a:t>ve </a:t>
              </a:r>
              <a:r>
                <a:rPr lang="en-US" dirty="0">
                  <a:latin typeface="TimesTen-Roman"/>
                </a:rPr>
                <a:t>S</a:t>
              </a:r>
              <a:r>
                <a:rPr lang="en-US" sz="800" dirty="0">
                  <a:latin typeface="TimesTen-Roman"/>
                </a:rPr>
                <a:t>2 </a:t>
              </a:r>
              <a:r>
                <a:rPr lang="tr-TR" dirty="0">
                  <a:latin typeface="TimesTen-Roman"/>
                </a:rPr>
                <a:t>anahtarları kapatıldıktan sonra </a:t>
              </a:r>
              <a:r>
                <a:rPr lang="en-US" dirty="0">
                  <a:latin typeface="TimesTen-Roman"/>
                </a:rPr>
                <a:t>S</a:t>
              </a:r>
              <a:r>
                <a:rPr lang="en-US" sz="800" dirty="0">
                  <a:latin typeface="TimesTen-Roman"/>
                </a:rPr>
                <a:t>1</a:t>
              </a:r>
              <a:r>
                <a:rPr lang="tr-TR" dirty="0">
                  <a:latin typeface="TimesTen-Roman"/>
                </a:rPr>
                <a:t> anahtarından ne kadar yük geçer?</a:t>
              </a:r>
              <a:r>
                <a:rPr lang="en-US" dirty="0">
                  <a:latin typeface="TimesTen-Roman"/>
                </a:rPr>
                <a:t> </a:t>
              </a:r>
              <a:endParaRPr lang="en-US" dirty="0"/>
            </a:p>
          </p:txBody>
        </p:sp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D9794B69-7F79-469C-967F-EB7539226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1171" y="1222804"/>
              <a:ext cx="4320000" cy="2526102"/>
            </a:xfrm>
            <a:prstGeom prst="rect">
              <a:avLst/>
            </a:prstGeom>
          </p:spPr>
        </p:pic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5528484A-1DB9-4738-A7F0-11891773F12A}"/>
              </a:ext>
            </a:extLst>
          </p:cNvPr>
          <p:cNvSpPr txBox="1"/>
          <p:nvPr/>
        </p:nvSpPr>
        <p:spPr>
          <a:xfrm>
            <a:off x="6735337" y="1616927"/>
            <a:ext cx="17284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-150 µC</a:t>
            </a:r>
          </a:p>
          <a:p>
            <a:r>
              <a:rPr lang="tr-TR" dirty="0"/>
              <a:t>-100 µC</a:t>
            </a:r>
            <a:endParaRPr lang="en-US" dirty="0"/>
          </a:p>
          <a:p>
            <a:r>
              <a:rPr lang="tr-TR" dirty="0"/>
              <a:t>-200 µC</a:t>
            </a:r>
            <a:endParaRPr lang="en-US" dirty="0"/>
          </a:p>
          <a:p>
            <a:r>
              <a:rPr lang="tr-TR" dirty="0"/>
              <a:t>-50 µC</a:t>
            </a:r>
            <a:endParaRPr lang="en-US" dirty="0"/>
          </a:p>
          <a:p>
            <a:r>
              <a:rPr lang="tr-TR" dirty="0"/>
              <a:t>-250 µC</a:t>
            </a:r>
            <a:endParaRPr lang="en-US" dirty="0"/>
          </a:p>
          <a:p>
            <a:r>
              <a:rPr lang="tr-TR" dirty="0"/>
              <a:t>-300 µC</a:t>
            </a:r>
            <a:endParaRPr lang="en-US" dirty="0"/>
          </a:p>
          <a:p>
            <a:r>
              <a:rPr lang="tr-TR" dirty="0"/>
              <a:t>-350 µC</a:t>
            </a:r>
            <a:endParaRPr lang="en-US" dirty="0"/>
          </a:p>
          <a:p>
            <a:r>
              <a:rPr lang="tr-TR" dirty="0"/>
              <a:t>-400 µC</a:t>
            </a:r>
            <a:endParaRPr lang="en-US" dirty="0"/>
          </a:p>
          <a:p>
            <a:r>
              <a:rPr lang="tr-TR" dirty="0"/>
              <a:t>+150 µC</a:t>
            </a:r>
          </a:p>
          <a:p>
            <a:r>
              <a:rPr lang="tr-TR" dirty="0"/>
              <a:t>+100 µC</a:t>
            </a:r>
            <a:endParaRPr lang="en-US" dirty="0"/>
          </a:p>
          <a:p>
            <a:r>
              <a:rPr lang="tr-TR" dirty="0"/>
              <a:t>+200 µC</a:t>
            </a:r>
            <a:endParaRPr lang="en-US" dirty="0"/>
          </a:p>
          <a:p>
            <a:r>
              <a:rPr lang="tr-TR" dirty="0"/>
              <a:t>+50 µC</a:t>
            </a:r>
            <a:endParaRPr lang="en-US" dirty="0"/>
          </a:p>
          <a:p>
            <a:r>
              <a:rPr lang="tr-TR" dirty="0"/>
              <a:t>+250 µC</a:t>
            </a:r>
            <a:endParaRPr lang="en-US" dirty="0"/>
          </a:p>
          <a:p>
            <a:r>
              <a:rPr lang="tr-TR" dirty="0"/>
              <a:t>+300 µC</a:t>
            </a:r>
            <a:endParaRPr lang="en-US" dirty="0"/>
          </a:p>
          <a:p>
            <a:r>
              <a:rPr lang="tr-TR" dirty="0"/>
              <a:t>+350 µC</a:t>
            </a:r>
            <a:endParaRPr lang="en-US" dirty="0"/>
          </a:p>
          <a:p>
            <a:r>
              <a:rPr lang="tr-TR" dirty="0"/>
              <a:t>+400 µC</a:t>
            </a:r>
            <a:endParaRPr lang="en-US" dirty="0"/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99CD77B-E9BB-4DE9-951F-A3D9A4B4366B}"/>
              </a:ext>
            </a:extLst>
          </p:cNvPr>
          <p:cNvSpPr/>
          <p:nvPr/>
        </p:nvSpPr>
        <p:spPr>
          <a:xfrm>
            <a:off x="2522764" y="6373860"/>
            <a:ext cx="1595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-150 µC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0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>
            <a:extLst>
              <a:ext uri="{FF2B5EF4-FFF2-40B4-BE49-F238E27FC236}">
                <a16:creationId xmlns:a16="http://schemas.microsoft.com/office/drawing/2014/main" id="{5F82E1B5-1FC9-4D3B-933B-D00641748BC4}"/>
              </a:ext>
            </a:extLst>
          </p:cNvPr>
          <p:cNvGrpSpPr/>
          <p:nvPr/>
        </p:nvGrpSpPr>
        <p:grpSpPr>
          <a:xfrm>
            <a:off x="872455" y="385894"/>
            <a:ext cx="5587068" cy="5916890"/>
            <a:chOff x="872455" y="385894"/>
            <a:chExt cx="5587068" cy="5916890"/>
          </a:xfrm>
        </p:grpSpPr>
        <p:sp>
          <p:nvSpPr>
            <p:cNvPr id="2" name="Metin kutusu 1">
              <a:extLst>
                <a:ext uri="{FF2B5EF4-FFF2-40B4-BE49-F238E27FC236}">
                  <a16:creationId xmlns:a16="http://schemas.microsoft.com/office/drawing/2014/main" id="{9BFB92C7-72D9-4C9E-B79D-AE8F278B8EB4}"/>
                </a:ext>
              </a:extLst>
            </p:cNvPr>
            <p:cNvSpPr txBox="1"/>
            <p:nvPr/>
          </p:nvSpPr>
          <p:spPr>
            <a:xfrm>
              <a:off x="872455" y="385894"/>
              <a:ext cx="5587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Switch S was open for a long time. What </a:t>
              </a:r>
              <a:r>
                <a:rPr lang="tr-TR" dirty="0"/>
                <a:t>total </a:t>
              </a:r>
              <a:r>
                <a:rPr lang="en-US" dirty="0"/>
                <a:t>amount of charge goes through switch S after the switch is closed?</a:t>
              </a:r>
            </a:p>
          </p:txBody>
        </p:sp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8AE76134-3337-4B3F-BA2E-E30654B4D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258" y="1115123"/>
              <a:ext cx="4320000" cy="5187661"/>
            </a:xfrm>
            <a:prstGeom prst="rect">
              <a:avLst/>
            </a:prstGeom>
          </p:spPr>
        </p:pic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FA10ECD5-70DD-44F7-9341-9307B667C1FD}"/>
              </a:ext>
            </a:extLst>
          </p:cNvPr>
          <p:cNvSpPr txBox="1"/>
          <p:nvPr/>
        </p:nvSpPr>
        <p:spPr>
          <a:xfrm>
            <a:off x="7014117" y="1293541"/>
            <a:ext cx="17953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2.4 µC</a:t>
            </a:r>
          </a:p>
          <a:p>
            <a:r>
              <a:rPr lang="tr-TR" dirty="0"/>
              <a:t>4.8 µC</a:t>
            </a:r>
            <a:endParaRPr lang="en-US" dirty="0"/>
          </a:p>
          <a:p>
            <a:r>
              <a:rPr lang="tr-TR" dirty="0"/>
              <a:t>1.2 µC</a:t>
            </a:r>
            <a:endParaRPr lang="en-US" dirty="0"/>
          </a:p>
          <a:p>
            <a:r>
              <a:rPr lang="tr-TR" dirty="0"/>
              <a:t>7.2 µC</a:t>
            </a:r>
            <a:endParaRPr lang="en-US" dirty="0"/>
          </a:p>
          <a:p>
            <a:r>
              <a:rPr lang="tr-TR" dirty="0"/>
              <a:t>16 µC</a:t>
            </a:r>
            <a:endParaRPr lang="en-US" dirty="0"/>
          </a:p>
          <a:p>
            <a:r>
              <a:rPr lang="tr-TR" dirty="0"/>
              <a:t>9 µC</a:t>
            </a:r>
            <a:endParaRPr lang="en-US" dirty="0"/>
          </a:p>
          <a:p>
            <a:r>
              <a:rPr lang="tr-TR" dirty="0"/>
              <a:t>16.8 µC</a:t>
            </a:r>
            <a:endParaRPr lang="en-US" dirty="0"/>
          </a:p>
          <a:p>
            <a:r>
              <a:rPr lang="tr-TR" dirty="0"/>
              <a:t>8.40 µC</a:t>
            </a:r>
            <a:endParaRPr lang="en-US" dirty="0"/>
          </a:p>
          <a:p>
            <a:r>
              <a:rPr lang="tr-TR" dirty="0"/>
              <a:t>14.4 µC</a:t>
            </a:r>
            <a:endParaRPr lang="en-US" dirty="0"/>
          </a:p>
          <a:p>
            <a:r>
              <a:rPr lang="tr-TR" dirty="0"/>
              <a:t>10.8 µC</a:t>
            </a:r>
            <a:endParaRPr lang="en-US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F00D4C6-8FC0-49CB-A59D-AABBA0CBE362}"/>
              </a:ext>
            </a:extLst>
          </p:cNvPr>
          <p:cNvSpPr/>
          <p:nvPr/>
        </p:nvSpPr>
        <p:spPr>
          <a:xfrm>
            <a:off x="7203431" y="6207327"/>
            <a:ext cx="151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 : 2.4 µC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8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DC551018-CBBC-45F7-9DC9-6C46A4CC0541}"/>
              </a:ext>
            </a:extLst>
          </p:cNvPr>
          <p:cNvGrpSpPr/>
          <p:nvPr/>
        </p:nvGrpSpPr>
        <p:grpSpPr>
          <a:xfrm>
            <a:off x="914400" y="327171"/>
            <a:ext cx="5939406" cy="5975613"/>
            <a:chOff x="914400" y="327171"/>
            <a:chExt cx="5939406" cy="5975613"/>
          </a:xfrm>
        </p:grpSpPr>
        <p:sp>
          <p:nvSpPr>
            <p:cNvPr id="2" name="Metin kutusu 1">
              <a:extLst>
                <a:ext uri="{FF2B5EF4-FFF2-40B4-BE49-F238E27FC236}">
                  <a16:creationId xmlns:a16="http://schemas.microsoft.com/office/drawing/2014/main" id="{C4DC06B1-79C6-4454-8DBF-96485CEED771}"/>
                </a:ext>
              </a:extLst>
            </p:cNvPr>
            <p:cNvSpPr txBox="1"/>
            <p:nvPr/>
          </p:nvSpPr>
          <p:spPr>
            <a:xfrm>
              <a:off x="914400" y="327171"/>
              <a:ext cx="5939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S anahtarı çok uzun süredir açıktır. S anahtarı kapatıldıktan sonra S anahtarı üzerinden toplam ne kadar yük geçer?</a:t>
              </a:r>
              <a:endParaRPr lang="en-US" dirty="0"/>
            </a:p>
          </p:txBody>
        </p:sp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FC0DE014-6456-4A7B-8575-5376D271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258" y="1115123"/>
              <a:ext cx="4320000" cy="5187661"/>
            </a:xfrm>
            <a:prstGeom prst="rect">
              <a:avLst/>
            </a:prstGeom>
          </p:spPr>
        </p:pic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BFD13FC5-8C14-4BBB-A547-CC79E6757830}"/>
              </a:ext>
            </a:extLst>
          </p:cNvPr>
          <p:cNvSpPr txBox="1"/>
          <p:nvPr/>
        </p:nvSpPr>
        <p:spPr>
          <a:xfrm>
            <a:off x="7014117" y="1293541"/>
            <a:ext cx="17953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2,4 µC</a:t>
            </a:r>
          </a:p>
          <a:p>
            <a:r>
              <a:rPr lang="tr-TR" dirty="0"/>
              <a:t>4,8 µC</a:t>
            </a:r>
            <a:endParaRPr lang="en-US" dirty="0"/>
          </a:p>
          <a:p>
            <a:r>
              <a:rPr lang="tr-TR" dirty="0"/>
              <a:t>1,2 µC</a:t>
            </a:r>
            <a:endParaRPr lang="en-US" dirty="0"/>
          </a:p>
          <a:p>
            <a:r>
              <a:rPr lang="tr-TR" dirty="0"/>
              <a:t>7,2 µC</a:t>
            </a:r>
            <a:endParaRPr lang="en-US" dirty="0"/>
          </a:p>
          <a:p>
            <a:r>
              <a:rPr lang="tr-TR" dirty="0"/>
              <a:t>16 µC</a:t>
            </a:r>
            <a:endParaRPr lang="en-US" dirty="0"/>
          </a:p>
          <a:p>
            <a:r>
              <a:rPr lang="tr-TR" dirty="0"/>
              <a:t>9 µC</a:t>
            </a:r>
            <a:endParaRPr lang="en-US" dirty="0"/>
          </a:p>
          <a:p>
            <a:r>
              <a:rPr lang="tr-TR" dirty="0"/>
              <a:t>16,8 µC</a:t>
            </a:r>
            <a:endParaRPr lang="en-US" dirty="0"/>
          </a:p>
          <a:p>
            <a:r>
              <a:rPr lang="tr-TR" dirty="0"/>
              <a:t>8,40 µC</a:t>
            </a:r>
            <a:endParaRPr lang="en-US" dirty="0"/>
          </a:p>
          <a:p>
            <a:r>
              <a:rPr lang="tr-TR" dirty="0"/>
              <a:t>14,4 µC</a:t>
            </a:r>
            <a:endParaRPr lang="en-US" dirty="0"/>
          </a:p>
          <a:p>
            <a:r>
              <a:rPr lang="tr-TR" dirty="0"/>
              <a:t>10,8 µC</a:t>
            </a:r>
            <a:endParaRPr lang="en-US" dirty="0"/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421DD4-01DA-411D-A645-36522EC6FE5E}"/>
              </a:ext>
            </a:extLst>
          </p:cNvPr>
          <p:cNvSpPr/>
          <p:nvPr/>
        </p:nvSpPr>
        <p:spPr>
          <a:xfrm>
            <a:off x="7203431" y="6207327"/>
            <a:ext cx="151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 : 2,4 µC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2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>
            <a:extLst>
              <a:ext uri="{FF2B5EF4-FFF2-40B4-BE49-F238E27FC236}">
                <a16:creationId xmlns:a16="http://schemas.microsoft.com/office/drawing/2014/main" id="{CEE172B4-E59B-4B3B-B720-A9DD07591F8B}"/>
              </a:ext>
            </a:extLst>
          </p:cNvPr>
          <p:cNvGrpSpPr/>
          <p:nvPr/>
        </p:nvGrpSpPr>
        <p:grpSpPr>
          <a:xfrm>
            <a:off x="751310" y="402672"/>
            <a:ext cx="6480000" cy="4066264"/>
            <a:chOff x="751310" y="402672"/>
            <a:chExt cx="6480000" cy="4066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Metin kutusu 1">
                  <a:extLst>
                    <a:ext uri="{FF2B5EF4-FFF2-40B4-BE49-F238E27FC236}">
                      <a16:creationId xmlns:a16="http://schemas.microsoft.com/office/drawing/2014/main" id="{9B7EAC7C-F0BB-4EAC-B117-0B047C6F5ED5}"/>
                    </a:ext>
                  </a:extLst>
                </p:cNvPr>
                <p:cNvSpPr txBox="1"/>
                <p:nvPr/>
              </p:nvSpPr>
              <p:spPr>
                <a:xfrm>
                  <a:off x="847288" y="402672"/>
                  <a:ext cx="638402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The capacitors (each 2µF when filled with air ) were charged by a 12-V battery with no dielectric between the plates. Then, a dielectric plate with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dirty="0"/>
                    <a:t> is inserted between the plates of the capacitor on the left. What amount of charge goes through points a and b after the dielectric is inserted. </a:t>
                  </a:r>
                </a:p>
              </p:txBody>
            </p:sp>
          </mc:Choice>
          <mc:Fallback xmlns="">
            <p:sp>
              <p:nvSpPr>
                <p:cNvPr id="2" name="Metin kutusu 1">
                  <a:extLst>
                    <a:ext uri="{FF2B5EF4-FFF2-40B4-BE49-F238E27FC236}">
                      <a16:creationId xmlns:a16="http://schemas.microsoft.com/office/drawing/2014/main" id="{9B7EAC7C-F0BB-4EAC-B117-0B047C6F5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88" y="402672"/>
                  <a:ext cx="6384022" cy="1477328"/>
                </a:xfrm>
                <a:prstGeom prst="rect">
                  <a:avLst/>
                </a:prstGeom>
                <a:blipFill>
                  <a:blip r:embed="rId2"/>
                  <a:stretch>
                    <a:fillRect l="-860" t="-2066" r="-96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18A32725-303B-4AD8-ACC2-B9EE744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310" y="1880000"/>
              <a:ext cx="6480000" cy="2588936"/>
            </a:xfrm>
            <a:prstGeom prst="rect">
              <a:avLst/>
            </a:prstGeom>
          </p:spPr>
        </p:pic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F2E4EBC4-F78D-4A4F-8752-949259ADC931}"/>
              </a:ext>
            </a:extLst>
          </p:cNvPr>
          <p:cNvSpPr txBox="1"/>
          <p:nvPr/>
        </p:nvSpPr>
        <p:spPr>
          <a:xfrm>
            <a:off x="6713034" y="6270662"/>
            <a:ext cx="2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Cevap: 48 µC, 0 µC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490E26F-8543-440D-A24E-1D3E767D1885}"/>
              </a:ext>
            </a:extLst>
          </p:cNvPr>
          <p:cNvSpPr txBox="1"/>
          <p:nvPr/>
        </p:nvSpPr>
        <p:spPr>
          <a:xfrm>
            <a:off x="1270413" y="4468936"/>
            <a:ext cx="272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48 µC, 0 µC</a:t>
            </a:r>
          </a:p>
          <a:p>
            <a:r>
              <a:rPr lang="tr-TR" dirty="0"/>
              <a:t>72 µC, 24 µC</a:t>
            </a:r>
            <a:endParaRPr lang="en-US" dirty="0"/>
          </a:p>
          <a:p>
            <a:r>
              <a:rPr lang="tr-TR" dirty="0"/>
              <a:t>48 µC, 48 µC</a:t>
            </a:r>
            <a:endParaRPr lang="en-US" dirty="0"/>
          </a:p>
          <a:p>
            <a:r>
              <a:rPr lang="tr-TR" dirty="0"/>
              <a:t>48 µC, 12 µC</a:t>
            </a:r>
            <a:endParaRPr lang="en-US" dirty="0"/>
          </a:p>
          <a:p>
            <a:r>
              <a:rPr lang="tr-TR" dirty="0"/>
              <a:t>24 µC, 24 µC</a:t>
            </a:r>
            <a:endParaRPr lang="en-US" dirty="0"/>
          </a:p>
          <a:p>
            <a:r>
              <a:rPr lang="tr-TR" dirty="0"/>
              <a:t>24 µC, 0 µC</a:t>
            </a:r>
          </a:p>
          <a:p>
            <a:r>
              <a:rPr lang="tr-TR" dirty="0"/>
              <a:t>48 µC, 24 µC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3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A0A13614-6A70-4E35-AFA5-1CD977F18D6F}"/>
              </a:ext>
            </a:extLst>
          </p:cNvPr>
          <p:cNvGrpSpPr/>
          <p:nvPr/>
        </p:nvGrpSpPr>
        <p:grpSpPr>
          <a:xfrm>
            <a:off x="847287" y="402672"/>
            <a:ext cx="6711193" cy="3789265"/>
            <a:chOff x="847287" y="402672"/>
            <a:chExt cx="6711193" cy="37892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Metin kutusu 1">
                  <a:extLst>
                    <a:ext uri="{FF2B5EF4-FFF2-40B4-BE49-F238E27FC236}">
                      <a16:creationId xmlns:a16="http://schemas.microsoft.com/office/drawing/2014/main" id="{9B7EAC7C-F0BB-4EAC-B117-0B047C6F5ED5}"/>
                    </a:ext>
                  </a:extLst>
                </p:cNvPr>
                <p:cNvSpPr txBox="1"/>
                <p:nvPr/>
              </p:nvSpPr>
              <p:spPr>
                <a:xfrm>
                  <a:off x="847287" y="402672"/>
                  <a:ext cx="671119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/>
                    <a:t>Levhaları arası hava dolu olduğunda </a:t>
                  </a:r>
                  <a:r>
                    <a:rPr lang="tr-TR" dirty="0" err="1"/>
                    <a:t>kapasitansı</a:t>
                  </a:r>
                  <a:r>
                    <a:rPr lang="tr-TR" dirty="0"/>
                    <a:t> </a:t>
                  </a:r>
                  <a:r>
                    <a:rPr lang="en-US" dirty="0"/>
                    <a:t>2µF </a:t>
                  </a:r>
                  <a:r>
                    <a:rPr lang="tr-TR" dirty="0"/>
                    <a:t>olan </a:t>
                  </a:r>
                  <a:r>
                    <a:rPr lang="tr-TR" dirty="0" err="1"/>
                    <a:t>kapasitörler</a:t>
                  </a:r>
                  <a:r>
                    <a:rPr lang="tr-TR" dirty="0"/>
                    <a:t> şekilde görüldüğü gibi 12-V batarya ile yüklenmişlerdir. Soldaki kapasitörün levhaları arası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tr-TR" dirty="0"/>
                    <a:t>olan </a:t>
                  </a:r>
                  <a:r>
                    <a:rPr lang="tr-TR" dirty="0" err="1"/>
                    <a:t>dielektrik</a:t>
                  </a:r>
                  <a:r>
                    <a:rPr lang="tr-TR" dirty="0"/>
                    <a:t> ile doldurulduktan sonra a ve b noktalarından ne kadar yük geçer? </a:t>
                  </a:r>
                  <a:endParaRPr lang="en-US" dirty="0"/>
                </a:p>
              </p:txBody>
            </p:sp>
          </mc:Choice>
          <mc:Fallback>
            <p:sp>
              <p:nvSpPr>
                <p:cNvPr id="2" name="Metin kutusu 1">
                  <a:extLst>
                    <a:ext uri="{FF2B5EF4-FFF2-40B4-BE49-F238E27FC236}">
                      <a16:creationId xmlns:a16="http://schemas.microsoft.com/office/drawing/2014/main" id="{9B7EAC7C-F0BB-4EAC-B117-0B047C6F5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87" y="402672"/>
                  <a:ext cx="671119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817" t="-2538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AF1D07A1-BD2C-4894-82A9-E13EDCC0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480" y="1603001"/>
              <a:ext cx="6480000" cy="2588936"/>
            </a:xfrm>
            <a:prstGeom prst="rect">
              <a:avLst/>
            </a:prstGeom>
          </p:spPr>
        </p:pic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6D704894-0240-4B7C-8BBB-C458C48D357B}"/>
              </a:ext>
            </a:extLst>
          </p:cNvPr>
          <p:cNvSpPr txBox="1"/>
          <p:nvPr/>
        </p:nvSpPr>
        <p:spPr>
          <a:xfrm>
            <a:off x="657922" y="4331670"/>
            <a:ext cx="272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48 µC, 0 µC</a:t>
            </a:r>
          </a:p>
          <a:p>
            <a:r>
              <a:rPr lang="tr-TR" dirty="0"/>
              <a:t>72 µC, 24 µC</a:t>
            </a:r>
            <a:endParaRPr lang="en-US" dirty="0"/>
          </a:p>
          <a:p>
            <a:r>
              <a:rPr lang="tr-TR" dirty="0"/>
              <a:t>48 µC, 48 µC</a:t>
            </a:r>
            <a:endParaRPr lang="en-US" dirty="0"/>
          </a:p>
          <a:p>
            <a:r>
              <a:rPr lang="tr-TR" dirty="0"/>
              <a:t>48 µC, 12 µC</a:t>
            </a:r>
            <a:endParaRPr lang="en-US" dirty="0"/>
          </a:p>
          <a:p>
            <a:r>
              <a:rPr lang="tr-TR" dirty="0"/>
              <a:t>24 µC, 24 µC</a:t>
            </a:r>
            <a:endParaRPr lang="en-US" dirty="0"/>
          </a:p>
          <a:p>
            <a:r>
              <a:rPr lang="tr-TR" dirty="0"/>
              <a:t>24 µC, 0 µC</a:t>
            </a:r>
          </a:p>
          <a:p>
            <a:r>
              <a:rPr lang="tr-TR" dirty="0"/>
              <a:t>48 µC, 24 µC</a:t>
            </a:r>
          </a:p>
          <a:p>
            <a:r>
              <a:rPr lang="tr-TR" dirty="0"/>
              <a:t>hiçbiri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5B83FE-A909-47AC-9977-695FC66A1E72}"/>
              </a:ext>
            </a:extLst>
          </p:cNvPr>
          <p:cNvSpPr txBox="1"/>
          <p:nvPr/>
        </p:nvSpPr>
        <p:spPr>
          <a:xfrm>
            <a:off x="6713034" y="6270662"/>
            <a:ext cx="2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Cevap: 48 µC, 0 µC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9E89E0B6-1D18-4FD4-AEB7-2D2BE932564E}"/>
              </a:ext>
            </a:extLst>
          </p:cNvPr>
          <p:cNvGrpSpPr/>
          <p:nvPr/>
        </p:nvGrpSpPr>
        <p:grpSpPr>
          <a:xfrm>
            <a:off x="1215762" y="444617"/>
            <a:ext cx="6712476" cy="2875724"/>
            <a:chOff x="1215762" y="444617"/>
            <a:chExt cx="6712476" cy="28757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/>
                <p:nvPr/>
              </p:nvSpPr>
              <p:spPr>
                <a:xfrm>
                  <a:off x="1215762" y="444617"/>
                  <a:ext cx="4950146" cy="2875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600" dirty="0"/>
                    <a:t>15 pozitif </a:t>
                  </a:r>
                  <a:r>
                    <a:rPr lang="tr-TR" sz="1600" i="1" dirty="0"/>
                    <a:t>q</a:t>
                  </a:r>
                  <a:r>
                    <a:rPr lang="tr-TR" sz="1600" dirty="0"/>
                    <a:t> yükü </a:t>
                  </a:r>
                  <a:r>
                    <a:rPr lang="tr-TR" sz="1600" i="1" dirty="0"/>
                    <a:t>a</a:t>
                  </a:r>
                  <a:r>
                    <a:rPr lang="tr-TR" sz="1600" dirty="0"/>
                    <a:t> yarıçaplı çember üzerinde şekilde görüldüğü düzgün dağıtılmıştır. Daha sonra –</a:t>
                  </a:r>
                  <a:r>
                    <a:rPr lang="tr-TR" sz="1600" i="1" dirty="0"/>
                    <a:t>Q</a:t>
                  </a:r>
                  <a:r>
                    <a:rPr lang="tr-TR" sz="1600" dirty="0"/>
                    <a:t> yükü çemberin merkezine konmuştur. Bu sistem için aşağıdakilerden hangileri doğrudur?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dirty="0"/>
                    <a:t>–</a:t>
                  </a:r>
                  <a:r>
                    <a:rPr lang="tr-TR" sz="1600" i="1" dirty="0"/>
                    <a:t>Q </a:t>
                  </a:r>
                  <a:r>
                    <a:rPr lang="tr-TR" sz="1600" dirty="0"/>
                    <a:t>yüküne etki eden kuvvet sıfırdır</a:t>
                  </a:r>
                  <a:r>
                    <a:rPr lang="tr-TR" sz="1600" i="1" dirty="0"/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dirty="0"/>
                    <a:t>–</a:t>
                  </a:r>
                  <a:r>
                    <a:rPr lang="tr-TR" sz="1600" i="1" dirty="0"/>
                    <a:t>Q</a:t>
                  </a:r>
                  <a:r>
                    <a:rPr lang="tr-TR" sz="1600" dirty="0"/>
                    <a:t> yükü merkezden sayfa düzlemine dik yönde çok az çekilip bırakılırsa çemberin merkezine yeniden geri dönmez. 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dirty="0"/>
                    <a:t>–</a:t>
                  </a:r>
                  <a:r>
                    <a:rPr lang="tr-TR" sz="1600" i="1" dirty="0"/>
                    <a:t>Q  </a:t>
                  </a:r>
                  <a:r>
                    <a:rPr lang="tr-TR" sz="1600" dirty="0"/>
                    <a:t>yükünün</a:t>
                  </a:r>
                  <a:r>
                    <a:rPr lang="tr-TR" sz="1600" i="1" dirty="0"/>
                    <a:t> </a:t>
                  </a:r>
                  <a:r>
                    <a:rPr lang="tr-TR" sz="1600" dirty="0"/>
                    <a:t>elektrostatik potansiyel enerjisi sıfırdır. 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dirty="0"/>
                    <a:t>–</a:t>
                  </a:r>
                  <a:r>
                    <a:rPr lang="tr-TR" sz="1600" i="1" dirty="0"/>
                    <a:t>Q</a:t>
                  </a:r>
                  <a:r>
                    <a:rPr lang="tr-TR" sz="1600" dirty="0"/>
                    <a:t> üzerine etki eden elektrik alanın büyüklüğü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tr-T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𝑞𝑄</m:t>
                          </m:r>
                        </m:num>
                        <m:den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tr-T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tr-T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tr-TR" sz="1600" dirty="0"/>
                    <a:t> olarak yazılır.</a:t>
                  </a:r>
                </a:p>
              </p:txBody>
            </p:sp>
          </mc:Choice>
          <mc:Fallback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762" y="444617"/>
                  <a:ext cx="4950146" cy="2875724"/>
                </a:xfrm>
                <a:prstGeom prst="rect">
                  <a:avLst/>
                </a:prstGeom>
                <a:blipFill>
                  <a:blip r:embed="rId2"/>
                  <a:stretch>
                    <a:fillRect l="-616" t="-636" b="-23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B0C8FA92-9583-4823-9CF1-6355ED867F21}"/>
                </a:ext>
              </a:extLst>
            </p:cNvPr>
            <p:cNvGrpSpPr/>
            <p:nvPr/>
          </p:nvGrpSpPr>
          <p:grpSpPr>
            <a:xfrm>
              <a:off x="6174298" y="494951"/>
              <a:ext cx="1719743" cy="1677797"/>
              <a:chOff x="6174298" y="494951"/>
              <a:chExt cx="1719743" cy="1677797"/>
            </a:xfrm>
          </p:grpSpPr>
          <p:pic>
            <p:nvPicPr>
              <p:cNvPr id="1026" name="Picture 2" descr="2) A system of N point charges is distributed uniformly over the circumference of a circle of radius a, such that the distanc">
                <a:extLst>
                  <a:ext uri="{FF2B5EF4-FFF2-40B4-BE49-F238E27FC236}">
                    <a16:creationId xmlns:a16="http://schemas.microsoft.com/office/drawing/2014/main" id="{95BFA635-2526-444E-BA52-CD48E8B237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83" t="14990" r="2110" b="43268"/>
              <a:stretch/>
            </p:blipFill>
            <p:spPr bwMode="auto">
              <a:xfrm>
                <a:off x="6174298" y="494951"/>
                <a:ext cx="1719743" cy="1677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Akış Çizelgesi: Bağlayıcı 4">
                <a:extLst>
                  <a:ext uri="{FF2B5EF4-FFF2-40B4-BE49-F238E27FC236}">
                    <a16:creationId xmlns:a16="http://schemas.microsoft.com/office/drawing/2014/main" id="{AFADC54B-A1F0-4695-825D-E20EE4F879CC}"/>
                  </a:ext>
                </a:extLst>
              </p:cNvPr>
              <p:cNvSpPr/>
              <p:nvPr/>
            </p:nvSpPr>
            <p:spPr>
              <a:xfrm>
                <a:off x="6975446" y="1283515"/>
                <a:ext cx="109057" cy="1006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94EF2943-E94C-4389-942F-AFDFF276C4CF}"/>
                  </a:ext>
                </a:extLst>
              </p:cNvPr>
              <p:cNvSpPr/>
              <p:nvPr/>
            </p:nvSpPr>
            <p:spPr>
              <a:xfrm>
                <a:off x="6748461" y="998615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i="1" dirty="0"/>
                  <a:t>–Q</a:t>
                </a:r>
                <a:endParaRPr lang="en-US" dirty="0"/>
              </a:p>
            </p:txBody>
          </p:sp>
        </p:grp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906EF088-97F1-4790-A0F0-392A27387A7C}"/>
                </a:ext>
              </a:extLst>
            </p:cNvPr>
            <p:cNvSpPr/>
            <p:nvPr/>
          </p:nvSpPr>
          <p:spPr>
            <a:xfrm>
              <a:off x="7624950" y="629283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q</a:t>
              </a:r>
              <a:endParaRPr lang="en-US" dirty="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E11EA650-91B0-4D63-AF2D-4BC66E5AC3A0}"/>
              </a:ext>
            </a:extLst>
          </p:cNvPr>
          <p:cNvSpPr txBox="1"/>
          <p:nvPr/>
        </p:nvSpPr>
        <p:spPr>
          <a:xfrm>
            <a:off x="1358534" y="3537660"/>
            <a:ext cx="16694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</a:t>
            </a:r>
          </a:p>
          <a:p>
            <a:r>
              <a:rPr lang="tr-TR" sz="1400" dirty="0"/>
              <a:t>I ve II</a:t>
            </a:r>
          </a:p>
          <a:p>
            <a:r>
              <a:rPr lang="tr-TR" sz="1400" dirty="0"/>
              <a:t>I, II, ve III</a:t>
            </a:r>
          </a:p>
          <a:p>
            <a:r>
              <a:rPr lang="tr-TR" sz="1400" dirty="0"/>
              <a:t>I ve III</a:t>
            </a:r>
          </a:p>
          <a:p>
            <a:r>
              <a:rPr lang="tr-TR" sz="1400" dirty="0"/>
              <a:t>I, II, III, ve IV</a:t>
            </a:r>
          </a:p>
          <a:p>
            <a:r>
              <a:rPr lang="tr-TR" sz="1400" dirty="0"/>
              <a:t>I ve IV</a:t>
            </a:r>
          </a:p>
          <a:p>
            <a:r>
              <a:rPr lang="tr-TR" sz="1400" dirty="0"/>
              <a:t>II ve IV</a:t>
            </a:r>
          </a:p>
          <a:p>
            <a:r>
              <a:rPr lang="tr-TR" sz="1400" dirty="0"/>
              <a:t>III ve IV</a:t>
            </a:r>
          </a:p>
          <a:p>
            <a:r>
              <a:rPr lang="tr-TR" sz="1400" dirty="0"/>
              <a:t>II, III, ve IV</a:t>
            </a:r>
          </a:p>
          <a:p>
            <a:r>
              <a:rPr lang="tr-TR" sz="1400" dirty="0"/>
              <a:t>II ve III</a:t>
            </a:r>
          </a:p>
          <a:p>
            <a:r>
              <a:rPr lang="tr-TR" sz="1400" dirty="0"/>
              <a:t>II</a:t>
            </a:r>
          </a:p>
          <a:p>
            <a:r>
              <a:rPr lang="tr-TR" sz="1400" dirty="0"/>
              <a:t>III</a:t>
            </a:r>
          </a:p>
          <a:p>
            <a:r>
              <a:rPr lang="tr-TR" sz="1400" dirty="0"/>
              <a:t>IV</a:t>
            </a:r>
          </a:p>
          <a:p>
            <a:r>
              <a:rPr lang="tr-TR" sz="1400" dirty="0"/>
              <a:t>I, II, ve IV</a:t>
            </a:r>
          </a:p>
          <a:p>
            <a:r>
              <a:rPr lang="tr-TR" sz="1400" dirty="0"/>
              <a:t>hiçbiri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4FA40D6-83D1-41C4-8753-1E7EF85F37E7}"/>
              </a:ext>
            </a:extLst>
          </p:cNvPr>
          <p:cNvSpPr/>
          <p:nvPr/>
        </p:nvSpPr>
        <p:spPr>
          <a:xfrm>
            <a:off x="7999357" y="5475806"/>
            <a:ext cx="86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 I</a:t>
            </a:r>
          </a:p>
        </p:txBody>
      </p:sp>
    </p:spTree>
    <p:extLst>
      <p:ext uri="{BB962C8B-B14F-4D97-AF65-F5344CB8AC3E}">
        <p14:creationId xmlns:p14="http://schemas.microsoft.com/office/powerpoint/2010/main" val="41273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>
            <a:extLst>
              <a:ext uri="{FF2B5EF4-FFF2-40B4-BE49-F238E27FC236}">
                <a16:creationId xmlns:a16="http://schemas.microsoft.com/office/drawing/2014/main" id="{2D48CBAE-9B61-47E9-A299-B3EE0C14C6B9}"/>
              </a:ext>
            </a:extLst>
          </p:cNvPr>
          <p:cNvGrpSpPr/>
          <p:nvPr/>
        </p:nvGrpSpPr>
        <p:grpSpPr>
          <a:xfrm>
            <a:off x="1215762" y="444617"/>
            <a:ext cx="6712476" cy="3196901"/>
            <a:chOff x="1215762" y="444617"/>
            <a:chExt cx="6712476" cy="3196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/>
                <p:nvPr/>
              </p:nvSpPr>
              <p:spPr>
                <a:xfrm>
                  <a:off x="1215762" y="444617"/>
                  <a:ext cx="4950146" cy="3196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15 positive charges of 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are distributed uniformly over the circumference of a circle with radius </a:t>
                  </a:r>
                  <a:r>
                    <a:rPr lang="en-US" sz="1600" i="1" dirty="0"/>
                    <a:t>a</a:t>
                  </a:r>
                  <a:r>
                    <a:rPr lang="en-US" sz="1600" dirty="0"/>
                    <a:t>. Then another charge of +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is placed at the center of the circle. Which of the followings are true for this system? 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The force acting on +</a:t>
                  </a:r>
                  <a:r>
                    <a:rPr lang="en-US" sz="1600" i="1" dirty="0"/>
                    <a:t>Q </a:t>
                  </a:r>
                  <a:r>
                    <a:rPr lang="en-US" sz="1600" dirty="0"/>
                    <a:t>is zero</a:t>
                  </a:r>
                  <a:r>
                    <a:rPr lang="en-US" sz="1600" i="1" dirty="0"/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If +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is displaced perpendicular to the surface by a small amount and released, it does not come back to the center.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The electrostatic potential energy of +</a:t>
                  </a:r>
                  <a:r>
                    <a:rPr lang="en-US" sz="1600" i="1" dirty="0"/>
                    <a:t>Q  </a:t>
                  </a:r>
                  <a:r>
                    <a:rPr lang="en-US" sz="1600" dirty="0"/>
                    <a:t>is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𝑞𝑄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1600" dirty="0"/>
                    <a:t> 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sz="1600" dirty="0"/>
                    <a:t>The magnitude of the electric field on +</a:t>
                  </a:r>
                  <a:r>
                    <a:rPr lang="en-US" sz="1600" i="1" dirty="0"/>
                    <a:t>Q</a:t>
                  </a:r>
                  <a:r>
                    <a:rPr lang="en-US" sz="1600" dirty="0"/>
                    <a:t> is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𝑞𝑄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1600" dirty="0"/>
                    <a:t> .</a:t>
                  </a:r>
                </a:p>
              </p:txBody>
            </p:sp>
          </mc:Choice>
          <mc:Fallback xmlns=""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762" y="444617"/>
                  <a:ext cx="4950146" cy="3196901"/>
                </a:xfrm>
                <a:prstGeom prst="rect">
                  <a:avLst/>
                </a:prstGeom>
                <a:blipFill>
                  <a:blip r:embed="rId2"/>
                  <a:stretch>
                    <a:fillRect l="-616" t="-573" r="-1478" b="-21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up 1">
              <a:extLst>
                <a:ext uri="{FF2B5EF4-FFF2-40B4-BE49-F238E27FC236}">
                  <a16:creationId xmlns:a16="http://schemas.microsoft.com/office/drawing/2014/main" id="{43873938-5748-4FEE-B1A7-53850D301AB2}"/>
                </a:ext>
              </a:extLst>
            </p:cNvPr>
            <p:cNvGrpSpPr/>
            <p:nvPr/>
          </p:nvGrpSpPr>
          <p:grpSpPr>
            <a:xfrm>
              <a:off x="6174298" y="494951"/>
              <a:ext cx="1753940" cy="1677797"/>
              <a:chOff x="6174298" y="494951"/>
              <a:chExt cx="1753940" cy="1677797"/>
            </a:xfrm>
          </p:grpSpPr>
          <p:grpSp>
            <p:nvGrpSpPr>
              <p:cNvPr id="7" name="Grup 6">
                <a:extLst>
                  <a:ext uri="{FF2B5EF4-FFF2-40B4-BE49-F238E27FC236}">
                    <a16:creationId xmlns:a16="http://schemas.microsoft.com/office/drawing/2014/main" id="{B0C8FA92-9583-4823-9CF1-6355ED867F21}"/>
                  </a:ext>
                </a:extLst>
              </p:cNvPr>
              <p:cNvGrpSpPr/>
              <p:nvPr/>
            </p:nvGrpSpPr>
            <p:grpSpPr>
              <a:xfrm>
                <a:off x="6174298" y="494951"/>
                <a:ext cx="1719743" cy="1677797"/>
                <a:chOff x="6174298" y="494951"/>
                <a:chExt cx="1719743" cy="1677797"/>
              </a:xfrm>
            </p:grpSpPr>
            <p:pic>
              <p:nvPicPr>
                <p:cNvPr id="1026" name="Picture 2" descr="2) A system of N point charges is distributed uniformly over the circumference of a circle of radius a, such that the distanc">
                  <a:extLst>
                    <a:ext uri="{FF2B5EF4-FFF2-40B4-BE49-F238E27FC236}">
                      <a16:creationId xmlns:a16="http://schemas.microsoft.com/office/drawing/2014/main" id="{95BFA635-2526-444E-BA52-CD48E8B237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083" t="14990" r="2110" b="43268"/>
                <a:stretch/>
              </p:blipFill>
              <p:spPr bwMode="auto">
                <a:xfrm>
                  <a:off x="6174298" y="494951"/>
                  <a:ext cx="1719743" cy="16777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Akış Çizelgesi: Bağlayıcı 4">
                  <a:extLst>
                    <a:ext uri="{FF2B5EF4-FFF2-40B4-BE49-F238E27FC236}">
                      <a16:creationId xmlns:a16="http://schemas.microsoft.com/office/drawing/2014/main" id="{AFADC54B-A1F0-4695-825D-E20EE4F879CC}"/>
                    </a:ext>
                  </a:extLst>
                </p:cNvPr>
                <p:cNvSpPr/>
                <p:nvPr/>
              </p:nvSpPr>
              <p:spPr>
                <a:xfrm>
                  <a:off x="6975446" y="1283515"/>
                  <a:ext cx="109057" cy="100668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Dikdörtgen 5">
                  <a:extLst>
                    <a:ext uri="{FF2B5EF4-FFF2-40B4-BE49-F238E27FC236}">
                      <a16:creationId xmlns:a16="http://schemas.microsoft.com/office/drawing/2014/main" id="{94EF2943-E94C-4389-942F-AFDFF276C4CF}"/>
                    </a:ext>
                  </a:extLst>
                </p:cNvPr>
                <p:cNvSpPr/>
                <p:nvPr/>
              </p:nvSpPr>
              <p:spPr>
                <a:xfrm>
                  <a:off x="6748461" y="998615"/>
                  <a:ext cx="453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tr-TR" dirty="0"/>
                    <a:t>+</a:t>
                  </a:r>
                  <a:r>
                    <a:rPr lang="tr-TR" i="1" dirty="0"/>
                    <a:t>Q</a:t>
                  </a:r>
                  <a:endParaRPr lang="en-US" dirty="0"/>
                </a:p>
              </p:txBody>
            </p:sp>
          </p:grpSp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906EF088-97F1-4790-A0F0-392A27387A7C}"/>
                  </a:ext>
                </a:extLst>
              </p:cNvPr>
              <p:cNvSpPr/>
              <p:nvPr/>
            </p:nvSpPr>
            <p:spPr>
              <a:xfrm>
                <a:off x="7624950" y="629283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q</a:t>
                </a:r>
                <a:endParaRPr lang="en-US" dirty="0"/>
              </a:p>
            </p:txBody>
          </p:sp>
        </p:grp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E11EA650-91B0-4D63-AF2D-4BC66E5AC3A0}"/>
              </a:ext>
            </a:extLst>
          </p:cNvPr>
          <p:cNvSpPr txBox="1"/>
          <p:nvPr/>
        </p:nvSpPr>
        <p:spPr>
          <a:xfrm>
            <a:off x="1694094" y="3789330"/>
            <a:ext cx="16694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</a:t>
            </a:r>
          </a:p>
          <a:p>
            <a:r>
              <a:rPr lang="tr-TR" sz="1400" dirty="0"/>
              <a:t>I </a:t>
            </a:r>
            <a:r>
              <a:rPr lang="tr-TR" sz="1400" dirty="0" err="1"/>
              <a:t>and</a:t>
            </a:r>
            <a:r>
              <a:rPr lang="tr-TR" sz="1400" dirty="0"/>
              <a:t> II</a:t>
            </a:r>
          </a:p>
          <a:p>
            <a:r>
              <a:rPr lang="tr-TR" sz="1400" dirty="0"/>
              <a:t>I, II, </a:t>
            </a:r>
            <a:r>
              <a:rPr lang="tr-TR" sz="1400" dirty="0" err="1"/>
              <a:t>and</a:t>
            </a:r>
            <a:r>
              <a:rPr lang="tr-TR" sz="1400" dirty="0"/>
              <a:t> III</a:t>
            </a:r>
          </a:p>
          <a:p>
            <a:r>
              <a:rPr lang="tr-TR" sz="1400" dirty="0"/>
              <a:t>I </a:t>
            </a:r>
            <a:r>
              <a:rPr lang="tr-TR" sz="1400" dirty="0" err="1"/>
              <a:t>and</a:t>
            </a:r>
            <a:r>
              <a:rPr lang="tr-TR" sz="1400" dirty="0"/>
              <a:t> III</a:t>
            </a:r>
          </a:p>
          <a:p>
            <a:r>
              <a:rPr lang="tr-TR" sz="1400" dirty="0"/>
              <a:t>I, II, III,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III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II, III,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/>
              <a:t>II </a:t>
            </a:r>
            <a:r>
              <a:rPr lang="tr-TR" sz="1400" dirty="0" err="1"/>
              <a:t>and</a:t>
            </a:r>
            <a:r>
              <a:rPr lang="tr-TR" sz="1400" dirty="0"/>
              <a:t> III</a:t>
            </a:r>
          </a:p>
          <a:p>
            <a:r>
              <a:rPr lang="tr-TR" sz="1400" dirty="0"/>
              <a:t>II</a:t>
            </a:r>
          </a:p>
          <a:p>
            <a:r>
              <a:rPr lang="tr-TR" sz="1400" dirty="0"/>
              <a:t>III</a:t>
            </a:r>
          </a:p>
          <a:p>
            <a:r>
              <a:rPr lang="tr-TR" sz="1400" dirty="0"/>
              <a:t>IV</a:t>
            </a:r>
          </a:p>
          <a:p>
            <a:r>
              <a:rPr lang="tr-TR" sz="1400" dirty="0"/>
              <a:t>I, II, </a:t>
            </a:r>
            <a:r>
              <a:rPr lang="tr-TR" sz="1400" dirty="0" err="1"/>
              <a:t>and</a:t>
            </a:r>
            <a:r>
              <a:rPr lang="tr-TR" sz="1400" dirty="0"/>
              <a:t> IV</a:t>
            </a:r>
          </a:p>
          <a:p>
            <a:r>
              <a:rPr lang="tr-TR" sz="1400" dirty="0" err="1"/>
              <a:t>None</a:t>
            </a:r>
            <a:r>
              <a:rPr lang="tr-TR" sz="1400" dirty="0"/>
              <a:t> of </a:t>
            </a:r>
            <a:r>
              <a:rPr lang="tr-TR" sz="1400" dirty="0" err="1"/>
              <a:t>them</a:t>
            </a:r>
            <a:endParaRPr lang="tr-TR" sz="14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4FA40D6-83D1-41C4-8753-1E7EF85F37E7}"/>
              </a:ext>
            </a:extLst>
          </p:cNvPr>
          <p:cNvSpPr/>
          <p:nvPr/>
        </p:nvSpPr>
        <p:spPr>
          <a:xfrm>
            <a:off x="7454072" y="5559696"/>
            <a:ext cx="144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 I </a:t>
            </a:r>
            <a:r>
              <a:rPr lang="tr-TR" dirty="0" err="1"/>
              <a:t>and</a:t>
            </a:r>
            <a:r>
              <a:rPr lang="tr-TR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387167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6104F410-B27D-4ADB-AA80-AD9E297B94D3}"/>
              </a:ext>
            </a:extLst>
          </p:cNvPr>
          <p:cNvGrpSpPr/>
          <p:nvPr/>
        </p:nvGrpSpPr>
        <p:grpSpPr>
          <a:xfrm>
            <a:off x="880844" y="444617"/>
            <a:ext cx="7047394" cy="3196901"/>
            <a:chOff x="880844" y="444617"/>
            <a:chExt cx="7047394" cy="31969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/>
                <p:nvPr/>
              </p:nvSpPr>
              <p:spPr>
                <a:xfrm>
                  <a:off x="880844" y="444617"/>
                  <a:ext cx="5285064" cy="3196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600" dirty="0"/>
                    <a:t>15 pozitif </a:t>
                  </a:r>
                  <a:r>
                    <a:rPr lang="tr-TR" sz="1600" i="1" dirty="0"/>
                    <a:t>q</a:t>
                  </a:r>
                  <a:r>
                    <a:rPr lang="tr-TR" sz="1600" dirty="0"/>
                    <a:t> yükü </a:t>
                  </a:r>
                  <a:r>
                    <a:rPr lang="tr-TR" sz="1600" i="1" dirty="0"/>
                    <a:t>a</a:t>
                  </a:r>
                  <a:r>
                    <a:rPr lang="tr-TR" sz="1600" dirty="0"/>
                    <a:t> yarıçaplı çember üzerinde şekilde görüldüğü düzgün dağıtılmıştır. Daha sonra +</a:t>
                  </a:r>
                  <a:r>
                    <a:rPr lang="tr-TR" sz="1600" i="1" dirty="0"/>
                    <a:t>Q</a:t>
                  </a:r>
                  <a:r>
                    <a:rPr lang="tr-TR" sz="1600" dirty="0"/>
                    <a:t> yükü çemberin merkezine konmuştur. Bu sistem için aşağıdakilerden hangileri doğrudur?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i="1" dirty="0"/>
                    <a:t>+Q </a:t>
                  </a:r>
                  <a:r>
                    <a:rPr lang="tr-TR" sz="1600" dirty="0"/>
                    <a:t>yüküne etki eden kuvvet sıfırdır</a:t>
                  </a:r>
                  <a:r>
                    <a:rPr lang="tr-TR" sz="1600" i="1" dirty="0"/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i="1" dirty="0"/>
                    <a:t>+Q</a:t>
                  </a:r>
                  <a:r>
                    <a:rPr lang="tr-TR" sz="1600" dirty="0"/>
                    <a:t> yükü merkezden sayfa düzlemine dik yönde çok az çekilip bırakılırsa çemberin merkezine yeniden geri dönmez. 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i="1" dirty="0"/>
                    <a:t>+Q  </a:t>
                  </a:r>
                  <a:r>
                    <a:rPr lang="tr-TR" sz="1600" dirty="0"/>
                    <a:t>yükünün</a:t>
                  </a:r>
                  <a:r>
                    <a:rPr lang="tr-TR" sz="1600" i="1" dirty="0"/>
                    <a:t> </a:t>
                  </a:r>
                  <a:r>
                    <a:rPr lang="tr-TR" sz="1600" dirty="0"/>
                    <a:t>elektrostatik potansiyel enerjisi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𝑞𝑄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tr-TR" sz="1600" dirty="0"/>
                    <a:t> olarak yazılır.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sz="1600" i="1" dirty="0"/>
                    <a:t>+Q</a:t>
                  </a:r>
                  <a:r>
                    <a:rPr lang="tr-TR" sz="1600" dirty="0"/>
                    <a:t> üzerine etki eden elektrik alanın büyüklüğü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𝑞𝑄</m:t>
                          </m:r>
                        </m:num>
                        <m:den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tr-T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tr-TR" sz="1600" dirty="0"/>
                    <a:t> olarak yazılır.</a:t>
                  </a:r>
                </a:p>
              </p:txBody>
            </p:sp>
          </mc:Choice>
          <mc:Fallback>
            <p:sp>
              <p:nvSpPr>
                <p:cNvPr id="4" name="Metin kutusu 3">
                  <a:extLst>
                    <a:ext uri="{FF2B5EF4-FFF2-40B4-BE49-F238E27FC236}">
                      <a16:creationId xmlns:a16="http://schemas.microsoft.com/office/drawing/2014/main" id="{D83A608D-10EC-4ED9-B1A6-EAE5A2BF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44" y="444617"/>
                  <a:ext cx="5285064" cy="3196901"/>
                </a:xfrm>
                <a:prstGeom prst="rect">
                  <a:avLst/>
                </a:prstGeom>
                <a:blipFill>
                  <a:blip r:embed="rId2"/>
                  <a:stretch>
                    <a:fillRect l="-577" t="-573" r="-2537" b="-21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B0C8FA92-9583-4823-9CF1-6355ED867F21}"/>
                </a:ext>
              </a:extLst>
            </p:cNvPr>
            <p:cNvGrpSpPr/>
            <p:nvPr/>
          </p:nvGrpSpPr>
          <p:grpSpPr>
            <a:xfrm>
              <a:off x="6174298" y="494951"/>
              <a:ext cx="1719743" cy="1677797"/>
              <a:chOff x="6174298" y="494951"/>
              <a:chExt cx="1719743" cy="1677797"/>
            </a:xfrm>
          </p:grpSpPr>
          <p:pic>
            <p:nvPicPr>
              <p:cNvPr id="1026" name="Picture 2" descr="2) A system of N point charges is distributed uniformly over the circumference of a circle of radius a, such that the distanc">
                <a:extLst>
                  <a:ext uri="{FF2B5EF4-FFF2-40B4-BE49-F238E27FC236}">
                    <a16:creationId xmlns:a16="http://schemas.microsoft.com/office/drawing/2014/main" id="{95BFA635-2526-444E-BA52-CD48E8B237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83" t="14990" r="2110" b="43268"/>
              <a:stretch/>
            </p:blipFill>
            <p:spPr bwMode="auto">
              <a:xfrm>
                <a:off x="6174298" y="494951"/>
                <a:ext cx="1719743" cy="1677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Akış Çizelgesi: Bağlayıcı 4">
                <a:extLst>
                  <a:ext uri="{FF2B5EF4-FFF2-40B4-BE49-F238E27FC236}">
                    <a16:creationId xmlns:a16="http://schemas.microsoft.com/office/drawing/2014/main" id="{AFADC54B-A1F0-4695-825D-E20EE4F879CC}"/>
                  </a:ext>
                </a:extLst>
              </p:cNvPr>
              <p:cNvSpPr/>
              <p:nvPr/>
            </p:nvSpPr>
            <p:spPr>
              <a:xfrm>
                <a:off x="6975446" y="1283515"/>
                <a:ext cx="109057" cy="1006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94EF2943-E94C-4389-942F-AFDFF276C4CF}"/>
                  </a:ext>
                </a:extLst>
              </p:cNvPr>
              <p:cNvSpPr/>
              <p:nvPr/>
            </p:nvSpPr>
            <p:spPr>
              <a:xfrm>
                <a:off x="6748461" y="998615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+</a:t>
                </a:r>
                <a:r>
                  <a:rPr lang="tr-TR" i="1" dirty="0"/>
                  <a:t>Q</a:t>
                </a:r>
                <a:endParaRPr lang="en-US" dirty="0"/>
              </a:p>
            </p:txBody>
          </p:sp>
        </p:grp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906EF088-97F1-4790-A0F0-392A27387A7C}"/>
                </a:ext>
              </a:extLst>
            </p:cNvPr>
            <p:cNvSpPr/>
            <p:nvPr/>
          </p:nvSpPr>
          <p:spPr>
            <a:xfrm>
              <a:off x="7624950" y="629283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q</a:t>
              </a:r>
              <a:endParaRPr lang="en-US" dirty="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E11EA650-91B0-4D63-AF2D-4BC66E5AC3A0}"/>
              </a:ext>
            </a:extLst>
          </p:cNvPr>
          <p:cNvSpPr txBox="1"/>
          <p:nvPr/>
        </p:nvSpPr>
        <p:spPr>
          <a:xfrm>
            <a:off x="4496499" y="3641518"/>
            <a:ext cx="16694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</a:t>
            </a:r>
          </a:p>
          <a:p>
            <a:r>
              <a:rPr lang="tr-TR" sz="1400" dirty="0"/>
              <a:t>I ve II</a:t>
            </a:r>
          </a:p>
          <a:p>
            <a:r>
              <a:rPr lang="tr-TR" sz="1400" dirty="0"/>
              <a:t>I, II, ve III</a:t>
            </a:r>
          </a:p>
          <a:p>
            <a:r>
              <a:rPr lang="tr-TR" sz="1400" dirty="0"/>
              <a:t>I ve III</a:t>
            </a:r>
          </a:p>
          <a:p>
            <a:r>
              <a:rPr lang="tr-TR" sz="1400" dirty="0"/>
              <a:t>I, II, III, ve IV</a:t>
            </a:r>
          </a:p>
          <a:p>
            <a:r>
              <a:rPr lang="tr-TR" sz="1400" dirty="0"/>
              <a:t>I ve IV</a:t>
            </a:r>
          </a:p>
          <a:p>
            <a:r>
              <a:rPr lang="tr-TR" sz="1400" dirty="0"/>
              <a:t>II ve IV</a:t>
            </a:r>
          </a:p>
          <a:p>
            <a:r>
              <a:rPr lang="tr-TR" sz="1400" dirty="0"/>
              <a:t>III ve IV</a:t>
            </a:r>
          </a:p>
          <a:p>
            <a:r>
              <a:rPr lang="tr-TR" sz="1400" dirty="0"/>
              <a:t>II, III, ve IV</a:t>
            </a:r>
          </a:p>
          <a:p>
            <a:r>
              <a:rPr lang="tr-TR" sz="1400" dirty="0"/>
              <a:t>II ve III</a:t>
            </a:r>
          </a:p>
          <a:p>
            <a:r>
              <a:rPr lang="tr-TR" sz="1400" dirty="0"/>
              <a:t>II</a:t>
            </a:r>
          </a:p>
          <a:p>
            <a:r>
              <a:rPr lang="tr-TR" sz="1400" dirty="0"/>
              <a:t>III</a:t>
            </a:r>
          </a:p>
          <a:p>
            <a:r>
              <a:rPr lang="tr-TR" sz="1400" dirty="0"/>
              <a:t>IV</a:t>
            </a:r>
          </a:p>
          <a:p>
            <a:r>
              <a:rPr lang="tr-TR" sz="1400" dirty="0"/>
              <a:t>I, II, ve IV</a:t>
            </a:r>
          </a:p>
          <a:p>
            <a:r>
              <a:rPr lang="tr-TR" sz="1400" dirty="0"/>
              <a:t>hiçbiri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4FA40D6-83D1-41C4-8753-1E7EF85F37E7}"/>
              </a:ext>
            </a:extLst>
          </p:cNvPr>
          <p:cNvSpPr/>
          <p:nvPr/>
        </p:nvSpPr>
        <p:spPr>
          <a:xfrm>
            <a:off x="7386961" y="5475806"/>
            <a:ext cx="130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 I ve II</a:t>
            </a:r>
          </a:p>
        </p:txBody>
      </p:sp>
    </p:spTree>
    <p:extLst>
      <p:ext uri="{BB962C8B-B14F-4D97-AF65-F5344CB8AC3E}">
        <p14:creationId xmlns:p14="http://schemas.microsoft.com/office/powerpoint/2010/main" val="420254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 13">
            <a:extLst>
              <a:ext uri="{FF2B5EF4-FFF2-40B4-BE49-F238E27FC236}">
                <a16:creationId xmlns:a16="http://schemas.microsoft.com/office/drawing/2014/main" id="{DBD35E8C-43EC-4A13-B4BF-174B2E54E7CF}"/>
              </a:ext>
            </a:extLst>
          </p:cNvPr>
          <p:cNvGrpSpPr/>
          <p:nvPr/>
        </p:nvGrpSpPr>
        <p:grpSpPr>
          <a:xfrm>
            <a:off x="536894" y="945371"/>
            <a:ext cx="5461234" cy="4018592"/>
            <a:chOff x="536894" y="945371"/>
            <a:chExt cx="5461234" cy="4018592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F562010A-DBB3-4D2A-A17D-76739513C44D}"/>
                </a:ext>
              </a:extLst>
            </p:cNvPr>
            <p:cNvCxnSpPr>
              <a:cxnSpLocks/>
            </p:cNvCxnSpPr>
            <p:nvPr/>
          </p:nvCxnSpPr>
          <p:spPr>
            <a:xfrm>
              <a:off x="1560352" y="1375794"/>
              <a:ext cx="1551964" cy="978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7F5CE7DB-0DD6-463C-9FDF-12F41D6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" y="1385581"/>
              <a:ext cx="399176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72D16338-E10A-4A40-94B1-C8056E6A485C}"/>
                </a:ext>
              </a:extLst>
            </p:cNvPr>
            <p:cNvSpPr txBox="1"/>
            <p:nvPr/>
          </p:nvSpPr>
          <p:spPr>
            <a:xfrm>
              <a:off x="1258348" y="137579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x=0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7C4EC5F8-8812-4BD6-BE84-8A6C14331862}"/>
                </a:ext>
              </a:extLst>
            </p:cNvPr>
            <p:cNvSpPr txBox="1"/>
            <p:nvPr/>
          </p:nvSpPr>
          <p:spPr>
            <a:xfrm>
              <a:off x="3029825" y="136041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2EC62324-0954-4C55-A538-491562DA083D}"/>
                </a:ext>
              </a:extLst>
            </p:cNvPr>
            <p:cNvSpPr txBox="1"/>
            <p:nvPr/>
          </p:nvSpPr>
          <p:spPr>
            <a:xfrm>
              <a:off x="4373463" y="991082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x=+2L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645F06BC-2006-42A3-BC08-56078FD48BFC}"/>
                </a:ext>
              </a:extLst>
            </p:cNvPr>
            <p:cNvSpPr txBox="1"/>
            <p:nvPr/>
          </p:nvSpPr>
          <p:spPr>
            <a:xfrm>
              <a:off x="4306351" y="945371"/>
              <a:ext cx="989901" cy="76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600" dirty="0"/>
                <a:t>.</a:t>
              </a:r>
            </a:p>
            <a:p>
              <a:r>
                <a:rPr lang="tr-TR" dirty="0"/>
                <a:t>P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/>
                <p:nvPr/>
              </p:nvSpPr>
              <p:spPr>
                <a:xfrm>
                  <a:off x="536894" y="1921079"/>
                  <a:ext cx="5461234" cy="3042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non-conducting rod is along the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-axis between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x=+L.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linear charge density of the rod is given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𝐴𝑥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where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a constant. Which of the followings are true for this system?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 unit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may be C/m.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total charge of the rod 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electric field strength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at P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endPara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electric field strength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 P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94" y="1921079"/>
                  <a:ext cx="5461234" cy="3042884"/>
                </a:xfrm>
                <a:prstGeom prst="rect">
                  <a:avLst/>
                </a:prstGeom>
                <a:blipFill>
                  <a:blip r:embed="rId2"/>
                  <a:stretch>
                    <a:fillRect l="-893" t="-10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6ECAE06-50C1-4BA6-84E8-8DB6B460016E}"/>
              </a:ext>
            </a:extLst>
          </p:cNvPr>
          <p:cNvSpPr txBox="1"/>
          <p:nvPr/>
        </p:nvSpPr>
        <p:spPr>
          <a:xfrm>
            <a:off x="7013196" y="1174459"/>
            <a:ext cx="1895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II, </a:t>
            </a:r>
            <a:r>
              <a:rPr lang="tr-TR" dirty="0" err="1"/>
              <a:t>and</a:t>
            </a:r>
            <a:r>
              <a:rPr lang="tr-TR" dirty="0"/>
              <a:t> III</a:t>
            </a:r>
          </a:p>
          <a:p>
            <a:r>
              <a:rPr lang="tr-TR" dirty="0"/>
              <a:t>II, </a:t>
            </a:r>
            <a:r>
              <a:rPr lang="tr-TR" dirty="0" err="1"/>
              <a:t>and</a:t>
            </a:r>
            <a:r>
              <a:rPr lang="tr-TR" dirty="0"/>
              <a:t> IV</a:t>
            </a:r>
          </a:p>
          <a:p>
            <a:r>
              <a:rPr lang="tr-TR" dirty="0"/>
              <a:t>I</a:t>
            </a:r>
          </a:p>
          <a:p>
            <a:r>
              <a:rPr lang="tr-TR" dirty="0"/>
              <a:t>II</a:t>
            </a:r>
          </a:p>
          <a:p>
            <a:r>
              <a:rPr lang="tr-TR" dirty="0"/>
              <a:t>III</a:t>
            </a:r>
          </a:p>
          <a:p>
            <a:r>
              <a:rPr lang="tr-TR" dirty="0"/>
              <a:t>IV</a:t>
            </a:r>
          </a:p>
          <a:p>
            <a:r>
              <a:rPr lang="tr-TR" dirty="0"/>
              <a:t>I, </a:t>
            </a:r>
            <a:r>
              <a:rPr lang="tr-TR" dirty="0" err="1"/>
              <a:t>and</a:t>
            </a:r>
            <a:r>
              <a:rPr lang="tr-TR" dirty="0"/>
              <a:t> II</a:t>
            </a:r>
          </a:p>
          <a:p>
            <a:r>
              <a:rPr lang="tr-TR" dirty="0"/>
              <a:t>I, </a:t>
            </a:r>
            <a:r>
              <a:rPr lang="tr-TR" dirty="0" err="1"/>
              <a:t>and</a:t>
            </a:r>
            <a:r>
              <a:rPr lang="tr-TR" dirty="0"/>
              <a:t> III</a:t>
            </a:r>
          </a:p>
          <a:p>
            <a:r>
              <a:rPr lang="tr-TR" dirty="0"/>
              <a:t>I, </a:t>
            </a:r>
            <a:r>
              <a:rPr lang="tr-TR" dirty="0" err="1"/>
              <a:t>and</a:t>
            </a:r>
            <a:r>
              <a:rPr lang="tr-TR" dirty="0"/>
              <a:t> IV</a:t>
            </a:r>
          </a:p>
          <a:p>
            <a:r>
              <a:rPr lang="tr-TR" dirty="0"/>
              <a:t>I, II, </a:t>
            </a:r>
            <a:r>
              <a:rPr lang="tr-TR" dirty="0" err="1"/>
              <a:t>and</a:t>
            </a:r>
            <a:r>
              <a:rPr lang="tr-TR" dirty="0"/>
              <a:t> III</a:t>
            </a:r>
          </a:p>
          <a:p>
            <a:r>
              <a:rPr lang="tr-TR" dirty="0"/>
              <a:t>I, II, </a:t>
            </a:r>
            <a:r>
              <a:rPr lang="tr-TR" dirty="0" err="1"/>
              <a:t>and</a:t>
            </a:r>
            <a:r>
              <a:rPr lang="tr-TR" dirty="0"/>
              <a:t> IV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2ACD376-16C5-4EA8-A4DB-B722E06A80F5}"/>
              </a:ext>
            </a:extLst>
          </p:cNvPr>
          <p:cNvSpPr/>
          <p:nvPr/>
        </p:nvSpPr>
        <p:spPr>
          <a:xfrm>
            <a:off x="6970175" y="6054646"/>
            <a:ext cx="167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II, </a:t>
            </a:r>
            <a:r>
              <a:rPr lang="tr-TR" dirty="0" err="1"/>
              <a:t>and</a:t>
            </a:r>
            <a:r>
              <a:rPr lang="tr-TR" dirty="0"/>
              <a:t> III</a:t>
            </a:r>
          </a:p>
        </p:txBody>
      </p:sp>
    </p:spTree>
    <p:extLst>
      <p:ext uri="{BB962C8B-B14F-4D97-AF65-F5344CB8AC3E}">
        <p14:creationId xmlns:p14="http://schemas.microsoft.com/office/powerpoint/2010/main" val="102221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6FBD4BCB-7105-418B-8BF6-74C67F598039}"/>
              </a:ext>
            </a:extLst>
          </p:cNvPr>
          <p:cNvGrpSpPr/>
          <p:nvPr/>
        </p:nvGrpSpPr>
        <p:grpSpPr>
          <a:xfrm>
            <a:off x="536894" y="945371"/>
            <a:ext cx="5461234" cy="4849589"/>
            <a:chOff x="536894" y="945371"/>
            <a:chExt cx="5461234" cy="4849589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F562010A-DBB3-4D2A-A17D-76739513C44D}"/>
                </a:ext>
              </a:extLst>
            </p:cNvPr>
            <p:cNvCxnSpPr>
              <a:cxnSpLocks/>
            </p:cNvCxnSpPr>
            <p:nvPr/>
          </p:nvCxnSpPr>
          <p:spPr>
            <a:xfrm>
              <a:off x="1560352" y="1375794"/>
              <a:ext cx="1551964" cy="978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7F5CE7DB-0DD6-463C-9FDF-12F41D6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" y="1385581"/>
              <a:ext cx="399176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72D16338-E10A-4A40-94B1-C8056E6A485C}"/>
                </a:ext>
              </a:extLst>
            </p:cNvPr>
            <p:cNvSpPr txBox="1"/>
            <p:nvPr/>
          </p:nvSpPr>
          <p:spPr>
            <a:xfrm>
              <a:off x="1258348" y="137579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x=0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7C4EC5F8-8812-4BD6-BE84-8A6C14331862}"/>
                </a:ext>
              </a:extLst>
            </p:cNvPr>
            <p:cNvSpPr txBox="1"/>
            <p:nvPr/>
          </p:nvSpPr>
          <p:spPr>
            <a:xfrm>
              <a:off x="3029825" y="136041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2EC62324-0954-4C55-A538-491562DA083D}"/>
                </a:ext>
              </a:extLst>
            </p:cNvPr>
            <p:cNvSpPr txBox="1"/>
            <p:nvPr/>
          </p:nvSpPr>
          <p:spPr>
            <a:xfrm>
              <a:off x="4373463" y="991082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x=+2L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645F06BC-2006-42A3-BC08-56078FD48BFC}"/>
                </a:ext>
              </a:extLst>
            </p:cNvPr>
            <p:cNvSpPr txBox="1"/>
            <p:nvPr/>
          </p:nvSpPr>
          <p:spPr>
            <a:xfrm>
              <a:off x="4306351" y="945371"/>
              <a:ext cx="989901" cy="76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600" dirty="0"/>
                <a:t>.</a:t>
              </a:r>
            </a:p>
            <a:p>
              <a:r>
                <a:rPr lang="tr-TR" dirty="0"/>
                <a:t>P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/>
                <p:nvPr/>
              </p:nvSpPr>
              <p:spPr>
                <a:xfrm>
                  <a:off x="536894" y="1921079"/>
                  <a:ext cx="5461234" cy="3873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İletken olmayan bir çubuk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x=+L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arasında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ekseni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boyunca uzanmaktadır. Çubuğun doğrusal yük yoğunluğu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bir sabit olmak üzere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𝐴𝑥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olarak verilmiştir. Bu sistem için aşağıdakilerden hangileri doğrudur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sabitinin birimi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C/m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olabilir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Çubuğun toplam yükü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olarak yazılabilir.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noktasındaki elektrik alanın şiddeti	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r>
                    <a:rPr lang="tr-TR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olarak yazılır.</a:t>
                  </a:r>
                  <a:endPara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noktasındaki elektrik alanın şiddeti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olarak yazılır.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94" y="1921079"/>
                  <a:ext cx="5461234" cy="3873881"/>
                </a:xfrm>
                <a:prstGeom prst="rect">
                  <a:avLst/>
                </a:prstGeom>
                <a:blipFill>
                  <a:blip r:embed="rId2"/>
                  <a:stretch>
                    <a:fillRect l="-893" t="-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6ECAE06-50C1-4BA6-84E8-8DB6B460016E}"/>
              </a:ext>
            </a:extLst>
          </p:cNvPr>
          <p:cNvSpPr txBox="1"/>
          <p:nvPr/>
        </p:nvSpPr>
        <p:spPr>
          <a:xfrm>
            <a:off x="7340367" y="1175748"/>
            <a:ext cx="1895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II, ve III</a:t>
            </a:r>
          </a:p>
          <a:p>
            <a:r>
              <a:rPr lang="tr-TR" dirty="0"/>
              <a:t>II, ve IV</a:t>
            </a:r>
          </a:p>
          <a:p>
            <a:r>
              <a:rPr lang="tr-TR" dirty="0"/>
              <a:t>I</a:t>
            </a:r>
          </a:p>
          <a:p>
            <a:r>
              <a:rPr lang="tr-TR" dirty="0"/>
              <a:t>II</a:t>
            </a:r>
          </a:p>
          <a:p>
            <a:r>
              <a:rPr lang="tr-TR" dirty="0"/>
              <a:t>III</a:t>
            </a:r>
          </a:p>
          <a:p>
            <a:r>
              <a:rPr lang="tr-TR" dirty="0"/>
              <a:t>IV</a:t>
            </a:r>
          </a:p>
          <a:p>
            <a:r>
              <a:rPr lang="tr-TR" dirty="0"/>
              <a:t>I, ve II</a:t>
            </a:r>
          </a:p>
          <a:p>
            <a:r>
              <a:rPr lang="tr-TR" dirty="0"/>
              <a:t>I, ve III</a:t>
            </a:r>
          </a:p>
          <a:p>
            <a:r>
              <a:rPr lang="tr-TR" dirty="0"/>
              <a:t>I, ve IV</a:t>
            </a:r>
          </a:p>
          <a:p>
            <a:r>
              <a:rPr lang="tr-TR" dirty="0"/>
              <a:t>I, II, ve III</a:t>
            </a:r>
          </a:p>
          <a:p>
            <a:r>
              <a:rPr lang="tr-TR" dirty="0"/>
              <a:t>I, II, ve IV</a:t>
            </a:r>
          </a:p>
          <a:p>
            <a:r>
              <a:rPr lang="tr-TR" dirty="0"/>
              <a:t>hiçbiri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2ACD376-16C5-4EA8-A4DB-B722E06A80F5}"/>
              </a:ext>
            </a:extLst>
          </p:cNvPr>
          <p:cNvSpPr/>
          <p:nvPr/>
        </p:nvSpPr>
        <p:spPr>
          <a:xfrm>
            <a:off x="6970175" y="6054646"/>
            <a:ext cx="154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II, ve III</a:t>
            </a:r>
          </a:p>
        </p:txBody>
      </p:sp>
    </p:spTree>
    <p:extLst>
      <p:ext uri="{BB962C8B-B14F-4D97-AF65-F5344CB8AC3E}">
        <p14:creationId xmlns:p14="http://schemas.microsoft.com/office/powerpoint/2010/main" val="275428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9217F60C-38C9-4E52-9073-391853807868}"/>
              </a:ext>
            </a:extLst>
          </p:cNvPr>
          <p:cNvGrpSpPr/>
          <p:nvPr/>
        </p:nvGrpSpPr>
        <p:grpSpPr>
          <a:xfrm>
            <a:off x="536894" y="945371"/>
            <a:ext cx="5461234" cy="3865217"/>
            <a:chOff x="536894" y="945371"/>
            <a:chExt cx="5461234" cy="3865217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F562010A-DBB3-4D2A-A17D-76739513C44D}"/>
                </a:ext>
              </a:extLst>
            </p:cNvPr>
            <p:cNvCxnSpPr>
              <a:cxnSpLocks/>
            </p:cNvCxnSpPr>
            <p:nvPr/>
          </p:nvCxnSpPr>
          <p:spPr>
            <a:xfrm>
              <a:off x="1560352" y="1375794"/>
              <a:ext cx="1551964" cy="978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7F5CE7DB-0DD6-463C-9FDF-12F41D6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" y="1385581"/>
              <a:ext cx="399176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72D16338-E10A-4A40-94B1-C8056E6A485C}"/>
                </a:ext>
              </a:extLst>
            </p:cNvPr>
            <p:cNvSpPr txBox="1"/>
            <p:nvPr/>
          </p:nvSpPr>
          <p:spPr>
            <a:xfrm>
              <a:off x="1258348" y="137579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x=0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7C4EC5F8-8812-4BD6-BE84-8A6C14331862}"/>
                </a:ext>
              </a:extLst>
            </p:cNvPr>
            <p:cNvSpPr txBox="1"/>
            <p:nvPr/>
          </p:nvSpPr>
          <p:spPr>
            <a:xfrm>
              <a:off x="3029825" y="136041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2EC62324-0954-4C55-A538-491562DA083D}"/>
                </a:ext>
              </a:extLst>
            </p:cNvPr>
            <p:cNvSpPr txBox="1"/>
            <p:nvPr/>
          </p:nvSpPr>
          <p:spPr>
            <a:xfrm>
              <a:off x="4373463" y="991082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x=+2L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645F06BC-2006-42A3-BC08-56078FD48BFC}"/>
                </a:ext>
              </a:extLst>
            </p:cNvPr>
            <p:cNvSpPr txBox="1"/>
            <p:nvPr/>
          </p:nvSpPr>
          <p:spPr>
            <a:xfrm>
              <a:off x="4306351" y="945371"/>
              <a:ext cx="9899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600" dirty="0"/>
                <a:t>.</a:t>
              </a:r>
            </a:p>
            <a:p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/>
                <p:nvPr/>
              </p:nvSpPr>
              <p:spPr>
                <a:xfrm>
                  <a:off x="536894" y="1921079"/>
                  <a:ext cx="5461234" cy="2889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non-conducting rod is along the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-axis between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x=+L.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linear charge density of the rod is given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𝐴𝑥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where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a constant. Which of the followings are true for this system?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 unit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may be C/m</a:t>
                  </a:r>
                  <a:r>
                    <a:rPr lang="en-US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total charge of the rod is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electric potential at P 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endPara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electric potential at P 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94" y="1921079"/>
                  <a:ext cx="5461234" cy="2889509"/>
                </a:xfrm>
                <a:prstGeom prst="rect">
                  <a:avLst/>
                </a:prstGeom>
                <a:blipFill>
                  <a:blip r:embed="rId2"/>
                  <a:stretch>
                    <a:fillRect l="-893" t="-10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6ECAE06-50C1-4BA6-84E8-8DB6B460016E}"/>
              </a:ext>
            </a:extLst>
          </p:cNvPr>
          <p:cNvSpPr txBox="1"/>
          <p:nvPr/>
        </p:nvSpPr>
        <p:spPr>
          <a:xfrm>
            <a:off x="6912528" y="1174459"/>
            <a:ext cx="1895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II, </a:t>
            </a:r>
            <a:r>
              <a:rPr lang="tr-TR" dirty="0" err="1"/>
              <a:t>and</a:t>
            </a:r>
            <a:r>
              <a:rPr lang="tr-TR" dirty="0"/>
              <a:t> III</a:t>
            </a:r>
          </a:p>
          <a:p>
            <a:r>
              <a:rPr lang="tr-TR" dirty="0"/>
              <a:t>II, </a:t>
            </a:r>
            <a:r>
              <a:rPr lang="tr-TR" dirty="0" err="1"/>
              <a:t>and</a:t>
            </a:r>
            <a:r>
              <a:rPr lang="tr-TR" dirty="0"/>
              <a:t> IV</a:t>
            </a:r>
          </a:p>
          <a:p>
            <a:r>
              <a:rPr lang="tr-TR" dirty="0"/>
              <a:t>I</a:t>
            </a:r>
          </a:p>
          <a:p>
            <a:r>
              <a:rPr lang="tr-TR" dirty="0"/>
              <a:t>II</a:t>
            </a:r>
          </a:p>
          <a:p>
            <a:r>
              <a:rPr lang="tr-TR" dirty="0"/>
              <a:t>III</a:t>
            </a:r>
          </a:p>
          <a:p>
            <a:r>
              <a:rPr lang="tr-TR" dirty="0"/>
              <a:t>IV</a:t>
            </a:r>
          </a:p>
          <a:p>
            <a:r>
              <a:rPr lang="tr-TR" dirty="0"/>
              <a:t>I, </a:t>
            </a:r>
            <a:r>
              <a:rPr lang="tr-TR" dirty="0" err="1"/>
              <a:t>and</a:t>
            </a:r>
            <a:r>
              <a:rPr lang="tr-TR" dirty="0"/>
              <a:t> II</a:t>
            </a:r>
          </a:p>
          <a:p>
            <a:r>
              <a:rPr lang="tr-TR" dirty="0"/>
              <a:t>I, </a:t>
            </a:r>
            <a:r>
              <a:rPr lang="tr-TR" dirty="0" err="1"/>
              <a:t>and</a:t>
            </a:r>
            <a:r>
              <a:rPr lang="tr-TR" dirty="0"/>
              <a:t> III</a:t>
            </a:r>
          </a:p>
          <a:p>
            <a:r>
              <a:rPr lang="tr-TR" dirty="0"/>
              <a:t>I, </a:t>
            </a:r>
            <a:r>
              <a:rPr lang="tr-TR" dirty="0" err="1"/>
              <a:t>and</a:t>
            </a:r>
            <a:r>
              <a:rPr lang="tr-TR" dirty="0"/>
              <a:t> IV</a:t>
            </a:r>
          </a:p>
          <a:p>
            <a:r>
              <a:rPr lang="tr-TR" dirty="0"/>
              <a:t>I, II, </a:t>
            </a:r>
            <a:r>
              <a:rPr lang="tr-TR" dirty="0" err="1"/>
              <a:t>and</a:t>
            </a:r>
            <a:r>
              <a:rPr lang="tr-TR" dirty="0"/>
              <a:t> III</a:t>
            </a:r>
          </a:p>
          <a:p>
            <a:r>
              <a:rPr lang="tr-TR" dirty="0"/>
              <a:t>I, II, </a:t>
            </a:r>
            <a:r>
              <a:rPr lang="tr-TR" dirty="0" err="1"/>
              <a:t>and</a:t>
            </a:r>
            <a:r>
              <a:rPr lang="tr-TR" dirty="0"/>
              <a:t> IV</a:t>
            </a:r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2DF8713-FAF8-4FE1-AFF2-754D901AAF9A}"/>
              </a:ext>
            </a:extLst>
          </p:cNvPr>
          <p:cNvSpPr/>
          <p:nvPr/>
        </p:nvSpPr>
        <p:spPr>
          <a:xfrm>
            <a:off x="7220569" y="6096591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F8D97207-5995-4B53-BFFA-8EC0FA82B3F6}"/>
              </a:ext>
            </a:extLst>
          </p:cNvPr>
          <p:cNvGrpSpPr/>
          <p:nvPr/>
        </p:nvGrpSpPr>
        <p:grpSpPr>
          <a:xfrm>
            <a:off x="536894" y="945371"/>
            <a:ext cx="5461234" cy="4696214"/>
            <a:chOff x="536894" y="945371"/>
            <a:chExt cx="5461234" cy="4696214"/>
          </a:xfrm>
        </p:grpSpPr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id="{F562010A-DBB3-4D2A-A17D-76739513C44D}"/>
                </a:ext>
              </a:extLst>
            </p:cNvPr>
            <p:cNvCxnSpPr>
              <a:cxnSpLocks/>
            </p:cNvCxnSpPr>
            <p:nvPr/>
          </p:nvCxnSpPr>
          <p:spPr>
            <a:xfrm>
              <a:off x="1560352" y="1375794"/>
              <a:ext cx="1551964" cy="978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Düz Bağlayıcı 3">
              <a:extLst>
                <a:ext uri="{FF2B5EF4-FFF2-40B4-BE49-F238E27FC236}">
                  <a16:creationId xmlns:a16="http://schemas.microsoft.com/office/drawing/2014/main" id="{7F5CE7DB-0DD6-463C-9FDF-12F41D6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" y="1385581"/>
              <a:ext cx="399176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72D16338-E10A-4A40-94B1-C8056E6A485C}"/>
                </a:ext>
              </a:extLst>
            </p:cNvPr>
            <p:cNvSpPr txBox="1"/>
            <p:nvPr/>
          </p:nvSpPr>
          <p:spPr>
            <a:xfrm>
              <a:off x="1258348" y="137579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x=0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7C4EC5F8-8812-4BD6-BE84-8A6C14331862}"/>
                </a:ext>
              </a:extLst>
            </p:cNvPr>
            <p:cNvSpPr txBox="1"/>
            <p:nvPr/>
          </p:nvSpPr>
          <p:spPr>
            <a:xfrm>
              <a:off x="3029825" y="1360414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2EC62324-0954-4C55-A538-491562DA083D}"/>
                </a:ext>
              </a:extLst>
            </p:cNvPr>
            <p:cNvSpPr txBox="1"/>
            <p:nvPr/>
          </p:nvSpPr>
          <p:spPr>
            <a:xfrm>
              <a:off x="4373463" y="991082"/>
              <a:ext cx="855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x=+2L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645F06BC-2006-42A3-BC08-56078FD48BFC}"/>
                </a:ext>
              </a:extLst>
            </p:cNvPr>
            <p:cNvSpPr txBox="1"/>
            <p:nvPr/>
          </p:nvSpPr>
          <p:spPr>
            <a:xfrm>
              <a:off x="4306351" y="945371"/>
              <a:ext cx="9899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600" dirty="0"/>
                <a:t>.</a:t>
              </a:r>
            </a:p>
            <a:p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/>
                <p:nvPr/>
              </p:nvSpPr>
              <p:spPr>
                <a:xfrm>
                  <a:off x="536894" y="1921079"/>
                  <a:ext cx="5461234" cy="3720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İletken olmayan bir çubuk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x=+L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arasında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ekseni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boyunca uzanmaktadır. Çubuğun doğrusal yük yoğunluğu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bir sabit olmak üzere</a:t>
                  </a:r>
                  <a:r>
                    <a:rPr lang="tr-T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𝐴𝑥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olarak verilmiştir. Bu sistem için aşağıdakilerden hangileri doğrudur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sabitinin birimi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C/m</a:t>
                  </a:r>
                  <a:r>
                    <a:rPr lang="en-US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olabilir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Çubuğun toplam yükü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olarak yazılabilir.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noktasındaki elektrostatik potansiyel	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olarak yazılır.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00050" indent="-400050">
                    <a:buFont typeface="+mj-lt"/>
                    <a:buAutoNum type="romanUcPeriod"/>
                  </a:pPr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noktasındaki elektrostatik potansiyel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tr-T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olarak yazılır.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Metin kutusu 9">
                  <a:extLst>
                    <a:ext uri="{FF2B5EF4-FFF2-40B4-BE49-F238E27FC236}">
                      <a16:creationId xmlns:a16="http://schemas.microsoft.com/office/drawing/2014/main" id="{C05F3A4D-4BDA-4883-A640-DA2D1D394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94" y="1921079"/>
                  <a:ext cx="5461234" cy="3720506"/>
                </a:xfrm>
                <a:prstGeom prst="rect">
                  <a:avLst/>
                </a:prstGeom>
                <a:blipFill>
                  <a:blip r:embed="rId2"/>
                  <a:stretch>
                    <a:fillRect l="-893" t="-8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52DF8713-FAF8-4FE1-AFF2-754D901AAF9A}"/>
              </a:ext>
            </a:extLst>
          </p:cNvPr>
          <p:cNvSpPr/>
          <p:nvPr/>
        </p:nvSpPr>
        <p:spPr>
          <a:xfrm>
            <a:off x="7220569" y="6096591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IV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AC85A69-83B7-4432-8EB8-2D47670362D7}"/>
              </a:ext>
            </a:extLst>
          </p:cNvPr>
          <p:cNvSpPr txBox="1"/>
          <p:nvPr/>
        </p:nvSpPr>
        <p:spPr>
          <a:xfrm>
            <a:off x="7013196" y="1174459"/>
            <a:ext cx="1895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II, ve III</a:t>
            </a:r>
          </a:p>
          <a:p>
            <a:r>
              <a:rPr lang="tr-TR" dirty="0"/>
              <a:t>II, ve IV</a:t>
            </a:r>
          </a:p>
          <a:p>
            <a:r>
              <a:rPr lang="tr-TR" dirty="0"/>
              <a:t>I</a:t>
            </a:r>
          </a:p>
          <a:p>
            <a:r>
              <a:rPr lang="tr-TR" dirty="0"/>
              <a:t>II</a:t>
            </a:r>
          </a:p>
          <a:p>
            <a:r>
              <a:rPr lang="tr-TR" dirty="0"/>
              <a:t>III</a:t>
            </a:r>
          </a:p>
          <a:p>
            <a:r>
              <a:rPr lang="tr-TR" dirty="0"/>
              <a:t>IV</a:t>
            </a:r>
          </a:p>
          <a:p>
            <a:r>
              <a:rPr lang="tr-TR" dirty="0"/>
              <a:t>I, ve II</a:t>
            </a:r>
          </a:p>
          <a:p>
            <a:r>
              <a:rPr lang="tr-TR" dirty="0"/>
              <a:t>I, ve III</a:t>
            </a:r>
          </a:p>
          <a:p>
            <a:r>
              <a:rPr lang="tr-TR" dirty="0"/>
              <a:t>I, ve IV</a:t>
            </a:r>
          </a:p>
          <a:p>
            <a:r>
              <a:rPr lang="tr-TR" dirty="0"/>
              <a:t>I, II, ve III</a:t>
            </a:r>
          </a:p>
          <a:p>
            <a:r>
              <a:rPr lang="tr-TR" dirty="0"/>
              <a:t>I, II, ve IV</a:t>
            </a:r>
          </a:p>
          <a:p>
            <a:r>
              <a:rPr lang="tr-TR" dirty="0"/>
              <a:t>I, III, ve IV</a:t>
            </a:r>
          </a:p>
          <a:p>
            <a:r>
              <a:rPr lang="tr-TR" dirty="0"/>
              <a:t>hiçbiri</a:t>
            </a:r>
          </a:p>
        </p:txBody>
      </p:sp>
    </p:spTree>
    <p:extLst>
      <p:ext uri="{BB962C8B-B14F-4D97-AF65-F5344CB8AC3E}">
        <p14:creationId xmlns:p14="http://schemas.microsoft.com/office/powerpoint/2010/main" val="255317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6F45C438-2F1C-4A52-A878-4DDD238281D1}"/>
              </a:ext>
            </a:extLst>
          </p:cNvPr>
          <p:cNvGrpSpPr/>
          <p:nvPr/>
        </p:nvGrpSpPr>
        <p:grpSpPr>
          <a:xfrm>
            <a:off x="998290" y="645952"/>
            <a:ext cx="4320331" cy="3833412"/>
            <a:chOff x="998290" y="645952"/>
            <a:chExt cx="4320331" cy="3833412"/>
          </a:xfrm>
        </p:grpSpPr>
        <p:sp>
          <p:nvSpPr>
            <p:cNvPr id="2" name="Metin kutusu 1">
              <a:extLst>
                <a:ext uri="{FF2B5EF4-FFF2-40B4-BE49-F238E27FC236}">
                  <a16:creationId xmlns:a16="http://schemas.microsoft.com/office/drawing/2014/main" id="{F98327FD-7595-49F0-B4E1-1E380D84E607}"/>
                </a:ext>
              </a:extLst>
            </p:cNvPr>
            <p:cNvSpPr txBox="1"/>
            <p:nvPr/>
          </p:nvSpPr>
          <p:spPr>
            <a:xfrm>
              <a:off x="998290" y="645952"/>
              <a:ext cx="43203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capacitors are uncharged before switch S is closed. What amount of much charge goes through points a and b after the switch is closed?</a:t>
              </a:r>
            </a:p>
          </p:txBody>
        </p:sp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F18BE977-8D2D-4066-9693-B4756548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621" y="1846281"/>
              <a:ext cx="4320000" cy="2633083"/>
            </a:xfrm>
            <a:prstGeom prst="rect">
              <a:avLst/>
            </a:prstGeom>
          </p:spPr>
        </p:pic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11027135-3078-4C2D-AE7D-DDE7A7DAED40}"/>
              </a:ext>
            </a:extLst>
          </p:cNvPr>
          <p:cNvSpPr txBox="1"/>
          <p:nvPr/>
        </p:nvSpPr>
        <p:spPr>
          <a:xfrm>
            <a:off x="6634976" y="1126273"/>
            <a:ext cx="1951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+72 µC, +24 µC </a:t>
            </a:r>
          </a:p>
          <a:p>
            <a:r>
              <a:rPr lang="tr-TR" dirty="0"/>
              <a:t>+72 µC, +48 µC </a:t>
            </a:r>
            <a:endParaRPr lang="en-US" dirty="0"/>
          </a:p>
          <a:p>
            <a:r>
              <a:rPr lang="tr-TR" dirty="0"/>
              <a:t>+72 µC, +72 µC </a:t>
            </a:r>
            <a:endParaRPr lang="en-US" dirty="0"/>
          </a:p>
          <a:p>
            <a:r>
              <a:rPr lang="tr-TR" dirty="0"/>
              <a:t>+48 µC, +24 µC </a:t>
            </a:r>
            <a:endParaRPr lang="en-US" dirty="0"/>
          </a:p>
          <a:p>
            <a:r>
              <a:rPr lang="tr-TR" dirty="0"/>
              <a:t>+48 µC, +48 µC </a:t>
            </a:r>
            <a:endParaRPr lang="en-US" dirty="0"/>
          </a:p>
          <a:p>
            <a:r>
              <a:rPr lang="tr-TR" dirty="0"/>
              <a:t>+48 µC, +12 µC </a:t>
            </a:r>
            <a:endParaRPr lang="en-US" dirty="0"/>
          </a:p>
          <a:p>
            <a:r>
              <a:rPr lang="tr-TR" dirty="0"/>
              <a:t>+24 µC, +24 µC </a:t>
            </a:r>
            <a:endParaRPr lang="en-US" dirty="0"/>
          </a:p>
          <a:p>
            <a:r>
              <a:rPr lang="tr-TR" dirty="0"/>
              <a:t>-72 µC, +24 µC </a:t>
            </a:r>
          </a:p>
          <a:p>
            <a:r>
              <a:rPr lang="tr-TR" dirty="0"/>
              <a:t>-72 µC, +48 µC </a:t>
            </a:r>
            <a:endParaRPr lang="en-US" dirty="0"/>
          </a:p>
          <a:p>
            <a:r>
              <a:rPr lang="tr-TR" dirty="0"/>
              <a:t>-72 µC, +72 µC </a:t>
            </a:r>
            <a:endParaRPr lang="en-US" dirty="0"/>
          </a:p>
          <a:p>
            <a:r>
              <a:rPr lang="tr-TR" dirty="0"/>
              <a:t>-48 µC, -24 µC </a:t>
            </a:r>
            <a:endParaRPr lang="en-US" dirty="0"/>
          </a:p>
          <a:p>
            <a:r>
              <a:rPr lang="tr-TR" dirty="0"/>
              <a:t>-48 µC, -48 µC </a:t>
            </a:r>
            <a:endParaRPr lang="en-US" dirty="0"/>
          </a:p>
          <a:p>
            <a:r>
              <a:rPr lang="tr-TR" dirty="0"/>
              <a:t>-48 µC, -12 µC </a:t>
            </a:r>
            <a:endParaRPr lang="en-US" dirty="0"/>
          </a:p>
          <a:p>
            <a:r>
              <a:rPr lang="tr-TR" dirty="0"/>
              <a:t>-24 µC, -24 µC </a:t>
            </a:r>
            <a:endParaRPr lang="en-US" dirty="0"/>
          </a:p>
          <a:p>
            <a:r>
              <a:rPr lang="tr-TR" dirty="0" err="1"/>
              <a:t>None</a:t>
            </a:r>
            <a:r>
              <a:rPr lang="tr-TR" dirty="0"/>
              <a:t> of </a:t>
            </a:r>
            <a:r>
              <a:rPr lang="tr-TR" dirty="0" err="1"/>
              <a:t>them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EFEA769-8072-483E-891E-C3C991E2E7EA}"/>
              </a:ext>
            </a:extLst>
          </p:cNvPr>
          <p:cNvSpPr/>
          <p:nvPr/>
        </p:nvSpPr>
        <p:spPr>
          <a:xfrm>
            <a:off x="1839146" y="6027382"/>
            <a:ext cx="233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Cevap: +72 µC, +24 µC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5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86F9620C95E2D4386FBA2864C92C189" ma:contentTypeVersion="7" ma:contentTypeDescription="Yeni belge oluşturun." ma:contentTypeScope="" ma:versionID="9b9ec6d1c42990a9319798a3fd502ec2">
  <xsd:schema xmlns:xsd="http://www.w3.org/2001/XMLSchema" xmlns:xs="http://www.w3.org/2001/XMLSchema" xmlns:p="http://schemas.microsoft.com/office/2006/metadata/properties" xmlns:ns2="b93212fc-b8b7-4257-9895-0bcb281f85e0" xmlns:ns3="4d012d21-2a97-40f8-b65b-de083562237b" targetNamespace="http://schemas.microsoft.com/office/2006/metadata/properties" ma:root="true" ma:fieldsID="1f675a55c86d5e36f861a27b3a0b488c" ns2:_="" ns3:_="">
    <xsd:import namespace="b93212fc-b8b7-4257-9895-0bcb281f85e0"/>
    <xsd:import namespace="4d012d21-2a97-40f8-b65b-de08356223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12fc-b8b7-4257-9895-0bcb281f8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2d21-2a97-40f8-b65b-de08356223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95298F-A361-400D-8CD6-922124F0ED69}"/>
</file>

<file path=customXml/itemProps2.xml><?xml version="1.0" encoding="utf-8"?>
<ds:datastoreItem xmlns:ds="http://schemas.openxmlformats.org/officeDocument/2006/customXml" ds:itemID="{12851D3A-2DA1-4F3B-87DC-200ED71CEA90}"/>
</file>

<file path=customXml/itemProps3.xml><?xml version="1.0" encoding="utf-8"?>
<ds:datastoreItem xmlns:ds="http://schemas.openxmlformats.org/officeDocument/2006/customXml" ds:itemID="{AE89B6DF-09F5-4B5F-B5FA-A9A43402822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1824</Words>
  <Application>Microsoft Office PowerPoint</Application>
  <PresentationFormat>Ekran Gösterisi (4:3)</PresentationFormat>
  <Paragraphs>307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TimesTen-Roman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Savaş Berber</dc:creator>
  <cp:lastModifiedBy>Savaş Berber</cp:lastModifiedBy>
  <cp:revision>32</cp:revision>
  <dcterms:created xsi:type="dcterms:W3CDTF">2021-06-23T07:11:47Z</dcterms:created>
  <dcterms:modified xsi:type="dcterms:W3CDTF">2021-06-23T17:10:03Z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0x010100486F9620C95E2D4386FBA2864C92C189</vt:lpwstr>
  </property>
</Properties>
</file>