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3" r:id="rId3"/>
    <p:sldId id="264" r:id="rId4"/>
    <p:sldId id="267" r:id="rId5"/>
    <p:sldId id="268" r:id="rId6"/>
    <p:sldId id="269" r:id="rId7"/>
    <p:sldId id="270" r:id="rId8"/>
    <p:sldId id="271" r:id="rId9"/>
    <p:sldId id="256" r:id="rId10"/>
    <p:sldId id="261" r:id="rId11"/>
    <p:sldId id="262" r:id="rId12"/>
    <p:sldId id="272" r:id="rId13"/>
    <p:sldId id="273" r:id="rId14"/>
    <p:sldId id="277" r:id="rId15"/>
    <p:sldId id="278" r:id="rId16"/>
    <p:sldId id="279" r:id="rId17"/>
    <p:sldId id="274" r:id="rId18"/>
    <p:sldId id="280" r:id="rId19"/>
    <p:sldId id="281" r:id="rId20"/>
    <p:sldId id="282" r:id="rId21"/>
    <p:sldId id="275" r:id="rId22"/>
    <p:sldId id="283" r:id="rId23"/>
    <p:sldId id="284" r:id="rId24"/>
    <p:sldId id="285" r:id="rId25"/>
    <p:sldId id="286" r:id="rId26"/>
    <p:sldId id="289" r:id="rId27"/>
    <p:sldId id="290" r:id="rId28"/>
    <p:sldId id="291" r:id="rId29"/>
    <p:sldId id="265" r:id="rId30"/>
    <p:sldId id="292" r:id="rId31"/>
    <p:sldId id="293" r:id="rId32"/>
    <p:sldId id="288" r:id="rId33"/>
    <p:sldId id="287" r:id="rId34"/>
    <p:sldId id="294" r:id="rId35"/>
    <p:sldId id="295" r:id="rId36"/>
    <p:sldId id="296" r:id="rId37"/>
    <p:sldId id="266" r:id="rId38"/>
    <p:sldId id="297" r:id="rId39"/>
    <p:sldId id="298" r:id="rId40"/>
    <p:sldId id="29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34FD16-1EBC-4FF9-B3DB-2CC524A1F7E4}" v="66" dt="2021-05-22T20:27:41.9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98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vaş Berber" userId="bbb012fd-edad-4291-bd0c-4c380268844c" providerId="ADAL" clId="{C434FD16-1EBC-4FF9-B3DB-2CC524A1F7E4}"/>
    <pc:docChg chg="undo custSel modSld sldOrd">
      <pc:chgData name="Savaş Berber" userId="bbb012fd-edad-4291-bd0c-4c380268844c" providerId="ADAL" clId="{C434FD16-1EBC-4FF9-B3DB-2CC524A1F7E4}" dt="2021-05-22T20:30:38.729" v="429" actId="20577"/>
      <pc:docMkLst>
        <pc:docMk/>
      </pc:docMkLst>
      <pc:sldChg chg="addSp delSp modSp mod">
        <pc:chgData name="Savaş Berber" userId="bbb012fd-edad-4291-bd0c-4c380268844c" providerId="ADAL" clId="{C434FD16-1EBC-4FF9-B3DB-2CC524A1F7E4}" dt="2021-05-22T20:28:21.254" v="371" actId="20577"/>
        <pc:sldMkLst>
          <pc:docMk/>
          <pc:sldMk cId="2225968045" sldId="256"/>
        </pc:sldMkLst>
        <pc:spChg chg="mod">
          <ac:chgData name="Savaş Berber" userId="bbb012fd-edad-4291-bd0c-4c380268844c" providerId="ADAL" clId="{C434FD16-1EBC-4FF9-B3DB-2CC524A1F7E4}" dt="2021-05-22T17:37:41.880" v="156" actId="20577"/>
          <ac:spMkLst>
            <pc:docMk/>
            <pc:sldMk cId="2225968045" sldId="256"/>
            <ac:spMk id="2" creationId="{00000000-0000-0000-0000-000000000000}"/>
          </ac:spMkLst>
        </pc:spChg>
        <pc:spChg chg="del mod">
          <ac:chgData name="Savaş Berber" userId="bbb012fd-edad-4291-bd0c-4c380268844c" providerId="ADAL" clId="{C434FD16-1EBC-4FF9-B3DB-2CC524A1F7E4}" dt="2021-05-22T17:37:44.779" v="158"/>
          <ac:spMkLst>
            <pc:docMk/>
            <pc:sldMk cId="2225968045" sldId="256"/>
            <ac:spMk id="11" creationId="{9A1C7B3D-E8AD-46D0-BAD6-ABD6294D8600}"/>
          </ac:spMkLst>
        </pc:spChg>
        <pc:spChg chg="add mod">
          <ac:chgData name="Savaş Berber" userId="bbb012fd-edad-4291-bd0c-4c380268844c" providerId="ADAL" clId="{C434FD16-1EBC-4FF9-B3DB-2CC524A1F7E4}" dt="2021-05-22T20:28:21.254" v="371" actId="20577"/>
          <ac:spMkLst>
            <pc:docMk/>
            <pc:sldMk cId="2225968045" sldId="256"/>
            <ac:spMk id="31" creationId="{871D1810-EE1F-47C5-A81B-56FB381FA2EB}"/>
          </ac:spMkLst>
        </pc:spChg>
      </pc:sldChg>
      <pc:sldChg chg="addSp delSp modSp mod">
        <pc:chgData name="Savaş Berber" userId="bbb012fd-edad-4291-bd0c-4c380268844c" providerId="ADAL" clId="{C434FD16-1EBC-4FF9-B3DB-2CC524A1F7E4}" dt="2021-05-22T20:24:52.712" v="316" actId="207"/>
        <pc:sldMkLst>
          <pc:docMk/>
          <pc:sldMk cId="3463288104" sldId="260"/>
        </pc:sldMkLst>
        <pc:spChg chg="add mod">
          <ac:chgData name="Savaş Berber" userId="bbb012fd-edad-4291-bd0c-4c380268844c" providerId="ADAL" clId="{C434FD16-1EBC-4FF9-B3DB-2CC524A1F7E4}" dt="2021-05-22T14:24:05.264" v="23" actId="14100"/>
          <ac:spMkLst>
            <pc:docMk/>
            <pc:sldMk cId="3463288104" sldId="260"/>
            <ac:spMk id="3" creationId="{EC205702-2F0D-4B7C-B329-DEC7A6CEB818}"/>
          </ac:spMkLst>
        </pc:spChg>
        <pc:spChg chg="add mod">
          <ac:chgData name="Savaş Berber" userId="bbb012fd-edad-4291-bd0c-4c380268844c" providerId="ADAL" clId="{C434FD16-1EBC-4FF9-B3DB-2CC524A1F7E4}" dt="2021-05-22T20:24:52.712" v="316" actId="207"/>
          <ac:spMkLst>
            <pc:docMk/>
            <pc:sldMk cId="3463288104" sldId="260"/>
            <ac:spMk id="4" creationId="{990FE139-3C04-4AA2-B338-5B66D3B954DA}"/>
          </ac:spMkLst>
        </pc:spChg>
        <pc:spChg chg="del">
          <ac:chgData name="Savaş Berber" userId="bbb012fd-edad-4291-bd0c-4c380268844c" providerId="ADAL" clId="{C434FD16-1EBC-4FF9-B3DB-2CC524A1F7E4}" dt="2021-05-22T14:24:40.939" v="24" actId="478"/>
          <ac:spMkLst>
            <pc:docMk/>
            <pc:sldMk cId="3463288104" sldId="260"/>
            <ac:spMk id="88" creationId="{00000000-0000-0000-0000-000000000000}"/>
          </ac:spMkLst>
        </pc:spChg>
      </pc:sldChg>
      <pc:sldChg chg="addSp modSp mod">
        <pc:chgData name="Savaş Berber" userId="bbb012fd-edad-4291-bd0c-4c380268844c" providerId="ADAL" clId="{C434FD16-1EBC-4FF9-B3DB-2CC524A1F7E4}" dt="2021-05-22T20:28:28.275" v="373" actId="20577"/>
        <pc:sldMkLst>
          <pc:docMk/>
          <pc:sldMk cId="3499160452" sldId="261"/>
        </pc:sldMkLst>
        <pc:spChg chg="mod">
          <ac:chgData name="Savaş Berber" userId="bbb012fd-edad-4291-bd0c-4c380268844c" providerId="ADAL" clId="{C434FD16-1EBC-4FF9-B3DB-2CC524A1F7E4}" dt="2021-05-22T14:29:41.430" v="42" actId="20577"/>
          <ac:spMkLst>
            <pc:docMk/>
            <pc:sldMk cId="3499160452" sldId="261"/>
            <ac:spMk id="31" creationId="{EB647EB1-62AE-4E92-8504-EE1A12678D41}"/>
          </ac:spMkLst>
        </pc:spChg>
        <pc:spChg chg="add mod">
          <ac:chgData name="Savaş Berber" userId="bbb012fd-edad-4291-bd0c-4c380268844c" providerId="ADAL" clId="{C434FD16-1EBC-4FF9-B3DB-2CC524A1F7E4}" dt="2021-05-22T20:28:28.275" v="373" actId="20577"/>
          <ac:spMkLst>
            <pc:docMk/>
            <pc:sldMk cId="3499160452" sldId="261"/>
            <ac:spMk id="36" creationId="{7E90E5E0-C0FE-4563-96EA-4593731B7002}"/>
          </ac:spMkLst>
        </pc:spChg>
      </pc:sldChg>
      <pc:sldChg chg="addSp delSp modSp mod">
        <pc:chgData name="Savaş Berber" userId="bbb012fd-edad-4291-bd0c-4c380268844c" providerId="ADAL" clId="{C434FD16-1EBC-4FF9-B3DB-2CC524A1F7E4}" dt="2021-05-22T20:28:34.225" v="375" actId="20577"/>
        <pc:sldMkLst>
          <pc:docMk/>
          <pc:sldMk cId="2020928721" sldId="262"/>
        </pc:sldMkLst>
        <pc:spChg chg="del">
          <ac:chgData name="Savaş Berber" userId="bbb012fd-edad-4291-bd0c-4c380268844c" providerId="ADAL" clId="{C434FD16-1EBC-4FF9-B3DB-2CC524A1F7E4}" dt="2021-05-22T16:00:23.862" v="77" actId="478"/>
          <ac:spMkLst>
            <pc:docMk/>
            <pc:sldMk cId="2020928721" sldId="262"/>
            <ac:spMk id="32" creationId="{6DFD3E81-CB35-4953-A789-F3C61AD556EF}"/>
          </ac:spMkLst>
        </pc:spChg>
        <pc:spChg chg="add mod">
          <ac:chgData name="Savaş Berber" userId="bbb012fd-edad-4291-bd0c-4c380268844c" providerId="ADAL" clId="{C434FD16-1EBC-4FF9-B3DB-2CC524A1F7E4}" dt="2021-05-22T20:28:34.225" v="375" actId="20577"/>
          <ac:spMkLst>
            <pc:docMk/>
            <pc:sldMk cId="2020928721" sldId="262"/>
            <ac:spMk id="32" creationId="{BD40341A-98E0-4161-9BEE-44C1972B8954}"/>
          </ac:spMkLst>
        </pc:spChg>
        <pc:spChg chg="add mod">
          <ac:chgData name="Savaş Berber" userId="bbb012fd-edad-4291-bd0c-4c380268844c" providerId="ADAL" clId="{C434FD16-1EBC-4FF9-B3DB-2CC524A1F7E4}" dt="2021-05-22T16:00:27.015" v="78" actId="20577"/>
          <ac:spMkLst>
            <pc:docMk/>
            <pc:sldMk cId="2020928721" sldId="262"/>
            <ac:spMk id="37" creationId="{4BE401B9-DD69-441F-8953-A363C5D3957C}"/>
          </ac:spMkLst>
        </pc:spChg>
      </pc:sldChg>
      <pc:sldChg chg="addSp delSp modSp mod">
        <pc:chgData name="Savaş Berber" userId="bbb012fd-edad-4291-bd0c-4c380268844c" providerId="ADAL" clId="{C434FD16-1EBC-4FF9-B3DB-2CC524A1F7E4}" dt="2021-05-22T20:25:45.843" v="328" actId="20577"/>
        <pc:sldMkLst>
          <pc:docMk/>
          <pc:sldMk cId="2690528058" sldId="263"/>
        </pc:sldMkLst>
        <pc:spChg chg="add del mod">
          <ac:chgData name="Savaş Berber" userId="bbb012fd-edad-4291-bd0c-4c380268844c" providerId="ADAL" clId="{C434FD16-1EBC-4FF9-B3DB-2CC524A1F7E4}" dt="2021-05-22T14:25:04.297" v="36"/>
          <ac:spMkLst>
            <pc:docMk/>
            <pc:sldMk cId="2690528058" sldId="263"/>
            <ac:spMk id="3" creationId="{93110B1B-077A-4772-947A-54CF16A34CE7}"/>
          </ac:spMkLst>
        </pc:spChg>
        <pc:spChg chg="add mod">
          <ac:chgData name="Savaş Berber" userId="bbb012fd-edad-4291-bd0c-4c380268844c" providerId="ADAL" clId="{C434FD16-1EBC-4FF9-B3DB-2CC524A1F7E4}" dt="2021-05-22T17:36:34.955" v="135" actId="20577"/>
          <ac:spMkLst>
            <pc:docMk/>
            <pc:sldMk cId="2690528058" sldId="263"/>
            <ac:spMk id="4" creationId="{B4113FD9-4AB4-47BD-B45A-01DB6F55FC6D}"/>
          </ac:spMkLst>
        </pc:spChg>
        <pc:spChg chg="del">
          <ac:chgData name="Savaş Berber" userId="bbb012fd-edad-4291-bd0c-4c380268844c" providerId="ADAL" clId="{C434FD16-1EBC-4FF9-B3DB-2CC524A1F7E4}" dt="2021-05-22T14:25:04.284" v="34" actId="478"/>
          <ac:spMkLst>
            <pc:docMk/>
            <pc:sldMk cId="2690528058" sldId="263"/>
            <ac:spMk id="8" creationId="{2637E73F-E4EC-409B-B807-3457029ECB28}"/>
          </ac:spMkLst>
        </pc:spChg>
        <pc:spChg chg="add mod">
          <ac:chgData name="Savaş Berber" userId="bbb012fd-edad-4291-bd0c-4c380268844c" providerId="ADAL" clId="{C434FD16-1EBC-4FF9-B3DB-2CC524A1F7E4}" dt="2021-05-22T20:25:45.843" v="328" actId="20577"/>
          <ac:spMkLst>
            <pc:docMk/>
            <pc:sldMk cId="2690528058" sldId="263"/>
            <ac:spMk id="8" creationId="{6A1E8845-5B4D-4E06-BCAB-0E266A0E5FF3}"/>
          </ac:spMkLst>
        </pc:spChg>
        <pc:spChg chg="del">
          <ac:chgData name="Savaş Berber" userId="bbb012fd-edad-4291-bd0c-4c380268844c" providerId="ADAL" clId="{C434FD16-1EBC-4FF9-B3DB-2CC524A1F7E4}" dt="2021-05-22T14:25:08.269" v="37" actId="478"/>
          <ac:spMkLst>
            <pc:docMk/>
            <pc:sldMk cId="2690528058" sldId="263"/>
            <ac:spMk id="11" creationId="{9658DF3F-B2DD-410B-B348-E7DEA6A908EC}"/>
          </ac:spMkLst>
        </pc:spChg>
      </pc:sldChg>
      <pc:sldChg chg="addSp delSp modSp mod">
        <pc:chgData name="Savaş Berber" userId="bbb012fd-edad-4291-bd0c-4c380268844c" providerId="ADAL" clId="{C434FD16-1EBC-4FF9-B3DB-2CC524A1F7E4}" dt="2021-05-22T20:26:28.900" v="340" actId="20577"/>
        <pc:sldMkLst>
          <pc:docMk/>
          <pc:sldMk cId="3914098947" sldId="264"/>
        </pc:sldMkLst>
        <pc:spChg chg="mod">
          <ac:chgData name="Savaş Berber" userId="bbb012fd-edad-4291-bd0c-4c380268844c" providerId="ADAL" clId="{C434FD16-1EBC-4FF9-B3DB-2CC524A1F7E4}" dt="2021-05-22T17:36:27.757" v="133" actId="20577"/>
          <ac:spMkLst>
            <pc:docMk/>
            <pc:sldMk cId="3914098947" sldId="264"/>
            <ac:spMk id="4" creationId="{BD0129BA-E93F-40FB-94D5-5BF00393C648}"/>
          </ac:spMkLst>
        </pc:spChg>
        <pc:spChg chg="del mod">
          <ac:chgData name="Savaş Berber" userId="bbb012fd-edad-4291-bd0c-4c380268844c" providerId="ADAL" clId="{C434FD16-1EBC-4FF9-B3DB-2CC524A1F7E4}" dt="2021-05-22T17:35:19.883" v="121" actId="478"/>
          <ac:spMkLst>
            <pc:docMk/>
            <pc:sldMk cId="3914098947" sldId="264"/>
            <ac:spMk id="5" creationId="{94164283-8746-4EEE-83B2-7B2590399C84}"/>
          </ac:spMkLst>
        </pc:spChg>
        <pc:spChg chg="add mod">
          <ac:chgData name="Savaş Berber" userId="bbb012fd-edad-4291-bd0c-4c380268844c" providerId="ADAL" clId="{C434FD16-1EBC-4FF9-B3DB-2CC524A1F7E4}" dt="2021-05-22T20:26:28.900" v="340" actId="20577"/>
          <ac:spMkLst>
            <pc:docMk/>
            <pc:sldMk cId="3914098947" sldId="264"/>
            <ac:spMk id="8" creationId="{1FC17AAE-02DF-4E57-8654-34C88399A154}"/>
          </ac:spMkLst>
        </pc:spChg>
      </pc:sldChg>
      <pc:sldChg chg="addSp modSp mod">
        <pc:chgData name="Savaş Berber" userId="bbb012fd-edad-4291-bd0c-4c380268844c" providerId="ADAL" clId="{C434FD16-1EBC-4FF9-B3DB-2CC524A1F7E4}" dt="2021-05-22T20:29:55.696" v="411" actId="20577"/>
        <pc:sldMkLst>
          <pc:docMk/>
          <pc:sldMk cId="3528216120" sldId="265"/>
        </pc:sldMkLst>
        <pc:spChg chg="mod">
          <ac:chgData name="Savaş Berber" userId="bbb012fd-edad-4291-bd0c-4c380268844c" providerId="ADAL" clId="{C434FD16-1EBC-4FF9-B3DB-2CC524A1F7E4}" dt="2021-05-22T17:41:06.558" v="271" actId="1076"/>
          <ac:spMkLst>
            <pc:docMk/>
            <pc:sldMk cId="3528216120" sldId="265"/>
            <ac:spMk id="6" creationId="{6D63CC55-0C7C-46F1-A84F-58A728BABEE9}"/>
          </ac:spMkLst>
        </pc:spChg>
        <pc:spChg chg="add mod">
          <ac:chgData name="Savaş Berber" userId="bbb012fd-edad-4291-bd0c-4c380268844c" providerId="ADAL" clId="{C434FD16-1EBC-4FF9-B3DB-2CC524A1F7E4}" dt="2021-05-22T20:29:55.696" v="411" actId="20577"/>
          <ac:spMkLst>
            <pc:docMk/>
            <pc:sldMk cId="3528216120" sldId="265"/>
            <ac:spMk id="7" creationId="{D2C08F16-E6EE-4F4F-A42B-E10FF0F423D6}"/>
          </ac:spMkLst>
        </pc:spChg>
      </pc:sldChg>
      <pc:sldChg chg="addSp modSp mod">
        <pc:chgData name="Savaş Berber" userId="bbb012fd-edad-4291-bd0c-4c380268844c" providerId="ADAL" clId="{C434FD16-1EBC-4FF9-B3DB-2CC524A1F7E4}" dt="2021-05-22T20:30:30.148" v="426" actId="20577"/>
        <pc:sldMkLst>
          <pc:docMk/>
          <pc:sldMk cId="862134370" sldId="266"/>
        </pc:sldMkLst>
        <pc:spChg chg="mod">
          <ac:chgData name="Savaş Berber" userId="bbb012fd-edad-4291-bd0c-4c380268844c" providerId="ADAL" clId="{C434FD16-1EBC-4FF9-B3DB-2CC524A1F7E4}" dt="2021-05-22T17:42:18.324" v="310" actId="1076"/>
          <ac:spMkLst>
            <pc:docMk/>
            <pc:sldMk cId="862134370" sldId="266"/>
            <ac:spMk id="5" creationId="{B4EB73C8-CEC6-4BAE-950D-6E788F5C7F0E}"/>
          </ac:spMkLst>
        </pc:spChg>
        <pc:spChg chg="add mod">
          <ac:chgData name="Savaş Berber" userId="bbb012fd-edad-4291-bd0c-4c380268844c" providerId="ADAL" clId="{C434FD16-1EBC-4FF9-B3DB-2CC524A1F7E4}" dt="2021-05-22T20:30:30.148" v="426" actId="20577"/>
          <ac:spMkLst>
            <pc:docMk/>
            <pc:sldMk cId="862134370" sldId="266"/>
            <ac:spMk id="6" creationId="{BD8D16CE-7609-4D16-8AD8-079B74762651}"/>
          </ac:spMkLst>
        </pc:spChg>
      </pc:sldChg>
      <pc:sldChg chg="addSp delSp modSp mod">
        <pc:chgData name="Savaş Berber" userId="bbb012fd-edad-4291-bd0c-4c380268844c" providerId="ADAL" clId="{C434FD16-1EBC-4FF9-B3DB-2CC524A1F7E4}" dt="2021-05-22T20:27:10.117" v="352" actId="20577"/>
        <pc:sldMkLst>
          <pc:docMk/>
          <pc:sldMk cId="3286295545" sldId="267"/>
        </pc:sldMkLst>
        <pc:spChg chg="mod">
          <ac:chgData name="Savaş Berber" userId="bbb012fd-edad-4291-bd0c-4c380268844c" providerId="ADAL" clId="{C434FD16-1EBC-4FF9-B3DB-2CC524A1F7E4}" dt="2021-05-22T17:36:17.607" v="131" actId="20577"/>
          <ac:spMkLst>
            <pc:docMk/>
            <pc:sldMk cId="3286295545" sldId="267"/>
            <ac:spMk id="3" creationId="{7C5EADF3-4192-4AA8-9E81-3ABD42ECDBF7}"/>
          </ac:spMkLst>
        </pc:spChg>
        <pc:spChg chg="add mod">
          <ac:chgData name="Savaş Berber" userId="bbb012fd-edad-4291-bd0c-4c380268844c" providerId="ADAL" clId="{C434FD16-1EBC-4FF9-B3DB-2CC524A1F7E4}" dt="2021-05-22T20:27:10.117" v="352" actId="20577"/>
          <ac:spMkLst>
            <pc:docMk/>
            <pc:sldMk cId="3286295545" sldId="267"/>
            <ac:spMk id="7" creationId="{FE3744F4-03A1-4C78-82D5-7AE46DDB43EB}"/>
          </ac:spMkLst>
        </pc:spChg>
        <pc:picChg chg="del">
          <ac:chgData name="Savaş Berber" userId="bbb012fd-edad-4291-bd0c-4c380268844c" providerId="ADAL" clId="{C434FD16-1EBC-4FF9-B3DB-2CC524A1F7E4}" dt="2021-05-22T17:35:31.099" v="122" actId="478"/>
          <ac:picMkLst>
            <pc:docMk/>
            <pc:sldMk cId="3286295545" sldId="267"/>
            <ac:picMk id="5" creationId="{AD575307-7125-4310-9F95-6900BA9D728D}"/>
          </ac:picMkLst>
        </pc:picChg>
      </pc:sldChg>
      <pc:sldChg chg="addSp modSp mod">
        <pc:chgData name="Savaş Berber" userId="bbb012fd-edad-4291-bd0c-4c380268844c" providerId="ADAL" clId="{C434FD16-1EBC-4FF9-B3DB-2CC524A1F7E4}" dt="2021-05-22T20:27:52.253" v="363" actId="20577"/>
        <pc:sldMkLst>
          <pc:docMk/>
          <pc:sldMk cId="957347521" sldId="268"/>
        </pc:sldMkLst>
        <pc:spChg chg="mod">
          <ac:chgData name="Savaş Berber" userId="bbb012fd-edad-4291-bd0c-4c380268844c" providerId="ADAL" clId="{C434FD16-1EBC-4FF9-B3DB-2CC524A1F7E4}" dt="2021-05-22T17:36:10.622" v="128" actId="20577"/>
          <ac:spMkLst>
            <pc:docMk/>
            <pc:sldMk cId="957347521" sldId="268"/>
            <ac:spMk id="6" creationId="{7B0E97F8-CF1C-4E65-A0E7-DF9ED69B4D32}"/>
          </ac:spMkLst>
        </pc:spChg>
        <pc:spChg chg="add mod">
          <ac:chgData name="Savaş Berber" userId="bbb012fd-edad-4291-bd0c-4c380268844c" providerId="ADAL" clId="{C434FD16-1EBC-4FF9-B3DB-2CC524A1F7E4}" dt="2021-05-22T20:27:52.253" v="363" actId="20577"/>
          <ac:spMkLst>
            <pc:docMk/>
            <pc:sldMk cId="957347521" sldId="268"/>
            <ac:spMk id="7" creationId="{167CFCFE-79FC-4BF1-BDF9-022DBA2ACF3C}"/>
          </ac:spMkLst>
        </pc:spChg>
      </pc:sldChg>
      <pc:sldChg chg="addSp modSp mod">
        <pc:chgData name="Savaş Berber" userId="bbb012fd-edad-4291-bd0c-4c380268844c" providerId="ADAL" clId="{C434FD16-1EBC-4FF9-B3DB-2CC524A1F7E4}" dt="2021-05-22T20:28:00.615" v="365" actId="20577"/>
        <pc:sldMkLst>
          <pc:docMk/>
          <pc:sldMk cId="2264256094" sldId="269"/>
        </pc:sldMkLst>
        <pc:spChg chg="mod">
          <ac:chgData name="Savaş Berber" userId="bbb012fd-edad-4291-bd0c-4c380268844c" providerId="ADAL" clId="{C434FD16-1EBC-4FF9-B3DB-2CC524A1F7E4}" dt="2021-05-22T17:36:01.262" v="125" actId="20577"/>
          <ac:spMkLst>
            <pc:docMk/>
            <pc:sldMk cId="2264256094" sldId="269"/>
            <ac:spMk id="4" creationId="{A63026F1-D91E-4777-82B5-54B4CC57451F}"/>
          </ac:spMkLst>
        </pc:spChg>
        <pc:spChg chg="add mod">
          <ac:chgData name="Savaş Berber" userId="bbb012fd-edad-4291-bd0c-4c380268844c" providerId="ADAL" clId="{C434FD16-1EBC-4FF9-B3DB-2CC524A1F7E4}" dt="2021-05-22T20:28:00.615" v="365" actId="20577"/>
          <ac:spMkLst>
            <pc:docMk/>
            <pc:sldMk cId="2264256094" sldId="269"/>
            <ac:spMk id="6" creationId="{A5F40274-68B8-492A-B97D-807EACE720F5}"/>
          </ac:spMkLst>
        </pc:spChg>
      </pc:sldChg>
      <pc:sldChg chg="addSp modSp mod">
        <pc:chgData name="Savaş Berber" userId="bbb012fd-edad-4291-bd0c-4c380268844c" providerId="ADAL" clId="{C434FD16-1EBC-4FF9-B3DB-2CC524A1F7E4}" dt="2021-05-22T20:28:07.830" v="367" actId="20577"/>
        <pc:sldMkLst>
          <pc:docMk/>
          <pc:sldMk cId="3239726787" sldId="270"/>
        </pc:sldMkLst>
        <pc:spChg chg="add mod">
          <ac:chgData name="Savaş Berber" userId="bbb012fd-edad-4291-bd0c-4c380268844c" providerId="ADAL" clId="{C434FD16-1EBC-4FF9-B3DB-2CC524A1F7E4}" dt="2021-05-22T20:28:07.830" v="367" actId="20577"/>
          <ac:spMkLst>
            <pc:docMk/>
            <pc:sldMk cId="3239726787" sldId="270"/>
            <ac:spMk id="6" creationId="{0525A42A-7D57-43ED-90A5-E423691AEA6E}"/>
          </ac:spMkLst>
        </pc:spChg>
      </pc:sldChg>
      <pc:sldChg chg="addSp modSp mod">
        <pc:chgData name="Savaş Berber" userId="bbb012fd-edad-4291-bd0c-4c380268844c" providerId="ADAL" clId="{C434FD16-1EBC-4FF9-B3DB-2CC524A1F7E4}" dt="2021-05-22T20:28:13.026" v="369" actId="20577"/>
        <pc:sldMkLst>
          <pc:docMk/>
          <pc:sldMk cId="2903931647" sldId="271"/>
        </pc:sldMkLst>
        <pc:spChg chg="add mod">
          <ac:chgData name="Savaş Berber" userId="bbb012fd-edad-4291-bd0c-4c380268844c" providerId="ADAL" clId="{C434FD16-1EBC-4FF9-B3DB-2CC524A1F7E4}" dt="2021-05-22T20:28:13.026" v="369" actId="20577"/>
          <ac:spMkLst>
            <pc:docMk/>
            <pc:sldMk cId="2903931647" sldId="271"/>
            <ac:spMk id="6" creationId="{431F4E30-952B-4C40-B70B-D0AF28503DE2}"/>
          </ac:spMkLst>
        </pc:spChg>
      </pc:sldChg>
      <pc:sldChg chg="addSp modSp mod">
        <pc:chgData name="Savaş Berber" userId="bbb012fd-edad-4291-bd0c-4c380268844c" providerId="ADAL" clId="{C434FD16-1EBC-4FF9-B3DB-2CC524A1F7E4}" dt="2021-05-22T20:28:39.508" v="377" actId="20577"/>
        <pc:sldMkLst>
          <pc:docMk/>
          <pc:sldMk cId="84953640" sldId="272"/>
        </pc:sldMkLst>
        <pc:spChg chg="mod">
          <ac:chgData name="Savaş Berber" userId="bbb012fd-edad-4291-bd0c-4c380268844c" providerId="ADAL" clId="{C434FD16-1EBC-4FF9-B3DB-2CC524A1F7E4}" dt="2021-05-22T17:38:02.721" v="160" actId="20577"/>
          <ac:spMkLst>
            <pc:docMk/>
            <pc:sldMk cId="84953640" sldId="272"/>
            <ac:spMk id="5" creationId="{DB7FE209-4A6F-402E-A624-008D485B6B4F}"/>
          </ac:spMkLst>
        </pc:spChg>
        <pc:spChg chg="add mod">
          <ac:chgData name="Savaş Berber" userId="bbb012fd-edad-4291-bd0c-4c380268844c" providerId="ADAL" clId="{C434FD16-1EBC-4FF9-B3DB-2CC524A1F7E4}" dt="2021-05-22T20:28:39.508" v="377" actId="20577"/>
          <ac:spMkLst>
            <pc:docMk/>
            <pc:sldMk cId="84953640" sldId="272"/>
            <ac:spMk id="7" creationId="{26EA8B09-EFC2-46FA-ADB6-DF3BD28E0E55}"/>
          </ac:spMkLst>
        </pc:spChg>
      </pc:sldChg>
      <pc:sldChg chg="addSp modSp mod">
        <pc:chgData name="Savaş Berber" userId="bbb012fd-edad-4291-bd0c-4c380268844c" providerId="ADAL" clId="{C434FD16-1EBC-4FF9-B3DB-2CC524A1F7E4}" dt="2021-05-22T20:28:44.437" v="379" actId="20577"/>
        <pc:sldMkLst>
          <pc:docMk/>
          <pc:sldMk cId="2447053185" sldId="273"/>
        </pc:sldMkLst>
        <pc:spChg chg="add mod">
          <ac:chgData name="Savaş Berber" userId="bbb012fd-edad-4291-bd0c-4c380268844c" providerId="ADAL" clId="{C434FD16-1EBC-4FF9-B3DB-2CC524A1F7E4}" dt="2021-05-22T20:28:44.437" v="379" actId="20577"/>
          <ac:spMkLst>
            <pc:docMk/>
            <pc:sldMk cId="2447053185" sldId="273"/>
            <ac:spMk id="15" creationId="{3480A510-2352-43F8-9A8F-31892F3341E3}"/>
          </ac:spMkLst>
        </pc:spChg>
        <pc:spChg chg="mod">
          <ac:chgData name="Savaş Berber" userId="bbb012fd-edad-4291-bd0c-4c380268844c" providerId="ADAL" clId="{C434FD16-1EBC-4FF9-B3DB-2CC524A1F7E4}" dt="2021-05-22T17:39:20.107" v="213" actId="20577"/>
          <ac:spMkLst>
            <pc:docMk/>
            <pc:sldMk cId="2447053185" sldId="273"/>
            <ac:spMk id="22" creationId="{376314DC-90CE-49A4-BFC8-56B6CB6C5E9A}"/>
          </ac:spMkLst>
        </pc:spChg>
      </pc:sldChg>
      <pc:sldChg chg="addSp modSp mod">
        <pc:chgData name="Savaş Berber" userId="bbb012fd-edad-4291-bd0c-4c380268844c" providerId="ADAL" clId="{C434FD16-1EBC-4FF9-B3DB-2CC524A1F7E4}" dt="2021-05-22T20:29:01.393" v="387" actId="20577"/>
        <pc:sldMkLst>
          <pc:docMk/>
          <pc:sldMk cId="2383930220" sldId="274"/>
        </pc:sldMkLst>
        <pc:spChg chg="add mod">
          <ac:chgData name="Savaş Berber" userId="bbb012fd-edad-4291-bd0c-4c380268844c" providerId="ADAL" clId="{C434FD16-1EBC-4FF9-B3DB-2CC524A1F7E4}" dt="2021-05-22T14:33:40.616" v="48" actId="20577"/>
          <ac:spMkLst>
            <pc:docMk/>
            <pc:sldMk cId="2383930220" sldId="274"/>
            <ac:spMk id="8" creationId="{8896252C-EA69-4064-B620-F8A4BC3A0721}"/>
          </ac:spMkLst>
        </pc:spChg>
        <pc:spChg chg="add mod">
          <ac:chgData name="Savaş Berber" userId="bbb012fd-edad-4291-bd0c-4c380268844c" providerId="ADAL" clId="{C434FD16-1EBC-4FF9-B3DB-2CC524A1F7E4}" dt="2021-05-22T20:29:01.393" v="387" actId="20577"/>
          <ac:spMkLst>
            <pc:docMk/>
            <pc:sldMk cId="2383930220" sldId="274"/>
            <ac:spMk id="10" creationId="{7D09DDAC-5811-487C-8ECD-63565FE03F48}"/>
          </ac:spMkLst>
        </pc:spChg>
      </pc:sldChg>
      <pc:sldChg chg="addSp modSp mod">
        <pc:chgData name="Savaş Berber" userId="bbb012fd-edad-4291-bd0c-4c380268844c" providerId="ADAL" clId="{C434FD16-1EBC-4FF9-B3DB-2CC524A1F7E4}" dt="2021-05-22T20:29:17.487" v="395" actId="20577"/>
        <pc:sldMkLst>
          <pc:docMk/>
          <pc:sldMk cId="3917970900" sldId="275"/>
        </pc:sldMkLst>
        <pc:spChg chg="add mod">
          <ac:chgData name="Savaş Berber" userId="bbb012fd-edad-4291-bd0c-4c380268844c" providerId="ADAL" clId="{C434FD16-1EBC-4FF9-B3DB-2CC524A1F7E4}" dt="2021-05-22T20:29:17.487" v="395" actId="20577"/>
          <ac:spMkLst>
            <pc:docMk/>
            <pc:sldMk cId="3917970900" sldId="275"/>
            <ac:spMk id="6" creationId="{73624A4C-574B-4918-8060-1A76F81A6785}"/>
          </ac:spMkLst>
        </pc:spChg>
      </pc:sldChg>
      <pc:sldChg chg="addSp modSp mod">
        <pc:chgData name="Savaş Berber" userId="bbb012fd-edad-4291-bd0c-4c380268844c" providerId="ADAL" clId="{C434FD16-1EBC-4FF9-B3DB-2CC524A1F7E4}" dt="2021-05-22T20:28:48.912" v="381" actId="20577"/>
        <pc:sldMkLst>
          <pc:docMk/>
          <pc:sldMk cId="4168110557" sldId="277"/>
        </pc:sldMkLst>
        <pc:spChg chg="add mod">
          <ac:chgData name="Savaş Berber" userId="bbb012fd-edad-4291-bd0c-4c380268844c" providerId="ADAL" clId="{C434FD16-1EBC-4FF9-B3DB-2CC524A1F7E4}" dt="2021-05-22T20:28:48.912" v="381" actId="20577"/>
          <ac:spMkLst>
            <pc:docMk/>
            <pc:sldMk cId="4168110557" sldId="277"/>
            <ac:spMk id="15" creationId="{7421231B-3438-46F1-88D1-0A26FFACA20C}"/>
          </ac:spMkLst>
        </pc:spChg>
        <pc:spChg chg="mod">
          <ac:chgData name="Savaş Berber" userId="bbb012fd-edad-4291-bd0c-4c380268844c" providerId="ADAL" clId="{C434FD16-1EBC-4FF9-B3DB-2CC524A1F7E4}" dt="2021-05-22T17:39:15.236" v="212" actId="20577"/>
          <ac:spMkLst>
            <pc:docMk/>
            <pc:sldMk cId="4168110557" sldId="277"/>
            <ac:spMk id="22" creationId="{376314DC-90CE-49A4-BFC8-56B6CB6C5E9A}"/>
          </ac:spMkLst>
        </pc:spChg>
      </pc:sldChg>
      <pc:sldChg chg="addSp modSp mod">
        <pc:chgData name="Savaş Berber" userId="bbb012fd-edad-4291-bd0c-4c380268844c" providerId="ADAL" clId="{C434FD16-1EBC-4FF9-B3DB-2CC524A1F7E4}" dt="2021-05-22T20:28:52.726" v="383" actId="20577"/>
        <pc:sldMkLst>
          <pc:docMk/>
          <pc:sldMk cId="1356155586" sldId="278"/>
        </pc:sldMkLst>
        <pc:spChg chg="add mod">
          <ac:chgData name="Savaş Berber" userId="bbb012fd-edad-4291-bd0c-4c380268844c" providerId="ADAL" clId="{C434FD16-1EBC-4FF9-B3DB-2CC524A1F7E4}" dt="2021-05-22T20:28:52.726" v="383" actId="20577"/>
          <ac:spMkLst>
            <pc:docMk/>
            <pc:sldMk cId="1356155586" sldId="278"/>
            <ac:spMk id="15" creationId="{16265E2A-A657-46BE-BBED-3417D38E4C77}"/>
          </ac:spMkLst>
        </pc:spChg>
        <pc:spChg chg="mod">
          <ac:chgData name="Savaş Berber" userId="bbb012fd-edad-4291-bd0c-4c380268844c" providerId="ADAL" clId="{C434FD16-1EBC-4FF9-B3DB-2CC524A1F7E4}" dt="2021-05-22T17:39:41.272" v="230" actId="20577"/>
          <ac:spMkLst>
            <pc:docMk/>
            <pc:sldMk cId="1356155586" sldId="278"/>
            <ac:spMk id="22" creationId="{376314DC-90CE-49A4-BFC8-56B6CB6C5E9A}"/>
          </ac:spMkLst>
        </pc:spChg>
      </pc:sldChg>
      <pc:sldChg chg="addSp modSp mod">
        <pc:chgData name="Savaş Berber" userId="bbb012fd-edad-4291-bd0c-4c380268844c" providerId="ADAL" clId="{C434FD16-1EBC-4FF9-B3DB-2CC524A1F7E4}" dt="2021-05-22T20:28:56.836" v="385" actId="20577"/>
        <pc:sldMkLst>
          <pc:docMk/>
          <pc:sldMk cId="1206518873" sldId="279"/>
        </pc:sldMkLst>
        <pc:spChg chg="add mod">
          <ac:chgData name="Savaş Berber" userId="bbb012fd-edad-4291-bd0c-4c380268844c" providerId="ADAL" clId="{C434FD16-1EBC-4FF9-B3DB-2CC524A1F7E4}" dt="2021-05-22T20:28:56.836" v="385" actId="20577"/>
          <ac:spMkLst>
            <pc:docMk/>
            <pc:sldMk cId="1206518873" sldId="279"/>
            <ac:spMk id="15" creationId="{15434723-1BBF-49EC-8932-35D41643C2CB}"/>
          </ac:spMkLst>
        </pc:spChg>
        <pc:spChg chg="mod">
          <ac:chgData name="Savaş Berber" userId="bbb012fd-edad-4291-bd0c-4c380268844c" providerId="ADAL" clId="{C434FD16-1EBC-4FF9-B3DB-2CC524A1F7E4}" dt="2021-05-22T17:39:54.457" v="252" actId="20577"/>
          <ac:spMkLst>
            <pc:docMk/>
            <pc:sldMk cId="1206518873" sldId="279"/>
            <ac:spMk id="22" creationId="{376314DC-90CE-49A4-BFC8-56B6CB6C5E9A}"/>
          </ac:spMkLst>
        </pc:spChg>
      </pc:sldChg>
      <pc:sldChg chg="addSp modSp mod">
        <pc:chgData name="Savaş Berber" userId="bbb012fd-edad-4291-bd0c-4c380268844c" providerId="ADAL" clId="{C434FD16-1EBC-4FF9-B3DB-2CC524A1F7E4}" dt="2021-05-22T20:29:04.717" v="389" actId="20577"/>
        <pc:sldMkLst>
          <pc:docMk/>
          <pc:sldMk cId="3472556945" sldId="280"/>
        </pc:sldMkLst>
        <pc:spChg chg="add mod">
          <ac:chgData name="Savaş Berber" userId="bbb012fd-edad-4291-bd0c-4c380268844c" providerId="ADAL" clId="{C434FD16-1EBC-4FF9-B3DB-2CC524A1F7E4}" dt="2021-05-22T14:34:00.078" v="57" actId="20577"/>
          <ac:spMkLst>
            <pc:docMk/>
            <pc:sldMk cId="3472556945" sldId="280"/>
            <ac:spMk id="9" creationId="{6075A453-D090-4AFF-A642-64827E332686}"/>
          </ac:spMkLst>
        </pc:spChg>
        <pc:spChg chg="add mod">
          <ac:chgData name="Savaş Berber" userId="bbb012fd-edad-4291-bd0c-4c380268844c" providerId="ADAL" clId="{C434FD16-1EBC-4FF9-B3DB-2CC524A1F7E4}" dt="2021-05-22T20:29:04.717" v="389" actId="20577"/>
          <ac:spMkLst>
            <pc:docMk/>
            <pc:sldMk cId="3472556945" sldId="280"/>
            <ac:spMk id="10" creationId="{DB15F21D-AAAC-447F-BEA0-86D404868269}"/>
          </ac:spMkLst>
        </pc:spChg>
      </pc:sldChg>
      <pc:sldChg chg="addSp modSp mod">
        <pc:chgData name="Savaş Berber" userId="bbb012fd-edad-4291-bd0c-4c380268844c" providerId="ADAL" clId="{C434FD16-1EBC-4FF9-B3DB-2CC524A1F7E4}" dt="2021-05-22T20:29:08.199" v="391" actId="20577"/>
        <pc:sldMkLst>
          <pc:docMk/>
          <pc:sldMk cId="2494226963" sldId="281"/>
        </pc:sldMkLst>
        <pc:spChg chg="add mod">
          <ac:chgData name="Savaş Berber" userId="bbb012fd-edad-4291-bd0c-4c380268844c" providerId="ADAL" clId="{C434FD16-1EBC-4FF9-B3DB-2CC524A1F7E4}" dt="2021-05-22T15:36:09.920" v="75" actId="20577"/>
          <ac:spMkLst>
            <pc:docMk/>
            <pc:sldMk cId="2494226963" sldId="281"/>
            <ac:spMk id="9" creationId="{22CE1FD7-3625-4FDC-9C5C-D93BB0445095}"/>
          </ac:spMkLst>
        </pc:spChg>
        <pc:spChg chg="add mod">
          <ac:chgData name="Savaş Berber" userId="bbb012fd-edad-4291-bd0c-4c380268844c" providerId="ADAL" clId="{C434FD16-1EBC-4FF9-B3DB-2CC524A1F7E4}" dt="2021-05-22T20:29:08.199" v="391" actId="20577"/>
          <ac:spMkLst>
            <pc:docMk/>
            <pc:sldMk cId="2494226963" sldId="281"/>
            <ac:spMk id="10" creationId="{D3549F35-DC46-48EE-B5F2-C8C6924CD4EB}"/>
          </ac:spMkLst>
        </pc:spChg>
      </pc:sldChg>
      <pc:sldChg chg="addSp modSp mod">
        <pc:chgData name="Savaş Berber" userId="bbb012fd-edad-4291-bd0c-4c380268844c" providerId="ADAL" clId="{C434FD16-1EBC-4FF9-B3DB-2CC524A1F7E4}" dt="2021-05-22T20:29:12.627" v="393" actId="20577"/>
        <pc:sldMkLst>
          <pc:docMk/>
          <pc:sldMk cId="4247906134" sldId="282"/>
        </pc:sldMkLst>
        <pc:spChg chg="add mod">
          <ac:chgData name="Savaş Berber" userId="bbb012fd-edad-4291-bd0c-4c380268844c" providerId="ADAL" clId="{C434FD16-1EBC-4FF9-B3DB-2CC524A1F7E4}" dt="2021-05-22T17:54:19.474" v="312" actId="20577"/>
          <ac:spMkLst>
            <pc:docMk/>
            <pc:sldMk cId="4247906134" sldId="282"/>
            <ac:spMk id="9" creationId="{54AC81E9-C825-4D82-BC5C-7AFFAF714C9E}"/>
          </ac:spMkLst>
        </pc:spChg>
        <pc:spChg chg="add mod">
          <ac:chgData name="Savaş Berber" userId="bbb012fd-edad-4291-bd0c-4c380268844c" providerId="ADAL" clId="{C434FD16-1EBC-4FF9-B3DB-2CC524A1F7E4}" dt="2021-05-22T20:29:12.627" v="393" actId="20577"/>
          <ac:spMkLst>
            <pc:docMk/>
            <pc:sldMk cId="4247906134" sldId="282"/>
            <ac:spMk id="10" creationId="{16AE5AE7-2EED-46C1-A0E5-2C6607C81CB5}"/>
          </ac:spMkLst>
        </pc:spChg>
      </pc:sldChg>
      <pc:sldChg chg="addSp modSp mod">
        <pc:chgData name="Savaş Berber" userId="bbb012fd-edad-4291-bd0c-4c380268844c" providerId="ADAL" clId="{C434FD16-1EBC-4FF9-B3DB-2CC524A1F7E4}" dt="2021-05-22T20:29:22.636" v="397" actId="20577"/>
        <pc:sldMkLst>
          <pc:docMk/>
          <pc:sldMk cId="1296753876" sldId="283"/>
        </pc:sldMkLst>
        <pc:spChg chg="add mod">
          <ac:chgData name="Savaş Berber" userId="bbb012fd-edad-4291-bd0c-4c380268844c" providerId="ADAL" clId="{C434FD16-1EBC-4FF9-B3DB-2CC524A1F7E4}" dt="2021-05-22T20:29:22.636" v="397" actId="20577"/>
          <ac:spMkLst>
            <pc:docMk/>
            <pc:sldMk cId="1296753876" sldId="283"/>
            <ac:spMk id="6" creationId="{8EF717F2-65B1-4CB6-9CE7-6EA212A53843}"/>
          </ac:spMkLst>
        </pc:spChg>
      </pc:sldChg>
      <pc:sldChg chg="addSp modSp mod">
        <pc:chgData name="Savaş Berber" userId="bbb012fd-edad-4291-bd0c-4c380268844c" providerId="ADAL" clId="{C434FD16-1EBC-4FF9-B3DB-2CC524A1F7E4}" dt="2021-05-22T20:29:26.791" v="399" actId="20577"/>
        <pc:sldMkLst>
          <pc:docMk/>
          <pc:sldMk cId="2430716410" sldId="284"/>
        </pc:sldMkLst>
        <pc:spChg chg="add mod">
          <ac:chgData name="Savaş Berber" userId="bbb012fd-edad-4291-bd0c-4c380268844c" providerId="ADAL" clId="{C434FD16-1EBC-4FF9-B3DB-2CC524A1F7E4}" dt="2021-05-22T20:29:26.791" v="399" actId="20577"/>
          <ac:spMkLst>
            <pc:docMk/>
            <pc:sldMk cId="2430716410" sldId="284"/>
            <ac:spMk id="6" creationId="{A44F3CFE-1BCA-4395-A8BF-AFE38A0F1A1F}"/>
          </ac:spMkLst>
        </pc:spChg>
      </pc:sldChg>
      <pc:sldChg chg="addSp modSp mod">
        <pc:chgData name="Savaş Berber" userId="bbb012fd-edad-4291-bd0c-4c380268844c" providerId="ADAL" clId="{C434FD16-1EBC-4FF9-B3DB-2CC524A1F7E4}" dt="2021-05-22T20:29:30.947" v="401" actId="20577"/>
        <pc:sldMkLst>
          <pc:docMk/>
          <pc:sldMk cId="393337168" sldId="285"/>
        </pc:sldMkLst>
        <pc:spChg chg="add mod">
          <ac:chgData name="Savaş Berber" userId="bbb012fd-edad-4291-bd0c-4c380268844c" providerId="ADAL" clId="{C434FD16-1EBC-4FF9-B3DB-2CC524A1F7E4}" dt="2021-05-22T20:29:30.947" v="401" actId="20577"/>
          <ac:spMkLst>
            <pc:docMk/>
            <pc:sldMk cId="393337168" sldId="285"/>
            <ac:spMk id="6" creationId="{EFFCBEAF-321A-4765-90B3-4E8B894ACB17}"/>
          </ac:spMkLst>
        </pc:spChg>
      </pc:sldChg>
      <pc:sldChg chg="addSp modSp mod">
        <pc:chgData name="Savaş Berber" userId="bbb012fd-edad-4291-bd0c-4c380268844c" providerId="ADAL" clId="{C434FD16-1EBC-4FF9-B3DB-2CC524A1F7E4}" dt="2021-05-22T20:29:35.676" v="403" actId="20577"/>
        <pc:sldMkLst>
          <pc:docMk/>
          <pc:sldMk cId="3886283834" sldId="286"/>
        </pc:sldMkLst>
        <pc:spChg chg="add mod">
          <ac:chgData name="Savaş Berber" userId="bbb012fd-edad-4291-bd0c-4c380268844c" providerId="ADAL" clId="{C434FD16-1EBC-4FF9-B3DB-2CC524A1F7E4}" dt="2021-05-22T20:29:35.676" v="403" actId="20577"/>
          <ac:spMkLst>
            <pc:docMk/>
            <pc:sldMk cId="3886283834" sldId="286"/>
            <ac:spMk id="6" creationId="{65CAB7A8-FBF0-4676-8E2F-9E781CD94B2F}"/>
          </ac:spMkLst>
        </pc:spChg>
      </pc:sldChg>
      <pc:sldChg chg="addSp modSp mod">
        <pc:chgData name="Savaş Berber" userId="bbb012fd-edad-4291-bd0c-4c380268844c" providerId="ADAL" clId="{C434FD16-1EBC-4FF9-B3DB-2CC524A1F7E4}" dt="2021-05-22T20:30:12.454" v="419" actId="20577"/>
        <pc:sldMkLst>
          <pc:docMk/>
          <pc:sldMk cId="46042444" sldId="287"/>
        </pc:sldMkLst>
        <pc:spChg chg="mod">
          <ac:chgData name="Savaş Berber" userId="bbb012fd-edad-4291-bd0c-4c380268844c" providerId="ADAL" clId="{C434FD16-1EBC-4FF9-B3DB-2CC524A1F7E4}" dt="2021-05-22T17:41:29.373" v="275" actId="20577"/>
          <ac:spMkLst>
            <pc:docMk/>
            <pc:sldMk cId="46042444" sldId="287"/>
            <ac:spMk id="7" creationId="{9D1FCBC9-D6B1-46F1-A655-DCAF61447BA9}"/>
          </ac:spMkLst>
        </pc:spChg>
        <pc:spChg chg="add mod">
          <ac:chgData name="Savaş Berber" userId="bbb012fd-edad-4291-bd0c-4c380268844c" providerId="ADAL" clId="{C434FD16-1EBC-4FF9-B3DB-2CC524A1F7E4}" dt="2021-05-22T20:30:12.454" v="419" actId="20577"/>
          <ac:spMkLst>
            <pc:docMk/>
            <pc:sldMk cId="46042444" sldId="287"/>
            <ac:spMk id="8" creationId="{6FADDCF6-A8D8-4191-B604-A4D1C576506A}"/>
          </ac:spMkLst>
        </pc:spChg>
      </pc:sldChg>
      <pc:sldChg chg="addSp modSp mod">
        <pc:chgData name="Savaş Berber" userId="bbb012fd-edad-4291-bd0c-4c380268844c" providerId="ADAL" clId="{C434FD16-1EBC-4FF9-B3DB-2CC524A1F7E4}" dt="2021-05-22T20:30:07.229" v="417" actId="20577"/>
        <pc:sldMkLst>
          <pc:docMk/>
          <pc:sldMk cId="921134293" sldId="288"/>
        </pc:sldMkLst>
        <pc:spChg chg="mod">
          <ac:chgData name="Savaş Berber" userId="bbb012fd-edad-4291-bd0c-4c380268844c" providerId="ADAL" clId="{C434FD16-1EBC-4FF9-B3DB-2CC524A1F7E4}" dt="2021-05-22T17:41:22.798" v="274" actId="20577"/>
          <ac:spMkLst>
            <pc:docMk/>
            <pc:sldMk cId="921134293" sldId="288"/>
            <ac:spMk id="3" creationId="{0D80E01C-7E32-46AD-A6BD-28A919B74FB1}"/>
          </ac:spMkLst>
        </pc:spChg>
        <pc:spChg chg="add mod">
          <ac:chgData name="Savaş Berber" userId="bbb012fd-edad-4291-bd0c-4c380268844c" providerId="ADAL" clId="{C434FD16-1EBC-4FF9-B3DB-2CC524A1F7E4}" dt="2021-05-22T20:30:07.229" v="417" actId="20577"/>
          <ac:spMkLst>
            <pc:docMk/>
            <pc:sldMk cId="921134293" sldId="288"/>
            <ac:spMk id="6" creationId="{80D0EB2E-4210-4665-9BC2-542E45EC2B1D}"/>
          </ac:spMkLst>
        </pc:spChg>
      </pc:sldChg>
      <pc:sldChg chg="addSp modSp mod">
        <pc:chgData name="Savaş Berber" userId="bbb012fd-edad-4291-bd0c-4c380268844c" providerId="ADAL" clId="{C434FD16-1EBC-4FF9-B3DB-2CC524A1F7E4}" dt="2021-05-22T20:29:39.888" v="405" actId="20577"/>
        <pc:sldMkLst>
          <pc:docMk/>
          <pc:sldMk cId="174142243" sldId="289"/>
        </pc:sldMkLst>
        <pc:spChg chg="add mod">
          <ac:chgData name="Savaş Berber" userId="bbb012fd-edad-4291-bd0c-4c380268844c" providerId="ADAL" clId="{C434FD16-1EBC-4FF9-B3DB-2CC524A1F7E4}" dt="2021-05-22T20:29:39.888" v="405" actId="20577"/>
          <ac:spMkLst>
            <pc:docMk/>
            <pc:sldMk cId="174142243" sldId="289"/>
            <ac:spMk id="6" creationId="{CB6F47E2-BFC4-4F90-B927-A9A10B84E779}"/>
          </ac:spMkLst>
        </pc:spChg>
      </pc:sldChg>
      <pc:sldChg chg="addSp modSp mod">
        <pc:chgData name="Savaş Berber" userId="bbb012fd-edad-4291-bd0c-4c380268844c" providerId="ADAL" clId="{C434FD16-1EBC-4FF9-B3DB-2CC524A1F7E4}" dt="2021-05-22T20:29:44.651" v="407" actId="20577"/>
        <pc:sldMkLst>
          <pc:docMk/>
          <pc:sldMk cId="1832937200" sldId="290"/>
        </pc:sldMkLst>
        <pc:spChg chg="add mod">
          <ac:chgData name="Savaş Berber" userId="bbb012fd-edad-4291-bd0c-4c380268844c" providerId="ADAL" clId="{C434FD16-1EBC-4FF9-B3DB-2CC524A1F7E4}" dt="2021-05-22T20:29:44.651" v="407" actId="20577"/>
          <ac:spMkLst>
            <pc:docMk/>
            <pc:sldMk cId="1832937200" sldId="290"/>
            <ac:spMk id="6" creationId="{346553E5-BA18-4BAB-8E68-5F5669CD3F72}"/>
          </ac:spMkLst>
        </pc:spChg>
      </pc:sldChg>
      <pc:sldChg chg="addSp modSp mod">
        <pc:chgData name="Savaş Berber" userId="bbb012fd-edad-4291-bd0c-4c380268844c" providerId="ADAL" clId="{C434FD16-1EBC-4FF9-B3DB-2CC524A1F7E4}" dt="2021-05-22T20:29:49.630" v="409" actId="20577"/>
        <pc:sldMkLst>
          <pc:docMk/>
          <pc:sldMk cId="775950521" sldId="291"/>
        </pc:sldMkLst>
        <pc:spChg chg="add mod">
          <ac:chgData name="Savaş Berber" userId="bbb012fd-edad-4291-bd0c-4c380268844c" providerId="ADAL" clId="{C434FD16-1EBC-4FF9-B3DB-2CC524A1F7E4}" dt="2021-05-22T20:29:49.630" v="409" actId="20577"/>
          <ac:spMkLst>
            <pc:docMk/>
            <pc:sldMk cId="775950521" sldId="291"/>
            <ac:spMk id="6" creationId="{2A0EC6EF-BCA9-4591-AF7A-77E2C486E42E}"/>
          </ac:spMkLst>
        </pc:spChg>
      </pc:sldChg>
      <pc:sldChg chg="addSp modSp mod">
        <pc:chgData name="Savaş Berber" userId="bbb012fd-edad-4291-bd0c-4c380268844c" providerId="ADAL" clId="{C434FD16-1EBC-4FF9-B3DB-2CC524A1F7E4}" dt="2021-05-22T20:29:59.368" v="413" actId="20577"/>
        <pc:sldMkLst>
          <pc:docMk/>
          <pc:sldMk cId="3591107139" sldId="292"/>
        </pc:sldMkLst>
        <pc:spChg chg="add mod">
          <ac:chgData name="Savaş Berber" userId="bbb012fd-edad-4291-bd0c-4c380268844c" providerId="ADAL" clId="{C434FD16-1EBC-4FF9-B3DB-2CC524A1F7E4}" dt="2021-05-22T20:29:59.368" v="413" actId="20577"/>
          <ac:spMkLst>
            <pc:docMk/>
            <pc:sldMk cId="3591107139" sldId="292"/>
            <ac:spMk id="6" creationId="{AED6EC39-639B-434D-99C9-F4CD9A55B0C8}"/>
          </ac:spMkLst>
        </pc:spChg>
      </pc:sldChg>
      <pc:sldChg chg="addSp modSp mod">
        <pc:chgData name="Savaş Berber" userId="bbb012fd-edad-4291-bd0c-4c380268844c" providerId="ADAL" clId="{C434FD16-1EBC-4FF9-B3DB-2CC524A1F7E4}" dt="2021-05-22T20:30:03.060" v="415" actId="20577"/>
        <pc:sldMkLst>
          <pc:docMk/>
          <pc:sldMk cId="2440491149" sldId="293"/>
        </pc:sldMkLst>
        <pc:spChg chg="add mod">
          <ac:chgData name="Savaş Berber" userId="bbb012fd-edad-4291-bd0c-4c380268844c" providerId="ADAL" clId="{C434FD16-1EBC-4FF9-B3DB-2CC524A1F7E4}" dt="2021-05-22T20:30:03.060" v="415" actId="20577"/>
          <ac:spMkLst>
            <pc:docMk/>
            <pc:sldMk cId="2440491149" sldId="293"/>
            <ac:spMk id="6" creationId="{1184A17C-E9B1-4F7E-A577-735C9BF039D9}"/>
          </ac:spMkLst>
        </pc:spChg>
      </pc:sldChg>
      <pc:sldChg chg="addSp modSp mod ord">
        <pc:chgData name="Savaş Berber" userId="bbb012fd-edad-4291-bd0c-4c380268844c" providerId="ADAL" clId="{C434FD16-1EBC-4FF9-B3DB-2CC524A1F7E4}" dt="2021-05-22T20:30:17.120" v="421" actId="20577"/>
        <pc:sldMkLst>
          <pc:docMk/>
          <pc:sldMk cId="38599874" sldId="294"/>
        </pc:sldMkLst>
        <pc:spChg chg="mod">
          <ac:chgData name="Savaş Berber" userId="bbb012fd-edad-4291-bd0c-4c380268844c" providerId="ADAL" clId="{C434FD16-1EBC-4FF9-B3DB-2CC524A1F7E4}" dt="2021-05-22T17:41:38.274" v="276" actId="20577"/>
          <ac:spMkLst>
            <pc:docMk/>
            <pc:sldMk cId="38599874" sldId="294"/>
            <ac:spMk id="7" creationId="{9D1FCBC9-D6B1-46F1-A655-DCAF61447BA9}"/>
          </ac:spMkLst>
        </pc:spChg>
        <pc:spChg chg="add mod">
          <ac:chgData name="Savaş Berber" userId="bbb012fd-edad-4291-bd0c-4c380268844c" providerId="ADAL" clId="{C434FD16-1EBC-4FF9-B3DB-2CC524A1F7E4}" dt="2021-05-22T20:30:17.120" v="421" actId="20577"/>
          <ac:spMkLst>
            <pc:docMk/>
            <pc:sldMk cId="38599874" sldId="294"/>
            <ac:spMk id="8" creationId="{EFBBB237-BB0C-4660-934E-FF4D9E4A9A2A}"/>
          </ac:spMkLst>
        </pc:spChg>
      </pc:sldChg>
      <pc:sldChg chg="addSp modSp mod">
        <pc:chgData name="Savaş Berber" userId="bbb012fd-edad-4291-bd0c-4c380268844c" providerId="ADAL" clId="{C434FD16-1EBC-4FF9-B3DB-2CC524A1F7E4}" dt="2021-05-22T20:30:22.322" v="423" actId="20577"/>
        <pc:sldMkLst>
          <pc:docMk/>
          <pc:sldMk cId="2495302213" sldId="295"/>
        </pc:sldMkLst>
        <pc:spChg chg="add mod">
          <ac:chgData name="Savaş Berber" userId="bbb012fd-edad-4291-bd0c-4c380268844c" providerId="ADAL" clId="{C434FD16-1EBC-4FF9-B3DB-2CC524A1F7E4}" dt="2021-05-22T20:30:22.322" v="423" actId="20577"/>
          <ac:spMkLst>
            <pc:docMk/>
            <pc:sldMk cId="2495302213" sldId="295"/>
            <ac:spMk id="8" creationId="{B66258ED-B576-45D3-A78C-83A474CA67DF}"/>
          </ac:spMkLst>
        </pc:spChg>
      </pc:sldChg>
      <pc:sldChg chg="addSp modSp mod">
        <pc:chgData name="Savaş Berber" userId="bbb012fd-edad-4291-bd0c-4c380268844c" providerId="ADAL" clId="{C434FD16-1EBC-4FF9-B3DB-2CC524A1F7E4}" dt="2021-05-22T20:30:25.770" v="425" actId="20577"/>
        <pc:sldMkLst>
          <pc:docMk/>
          <pc:sldMk cId="836498667" sldId="296"/>
        </pc:sldMkLst>
        <pc:spChg chg="add mod">
          <ac:chgData name="Savaş Berber" userId="bbb012fd-edad-4291-bd0c-4c380268844c" providerId="ADAL" clId="{C434FD16-1EBC-4FF9-B3DB-2CC524A1F7E4}" dt="2021-05-22T20:30:25.770" v="425" actId="20577"/>
          <ac:spMkLst>
            <pc:docMk/>
            <pc:sldMk cId="836498667" sldId="296"/>
            <ac:spMk id="8" creationId="{6140AD18-8971-4DA2-B908-D3C99772BB2D}"/>
          </ac:spMkLst>
        </pc:spChg>
      </pc:sldChg>
      <pc:sldChg chg="addSp modSp mod">
        <pc:chgData name="Savaş Berber" userId="bbb012fd-edad-4291-bd0c-4c380268844c" providerId="ADAL" clId="{C434FD16-1EBC-4FF9-B3DB-2CC524A1F7E4}" dt="2021-05-22T20:30:33.189" v="427" actId="20577"/>
        <pc:sldMkLst>
          <pc:docMk/>
          <pc:sldMk cId="2198150278" sldId="297"/>
        </pc:sldMkLst>
        <pc:spChg chg="add mod">
          <ac:chgData name="Savaş Berber" userId="bbb012fd-edad-4291-bd0c-4c380268844c" providerId="ADAL" clId="{C434FD16-1EBC-4FF9-B3DB-2CC524A1F7E4}" dt="2021-05-22T20:30:33.189" v="427" actId="20577"/>
          <ac:spMkLst>
            <pc:docMk/>
            <pc:sldMk cId="2198150278" sldId="297"/>
            <ac:spMk id="7" creationId="{84D07AE6-D534-435A-8689-C438C6F9C6F0}"/>
          </ac:spMkLst>
        </pc:spChg>
      </pc:sldChg>
      <pc:sldChg chg="addSp modSp mod">
        <pc:chgData name="Savaş Berber" userId="bbb012fd-edad-4291-bd0c-4c380268844c" providerId="ADAL" clId="{C434FD16-1EBC-4FF9-B3DB-2CC524A1F7E4}" dt="2021-05-22T20:30:36.309" v="428" actId="20577"/>
        <pc:sldMkLst>
          <pc:docMk/>
          <pc:sldMk cId="275504506" sldId="298"/>
        </pc:sldMkLst>
        <pc:spChg chg="add mod">
          <ac:chgData name="Savaş Berber" userId="bbb012fd-edad-4291-bd0c-4c380268844c" providerId="ADAL" clId="{C434FD16-1EBC-4FF9-B3DB-2CC524A1F7E4}" dt="2021-05-22T20:30:36.309" v="428" actId="20577"/>
          <ac:spMkLst>
            <pc:docMk/>
            <pc:sldMk cId="275504506" sldId="298"/>
            <ac:spMk id="7" creationId="{7D34F317-FB95-498E-B012-AB1CCDB83E2C}"/>
          </ac:spMkLst>
        </pc:spChg>
      </pc:sldChg>
      <pc:sldChg chg="addSp modSp mod">
        <pc:chgData name="Savaş Berber" userId="bbb012fd-edad-4291-bd0c-4c380268844c" providerId="ADAL" clId="{C434FD16-1EBC-4FF9-B3DB-2CC524A1F7E4}" dt="2021-05-22T20:30:38.729" v="429" actId="20577"/>
        <pc:sldMkLst>
          <pc:docMk/>
          <pc:sldMk cId="3006345115" sldId="299"/>
        </pc:sldMkLst>
        <pc:spChg chg="add mod">
          <ac:chgData name="Savaş Berber" userId="bbb012fd-edad-4291-bd0c-4c380268844c" providerId="ADAL" clId="{C434FD16-1EBC-4FF9-B3DB-2CC524A1F7E4}" dt="2021-05-22T20:30:38.729" v="429" actId="20577"/>
          <ac:spMkLst>
            <pc:docMk/>
            <pc:sldMk cId="3006345115" sldId="299"/>
            <ac:spMk id="7" creationId="{04748BF8-A743-4812-98B3-8F1C570FB6E6}"/>
          </ac:spMkLst>
        </pc:spChg>
      </pc:sldChg>
    </pc:docChg>
  </pc:docChgLst>
  <pc:docChgLst>
    <pc:chgData name="Savaş Berber" userId="bbb012fd-edad-4291-bd0c-4c380268844c" providerId="ADAL" clId="{57EBB53D-4C26-48D7-9F8B-0CD7982B90D9}"/>
    <pc:docChg chg="custSel addSld delSld modSld">
      <pc:chgData name="Savaş Berber" userId="bbb012fd-edad-4291-bd0c-4c380268844c" providerId="ADAL" clId="{57EBB53D-4C26-48D7-9F8B-0CD7982B90D9}" dt="2021-05-20T20:32:02.913" v="1512" actId="20577"/>
      <pc:docMkLst>
        <pc:docMk/>
      </pc:docMkLst>
      <pc:sldChg chg="addSp delSp modSp mod">
        <pc:chgData name="Savaş Berber" userId="bbb012fd-edad-4291-bd0c-4c380268844c" providerId="ADAL" clId="{57EBB53D-4C26-48D7-9F8B-0CD7982B90D9}" dt="2021-05-20T19:47:45.448" v="1059" actId="20577"/>
        <pc:sldMkLst>
          <pc:docMk/>
          <pc:sldMk cId="2225968045" sldId="256"/>
        </pc:sldMkLst>
        <pc:spChg chg="mod">
          <ac:chgData name="Savaş Berber" userId="bbb012fd-edad-4291-bd0c-4c380268844c" providerId="ADAL" clId="{57EBB53D-4C26-48D7-9F8B-0CD7982B90D9}" dt="2021-05-20T19:16:30.860" v="77" actId="1076"/>
          <ac:spMkLst>
            <pc:docMk/>
            <pc:sldMk cId="2225968045" sldId="256"/>
            <ac:spMk id="2" creationId="{00000000-0000-0000-0000-000000000000}"/>
          </ac:spMkLst>
        </pc:spChg>
        <pc:spChg chg="add del mod">
          <ac:chgData name="Savaş Berber" userId="bbb012fd-edad-4291-bd0c-4c380268844c" providerId="ADAL" clId="{57EBB53D-4C26-48D7-9F8B-0CD7982B90D9}" dt="2021-05-20T19:14:55.380" v="38" actId="21"/>
          <ac:spMkLst>
            <pc:docMk/>
            <pc:sldMk cId="2225968045" sldId="256"/>
            <ac:spMk id="7" creationId="{4F0D9AE4-F36C-48E9-9155-820207E0B5C8}"/>
          </ac:spMkLst>
        </pc:spChg>
        <pc:spChg chg="add mod">
          <ac:chgData name="Savaş Berber" userId="bbb012fd-edad-4291-bd0c-4c380268844c" providerId="ADAL" clId="{57EBB53D-4C26-48D7-9F8B-0CD7982B90D9}" dt="2021-05-20T19:47:45.448" v="1059" actId="20577"/>
          <ac:spMkLst>
            <pc:docMk/>
            <pc:sldMk cId="2225968045" sldId="256"/>
            <ac:spMk id="11" creationId="{9A1C7B3D-E8AD-46D0-BAD6-ABD6294D8600}"/>
          </ac:spMkLst>
        </pc:spChg>
        <pc:spChg chg="add mod">
          <ac:chgData name="Savaş Berber" userId="bbb012fd-edad-4291-bd0c-4c380268844c" providerId="ADAL" clId="{57EBB53D-4C26-48D7-9F8B-0CD7982B90D9}" dt="2021-05-20T19:25:01.107" v="484" actId="1038"/>
          <ac:spMkLst>
            <pc:docMk/>
            <pc:sldMk cId="2225968045" sldId="256"/>
            <ac:spMk id="33" creationId="{669619AC-4124-4CF0-92A9-C50DDBF72A30}"/>
          </ac:spMkLst>
        </pc:spChg>
        <pc:spChg chg="add mod">
          <ac:chgData name="Savaş Berber" userId="bbb012fd-edad-4291-bd0c-4c380268844c" providerId="ADAL" clId="{57EBB53D-4C26-48D7-9F8B-0CD7982B90D9}" dt="2021-05-20T19:25:01.107" v="484" actId="1038"/>
          <ac:spMkLst>
            <pc:docMk/>
            <pc:sldMk cId="2225968045" sldId="256"/>
            <ac:spMk id="34" creationId="{9F9C480D-72FB-403C-B8EF-3DAEF4726F52}"/>
          </ac:spMkLst>
        </pc:spChg>
        <pc:spChg chg="add mod">
          <ac:chgData name="Savaş Berber" userId="bbb012fd-edad-4291-bd0c-4c380268844c" providerId="ADAL" clId="{57EBB53D-4C26-48D7-9F8B-0CD7982B90D9}" dt="2021-05-20T19:25:37.083" v="505" actId="20577"/>
          <ac:spMkLst>
            <pc:docMk/>
            <pc:sldMk cId="2225968045" sldId="256"/>
            <ac:spMk id="35" creationId="{F96B6E3B-E3FD-4671-BEBC-BC0DC6FC1531}"/>
          </ac:spMkLst>
        </pc:spChg>
        <pc:spChg chg="mod">
          <ac:chgData name="Savaş Berber" userId="bbb012fd-edad-4291-bd0c-4c380268844c" providerId="ADAL" clId="{57EBB53D-4C26-48D7-9F8B-0CD7982B90D9}" dt="2021-05-20T19:20:04.787" v="103" actId="790"/>
          <ac:spMkLst>
            <pc:docMk/>
            <pc:sldMk cId="2225968045" sldId="256"/>
            <ac:spMk id="47" creationId="{00000000-0000-0000-0000-000000000000}"/>
          </ac:spMkLst>
        </pc:spChg>
        <pc:grpChg chg="mod">
          <ac:chgData name="Savaş Berber" userId="bbb012fd-edad-4291-bd0c-4c380268844c" providerId="ADAL" clId="{57EBB53D-4C26-48D7-9F8B-0CD7982B90D9}" dt="2021-05-20T19:25:01.107" v="484" actId="1038"/>
          <ac:grpSpMkLst>
            <pc:docMk/>
            <pc:sldMk cId="2225968045" sldId="256"/>
            <ac:grpSpMk id="51" creationId="{00000000-0000-0000-0000-000000000000}"/>
          </ac:grpSpMkLst>
        </pc:grpChg>
        <pc:cxnChg chg="add mod">
          <ac:chgData name="Savaş Berber" userId="bbb012fd-edad-4291-bd0c-4c380268844c" providerId="ADAL" clId="{57EBB53D-4C26-48D7-9F8B-0CD7982B90D9}" dt="2021-05-20T19:25:01.107" v="484" actId="1038"/>
          <ac:cxnSpMkLst>
            <pc:docMk/>
            <pc:sldMk cId="2225968045" sldId="256"/>
            <ac:cxnSpMk id="5" creationId="{C5C21BDE-7D8C-4670-80F2-667C1B8FB68A}"/>
          </ac:cxnSpMkLst>
        </pc:cxnChg>
        <pc:cxnChg chg="add mod">
          <ac:chgData name="Savaş Berber" userId="bbb012fd-edad-4291-bd0c-4c380268844c" providerId="ADAL" clId="{57EBB53D-4C26-48D7-9F8B-0CD7982B90D9}" dt="2021-05-20T19:25:01.107" v="484" actId="1038"/>
          <ac:cxnSpMkLst>
            <pc:docMk/>
            <pc:sldMk cId="2225968045" sldId="256"/>
            <ac:cxnSpMk id="29" creationId="{376E5732-EC98-41D8-A514-ABF8C03B0379}"/>
          </ac:cxnSpMkLst>
        </pc:cxnChg>
      </pc:sldChg>
      <pc:sldChg chg="delSp modSp del mod">
        <pc:chgData name="Savaş Berber" userId="bbb012fd-edad-4291-bd0c-4c380268844c" providerId="ADAL" clId="{57EBB53D-4C26-48D7-9F8B-0CD7982B90D9}" dt="2021-05-20T19:27:09.909" v="516" actId="2696"/>
        <pc:sldMkLst>
          <pc:docMk/>
          <pc:sldMk cId="1556746851" sldId="257"/>
        </pc:sldMkLst>
        <pc:spChg chg="del mod">
          <ac:chgData name="Savaş Berber" userId="bbb012fd-edad-4291-bd0c-4c380268844c" providerId="ADAL" clId="{57EBB53D-4C26-48D7-9F8B-0CD7982B90D9}" dt="2021-05-20T19:26:56.194" v="512" actId="21"/>
          <ac:spMkLst>
            <pc:docMk/>
            <pc:sldMk cId="1556746851" sldId="257"/>
            <ac:spMk id="24" creationId="{00000000-0000-0000-0000-000000000000}"/>
          </ac:spMkLst>
        </pc:spChg>
      </pc:sldChg>
      <pc:sldChg chg="delSp del mod">
        <pc:chgData name="Savaş Berber" userId="bbb012fd-edad-4291-bd0c-4c380268844c" providerId="ADAL" clId="{57EBB53D-4C26-48D7-9F8B-0CD7982B90D9}" dt="2021-05-20T19:28:02.877" v="526" actId="2696"/>
        <pc:sldMkLst>
          <pc:docMk/>
          <pc:sldMk cId="3401526007" sldId="258"/>
        </pc:sldMkLst>
        <pc:spChg chg="del">
          <ac:chgData name="Savaş Berber" userId="bbb012fd-edad-4291-bd0c-4c380268844c" providerId="ADAL" clId="{57EBB53D-4C26-48D7-9F8B-0CD7982B90D9}" dt="2021-05-20T19:27:40.594" v="523" actId="21"/>
          <ac:spMkLst>
            <pc:docMk/>
            <pc:sldMk cId="3401526007" sldId="258"/>
            <ac:spMk id="24" creationId="{00000000-0000-0000-0000-000000000000}"/>
          </ac:spMkLst>
        </pc:spChg>
      </pc:sldChg>
      <pc:sldChg chg="addSp delSp modSp mod">
        <pc:chgData name="Savaş Berber" userId="bbb012fd-edad-4291-bd0c-4c380268844c" providerId="ADAL" clId="{57EBB53D-4C26-48D7-9F8B-0CD7982B90D9}" dt="2021-05-20T20:02:39.408" v="1072" actId="20577"/>
        <pc:sldMkLst>
          <pc:docMk/>
          <pc:sldMk cId="1625932849" sldId="260"/>
        </pc:sldMkLst>
        <pc:spChg chg="add del mod">
          <ac:chgData name="Savaş Berber" userId="bbb012fd-edad-4291-bd0c-4c380268844c" providerId="ADAL" clId="{57EBB53D-4C26-48D7-9F8B-0CD7982B90D9}" dt="2021-05-20T19:36:30.813" v="648" actId="478"/>
          <ac:spMkLst>
            <pc:docMk/>
            <pc:sldMk cId="1625932849" sldId="260"/>
            <ac:spMk id="69" creationId="{C7C46002-9393-42C8-8576-E7AA851EE020}"/>
          </ac:spMkLst>
        </pc:spChg>
        <pc:spChg chg="add mod">
          <ac:chgData name="Savaş Berber" userId="bbb012fd-edad-4291-bd0c-4c380268844c" providerId="ADAL" clId="{57EBB53D-4C26-48D7-9F8B-0CD7982B90D9}" dt="2021-05-20T19:45:56.189" v="1046" actId="20577"/>
          <ac:spMkLst>
            <pc:docMk/>
            <pc:sldMk cId="1625932849" sldId="260"/>
            <ac:spMk id="70" creationId="{F3EAA793-7258-4504-AF44-BB9DF3767D2A}"/>
          </ac:spMkLst>
        </pc:spChg>
        <pc:spChg chg="add mod">
          <ac:chgData name="Savaş Berber" userId="bbb012fd-edad-4291-bd0c-4c380268844c" providerId="ADAL" clId="{57EBB53D-4C26-48D7-9F8B-0CD7982B90D9}" dt="2021-05-20T20:02:39.408" v="1072" actId="20577"/>
          <ac:spMkLst>
            <pc:docMk/>
            <pc:sldMk cId="1625932849" sldId="260"/>
            <ac:spMk id="71" creationId="{1B8A7C1A-6CCB-47FA-A50E-E7139A4C8C90}"/>
          </ac:spMkLst>
        </pc:spChg>
        <pc:spChg chg="mod">
          <ac:chgData name="Savaş Berber" userId="bbb012fd-edad-4291-bd0c-4c380268844c" providerId="ADAL" clId="{57EBB53D-4C26-48D7-9F8B-0CD7982B90D9}" dt="2021-05-20T19:47:07.934" v="1056" actId="33524"/>
          <ac:spMkLst>
            <pc:docMk/>
            <pc:sldMk cId="1625932849" sldId="260"/>
            <ac:spMk id="86" creationId="{00000000-0000-0000-0000-000000000000}"/>
          </ac:spMkLst>
        </pc:spChg>
        <pc:spChg chg="mod">
          <ac:chgData name="Savaş Berber" userId="bbb012fd-edad-4291-bd0c-4c380268844c" providerId="ADAL" clId="{57EBB53D-4C26-48D7-9F8B-0CD7982B90D9}" dt="2021-05-20T19:46:17.877" v="1054" actId="1035"/>
          <ac:spMkLst>
            <pc:docMk/>
            <pc:sldMk cId="1625932849" sldId="260"/>
            <ac:spMk id="87" creationId="{00000000-0000-0000-0000-000000000000}"/>
          </ac:spMkLst>
        </pc:spChg>
        <pc:spChg chg="mod">
          <ac:chgData name="Savaş Berber" userId="bbb012fd-edad-4291-bd0c-4c380268844c" providerId="ADAL" clId="{57EBB53D-4C26-48D7-9F8B-0CD7982B90D9}" dt="2021-05-20T19:46:03.267" v="1047" actId="1076"/>
          <ac:spMkLst>
            <pc:docMk/>
            <pc:sldMk cId="1625932849" sldId="260"/>
            <ac:spMk id="88" creationId="{00000000-0000-0000-0000-000000000000}"/>
          </ac:spMkLst>
        </pc:spChg>
        <pc:grpChg chg="mod">
          <ac:chgData name="Savaş Berber" userId="bbb012fd-edad-4291-bd0c-4c380268844c" providerId="ADAL" clId="{57EBB53D-4C26-48D7-9F8B-0CD7982B90D9}" dt="2021-05-20T19:46:17.877" v="1054" actId="1035"/>
          <ac:grpSpMkLst>
            <pc:docMk/>
            <pc:sldMk cId="1625932849" sldId="260"/>
            <ac:grpSpMk id="85" creationId="{00000000-0000-0000-0000-000000000000}"/>
          </ac:grpSpMkLst>
        </pc:grpChg>
      </pc:sldChg>
      <pc:sldChg chg="addSp delSp modSp add mod">
        <pc:chgData name="Savaş Berber" userId="bbb012fd-edad-4291-bd0c-4c380268844c" providerId="ADAL" clId="{57EBB53D-4C26-48D7-9F8B-0CD7982B90D9}" dt="2021-05-20T19:47:58.353" v="1062" actId="20577"/>
        <pc:sldMkLst>
          <pc:docMk/>
          <pc:sldMk cId="3499160452" sldId="261"/>
        </pc:sldMkLst>
        <pc:spChg chg="del">
          <ac:chgData name="Savaş Berber" userId="bbb012fd-edad-4291-bd0c-4c380268844c" providerId="ADAL" clId="{57EBB53D-4C26-48D7-9F8B-0CD7982B90D9}" dt="2021-05-20T19:27:03.544" v="515" actId="478"/>
          <ac:spMkLst>
            <pc:docMk/>
            <pc:sldMk cId="3499160452" sldId="261"/>
            <ac:spMk id="2" creationId="{00000000-0000-0000-0000-000000000000}"/>
          </ac:spMkLst>
        </pc:spChg>
        <pc:spChg chg="add mod">
          <ac:chgData name="Savaş Berber" userId="bbb012fd-edad-4291-bd0c-4c380268844c" providerId="ADAL" clId="{57EBB53D-4C26-48D7-9F8B-0CD7982B90D9}" dt="2021-05-20T19:27:00.544" v="514" actId="1076"/>
          <ac:spMkLst>
            <pc:docMk/>
            <pc:sldMk cId="3499160452" sldId="261"/>
            <ac:spMk id="31" creationId="{EB647EB1-62AE-4E92-8504-EE1A12678D41}"/>
          </ac:spMkLst>
        </pc:spChg>
        <pc:spChg chg="add mod">
          <ac:chgData name="Savaş Berber" userId="bbb012fd-edad-4291-bd0c-4c380268844c" providerId="ADAL" clId="{57EBB53D-4C26-48D7-9F8B-0CD7982B90D9}" dt="2021-05-20T19:47:58.353" v="1062" actId="20577"/>
          <ac:spMkLst>
            <pc:docMk/>
            <pc:sldMk cId="3499160452" sldId="261"/>
            <ac:spMk id="32" creationId="{411DA230-8390-43C4-B277-0E9FD8F54A6C}"/>
          </ac:spMkLst>
        </pc:spChg>
        <pc:spChg chg="mod">
          <ac:chgData name="Savaş Berber" userId="bbb012fd-edad-4291-bd0c-4c380268844c" providerId="ADAL" clId="{57EBB53D-4C26-48D7-9F8B-0CD7982B90D9}" dt="2021-05-20T19:26:47.814" v="511" actId="20577"/>
          <ac:spMkLst>
            <pc:docMk/>
            <pc:sldMk cId="3499160452" sldId="261"/>
            <ac:spMk id="35" creationId="{F96B6E3B-E3FD-4671-BEBC-BC0DC6FC1531}"/>
          </ac:spMkLst>
        </pc:spChg>
        <pc:spChg chg="mod">
          <ac:chgData name="Savaş Berber" userId="bbb012fd-edad-4291-bd0c-4c380268844c" providerId="ADAL" clId="{57EBB53D-4C26-48D7-9F8B-0CD7982B90D9}" dt="2021-05-20T19:26:41.767" v="509" actId="20577"/>
          <ac:spMkLst>
            <pc:docMk/>
            <pc:sldMk cId="3499160452" sldId="261"/>
            <ac:spMk id="47" creationId="{00000000-0000-0000-0000-000000000000}"/>
          </ac:spMkLst>
        </pc:spChg>
      </pc:sldChg>
      <pc:sldChg chg="addSp delSp modSp add mod">
        <pc:chgData name="Savaş Berber" userId="bbb012fd-edad-4291-bd0c-4c380268844c" providerId="ADAL" clId="{57EBB53D-4C26-48D7-9F8B-0CD7982B90D9}" dt="2021-05-20T19:48:07.531" v="1065" actId="20577"/>
        <pc:sldMkLst>
          <pc:docMk/>
          <pc:sldMk cId="2020928721" sldId="262"/>
        </pc:sldMkLst>
        <pc:spChg chg="del">
          <ac:chgData name="Savaş Berber" userId="bbb012fd-edad-4291-bd0c-4c380268844c" providerId="ADAL" clId="{57EBB53D-4C26-48D7-9F8B-0CD7982B90D9}" dt="2021-05-20T19:27:33.646" v="522" actId="478"/>
          <ac:spMkLst>
            <pc:docMk/>
            <pc:sldMk cId="2020928721" sldId="262"/>
            <ac:spMk id="31" creationId="{EB647EB1-62AE-4E92-8504-EE1A12678D41}"/>
          </ac:spMkLst>
        </pc:spChg>
        <pc:spChg chg="add mod">
          <ac:chgData name="Savaş Berber" userId="bbb012fd-edad-4291-bd0c-4c380268844c" providerId="ADAL" clId="{57EBB53D-4C26-48D7-9F8B-0CD7982B90D9}" dt="2021-05-20T19:27:48.376" v="525" actId="1076"/>
          <ac:spMkLst>
            <pc:docMk/>
            <pc:sldMk cId="2020928721" sldId="262"/>
            <ac:spMk id="32" creationId="{6DFD3E81-CB35-4953-A789-F3C61AD556EF}"/>
          </ac:spMkLst>
        </pc:spChg>
        <pc:spChg chg="mod">
          <ac:chgData name="Savaş Berber" userId="bbb012fd-edad-4291-bd0c-4c380268844c" providerId="ADAL" clId="{57EBB53D-4C26-48D7-9F8B-0CD7982B90D9}" dt="2021-05-20T19:27:29.176" v="521" actId="20577"/>
          <ac:spMkLst>
            <pc:docMk/>
            <pc:sldMk cId="2020928721" sldId="262"/>
            <ac:spMk id="35" creationId="{F96B6E3B-E3FD-4671-BEBC-BC0DC6FC1531}"/>
          </ac:spMkLst>
        </pc:spChg>
        <pc:spChg chg="add mod">
          <ac:chgData name="Savaş Berber" userId="bbb012fd-edad-4291-bd0c-4c380268844c" providerId="ADAL" clId="{57EBB53D-4C26-48D7-9F8B-0CD7982B90D9}" dt="2021-05-20T19:48:07.531" v="1065" actId="20577"/>
          <ac:spMkLst>
            <pc:docMk/>
            <pc:sldMk cId="2020928721" sldId="262"/>
            <ac:spMk id="36" creationId="{0AEA751B-9207-4847-90CC-2D23682FDB16}"/>
          </ac:spMkLst>
        </pc:spChg>
        <pc:spChg chg="mod">
          <ac:chgData name="Savaş Berber" userId="bbb012fd-edad-4291-bd0c-4c380268844c" providerId="ADAL" clId="{57EBB53D-4C26-48D7-9F8B-0CD7982B90D9}" dt="2021-05-20T19:27:23.645" v="519" actId="20577"/>
          <ac:spMkLst>
            <pc:docMk/>
            <pc:sldMk cId="2020928721" sldId="262"/>
            <ac:spMk id="47" creationId="{00000000-0000-0000-0000-000000000000}"/>
          </ac:spMkLst>
        </pc:spChg>
      </pc:sldChg>
      <pc:sldChg chg="addSp delSp modSp new mod">
        <pc:chgData name="Savaş Berber" userId="bbb012fd-edad-4291-bd0c-4c380268844c" providerId="ADAL" clId="{57EBB53D-4C26-48D7-9F8B-0CD7982B90D9}" dt="2021-05-20T20:13:09.571" v="1339" actId="14100"/>
        <pc:sldMkLst>
          <pc:docMk/>
          <pc:sldMk cId="2534534053" sldId="263"/>
        </pc:sldMkLst>
        <pc:spChg chg="add del mod">
          <ac:chgData name="Savaş Berber" userId="bbb012fd-edad-4291-bd0c-4c380268844c" providerId="ADAL" clId="{57EBB53D-4C26-48D7-9F8B-0CD7982B90D9}" dt="2021-05-20T20:03:17.496" v="1077"/>
          <ac:spMkLst>
            <pc:docMk/>
            <pc:sldMk cId="2534534053" sldId="263"/>
            <ac:spMk id="2" creationId="{2CED1F96-10AA-4DEB-9846-0F7E996F3557}"/>
          </ac:spMkLst>
        </pc:spChg>
        <pc:spChg chg="add del mod">
          <ac:chgData name="Savaş Berber" userId="bbb012fd-edad-4291-bd0c-4c380268844c" providerId="ADAL" clId="{57EBB53D-4C26-48D7-9F8B-0CD7982B90D9}" dt="2021-05-20T20:03:17.496" v="1077"/>
          <ac:spMkLst>
            <pc:docMk/>
            <pc:sldMk cId="2534534053" sldId="263"/>
            <ac:spMk id="3" creationId="{67A32EC0-E4F1-4EBD-BB32-08B3E59C6975}"/>
          </ac:spMkLst>
        </pc:spChg>
        <pc:spChg chg="add del mod">
          <ac:chgData name="Savaş Berber" userId="bbb012fd-edad-4291-bd0c-4c380268844c" providerId="ADAL" clId="{57EBB53D-4C26-48D7-9F8B-0CD7982B90D9}" dt="2021-05-20T20:03:17.496" v="1077"/>
          <ac:spMkLst>
            <pc:docMk/>
            <pc:sldMk cId="2534534053" sldId="263"/>
            <ac:spMk id="4" creationId="{DC68946F-ED26-4024-9D66-CBD2317176D7}"/>
          </ac:spMkLst>
        </pc:spChg>
        <pc:spChg chg="add mod">
          <ac:chgData name="Savaş Berber" userId="bbb012fd-edad-4291-bd0c-4c380268844c" providerId="ADAL" clId="{57EBB53D-4C26-48D7-9F8B-0CD7982B90D9}" dt="2021-05-20T20:03:41.670" v="1080" actId="14100"/>
          <ac:spMkLst>
            <pc:docMk/>
            <pc:sldMk cId="2534534053" sldId="263"/>
            <ac:spMk id="5" creationId="{38037916-9334-4C39-8193-82E0338D4AE9}"/>
          </ac:spMkLst>
        </pc:spChg>
        <pc:spChg chg="add mod">
          <ac:chgData name="Savaş Berber" userId="bbb012fd-edad-4291-bd0c-4c380268844c" providerId="ADAL" clId="{57EBB53D-4C26-48D7-9F8B-0CD7982B90D9}" dt="2021-05-20T20:07:44.989" v="1253" actId="790"/>
          <ac:spMkLst>
            <pc:docMk/>
            <pc:sldMk cId="2534534053" sldId="263"/>
            <ac:spMk id="6" creationId="{9A1BBB43-5FD3-4859-8BD6-2B6FAB1D8C52}"/>
          </ac:spMkLst>
        </pc:spChg>
        <pc:spChg chg="add mod">
          <ac:chgData name="Savaş Berber" userId="bbb012fd-edad-4291-bd0c-4c380268844c" providerId="ADAL" clId="{57EBB53D-4C26-48D7-9F8B-0CD7982B90D9}" dt="2021-05-20T20:08:04.401" v="1255" actId="20577"/>
          <ac:spMkLst>
            <pc:docMk/>
            <pc:sldMk cId="2534534053" sldId="263"/>
            <ac:spMk id="7" creationId="{68DB18D1-69E4-467D-854C-AD8840682BA3}"/>
          </ac:spMkLst>
        </pc:spChg>
        <pc:spChg chg="add mod">
          <ac:chgData name="Savaş Berber" userId="bbb012fd-edad-4291-bd0c-4c380268844c" providerId="ADAL" clId="{57EBB53D-4C26-48D7-9F8B-0CD7982B90D9}" dt="2021-05-20T20:13:09.571" v="1339" actId="14100"/>
          <ac:spMkLst>
            <pc:docMk/>
            <pc:sldMk cId="2534534053" sldId="263"/>
            <ac:spMk id="8" creationId="{2637E73F-E4EC-409B-B807-3457029ECB28}"/>
          </ac:spMkLst>
        </pc:spChg>
        <pc:spChg chg="add mod">
          <ac:chgData name="Savaş Berber" userId="bbb012fd-edad-4291-bd0c-4c380268844c" providerId="ADAL" clId="{57EBB53D-4C26-48D7-9F8B-0CD7982B90D9}" dt="2021-05-20T20:08:18.153" v="1258" actId="20577"/>
          <ac:spMkLst>
            <pc:docMk/>
            <pc:sldMk cId="2534534053" sldId="263"/>
            <ac:spMk id="11" creationId="{9658DF3F-B2DD-410B-B348-E7DEA6A908EC}"/>
          </ac:spMkLst>
        </pc:spChg>
        <pc:picChg chg="add del mod">
          <ac:chgData name="Savaş Berber" userId="bbb012fd-edad-4291-bd0c-4c380268844c" providerId="ADAL" clId="{57EBB53D-4C26-48D7-9F8B-0CD7982B90D9}" dt="2021-05-20T20:03:17.496" v="1077"/>
          <ac:picMkLst>
            <pc:docMk/>
            <pc:sldMk cId="2534534053" sldId="263"/>
            <ac:picMk id="2049" creationId="{570488A4-7D54-476F-B26D-3CA1AC675554}"/>
          </ac:picMkLst>
        </pc:picChg>
        <pc:picChg chg="add del mod">
          <ac:chgData name="Savaş Berber" userId="bbb012fd-edad-4291-bd0c-4c380268844c" providerId="ADAL" clId="{57EBB53D-4C26-48D7-9F8B-0CD7982B90D9}" dt="2021-05-20T20:03:17.496" v="1077"/>
          <ac:picMkLst>
            <pc:docMk/>
            <pc:sldMk cId="2534534053" sldId="263"/>
            <ac:picMk id="2050" creationId="{BDF4EA81-958E-4D63-9F9B-4402078ADEB1}"/>
          </ac:picMkLst>
        </pc:picChg>
        <pc:picChg chg="add mod">
          <ac:chgData name="Savaş Berber" userId="bbb012fd-edad-4291-bd0c-4c380268844c" providerId="ADAL" clId="{57EBB53D-4C26-48D7-9F8B-0CD7982B90D9}" dt="2021-05-20T20:05:03.434" v="1095" actId="1076"/>
          <ac:picMkLst>
            <pc:docMk/>
            <pc:sldMk cId="2534534053" sldId="263"/>
            <ac:picMk id="2054" creationId="{C5B6AE39-A5FD-4E7D-BE51-D53A97BF5A33}"/>
          </ac:picMkLst>
        </pc:picChg>
      </pc:sldChg>
      <pc:sldChg chg="addSp modSp new mod">
        <pc:chgData name="Savaş Berber" userId="bbb012fd-edad-4291-bd0c-4c380268844c" providerId="ADAL" clId="{57EBB53D-4C26-48D7-9F8B-0CD7982B90D9}" dt="2021-05-20T20:32:02.913" v="1512" actId="20577"/>
        <pc:sldMkLst>
          <pc:docMk/>
          <pc:sldMk cId="3674622930" sldId="264"/>
        </pc:sldMkLst>
        <pc:spChg chg="add mod">
          <ac:chgData name="Savaş Berber" userId="bbb012fd-edad-4291-bd0c-4c380268844c" providerId="ADAL" clId="{57EBB53D-4C26-48D7-9F8B-0CD7982B90D9}" dt="2021-05-20T20:11:20.103" v="1324" actId="790"/>
          <ac:spMkLst>
            <pc:docMk/>
            <pc:sldMk cId="3674622930" sldId="264"/>
            <ac:spMk id="2" creationId="{7743FA6D-4A3D-4085-A16F-B28B97A2AE61}"/>
          </ac:spMkLst>
        </pc:spChg>
        <pc:spChg chg="add mod">
          <ac:chgData name="Savaş Berber" userId="bbb012fd-edad-4291-bd0c-4c380268844c" providerId="ADAL" clId="{57EBB53D-4C26-48D7-9F8B-0CD7982B90D9}" dt="2021-05-20T20:12:09.357" v="1331" actId="1076"/>
          <ac:spMkLst>
            <pc:docMk/>
            <pc:sldMk cId="3674622930" sldId="264"/>
            <ac:spMk id="3" creationId="{7595879D-7D05-4592-ADE6-BB98D10B249E}"/>
          </ac:spMkLst>
        </pc:spChg>
        <pc:spChg chg="add mod">
          <ac:chgData name="Savaş Berber" userId="bbb012fd-edad-4291-bd0c-4c380268844c" providerId="ADAL" clId="{57EBB53D-4C26-48D7-9F8B-0CD7982B90D9}" dt="2021-05-20T20:12:45.864" v="1336" actId="1076"/>
          <ac:spMkLst>
            <pc:docMk/>
            <pc:sldMk cId="3674622930" sldId="264"/>
            <ac:spMk id="4" creationId="{BD0129BA-E93F-40FB-94D5-5BF00393C648}"/>
          </ac:spMkLst>
        </pc:spChg>
        <pc:spChg chg="add mod">
          <ac:chgData name="Savaş Berber" userId="bbb012fd-edad-4291-bd0c-4c380268844c" providerId="ADAL" clId="{57EBB53D-4C26-48D7-9F8B-0CD7982B90D9}" dt="2021-05-20T20:32:02.913" v="1512" actId="20577"/>
          <ac:spMkLst>
            <pc:docMk/>
            <pc:sldMk cId="3674622930" sldId="264"/>
            <ac:spMk id="5" creationId="{94164283-8746-4EEE-83B2-7B2590399C84}"/>
          </ac:spMkLst>
        </pc:spChg>
      </pc:sldChg>
      <pc:sldChg chg="addSp delSp modSp new mod">
        <pc:chgData name="Savaş Berber" userId="bbb012fd-edad-4291-bd0c-4c380268844c" providerId="ADAL" clId="{57EBB53D-4C26-48D7-9F8B-0CD7982B90D9}" dt="2021-05-20T20:18:24.156" v="1415" actId="20577"/>
        <pc:sldMkLst>
          <pc:docMk/>
          <pc:sldMk cId="3134326839" sldId="265"/>
        </pc:sldMkLst>
        <pc:spChg chg="add del mod">
          <ac:chgData name="Savaş Berber" userId="bbb012fd-edad-4291-bd0c-4c380268844c" providerId="ADAL" clId="{57EBB53D-4C26-48D7-9F8B-0CD7982B90D9}" dt="2021-05-20T20:14:37.197" v="1346" actId="478"/>
          <ac:spMkLst>
            <pc:docMk/>
            <pc:sldMk cId="3134326839" sldId="265"/>
            <ac:spMk id="2" creationId="{884F5911-CA7A-42C1-BD23-3631686B6959}"/>
          </ac:spMkLst>
        </pc:spChg>
        <pc:spChg chg="add mod">
          <ac:chgData name="Savaş Berber" userId="bbb012fd-edad-4291-bd0c-4c380268844c" providerId="ADAL" clId="{57EBB53D-4C26-48D7-9F8B-0CD7982B90D9}" dt="2021-05-20T20:17:54.470" v="1409" actId="790"/>
          <ac:spMkLst>
            <pc:docMk/>
            <pc:sldMk cId="3134326839" sldId="265"/>
            <ac:spMk id="3" creationId="{92540C30-EC9C-446B-A401-947C130BE2ED}"/>
          </ac:spMkLst>
        </pc:spChg>
        <pc:spChg chg="add del mod">
          <ac:chgData name="Savaş Berber" userId="bbb012fd-edad-4291-bd0c-4c380268844c" providerId="ADAL" clId="{57EBB53D-4C26-48D7-9F8B-0CD7982B90D9}" dt="2021-05-20T20:15:20.012" v="1354"/>
          <ac:spMkLst>
            <pc:docMk/>
            <pc:sldMk cId="3134326839" sldId="265"/>
            <ac:spMk id="4" creationId="{9B4FAF0B-2CE0-4C04-974E-9B08C5A4D6A8}"/>
          </ac:spMkLst>
        </pc:spChg>
        <pc:spChg chg="add mod">
          <ac:chgData name="Savaş Berber" userId="bbb012fd-edad-4291-bd0c-4c380268844c" providerId="ADAL" clId="{57EBB53D-4C26-48D7-9F8B-0CD7982B90D9}" dt="2021-05-20T20:18:24.156" v="1415" actId="20577"/>
          <ac:spMkLst>
            <pc:docMk/>
            <pc:sldMk cId="3134326839" sldId="265"/>
            <ac:spMk id="5" creationId="{40A7F48D-341A-45B9-A7EF-01EC0EAD559D}"/>
          </ac:spMkLst>
        </pc:spChg>
        <pc:spChg chg="add mod">
          <ac:chgData name="Savaş Berber" userId="bbb012fd-edad-4291-bd0c-4c380268844c" providerId="ADAL" clId="{57EBB53D-4C26-48D7-9F8B-0CD7982B90D9}" dt="2021-05-20T20:16:29.281" v="1364" actId="14100"/>
          <ac:spMkLst>
            <pc:docMk/>
            <pc:sldMk cId="3134326839" sldId="265"/>
            <ac:spMk id="6" creationId="{6D63CC55-0C7C-46F1-A84F-58A728BABEE9}"/>
          </ac:spMkLst>
        </pc:spChg>
      </pc:sldChg>
      <pc:sldChg chg="addSp delSp modSp new mod">
        <pc:chgData name="Savaş Berber" userId="bbb012fd-edad-4291-bd0c-4c380268844c" providerId="ADAL" clId="{57EBB53D-4C26-48D7-9F8B-0CD7982B90D9}" dt="2021-05-20T20:30:44.122" v="1510" actId="20577"/>
        <pc:sldMkLst>
          <pc:docMk/>
          <pc:sldMk cId="862134370" sldId="266"/>
        </pc:sldMkLst>
        <pc:spChg chg="add del mod">
          <ac:chgData name="Savaş Berber" userId="bbb012fd-edad-4291-bd0c-4c380268844c" providerId="ADAL" clId="{57EBB53D-4C26-48D7-9F8B-0CD7982B90D9}" dt="2021-05-20T20:26:42.765" v="1432" actId="478"/>
          <ac:spMkLst>
            <pc:docMk/>
            <pc:sldMk cId="862134370" sldId="266"/>
            <ac:spMk id="2" creationId="{0E8299B6-18D9-4901-B61A-A98B60507F7F}"/>
          </ac:spMkLst>
        </pc:spChg>
        <pc:spChg chg="add mod">
          <ac:chgData name="Savaş Berber" userId="bbb012fd-edad-4291-bd0c-4c380268844c" providerId="ADAL" clId="{57EBB53D-4C26-48D7-9F8B-0CD7982B90D9}" dt="2021-05-20T20:30:40.654" v="1508" actId="20577"/>
          <ac:spMkLst>
            <pc:docMk/>
            <pc:sldMk cId="862134370" sldId="266"/>
            <ac:spMk id="3" creationId="{5BB3C9C7-A8E0-4061-89E4-74C6003BA066}"/>
          </ac:spMkLst>
        </pc:spChg>
        <pc:spChg chg="add mod">
          <ac:chgData name="Savaş Berber" userId="bbb012fd-edad-4291-bd0c-4c380268844c" providerId="ADAL" clId="{57EBB53D-4C26-48D7-9F8B-0CD7982B90D9}" dt="2021-05-20T20:30:44.122" v="1510" actId="20577"/>
          <ac:spMkLst>
            <pc:docMk/>
            <pc:sldMk cId="862134370" sldId="266"/>
            <ac:spMk id="4" creationId="{55D20C88-21F6-4BFA-A20C-1FA041797DA5}"/>
          </ac:spMkLst>
        </pc:spChg>
        <pc:spChg chg="add mod">
          <ac:chgData name="Savaş Berber" userId="bbb012fd-edad-4291-bd0c-4c380268844c" providerId="ADAL" clId="{57EBB53D-4C26-48D7-9F8B-0CD7982B90D9}" dt="2021-05-20T20:28:33.922" v="1486" actId="20577"/>
          <ac:spMkLst>
            <pc:docMk/>
            <pc:sldMk cId="862134370" sldId="266"/>
            <ac:spMk id="5" creationId="{B4EB73C8-CEC6-4BAE-950D-6E788F5C7F0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a:t>Asıl başlık stili için tıklatın</a:t>
            </a:r>
            <a:endParaRPr lang="en-US"/>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endParaRPr lang="en-US"/>
          </a:p>
        </p:txBody>
      </p:sp>
      <p:sp>
        <p:nvSpPr>
          <p:cNvPr id="4" name="Veri Yer Tutucusu 3"/>
          <p:cNvSpPr>
            <a:spLocks noGrp="1"/>
          </p:cNvSpPr>
          <p:nvPr>
            <p:ph type="dt" sz="half" idx="10"/>
          </p:nvPr>
        </p:nvSpPr>
        <p:spPr/>
        <p:txBody>
          <a:bodyPr/>
          <a:lstStyle/>
          <a:p>
            <a:fld id="{7A7F023A-548B-4EA8-B484-3F79AD841A54}" type="datetimeFigureOut">
              <a:rPr lang="en-US" smtClean="0"/>
              <a:t>5/22/2021</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473751E2-3CE6-4294-BFE2-9BDF579894C9}" type="slidenum">
              <a:rPr lang="en-US" smtClean="0"/>
              <a:t>‹#›</a:t>
            </a:fld>
            <a:endParaRPr lang="en-US"/>
          </a:p>
        </p:txBody>
      </p:sp>
    </p:spTree>
    <p:extLst>
      <p:ext uri="{BB962C8B-B14F-4D97-AF65-F5344CB8AC3E}">
        <p14:creationId xmlns:p14="http://schemas.microsoft.com/office/powerpoint/2010/main" val="355286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endParaRPr lang="en-US"/>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7A7F023A-548B-4EA8-B484-3F79AD841A54}" type="datetimeFigureOut">
              <a:rPr lang="en-US" smtClean="0"/>
              <a:t>5/22/2021</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473751E2-3CE6-4294-BFE2-9BDF579894C9}" type="slidenum">
              <a:rPr lang="en-US" smtClean="0"/>
              <a:t>‹#›</a:t>
            </a:fld>
            <a:endParaRPr lang="en-US"/>
          </a:p>
        </p:txBody>
      </p:sp>
    </p:spTree>
    <p:extLst>
      <p:ext uri="{BB962C8B-B14F-4D97-AF65-F5344CB8AC3E}">
        <p14:creationId xmlns:p14="http://schemas.microsoft.com/office/powerpoint/2010/main" val="3511006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a:t>Asıl başlık stili için tıklatın</a:t>
            </a:r>
            <a:endParaRPr lang="en-US"/>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7A7F023A-548B-4EA8-B484-3F79AD841A54}" type="datetimeFigureOut">
              <a:rPr lang="en-US" smtClean="0"/>
              <a:t>5/22/2021</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473751E2-3CE6-4294-BFE2-9BDF579894C9}" type="slidenum">
              <a:rPr lang="en-US" smtClean="0"/>
              <a:t>‹#›</a:t>
            </a:fld>
            <a:endParaRPr lang="en-US"/>
          </a:p>
        </p:txBody>
      </p:sp>
    </p:spTree>
    <p:extLst>
      <p:ext uri="{BB962C8B-B14F-4D97-AF65-F5344CB8AC3E}">
        <p14:creationId xmlns:p14="http://schemas.microsoft.com/office/powerpoint/2010/main" val="2324600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endParaRPr lang="en-US"/>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7A7F023A-548B-4EA8-B484-3F79AD841A54}" type="datetimeFigureOut">
              <a:rPr lang="en-US" smtClean="0"/>
              <a:t>5/22/2021</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473751E2-3CE6-4294-BFE2-9BDF579894C9}" type="slidenum">
              <a:rPr lang="en-US" smtClean="0"/>
              <a:t>‹#›</a:t>
            </a:fld>
            <a:endParaRPr lang="en-US"/>
          </a:p>
        </p:txBody>
      </p:sp>
    </p:spTree>
    <p:extLst>
      <p:ext uri="{BB962C8B-B14F-4D97-AF65-F5344CB8AC3E}">
        <p14:creationId xmlns:p14="http://schemas.microsoft.com/office/powerpoint/2010/main" val="2447697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endParaRPr lang="en-US"/>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7A7F023A-548B-4EA8-B484-3F79AD841A54}" type="datetimeFigureOut">
              <a:rPr lang="en-US" smtClean="0"/>
              <a:t>5/22/2021</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473751E2-3CE6-4294-BFE2-9BDF579894C9}" type="slidenum">
              <a:rPr lang="en-US" smtClean="0"/>
              <a:t>‹#›</a:t>
            </a:fld>
            <a:endParaRPr lang="en-US"/>
          </a:p>
        </p:txBody>
      </p:sp>
    </p:spTree>
    <p:extLst>
      <p:ext uri="{BB962C8B-B14F-4D97-AF65-F5344CB8AC3E}">
        <p14:creationId xmlns:p14="http://schemas.microsoft.com/office/powerpoint/2010/main" val="4068723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endParaRPr lang="en-US"/>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p:cNvSpPr>
            <a:spLocks noGrp="1"/>
          </p:cNvSpPr>
          <p:nvPr>
            <p:ph type="dt" sz="half" idx="10"/>
          </p:nvPr>
        </p:nvSpPr>
        <p:spPr/>
        <p:txBody>
          <a:bodyPr/>
          <a:lstStyle/>
          <a:p>
            <a:fld id="{7A7F023A-548B-4EA8-B484-3F79AD841A54}" type="datetimeFigureOut">
              <a:rPr lang="en-US" smtClean="0"/>
              <a:t>5/22/2021</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473751E2-3CE6-4294-BFE2-9BDF579894C9}" type="slidenum">
              <a:rPr lang="en-US" smtClean="0"/>
              <a:t>‹#›</a:t>
            </a:fld>
            <a:endParaRPr lang="en-US"/>
          </a:p>
        </p:txBody>
      </p:sp>
    </p:spTree>
    <p:extLst>
      <p:ext uri="{BB962C8B-B14F-4D97-AF65-F5344CB8AC3E}">
        <p14:creationId xmlns:p14="http://schemas.microsoft.com/office/powerpoint/2010/main" val="218452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a:t>Asıl başlık stili için tıklatın</a:t>
            </a:r>
            <a:endParaRPr lang="en-US"/>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p:cNvSpPr>
            <a:spLocks noGrp="1"/>
          </p:cNvSpPr>
          <p:nvPr>
            <p:ph type="dt" sz="half" idx="10"/>
          </p:nvPr>
        </p:nvSpPr>
        <p:spPr/>
        <p:txBody>
          <a:bodyPr/>
          <a:lstStyle/>
          <a:p>
            <a:fld id="{7A7F023A-548B-4EA8-B484-3F79AD841A54}" type="datetimeFigureOut">
              <a:rPr lang="en-US" smtClean="0"/>
              <a:t>5/22/2021</a:t>
            </a:fld>
            <a:endParaRPr lang="en-US"/>
          </a:p>
        </p:txBody>
      </p:sp>
      <p:sp>
        <p:nvSpPr>
          <p:cNvPr id="8" name="Altbilgi Yer Tutucusu 7"/>
          <p:cNvSpPr>
            <a:spLocks noGrp="1"/>
          </p:cNvSpPr>
          <p:nvPr>
            <p:ph type="ftr" sz="quarter" idx="11"/>
          </p:nvPr>
        </p:nvSpPr>
        <p:spPr/>
        <p:txBody>
          <a:bodyPr/>
          <a:lstStyle/>
          <a:p>
            <a:endParaRPr lang="en-US"/>
          </a:p>
        </p:txBody>
      </p:sp>
      <p:sp>
        <p:nvSpPr>
          <p:cNvPr id="9" name="Slayt Numarası Yer Tutucusu 8"/>
          <p:cNvSpPr>
            <a:spLocks noGrp="1"/>
          </p:cNvSpPr>
          <p:nvPr>
            <p:ph type="sldNum" sz="quarter" idx="12"/>
          </p:nvPr>
        </p:nvSpPr>
        <p:spPr/>
        <p:txBody>
          <a:bodyPr/>
          <a:lstStyle/>
          <a:p>
            <a:fld id="{473751E2-3CE6-4294-BFE2-9BDF579894C9}" type="slidenum">
              <a:rPr lang="en-US" smtClean="0"/>
              <a:t>‹#›</a:t>
            </a:fld>
            <a:endParaRPr lang="en-US"/>
          </a:p>
        </p:txBody>
      </p:sp>
    </p:spTree>
    <p:extLst>
      <p:ext uri="{BB962C8B-B14F-4D97-AF65-F5344CB8AC3E}">
        <p14:creationId xmlns:p14="http://schemas.microsoft.com/office/powerpoint/2010/main" val="71528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endParaRPr lang="en-US"/>
          </a:p>
        </p:txBody>
      </p:sp>
      <p:sp>
        <p:nvSpPr>
          <p:cNvPr id="3" name="Veri Yer Tutucusu 2"/>
          <p:cNvSpPr>
            <a:spLocks noGrp="1"/>
          </p:cNvSpPr>
          <p:nvPr>
            <p:ph type="dt" sz="half" idx="10"/>
          </p:nvPr>
        </p:nvSpPr>
        <p:spPr/>
        <p:txBody>
          <a:bodyPr/>
          <a:lstStyle/>
          <a:p>
            <a:fld id="{7A7F023A-548B-4EA8-B484-3F79AD841A54}" type="datetimeFigureOut">
              <a:rPr lang="en-US" smtClean="0"/>
              <a:t>5/22/2021</a:t>
            </a:fld>
            <a:endParaRPr lang="en-US"/>
          </a:p>
        </p:txBody>
      </p:sp>
      <p:sp>
        <p:nvSpPr>
          <p:cNvPr id="4" name="Altbilgi Yer Tutucusu 3"/>
          <p:cNvSpPr>
            <a:spLocks noGrp="1"/>
          </p:cNvSpPr>
          <p:nvPr>
            <p:ph type="ftr" sz="quarter" idx="11"/>
          </p:nvPr>
        </p:nvSpPr>
        <p:spPr/>
        <p:txBody>
          <a:bodyPr/>
          <a:lstStyle/>
          <a:p>
            <a:endParaRPr lang="en-US"/>
          </a:p>
        </p:txBody>
      </p:sp>
      <p:sp>
        <p:nvSpPr>
          <p:cNvPr id="5" name="Slayt Numarası Yer Tutucusu 4"/>
          <p:cNvSpPr>
            <a:spLocks noGrp="1"/>
          </p:cNvSpPr>
          <p:nvPr>
            <p:ph type="sldNum" sz="quarter" idx="12"/>
          </p:nvPr>
        </p:nvSpPr>
        <p:spPr/>
        <p:txBody>
          <a:bodyPr/>
          <a:lstStyle/>
          <a:p>
            <a:fld id="{473751E2-3CE6-4294-BFE2-9BDF579894C9}" type="slidenum">
              <a:rPr lang="en-US" smtClean="0"/>
              <a:t>‹#›</a:t>
            </a:fld>
            <a:endParaRPr lang="en-US"/>
          </a:p>
        </p:txBody>
      </p:sp>
    </p:spTree>
    <p:extLst>
      <p:ext uri="{BB962C8B-B14F-4D97-AF65-F5344CB8AC3E}">
        <p14:creationId xmlns:p14="http://schemas.microsoft.com/office/powerpoint/2010/main" val="3231808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7A7F023A-548B-4EA8-B484-3F79AD841A54}" type="datetimeFigureOut">
              <a:rPr lang="en-US" smtClean="0"/>
              <a:t>5/22/2021</a:t>
            </a:fld>
            <a:endParaRPr lang="en-US"/>
          </a:p>
        </p:txBody>
      </p:sp>
      <p:sp>
        <p:nvSpPr>
          <p:cNvPr id="3" name="Altbilgi Yer Tutucusu 2"/>
          <p:cNvSpPr>
            <a:spLocks noGrp="1"/>
          </p:cNvSpPr>
          <p:nvPr>
            <p:ph type="ftr" sz="quarter" idx="11"/>
          </p:nvPr>
        </p:nvSpPr>
        <p:spPr/>
        <p:txBody>
          <a:bodyPr/>
          <a:lstStyle/>
          <a:p>
            <a:endParaRPr lang="en-US"/>
          </a:p>
        </p:txBody>
      </p:sp>
      <p:sp>
        <p:nvSpPr>
          <p:cNvPr id="4" name="Slayt Numarası Yer Tutucusu 3"/>
          <p:cNvSpPr>
            <a:spLocks noGrp="1"/>
          </p:cNvSpPr>
          <p:nvPr>
            <p:ph type="sldNum" sz="quarter" idx="12"/>
          </p:nvPr>
        </p:nvSpPr>
        <p:spPr/>
        <p:txBody>
          <a:bodyPr/>
          <a:lstStyle/>
          <a:p>
            <a:fld id="{473751E2-3CE6-4294-BFE2-9BDF579894C9}" type="slidenum">
              <a:rPr lang="en-US" smtClean="0"/>
              <a:t>‹#›</a:t>
            </a:fld>
            <a:endParaRPr lang="en-US"/>
          </a:p>
        </p:txBody>
      </p:sp>
    </p:spTree>
    <p:extLst>
      <p:ext uri="{BB962C8B-B14F-4D97-AF65-F5344CB8AC3E}">
        <p14:creationId xmlns:p14="http://schemas.microsoft.com/office/powerpoint/2010/main" val="3804215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endParaRPr lang="en-US"/>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7A7F023A-548B-4EA8-B484-3F79AD841A54}" type="datetimeFigureOut">
              <a:rPr lang="en-US" smtClean="0"/>
              <a:t>5/22/2021</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473751E2-3CE6-4294-BFE2-9BDF579894C9}" type="slidenum">
              <a:rPr lang="en-US" smtClean="0"/>
              <a:t>‹#›</a:t>
            </a:fld>
            <a:endParaRPr lang="en-US"/>
          </a:p>
        </p:txBody>
      </p:sp>
    </p:spTree>
    <p:extLst>
      <p:ext uri="{BB962C8B-B14F-4D97-AF65-F5344CB8AC3E}">
        <p14:creationId xmlns:p14="http://schemas.microsoft.com/office/powerpoint/2010/main" val="376045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endParaRPr lang="en-US"/>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7A7F023A-548B-4EA8-B484-3F79AD841A54}" type="datetimeFigureOut">
              <a:rPr lang="en-US" smtClean="0"/>
              <a:t>5/22/2021</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473751E2-3CE6-4294-BFE2-9BDF579894C9}" type="slidenum">
              <a:rPr lang="en-US" smtClean="0"/>
              <a:t>‹#›</a:t>
            </a:fld>
            <a:endParaRPr lang="en-US"/>
          </a:p>
        </p:txBody>
      </p:sp>
    </p:spTree>
    <p:extLst>
      <p:ext uri="{BB962C8B-B14F-4D97-AF65-F5344CB8AC3E}">
        <p14:creationId xmlns:p14="http://schemas.microsoft.com/office/powerpoint/2010/main" val="1460407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endParaRPr lang="en-US"/>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F023A-548B-4EA8-B484-3F79AD841A54}" type="datetimeFigureOut">
              <a:rPr lang="en-US" smtClean="0"/>
              <a:t>5/22/2021</a:t>
            </a:fld>
            <a:endParaRPr lang="en-US"/>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3751E2-3CE6-4294-BFE2-9BDF579894C9}" type="slidenum">
              <a:rPr lang="en-US" smtClean="0"/>
              <a:t>‹#›</a:t>
            </a:fld>
            <a:endParaRPr lang="en-US"/>
          </a:p>
        </p:txBody>
      </p:sp>
    </p:spTree>
    <p:extLst>
      <p:ext uri="{BB962C8B-B14F-4D97-AF65-F5344CB8AC3E}">
        <p14:creationId xmlns:p14="http://schemas.microsoft.com/office/powerpoint/2010/main" val="2227867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wolframalpha.com/input/?i=1.379%C3%9710%5E7+meters+per+second&amp;assumption=%22ClashPrefs%22+-%3E+%22%22"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emf"/><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emf"/><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emf"/><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 1">
            <a:extLst>
              <a:ext uri="{FF2B5EF4-FFF2-40B4-BE49-F238E27FC236}">
                <a16:creationId xmlns:a16="http://schemas.microsoft.com/office/drawing/2014/main" id="{9DB022E4-A619-4222-8B13-97C5A243272A}"/>
              </a:ext>
            </a:extLst>
          </p:cNvPr>
          <p:cNvGrpSpPr/>
          <p:nvPr/>
        </p:nvGrpSpPr>
        <p:grpSpPr>
          <a:xfrm>
            <a:off x="237457" y="392976"/>
            <a:ext cx="8474492" cy="4741782"/>
            <a:chOff x="237457" y="392976"/>
            <a:chExt cx="8474492" cy="4741782"/>
          </a:xfrm>
        </p:grpSpPr>
        <p:grpSp>
          <p:nvGrpSpPr>
            <p:cNvPr id="85" name="Grup 84"/>
            <p:cNvGrpSpPr/>
            <p:nvPr/>
          </p:nvGrpSpPr>
          <p:grpSpPr>
            <a:xfrm>
              <a:off x="4619163" y="1484784"/>
              <a:ext cx="3979895" cy="3649974"/>
              <a:chOff x="2891327" y="347861"/>
              <a:chExt cx="3979895" cy="3649974"/>
            </a:xfrm>
          </p:grpSpPr>
          <p:grpSp>
            <p:nvGrpSpPr>
              <p:cNvPr id="66" name="Grup 65"/>
              <p:cNvGrpSpPr/>
              <p:nvPr/>
            </p:nvGrpSpPr>
            <p:grpSpPr>
              <a:xfrm>
                <a:off x="2891327" y="1067186"/>
                <a:ext cx="3979895" cy="2930649"/>
                <a:chOff x="1690192" y="1002407"/>
                <a:chExt cx="3979895" cy="2930649"/>
              </a:xfrm>
            </p:grpSpPr>
            <p:sp>
              <p:nvSpPr>
                <p:cNvPr id="6" name="Oval 5"/>
                <p:cNvSpPr/>
                <p:nvPr/>
              </p:nvSpPr>
              <p:spPr>
                <a:xfrm>
                  <a:off x="1691680" y="1002407"/>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339752" y="1002407"/>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966120" y="1002407"/>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646240" y="1022763"/>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277749" y="1022763"/>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863308" y="1022763"/>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508104" y="1022763"/>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703834" y="155679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351906" y="155679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978274" y="155679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658394" y="1577148"/>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289903" y="1577148"/>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875462" y="1577148"/>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520258" y="1577148"/>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690192" y="2060848"/>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338264" y="2060848"/>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964632" y="2060848"/>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644752" y="2081204"/>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276261" y="2081204"/>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861820" y="2081204"/>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506616" y="2081204"/>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1703834" y="26369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351906" y="26369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978274" y="26369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658394" y="2657268"/>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4289903" y="2657268"/>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4875462" y="2657268"/>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5520258" y="2657268"/>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709647" y="3212976"/>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357719" y="3212976"/>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984087" y="3212976"/>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664207" y="323333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295716" y="323333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881275" y="323333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5526071" y="323333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1709647" y="3768684"/>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357719" y="3768684"/>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2984087" y="3768684"/>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3664207" y="3789040"/>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295716" y="3789040"/>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4881275" y="3789040"/>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526071" y="3789040"/>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7" name="Düz Ok Bağlayıcısı 66"/>
              <p:cNvCxnSpPr/>
              <p:nvPr/>
            </p:nvCxnSpPr>
            <p:spPr>
              <a:xfrm flipV="1">
                <a:off x="3419872" y="532527"/>
                <a:ext cx="0" cy="148454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Düz Ok Bağlayıcısı 67"/>
              <p:cNvCxnSpPr/>
              <p:nvPr/>
            </p:nvCxnSpPr>
            <p:spPr>
              <a:xfrm>
                <a:off x="3411136" y="2017075"/>
                <a:ext cx="2312992"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Düz Ok Bağlayıcısı 73"/>
              <p:cNvCxnSpPr/>
              <p:nvPr/>
            </p:nvCxnSpPr>
            <p:spPr>
              <a:xfrm>
                <a:off x="3419872" y="2017075"/>
                <a:ext cx="0" cy="140469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Metin kutusu 74"/>
              <p:cNvSpPr txBox="1"/>
              <p:nvPr/>
            </p:nvSpPr>
            <p:spPr>
              <a:xfrm>
                <a:off x="3072957" y="347861"/>
                <a:ext cx="288862" cy="369332"/>
              </a:xfrm>
              <a:prstGeom prst="rect">
                <a:avLst/>
              </a:prstGeom>
              <a:noFill/>
            </p:spPr>
            <p:txBody>
              <a:bodyPr wrap="none" rtlCol="0">
                <a:spAutoFit/>
              </a:bodyPr>
              <a:lstStyle/>
              <a:p>
                <a:r>
                  <a:rPr lang="tr-TR" dirty="0"/>
                  <a:t>y</a:t>
                </a:r>
                <a:endParaRPr lang="en-US" dirty="0"/>
              </a:p>
            </p:txBody>
          </p:sp>
          <p:sp>
            <p:nvSpPr>
              <p:cNvPr id="76" name="Metin kutusu 75"/>
              <p:cNvSpPr txBox="1"/>
              <p:nvPr/>
            </p:nvSpPr>
            <p:spPr>
              <a:xfrm>
                <a:off x="5724128" y="1800257"/>
                <a:ext cx="288862" cy="369332"/>
              </a:xfrm>
              <a:prstGeom prst="rect">
                <a:avLst/>
              </a:prstGeom>
              <a:noFill/>
            </p:spPr>
            <p:txBody>
              <a:bodyPr wrap="none" rtlCol="0">
                <a:spAutoFit/>
              </a:bodyPr>
              <a:lstStyle/>
              <a:p>
                <a:r>
                  <a:rPr lang="tr-TR" dirty="0"/>
                  <a:t>x</a:t>
                </a:r>
                <a:endParaRPr lang="en-US" dirty="0"/>
              </a:p>
            </p:txBody>
          </p:sp>
          <p:sp>
            <p:nvSpPr>
              <p:cNvPr id="77" name="Metin kutusu 76"/>
              <p:cNvSpPr txBox="1"/>
              <p:nvPr/>
            </p:nvSpPr>
            <p:spPr>
              <a:xfrm>
                <a:off x="3080926" y="1832409"/>
                <a:ext cx="336952" cy="369332"/>
              </a:xfrm>
              <a:prstGeom prst="rect">
                <a:avLst/>
              </a:prstGeom>
              <a:noFill/>
            </p:spPr>
            <p:txBody>
              <a:bodyPr wrap="none" rtlCol="0">
                <a:spAutoFit/>
              </a:bodyPr>
              <a:lstStyle/>
              <a:p>
                <a:r>
                  <a:rPr lang="tr-TR" dirty="0"/>
                  <a:t>O</a:t>
                </a:r>
                <a:endParaRPr lang="en-US" dirty="0"/>
              </a:p>
            </p:txBody>
          </p:sp>
          <p:sp>
            <p:nvSpPr>
              <p:cNvPr id="78" name="Oval 77"/>
              <p:cNvSpPr/>
              <p:nvPr/>
            </p:nvSpPr>
            <p:spPr>
              <a:xfrm>
                <a:off x="3363182" y="1926092"/>
                <a:ext cx="144016" cy="14401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Düz Ok Bağlayıcısı 79"/>
              <p:cNvCxnSpPr>
                <a:stCxn id="78" idx="6"/>
              </p:cNvCxnSpPr>
              <p:nvPr/>
            </p:nvCxnSpPr>
            <p:spPr>
              <a:xfrm>
                <a:off x="3507198" y="1998100"/>
                <a:ext cx="272714" cy="0"/>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1" name="Metin kutusu 80"/>
              <p:cNvSpPr txBox="1"/>
              <p:nvPr/>
            </p:nvSpPr>
            <p:spPr>
              <a:xfrm>
                <a:off x="3423553" y="1647743"/>
                <a:ext cx="614271" cy="369332"/>
              </a:xfrm>
              <a:prstGeom prst="rect">
                <a:avLst/>
              </a:prstGeom>
              <a:noFill/>
            </p:spPr>
            <p:txBody>
              <a:bodyPr wrap="none" rtlCol="0">
                <a:spAutoFit/>
              </a:bodyPr>
              <a:lstStyle/>
              <a:p>
                <a:r>
                  <a:rPr lang="tr-TR" i="1" dirty="0">
                    <a:solidFill>
                      <a:srgbClr val="C00000"/>
                    </a:solidFill>
                  </a:rPr>
                  <a:t>m</a:t>
                </a:r>
                <a:r>
                  <a:rPr lang="tr-TR" dirty="0">
                    <a:solidFill>
                      <a:srgbClr val="C00000"/>
                    </a:solidFill>
                  </a:rPr>
                  <a:t>, </a:t>
                </a:r>
                <a:r>
                  <a:rPr lang="tr-TR" i="1" dirty="0">
                    <a:solidFill>
                      <a:srgbClr val="C00000"/>
                    </a:solidFill>
                  </a:rPr>
                  <a:t>q</a:t>
                </a:r>
                <a:endParaRPr lang="en-US" i="1" dirty="0">
                  <a:solidFill>
                    <a:srgbClr val="C00000"/>
                  </a:solidFill>
                </a:endParaRPr>
              </a:p>
            </p:txBody>
          </p:sp>
          <p:sp>
            <p:nvSpPr>
              <p:cNvPr id="82" name="Oval 81"/>
              <p:cNvSpPr/>
              <p:nvPr/>
            </p:nvSpPr>
            <p:spPr>
              <a:xfrm>
                <a:off x="3395399" y="3068960"/>
                <a:ext cx="72000" cy="72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Metin kutusu 82"/>
              <p:cNvSpPr txBox="1"/>
              <p:nvPr/>
            </p:nvSpPr>
            <p:spPr>
              <a:xfrm>
                <a:off x="3104971" y="2956294"/>
                <a:ext cx="303288" cy="369332"/>
              </a:xfrm>
              <a:prstGeom prst="rect">
                <a:avLst/>
              </a:prstGeom>
              <a:noFill/>
            </p:spPr>
            <p:txBody>
              <a:bodyPr wrap="none" rtlCol="0">
                <a:spAutoFit/>
              </a:bodyPr>
              <a:lstStyle/>
              <a:p>
                <a:r>
                  <a:rPr lang="tr-TR" dirty="0"/>
                  <a:t>P</a:t>
                </a:r>
                <a:endParaRPr lang="en-US" dirty="0"/>
              </a:p>
            </p:txBody>
          </p:sp>
          <p:sp>
            <p:nvSpPr>
              <p:cNvPr id="84" name="Metin kutusu 83"/>
              <p:cNvSpPr txBox="1"/>
              <p:nvPr/>
            </p:nvSpPr>
            <p:spPr>
              <a:xfrm>
                <a:off x="3099485" y="2376002"/>
                <a:ext cx="288862" cy="369332"/>
              </a:xfrm>
              <a:prstGeom prst="rect">
                <a:avLst/>
              </a:prstGeom>
              <a:noFill/>
            </p:spPr>
            <p:txBody>
              <a:bodyPr wrap="none" rtlCol="0">
                <a:spAutoFit/>
              </a:bodyPr>
              <a:lstStyle/>
              <a:p>
                <a:r>
                  <a:rPr lang="tr-TR" dirty="0"/>
                  <a:t>L</a:t>
                </a:r>
                <a:endParaRPr lang="en-US" dirty="0"/>
              </a:p>
            </p:txBody>
          </p:sp>
        </p:grpSp>
        <mc:AlternateContent xmlns:mc="http://schemas.openxmlformats.org/markup-compatibility/2006" xmlns:a14="http://schemas.microsoft.com/office/drawing/2010/main">
          <mc:Choice Requires="a14">
            <p:sp>
              <p:nvSpPr>
                <p:cNvPr id="86" name="Metin kutusu 85"/>
                <p:cNvSpPr txBox="1"/>
                <p:nvPr/>
              </p:nvSpPr>
              <p:spPr>
                <a:xfrm>
                  <a:off x="298117" y="392976"/>
                  <a:ext cx="8413832" cy="1510926"/>
                </a:xfrm>
                <a:prstGeom prst="rect">
                  <a:avLst/>
                </a:prstGeom>
                <a:noFill/>
              </p:spPr>
              <p:txBody>
                <a:bodyPr wrap="square" rtlCol="0">
                  <a:spAutoFit/>
                </a:bodyPr>
                <a:lstStyle/>
                <a:p>
                  <a:r>
                    <a:rPr lang="en-US" dirty="0"/>
                    <a:t>A particle of mass </a:t>
                  </a:r>
                  <a:r>
                    <a:rPr lang="en-US" i="1" dirty="0"/>
                    <a:t>m = </a:t>
                  </a:r>
                  <a:r>
                    <a:rPr lang="en-US" dirty="0"/>
                    <a:t>3</a:t>
                  </a:r>
                  <a:r>
                    <a:rPr lang="en-US" i="1" dirty="0"/>
                    <a:t> </a:t>
                  </a:r>
                  <a:r>
                    <a:rPr lang="en-US" dirty="0"/>
                    <a:t>mg</a:t>
                  </a:r>
                  <a:r>
                    <a:rPr lang="en-US" i="1" dirty="0"/>
                    <a:t> </a:t>
                  </a:r>
                  <a:r>
                    <a:rPr lang="en-US" dirty="0"/>
                    <a:t>and charge </a:t>
                  </a:r>
                  <a:r>
                    <a:rPr lang="en-US" dirty="0">
                      <a:latin typeface="Times New Roman" panose="02020603050405020304" pitchFamily="18" charset="0"/>
                      <a:cs typeface="Times New Roman" panose="02020603050405020304" pitchFamily="18" charset="0"/>
                    </a:rPr>
                    <a:t>|</a:t>
                  </a:r>
                  <a:r>
                    <a:rPr lang="en-US" i="1" dirty="0"/>
                    <a:t>q</a:t>
                  </a:r>
                  <a:r>
                    <a:rPr lang="en-US" dirty="0">
                      <a:latin typeface="Times New Roman" panose="02020603050405020304" pitchFamily="18" charset="0"/>
                      <a:cs typeface="Times New Roman" panose="02020603050405020304" pitchFamily="18" charset="0"/>
                    </a:rPr>
                    <a:t>|</a:t>
                  </a:r>
                  <a:r>
                    <a:rPr lang="en-US" i="1" dirty="0"/>
                    <a:t>= </a:t>
                  </a:r>
                  <a:r>
                    <a:rPr lang="en-US" dirty="0"/>
                    <a:t>8</a:t>
                  </a:r>
                  <a:r>
                    <a:rPr lang="en-US" i="1" dirty="0"/>
                    <a:t> </a:t>
                  </a:r>
                  <a:r>
                    <a:rPr lang="en-US" dirty="0" err="1"/>
                    <a:t>mC</a:t>
                  </a:r>
                  <a:r>
                    <a:rPr lang="en-US" dirty="0"/>
                    <a:t> enters a uniform magnetic field region</a:t>
                  </a:r>
                </a:p>
                <a:p>
                  <a:r>
                    <a:rPr lang="en-US" dirty="0"/>
                    <a:t>(</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a:rPr>
                            <m:t>𝐵</m:t>
                          </m:r>
                        </m:e>
                      </m:acc>
                      <m:r>
                        <a:rPr lang="en-US" i="1" smtClean="0">
                          <a:latin typeface="Cambria Math"/>
                        </a:rPr>
                        <m:t>=2</m:t>
                      </m:r>
                      <m:acc>
                        <m:accPr>
                          <m:chr m:val="̂"/>
                          <m:ctrlPr>
                            <a:rPr lang="en-US" i="1" smtClean="0">
                              <a:latin typeface="Cambria Math" panose="02040503050406030204" pitchFamily="18" charset="0"/>
                            </a:rPr>
                          </m:ctrlPr>
                        </m:accPr>
                        <m:e>
                          <m:r>
                            <a:rPr lang="en-US" i="1" smtClean="0">
                              <a:latin typeface="Cambria Math"/>
                            </a:rPr>
                            <m:t>𝑘</m:t>
                          </m:r>
                        </m:e>
                      </m:acc>
                      <m:r>
                        <a:rPr lang="en-US" i="1" smtClean="0">
                          <a:latin typeface="Cambria Math"/>
                        </a:rPr>
                        <m:t> </m:t>
                      </m:r>
                      <m:r>
                        <m:rPr>
                          <m:sty m:val="p"/>
                        </m:rPr>
                        <a:rPr lang="en-US" i="0" smtClean="0">
                          <a:latin typeface="Cambria Math"/>
                        </a:rPr>
                        <m:t>T</m:t>
                      </m:r>
                    </m:oMath>
                  </a14:m>
                  <a:r>
                    <a:rPr lang="en-US" b="1" dirty="0"/>
                    <a:t> </a:t>
                  </a:r>
                  <a:r>
                    <a:rPr lang="en-US" dirty="0"/>
                    <a:t>) and passes the origin with a velocity of 31.4 m/s as indicated in the figure. </a:t>
                  </a:r>
                </a:p>
                <a:p>
                  <a:r>
                    <a:rPr lang="en-US" dirty="0"/>
                    <a:t>After some time, it passes the point P which is at a distance </a:t>
                  </a:r>
                  <a:r>
                    <a:rPr lang="en-US" i="1" dirty="0"/>
                    <a:t>L</a:t>
                  </a:r>
                  <a:r>
                    <a:rPr lang="en-US" dirty="0"/>
                    <a:t> from the origin. </a:t>
                  </a:r>
                </a:p>
                <a:p>
                  <a:r>
                    <a:rPr lang="en-US" dirty="0"/>
                    <a:t>What is the sign of the charge of the particle and the time in seconds it takes for the particle to reach the point P?</a:t>
                  </a:r>
                </a:p>
              </p:txBody>
            </p:sp>
          </mc:Choice>
          <mc:Fallback xmlns="">
            <p:sp>
              <p:nvSpPr>
                <p:cNvPr id="86" name="Metin kutusu 85"/>
                <p:cNvSpPr txBox="1">
                  <a:spLocks noRot="1" noChangeAspect="1" noMove="1" noResize="1" noEditPoints="1" noAdjustHandles="1" noChangeArrowheads="1" noChangeShapeType="1" noTextEdit="1"/>
                </p:cNvSpPr>
                <p:nvPr/>
              </p:nvSpPr>
              <p:spPr>
                <a:xfrm>
                  <a:off x="298117" y="392976"/>
                  <a:ext cx="8413832" cy="1510926"/>
                </a:xfrm>
                <a:prstGeom prst="rect">
                  <a:avLst/>
                </a:prstGeom>
                <a:blipFill>
                  <a:blip r:embed="rId2"/>
                  <a:stretch>
                    <a:fillRect l="-652" t="-2419" b="-5645"/>
                  </a:stretch>
                </a:blipFill>
              </p:spPr>
              <p:txBody>
                <a:bodyPr/>
                <a:lstStyle/>
                <a:p>
                  <a:r>
                    <a:rPr lang="en-US">
                      <a:noFill/>
                    </a:rPr>
                    <a:t> </a:t>
                  </a:r>
                </a:p>
              </p:txBody>
            </p:sp>
          </mc:Fallback>
        </mc:AlternateContent>
        <p:sp>
          <p:nvSpPr>
            <p:cNvPr id="87" name="Dikdörtgen 86"/>
            <p:cNvSpPr/>
            <p:nvPr/>
          </p:nvSpPr>
          <p:spPr>
            <a:xfrm>
              <a:off x="5362436" y="3067281"/>
              <a:ext cx="293670" cy="369332"/>
            </a:xfrm>
            <a:prstGeom prst="rect">
              <a:avLst/>
            </a:prstGeom>
          </p:spPr>
          <p:txBody>
            <a:bodyPr wrap="none">
              <a:spAutoFit/>
            </a:bodyPr>
            <a:lstStyle/>
            <a:p>
              <a:r>
                <a:rPr lang="tr-TR" b="1" dirty="0">
                  <a:solidFill>
                    <a:srgbClr val="C00000"/>
                  </a:solidFill>
                </a:rPr>
                <a:t>v</a:t>
              </a:r>
              <a:endParaRPr lang="en-US" b="1" dirty="0"/>
            </a:p>
          </p:txBody>
        </p:sp>
        <mc:AlternateContent xmlns:mc="http://schemas.openxmlformats.org/markup-compatibility/2006" xmlns:a14="http://schemas.microsoft.com/office/drawing/2010/main">
          <mc:Choice Requires="a14">
            <p:sp>
              <p:nvSpPr>
                <p:cNvPr id="70" name="Metin kutusu 69">
                  <a:extLst>
                    <a:ext uri="{FF2B5EF4-FFF2-40B4-BE49-F238E27FC236}">
                      <a16:creationId xmlns:a16="http://schemas.microsoft.com/office/drawing/2014/main" id="{F3EAA793-7258-4504-AF44-BB9DF3767D2A}"/>
                    </a:ext>
                  </a:extLst>
                </p:cNvPr>
                <p:cNvSpPr txBox="1"/>
                <p:nvPr/>
              </p:nvSpPr>
              <p:spPr>
                <a:xfrm>
                  <a:off x="237457" y="2224689"/>
                  <a:ext cx="4409471" cy="2341923"/>
                </a:xfrm>
                <a:prstGeom prst="rect">
                  <a:avLst/>
                </a:prstGeom>
                <a:noFill/>
              </p:spPr>
              <p:txBody>
                <a:bodyPr wrap="square" rtlCol="0">
                  <a:spAutoFit/>
                </a:bodyPr>
                <a:lstStyle/>
                <a:p>
                  <a:r>
                    <a:rPr lang="tr-TR" dirty="0"/>
                    <a:t>Kütlesi </a:t>
                  </a:r>
                  <a:r>
                    <a:rPr lang="tr-TR" i="1" dirty="0"/>
                    <a:t>m = </a:t>
                  </a:r>
                  <a:r>
                    <a:rPr lang="tr-TR" dirty="0"/>
                    <a:t>3</a:t>
                  </a:r>
                  <a:r>
                    <a:rPr lang="tr-TR" i="1" dirty="0"/>
                    <a:t> </a:t>
                  </a:r>
                  <a:r>
                    <a:rPr lang="tr-TR" dirty="0"/>
                    <a:t>mg</a:t>
                  </a:r>
                  <a:r>
                    <a:rPr lang="tr-TR" i="1" dirty="0"/>
                    <a:t> </a:t>
                  </a:r>
                  <a:r>
                    <a:rPr lang="tr-TR" dirty="0"/>
                    <a:t>ve yükü </a:t>
                  </a:r>
                  <a:r>
                    <a:rPr lang="tr-TR" dirty="0">
                      <a:latin typeface="Times New Roman" panose="02020603050405020304" pitchFamily="18" charset="0"/>
                      <a:cs typeface="Times New Roman" panose="02020603050405020304" pitchFamily="18" charset="0"/>
                    </a:rPr>
                    <a:t>|</a:t>
                  </a:r>
                  <a:r>
                    <a:rPr lang="tr-TR" i="1" dirty="0"/>
                    <a:t>q</a:t>
                  </a:r>
                  <a:r>
                    <a:rPr lang="tr-TR" dirty="0">
                      <a:latin typeface="Times New Roman" panose="02020603050405020304" pitchFamily="18" charset="0"/>
                      <a:cs typeface="Times New Roman" panose="02020603050405020304" pitchFamily="18" charset="0"/>
                    </a:rPr>
                    <a:t>|</a:t>
                  </a:r>
                  <a:r>
                    <a:rPr lang="tr-TR" i="1" dirty="0"/>
                    <a:t>= </a:t>
                  </a:r>
                  <a:r>
                    <a:rPr lang="tr-TR" dirty="0"/>
                    <a:t>8</a:t>
                  </a:r>
                  <a:r>
                    <a:rPr lang="tr-TR" i="1" dirty="0"/>
                    <a:t> </a:t>
                  </a:r>
                  <a:r>
                    <a:rPr lang="tr-TR" dirty="0" err="1"/>
                    <a:t>mC</a:t>
                  </a:r>
                  <a:r>
                    <a:rPr lang="tr-TR" dirty="0"/>
                    <a:t> olan bir yük düzgün bir manyetik alanın (</a:t>
                  </a:r>
                  <a14:m>
                    <m:oMath xmlns:m="http://schemas.openxmlformats.org/officeDocument/2006/math">
                      <m:acc>
                        <m:accPr>
                          <m:chr m:val="⃗"/>
                          <m:ctrlPr>
                            <a:rPr lang="tr-TR" i="1">
                              <a:latin typeface="Cambria Math" panose="02040503050406030204" pitchFamily="18" charset="0"/>
                            </a:rPr>
                          </m:ctrlPr>
                        </m:accPr>
                        <m:e>
                          <m:r>
                            <a:rPr lang="tr-TR" i="1">
                              <a:latin typeface="Cambria Math"/>
                            </a:rPr>
                            <m:t>𝐵</m:t>
                          </m:r>
                        </m:e>
                      </m:acc>
                      <m:r>
                        <a:rPr lang="tr-TR" i="1">
                          <a:latin typeface="Cambria Math"/>
                        </a:rPr>
                        <m:t>=2</m:t>
                      </m:r>
                      <m:acc>
                        <m:accPr>
                          <m:chr m:val="̂"/>
                          <m:ctrlPr>
                            <a:rPr lang="tr-TR" i="1">
                              <a:latin typeface="Cambria Math" panose="02040503050406030204" pitchFamily="18" charset="0"/>
                            </a:rPr>
                          </m:ctrlPr>
                        </m:accPr>
                        <m:e>
                          <m:r>
                            <a:rPr lang="tr-TR" i="1">
                              <a:latin typeface="Cambria Math"/>
                            </a:rPr>
                            <m:t>𝑘</m:t>
                          </m:r>
                        </m:e>
                      </m:acc>
                      <m:r>
                        <a:rPr lang="tr-TR" i="1">
                          <a:latin typeface="Cambria Math"/>
                        </a:rPr>
                        <m:t> </m:t>
                      </m:r>
                      <m:r>
                        <m:rPr>
                          <m:sty m:val="p"/>
                        </m:rPr>
                        <a:rPr lang="tr-TR" i="0">
                          <a:latin typeface="Cambria Math"/>
                        </a:rPr>
                        <m:t>T</m:t>
                      </m:r>
                    </m:oMath>
                  </a14:m>
                  <a:r>
                    <a:rPr lang="tr-TR" b="1" dirty="0"/>
                    <a:t> </a:t>
                  </a:r>
                  <a:r>
                    <a:rPr lang="tr-TR" dirty="0"/>
                    <a:t>) olduğu bölgede orijinden 31,4 m/s süratle şekilde görüldüğü yönde geçmiştir. Bir süre sonra orijinden </a:t>
                  </a:r>
                  <a:r>
                    <a:rPr lang="tr-TR" i="1" dirty="0"/>
                    <a:t>L </a:t>
                  </a:r>
                  <a:r>
                    <a:rPr lang="tr-TR" dirty="0"/>
                    <a:t>kadar uzaktaki P noktasından geçer. Yükün işareti ve orijinden P noktasına gelmesi için saniye cinsinden geçen süre nedir?</a:t>
                  </a:r>
                </a:p>
              </p:txBody>
            </p:sp>
          </mc:Choice>
          <mc:Fallback xmlns="">
            <p:sp>
              <p:nvSpPr>
                <p:cNvPr id="70" name="Metin kutusu 69">
                  <a:extLst>
                    <a:ext uri="{FF2B5EF4-FFF2-40B4-BE49-F238E27FC236}">
                      <a16:creationId xmlns:a16="http://schemas.microsoft.com/office/drawing/2014/main" id="{F3EAA793-7258-4504-AF44-BB9DF3767D2A}"/>
                    </a:ext>
                  </a:extLst>
                </p:cNvPr>
                <p:cNvSpPr txBox="1">
                  <a:spLocks noRot="1" noChangeAspect="1" noMove="1" noResize="1" noEditPoints="1" noAdjustHandles="1" noChangeArrowheads="1" noChangeShapeType="1" noTextEdit="1"/>
                </p:cNvSpPr>
                <p:nvPr/>
              </p:nvSpPr>
              <p:spPr>
                <a:xfrm>
                  <a:off x="237457" y="2224689"/>
                  <a:ext cx="4409471" cy="2341923"/>
                </a:xfrm>
                <a:prstGeom prst="rect">
                  <a:avLst/>
                </a:prstGeom>
                <a:blipFill>
                  <a:blip r:embed="rId3"/>
                  <a:stretch>
                    <a:fillRect l="-1245" t="-1823" r="-138" b="-3385"/>
                  </a:stretch>
                </a:blipFill>
              </p:spPr>
              <p:txBody>
                <a:bodyPr/>
                <a:lstStyle/>
                <a:p>
                  <a:r>
                    <a:rPr lang="en-US">
                      <a:noFill/>
                    </a:rPr>
                    <a:t> </a:t>
                  </a:r>
                </a:p>
              </p:txBody>
            </p:sp>
          </mc:Fallback>
        </mc:AlternateContent>
      </p:grpSp>
      <p:sp>
        <p:nvSpPr>
          <p:cNvPr id="3" name="Metin kutusu 2">
            <a:extLst>
              <a:ext uri="{FF2B5EF4-FFF2-40B4-BE49-F238E27FC236}">
                <a16:creationId xmlns:a16="http://schemas.microsoft.com/office/drawing/2014/main" id="{EC205702-2F0D-4B7C-B329-DEC7A6CEB818}"/>
              </a:ext>
            </a:extLst>
          </p:cNvPr>
          <p:cNvSpPr txBox="1"/>
          <p:nvPr/>
        </p:nvSpPr>
        <p:spPr>
          <a:xfrm>
            <a:off x="5267235" y="5805264"/>
            <a:ext cx="2095655" cy="369332"/>
          </a:xfrm>
          <a:prstGeom prst="rect">
            <a:avLst/>
          </a:prstGeom>
          <a:noFill/>
        </p:spPr>
        <p:txBody>
          <a:bodyPr wrap="square" rtlCol="0">
            <a:spAutoFit/>
          </a:bodyPr>
          <a:lstStyle/>
          <a:p>
            <a:r>
              <a:rPr lang="tr-TR" dirty="0"/>
              <a:t>Pozitif, 0.000589 s</a:t>
            </a:r>
          </a:p>
        </p:txBody>
      </p:sp>
      <p:sp>
        <p:nvSpPr>
          <p:cNvPr id="4" name="Metin kutusu 3">
            <a:extLst>
              <a:ext uri="{FF2B5EF4-FFF2-40B4-BE49-F238E27FC236}">
                <a16:creationId xmlns:a16="http://schemas.microsoft.com/office/drawing/2014/main" id="{990FE139-3C04-4AA2-B338-5B66D3B954DA}"/>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A1</a:t>
            </a:r>
          </a:p>
        </p:txBody>
      </p:sp>
    </p:spTree>
    <p:extLst>
      <p:ext uri="{BB962C8B-B14F-4D97-AF65-F5344CB8AC3E}">
        <p14:creationId xmlns:p14="http://schemas.microsoft.com/office/powerpoint/2010/main" val="3463288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 1">
            <a:extLst>
              <a:ext uri="{FF2B5EF4-FFF2-40B4-BE49-F238E27FC236}">
                <a16:creationId xmlns:a16="http://schemas.microsoft.com/office/drawing/2014/main" id="{C5521BBF-D2C6-4FDF-81AD-198F3B3E3937}"/>
              </a:ext>
            </a:extLst>
          </p:cNvPr>
          <p:cNvGrpSpPr/>
          <p:nvPr/>
        </p:nvGrpSpPr>
        <p:grpSpPr>
          <a:xfrm>
            <a:off x="83470" y="884532"/>
            <a:ext cx="8809010" cy="3800578"/>
            <a:chOff x="83470" y="884532"/>
            <a:chExt cx="8809010" cy="3800578"/>
          </a:xfrm>
        </p:grpSpPr>
        <mc:AlternateContent xmlns:mc="http://schemas.openxmlformats.org/markup-compatibility/2006" xmlns:a14="http://schemas.microsoft.com/office/drawing/2010/main">
          <mc:Choice Requires="a14">
            <p:sp>
              <p:nvSpPr>
                <p:cNvPr id="47" name="Metin kutusu 46"/>
                <p:cNvSpPr txBox="1"/>
                <p:nvPr/>
              </p:nvSpPr>
              <p:spPr>
                <a:xfrm>
                  <a:off x="83470" y="884532"/>
                  <a:ext cx="8592985"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Three long, parallel, straight wires each carrying a </a:t>
                  </a:r>
                  <a:r>
                    <a:rPr lang="tr-TR" dirty="0">
                      <a:latin typeface="Times New Roman" panose="02020603050405020304" pitchFamily="18" charset="0"/>
                      <a:cs typeface="Times New Roman" panose="02020603050405020304" pitchFamily="18" charset="0"/>
                    </a:rPr>
                    <a:t>8.0</a:t>
                  </a:r>
                  <a:r>
                    <a:rPr lang="en-US" dirty="0">
                      <a:latin typeface="Times New Roman" panose="02020603050405020304" pitchFamily="18" charset="0"/>
                      <a:cs typeface="Times New Roman" panose="02020603050405020304" pitchFamily="18" charset="0"/>
                    </a:rPr>
                    <a:t> A current pass through the vertices</a:t>
                  </a:r>
                </a:p>
                <a:p>
                  <a:r>
                    <a:rPr lang="en-US" dirty="0">
                      <a:latin typeface="Times New Roman" panose="02020603050405020304" pitchFamily="18" charset="0"/>
                      <a:cs typeface="Times New Roman" panose="02020603050405020304" pitchFamily="18" charset="0"/>
                    </a:rPr>
                    <a:t>of an equilateral triangle (L = </a:t>
                  </a:r>
                  <a:r>
                    <a:rPr lang="tr-TR" dirty="0">
                      <a:latin typeface="Times New Roman" panose="02020603050405020304" pitchFamily="18" charset="0"/>
                      <a:cs typeface="Times New Roman" panose="02020603050405020304" pitchFamily="18" charset="0"/>
                    </a:rPr>
                    <a:t>8.0</a:t>
                  </a:r>
                  <a:r>
                    <a:rPr lang="en-US" dirty="0">
                      <a:latin typeface="Times New Roman" panose="02020603050405020304" pitchFamily="18" charset="0"/>
                      <a:cs typeface="Times New Roman" panose="02020603050405020304" pitchFamily="18" charset="0"/>
                    </a:rPr>
                    <a:t> cm) as shown in the figure below. Currents on wires B and C are out of page while that of wire A is into the page. What is the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rPr>
                    <a:t> components of the magnetic field vector at the point of the wire </a:t>
                  </a:r>
                  <a:r>
                    <a:rPr lang="tr-TR"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Give your answer in </a:t>
                  </a:r>
                  <a14:m>
                    <m:oMath xmlns:m="http://schemas.openxmlformats.org/officeDocument/2006/math">
                      <m:r>
                        <a:rPr lang="en-US" i="1" smtClean="0">
                          <a:latin typeface="Cambria Math"/>
                          <a:ea typeface="Cambria Math"/>
                        </a:rPr>
                        <m:t>𝜇</m:t>
                      </m:r>
                      <m:r>
                        <a:rPr lang="en-US" i="1" smtClean="0">
                          <a:latin typeface="Cambria Math"/>
                          <a:ea typeface="Cambria Math"/>
                        </a:rPr>
                        <m:t>𝑇</m:t>
                      </m:r>
                    </m:oMath>
                  </a14:m>
                  <a:r>
                    <a:rPr lang="en-US" dirty="0">
                      <a:latin typeface="Times New Roman" panose="02020603050405020304" pitchFamily="18" charset="0"/>
                      <a:cs typeface="Times New Roman" panose="02020603050405020304" pitchFamily="18" charset="0"/>
                    </a:rPr>
                    <a:t>.</a:t>
                  </a:r>
                </a:p>
              </p:txBody>
            </p:sp>
          </mc:Choice>
          <mc:Fallback xmlns="">
            <p:sp>
              <p:nvSpPr>
                <p:cNvPr id="47" name="Metin kutusu 46"/>
                <p:cNvSpPr txBox="1">
                  <a:spLocks noRot="1" noChangeAspect="1" noMove="1" noResize="1" noEditPoints="1" noAdjustHandles="1" noChangeArrowheads="1" noChangeShapeType="1" noTextEdit="1"/>
                </p:cNvSpPr>
                <p:nvPr/>
              </p:nvSpPr>
              <p:spPr>
                <a:xfrm>
                  <a:off x="83470" y="884532"/>
                  <a:ext cx="8592985" cy="1200329"/>
                </a:xfrm>
                <a:prstGeom prst="rect">
                  <a:avLst/>
                </a:prstGeom>
                <a:blipFill>
                  <a:blip r:embed="rId2"/>
                  <a:stretch>
                    <a:fillRect l="-639" t="-2538" b="-7107"/>
                  </a:stretch>
                </a:blipFill>
              </p:spPr>
              <p:txBody>
                <a:bodyPr/>
                <a:lstStyle/>
                <a:p>
                  <a:r>
                    <a:rPr lang="en-US">
                      <a:noFill/>
                    </a:rPr>
                    <a:t> </a:t>
                  </a:r>
                </a:p>
              </p:txBody>
            </p:sp>
          </mc:Fallback>
        </mc:AlternateContent>
        <p:grpSp>
          <p:nvGrpSpPr>
            <p:cNvPr id="51" name="Grup 50"/>
            <p:cNvGrpSpPr/>
            <p:nvPr/>
          </p:nvGrpSpPr>
          <p:grpSpPr>
            <a:xfrm rot="5400000">
              <a:off x="6895956" y="2170900"/>
              <a:ext cx="1887702" cy="2105346"/>
              <a:chOff x="6511883" y="2170900"/>
              <a:chExt cx="1887702" cy="2105346"/>
            </a:xfrm>
          </p:grpSpPr>
          <p:grpSp>
            <p:nvGrpSpPr>
              <p:cNvPr id="46" name="Grup 45"/>
              <p:cNvGrpSpPr/>
              <p:nvPr/>
            </p:nvGrpSpPr>
            <p:grpSpPr>
              <a:xfrm>
                <a:off x="6567375" y="2514424"/>
                <a:ext cx="1737560" cy="1621817"/>
                <a:chOff x="2042352" y="1659070"/>
                <a:chExt cx="1737560" cy="1621817"/>
              </a:xfrm>
            </p:grpSpPr>
            <p:grpSp>
              <p:nvGrpSpPr>
                <p:cNvPr id="15" name="Grup 14"/>
                <p:cNvGrpSpPr/>
                <p:nvPr/>
              </p:nvGrpSpPr>
              <p:grpSpPr>
                <a:xfrm>
                  <a:off x="2820220" y="1659070"/>
                  <a:ext cx="288032" cy="288032"/>
                  <a:chOff x="2051720" y="2708920"/>
                  <a:chExt cx="288032" cy="288032"/>
                </a:xfrm>
              </p:grpSpPr>
              <p:sp>
                <p:nvSpPr>
                  <p:cNvPr id="16" name="Oval 15"/>
                  <p:cNvSpPr/>
                  <p:nvPr/>
                </p:nvSpPr>
                <p:spPr>
                  <a:xfrm>
                    <a:off x="2051720" y="2708920"/>
                    <a:ext cx="288032" cy="288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Düz Bağlayıcı 16"/>
                  <p:cNvCxnSpPr>
                    <a:stCxn id="16" idx="1"/>
                    <a:endCxn id="16" idx="5"/>
                  </p:cNvCxnSpPr>
                  <p:nvPr/>
                </p:nvCxnSpPr>
                <p:spPr>
                  <a:xfrm>
                    <a:off x="2093901" y="2751101"/>
                    <a:ext cx="203670" cy="2036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Düz Bağlayıcı 17"/>
                  <p:cNvCxnSpPr/>
                  <p:nvPr/>
                </p:nvCxnSpPr>
                <p:spPr>
                  <a:xfrm flipV="1">
                    <a:off x="2070866" y="2781371"/>
                    <a:ext cx="245851" cy="1440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up 24"/>
                <p:cNvGrpSpPr/>
                <p:nvPr/>
              </p:nvGrpSpPr>
              <p:grpSpPr>
                <a:xfrm>
                  <a:off x="2042352" y="2720784"/>
                  <a:ext cx="288032" cy="288032"/>
                  <a:chOff x="2042352" y="2720784"/>
                  <a:chExt cx="288032" cy="288032"/>
                </a:xfrm>
              </p:grpSpPr>
              <p:sp>
                <p:nvSpPr>
                  <p:cNvPr id="4" name="Oval 3"/>
                  <p:cNvSpPr/>
                  <p:nvPr/>
                </p:nvSpPr>
                <p:spPr>
                  <a:xfrm>
                    <a:off x="2132368" y="2806863"/>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042352" y="2720784"/>
                    <a:ext cx="288032" cy="288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up 25"/>
                <p:cNvGrpSpPr/>
                <p:nvPr/>
              </p:nvGrpSpPr>
              <p:grpSpPr>
                <a:xfrm>
                  <a:off x="3491880" y="2760917"/>
                  <a:ext cx="288032" cy="288032"/>
                  <a:chOff x="2042352" y="2720784"/>
                  <a:chExt cx="288032" cy="288032"/>
                </a:xfrm>
              </p:grpSpPr>
              <p:sp>
                <p:nvSpPr>
                  <p:cNvPr id="27" name="Oval 26"/>
                  <p:cNvSpPr/>
                  <p:nvPr/>
                </p:nvSpPr>
                <p:spPr>
                  <a:xfrm>
                    <a:off x="2132368" y="2806863"/>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042352" y="2720784"/>
                    <a:ext cx="288032" cy="288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0" name="Düz Bağlayıcı 29"/>
                <p:cNvCxnSpPr>
                  <a:endCxn id="28" idx="2"/>
                </p:cNvCxnSpPr>
                <p:nvPr/>
              </p:nvCxnSpPr>
              <p:spPr>
                <a:xfrm flipV="1">
                  <a:off x="2330811" y="2904933"/>
                  <a:ext cx="1161069" cy="99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Düz Bağlayıcı 38"/>
                <p:cNvCxnSpPr/>
                <p:nvPr/>
              </p:nvCxnSpPr>
              <p:spPr>
                <a:xfrm flipV="1">
                  <a:off x="2244929" y="1904921"/>
                  <a:ext cx="617472" cy="8472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Düz Bağlayıcı 40"/>
                <p:cNvCxnSpPr>
                  <a:stCxn id="28" idx="0"/>
                </p:cNvCxnSpPr>
                <p:nvPr/>
              </p:nvCxnSpPr>
              <p:spPr>
                <a:xfrm flipH="1" flipV="1">
                  <a:off x="3086736" y="1897174"/>
                  <a:ext cx="549160" cy="86374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etin kutusu 42"/>
                <p:cNvSpPr txBox="1"/>
                <p:nvPr/>
              </p:nvSpPr>
              <p:spPr>
                <a:xfrm rot="14068464">
                  <a:off x="3407447" y="2020198"/>
                  <a:ext cx="282450" cy="369332"/>
                </a:xfrm>
                <a:prstGeom prst="rect">
                  <a:avLst/>
                </a:prstGeom>
                <a:noFill/>
              </p:spPr>
              <p:txBody>
                <a:bodyPr wrap="none" rtlCol="0">
                  <a:spAutoFit/>
                </a:bodyPr>
                <a:lstStyle/>
                <a:p>
                  <a:r>
                    <a:rPr lang="tr-TR" dirty="0"/>
                    <a:t>L</a:t>
                  </a:r>
                  <a:endParaRPr lang="en-US" dirty="0"/>
                </a:p>
              </p:txBody>
            </p:sp>
            <p:sp>
              <p:nvSpPr>
                <p:cNvPr id="44" name="Metin kutusu 43"/>
                <p:cNvSpPr txBox="1"/>
                <p:nvPr/>
              </p:nvSpPr>
              <p:spPr>
                <a:xfrm rot="18445329">
                  <a:off x="2189587" y="1972118"/>
                  <a:ext cx="282450" cy="369332"/>
                </a:xfrm>
                <a:prstGeom prst="rect">
                  <a:avLst/>
                </a:prstGeom>
                <a:noFill/>
              </p:spPr>
              <p:txBody>
                <a:bodyPr wrap="none" rtlCol="0">
                  <a:spAutoFit/>
                </a:bodyPr>
                <a:lstStyle/>
                <a:p>
                  <a:r>
                    <a:rPr lang="tr-TR" dirty="0"/>
                    <a:t>L</a:t>
                  </a:r>
                  <a:endParaRPr lang="en-US" dirty="0"/>
                </a:p>
              </p:txBody>
            </p:sp>
            <p:sp>
              <p:nvSpPr>
                <p:cNvPr id="45" name="Metin kutusu 44"/>
                <p:cNvSpPr txBox="1"/>
                <p:nvPr/>
              </p:nvSpPr>
              <p:spPr>
                <a:xfrm rot="16200000">
                  <a:off x="2862401" y="2954996"/>
                  <a:ext cx="282450" cy="369332"/>
                </a:xfrm>
                <a:prstGeom prst="rect">
                  <a:avLst/>
                </a:prstGeom>
                <a:noFill/>
              </p:spPr>
              <p:txBody>
                <a:bodyPr wrap="none" rtlCol="0">
                  <a:spAutoFit/>
                </a:bodyPr>
                <a:lstStyle/>
                <a:p>
                  <a:r>
                    <a:rPr lang="tr-TR" dirty="0"/>
                    <a:t>L</a:t>
                  </a:r>
                  <a:endParaRPr lang="en-US" dirty="0"/>
                </a:p>
              </p:txBody>
            </p:sp>
          </p:grpSp>
          <p:sp>
            <p:nvSpPr>
              <p:cNvPr id="48" name="Metin kutusu 47"/>
              <p:cNvSpPr txBox="1"/>
              <p:nvPr/>
            </p:nvSpPr>
            <p:spPr>
              <a:xfrm rot="16200000">
                <a:off x="6537691" y="3930866"/>
                <a:ext cx="317716" cy="369332"/>
              </a:xfrm>
              <a:prstGeom prst="rect">
                <a:avLst/>
              </a:prstGeom>
              <a:noFill/>
            </p:spPr>
            <p:txBody>
              <a:bodyPr wrap="none" rtlCol="0">
                <a:spAutoFit/>
              </a:bodyPr>
              <a:lstStyle/>
              <a:p>
                <a:r>
                  <a:rPr lang="tr-TR" dirty="0"/>
                  <a:t>B</a:t>
                </a:r>
                <a:endParaRPr lang="en-US" dirty="0"/>
              </a:p>
            </p:txBody>
          </p:sp>
          <p:sp>
            <p:nvSpPr>
              <p:cNvPr id="49" name="Metin kutusu 48"/>
              <p:cNvSpPr txBox="1"/>
              <p:nvPr/>
            </p:nvSpPr>
            <p:spPr>
              <a:xfrm rot="16200000">
                <a:off x="7315559" y="2145092"/>
                <a:ext cx="317716" cy="369332"/>
              </a:xfrm>
              <a:prstGeom prst="rect">
                <a:avLst/>
              </a:prstGeom>
              <a:noFill/>
            </p:spPr>
            <p:txBody>
              <a:bodyPr wrap="none" rtlCol="0">
                <a:spAutoFit/>
              </a:bodyPr>
              <a:lstStyle/>
              <a:p>
                <a:r>
                  <a:rPr lang="tr-TR" dirty="0"/>
                  <a:t>A</a:t>
                </a:r>
                <a:endParaRPr lang="en-US" dirty="0"/>
              </a:p>
            </p:txBody>
          </p:sp>
          <p:sp>
            <p:nvSpPr>
              <p:cNvPr id="50" name="Metin kutusu 49"/>
              <p:cNvSpPr txBox="1"/>
              <p:nvPr/>
            </p:nvSpPr>
            <p:spPr>
              <a:xfrm rot="16200000">
                <a:off x="8056061" y="3932722"/>
                <a:ext cx="317716" cy="369332"/>
              </a:xfrm>
              <a:prstGeom prst="rect">
                <a:avLst/>
              </a:prstGeom>
              <a:noFill/>
            </p:spPr>
            <p:txBody>
              <a:bodyPr wrap="none" rtlCol="0">
                <a:spAutoFit/>
              </a:bodyPr>
              <a:lstStyle/>
              <a:p>
                <a:r>
                  <a:rPr lang="tr-TR" dirty="0"/>
                  <a:t>C</a:t>
                </a:r>
                <a:endParaRPr lang="en-US" dirty="0"/>
              </a:p>
            </p:txBody>
          </p:sp>
        </p:grpSp>
        <p:cxnSp>
          <p:nvCxnSpPr>
            <p:cNvPr id="5" name="Düz Bağlayıcı 4">
              <a:extLst>
                <a:ext uri="{FF2B5EF4-FFF2-40B4-BE49-F238E27FC236}">
                  <a16:creationId xmlns:a16="http://schemas.microsoft.com/office/drawing/2014/main" id="{C5C21BDE-7D8C-4670-80F2-667C1B8FB68A}"/>
                </a:ext>
              </a:extLst>
            </p:cNvPr>
            <p:cNvCxnSpPr>
              <a:cxnSpLocks/>
            </p:cNvCxnSpPr>
            <p:nvPr/>
          </p:nvCxnSpPr>
          <p:spPr>
            <a:xfrm>
              <a:off x="6468241" y="4365104"/>
              <a:ext cx="458899" cy="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Düz Bağlayıcı 28">
              <a:extLst>
                <a:ext uri="{FF2B5EF4-FFF2-40B4-BE49-F238E27FC236}">
                  <a16:creationId xmlns:a16="http://schemas.microsoft.com/office/drawing/2014/main" id="{376E5732-EC98-41D8-A514-ABF8C03B0379}"/>
                </a:ext>
              </a:extLst>
            </p:cNvPr>
            <p:cNvCxnSpPr>
              <a:cxnSpLocks/>
            </p:cNvCxnSpPr>
            <p:nvPr/>
          </p:nvCxnSpPr>
          <p:spPr>
            <a:xfrm flipV="1">
              <a:off x="6476287" y="3920375"/>
              <a:ext cx="0" cy="444729"/>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Metin kutusu 32">
              <a:extLst>
                <a:ext uri="{FF2B5EF4-FFF2-40B4-BE49-F238E27FC236}">
                  <a16:creationId xmlns:a16="http://schemas.microsoft.com/office/drawing/2014/main" id="{669619AC-4124-4CF0-92A9-C50DDBF72A30}"/>
                </a:ext>
              </a:extLst>
            </p:cNvPr>
            <p:cNvSpPr txBox="1"/>
            <p:nvPr/>
          </p:nvSpPr>
          <p:spPr>
            <a:xfrm>
              <a:off x="6662336" y="4315778"/>
              <a:ext cx="812058" cy="369332"/>
            </a:xfrm>
            <a:prstGeom prst="rect">
              <a:avLst/>
            </a:prstGeom>
            <a:noFill/>
          </p:spPr>
          <p:txBody>
            <a:bodyPr wrap="square" rtlCol="0">
              <a:spAutoFit/>
            </a:bodyPr>
            <a:lstStyle/>
            <a:p>
              <a:r>
                <a:rPr lang="tr-TR" i="1" dirty="0">
                  <a:latin typeface="Times New Roman" panose="02020603050405020304" pitchFamily="18" charset="0"/>
                  <a:cs typeface="Times New Roman" panose="02020603050405020304" pitchFamily="18" charset="0"/>
                </a:rPr>
                <a:t>x</a:t>
              </a:r>
            </a:p>
          </p:txBody>
        </p:sp>
        <p:sp>
          <p:nvSpPr>
            <p:cNvPr id="34" name="Metin kutusu 33">
              <a:extLst>
                <a:ext uri="{FF2B5EF4-FFF2-40B4-BE49-F238E27FC236}">
                  <a16:creationId xmlns:a16="http://schemas.microsoft.com/office/drawing/2014/main" id="{9F9C480D-72FB-403C-B8EF-3DAEF4726F52}"/>
                </a:ext>
              </a:extLst>
            </p:cNvPr>
            <p:cNvSpPr txBox="1"/>
            <p:nvPr/>
          </p:nvSpPr>
          <p:spPr>
            <a:xfrm>
              <a:off x="6187699" y="3792700"/>
              <a:ext cx="812058" cy="369332"/>
            </a:xfrm>
            <a:prstGeom prst="rect">
              <a:avLst/>
            </a:prstGeom>
            <a:noFill/>
          </p:spPr>
          <p:txBody>
            <a:bodyPr wrap="square" rtlCol="0">
              <a:spAutoFit/>
            </a:bodyPr>
            <a:lstStyle/>
            <a:p>
              <a:r>
                <a:rPr lang="tr-TR" i="1" dirty="0">
                  <a:latin typeface="Times New Roman" panose="02020603050405020304" pitchFamily="18" charset="0"/>
                  <a:cs typeface="Times New Roman" panose="02020603050405020304" pitchFamily="18" charset="0"/>
                </a:rPr>
                <a:t>y</a:t>
              </a:r>
            </a:p>
          </p:txBody>
        </p:sp>
        <mc:AlternateContent xmlns:mc="http://schemas.openxmlformats.org/markup-compatibility/2006" xmlns:a14="http://schemas.microsoft.com/office/drawing/2010/main">
          <mc:Choice Requires="a14">
            <p:sp>
              <p:nvSpPr>
                <p:cNvPr id="35" name="Metin kutusu 34">
                  <a:extLst>
                    <a:ext uri="{FF2B5EF4-FFF2-40B4-BE49-F238E27FC236}">
                      <a16:creationId xmlns:a16="http://schemas.microsoft.com/office/drawing/2014/main" id="{F96B6E3B-E3FD-4671-BEBC-BC0DC6FC1531}"/>
                    </a:ext>
                  </a:extLst>
                </p:cNvPr>
                <p:cNvSpPr txBox="1"/>
                <p:nvPr/>
              </p:nvSpPr>
              <p:spPr>
                <a:xfrm>
                  <a:off x="124516" y="2598415"/>
                  <a:ext cx="6008743" cy="1754326"/>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Her birinden 8,0 A akım geçen üç uzun ve birbirine paralel düz tel bir kenarı L=8,0 cm olan bir eşkenar üçgenin köşelerinden geçmektedirler. B ve C tellerinden geçen akım sayfa düzleminden bize doğru, A telinden geçen akım sayfa düzleminden içeri doğrudur. B telinin üstünde manyetik alanın </a:t>
                  </a:r>
                  <a:r>
                    <a:rPr lang="tr-TR" i="1" dirty="0">
                      <a:latin typeface="Times New Roman" panose="02020603050405020304" pitchFamily="18" charset="0"/>
                      <a:cs typeface="Times New Roman" panose="02020603050405020304" pitchFamily="18" charset="0"/>
                    </a:rPr>
                    <a:t>x</a:t>
                  </a:r>
                  <a:r>
                    <a:rPr lang="tr-TR" dirty="0">
                      <a:latin typeface="Times New Roman" panose="02020603050405020304" pitchFamily="18" charset="0"/>
                      <a:cs typeface="Times New Roman" panose="02020603050405020304" pitchFamily="18" charset="0"/>
                    </a:rPr>
                    <a:t> ve </a:t>
                  </a:r>
                  <a:r>
                    <a:rPr lang="tr-TR" i="1" dirty="0">
                      <a:latin typeface="Times New Roman" panose="02020603050405020304" pitchFamily="18" charset="0"/>
                      <a:cs typeface="Times New Roman" panose="02020603050405020304" pitchFamily="18" charset="0"/>
                    </a:rPr>
                    <a:t>y</a:t>
                  </a:r>
                  <a:r>
                    <a:rPr lang="tr-TR" dirty="0">
                      <a:latin typeface="Times New Roman" panose="02020603050405020304" pitchFamily="18" charset="0"/>
                      <a:cs typeface="Times New Roman" panose="02020603050405020304" pitchFamily="18" charset="0"/>
                    </a:rPr>
                    <a:t> bileşenleri </a:t>
                  </a:r>
                  <a14:m>
                    <m:oMath xmlns:m="http://schemas.openxmlformats.org/officeDocument/2006/math">
                      <m:r>
                        <a:rPr lang="en-US" i="1" smtClean="0">
                          <a:latin typeface="Cambria Math"/>
                          <a:ea typeface="Cambria Math"/>
                        </a:rPr>
                        <m:t>𝜇</m:t>
                      </m:r>
                      <m:r>
                        <a:rPr lang="en-US" i="1" smtClean="0">
                          <a:latin typeface="Cambria Math"/>
                          <a:ea typeface="Cambria Math"/>
                        </a:rPr>
                        <m:t>𝑇</m:t>
                      </m:r>
                    </m:oMath>
                  </a14:m>
                  <a:r>
                    <a:rPr lang="tr-TR" dirty="0">
                      <a:latin typeface="Times New Roman" panose="02020603050405020304" pitchFamily="18" charset="0"/>
                      <a:cs typeface="Times New Roman" panose="02020603050405020304" pitchFamily="18" charset="0"/>
                    </a:rPr>
                    <a:t> cinsinden nedir?</a:t>
                  </a:r>
                  <a:endParaRPr lang="en-US" dirty="0">
                    <a:latin typeface="Times New Roman" panose="02020603050405020304" pitchFamily="18" charset="0"/>
                    <a:cs typeface="Times New Roman" panose="02020603050405020304" pitchFamily="18" charset="0"/>
                  </a:endParaRPr>
                </a:p>
              </p:txBody>
            </p:sp>
          </mc:Choice>
          <mc:Fallback xmlns="">
            <p:sp>
              <p:nvSpPr>
                <p:cNvPr id="35" name="Metin kutusu 34">
                  <a:extLst>
                    <a:ext uri="{FF2B5EF4-FFF2-40B4-BE49-F238E27FC236}">
                      <a16:creationId xmlns:a16="http://schemas.microsoft.com/office/drawing/2014/main" id="{F96B6E3B-E3FD-4671-BEBC-BC0DC6FC1531}"/>
                    </a:ext>
                  </a:extLst>
                </p:cNvPr>
                <p:cNvSpPr txBox="1">
                  <a:spLocks noRot="1" noChangeAspect="1" noMove="1" noResize="1" noEditPoints="1" noAdjustHandles="1" noChangeArrowheads="1" noChangeShapeType="1" noTextEdit="1"/>
                </p:cNvSpPr>
                <p:nvPr/>
              </p:nvSpPr>
              <p:spPr>
                <a:xfrm>
                  <a:off x="124516" y="2598415"/>
                  <a:ext cx="6008743" cy="1754326"/>
                </a:xfrm>
                <a:prstGeom prst="rect">
                  <a:avLst/>
                </a:prstGeom>
                <a:blipFill>
                  <a:blip r:embed="rId3"/>
                  <a:stretch>
                    <a:fillRect l="-811" t="-1736" r="-811" b="-451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1" name="Metin kutusu 30">
                <a:extLst>
                  <a:ext uri="{FF2B5EF4-FFF2-40B4-BE49-F238E27FC236}">
                    <a16:creationId xmlns:a16="http://schemas.microsoft.com/office/drawing/2014/main" id="{EB647EB1-62AE-4E92-8504-EE1A12678D41}"/>
                  </a:ext>
                </a:extLst>
              </p:cNvPr>
              <p:cNvSpPr txBox="1"/>
              <p:nvPr/>
            </p:nvSpPr>
            <p:spPr>
              <a:xfrm>
                <a:off x="5142187" y="5653006"/>
                <a:ext cx="2732992" cy="4029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tr-TR" b="0" i="1" smtClean="0">
                                  <a:latin typeface="Cambria Math"/>
                                </a:rPr>
                                <m:t>𝐵</m:t>
                              </m:r>
                            </m:e>
                          </m:acc>
                        </m:e>
                        <m:sub>
                          <m:r>
                            <a:rPr lang="tr-TR" b="0" i="1" smtClean="0">
                              <a:latin typeface="Cambria Math"/>
                            </a:rPr>
                            <m:t>𝐵</m:t>
                          </m:r>
                        </m:sub>
                      </m:sSub>
                      <m:r>
                        <a:rPr lang="tr-TR" b="0" i="1" smtClean="0">
                          <a:latin typeface="Cambria Math"/>
                        </a:rPr>
                        <m:t>=</m:t>
                      </m:r>
                      <m:r>
                        <a:rPr lang="tr-TR" b="0" i="1" smtClean="0">
                          <a:latin typeface="Cambria Math" panose="02040503050406030204" pitchFamily="18" charset="0"/>
                        </a:rPr>
                        <m:t>−</m:t>
                      </m:r>
                      <m:r>
                        <a:rPr lang="tr-TR" b="0" i="1" smtClean="0">
                          <a:latin typeface="Cambria Math"/>
                        </a:rPr>
                        <m:t>10 </m:t>
                      </m:r>
                      <m:r>
                        <a:rPr lang="tr-TR" b="0" i="1" smtClean="0">
                          <a:latin typeface="Cambria Math"/>
                          <a:ea typeface="Cambria Math"/>
                        </a:rPr>
                        <m:t>𝜇</m:t>
                      </m:r>
                      <m:r>
                        <a:rPr lang="tr-TR" b="0" i="1" smtClean="0">
                          <a:latin typeface="Cambria Math"/>
                          <a:ea typeface="Cambria Math"/>
                        </a:rPr>
                        <m:t>𝑇</m:t>
                      </m:r>
                      <m:r>
                        <a:rPr lang="tr-TR" b="0" i="1" smtClean="0">
                          <a:latin typeface="Cambria Math"/>
                        </a:rPr>
                        <m:t> </m:t>
                      </m:r>
                      <m:acc>
                        <m:accPr>
                          <m:chr m:val="̂"/>
                          <m:ctrlPr>
                            <a:rPr lang="tr-TR" b="0" i="1" smtClean="0">
                              <a:latin typeface="Cambria Math" panose="02040503050406030204" pitchFamily="18" charset="0"/>
                            </a:rPr>
                          </m:ctrlPr>
                        </m:accPr>
                        <m:e>
                          <m:r>
                            <a:rPr lang="tr-TR" b="0" i="1" smtClean="0">
                              <a:latin typeface="Cambria Math"/>
                            </a:rPr>
                            <m:t>𝑖</m:t>
                          </m:r>
                          <m:r>
                            <a:rPr lang="tr-TR" b="0" i="1" smtClean="0">
                              <a:latin typeface="Cambria Math"/>
                            </a:rPr>
                            <m:t> </m:t>
                          </m:r>
                        </m:e>
                      </m:acc>
                      <m:r>
                        <a:rPr lang="tr-TR" b="0" i="0" smtClean="0">
                          <a:latin typeface="Cambria Math"/>
                        </a:rPr>
                        <m:t>+</m:t>
                      </m:r>
                      <m:r>
                        <a:rPr lang="tr-TR" b="0" i="1" smtClean="0">
                          <a:latin typeface="Cambria Math" panose="02040503050406030204" pitchFamily="18" charset="0"/>
                        </a:rPr>
                        <m:t>17</m:t>
                      </m:r>
                      <m:r>
                        <a:rPr lang="tr-TR" b="0" i="1" smtClean="0">
                          <a:latin typeface="Cambria Math"/>
                        </a:rPr>
                        <m:t> </m:t>
                      </m:r>
                      <m:r>
                        <m:rPr>
                          <m:sty m:val="p"/>
                        </m:rPr>
                        <a:rPr lang="el-GR" b="0" i="1" smtClean="0">
                          <a:latin typeface="Cambria Math"/>
                          <a:ea typeface="Cambria Math"/>
                        </a:rPr>
                        <m:t>μ</m:t>
                      </m:r>
                      <m:r>
                        <a:rPr lang="tr-TR" b="0" i="1" smtClean="0">
                          <a:latin typeface="Cambria Math"/>
                          <a:ea typeface="Cambria Math"/>
                        </a:rPr>
                        <m:t>𝑇</m:t>
                      </m:r>
                      <m:r>
                        <a:rPr lang="tr-TR" b="0" i="1" smtClean="0">
                          <a:latin typeface="Cambria Math"/>
                          <a:ea typeface="Cambria Math"/>
                        </a:rPr>
                        <m:t> </m:t>
                      </m:r>
                      <m:acc>
                        <m:accPr>
                          <m:chr m:val="̂"/>
                          <m:ctrlPr>
                            <a:rPr lang="tr-TR" b="0" i="1" smtClean="0">
                              <a:latin typeface="Cambria Math" panose="02040503050406030204" pitchFamily="18" charset="0"/>
                              <a:ea typeface="Cambria Math"/>
                            </a:rPr>
                          </m:ctrlPr>
                        </m:accPr>
                        <m:e>
                          <m:r>
                            <a:rPr lang="tr-TR" b="0" i="1" smtClean="0">
                              <a:latin typeface="Cambria Math"/>
                              <a:ea typeface="Cambria Math"/>
                            </a:rPr>
                            <m:t>𝑗</m:t>
                          </m:r>
                        </m:e>
                      </m:acc>
                    </m:oMath>
                  </m:oMathPara>
                </a14:m>
                <a:endParaRPr lang="en-US" dirty="0"/>
              </a:p>
            </p:txBody>
          </p:sp>
        </mc:Choice>
        <mc:Fallback xmlns="">
          <p:sp>
            <p:nvSpPr>
              <p:cNvPr id="31" name="Metin kutusu 30">
                <a:extLst>
                  <a:ext uri="{FF2B5EF4-FFF2-40B4-BE49-F238E27FC236}">
                    <a16:creationId xmlns:a16="http://schemas.microsoft.com/office/drawing/2014/main" id="{EB647EB1-62AE-4E92-8504-EE1A12678D41}"/>
                  </a:ext>
                </a:extLst>
              </p:cNvPr>
              <p:cNvSpPr txBox="1">
                <a:spLocks noRot="1" noChangeAspect="1" noMove="1" noResize="1" noEditPoints="1" noAdjustHandles="1" noChangeArrowheads="1" noChangeShapeType="1" noTextEdit="1"/>
              </p:cNvSpPr>
              <p:nvPr/>
            </p:nvSpPr>
            <p:spPr>
              <a:xfrm>
                <a:off x="5142187" y="5653006"/>
                <a:ext cx="2732992" cy="402931"/>
              </a:xfrm>
              <a:prstGeom prst="rect">
                <a:avLst/>
              </a:prstGeom>
              <a:blipFill>
                <a:blip r:embed="rId4"/>
                <a:stretch>
                  <a:fillRect r="-8259" b="-10606"/>
                </a:stretch>
              </a:blipFill>
            </p:spPr>
            <p:txBody>
              <a:bodyPr/>
              <a:lstStyle/>
              <a:p>
                <a:r>
                  <a:rPr lang="tr-TR">
                    <a:noFill/>
                  </a:rPr>
                  <a:t> </a:t>
                </a:r>
              </a:p>
            </p:txBody>
          </p:sp>
        </mc:Fallback>
      </mc:AlternateContent>
      <p:sp>
        <p:nvSpPr>
          <p:cNvPr id="32" name="Metin kutusu 31">
            <a:extLst>
              <a:ext uri="{FF2B5EF4-FFF2-40B4-BE49-F238E27FC236}">
                <a16:creationId xmlns:a16="http://schemas.microsoft.com/office/drawing/2014/main" id="{411DA230-8390-43C4-B277-0E9FD8F54A6C}"/>
              </a:ext>
            </a:extLst>
          </p:cNvPr>
          <p:cNvSpPr txBox="1"/>
          <p:nvPr/>
        </p:nvSpPr>
        <p:spPr>
          <a:xfrm>
            <a:off x="7596336" y="6021288"/>
            <a:ext cx="629068" cy="369332"/>
          </a:xfrm>
          <a:prstGeom prst="rect">
            <a:avLst/>
          </a:prstGeom>
          <a:noFill/>
        </p:spPr>
        <p:txBody>
          <a:bodyPr wrap="square" rtlCol="0">
            <a:spAutoFit/>
          </a:bodyPr>
          <a:lstStyle/>
          <a:p>
            <a:r>
              <a:rPr lang="tr-TR" dirty="0"/>
              <a:t>1B</a:t>
            </a:r>
          </a:p>
        </p:txBody>
      </p:sp>
      <p:sp>
        <p:nvSpPr>
          <p:cNvPr id="36" name="Metin kutusu 35">
            <a:extLst>
              <a:ext uri="{FF2B5EF4-FFF2-40B4-BE49-F238E27FC236}">
                <a16:creationId xmlns:a16="http://schemas.microsoft.com/office/drawing/2014/main" id="{7E90E5E0-C0FE-4563-96EA-4593731B7002}"/>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B3</a:t>
            </a:r>
          </a:p>
        </p:txBody>
      </p:sp>
    </p:spTree>
    <p:extLst>
      <p:ext uri="{BB962C8B-B14F-4D97-AF65-F5344CB8AC3E}">
        <p14:creationId xmlns:p14="http://schemas.microsoft.com/office/powerpoint/2010/main" val="3499160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 1">
            <a:extLst>
              <a:ext uri="{FF2B5EF4-FFF2-40B4-BE49-F238E27FC236}">
                <a16:creationId xmlns:a16="http://schemas.microsoft.com/office/drawing/2014/main" id="{ECABE241-33CB-449F-AD7F-C40803F0C339}"/>
              </a:ext>
            </a:extLst>
          </p:cNvPr>
          <p:cNvGrpSpPr/>
          <p:nvPr/>
        </p:nvGrpSpPr>
        <p:grpSpPr>
          <a:xfrm>
            <a:off x="83470" y="884532"/>
            <a:ext cx="8809010" cy="3800578"/>
            <a:chOff x="83470" y="884532"/>
            <a:chExt cx="8809010" cy="3800578"/>
          </a:xfrm>
        </p:grpSpPr>
        <mc:AlternateContent xmlns:mc="http://schemas.openxmlformats.org/markup-compatibility/2006" xmlns:a14="http://schemas.microsoft.com/office/drawing/2010/main">
          <mc:Choice Requires="a14">
            <p:sp>
              <p:nvSpPr>
                <p:cNvPr id="47" name="Metin kutusu 46"/>
                <p:cNvSpPr txBox="1"/>
                <p:nvPr/>
              </p:nvSpPr>
              <p:spPr>
                <a:xfrm>
                  <a:off x="83470" y="884532"/>
                  <a:ext cx="8592985"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Three long, parallel, straight wires each carrying a </a:t>
                  </a:r>
                  <a:r>
                    <a:rPr lang="tr-TR" dirty="0">
                      <a:latin typeface="Times New Roman" panose="02020603050405020304" pitchFamily="18" charset="0"/>
                      <a:cs typeface="Times New Roman" panose="02020603050405020304" pitchFamily="18" charset="0"/>
                    </a:rPr>
                    <a:t>10</a:t>
                  </a:r>
                  <a:r>
                    <a:rPr lang="en-US" dirty="0">
                      <a:latin typeface="Times New Roman" panose="02020603050405020304" pitchFamily="18" charset="0"/>
                      <a:cs typeface="Times New Roman" panose="02020603050405020304" pitchFamily="18" charset="0"/>
                    </a:rPr>
                    <a:t> A current pass through the vertices</a:t>
                  </a:r>
                </a:p>
                <a:p>
                  <a:r>
                    <a:rPr lang="en-US" dirty="0">
                      <a:latin typeface="Times New Roman" panose="02020603050405020304" pitchFamily="18" charset="0"/>
                      <a:cs typeface="Times New Roman" panose="02020603050405020304" pitchFamily="18" charset="0"/>
                    </a:rPr>
                    <a:t>of an equilateral triangle (L = </a:t>
                  </a:r>
                  <a:r>
                    <a:rPr lang="tr-TR" dirty="0">
                      <a:latin typeface="Times New Roman" panose="02020603050405020304" pitchFamily="18" charset="0"/>
                      <a:cs typeface="Times New Roman" panose="02020603050405020304" pitchFamily="18" charset="0"/>
                    </a:rPr>
                    <a:t>10</a:t>
                  </a:r>
                  <a:r>
                    <a:rPr lang="en-US" dirty="0">
                      <a:latin typeface="Times New Roman" panose="02020603050405020304" pitchFamily="18" charset="0"/>
                      <a:cs typeface="Times New Roman" panose="02020603050405020304" pitchFamily="18" charset="0"/>
                    </a:rPr>
                    <a:t> cm) as shown in the figure below. Currents on wires B and C are out of page while that of wire A is into the page. What is the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rPr>
                    <a:t> components of the magnetic field vector at the point of the wire </a:t>
                  </a:r>
                  <a:r>
                    <a:rPr lang="tr-TR"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Give your answer in </a:t>
                  </a:r>
                  <a14:m>
                    <m:oMath xmlns:m="http://schemas.openxmlformats.org/officeDocument/2006/math">
                      <m:r>
                        <a:rPr lang="en-US" i="1" smtClean="0">
                          <a:latin typeface="Cambria Math"/>
                          <a:ea typeface="Cambria Math"/>
                        </a:rPr>
                        <m:t>𝜇</m:t>
                      </m:r>
                      <m:r>
                        <a:rPr lang="en-US" i="1" smtClean="0">
                          <a:latin typeface="Cambria Math"/>
                          <a:ea typeface="Cambria Math"/>
                        </a:rPr>
                        <m:t>𝑇</m:t>
                      </m:r>
                    </m:oMath>
                  </a14:m>
                  <a:r>
                    <a:rPr lang="en-US" dirty="0">
                      <a:latin typeface="Times New Roman" panose="02020603050405020304" pitchFamily="18" charset="0"/>
                      <a:cs typeface="Times New Roman" panose="02020603050405020304" pitchFamily="18" charset="0"/>
                    </a:rPr>
                    <a:t>.</a:t>
                  </a:r>
                </a:p>
              </p:txBody>
            </p:sp>
          </mc:Choice>
          <mc:Fallback xmlns="">
            <p:sp>
              <p:nvSpPr>
                <p:cNvPr id="47" name="Metin kutusu 46"/>
                <p:cNvSpPr txBox="1">
                  <a:spLocks noRot="1" noChangeAspect="1" noMove="1" noResize="1" noEditPoints="1" noAdjustHandles="1" noChangeArrowheads="1" noChangeShapeType="1" noTextEdit="1"/>
                </p:cNvSpPr>
                <p:nvPr/>
              </p:nvSpPr>
              <p:spPr>
                <a:xfrm>
                  <a:off x="83470" y="884532"/>
                  <a:ext cx="8592985" cy="1200329"/>
                </a:xfrm>
                <a:prstGeom prst="rect">
                  <a:avLst/>
                </a:prstGeom>
                <a:blipFill>
                  <a:blip r:embed="rId2"/>
                  <a:stretch>
                    <a:fillRect l="-639" t="-2538" r="-1136" b="-7107"/>
                  </a:stretch>
                </a:blipFill>
              </p:spPr>
              <p:txBody>
                <a:bodyPr/>
                <a:lstStyle/>
                <a:p>
                  <a:r>
                    <a:rPr lang="en-US">
                      <a:noFill/>
                    </a:rPr>
                    <a:t> </a:t>
                  </a:r>
                </a:p>
              </p:txBody>
            </p:sp>
          </mc:Fallback>
        </mc:AlternateContent>
        <p:grpSp>
          <p:nvGrpSpPr>
            <p:cNvPr id="51" name="Grup 50"/>
            <p:cNvGrpSpPr/>
            <p:nvPr/>
          </p:nvGrpSpPr>
          <p:grpSpPr>
            <a:xfrm rot="5400000">
              <a:off x="6895956" y="2170900"/>
              <a:ext cx="1887702" cy="2105346"/>
              <a:chOff x="6511883" y="2170900"/>
              <a:chExt cx="1887702" cy="2105346"/>
            </a:xfrm>
          </p:grpSpPr>
          <p:grpSp>
            <p:nvGrpSpPr>
              <p:cNvPr id="46" name="Grup 45"/>
              <p:cNvGrpSpPr/>
              <p:nvPr/>
            </p:nvGrpSpPr>
            <p:grpSpPr>
              <a:xfrm>
                <a:off x="6567375" y="2514424"/>
                <a:ext cx="1737560" cy="1621817"/>
                <a:chOff x="2042352" y="1659070"/>
                <a:chExt cx="1737560" cy="1621817"/>
              </a:xfrm>
            </p:grpSpPr>
            <p:grpSp>
              <p:nvGrpSpPr>
                <p:cNvPr id="15" name="Grup 14"/>
                <p:cNvGrpSpPr/>
                <p:nvPr/>
              </p:nvGrpSpPr>
              <p:grpSpPr>
                <a:xfrm>
                  <a:off x="2820220" y="1659070"/>
                  <a:ext cx="288032" cy="288032"/>
                  <a:chOff x="2051720" y="2708920"/>
                  <a:chExt cx="288032" cy="288032"/>
                </a:xfrm>
              </p:grpSpPr>
              <p:sp>
                <p:nvSpPr>
                  <p:cNvPr id="16" name="Oval 15"/>
                  <p:cNvSpPr/>
                  <p:nvPr/>
                </p:nvSpPr>
                <p:spPr>
                  <a:xfrm>
                    <a:off x="2051720" y="2708920"/>
                    <a:ext cx="288032" cy="288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Düz Bağlayıcı 16"/>
                  <p:cNvCxnSpPr>
                    <a:stCxn id="16" idx="1"/>
                    <a:endCxn id="16" idx="5"/>
                  </p:cNvCxnSpPr>
                  <p:nvPr/>
                </p:nvCxnSpPr>
                <p:spPr>
                  <a:xfrm>
                    <a:off x="2093901" y="2751101"/>
                    <a:ext cx="203670" cy="2036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Düz Bağlayıcı 17"/>
                  <p:cNvCxnSpPr/>
                  <p:nvPr/>
                </p:nvCxnSpPr>
                <p:spPr>
                  <a:xfrm flipV="1">
                    <a:off x="2070866" y="2781371"/>
                    <a:ext cx="245851" cy="1440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up 24"/>
                <p:cNvGrpSpPr/>
                <p:nvPr/>
              </p:nvGrpSpPr>
              <p:grpSpPr>
                <a:xfrm>
                  <a:off x="2042352" y="2720784"/>
                  <a:ext cx="288032" cy="288032"/>
                  <a:chOff x="2042352" y="2720784"/>
                  <a:chExt cx="288032" cy="288032"/>
                </a:xfrm>
              </p:grpSpPr>
              <p:sp>
                <p:nvSpPr>
                  <p:cNvPr id="4" name="Oval 3"/>
                  <p:cNvSpPr/>
                  <p:nvPr/>
                </p:nvSpPr>
                <p:spPr>
                  <a:xfrm>
                    <a:off x="2132368" y="2806863"/>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042352" y="2720784"/>
                    <a:ext cx="288032" cy="288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up 25"/>
                <p:cNvGrpSpPr/>
                <p:nvPr/>
              </p:nvGrpSpPr>
              <p:grpSpPr>
                <a:xfrm>
                  <a:off x="3491880" y="2760917"/>
                  <a:ext cx="288032" cy="288032"/>
                  <a:chOff x="2042352" y="2720784"/>
                  <a:chExt cx="288032" cy="288032"/>
                </a:xfrm>
              </p:grpSpPr>
              <p:sp>
                <p:nvSpPr>
                  <p:cNvPr id="27" name="Oval 26"/>
                  <p:cNvSpPr/>
                  <p:nvPr/>
                </p:nvSpPr>
                <p:spPr>
                  <a:xfrm>
                    <a:off x="2132368" y="2806863"/>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042352" y="2720784"/>
                    <a:ext cx="288032" cy="288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0" name="Düz Bağlayıcı 29"/>
                <p:cNvCxnSpPr>
                  <a:endCxn id="28" idx="2"/>
                </p:cNvCxnSpPr>
                <p:nvPr/>
              </p:nvCxnSpPr>
              <p:spPr>
                <a:xfrm flipV="1">
                  <a:off x="2330811" y="2904933"/>
                  <a:ext cx="1161069" cy="99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Düz Bağlayıcı 38"/>
                <p:cNvCxnSpPr/>
                <p:nvPr/>
              </p:nvCxnSpPr>
              <p:spPr>
                <a:xfrm flipV="1">
                  <a:off x="2244929" y="1904921"/>
                  <a:ext cx="617472" cy="8472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Düz Bağlayıcı 40"/>
                <p:cNvCxnSpPr>
                  <a:stCxn id="28" idx="0"/>
                </p:cNvCxnSpPr>
                <p:nvPr/>
              </p:nvCxnSpPr>
              <p:spPr>
                <a:xfrm flipH="1" flipV="1">
                  <a:off x="3086736" y="1897174"/>
                  <a:ext cx="549160" cy="86374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etin kutusu 42"/>
                <p:cNvSpPr txBox="1"/>
                <p:nvPr/>
              </p:nvSpPr>
              <p:spPr>
                <a:xfrm rot="14068464">
                  <a:off x="3407447" y="2020198"/>
                  <a:ext cx="282450" cy="369332"/>
                </a:xfrm>
                <a:prstGeom prst="rect">
                  <a:avLst/>
                </a:prstGeom>
                <a:noFill/>
              </p:spPr>
              <p:txBody>
                <a:bodyPr wrap="none" rtlCol="0">
                  <a:spAutoFit/>
                </a:bodyPr>
                <a:lstStyle/>
                <a:p>
                  <a:r>
                    <a:rPr lang="tr-TR" dirty="0"/>
                    <a:t>L</a:t>
                  </a:r>
                  <a:endParaRPr lang="en-US" dirty="0"/>
                </a:p>
              </p:txBody>
            </p:sp>
            <p:sp>
              <p:nvSpPr>
                <p:cNvPr id="44" name="Metin kutusu 43"/>
                <p:cNvSpPr txBox="1"/>
                <p:nvPr/>
              </p:nvSpPr>
              <p:spPr>
                <a:xfrm rot="18445329">
                  <a:off x="2189587" y="1972118"/>
                  <a:ext cx="282450" cy="369332"/>
                </a:xfrm>
                <a:prstGeom prst="rect">
                  <a:avLst/>
                </a:prstGeom>
                <a:noFill/>
              </p:spPr>
              <p:txBody>
                <a:bodyPr wrap="none" rtlCol="0">
                  <a:spAutoFit/>
                </a:bodyPr>
                <a:lstStyle/>
                <a:p>
                  <a:r>
                    <a:rPr lang="tr-TR" dirty="0"/>
                    <a:t>L</a:t>
                  </a:r>
                  <a:endParaRPr lang="en-US" dirty="0"/>
                </a:p>
              </p:txBody>
            </p:sp>
            <p:sp>
              <p:nvSpPr>
                <p:cNvPr id="45" name="Metin kutusu 44"/>
                <p:cNvSpPr txBox="1"/>
                <p:nvPr/>
              </p:nvSpPr>
              <p:spPr>
                <a:xfrm rot="16200000">
                  <a:off x="2862401" y="2954996"/>
                  <a:ext cx="282450" cy="369332"/>
                </a:xfrm>
                <a:prstGeom prst="rect">
                  <a:avLst/>
                </a:prstGeom>
                <a:noFill/>
              </p:spPr>
              <p:txBody>
                <a:bodyPr wrap="none" rtlCol="0">
                  <a:spAutoFit/>
                </a:bodyPr>
                <a:lstStyle/>
                <a:p>
                  <a:r>
                    <a:rPr lang="tr-TR" dirty="0"/>
                    <a:t>L</a:t>
                  </a:r>
                  <a:endParaRPr lang="en-US" dirty="0"/>
                </a:p>
              </p:txBody>
            </p:sp>
          </p:grpSp>
          <p:sp>
            <p:nvSpPr>
              <p:cNvPr id="48" name="Metin kutusu 47"/>
              <p:cNvSpPr txBox="1"/>
              <p:nvPr/>
            </p:nvSpPr>
            <p:spPr>
              <a:xfrm rot="16200000">
                <a:off x="6537691" y="3930866"/>
                <a:ext cx="317716" cy="369332"/>
              </a:xfrm>
              <a:prstGeom prst="rect">
                <a:avLst/>
              </a:prstGeom>
              <a:noFill/>
            </p:spPr>
            <p:txBody>
              <a:bodyPr wrap="none" rtlCol="0">
                <a:spAutoFit/>
              </a:bodyPr>
              <a:lstStyle/>
              <a:p>
                <a:r>
                  <a:rPr lang="tr-TR" dirty="0"/>
                  <a:t>B</a:t>
                </a:r>
                <a:endParaRPr lang="en-US" dirty="0"/>
              </a:p>
            </p:txBody>
          </p:sp>
          <p:sp>
            <p:nvSpPr>
              <p:cNvPr id="49" name="Metin kutusu 48"/>
              <p:cNvSpPr txBox="1"/>
              <p:nvPr/>
            </p:nvSpPr>
            <p:spPr>
              <a:xfrm rot="16200000">
                <a:off x="7315559" y="2145092"/>
                <a:ext cx="317716" cy="369332"/>
              </a:xfrm>
              <a:prstGeom prst="rect">
                <a:avLst/>
              </a:prstGeom>
              <a:noFill/>
            </p:spPr>
            <p:txBody>
              <a:bodyPr wrap="none" rtlCol="0">
                <a:spAutoFit/>
              </a:bodyPr>
              <a:lstStyle/>
              <a:p>
                <a:r>
                  <a:rPr lang="tr-TR" dirty="0"/>
                  <a:t>A</a:t>
                </a:r>
                <a:endParaRPr lang="en-US" dirty="0"/>
              </a:p>
            </p:txBody>
          </p:sp>
          <p:sp>
            <p:nvSpPr>
              <p:cNvPr id="50" name="Metin kutusu 49"/>
              <p:cNvSpPr txBox="1"/>
              <p:nvPr/>
            </p:nvSpPr>
            <p:spPr>
              <a:xfrm rot="16200000">
                <a:off x="8056061" y="3932722"/>
                <a:ext cx="317716" cy="369332"/>
              </a:xfrm>
              <a:prstGeom prst="rect">
                <a:avLst/>
              </a:prstGeom>
              <a:noFill/>
            </p:spPr>
            <p:txBody>
              <a:bodyPr wrap="none" rtlCol="0">
                <a:spAutoFit/>
              </a:bodyPr>
              <a:lstStyle/>
              <a:p>
                <a:r>
                  <a:rPr lang="tr-TR" dirty="0"/>
                  <a:t>C</a:t>
                </a:r>
                <a:endParaRPr lang="en-US" dirty="0"/>
              </a:p>
            </p:txBody>
          </p:sp>
        </p:grpSp>
        <p:cxnSp>
          <p:nvCxnSpPr>
            <p:cNvPr id="5" name="Düz Bağlayıcı 4">
              <a:extLst>
                <a:ext uri="{FF2B5EF4-FFF2-40B4-BE49-F238E27FC236}">
                  <a16:creationId xmlns:a16="http://schemas.microsoft.com/office/drawing/2014/main" id="{C5C21BDE-7D8C-4670-80F2-667C1B8FB68A}"/>
                </a:ext>
              </a:extLst>
            </p:cNvPr>
            <p:cNvCxnSpPr>
              <a:cxnSpLocks/>
            </p:cNvCxnSpPr>
            <p:nvPr/>
          </p:nvCxnSpPr>
          <p:spPr>
            <a:xfrm>
              <a:off x="6468241" y="4365104"/>
              <a:ext cx="458899" cy="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Düz Bağlayıcı 28">
              <a:extLst>
                <a:ext uri="{FF2B5EF4-FFF2-40B4-BE49-F238E27FC236}">
                  <a16:creationId xmlns:a16="http://schemas.microsoft.com/office/drawing/2014/main" id="{376E5732-EC98-41D8-A514-ABF8C03B0379}"/>
                </a:ext>
              </a:extLst>
            </p:cNvPr>
            <p:cNvCxnSpPr>
              <a:cxnSpLocks/>
            </p:cNvCxnSpPr>
            <p:nvPr/>
          </p:nvCxnSpPr>
          <p:spPr>
            <a:xfrm flipV="1">
              <a:off x="6476287" y="3920375"/>
              <a:ext cx="0" cy="444729"/>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Metin kutusu 32">
              <a:extLst>
                <a:ext uri="{FF2B5EF4-FFF2-40B4-BE49-F238E27FC236}">
                  <a16:creationId xmlns:a16="http://schemas.microsoft.com/office/drawing/2014/main" id="{669619AC-4124-4CF0-92A9-C50DDBF72A30}"/>
                </a:ext>
              </a:extLst>
            </p:cNvPr>
            <p:cNvSpPr txBox="1"/>
            <p:nvPr/>
          </p:nvSpPr>
          <p:spPr>
            <a:xfrm>
              <a:off x="6662336" y="4315778"/>
              <a:ext cx="812058" cy="369332"/>
            </a:xfrm>
            <a:prstGeom prst="rect">
              <a:avLst/>
            </a:prstGeom>
            <a:noFill/>
          </p:spPr>
          <p:txBody>
            <a:bodyPr wrap="square" rtlCol="0">
              <a:spAutoFit/>
            </a:bodyPr>
            <a:lstStyle/>
            <a:p>
              <a:r>
                <a:rPr lang="tr-TR" dirty="0"/>
                <a:t>x</a:t>
              </a:r>
            </a:p>
          </p:txBody>
        </p:sp>
        <p:sp>
          <p:nvSpPr>
            <p:cNvPr id="34" name="Metin kutusu 33">
              <a:extLst>
                <a:ext uri="{FF2B5EF4-FFF2-40B4-BE49-F238E27FC236}">
                  <a16:creationId xmlns:a16="http://schemas.microsoft.com/office/drawing/2014/main" id="{9F9C480D-72FB-403C-B8EF-3DAEF4726F52}"/>
                </a:ext>
              </a:extLst>
            </p:cNvPr>
            <p:cNvSpPr txBox="1"/>
            <p:nvPr/>
          </p:nvSpPr>
          <p:spPr>
            <a:xfrm>
              <a:off x="6187699" y="3792700"/>
              <a:ext cx="812058" cy="369332"/>
            </a:xfrm>
            <a:prstGeom prst="rect">
              <a:avLst/>
            </a:prstGeom>
            <a:noFill/>
          </p:spPr>
          <p:txBody>
            <a:bodyPr wrap="square" rtlCol="0">
              <a:spAutoFit/>
            </a:bodyPr>
            <a:lstStyle/>
            <a:p>
              <a:r>
                <a:rPr lang="tr-TR" dirty="0"/>
                <a:t>y</a:t>
              </a:r>
            </a:p>
          </p:txBody>
        </p:sp>
        <mc:AlternateContent xmlns:mc="http://schemas.openxmlformats.org/markup-compatibility/2006" xmlns:a14="http://schemas.microsoft.com/office/drawing/2010/main">
          <mc:Choice Requires="a14">
            <p:sp>
              <p:nvSpPr>
                <p:cNvPr id="35" name="Metin kutusu 34">
                  <a:extLst>
                    <a:ext uri="{FF2B5EF4-FFF2-40B4-BE49-F238E27FC236}">
                      <a16:creationId xmlns:a16="http://schemas.microsoft.com/office/drawing/2014/main" id="{F96B6E3B-E3FD-4671-BEBC-BC0DC6FC1531}"/>
                    </a:ext>
                  </a:extLst>
                </p:cNvPr>
                <p:cNvSpPr txBox="1"/>
                <p:nvPr/>
              </p:nvSpPr>
              <p:spPr>
                <a:xfrm>
                  <a:off x="124516" y="2598415"/>
                  <a:ext cx="6008743" cy="1754326"/>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Her birinden 10 A akım geçen üç uzun ve birbirine paralel düz tel bir kenarı L=10 cm olan bir eşkenar üçgenin köşelerinden geçmektedirler. B ve C tellerinden geçen akım sayfa düzleminden bize doğru, A telinden geçen akım sayfa düzleminden içeri doğrudur. C telinin üstünde manyetik alanın </a:t>
                  </a:r>
                  <a:r>
                    <a:rPr lang="tr-TR" i="1" dirty="0">
                      <a:latin typeface="Times New Roman" panose="02020603050405020304" pitchFamily="18" charset="0"/>
                      <a:cs typeface="Times New Roman" panose="02020603050405020304" pitchFamily="18" charset="0"/>
                    </a:rPr>
                    <a:t>x</a:t>
                  </a:r>
                  <a:r>
                    <a:rPr lang="tr-TR" dirty="0">
                      <a:latin typeface="Times New Roman" panose="02020603050405020304" pitchFamily="18" charset="0"/>
                      <a:cs typeface="Times New Roman" panose="02020603050405020304" pitchFamily="18" charset="0"/>
                    </a:rPr>
                    <a:t> ve </a:t>
                  </a:r>
                  <a:r>
                    <a:rPr lang="tr-TR" i="1" dirty="0">
                      <a:latin typeface="Times New Roman" panose="02020603050405020304" pitchFamily="18" charset="0"/>
                      <a:cs typeface="Times New Roman" panose="02020603050405020304" pitchFamily="18" charset="0"/>
                    </a:rPr>
                    <a:t>y</a:t>
                  </a:r>
                  <a:r>
                    <a:rPr lang="tr-TR" dirty="0">
                      <a:latin typeface="Times New Roman" panose="02020603050405020304" pitchFamily="18" charset="0"/>
                      <a:cs typeface="Times New Roman" panose="02020603050405020304" pitchFamily="18" charset="0"/>
                    </a:rPr>
                    <a:t> bileşenleri </a:t>
                  </a:r>
                  <a14:m>
                    <m:oMath xmlns:m="http://schemas.openxmlformats.org/officeDocument/2006/math">
                      <m:r>
                        <a:rPr lang="en-US" i="1" smtClean="0">
                          <a:latin typeface="Cambria Math"/>
                          <a:ea typeface="Cambria Math"/>
                        </a:rPr>
                        <m:t>𝜇</m:t>
                      </m:r>
                      <m:r>
                        <a:rPr lang="en-US" i="1" smtClean="0">
                          <a:latin typeface="Cambria Math"/>
                          <a:ea typeface="Cambria Math"/>
                        </a:rPr>
                        <m:t>𝑇</m:t>
                      </m:r>
                    </m:oMath>
                  </a14:m>
                  <a:r>
                    <a:rPr lang="tr-TR" dirty="0">
                      <a:latin typeface="Times New Roman" panose="02020603050405020304" pitchFamily="18" charset="0"/>
                      <a:cs typeface="Times New Roman" panose="02020603050405020304" pitchFamily="18" charset="0"/>
                    </a:rPr>
                    <a:t> cinsinden nedir?</a:t>
                  </a:r>
                  <a:endParaRPr lang="en-US" dirty="0">
                    <a:latin typeface="Times New Roman" panose="02020603050405020304" pitchFamily="18" charset="0"/>
                    <a:cs typeface="Times New Roman" panose="02020603050405020304" pitchFamily="18" charset="0"/>
                  </a:endParaRPr>
                </a:p>
              </p:txBody>
            </p:sp>
          </mc:Choice>
          <mc:Fallback xmlns="">
            <p:sp>
              <p:nvSpPr>
                <p:cNvPr id="35" name="Metin kutusu 34">
                  <a:extLst>
                    <a:ext uri="{FF2B5EF4-FFF2-40B4-BE49-F238E27FC236}">
                      <a16:creationId xmlns:a16="http://schemas.microsoft.com/office/drawing/2014/main" id="{F96B6E3B-E3FD-4671-BEBC-BC0DC6FC1531}"/>
                    </a:ext>
                  </a:extLst>
                </p:cNvPr>
                <p:cNvSpPr txBox="1">
                  <a:spLocks noRot="1" noChangeAspect="1" noMove="1" noResize="1" noEditPoints="1" noAdjustHandles="1" noChangeArrowheads="1" noChangeShapeType="1" noTextEdit="1"/>
                </p:cNvSpPr>
                <p:nvPr/>
              </p:nvSpPr>
              <p:spPr>
                <a:xfrm>
                  <a:off x="124516" y="2598415"/>
                  <a:ext cx="6008743" cy="1754326"/>
                </a:xfrm>
                <a:prstGeom prst="rect">
                  <a:avLst/>
                </a:prstGeom>
                <a:blipFill>
                  <a:blip r:embed="rId3"/>
                  <a:stretch>
                    <a:fillRect l="-811" t="-1736" r="-203" b="-4514"/>
                  </a:stretch>
                </a:blipFill>
              </p:spPr>
              <p:txBody>
                <a:bodyPr/>
                <a:lstStyle/>
                <a:p>
                  <a:r>
                    <a:rPr lang="en-US">
                      <a:noFill/>
                    </a:rPr>
                    <a:t> </a:t>
                  </a:r>
                </a:p>
              </p:txBody>
            </p:sp>
          </mc:Fallback>
        </mc:AlternateContent>
      </p:grpSp>
      <p:sp>
        <p:nvSpPr>
          <p:cNvPr id="36" name="Metin kutusu 35">
            <a:extLst>
              <a:ext uri="{FF2B5EF4-FFF2-40B4-BE49-F238E27FC236}">
                <a16:creationId xmlns:a16="http://schemas.microsoft.com/office/drawing/2014/main" id="{0AEA751B-9207-4847-90CC-2D23682FDB16}"/>
              </a:ext>
            </a:extLst>
          </p:cNvPr>
          <p:cNvSpPr txBox="1"/>
          <p:nvPr/>
        </p:nvSpPr>
        <p:spPr>
          <a:xfrm>
            <a:off x="7596336" y="6021288"/>
            <a:ext cx="629068" cy="369332"/>
          </a:xfrm>
          <a:prstGeom prst="rect">
            <a:avLst/>
          </a:prstGeom>
          <a:noFill/>
        </p:spPr>
        <p:txBody>
          <a:bodyPr wrap="square" rtlCol="0">
            <a:spAutoFit/>
          </a:bodyPr>
          <a:lstStyle/>
          <a:p>
            <a:r>
              <a:rPr lang="tr-TR" dirty="0"/>
              <a:t>1C</a:t>
            </a:r>
          </a:p>
        </p:txBody>
      </p:sp>
      <mc:AlternateContent xmlns:mc="http://schemas.openxmlformats.org/markup-compatibility/2006" xmlns:a14="http://schemas.microsoft.com/office/drawing/2010/main">
        <mc:Choice Requires="a14">
          <p:sp>
            <p:nvSpPr>
              <p:cNvPr id="37" name="Metin kutusu 36">
                <a:extLst>
                  <a:ext uri="{FF2B5EF4-FFF2-40B4-BE49-F238E27FC236}">
                    <a16:creationId xmlns:a16="http://schemas.microsoft.com/office/drawing/2014/main" id="{4BE401B9-DD69-441F-8953-A363C5D3957C}"/>
                  </a:ext>
                </a:extLst>
              </p:cNvPr>
              <p:cNvSpPr txBox="1"/>
              <p:nvPr/>
            </p:nvSpPr>
            <p:spPr>
              <a:xfrm>
                <a:off x="5142187" y="5653006"/>
                <a:ext cx="2559868" cy="4029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tr-TR" b="0" i="1" smtClean="0">
                                  <a:latin typeface="Cambria Math"/>
                                </a:rPr>
                                <m:t>𝐵</m:t>
                              </m:r>
                            </m:e>
                          </m:acc>
                        </m:e>
                        <m:sub>
                          <m:r>
                            <a:rPr lang="tr-TR" b="0" i="1" smtClean="0">
                              <a:latin typeface="Cambria Math"/>
                            </a:rPr>
                            <m:t>𝐵</m:t>
                          </m:r>
                        </m:sub>
                      </m:sSub>
                      <m:r>
                        <a:rPr lang="tr-TR" b="0" i="1" smtClean="0">
                          <a:latin typeface="Cambria Math"/>
                        </a:rPr>
                        <m:t>=10 </m:t>
                      </m:r>
                      <m:r>
                        <a:rPr lang="tr-TR" b="0" i="1" smtClean="0">
                          <a:latin typeface="Cambria Math"/>
                          <a:ea typeface="Cambria Math"/>
                        </a:rPr>
                        <m:t>𝜇</m:t>
                      </m:r>
                      <m:r>
                        <a:rPr lang="tr-TR" b="0" i="1" smtClean="0">
                          <a:latin typeface="Cambria Math"/>
                          <a:ea typeface="Cambria Math"/>
                        </a:rPr>
                        <m:t>𝑇</m:t>
                      </m:r>
                      <m:r>
                        <a:rPr lang="tr-TR" b="0" i="1" smtClean="0">
                          <a:latin typeface="Cambria Math"/>
                        </a:rPr>
                        <m:t> </m:t>
                      </m:r>
                      <m:acc>
                        <m:accPr>
                          <m:chr m:val="̂"/>
                          <m:ctrlPr>
                            <a:rPr lang="tr-TR" b="0" i="1" smtClean="0">
                              <a:latin typeface="Cambria Math" panose="02040503050406030204" pitchFamily="18" charset="0"/>
                            </a:rPr>
                          </m:ctrlPr>
                        </m:accPr>
                        <m:e>
                          <m:r>
                            <a:rPr lang="tr-TR" b="0" i="1" smtClean="0">
                              <a:latin typeface="Cambria Math"/>
                            </a:rPr>
                            <m:t>𝑖</m:t>
                          </m:r>
                          <m:r>
                            <a:rPr lang="tr-TR" b="0" i="1" smtClean="0">
                              <a:latin typeface="Cambria Math"/>
                            </a:rPr>
                            <m:t> </m:t>
                          </m:r>
                        </m:e>
                      </m:acc>
                      <m:r>
                        <a:rPr lang="tr-TR" b="0" i="0" smtClean="0">
                          <a:latin typeface="Cambria Math"/>
                        </a:rPr>
                        <m:t>+</m:t>
                      </m:r>
                      <m:r>
                        <a:rPr lang="tr-TR" b="0" i="1" smtClean="0">
                          <a:latin typeface="Cambria Math" panose="02040503050406030204" pitchFamily="18" charset="0"/>
                        </a:rPr>
                        <m:t>17</m:t>
                      </m:r>
                      <m:r>
                        <a:rPr lang="tr-TR" b="0" i="1" smtClean="0">
                          <a:latin typeface="Cambria Math"/>
                        </a:rPr>
                        <m:t> </m:t>
                      </m:r>
                      <m:r>
                        <m:rPr>
                          <m:sty m:val="p"/>
                        </m:rPr>
                        <a:rPr lang="el-GR" b="0" i="1" smtClean="0">
                          <a:latin typeface="Cambria Math"/>
                          <a:ea typeface="Cambria Math"/>
                        </a:rPr>
                        <m:t>μ</m:t>
                      </m:r>
                      <m:r>
                        <a:rPr lang="tr-TR" b="0" i="1" smtClean="0">
                          <a:latin typeface="Cambria Math"/>
                          <a:ea typeface="Cambria Math"/>
                        </a:rPr>
                        <m:t>𝑇</m:t>
                      </m:r>
                      <m:r>
                        <a:rPr lang="tr-TR" b="0" i="1" smtClean="0">
                          <a:latin typeface="Cambria Math"/>
                          <a:ea typeface="Cambria Math"/>
                        </a:rPr>
                        <m:t> </m:t>
                      </m:r>
                      <m:acc>
                        <m:accPr>
                          <m:chr m:val="̂"/>
                          <m:ctrlPr>
                            <a:rPr lang="tr-TR" b="0" i="1" smtClean="0">
                              <a:latin typeface="Cambria Math" panose="02040503050406030204" pitchFamily="18" charset="0"/>
                              <a:ea typeface="Cambria Math"/>
                            </a:rPr>
                          </m:ctrlPr>
                        </m:accPr>
                        <m:e>
                          <m:r>
                            <a:rPr lang="tr-TR" b="0" i="1" smtClean="0">
                              <a:latin typeface="Cambria Math"/>
                              <a:ea typeface="Cambria Math"/>
                            </a:rPr>
                            <m:t>𝑗</m:t>
                          </m:r>
                        </m:e>
                      </m:acc>
                    </m:oMath>
                  </m:oMathPara>
                </a14:m>
                <a:endParaRPr lang="en-US" dirty="0"/>
              </a:p>
            </p:txBody>
          </p:sp>
        </mc:Choice>
        <mc:Fallback xmlns="">
          <p:sp>
            <p:nvSpPr>
              <p:cNvPr id="37" name="Metin kutusu 36">
                <a:extLst>
                  <a:ext uri="{FF2B5EF4-FFF2-40B4-BE49-F238E27FC236}">
                    <a16:creationId xmlns:a16="http://schemas.microsoft.com/office/drawing/2014/main" id="{4BE401B9-DD69-441F-8953-A363C5D3957C}"/>
                  </a:ext>
                </a:extLst>
              </p:cNvPr>
              <p:cNvSpPr txBox="1">
                <a:spLocks noRot="1" noChangeAspect="1" noMove="1" noResize="1" noEditPoints="1" noAdjustHandles="1" noChangeArrowheads="1" noChangeShapeType="1" noTextEdit="1"/>
              </p:cNvSpPr>
              <p:nvPr/>
            </p:nvSpPr>
            <p:spPr>
              <a:xfrm>
                <a:off x="5142187" y="5653006"/>
                <a:ext cx="2559868" cy="402931"/>
              </a:xfrm>
              <a:prstGeom prst="rect">
                <a:avLst/>
              </a:prstGeom>
              <a:blipFill>
                <a:blip r:embed="rId4"/>
                <a:stretch>
                  <a:fillRect r="-9069" b="-10606"/>
                </a:stretch>
              </a:blipFill>
            </p:spPr>
            <p:txBody>
              <a:bodyPr/>
              <a:lstStyle/>
              <a:p>
                <a:r>
                  <a:rPr lang="tr-TR">
                    <a:noFill/>
                  </a:rPr>
                  <a:t> </a:t>
                </a:r>
              </a:p>
            </p:txBody>
          </p:sp>
        </mc:Fallback>
      </mc:AlternateContent>
      <p:sp>
        <p:nvSpPr>
          <p:cNvPr id="32" name="Metin kutusu 31">
            <a:extLst>
              <a:ext uri="{FF2B5EF4-FFF2-40B4-BE49-F238E27FC236}">
                <a16:creationId xmlns:a16="http://schemas.microsoft.com/office/drawing/2014/main" id="{BD40341A-98E0-4161-9BEE-44C1972B8954}"/>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C3</a:t>
            </a:r>
          </a:p>
        </p:txBody>
      </p:sp>
    </p:spTree>
    <p:extLst>
      <p:ext uri="{BB962C8B-B14F-4D97-AF65-F5344CB8AC3E}">
        <p14:creationId xmlns:p14="http://schemas.microsoft.com/office/powerpoint/2010/main" val="2020928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DB7FE209-4A6F-402E-A624-008D485B6B4F}"/>
              </a:ext>
            </a:extLst>
          </p:cNvPr>
          <p:cNvSpPr txBox="1"/>
          <p:nvPr/>
        </p:nvSpPr>
        <p:spPr>
          <a:xfrm>
            <a:off x="6084168" y="5589240"/>
            <a:ext cx="1728192" cy="369332"/>
          </a:xfrm>
          <a:prstGeom prst="rect">
            <a:avLst/>
          </a:prstGeom>
          <a:noFill/>
        </p:spPr>
        <p:txBody>
          <a:bodyPr wrap="square" rtlCol="0">
            <a:spAutoFit/>
          </a:bodyPr>
          <a:lstStyle/>
          <a:p>
            <a:r>
              <a:rPr lang="tr-TR" dirty="0"/>
              <a:t>1000</a:t>
            </a:r>
            <a:endParaRPr lang="en-US" dirty="0"/>
          </a:p>
        </p:txBody>
      </p:sp>
      <p:grpSp>
        <p:nvGrpSpPr>
          <p:cNvPr id="2" name="Grup 1">
            <a:extLst>
              <a:ext uri="{FF2B5EF4-FFF2-40B4-BE49-F238E27FC236}">
                <a16:creationId xmlns:a16="http://schemas.microsoft.com/office/drawing/2014/main" id="{9C92B87D-CC0D-4D10-BC13-F1840290031A}"/>
              </a:ext>
            </a:extLst>
          </p:cNvPr>
          <p:cNvGrpSpPr/>
          <p:nvPr/>
        </p:nvGrpSpPr>
        <p:grpSpPr>
          <a:xfrm>
            <a:off x="874771" y="548680"/>
            <a:ext cx="6865581" cy="2902005"/>
            <a:chOff x="874771" y="548680"/>
            <a:chExt cx="6865581" cy="2902005"/>
          </a:xfrm>
        </p:grpSpPr>
        <p:sp>
          <p:nvSpPr>
            <p:cNvPr id="4" name="Dikdörtgen 3">
              <a:extLst>
                <a:ext uri="{FF2B5EF4-FFF2-40B4-BE49-F238E27FC236}">
                  <a16:creationId xmlns:a16="http://schemas.microsoft.com/office/drawing/2014/main" id="{45696A78-BB4C-4240-988B-9B3DEF5FD6C9}"/>
                </a:ext>
              </a:extLst>
            </p:cNvPr>
            <p:cNvSpPr/>
            <p:nvPr/>
          </p:nvSpPr>
          <p:spPr>
            <a:xfrm>
              <a:off x="899592" y="548680"/>
              <a:ext cx="6840760" cy="147732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Niobium metal becomes a superconductor when cooled</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below 9 K. It</a:t>
              </a:r>
              <a:r>
                <a:rPr lang="tr-TR" dirty="0">
                  <a:latin typeface="Times New Roman" panose="02020603050405020304" pitchFamily="18" charset="0"/>
                  <a:cs typeface="Times New Roman" panose="02020603050405020304" pitchFamily="18" charset="0"/>
                </a:rPr>
                <a:t>s </a:t>
              </a:r>
              <a:r>
                <a:rPr lang="en-US" dirty="0">
                  <a:latin typeface="Times New Roman" panose="02020603050405020304" pitchFamily="18" charset="0"/>
                  <a:cs typeface="Times New Roman" panose="02020603050405020304" pitchFamily="18" charset="0"/>
                </a:rPr>
                <a:t>superconductivity is destroyed when the</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surface magnetic field exceeds</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0.100 T. Determine the</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maximum current a </a:t>
              </a:r>
              <a:r>
                <a:rPr lang="tr-TR"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.00-mm-diameter niobium wire can</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carry and remain</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superconducting, in the absence of any</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externa</a:t>
              </a:r>
              <a:r>
                <a:rPr lang="tr-TR" dirty="0">
                  <a:latin typeface="Times New Roman" panose="02020603050405020304" pitchFamily="18" charset="0"/>
                  <a:cs typeface="Times New Roman" panose="02020603050405020304" pitchFamily="18" charset="0"/>
                </a:rPr>
                <a:t>l </a:t>
              </a:r>
              <a:r>
                <a:rPr lang="en-US" dirty="0">
                  <a:latin typeface="Times New Roman" panose="02020603050405020304" pitchFamily="18" charset="0"/>
                  <a:cs typeface="Times New Roman" panose="02020603050405020304" pitchFamily="18" charset="0"/>
                </a:rPr>
                <a:t>magnetic field.</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Give your answer in A</a:t>
              </a:r>
              <a:r>
                <a:rPr lang="tr-TR"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6" name="Dikdörtgen 5">
              <a:extLst>
                <a:ext uri="{FF2B5EF4-FFF2-40B4-BE49-F238E27FC236}">
                  <a16:creationId xmlns:a16="http://schemas.microsoft.com/office/drawing/2014/main" id="{01859F6A-3F88-46C4-BAA6-D094051EC160}"/>
                </a:ext>
              </a:extLst>
            </p:cNvPr>
            <p:cNvSpPr/>
            <p:nvPr/>
          </p:nvSpPr>
          <p:spPr>
            <a:xfrm>
              <a:off x="874771" y="2250356"/>
              <a:ext cx="6840760" cy="1200329"/>
            </a:xfrm>
            <a:prstGeom prst="rect">
              <a:avLst/>
            </a:prstGeom>
          </p:spPr>
          <p:txBody>
            <a:bodyPr wrap="square">
              <a:spAutoFit/>
            </a:bodyPr>
            <a:lstStyle/>
            <a:p>
              <a:r>
                <a:rPr lang="tr-TR" dirty="0">
                  <a:latin typeface="Times New Roman" panose="02020603050405020304" pitchFamily="18" charset="0"/>
                  <a:cs typeface="Times New Roman" panose="02020603050405020304" pitchFamily="18" charset="0"/>
                </a:rPr>
                <a:t>Niyobyum metali 9 K sıcaklığın altında süper iletken hale geçer. Ancak, yüzeyindeki manyetik alan 0,100 T büyüklüğü aşınca süper iletkenliği bozulur. 4,00-mm-çaplı niyobyum telin süper iletken kalarak taşıyabileceği en yüksek akım değerini A cinsinden bulunuz. </a:t>
              </a:r>
            </a:p>
          </p:txBody>
        </p:sp>
      </p:grpSp>
      <p:sp>
        <p:nvSpPr>
          <p:cNvPr id="7" name="Metin kutusu 6">
            <a:extLst>
              <a:ext uri="{FF2B5EF4-FFF2-40B4-BE49-F238E27FC236}">
                <a16:creationId xmlns:a16="http://schemas.microsoft.com/office/drawing/2014/main" id="{26EA8B09-EFC2-46FA-ADB6-DF3BD28E0E55}"/>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D3</a:t>
            </a:r>
          </a:p>
        </p:txBody>
      </p:sp>
    </p:spTree>
    <p:extLst>
      <p:ext uri="{BB962C8B-B14F-4D97-AF65-F5344CB8AC3E}">
        <p14:creationId xmlns:p14="http://schemas.microsoft.com/office/powerpoint/2010/main" val="84953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etin kutusu 21">
            <a:extLst>
              <a:ext uri="{FF2B5EF4-FFF2-40B4-BE49-F238E27FC236}">
                <a16:creationId xmlns:a16="http://schemas.microsoft.com/office/drawing/2014/main" id="{376314DC-90CE-49A4-BFC8-56B6CB6C5E9A}"/>
              </a:ext>
            </a:extLst>
          </p:cNvPr>
          <p:cNvSpPr txBox="1"/>
          <p:nvPr/>
        </p:nvSpPr>
        <p:spPr>
          <a:xfrm>
            <a:off x="6228183" y="5517232"/>
            <a:ext cx="1772687" cy="369332"/>
          </a:xfrm>
          <a:prstGeom prst="rect">
            <a:avLst/>
          </a:prstGeom>
          <a:noFill/>
        </p:spPr>
        <p:txBody>
          <a:bodyPr wrap="square" rtlCol="0">
            <a:spAutoFit/>
          </a:bodyPr>
          <a:lstStyle/>
          <a:p>
            <a:r>
              <a:rPr lang="tr-TR" dirty="0"/>
              <a:t>20 </a:t>
            </a:r>
            <a:r>
              <a:rPr lang="tr-TR" dirty="0" err="1"/>
              <a:t>into</a:t>
            </a:r>
            <a:r>
              <a:rPr lang="tr-TR" dirty="0"/>
              <a:t> </a:t>
            </a:r>
            <a:r>
              <a:rPr lang="tr-TR" dirty="0" err="1"/>
              <a:t>the</a:t>
            </a:r>
            <a:r>
              <a:rPr lang="tr-TR" dirty="0"/>
              <a:t> </a:t>
            </a:r>
            <a:r>
              <a:rPr lang="tr-TR" dirty="0" err="1"/>
              <a:t>page</a:t>
            </a:r>
            <a:endParaRPr lang="en-US" dirty="0"/>
          </a:p>
        </p:txBody>
      </p:sp>
      <p:grpSp>
        <p:nvGrpSpPr>
          <p:cNvPr id="3" name="Grup 2">
            <a:extLst>
              <a:ext uri="{FF2B5EF4-FFF2-40B4-BE49-F238E27FC236}">
                <a16:creationId xmlns:a16="http://schemas.microsoft.com/office/drawing/2014/main" id="{FCB86121-E4C7-4AC4-B297-E9067C460D4A}"/>
              </a:ext>
            </a:extLst>
          </p:cNvPr>
          <p:cNvGrpSpPr/>
          <p:nvPr/>
        </p:nvGrpSpPr>
        <p:grpSpPr>
          <a:xfrm>
            <a:off x="547936" y="1250514"/>
            <a:ext cx="8293247" cy="3050132"/>
            <a:chOff x="547936" y="1250514"/>
            <a:chExt cx="8293247" cy="3050132"/>
          </a:xfrm>
        </p:grpSpPr>
        <p:sp>
          <p:nvSpPr>
            <p:cNvPr id="2" name="Dikdörtgen 1">
              <a:extLst>
                <a:ext uri="{FF2B5EF4-FFF2-40B4-BE49-F238E27FC236}">
                  <a16:creationId xmlns:a16="http://schemas.microsoft.com/office/drawing/2014/main" id="{945E0910-5CF0-4113-A912-E463339961C2}"/>
                </a:ext>
              </a:extLst>
            </p:cNvPr>
            <p:cNvSpPr/>
            <p:nvPr/>
          </p:nvSpPr>
          <p:spPr>
            <a:xfrm>
              <a:off x="560263" y="1250514"/>
              <a:ext cx="8280920"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segment of wire in the figure carries a current of </a:t>
              </a:r>
              <a:r>
                <a:rPr lang="en-US" i="1"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=6.00 A, where the radius of the circular arc is </a:t>
              </a:r>
              <a:r>
                <a:rPr lang="en-US" i="1"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=3.00 cm. Determine the magnitude and direction of the magnetic field at the origin. Give your answer in µT</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(take π=3</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thus μ</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 12×10</a:t>
              </a:r>
              <a:r>
                <a:rPr lang="en-US" baseline="30000" dirty="0">
                  <a:latin typeface="Times New Roman" panose="02020603050405020304" pitchFamily="18" charset="0"/>
                  <a:cs typeface="Times New Roman" panose="02020603050405020304" pitchFamily="18" charset="0"/>
                </a:rPr>
                <a:t>−7</a:t>
              </a:r>
              <a:r>
                <a:rPr lang="en-US" dirty="0">
                  <a:latin typeface="Times New Roman" panose="02020603050405020304" pitchFamily="18" charset="0"/>
                  <a:cs typeface="Times New Roman" panose="02020603050405020304" pitchFamily="18" charset="0"/>
                </a:rPr>
                <a:t> H/m)</a:t>
              </a:r>
            </a:p>
          </p:txBody>
        </p:sp>
        <p:cxnSp>
          <p:nvCxnSpPr>
            <p:cNvPr id="4" name="Düz Bağlayıcı 3">
              <a:extLst>
                <a:ext uri="{FF2B5EF4-FFF2-40B4-BE49-F238E27FC236}">
                  <a16:creationId xmlns:a16="http://schemas.microsoft.com/office/drawing/2014/main" id="{C7D5324C-75AA-4C55-84D2-00B851573E13}"/>
                </a:ext>
              </a:extLst>
            </p:cNvPr>
            <p:cNvCxnSpPr>
              <a:cxnSpLocks/>
            </p:cNvCxnSpPr>
            <p:nvPr/>
          </p:nvCxnSpPr>
          <p:spPr>
            <a:xfrm>
              <a:off x="5724128" y="2636912"/>
              <a:ext cx="1296144" cy="129614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 name="Düz Bağlayıcı 4">
              <a:extLst>
                <a:ext uri="{FF2B5EF4-FFF2-40B4-BE49-F238E27FC236}">
                  <a16:creationId xmlns:a16="http://schemas.microsoft.com/office/drawing/2014/main" id="{7CC0FCBA-CDD0-4BA2-A90B-A4E4B6658EBF}"/>
                </a:ext>
              </a:extLst>
            </p:cNvPr>
            <p:cNvCxnSpPr>
              <a:cxnSpLocks/>
            </p:cNvCxnSpPr>
            <p:nvPr/>
          </p:nvCxnSpPr>
          <p:spPr>
            <a:xfrm flipH="1">
              <a:off x="7020272" y="2636912"/>
              <a:ext cx="1296144" cy="129614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Düz Bağlayıcı 10">
              <a:extLst>
                <a:ext uri="{FF2B5EF4-FFF2-40B4-BE49-F238E27FC236}">
                  <a16:creationId xmlns:a16="http://schemas.microsoft.com/office/drawing/2014/main" id="{1A724328-3BE9-422B-9B4C-26B53E4D6140}"/>
                </a:ext>
              </a:extLst>
            </p:cNvPr>
            <p:cNvCxnSpPr/>
            <p:nvPr/>
          </p:nvCxnSpPr>
          <p:spPr>
            <a:xfrm>
              <a:off x="5457800" y="2370584"/>
              <a:ext cx="914400" cy="914400"/>
            </a:xfrm>
            <a:prstGeom prst="line">
              <a:avLst/>
            </a:prstGeom>
            <a:ln w="28575">
              <a:headEnd type="none"/>
              <a:tailEnd type="arrow"/>
            </a:ln>
          </p:spPr>
          <p:style>
            <a:lnRef idx="1">
              <a:schemeClr val="accent1"/>
            </a:lnRef>
            <a:fillRef idx="0">
              <a:schemeClr val="accent1"/>
            </a:fillRef>
            <a:effectRef idx="0">
              <a:schemeClr val="accent1"/>
            </a:effectRef>
            <a:fontRef idx="minor">
              <a:schemeClr val="tx1"/>
            </a:fontRef>
          </p:style>
        </p:cxnSp>
        <p:cxnSp>
          <p:nvCxnSpPr>
            <p:cNvPr id="12" name="Düz Bağlayıcı 11">
              <a:extLst>
                <a:ext uri="{FF2B5EF4-FFF2-40B4-BE49-F238E27FC236}">
                  <a16:creationId xmlns:a16="http://schemas.microsoft.com/office/drawing/2014/main" id="{70575448-14BC-4B92-89F8-91E7C054BD68}"/>
                </a:ext>
              </a:extLst>
            </p:cNvPr>
            <p:cNvCxnSpPr>
              <a:cxnSpLocks/>
            </p:cNvCxnSpPr>
            <p:nvPr/>
          </p:nvCxnSpPr>
          <p:spPr>
            <a:xfrm flipH="1">
              <a:off x="7668344" y="2259443"/>
              <a:ext cx="1008112" cy="999728"/>
            </a:xfrm>
            <a:prstGeom prst="line">
              <a:avLst/>
            </a:prstGeom>
            <a:ln w="19050">
              <a:headEnd type="arrow"/>
              <a:tailEnd type="none"/>
            </a:ln>
          </p:spPr>
          <p:style>
            <a:lnRef idx="1">
              <a:schemeClr val="accent1"/>
            </a:lnRef>
            <a:fillRef idx="0">
              <a:schemeClr val="accent1"/>
            </a:fillRef>
            <a:effectRef idx="0">
              <a:schemeClr val="accent1"/>
            </a:effectRef>
            <a:fontRef idx="minor">
              <a:schemeClr val="tx1"/>
            </a:fontRef>
          </p:style>
        </p:cxnSp>
        <p:sp>
          <p:nvSpPr>
            <p:cNvPr id="17" name="Yay 16">
              <a:extLst>
                <a:ext uri="{FF2B5EF4-FFF2-40B4-BE49-F238E27FC236}">
                  <a16:creationId xmlns:a16="http://schemas.microsoft.com/office/drawing/2014/main" id="{B1F8C613-3815-41E4-BF0A-FE4ED7167716}"/>
                </a:ext>
              </a:extLst>
            </p:cNvPr>
            <p:cNvSpPr/>
            <p:nvPr/>
          </p:nvSpPr>
          <p:spPr>
            <a:xfrm rot="19082217">
              <a:off x="6371036" y="2724639"/>
              <a:ext cx="1329295" cy="1408720"/>
            </a:xfrm>
            <a:prstGeom prst="arc">
              <a:avLst>
                <a:gd name="adj1" fmla="val 14055756"/>
                <a:gd name="adj2" fmla="val 1637450"/>
              </a:avLst>
            </a:pr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Metin kutusu 17">
              <a:extLst>
                <a:ext uri="{FF2B5EF4-FFF2-40B4-BE49-F238E27FC236}">
                  <a16:creationId xmlns:a16="http://schemas.microsoft.com/office/drawing/2014/main" id="{ABB66B24-33F5-4064-8242-B833BF71A973}"/>
                </a:ext>
              </a:extLst>
            </p:cNvPr>
            <p:cNvSpPr txBox="1"/>
            <p:nvPr/>
          </p:nvSpPr>
          <p:spPr>
            <a:xfrm>
              <a:off x="7308304" y="2564904"/>
              <a:ext cx="261610" cy="369332"/>
            </a:xfrm>
            <a:prstGeom prst="rect">
              <a:avLst/>
            </a:prstGeom>
            <a:noFill/>
          </p:spPr>
          <p:txBody>
            <a:bodyPr wrap="none" rtlCol="0">
              <a:spAutoFit/>
            </a:bodyPr>
            <a:lstStyle/>
            <a:p>
              <a:r>
                <a:rPr lang="tr-TR" i="1" dirty="0">
                  <a:latin typeface="Times New Roman" panose="02020603050405020304" pitchFamily="18" charset="0"/>
                  <a:cs typeface="Times New Roman" panose="02020603050405020304" pitchFamily="18" charset="0"/>
                </a:rPr>
                <a:t>I</a:t>
              </a:r>
              <a:endParaRPr lang="en-US" i="1" dirty="0">
                <a:latin typeface="Times New Roman" panose="02020603050405020304" pitchFamily="18" charset="0"/>
                <a:cs typeface="Times New Roman" panose="02020603050405020304" pitchFamily="18" charset="0"/>
              </a:endParaRPr>
            </a:p>
          </p:txBody>
        </p:sp>
        <p:sp>
          <p:nvSpPr>
            <p:cNvPr id="19" name="Metin kutusu 18">
              <a:extLst>
                <a:ext uri="{FF2B5EF4-FFF2-40B4-BE49-F238E27FC236}">
                  <a16:creationId xmlns:a16="http://schemas.microsoft.com/office/drawing/2014/main" id="{D6F25766-712F-422F-B965-E2BF884BB75F}"/>
                </a:ext>
              </a:extLst>
            </p:cNvPr>
            <p:cNvSpPr txBox="1"/>
            <p:nvPr/>
          </p:nvSpPr>
          <p:spPr>
            <a:xfrm>
              <a:off x="6799513" y="3554433"/>
              <a:ext cx="500458" cy="369332"/>
            </a:xfrm>
            <a:prstGeom prst="rect">
              <a:avLst/>
            </a:prstGeom>
            <a:noFill/>
          </p:spPr>
          <p:txBody>
            <a:bodyPr wrap="none" rtlCol="0">
              <a:spAutoFit/>
            </a:bodyPr>
            <a:lstStyle/>
            <a:p>
              <a:r>
                <a:rPr lang="tr-TR" dirty="0"/>
                <a:t>60</a:t>
              </a:r>
              <a:r>
                <a:rPr lang="tr-TR" baseline="30000" dirty="0"/>
                <a:t>o</a:t>
              </a:r>
              <a:endParaRPr lang="en-US" baseline="30000" dirty="0"/>
            </a:p>
          </p:txBody>
        </p:sp>
        <p:sp>
          <p:nvSpPr>
            <p:cNvPr id="20" name="Metin kutusu 19">
              <a:extLst>
                <a:ext uri="{FF2B5EF4-FFF2-40B4-BE49-F238E27FC236}">
                  <a16:creationId xmlns:a16="http://schemas.microsoft.com/office/drawing/2014/main" id="{9496A7DA-8B41-4BCE-B535-78779F65B05E}"/>
                </a:ext>
              </a:extLst>
            </p:cNvPr>
            <p:cNvSpPr txBox="1"/>
            <p:nvPr/>
          </p:nvSpPr>
          <p:spPr>
            <a:xfrm>
              <a:off x="7387236" y="3389249"/>
              <a:ext cx="325730" cy="369332"/>
            </a:xfrm>
            <a:prstGeom prst="rect">
              <a:avLst/>
            </a:prstGeom>
            <a:noFill/>
          </p:spPr>
          <p:txBody>
            <a:bodyPr wrap="none" rtlCol="0">
              <a:spAutoFit/>
            </a:bodyPr>
            <a:lstStyle/>
            <a:p>
              <a:r>
                <a:rPr lang="tr-TR" i="1" dirty="0">
                  <a:latin typeface="Times New Roman" panose="02020603050405020304" pitchFamily="18" charset="0"/>
                  <a:cs typeface="Times New Roman" panose="02020603050405020304" pitchFamily="18" charset="0"/>
                </a:rPr>
                <a:t>R</a:t>
              </a:r>
              <a:endParaRPr lang="en-US" i="1" dirty="0">
                <a:latin typeface="Times New Roman" panose="02020603050405020304" pitchFamily="18" charset="0"/>
                <a:cs typeface="Times New Roman" panose="02020603050405020304" pitchFamily="18" charset="0"/>
              </a:endParaRPr>
            </a:p>
          </p:txBody>
        </p:sp>
        <p:sp>
          <p:nvSpPr>
            <p:cNvPr id="21" name="Metin kutusu 20">
              <a:extLst>
                <a:ext uri="{FF2B5EF4-FFF2-40B4-BE49-F238E27FC236}">
                  <a16:creationId xmlns:a16="http://schemas.microsoft.com/office/drawing/2014/main" id="{3702F71F-7935-45E8-A0A9-F77A33CDA250}"/>
                </a:ext>
              </a:extLst>
            </p:cNvPr>
            <p:cNvSpPr txBox="1"/>
            <p:nvPr/>
          </p:nvSpPr>
          <p:spPr>
            <a:xfrm>
              <a:off x="6838558" y="3861048"/>
              <a:ext cx="351378" cy="369332"/>
            </a:xfrm>
            <a:prstGeom prst="rect">
              <a:avLst/>
            </a:prstGeom>
            <a:noFill/>
          </p:spPr>
          <p:txBody>
            <a:bodyPr wrap="none" rtlCol="0">
              <a:spAutoFit/>
            </a:bodyPr>
            <a:lstStyle/>
            <a:p>
              <a:r>
                <a:rPr lang="tr-TR" dirty="0">
                  <a:latin typeface="Times New Roman" panose="02020603050405020304" pitchFamily="18" charset="0"/>
                  <a:cs typeface="Times New Roman" panose="02020603050405020304" pitchFamily="18" charset="0"/>
                </a:rPr>
                <a:t>O</a:t>
              </a:r>
              <a:endParaRPr lang="en-US" dirty="0">
                <a:latin typeface="Times New Roman" panose="02020603050405020304" pitchFamily="18" charset="0"/>
                <a:cs typeface="Times New Roman" panose="02020603050405020304" pitchFamily="18" charset="0"/>
              </a:endParaRPr>
            </a:p>
          </p:txBody>
        </p:sp>
        <p:sp>
          <p:nvSpPr>
            <p:cNvPr id="23" name="Dikdörtgen 22">
              <a:extLst>
                <a:ext uri="{FF2B5EF4-FFF2-40B4-BE49-F238E27FC236}">
                  <a16:creationId xmlns:a16="http://schemas.microsoft.com/office/drawing/2014/main" id="{6BB61C65-4680-44D9-8E56-9498211DB59C}"/>
                </a:ext>
              </a:extLst>
            </p:cNvPr>
            <p:cNvSpPr/>
            <p:nvPr/>
          </p:nvSpPr>
          <p:spPr>
            <a:xfrm>
              <a:off x="547936" y="2546320"/>
              <a:ext cx="4860647" cy="1754326"/>
            </a:xfrm>
            <a:prstGeom prst="rect">
              <a:avLst/>
            </a:prstGeom>
          </p:spPr>
          <p:txBody>
            <a:bodyPr wrap="square">
              <a:spAutoFit/>
            </a:bodyPr>
            <a:lstStyle/>
            <a:p>
              <a:r>
                <a:rPr lang="tr-TR" dirty="0">
                  <a:latin typeface="Times New Roman" panose="02020603050405020304" pitchFamily="18" charset="0"/>
                  <a:cs typeface="Times New Roman" panose="02020603050405020304" pitchFamily="18" charset="0"/>
                </a:rPr>
                <a:t>Bir tel parçası gösterilen yönde </a:t>
              </a:r>
              <a:r>
                <a:rPr lang="en-US" i="1"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=6</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00 A</a:t>
              </a:r>
              <a:r>
                <a:rPr lang="tr-TR" dirty="0">
                  <a:latin typeface="Times New Roman" panose="02020603050405020304" pitchFamily="18" charset="0"/>
                  <a:cs typeface="Times New Roman" panose="02020603050405020304" pitchFamily="18" charset="0"/>
                </a:rPr>
                <a:t> akımını taşımaktadır. Yayın yarıçapı </a:t>
              </a:r>
              <a:r>
                <a:rPr lang="en-US" i="1"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=3</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00 cm</a:t>
              </a:r>
              <a:r>
                <a:rPr lang="tr-TR" dirty="0">
                  <a:latin typeface="Times New Roman" panose="02020603050405020304" pitchFamily="18" charset="0"/>
                  <a:cs typeface="Times New Roman" panose="02020603050405020304" pitchFamily="18" charset="0"/>
                </a:rPr>
                <a:t> olarak verilmiştir</a:t>
              </a:r>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O merkez noktasında manyetik alanın yönünü be büyüklüğünü bulunuz. Cevabınızı </a:t>
              </a:r>
              <a:r>
                <a:rPr lang="en-US" dirty="0">
                  <a:latin typeface="Times New Roman" panose="02020603050405020304" pitchFamily="18" charset="0"/>
                  <a:cs typeface="Times New Roman" panose="02020603050405020304" pitchFamily="18" charset="0"/>
                </a:rPr>
                <a:t>µT</a:t>
              </a:r>
              <a:r>
                <a:rPr lang="tr-TR" dirty="0">
                  <a:latin typeface="Times New Roman" panose="02020603050405020304" pitchFamily="18" charset="0"/>
                  <a:cs typeface="Times New Roman" panose="02020603050405020304" pitchFamily="18" charset="0"/>
                </a:rPr>
                <a:t> cinsinden veriniz.</a:t>
              </a:r>
              <a:r>
                <a:rPr lang="en-US" dirty="0">
                  <a:latin typeface="Times New Roman" panose="02020603050405020304" pitchFamily="18" charset="0"/>
                  <a:cs typeface="Times New Roman" panose="02020603050405020304" pitchFamily="18" charset="0"/>
                </a:rPr>
                <a:t> (π=3</a:t>
              </a:r>
              <a:r>
                <a:rPr lang="tr-TR" dirty="0">
                  <a:latin typeface="Times New Roman" panose="02020603050405020304" pitchFamily="18" charset="0"/>
                  <a:cs typeface="Times New Roman" panose="02020603050405020304" pitchFamily="18" charset="0"/>
                </a:rPr>
                <a:t> alınız, dolayısıyla </a:t>
              </a:r>
              <a:r>
                <a:rPr lang="en-US" dirty="0">
                  <a:latin typeface="Times New Roman" panose="02020603050405020304" pitchFamily="18" charset="0"/>
                  <a:cs typeface="Times New Roman" panose="02020603050405020304" pitchFamily="18" charset="0"/>
                </a:rPr>
                <a:t>μ</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 12×10</a:t>
              </a:r>
              <a:r>
                <a:rPr lang="en-US" baseline="30000" dirty="0">
                  <a:latin typeface="Times New Roman" panose="02020603050405020304" pitchFamily="18" charset="0"/>
                  <a:cs typeface="Times New Roman" panose="02020603050405020304" pitchFamily="18" charset="0"/>
                </a:rPr>
                <a:t>−7</a:t>
              </a:r>
              <a:r>
                <a:rPr lang="en-US" dirty="0">
                  <a:latin typeface="Times New Roman" panose="02020603050405020304" pitchFamily="18" charset="0"/>
                  <a:cs typeface="Times New Roman" panose="02020603050405020304" pitchFamily="18" charset="0"/>
                </a:rPr>
                <a:t> H/m</a:t>
              </a:r>
              <a:r>
                <a:rPr lang="tr-TR" dirty="0">
                  <a:latin typeface="Times New Roman" panose="02020603050405020304" pitchFamily="18" charset="0"/>
                  <a:cs typeface="Times New Roman" panose="02020603050405020304" pitchFamily="18" charset="0"/>
                </a:rPr>
                <a:t> alınız</a:t>
              </a:r>
              <a:r>
                <a:rPr lang="en-US" dirty="0">
                  <a:latin typeface="Times New Roman" panose="02020603050405020304" pitchFamily="18" charset="0"/>
                  <a:cs typeface="Times New Roman" panose="02020603050405020304" pitchFamily="18" charset="0"/>
                </a:rPr>
                <a:t>)</a:t>
              </a:r>
            </a:p>
          </p:txBody>
        </p:sp>
      </p:grpSp>
      <p:sp>
        <p:nvSpPr>
          <p:cNvPr id="15" name="Metin kutusu 14">
            <a:extLst>
              <a:ext uri="{FF2B5EF4-FFF2-40B4-BE49-F238E27FC236}">
                <a16:creationId xmlns:a16="http://schemas.microsoft.com/office/drawing/2014/main" id="{3480A510-2352-43F8-9A8F-31892F3341E3}"/>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A4</a:t>
            </a:r>
          </a:p>
        </p:txBody>
      </p:sp>
    </p:spTree>
    <p:extLst>
      <p:ext uri="{BB962C8B-B14F-4D97-AF65-F5344CB8AC3E}">
        <p14:creationId xmlns:p14="http://schemas.microsoft.com/office/powerpoint/2010/main" val="2447053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etin kutusu 21">
            <a:extLst>
              <a:ext uri="{FF2B5EF4-FFF2-40B4-BE49-F238E27FC236}">
                <a16:creationId xmlns:a16="http://schemas.microsoft.com/office/drawing/2014/main" id="{376314DC-90CE-49A4-BFC8-56B6CB6C5E9A}"/>
              </a:ext>
            </a:extLst>
          </p:cNvPr>
          <p:cNvSpPr txBox="1"/>
          <p:nvPr/>
        </p:nvSpPr>
        <p:spPr>
          <a:xfrm>
            <a:off x="6228184" y="5517232"/>
            <a:ext cx="1930374" cy="369332"/>
          </a:xfrm>
          <a:prstGeom prst="rect">
            <a:avLst/>
          </a:prstGeom>
          <a:noFill/>
        </p:spPr>
        <p:txBody>
          <a:bodyPr wrap="square" rtlCol="0">
            <a:spAutoFit/>
          </a:bodyPr>
          <a:lstStyle/>
          <a:p>
            <a:r>
              <a:rPr lang="tr-TR" dirty="0"/>
              <a:t>30 </a:t>
            </a:r>
            <a:r>
              <a:rPr lang="tr-TR" dirty="0" err="1"/>
              <a:t>into</a:t>
            </a:r>
            <a:r>
              <a:rPr lang="tr-TR" dirty="0"/>
              <a:t> </a:t>
            </a:r>
            <a:r>
              <a:rPr lang="tr-TR" dirty="0" err="1"/>
              <a:t>the</a:t>
            </a:r>
            <a:r>
              <a:rPr lang="tr-TR" dirty="0"/>
              <a:t> </a:t>
            </a:r>
            <a:r>
              <a:rPr lang="tr-TR" dirty="0" err="1"/>
              <a:t>page</a:t>
            </a:r>
            <a:endParaRPr lang="en-US" dirty="0"/>
          </a:p>
        </p:txBody>
      </p:sp>
      <p:grpSp>
        <p:nvGrpSpPr>
          <p:cNvPr id="3" name="Grup 2">
            <a:extLst>
              <a:ext uri="{FF2B5EF4-FFF2-40B4-BE49-F238E27FC236}">
                <a16:creationId xmlns:a16="http://schemas.microsoft.com/office/drawing/2014/main" id="{5D657C67-B4F9-4E33-845F-888A60A9B31C}"/>
              </a:ext>
            </a:extLst>
          </p:cNvPr>
          <p:cNvGrpSpPr/>
          <p:nvPr/>
        </p:nvGrpSpPr>
        <p:grpSpPr>
          <a:xfrm>
            <a:off x="557133" y="1229219"/>
            <a:ext cx="8284699" cy="3001161"/>
            <a:chOff x="557133" y="1229219"/>
            <a:chExt cx="8284699" cy="3001161"/>
          </a:xfrm>
        </p:grpSpPr>
        <p:sp>
          <p:nvSpPr>
            <p:cNvPr id="2" name="Dikdörtgen 1">
              <a:extLst>
                <a:ext uri="{FF2B5EF4-FFF2-40B4-BE49-F238E27FC236}">
                  <a16:creationId xmlns:a16="http://schemas.microsoft.com/office/drawing/2014/main" id="{945E0910-5CF0-4113-A912-E463339961C2}"/>
                </a:ext>
              </a:extLst>
            </p:cNvPr>
            <p:cNvSpPr/>
            <p:nvPr/>
          </p:nvSpPr>
          <p:spPr>
            <a:xfrm>
              <a:off x="560912" y="1229219"/>
              <a:ext cx="8280920"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segment of wire in the figure carries a current of </a:t>
              </a:r>
              <a:r>
                <a:rPr lang="en-US" i="1"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8</a:t>
              </a:r>
              <a:r>
                <a:rPr lang="en-US" dirty="0">
                  <a:latin typeface="Times New Roman" panose="02020603050405020304" pitchFamily="18" charset="0"/>
                  <a:cs typeface="Times New Roman" panose="02020603050405020304" pitchFamily="18" charset="0"/>
                </a:rPr>
                <a:t>.00 A, where the radius of the circular arc is </a:t>
              </a:r>
              <a:r>
                <a:rPr lang="en-US" i="1"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.00 cm. Determine the magnitude and direction of the magnetic field at the origin. Give your answer in µT</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(take</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π=3</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and thus μ</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 12×10</a:t>
              </a:r>
              <a:r>
                <a:rPr lang="en-US" baseline="30000" dirty="0">
                  <a:latin typeface="Times New Roman" panose="02020603050405020304" pitchFamily="18" charset="0"/>
                  <a:cs typeface="Times New Roman" panose="02020603050405020304" pitchFamily="18" charset="0"/>
                </a:rPr>
                <a:t>−7</a:t>
              </a:r>
              <a:r>
                <a:rPr lang="en-US" dirty="0">
                  <a:latin typeface="Times New Roman" panose="02020603050405020304" pitchFamily="18" charset="0"/>
                  <a:cs typeface="Times New Roman" panose="02020603050405020304" pitchFamily="18" charset="0"/>
                </a:rPr>
                <a:t> H/m)</a:t>
              </a:r>
            </a:p>
          </p:txBody>
        </p:sp>
        <p:cxnSp>
          <p:nvCxnSpPr>
            <p:cNvPr id="4" name="Düz Bağlayıcı 3">
              <a:extLst>
                <a:ext uri="{FF2B5EF4-FFF2-40B4-BE49-F238E27FC236}">
                  <a16:creationId xmlns:a16="http://schemas.microsoft.com/office/drawing/2014/main" id="{C7D5324C-75AA-4C55-84D2-00B851573E13}"/>
                </a:ext>
              </a:extLst>
            </p:cNvPr>
            <p:cNvCxnSpPr>
              <a:cxnSpLocks/>
            </p:cNvCxnSpPr>
            <p:nvPr/>
          </p:nvCxnSpPr>
          <p:spPr>
            <a:xfrm>
              <a:off x="5724128" y="2636912"/>
              <a:ext cx="1296144" cy="129614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 name="Düz Bağlayıcı 4">
              <a:extLst>
                <a:ext uri="{FF2B5EF4-FFF2-40B4-BE49-F238E27FC236}">
                  <a16:creationId xmlns:a16="http://schemas.microsoft.com/office/drawing/2014/main" id="{7CC0FCBA-CDD0-4BA2-A90B-A4E4B6658EBF}"/>
                </a:ext>
              </a:extLst>
            </p:cNvPr>
            <p:cNvCxnSpPr>
              <a:cxnSpLocks/>
            </p:cNvCxnSpPr>
            <p:nvPr/>
          </p:nvCxnSpPr>
          <p:spPr>
            <a:xfrm flipH="1">
              <a:off x="7020272" y="2636912"/>
              <a:ext cx="1296144" cy="129614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Düz Bağlayıcı 10">
              <a:extLst>
                <a:ext uri="{FF2B5EF4-FFF2-40B4-BE49-F238E27FC236}">
                  <a16:creationId xmlns:a16="http://schemas.microsoft.com/office/drawing/2014/main" id="{1A724328-3BE9-422B-9B4C-26B53E4D6140}"/>
                </a:ext>
              </a:extLst>
            </p:cNvPr>
            <p:cNvCxnSpPr/>
            <p:nvPr/>
          </p:nvCxnSpPr>
          <p:spPr>
            <a:xfrm>
              <a:off x="5457800" y="2370584"/>
              <a:ext cx="914400" cy="914400"/>
            </a:xfrm>
            <a:prstGeom prst="line">
              <a:avLst/>
            </a:prstGeom>
            <a:ln w="28575">
              <a:headEnd type="none"/>
              <a:tailEnd type="arrow"/>
            </a:ln>
          </p:spPr>
          <p:style>
            <a:lnRef idx="1">
              <a:schemeClr val="accent1"/>
            </a:lnRef>
            <a:fillRef idx="0">
              <a:schemeClr val="accent1"/>
            </a:fillRef>
            <a:effectRef idx="0">
              <a:schemeClr val="accent1"/>
            </a:effectRef>
            <a:fontRef idx="minor">
              <a:schemeClr val="tx1"/>
            </a:fontRef>
          </p:style>
        </p:cxnSp>
        <p:cxnSp>
          <p:nvCxnSpPr>
            <p:cNvPr id="12" name="Düz Bağlayıcı 11">
              <a:extLst>
                <a:ext uri="{FF2B5EF4-FFF2-40B4-BE49-F238E27FC236}">
                  <a16:creationId xmlns:a16="http://schemas.microsoft.com/office/drawing/2014/main" id="{70575448-14BC-4B92-89F8-91E7C054BD68}"/>
                </a:ext>
              </a:extLst>
            </p:cNvPr>
            <p:cNvCxnSpPr>
              <a:cxnSpLocks/>
            </p:cNvCxnSpPr>
            <p:nvPr/>
          </p:nvCxnSpPr>
          <p:spPr>
            <a:xfrm flipH="1">
              <a:off x="7668344" y="2259443"/>
              <a:ext cx="1008112" cy="999728"/>
            </a:xfrm>
            <a:prstGeom prst="line">
              <a:avLst/>
            </a:prstGeom>
            <a:ln w="19050">
              <a:headEnd type="arrow"/>
              <a:tailEnd type="none"/>
            </a:ln>
          </p:spPr>
          <p:style>
            <a:lnRef idx="1">
              <a:schemeClr val="accent1"/>
            </a:lnRef>
            <a:fillRef idx="0">
              <a:schemeClr val="accent1"/>
            </a:fillRef>
            <a:effectRef idx="0">
              <a:schemeClr val="accent1"/>
            </a:effectRef>
            <a:fontRef idx="minor">
              <a:schemeClr val="tx1"/>
            </a:fontRef>
          </p:style>
        </p:cxnSp>
        <p:sp>
          <p:nvSpPr>
            <p:cNvPr id="17" name="Yay 16">
              <a:extLst>
                <a:ext uri="{FF2B5EF4-FFF2-40B4-BE49-F238E27FC236}">
                  <a16:creationId xmlns:a16="http://schemas.microsoft.com/office/drawing/2014/main" id="{B1F8C613-3815-41E4-BF0A-FE4ED7167716}"/>
                </a:ext>
              </a:extLst>
            </p:cNvPr>
            <p:cNvSpPr/>
            <p:nvPr/>
          </p:nvSpPr>
          <p:spPr>
            <a:xfrm rot="19082217">
              <a:off x="6371036" y="2724639"/>
              <a:ext cx="1329295" cy="1408720"/>
            </a:xfrm>
            <a:prstGeom prst="arc">
              <a:avLst>
                <a:gd name="adj1" fmla="val 14055756"/>
                <a:gd name="adj2" fmla="val 1637450"/>
              </a:avLst>
            </a:pr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Metin kutusu 17">
              <a:extLst>
                <a:ext uri="{FF2B5EF4-FFF2-40B4-BE49-F238E27FC236}">
                  <a16:creationId xmlns:a16="http://schemas.microsoft.com/office/drawing/2014/main" id="{ABB66B24-33F5-4064-8242-B833BF71A973}"/>
                </a:ext>
              </a:extLst>
            </p:cNvPr>
            <p:cNvSpPr txBox="1"/>
            <p:nvPr/>
          </p:nvSpPr>
          <p:spPr>
            <a:xfrm>
              <a:off x="7308304" y="2564904"/>
              <a:ext cx="261610" cy="369332"/>
            </a:xfrm>
            <a:prstGeom prst="rect">
              <a:avLst/>
            </a:prstGeom>
            <a:noFill/>
          </p:spPr>
          <p:txBody>
            <a:bodyPr wrap="none" rtlCol="0">
              <a:spAutoFit/>
            </a:bodyPr>
            <a:lstStyle/>
            <a:p>
              <a:r>
                <a:rPr lang="tr-TR" i="1" dirty="0">
                  <a:latin typeface="Times New Roman" panose="02020603050405020304" pitchFamily="18" charset="0"/>
                  <a:cs typeface="Times New Roman" panose="02020603050405020304" pitchFamily="18" charset="0"/>
                </a:rPr>
                <a:t>I</a:t>
              </a:r>
              <a:endParaRPr lang="en-US" i="1" dirty="0">
                <a:latin typeface="Times New Roman" panose="02020603050405020304" pitchFamily="18" charset="0"/>
                <a:cs typeface="Times New Roman" panose="02020603050405020304" pitchFamily="18" charset="0"/>
              </a:endParaRPr>
            </a:p>
          </p:txBody>
        </p:sp>
        <p:sp>
          <p:nvSpPr>
            <p:cNvPr id="19" name="Metin kutusu 18">
              <a:extLst>
                <a:ext uri="{FF2B5EF4-FFF2-40B4-BE49-F238E27FC236}">
                  <a16:creationId xmlns:a16="http://schemas.microsoft.com/office/drawing/2014/main" id="{D6F25766-712F-422F-B965-E2BF884BB75F}"/>
                </a:ext>
              </a:extLst>
            </p:cNvPr>
            <p:cNvSpPr txBox="1"/>
            <p:nvPr/>
          </p:nvSpPr>
          <p:spPr>
            <a:xfrm>
              <a:off x="6799513" y="3554433"/>
              <a:ext cx="500458" cy="369332"/>
            </a:xfrm>
            <a:prstGeom prst="rect">
              <a:avLst/>
            </a:prstGeom>
            <a:noFill/>
          </p:spPr>
          <p:txBody>
            <a:bodyPr wrap="none" rtlCol="0">
              <a:spAutoFit/>
            </a:bodyPr>
            <a:lstStyle/>
            <a:p>
              <a:r>
                <a:rPr lang="tr-TR" dirty="0"/>
                <a:t>90</a:t>
              </a:r>
              <a:r>
                <a:rPr lang="tr-TR" baseline="30000" dirty="0"/>
                <a:t>o</a:t>
              </a:r>
              <a:endParaRPr lang="en-US" baseline="30000" dirty="0"/>
            </a:p>
          </p:txBody>
        </p:sp>
        <p:sp>
          <p:nvSpPr>
            <p:cNvPr id="20" name="Metin kutusu 19">
              <a:extLst>
                <a:ext uri="{FF2B5EF4-FFF2-40B4-BE49-F238E27FC236}">
                  <a16:creationId xmlns:a16="http://schemas.microsoft.com/office/drawing/2014/main" id="{9496A7DA-8B41-4BCE-B535-78779F65B05E}"/>
                </a:ext>
              </a:extLst>
            </p:cNvPr>
            <p:cNvSpPr txBox="1"/>
            <p:nvPr/>
          </p:nvSpPr>
          <p:spPr>
            <a:xfrm>
              <a:off x="7387236" y="3389249"/>
              <a:ext cx="325730" cy="369332"/>
            </a:xfrm>
            <a:prstGeom prst="rect">
              <a:avLst/>
            </a:prstGeom>
            <a:noFill/>
          </p:spPr>
          <p:txBody>
            <a:bodyPr wrap="none" rtlCol="0">
              <a:spAutoFit/>
            </a:bodyPr>
            <a:lstStyle/>
            <a:p>
              <a:r>
                <a:rPr lang="tr-TR" i="1" dirty="0">
                  <a:latin typeface="Times New Roman" panose="02020603050405020304" pitchFamily="18" charset="0"/>
                  <a:cs typeface="Times New Roman" panose="02020603050405020304" pitchFamily="18" charset="0"/>
                </a:rPr>
                <a:t>R</a:t>
              </a:r>
              <a:endParaRPr lang="en-US" i="1" dirty="0">
                <a:latin typeface="Times New Roman" panose="02020603050405020304" pitchFamily="18" charset="0"/>
                <a:cs typeface="Times New Roman" panose="02020603050405020304" pitchFamily="18" charset="0"/>
              </a:endParaRPr>
            </a:p>
          </p:txBody>
        </p:sp>
        <p:sp>
          <p:nvSpPr>
            <p:cNvPr id="21" name="Metin kutusu 20">
              <a:extLst>
                <a:ext uri="{FF2B5EF4-FFF2-40B4-BE49-F238E27FC236}">
                  <a16:creationId xmlns:a16="http://schemas.microsoft.com/office/drawing/2014/main" id="{3702F71F-7935-45E8-A0A9-F77A33CDA250}"/>
                </a:ext>
              </a:extLst>
            </p:cNvPr>
            <p:cNvSpPr txBox="1"/>
            <p:nvPr/>
          </p:nvSpPr>
          <p:spPr>
            <a:xfrm>
              <a:off x="6838558" y="3861048"/>
              <a:ext cx="351378" cy="369332"/>
            </a:xfrm>
            <a:prstGeom prst="rect">
              <a:avLst/>
            </a:prstGeom>
            <a:noFill/>
          </p:spPr>
          <p:txBody>
            <a:bodyPr wrap="none" rtlCol="0">
              <a:spAutoFit/>
            </a:bodyPr>
            <a:lstStyle/>
            <a:p>
              <a:r>
                <a:rPr lang="tr-TR" dirty="0">
                  <a:latin typeface="Times New Roman" panose="02020603050405020304" pitchFamily="18" charset="0"/>
                  <a:cs typeface="Times New Roman" panose="02020603050405020304" pitchFamily="18" charset="0"/>
                </a:rPr>
                <a:t>O</a:t>
              </a:r>
              <a:endParaRPr lang="en-US" dirty="0">
                <a:latin typeface="Times New Roman" panose="02020603050405020304" pitchFamily="18" charset="0"/>
                <a:cs typeface="Times New Roman" panose="02020603050405020304" pitchFamily="18" charset="0"/>
              </a:endParaRPr>
            </a:p>
          </p:txBody>
        </p:sp>
        <p:sp>
          <p:nvSpPr>
            <p:cNvPr id="23" name="Dikdörtgen 22">
              <a:extLst>
                <a:ext uri="{FF2B5EF4-FFF2-40B4-BE49-F238E27FC236}">
                  <a16:creationId xmlns:a16="http://schemas.microsoft.com/office/drawing/2014/main" id="{6BB61C65-4680-44D9-8E56-9498211DB59C}"/>
                </a:ext>
              </a:extLst>
            </p:cNvPr>
            <p:cNvSpPr/>
            <p:nvPr/>
          </p:nvSpPr>
          <p:spPr>
            <a:xfrm>
              <a:off x="557133" y="2400157"/>
              <a:ext cx="4860647" cy="1754326"/>
            </a:xfrm>
            <a:prstGeom prst="rect">
              <a:avLst/>
            </a:prstGeom>
          </p:spPr>
          <p:txBody>
            <a:bodyPr wrap="square">
              <a:spAutoFit/>
            </a:bodyPr>
            <a:lstStyle/>
            <a:p>
              <a:r>
                <a:rPr lang="tr-TR" dirty="0">
                  <a:latin typeface="Times New Roman" panose="02020603050405020304" pitchFamily="18" charset="0"/>
                  <a:cs typeface="Times New Roman" panose="02020603050405020304" pitchFamily="18" charset="0"/>
                </a:rPr>
                <a:t>Bir tel parçası gösterilen yönde </a:t>
              </a:r>
              <a:r>
                <a:rPr lang="en-US" i="1"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8,</a:t>
              </a:r>
              <a:r>
                <a:rPr lang="en-US" dirty="0">
                  <a:latin typeface="Times New Roman" panose="02020603050405020304" pitchFamily="18" charset="0"/>
                  <a:cs typeface="Times New Roman" panose="02020603050405020304" pitchFamily="18" charset="0"/>
                </a:rPr>
                <a:t>00 A</a:t>
              </a:r>
              <a:r>
                <a:rPr lang="tr-TR" dirty="0">
                  <a:latin typeface="Times New Roman" panose="02020603050405020304" pitchFamily="18" charset="0"/>
                  <a:cs typeface="Times New Roman" panose="02020603050405020304" pitchFamily="18" charset="0"/>
                </a:rPr>
                <a:t> akımını taşımaktadır. Yayın yarıçapı </a:t>
              </a:r>
              <a:r>
                <a:rPr lang="en-US" i="1"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00 cm</a:t>
              </a:r>
              <a:r>
                <a:rPr lang="tr-TR" dirty="0">
                  <a:latin typeface="Times New Roman" panose="02020603050405020304" pitchFamily="18" charset="0"/>
                  <a:cs typeface="Times New Roman" panose="02020603050405020304" pitchFamily="18" charset="0"/>
                </a:rPr>
                <a:t> olarak verilmiştir</a:t>
              </a:r>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O merkez noktasında manyetik alanın yönünü be büyüklüğünü bulunuz. Cevabınızı </a:t>
              </a:r>
              <a:r>
                <a:rPr lang="en-US" dirty="0">
                  <a:latin typeface="Times New Roman" panose="02020603050405020304" pitchFamily="18" charset="0"/>
                  <a:cs typeface="Times New Roman" panose="02020603050405020304" pitchFamily="18" charset="0"/>
                </a:rPr>
                <a:t>µT</a:t>
              </a:r>
              <a:r>
                <a:rPr lang="tr-TR" dirty="0">
                  <a:latin typeface="Times New Roman" panose="02020603050405020304" pitchFamily="18" charset="0"/>
                  <a:cs typeface="Times New Roman" panose="02020603050405020304" pitchFamily="18" charset="0"/>
                </a:rPr>
                <a:t> cinsinden veriniz.</a:t>
              </a:r>
              <a:r>
                <a:rPr lang="en-US" dirty="0">
                  <a:latin typeface="Times New Roman" panose="02020603050405020304" pitchFamily="18" charset="0"/>
                  <a:cs typeface="Times New Roman" panose="02020603050405020304" pitchFamily="18" charset="0"/>
                </a:rPr>
                <a:t> (π=3</a:t>
              </a:r>
              <a:r>
                <a:rPr lang="tr-TR" dirty="0">
                  <a:latin typeface="Times New Roman" panose="02020603050405020304" pitchFamily="18" charset="0"/>
                  <a:cs typeface="Times New Roman" panose="02020603050405020304" pitchFamily="18" charset="0"/>
                </a:rPr>
                <a:t> alınız, dolayısıyla </a:t>
              </a:r>
              <a:r>
                <a:rPr lang="en-US" dirty="0">
                  <a:latin typeface="Times New Roman" panose="02020603050405020304" pitchFamily="18" charset="0"/>
                  <a:cs typeface="Times New Roman" panose="02020603050405020304" pitchFamily="18" charset="0"/>
                </a:rPr>
                <a:t>μ</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 12×10</a:t>
              </a:r>
              <a:r>
                <a:rPr lang="en-US" baseline="30000" dirty="0">
                  <a:latin typeface="Times New Roman" panose="02020603050405020304" pitchFamily="18" charset="0"/>
                  <a:cs typeface="Times New Roman" panose="02020603050405020304" pitchFamily="18" charset="0"/>
                </a:rPr>
                <a:t>−7</a:t>
              </a:r>
              <a:r>
                <a:rPr lang="en-US" dirty="0">
                  <a:latin typeface="Times New Roman" panose="02020603050405020304" pitchFamily="18" charset="0"/>
                  <a:cs typeface="Times New Roman" panose="02020603050405020304" pitchFamily="18" charset="0"/>
                </a:rPr>
                <a:t> H/m</a:t>
              </a:r>
              <a:r>
                <a:rPr lang="tr-TR" dirty="0">
                  <a:latin typeface="Times New Roman" panose="02020603050405020304" pitchFamily="18" charset="0"/>
                  <a:cs typeface="Times New Roman" panose="02020603050405020304" pitchFamily="18" charset="0"/>
                </a:rPr>
                <a:t> alınız</a:t>
              </a:r>
              <a:r>
                <a:rPr lang="en-US" dirty="0">
                  <a:latin typeface="Times New Roman" panose="02020603050405020304" pitchFamily="18" charset="0"/>
                  <a:cs typeface="Times New Roman" panose="02020603050405020304" pitchFamily="18" charset="0"/>
                </a:rPr>
                <a:t>)</a:t>
              </a:r>
            </a:p>
          </p:txBody>
        </p:sp>
      </p:grpSp>
      <p:sp>
        <p:nvSpPr>
          <p:cNvPr id="15" name="Metin kutusu 14">
            <a:extLst>
              <a:ext uri="{FF2B5EF4-FFF2-40B4-BE49-F238E27FC236}">
                <a16:creationId xmlns:a16="http://schemas.microsoft.com/office/drawing/2014/main" id="{7421231B-3438-46F1-88D1-0A26FFACA20C}"/>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B4</a:t>
            </a:r>
          </a:p>
        </p:txBody>
      </p:sp>
    </p:spTree>
    <p:extLst>
      <p:ext uri="{BB962C8B-B14F-4D97-AF65-F5344CB8AC3E}">
        <p14:creationId xmlns:p14="http://schemas.microsoft.com/office/powerpoint/2010/main" val="4168110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etin kutusu 21">
            <a:extLst>
              <a:ext uri="{FF2B5EF4-FFF2-40B4-BE49-F238E27FC236}">
                <a16:creationId xmlns:a16="http://schemas.microsoft.com/office/drawing/2014/main" id="{376314DC-90CE-49A4-BFC8-56B6CB6C5E9A}"/>
              </a:ext>
            </a:extLst>
          </p:cNvPr>
          <p:cNvSpPr txBox="1"/>
          <p:nvPr/>
        </p:nvSpPr>
        <p:spPr>
          <a:xfrm>
            <a:off x="6228183" y="5517232"/>
            <a:ext cx="1772687" cy="369332"/>
          </a:xfrm>
          <a:prstGeom prst="rect">
            <a:avLst/>
          </a:prstGeom>
          <a:noFill/>
        </p:spPr>
        <p:txBody>
          <a:bodyPr wrap="square" rtlCol="0">
            <a:spAutoFit/>
          </a:bodyPr>
          <a:lstStyle/>
          <a:p>
            <a:r>
              <a:rPr lang="tr-TR" dirty="0"/>
              <a:t>30 </a:t>
            </a:r>
            <a:r>
              <a:rPr lang="tr-TR" dirty="0" err="1"/>
              <a:t>into</a:t>
            </a:r>
            <a:r>
              <a:rPr lang="tr-TR" dirty="0"/>
              <a:t> </a:t>
            </a:r>
            <a:r>
              <a:rPr lang="tr-TR" dirty="0" err="1"/>
              <a:t>the</a:t>
            </a:r>
            <a:r>
              <a:rPr lang="tr-TR" dirty="0"/>
              <a:t> </a:t>
            </a:r>
            <a:r>
              <a:rPr lang="tr-TR" dirty="0" err="1"/>
              <a:t>page</a:t>
            </a:r>
            <a:endParaRPr lang="en-US" dirty="0"/>
          </a:p>
        </p:txBody>
      </p:sp>
      <p:grpSp>
        <p:nvGrpSpPr>
          <p:cNvPr id="3" name="Grup 2">
            <a:extLst>
              <a:ext uri="{FF2B5EF4-FFF2-40B4-BE49-F238E27FC236}">
                <a16:creationId xmlns:a16="http://schemas.microsoft.com/office/drawing/2014/main" id="{ABD1CB61-6F89-4D36-BE12-6F3F66DEA518}"/>
              </a:ext>
            </a:extLst>
          </p:cNvPr>
          <p:cNvGrpSpPr/>
          <p:nvPr/>
        </p:nvGrpSpPr>
        <p:grpSpPr>
          <a:xfrm>
            <a:off x="395536" y="1130315"/>
            <a:ext cx="8280920" cy="3100065"/>
            <a:chOff x="395536" y="1130315"/>
            <a:chExt cx="8280920" cy="3100065"/>
          </a:xfrm>
        </p:grpSpPr>
        <p:sp>
          <p:nvSpPr>
            <p:cNvPr id="2" name="Dikdörtgen 1">
              <a:extLst>
                <a:ext uri="{FF2B5EF4-FFF2-40B4-BE49-F238E27FC236}">
                  <a16:creationId xmlns:a16="http://schemas.microsoft.com/office/drawing/2014/main" id="{945E0910-5CF0-4113-A912-E463339961C2}"/>
                </a:ext>
              </a:extLst>
            </p:cNvPr>
            <p:cNvSpPr/>
            <p:nvPr/>
          </p:nvSpPr>
          <p:spPr>
            <a:xfrm>
              <a:off x="395536" y="1130315"/>
              <a:ext cx="8280920"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segment of wire in the figure carries a current of </a:t>
              </a:r>
              <a:r>
                <a:rPr lang="en-US" i="1"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.00 A, where the radius of the circular arc is </a:t>
              </a:r>
              <a:r>
                <a:rPr lang="en-US" i="1"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.00 cm. Determine the magnitude and direction of the magnetic field at the origin. Give your answer in µT</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(take π=3</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thus μ</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 12×10</a:t>
              </a:r>
              <a:r>
                <a:rPr lang="en-US" baseline="30000" dirty="0">
                  <a:latin typeface="Times New Roman" panose="02020603050405020304" pitchFamily="18" charset="0"/>
                  <a:cs typeface="Times New Roman" panose="02020603050405020304" pitchFamily="18" charset="0"/>
                </a:rPr>
                <a:t>−7</a:t>
              </a:r>
              <a:r>
                <a:rPr lang="en-US" dirty="0">
                  <a:latin typeface="Times New Roman" panose="02020603050405020304" pitchFamily="18" charset="0"/>
                  <a:cs typeface="Times New Roman" panose="02020603050405020304" pitchFamily="18" charset="0"/>
                </a:rPr>
                <a:t> H/m)</a:t>
              </a:r>
            </a:p>
          </p:txBody>
        </p:sp>
        <p:cxnSp>
          <p:nvCxnSpPr>
            <p:cNvPr id="4" name="Düz Bağlayıcı 3">
              <a:extLst>
                <a:ext uri="{FF2B5EF4-FFF2-40B4-BE49-F238E27FC236}">
                  <a16:creationId xmlns:a16="http://schemas.microsoft.com/office/drawing/2014/main" id="{C7D5324C-75AA-4C55-84D2-00B851573E13}"/>
                </a:ext>
              </a:extLst>
            </p:cNvPr>
            <p:cNvCxnSpPr>
              <a:cxnSpLocks/>
            </p:cNvCxnSpPr>
            <p:nvPr/>
          </p:nvCxnSpPr>
          <p:spPr>
            <a:xfrm>
              <a:off x="5724128" y="2636912"/>
              <a:ext cx="1296144" cy="129614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 name="Düz Bağlayıcı 4">
              <a:extLst>
                <a:ext uri="{FF2B5EF4-FFF2-40B4-BE49-F238E27FC236}">
                  <a16:creationId xmlns:a16="http://schemas.microsoft.com/office/drawing/2014/main" id="{7CC0FCBA-CDD0-4BA2-A90B-A4E4B6658EBF}"/>
                </a:ext>
              </a:extLst>
            </p:cNvPr>
            <p:cNvCxnSpPr>
              <a:cxnSpLocks/>
            </p:cNvCxnSpPr>
            <p:nvPr/>
          </p:nvCxnSpPr>
          <p:spPr>
            <a:xfrm flipH="1">
              <a:off x="7020272" y="2636912"/>
              <a:ext cx="1296144" cy="129614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Düz Bağlayıcı 10">
              <a:extLst>
                <a:ext uri="{FF2B5EF4-FFF2-40B4-BE49-F238E27FC236}">
                  <a16:creationId xmlns:a16="http://schemas.microsoft.com/office/drawing/2014/main" id="{1A724328-3BE9-422B-9B4C-26B53E4D6140}"/>
                </a:ext>
              </a:extLst>
            </p:cNvPr>
            <p:cNvCxnSpPr/>
            <p:nvPr/>
          </p:nvCxnSpPr>
          <p:spPr>
            <a:xfrm>
              <a:off x="5457800" y="2370584"/>
              <a:ext cx="914400" cy="914400"/>
            </a:xfrm>
            <a:prstGeom prst="line">
              <a:avLst/>
            </a:prstGeom>
            <a:ln w="28575">
              <a:headEnd type="none"/>
              <a:tailEnd type="arrow"/>
            </a:ln>
          </p:spPr>
          <p:style>
            <a:lnRef idx="1">
              <a:schemeClr val="accent1"/>
            </a:lnRef>
            <a:fillRef idx="0">
              <a:schemeClr val="accent1"/>
            </a:fillRef>
            <a:effectRef idx="0">
              <a:schemeClr val="accent1"/>
            </a:effectRef>
            <a:fontRef idx="minor">
              <a:schemeClr val="tx1"/>
            </a:fontRef>
          </p:style>
        </p:cxnSp>
        <p:cxnSp>
          <p:nvCxnSpPr>
            <p:cNvPr id="12" name="Düz Bağlayıcı 11">
              <a:extLst>
                <a:ext uri="{FF2B5EF4-FFF2-40B4-BE49-F238E27FC236}">
                  <a16:creationId xmlns:a16="http://schemas.microsoft.com/office/drawing/2014/main" id="{70575448-14BC-4B92-89F8-91E7C054BD68}"/>
                </a:ext>
              </a:extLst>
            </p:cNvPr>
            <p:cNvCxnSpPr>
              <a:cxnSpLocks/>
            </p:cNvCxnSpPr>
            <p:nvPr/>
          </p:nvCxnSpPr>
          <p:spPr>
            <a:xfrm flipH="1">
              <a:off x="7668344" y="2259443"/>
              <a:ext cx="1008112" cy="999728"/>
            </a:xfrm>
            <a:prstGeom prst="line">
              <a:avLst/>
            </a:prstGeom>
            <a:ln w="19050">
              <a:headEnd type="arrow"/>
              <a:tailEnd type="none"/>
            </a:ln>
          </p:spPr>
          <p:style>
            <a:lnRef idx="1">
              <a:schemeClr val="accent1"/>
            </a:lnRef>
            <a:fillRef idx="0">
              <a:schemeClr val="accent1"/>
            </a:fillRef>
            <a:effectRef idx="0">
              <a:schemeClr val="accent1"/>
            </a:effectRef>
            <a:fontRef idx="minor">
              <a:schemeClr val="tx1"/>
            </a:fontRef>
          </p:style>
        </p:cxnSp>
        <p:sp>
          <p:nvSpPr>
            <p:cNvPr id="17" name="Yay 16">
              <a:extLst>
                <a:ext uri="{FF2B5EF4-FFF2-40B4-BE49-F238E27FC236}">
                  <a16:creationId xmlns:a16="http://schemas.microsoft.com/office/drawing/2014/main" id="{B1F8C613-3815-41E4-BF0A-FE4ED7167716}"/>
                </a:ext>
              </a:extLst>
            </p:cNvPr>
            <p:cNvSpPr/>
            <p:nvPr/>
          </p:nvSpPr>
          <p:spPr>
            <a:xfrm rot="19082217">
              <a:off x="6371036" y="2724639"/>
              <a:ext cx="1329295" cy="1408720"/>
            </a:xfrm>
            <a:prstGeom prst="arc">
              <a:avLst>
                <a:gd name="adj1" fmla="val 14055756"/>
                <a:gd name="adj2" fmla="val 1637450"/>
              </a:avLst>
            </a:pr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Metin kutusu 17">
              <a:extLst>
                <a:ext uri="{FF2B5EF4-FFF2-40B4-BE49-F238E27FC236}">
                  <a16:creationId xmlns:a16="http://schemas.microsoft.com/office/drawing/2014/main" id="{ABB66B24-33F5-4064-8242-B833BF71A973}"/>
                </a:ext>
              </a:extLst>
            </p:cNvPr>
            <p:cNvSpPr txBox="1"/>
            <p:nvPr/>
          </p:nvSpPr>
          <p:spPr>
            <a:xfrm>
              <a:off x="7308304" y="2564904"/>
              <a:ext cx="261610" cy="369332"/>
            </a:xfrm>
            <a:prstGeom prst="rect">
              <a:avLst/>
            </a:prstGeom>
            <a:noFill/>
          </p:spPr>
          <p:txBody>
            <a:bodyPr wrap="none" rtlCol="0">
              <a:spAutoFit/>
            </a:bodyPr>
            <a:lstStyle/>
            <a:p>
              <a:r>
                <a:rPr lang="tr-TR" i="1" dirty="0">
                  <a:latin typeface="Times New Roman" panose="02020603050405020304" pitchFamily="18" charset="0"/>
                  <a:cs typeface="Times New Roman" panose="02020603050405020304" pitchFamily="18" charset="0"/>
                </a:rPr>
                <a:t>I</a:t>
              </a:r>
              <a:endParaRPr lang="en-US" i="1" dirty="0">
                <a:latin typeface="Times New Roman" panose="02020603050405020304" pitchFamily="18" charset="0"/>
                <a:cs typeface="Times New Roman" panose="02020603050405020304" pitchFamily="18" charset="0"/>
              </a:endParaRPr>
            </a:p>
          </p:txBody>
        </p:sp>
        <p:sp>
          <p:nvSpPr>
            <p:cNvPr id="19" name="Metin kutusu 18">
              <a:extLst>
                <a:ext uri="{FF2B5EF4-FFF2-40B4-BE49-F238E27FC236}">
                  <a16:creationId xmlns:a16="http://schemas.microsoft.com/office/drawing/2014/main" id="{D6F25766-712F-422F-B965-E2BF884BB75F}"/>
                </a:ext>
              </a:extLst>
            </p:cNvPr>
            <p:cNvSpPr txBox="1"/>
            <p:nvPr/>
          </p:nvSpPr>
          <p:spPr>
            <a:xfrm>
              <a:off x="6799513" y="3554433"/>
              <a:ext cx="500458" cy="369332"/>
            </a:xfrm>
            <a:prstGeom prst="rect">
              <a:avLst/>
            </a:prstGeom>
            <a:noFill/>
          </p:spPr>
          <p:txBody>
            <a:bodyPr wrap="none" rtlCol="0">
              <a:spAutoFit/>
            </a:bodyPr>
            <a:lstStyle/>
            <a:p>
              <a:r>
                <a:rPr lang="tr-TR" dirty="0"/>
                <a:t>60</a:t>
              </a:r>
              <a:r>
                <a:rPr lang="tr-TR" baseline="30000" dirty="0"/>
                <a:t>o</a:t>
              </a:r>
              <a:endParaRPr lang="en-US" baseline="30000" dirty="0"/>
            </a:p>
          </p:txBody>
        </p:sp>
        <p:sp>
          <p:nvSpPr>
            <p:cNvPr id="20" name="Metin kutusu 19">
              <a:extLst>
                <a:ext uri="{FF2B5EF4-FFF2-40B4-BE49-F238E27FC236}">
                  <a16:creationId xmlns:a16="http://schemas.microsoft.com/office/drawing/2014/main" id="{9496A7DA-8B41-4BCE-B535-78779F65B05E}"/>
                </a:ext>
              </a:extLst>
            </p:cNvPr>
            <p:cNvSpPr txBox="1"/>
            <p:nvPr/>
          </p:nvSpPr>
          <p:spPr>
            <a:xfrm>
              <a:off x="7387236" y="3389249"/>
              <a:ext cx="325730" cy="369332"/>
            </a:xfrm>
            <a:prstGeom prst="rect">
              <a:avLst/>
            </a:prstGeom>
            <a:noFill/>
          </p:spPr>
          <p:txBody>
            <a:bodyPr wrap="none" rtlCol="0">
              <a:spAutoFit/>
            </a:bodyPr>
            <a:lstStyle/>
            <a:p>
              <a:r>
                <a:rPr lang="tr-TR" i="1" dirty="0">
                  <a:latin typeface="Times New Roman" panose="02020603050405020304" pitchFamily="18" charset="0"/>
                  <a:cs typeface="Times New Roman" panose="02020603050405020304" pitchFamily="18" charset="0"/>
                </a:rPr>
                <a:t>R</a:t>
              </a:r>
              <a:endParaRPr lang="en-US" i="1" dirty="0">
                <a:latin typeface="Times New Roman" panose="02020603050405020304" pitchFamily="18" charset="0"/>
                <a:cs typeface="Times New Roman" panose="02020603050405020304" pitchFamily="18" charset="0"/>
              </a:endParaRPr>
            </a:p>
          </p:txBody>
        </p:sp>
        <p:sp>
          <p:nvSpPr>
            <p:cNvPr id="21" name="Metin kutusu 20">
              <a:extLst>
                <a:ext uri="{FF2B5EF4-FFF2-40B4-BE49-F238E27FC236}">
                  <a16:creationId xmlns:a16="http://schemas.microsoft.com/office/drawing/2014/main" id="{3702F71F-7935-45E8-A0A9-F77A33CDA250}"/>
                </a:ext>
              </a:extLst>
            </p:cNvPr>
            <p:cNvSpPr txBox="1"/>
            <p:nvPr/>
          </p:nvSpPr>
          <p:spPr>
            <a:xfrm>
              <a:off x="6838558" y="3861048"/>
              <a:ext cx="351378" cy="369332"/>
            </a:xfrm>
            <a:prstGeom prst="rect">
              <a:avLst/>
            </a:prstGeom>
            <a:noFill/>
          </p:spPr>
          <p:txBody>
            <a:bodyPr wrap="none" rtlCol="0">
              <a:spAutoFit/>
            </a:bodyPr>
            <a:lstStyle/>
            <a:p>
              <a:r>
                <a:rPr lang="tr-TR" dirty="0">
                  <a:latin typeface="Times New Roman" panose="02020603050405020304" pitchFamily="18" charset="0"/>
                  <a:cs typeface="Times New Roman" panose="02020603050405020304" pitchFamily="18" charset="0"/>
                </a:rPr>
                <a:t>O</a:t>
              </a:r>
              <a:endParaRPr lang="en-US" dirty="0">
                <a:latin typeface="Times New Roman" panose="02020603050405020304" pitchFamily="18" charset="0"/>
                <a:cs typeface="Times New Roman" panose="02020603050405020304" pitchFamily="18" charset="0"/>
              </a:endParaRPr>
            </a:p>
          </p:txBody>
        </p:sp>
        <p:sp>
          <p:nvSpPr>
            <p:cNvPr id="23" name="Dikdörtgen 22">
              <a:extLst>
                <a:ext uri="{FF2B5EF4-FFF2-40B4-BE49-F238E27FC236}">
                  <a16:creationId xmlns:a16="http://schemas.microsoft.com/office/drawing/2014/main" id="{6BB61C65-4680-44D9-8E56-9498211DB59C}"/>
                </a:ext>
              </a:extLst>
            </p:cNvPr>
            <p:cNvSpPr/>
            <p:nvPr/>
          </p:nvSpPr>
          <p:spPr>
            <a:xfrm>
              <a:off x="547936" y="2426473"/>
              <a:ext cx="4860647" cy="1754326"/>
            </a:xfrm>
            <a:prstGeom prst="rect">
              <a:avLst/>
            </a:prstGeom>
          </p:spPr>
          <p:txBody>
            <a:bodyPr wrap="square">
              <a:spAutoFit/>
            </a:bodyPr>
            <a:lstStyle/>
            <a:p>
              <a:r>
                <a:rPr lang="tr-TR" dirty="0">
                  <a:latin typeface="Times New Roman" panose="02020603050405020304" pitchFamily="18" charset="0"/>
                  <a:cs typeface="Times New Roman" panose="02020603050405020304" pitchFamily="18" charset="0"/>
                </a:rPr>
                <a:t>Bir tel parçası gösterilen yönde </a:t>
              </a:r>
              <a:r>
                <a:rPr lang="en-US" i="1"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00 A</a:t>
              </a:r>
              <a:r>
                <a:rPr lang="tr-TR" dirty="0">
                  <a:latin typeface="Times New Roman" panose="02020603050405020304" pitchFamily="18" charset="0"/>
                  <a:cs typeface="Times New Roman" panose="02020603050405020304" pitchFamily="18" charset="0"/>
                </a:rPr>
                <a:t> akımını taşımaktadır. Yayın yarıçapı </a:t>
              </a:r>
              <a:r>
                <a:rPr lang="en-US" i="1"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00 cm</a:t>
              </a:r>
              <a:r>
                <a:rPr lang="tr-TR" dirty="0">
                  <a:latin typeface="Times New Roman" panose="02020603050405020304" pitchFamily="18" charset="0"/>
                  <a:cs typeface="Times New Roman" panose="02020603050405020304" pitchFamily="18" charset="0"/>
                </a:rPr>
                <a:t> olarak verilmiştir</a:t>
              </a:r>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O merkez noktasında manyetik alanın yönünü be büyüklüğünü bulunuz. Cevabınızı </a:t>
              </a:r>
              <a:r>
                <a:rPr lang="en-US" dirty="0">
                  <a:latin typeface="Times New Roman" panose="02020603050405020304" pitchFamily="18" charset="0"/>
                  <a:cs typeface="Times New Roman" panose="02020603050405020304" pitchFamily="18" charset="0"/>
                </a:rPr>
                <a:t>µT</a:t>
              </a:r>
              <a:r>
                <a:rPr lang="tr-TR" dirty="0">
                  <a:latin typeface="Times New Roman" panose="02020603050405020304" pitchFamily="18" charset="0"/>
                  <a:cs typeface="Times New Roman" panose="02020603050405020304" pitchFamily="18" charset="0"/>
                </a:rPr>
                <a:t> cinsinden veriniz.</a:t>
              </a:r>
              <a:r>
                <a:rPr lang="en-US" dirty="0">
                  <a:latin typeface="Times New Roman" panose="02020603050405020304" pitchFamily="18" charset="0"/>
                  <a:cs typeface="Times New Roman" panose="02020603050405020304" pitchFamily="18" charset="0"/>
                </a:rPr>
                <a:t> (π=3</a:t>
              </a:r>
              <a:r>
                <a:rPr lang="tr-TR" dirty="0">
                  <a:latin typeface="Times New Roman" panose="02020603050405020304" pitchFamily="18" charset="0"/>
                  <a:cs typeface="Times New Roman" panose="02020603050405020304" pitchFamily="18" charset="0"/>
                </a:rPr>
                <a:t> alınız, dolayısıyla </a:t>
              </a:r>
              <a:r>
                <a:rPr lang="en-US" dirty="0">
                  <a:latin typeface="Times New Roman" panose="02020603050405020304" pitchFamily="18" charset="0"/>
                  <a:cs typeface="Times New Roman" panose="02020603050405020304" pitchFamily="18" charset="0"/>
                </a:rPr>
                <a:t>μ</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 12×10</a:t>
              </a:r>
              <a:r>
                <a:rPr lang="en-US" baseline="30000" dirty="0">
                  <a:latin typeface="Times New Roman" panose="02020603050405020304" pitchFamily="18" charset="0"/>
                  <a:cs typeface="Times New Roman" panose="02020603050405020304" pitchFamily="18" charset="0"/>
                </a:rPr>
                <a:t>−7</a:t>
              </a:r>
              <a:r>
                <a:rPr lang="en-US" dirty="0">
                  <a:latin typeface="Times New Roman" panose="02020603050405020304" pitchFamily="18" charset="0"/>
                  <a:cs typeface="Times New Roman" panose="02020603050405020304" pitchFamily="18" charset="0"/>
                </a:rPr>
                <a:t> H/m</a:t>
              </a:r>
              <a:r>
                <a:rPr lang="tr-TR" dirty="0">
                  <a:latin typeface="Times New Roman" panose="02020603050405020304" pitchFamily="18" charset="0"/>
                  <a:cs typeface="Times New Roman" panose="02020603050405020304" pitchFamily="18" charset="0"/>
                </a:rPr>
                <a:t> alınız</a:t>
              </a:r>
              <a:r>
                <a:rPr lang="en-US" dirty="0">
                  <a:latin typeface="Times New Roman" panose="02020603050405020304" pitchFamily="18" charset="0"/>
                  <a:cs typeface="Times New Roman" panose="02020603050405020304" pitchFamily="18" charset="0"/>
                </a:rPr>
                <a:t>)</a:t>
              </a:r>
            </a:p>
          </p:txBody>
        </p:sp>
      </p:grpSp>
      <p:sp>
        <p:nvSpPr>
          <p:cNvPr id="15" name="Metin kutusu 14">
            <a:extLst>
              <a:ext uri="{FF2B5EF4-FFF2-40B4-BE49-F238E27FC236}">
                <a16:creationId xmlns:a16="http://schemas.microsoft.com/office/drawing/2014/main" id="{16265E2A-A657-46BE-BBED-3417D38E4C77}"/>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C4</a:t>
            </a:r>
          </a:p>
        </p:txBody>
      </p:sp>
    </p:spTree>
    <p:extLst>
      <p:ext uri="{BB962C8B-B14F-4D97-AF65-F5344CB8AC3E}">
        <p14:creationId xmlns:p14="http://schemas.microsoft.com/office/powerpoint/2010/main" val="1356155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etin kutusu 21">
            <a:extLst>
              <a:ext uri="{FF2B5EF4-FFF2-40B4-BE49-F238E27FC236}">
                <a16:creationId xmlns:a16="http://schemas.microsoft.com/office/drawing/2014/main" id="{376314DC-90CE-49A4-BFC8-56B6CB6C5E9A}"/>
              </a:ext>
            </a:extLst>
          </p:cNvPr>
          <p:cNvSpPr txBox="1"/>
          <p:nvPr/>
        </p:nvSpPr>
        <p:spPr>
          <a:xfrm>
            <a:off x="6228183" y="5517232"/>
            <a:ext cx="1772687" cy="369332"/>
          </a:xfrm>
          <a:prstGeom prst="rect">
            <a:avLst/>
          </a:prstGeom>
          <a:noFill/>
        </p:spPr>
        <p:txBody>
          <a:bodyPr wrap="square" rtlCol="0">
            <a:spAutoFit/>
          </a:bodyPr>
          <a:lstStyle/>
          <a:p>
            <a:r>
              <a:rPr lang="tr-TR" dirty="0"/>
              <a:t>15 </a:t>
            </a:r>
            <a:r>
              <a:rPr lang="tr-TR" dirty="0" err="1"/>
              <a:t>into</a:t>
            </a:r>
            <a:r>
              <a:rPr lang="tr-TR" dirty="0"/>
              <a:t> </a:t>
            </a:r>
            <a:r>
              <a:rPr lang="tr-TR" dirty="0" err="1"/>
              <a:t>the</a:t>
            </a:r>
            <a:r>
              <a:rPr lang="tr-TR" dirty="0"/>
              <a:t> </a:t>
            </a:r>
            <a:r>
              <a:rPr lang="tr-TR" dirty="0" err="1"/>
              <a:t>page</a:t>
            </a:r>
            <a:endParaRPr lang="en-US" dirty="0"/>
          </a:p>
        </p:txBody>
      </p:sp>
      <p:grpSp>
        <p:nvGrpSpPr>
          <p:cNvPr id="3" name="Grup 2">
            <a:extLst>
              <a:ext uri="{FF2B5EF4-FFF2-40B4-BE49-F238E27FC236}">
                <a16:creationId xmlns:a16="http://schemas.microsoft.com/office/drawing/2014/main" id="{E071A559-0613-459B-BDBA-74417FE673A4}"/>
              </a:ext>
            </a:extLst>
          </p:cNvPr>
          <p:cNvGrpSpPr/>
          <p:nvPr/>
        </p:nvGrpSpPr>
        <p:grpSpPr>
          <a:xfrm>
            <a:off x="547935" y="1156679"/>
            <a:ext cx="8280920" cy="3073701"/>
            <a:chOff x="547935" y="1156679"/>
            <a:chExt cx="8280920" cy="3073701"/>
          </a:xfrm>
        </p:grpSpPr>
        <p:sp>
          <p:nvSpPr>
            <p:cNvPr id="2" name="Dikdörtgen 1">
              <a:extLst>
                <a:ext uri="{FF2B5EF4-FFF2-40B4-BE49-F238E27FC236}">
                  <a16:creationId xmlns:a16="http://schemas.microsoft.com/office/drawing/2014/main" id="{945E0910-5CF0-4113-A912-E463339961C2}"/>
                </a:ext>
              </a:extLst>
            </p:cNvPr>
            <p:cNvSpPr/>
            <p:nvPr/>
          </p:nvSpPr>
          <p:spPr>
            <a:xfrm>
              <a:off x="547935" y="1156679"/>
              <a:ext cx="8280920"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segment of wire in the figure carries a current of </a:t>
              </a:r>
              <a:r>
                <a:rPr lang="en-US" i="1"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.00 A, where the radius of the circular arc is </a:t>
              </a:r>
              <a:r>
                <a:rPr lang="en-US" i="1"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.00 cm. Determine the magnitude and direction of the magnetic field at the origin. Give your answer in µT</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(take</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π=3</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thus μ</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 12×10</a:t>
              </a:r>
              <a:r>
                <a:rPr lang="en-US" baseline="30000" dirty="0">
                  <a:latin typeface="Times New Roman" panose="02020603050405020304" pitchFamily="18" charset="0"/>
                  <a:cs typeface="Times New Roman" panose="02020603050405020304" pitchFamily="18" charset="0"/>
                </a:rPr>
                <a:t>−7</a:t>
              </a:r>
              <a:r>
                <a:rPr lang="en-US" dirty="0">
                  <a:latin typeface="Times New Roman" panose="02020603050405020304" pitchFamily="18" charset="0"/>
                  <a:cs typeface="Times New Roman" panose="02020603050405020304" pitchFamily="18" charset="0"/>
                </a:rPr>
                <a:t> H/m)</a:t>
              </a:r>
            </a:p>
          </p:txBody>
        </p:sp>
        <p:cxnSp>
          <p:nvCxnSpPr>
            <p:cNvPr id="4" name="Düz Bağlayıcı 3">
              <a:extLst>
                <a:ext uri="{FF2B5EF4-FFF2-40B4-BE49-F238E27FC236}">
                  <a16:creationId xmlns:a16="http://schemas.microsoft.com/office/drawing/2014/main" id="{C7D5324C-75AA-4C55-84D2-00B851573E13}"/>
                </a:ext>
              </a:extLst>
            </p:cNvPr>
            <p:cNvCxnSpPr>
              <a:cxnSpLocks/>
            </p:cNvCxnSpPr>
            <p:nvPr/>
          </p:nvCxnSpPr>
          <p:spPr>
            <a:xfrm>
              <a:off x="5724128" y="2636912"/>
              <a:ext cx="1296144" cy="129614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 name="Düz Bağlayıcı 4">
              <a:extLst>
                <a:ext uri="{FF2B5EF4-FFF2-40B4-BE49-F238E27FC236}">
                  <a16:creationId xmlns:a16="http://schemas.microsoft.com/office/drawing/2014/main" id="{7CC0FCBA-CDD0-4BA2-A90B-A4E4B6658EBF}"/>
                </a:ext>
              </a:extLst>
            </p:cNvPr>
            <p:cNvCxnSpPr>
              <a:cxnSpLocks/>
            </p:cNvCxnSpPr>
            <p:nvPr/>
          </p:nvCxnSpPr>
          <p:spPr>
            <a:xfrm flipH="1">
              <a:off x="7020272" y="2636912"/>
              <a:ext cx="1296144" cy="129614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Düz Bağlayıcı 10">
              <a:extLst>
                <a:ext uri="{FF2B5EF4-FFF2-40B4-BE49-F238E27FC236}">
                  <a16:creationId xmlns:a16="http://schemas.microsoft.com/office/drawing/2014/main" id="{1A724328-3BE9-422B-9B4C-26B53E4D6140}"/>
                </a:ext>
              </a:extLst>
            </p:cNvPr>
            <p:cNvCxnSpPr/>
            <p:nvPr/>
          </p:nvCxnSpPr>
          <p:spPr>
            <a:xfrm>
              <a:off x="5457800" y="2370584"/>
              <a:ext cx="914400" cy="914400"/>
            </a:xfrm>
            <a:prstGeom prst="line">
              <a:avLst/>
            </a:prstGeom>
            <a:ln w="28575">
              <a:headEnd type="none"/>
              <a:tailEnd type="arrow"/>
            </a:ln>
          </p:spPr>
          <p:style>
            <a:lnRef idx="1">
              <a:schemeClr val="accent1"/>
            </a:lnRef>
            <a:fillRef idx="0">
              <a:schemeClr val="accent1"/>
            </a:fillRef>
            <a:effectRef idx="0">
              <a:schemeClr val="accent1"/>
            </a:effectRef>
            <a:fontRef idx="minor">
              <a:schemeClr val="tx1"/>
            </a:fontRef>
          </p:style>
        </p:cxnSp>
        <p:cxnSp>
          <p:nvCxnSpPr>
            <p:cNvPr id="12" name="Düz Bağlayıcı 11">
              <a:extLst>
                <a:ext uri="{FF2B5EF4-FFF2-40B4-BE49-F238E27FC236}">
                  <a16:creationId xmlns:a16="http://schemas.microsoft.com/office/drawing/2014/main" id="{70575448-14BC-4B92-89F8-91E7C054BD68}"/>
                </a:ext>
              </a:extLst>
            </p:cNvPr>
            <p:cNvCxnSpPr>
              <a:cxnSpLocks/>
            </p:cNvCxnSpPr>
            <p:nvPr/>
          </p:nvCxnSpPr>
          <p:spPr>
            <a:xfrm flipH="1">
              <a:off x="7668344" y="2259443"/>
              <a:ext cx="1008112" cy="999728"/>
            </a:xfrm>
            <a:prstGeom prst="line">
              <a:avLst/>
            </a:prstGeom>
            <a:ln w="19050">
              <a:headEnd type="arrow"/>
              <a:tailEnd type="none"/>
            </a:ln>
          </p:spPr>
          <p:style>
            <a:lnRef idx="1">
              <a:schemeClr val="accent1"/>
            </a:lnRef>
            <a:fillRef idx="0">
              <a:schemeClr val="accent1"/>
            </a:fillRef>
            <a:effectRef idx="0">
              <a:schemeClr val="accent1"/>
            </a:effectRef>
            <a:fontRef idx="minor">
              <a:schemeClr val="tx1"/>
            </a:fontRef>
          </p:style>
        </p:cxnSp>
        <p:sp>
          <p:nvSpPr>
            <p:cNvPr id="17" name="Yay 16">
              <a:extLst>
                <a:ext uri="{FF2B5EF4-FFF2-40B4-BE49-F238E27FC236}">
                  <a16:creationId xmlns:a16="http://schemas.microsoft.com/office/drawing/2014/main" id="{B1F8C613-3815-41E4-BF0A-FE4ED7167716}"/>
                </a:ext>
              </a:extLst>
            </p:cNvPr>
            <p:cNvSpPr/>
            <p:nvPr/>
          </p:nvSpPr>
          <p:spPr>
            <a:xfrm rot="19082217">
              <a:off x="6371036" y="2724639"/>
              <a:ext cx="1329295" cy="1408720"/>
            </a:xfrm>
            <a:prstGeom prst="arc">
              <a:avLst>
                <a:gd name="adj1" fmla="val 14055756"/>
                <a:gd name="adj2" fmla="val 1637450"/>
              </a:avLst>
            </a:pr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Metin kutusu 17">
              <a:extLst>
                <a:ext uri="{FF2B5EF4-FFF2-40B4-BE49-F238E27FC236}">
                  <a16:creationId xmlns:a16="http://schemas.microsoft.com/office/drawing/2014/main" id="{ABB66B24-33F5-4064-8242-B833BF71A973}"/>
                </a:ext>
              </a:extLst>
            </p:cNvPr>
            <p:cNvSpPr txBox="1"/>
            <p:nvPr/>
          </p:nvSpPr>
          <p:spPr>
            <a:xfrm>
              <a:off x="7308304" y="2564904"/>
              <a:ext cx="261610" cy="369332"/>
            </a:xfrm>
            <a:prstGeom prst="rect">
              <a:avLst/>
            </a:prstGeom>
            <a:noFill/>
          </p:spPr>
          <p:txBody>
            <a:bodyPr wrap="none" rtlCol="0">
              <a:spAutoFit/>
            </a:bodyPr>
            <a:lstStyle/>
            <a:p>
              <a:r>
                <a:rPr lang="tr-TR" i="1" dirty="0">
                  <a:latin typeface="Times New Roman" panose="02020603050405020304" pitchFamily="18" charset="0"/>
                  <a:cs typeface="Times New Roman" panose="02020603050405020304" pitchFamily="18" charset="0"/>
                </a:rPr>
                <a:t>I</a:t>
              </a:r>
              <a:endParaRPr lang="en-US" i="1" dirty="0">
                <a:latin typeface="Times New Roman" panose="02020603050405020304" pitchFamily="18" charset="0"/>
                <a:cs typeface="Times New Roman" panose="02020603050405020304" pitchFamily="18" charset="0"/>
              </a:endParaRPr>
            </a:p>
          </p:txBody>
        </p:sp>
        <p:sp>
          <p:nvSpPr>
            <p:cNvPr id="19" name="Metin kutusu 18">
              <a:extLst>
                <a:ext uri="{FF2B5EF4-FFF2-40B4-BE49-F238E27FC236}">
                  <a16:creationId xmlns:a16="http://schemas.microsoft.com/office/drawing/2014/main" id="{D6F25766-712F-422F-B965-E2BF884BB75F}"/>
                </a:ext>
              </a:extLst>
            </p:cNvPr>
            <p:cNvSpPr txBox="1"/>
            <p:nvPr/>
          </p:nvSpPr>
          <p:spPr>
            <a:xfrm>
              <a:off x="6799513" y="3554433"/>
              <a:ext cx="500458" cy="369332"/>
            </a:xfrm>
            <a:prstGeom prst="rect">
              <a:avLst/>
            </a:prstGeom>
            <a:noFill/>
          </p:spPr>
          <p:txBody>
            <a:bodyPr wrap="none" rtlCol="0">
              <a:spAutoFit/>
            </a:bodyPr>
            <a:lstStyle/>
            <a:p>
              <a:r>
                <a:rPr lang="tr-TR" dirty="0"/>
                <a:t>90</a:t>
              </a:r>
              <a:r>
                <a:rPr lang="tr-TR" baseline="30000" dirty="0"/>
                <a:t>o</a:t>
              </a:r>
              <a:endParaRPr lang="en-US" baseline="30000" dirty="0"/>
            </a:p>
          </p:txBody>
        </p:sp>
        <p:sp>
          <p:nvSpPr>
            <p:cNvPr id="20" name="Metin kutusu 19">
              <a:extLst>
                <a:ext uri="{FF2B5EF4-FFF2-40B4-BE49-F238E27FC236}">
                  <a16:creationId xmlns:a16="http://schemas.microsoft.com/office/drawing/2014/main" id="{9496A7DA-8B41-4BCE-B535-78779F65B05E}"/>
                </a:ext>
              </a:extLst>
            </p:cNvPr>
            <p:cNvSpPr txBox="1"/>
            <p:nvPr/>
          </p:nvSpPr>
          <p:spPr>
            <a:xfrm>
              <a:off x="7387236" y="3389249"/>
              <a:ext cx="325730" cy="369332"/>
            </a:xfrm>
            <a:prstGeom prst="rect">
              <a:avLst/>
            </a:prstGeom>
            <a:noFill/>
          </p:spPr>
          <p:txBody>
            <a:bodyPr wrap="none" rtlCol="0">
              <a:spAutoFit/>
            </a:bodyPr>
            <a:lstStyle/>
            <a:p>
              <a:r>
                <a:rPr lang="tr-TR" i="1" dirty="0">
                  <a:latin typeface="Times New Roman" panose="02020603050405020304" pitchFamily="18" charset="0"/>
                  <a:cs typeface="Times New Roman" panose="02020603050405020304" pitchFamily="18" charset="0"/>
                </a:rPr>
                <a:t>R</a:t>
              </a:r>
              <a:endParaRPr lang="en-US" i="1" dirty="0">
                <a:latin typeface="Times New Roman" panose="02020603050405020304" pitchFamily="18" charset="0"/>
                <a:cs typeface="Times New Roman" panose="02020603050405020304" pitchFamily="18" charset="0"/>
              </a:endParaRPr>
            </a:p>
          </p:txBody>
        </p:sp>
        <p:sp>
          <p:nvSpPr>
            <p:cNvPr id="21" name="Metin kutusu 20">
              <a:extLst>
                <a:ext uri="{FF2B5EF4-FFF2-40B4-BE49-F238E27FC236}">
                  <a16:creationId xmlns:a16="http://schemas.microsoft.com/office/drawing/2014/main" id="{3702F71F-7935-45E8-A0A9-F77A33CDA250}"/>
                </a:ext>
              </a:extLst>
            </p:cNvPr>
            <p:cNvSpPr txBox="1"/>
            <p:nvPr/>
          </p:nvSpPr>
          <p:spPr>
            <a:xfrm>
              <a:off x="6838558" y="3861048"/>
              <a:ext cx="351378" cy="369332"/>
            </a:xfrm>
            <a:prstGeom prst="rect">
              <a:avLst/>
            </a:prstGeom>
            <a:noFill/>
          </p:spPr>
          <p:txBody>
            <a:bodyPr wrap="none" rtlCol="0">
              <a:spAutoFit/>
            </a:bodyPr>
            <a:lstStyle/>
            <a:p>
              <a:r>
                <a:rPr lang="tr-TR" dirty="0">
                  <a:latin typeface="Times New Roman" panose="02020603050405020304" pitchFamily="18" charset="0"/>
                  <a:cs typeface="Times New Roman" panose="02020603050405020304" pitchFamily="18" charset="0"/>
                </a:rPr>
                <a:t>O</a:t>
              </a:r>
              <a:endParaRPr lang="en-US" dirty="0">
                <a:latin typeface="Times New Roman" panose="02020603050405020304" pitchFamily="18" charset="0"/>
                <a:cs typeface="Times New Roman" panose="02020603050405020304" pitchFamily="18" charset="0"/>
              </a:endParaRPr>
            </a:p>
          </p:txBody>
        </p:sp>
        <p:sp>
          <p:nvSpPr>
            <p:cNvPr id="23" name="Dikdörtgen 22">
              <a:extLst>
                <a:ext uri="{FF2B5EF4-FFF2-40B4-BE49-F238E27FC236}">
                  <a16:creationId xmlns:a16="http://schemas.microsoft.com/office/drawing/2014/main" id="{6BB61C65-4680-44D9-8E56-9498211DB59C}"/>
                </a:ext>
              </a:extLst>
            </p:cNvPr>
            <p:cNvSpPr/>
            <p:nvPr/>
          </p:nvSpPr>
          <p:spPr>
            <a:xfrm>
              <a:off x="547935" y="2361621"/>
              <a:ext cx="4860647" cy="1754326"/>
            </a:xfrm>
            <a:prstGeom prst="rect">
              <a:avLst/>
            </a:prstGeom>
          </p:spPr>
          <p:txBody>
            <a:bodyPr wrap="square">
              <a:spAutoFit/>
            </a:bodyPr>
            <a:lstStyle/>
            <a:p>
              <a:r>
                <a:rPr lang="tr-TR" dirty="0">
                  <a:latin typeface="Times New Roman" panose="02020603050405020304" pitchFamily="18" charset="0"/>
                  <a:cs typeface="Times New Roman" panose="02020603050405020304" pitchFamily="18" charset="0"/>
                </a:rPr>
                <a:t>Bir tel parçası gösterilen yönde </a:t>
              </a:r>
              <a:r>
                <a:rPr lang="en-US" i="1"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00 A</a:t>
              </a:r>
              <a:r>
                <a:rPr lang="tr-TR" dirty="0">
                  <a:latin typeface="Times New Roman" panose="02020603050405020304" pitchFamily="18" charset="0"/>
                  <a:cs typeface="Times New Roman" panose="02020603050405020304" pitchFamily="18" charset="0"/>
                </a:rPr>
                <a:t> akımını taşımaktadır. Yayın yarıçapı </a:t>
              </a:r>
              <a:r>
                <a:rPr lang="en-US" i="1"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00 cm</a:t>
              </a:r>
              <a:r>
                <a:rPr lang="tr-TR" dirty="0">
                  <a:latin typeface="Times New Roman" panose="02020603050405020304" pitchFamily="18" charset="0"/>
                  <a:cs typeface="Times New Roman" panose="02020603050405020304" pitchFamily="18" charset="0"/>
                </a:rPr>
                <a:t> olarak verilmiştir</a:t>
              </a:r>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O merkez noktasında manyetik alanın yönünü be büyüklüğünü bulunuz. Cevabınızı </a:t>
              </a:r>
              <a:r>
                <a:rPr lang="en-US" dirty="0">
                  <a:latin typeface="Times New Roman" panose="02020603050405020304" pitchFamily="18" charset="0"/>
                  <a:cs typeface="Times New Roman" panose="02020603050405020304" pitchFamily="18" charset="0"/>
                </a:rPr>
                <a:t>µT</a:t>
              </a:r>
              <a:r>
                <a:rPr lang="tr-TR" dirty="0">
                  <a:latin typeface="Times New Roman" panose="02020603050405020304" pitchFamily="18" charset="0"/>
                  <a:cs typeface="Times New Roman" panose="02020603050405020304" pitchFamily="18" charset="0"/>
                </a:rPr>
                <a:t> cinsinden veriniz.</a:t>
              </a:r>
              <a:r>
                <a:rPr lang="en-US" dirty="0">
                  <a:latin typeface="Times New Roman" panose="02020603050405020304" pitchFamily="18" charset="0"/>
                  <a:cs typeface="Times New Roman" panose="02020603050405020304" pitchFamily="18" charset="0"/>
                </a:rPr>
                <a:t> (π=3</a:t>
              </a:r>
              <a:r>
                <a:rPr lang="tr-TR" dirty="0">
                  <a:latin typeface="Times New Roman" panose="02020603050405020304" pitchFamily="18" charset="0"/>
                  <a:cs typeface="Times New Roman" panose="02020603050405020304" pitchFamily="18" charset="0"/>
                </a:rPr>
                <a:t> alınız, dolayısıyla </a:t>
              </a:r>
              <a:r>
                <a:rPr lang="en-US" dirty="0">
                  <a:latin typeface="Times New Roman" panose="02020603050405020304" pitchFamily="18" charset="0"/>
                  <a:cs typeface="Times New Roman" panose="02020603050405020304" pitchFamily="18" charset="0"/>
                </a:rPr>
                <a:t>μ</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 12×10</a:t>
              </a:r>
              <a:r>
                <a:rPr lang="en-US" baseline="30000" dirty="0">
                  <a:latin typeface="Times New Roman" panose="02020603050405020304" pitchFamily="18" charset="0"/>
                  <a:cs typeface="Times New Roman" panose="02020603050405020304" pitchFamily="18" charset="0"/>
                </a:rPr>
                <a:t>−7</a:t>
              </a:r>
              <a:r>
                <a:rPr lang="en-US" dirty="0">
                  <a:latin typeface="Times New Roman" panose="02020603050405020304" pitchFamily="18" charset="0"/>
                  <a:cs typeface="Times New Roman" panose="02020603050405020304" pitchFamily="18" charset="0"/>
                </a:rPr>
                <a:t> H/m</a:t>
              </a:r>
              <a:r>
                <a:rPr lang="tr-TR" dirty="0">
                  <a:latin typeface="Times New Roman" panose="02020603050405020304" pitchFamily="18" charset="0"/>
                  <a:cs typeface="Times New Roman" panose="02020603050405020304" pitchFamily="18" charset="0"/>
                </a:rPr>
                <a:t> alınız</a:t>
              </a:r>
              <a:r>
                <a:rPr lang="en-US" dirty="0">
                  <a:latin typeface="Times New Roman" panose="02020603050405020304" pitchFamily="18" charset="0"/>
                  <a:cs typeface="Times New Roman" panose="02020603050405020304" pitchFamily="18" charset="0"/>
                </a:rPr>
                <a:t>)</a:t>
              </a:r>
            </a:p>
          </p:txBody>
        </p:sp>
      </p:grpSp>
      <p:sp>
        <p:nvSpPr>
          <p:cNvPr id="15" name="Metin kutusu 14">
            <a:extLst>
              <a:ext uri="{FF2B5EF4-FFF2-40B4-BE49-F238E27FC236}">
                <a16:creationId xmlns:a16="http://schemas.microsoft.com/office/drawing/2014/main" id="{15434723-1BBF-49EC-8932-35D41643C2CB}"/>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D4</a:t>
            </a:r>
          </a:p>
        </p:txBody>
      </p:sp>
    </p:spTree>
    <p:extLst>
      <p:ext uri="{BB962C8B-B14F-4D97-AF65-F5344CB8AC3E}">
        <p14:creationId xmlns:p14="http://schemas.microsoft.com/office/powerpoint/2010/main" val="1206518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 6">
            <a:extLst>
              <a:ext uri="{FF2B5EF4-FFF2-40B4-BE49-F238E27FC236}">
                <a16:creationId xmlns:a16="http://schemas.microsoft.com/office/drawing/2014/main" id="{30878745-21FC-454D-ADB9-7A648C6C9B81}"/>
              </a:ext>
            </a:extLst>
          </p:cNvPr>
          <p:cNvGrpSpPr/>
          <p:nvPr/>
        </p:nvGrpSpPr>
        <p:grpSpPr>
          <a:xfrm>
            <a:off x="539551" y="1556792"/>
            <a:ext cx="7980479" cy="4525963"/>
            <a:chOff x="539551" y="1556792"/>
            <a:chExt cx="7980479" cy="4525963"/>
          </a:xfrm>
        </p:grpSpPr>
        <p:sp>
          <p:nvSpPr>
            <p:cNvPr id="2" name="Dikdörtgen 1">
              <a:extLst>
                <a:ext uri="{FF2B5EF4-FFF2-40B4-BE49-F238E27FC236}">
                  <a16:creationId xmlns:a16="http://schemas.microsoft.com/office/drawing/2014/main" id="{F22E950F-9A5E-49C4-9339-167638E3966C}"/>
                </a:ext>
              </a:extLst>
            </p:cNvPr>
            <p:cNvSpPr/>
            <p:nvPr/>
          </p:nvSpPr>
          <p:spPr>
            <a:xfrm>
              <a:off x="539552" y="1556792"/>
              <a:ext cx="5904656" cy="1728192"/>
            </a:xfrm>
            <a:prstGeom prst="rect">
              <a:avLst/>
            </a:prstGeom>
          </p:spPr>
          <p:txBody>
            <a:bodyPr vert="horz" lIns="91440" tIns="45720" rIns="91440" bIns="45720" rtlCol="0">
              <a:noAutofit/>
            </a:bodyPr>
            <a:lstStyle/>
            <a:p>
              <a:pPr>
                <a:spcBef>
                  <a:spcPct val="20000"/>
                </a:spcBef>
                <a:buFont typeface="Arial" pitchFamily="34" charset="0"/>
              </a:pPr>
              <a:r>
                <a:rPr lang="en-US" dirty="0">
                  <a:latin typeface="Times New Roman" panose="02020603050405020304" pitchFamily="18" charset="0"/>
                  <a:cs typeface="Times New Roman" panose="02020603050405020304" pitchFamily="18" charset="0"/>
                </a:rPr>
                <a:t>Two long straight aluminum wires, each of diameter 0.40 mm, carry the same current but in opposite directions. They are suspended by 1.0-m-long strings as shown in the figure. If the suspension strings make an angle of 3.0° with the vertical and are hanging freely, what is the current in the wires? (density of aluminum = 2.7 g/cm</a:t>
              </a:r>
              <a:r>
                <a:rPr lang="en-US" baseline="30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g=9.80 m/s</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p>
          </p:txBody>
        </p:sp>
        <p:grpSp>
          <p:nvGrpSpPr>
            <p:cNvPr id="5" name="Grup 4">
              <a:extLst>
                <a:ext uri="{FF2B5EF4-FFF2-40B4-BE49-F238E27FC236}">
                  <a16:creationId xmlns:a16="http://schemas.microsoft.com/office/drawing/2014/main" id="{5A992B37-B531-46B4-A7F3-0D71888906D9}"/>
                </a:ext>
              </a:extLst>
            </p:cNvPr>
            <p:cNvGrpSpPr/>
            <p:nvPr/>
          </p:nvGrpSpPr>
          <p:grpSpPr>
            <a:xfrm>
              <a:off x="6444208" y="1556792"/>
              <a:ext cx="2075822" cy="4525963"/>
              <a:chOff x="6444208" y="1556792"/>
              <a:chExt cx="2075822" cy="4525963"/>
            </a:xfrm>
          </p:grpSpPr>
          <p:pic>
            <p:nvPicPr>
              <p:cNvPr id="3" name="Resim 2">
                <a:extLst>
                  <a:ext uri="{FF2B5EF4-FFF2-40B4-BE49-F238E27FC236}">
                    <a16:creationId xmlns:a16="http://schemas.microsoft.com/office/drawing/2014/main" id="{0206B1DD-B1AD-4E99-8745-244C7136B154}"/>
                  </a:ext>
                </a:extLst>
              </p:cNvPr>
              <p:cNvPicPr>
                <a:picLocks noChangeAspect="1"/>
              </p:cNvPicPr>
              <p:nvPr/>
            </p:nvPicPr>
            <p:blipFill>
              <a:blip r:embed="rId2"/>
              <a:stretch>
                <a:fillRect/>
              </a:stretch>
            </p:blipFill>
            <p:spPr>
              <a:xfrm>
                <a:off x="6444208" y="1556792"/>
                <a:ext cx="1931813" cy="4525963"/>
              </a:xfrm>
              <a:prstGeom prst="rect">
                <a:avLst/>
              </a:prstGeom>
              <a:noFill/>
            </p:spPr>
          </p:pic>
          <p:sp>
            <p:nvSpPr>
              <p:cNvPr id="4" name="Metin kutusu 3">
                <a:extLst>
                  <a:ext uri="{FF2B5EF4-FFF2-40B4-BE49-F238E27FC236}">
                    <a16:creationId xmlns:a16="http://schemas.microsoft.com/office/drawing/2014/main" id="{7F4837A0-7562-466F-B7E5-2BFA7D181A57}"/>
                  </a:ext>
                </a:extLst>
              </p:cNvPr>
              <p:cNvSpPr txBox="1"/>
              <p:nvPr/>
            </p:nvSpPr>
            <p:spPr>
              <a:xfrm rot="16544329">
                <a:off x="6392265" y="3331763"/>
                <a:ext cx="945848" cy="461665"/>
              </a:xfrm>
              <a:prstGeom prst="rect">
                <a:avLst/>
              </a:prstGeom>
              <a:solidFill>
                <a:schemeClr val="bg1"/>
              </a:solidFill>
            </p:spPr>
            <p:txBody>
              <a:bodyPr wrap="square" rtlCol="0">
                <a:spAutoFit/>
              </a:bodyPr>
              <a:lstStyle/>
              <a:p>
                <a:r>
                  <a:rPr lang="tr-TR" sz="2400" dirty="0">
                    <a:latin typeface="Times New Roman" panose="02020603050405020304" pitchFamily="18" charset="0"/>
                    <a:cs typeface="Times New Roman" panose="02020603050405020304" pitchFamily="18" charset="0"/>
                  </a:rPr>
                  <a:t>1.0 m</a:t>
                </a:r>
                <a:endParaRPr lang="en-US" sz="2400" dirty="0">
                  <a:latin typeface="Times New Roman" panose="02020603050405020304" pitchFamily="18" charset="0"/>
                  <a:cs typeface="Times New Roman" panose="02020603050405020304" pitchFamily="18" charset="0"/>
                </a:endParaRPr>
              </a:p>
            </p:txBody>
          </p:sp>
          <p:sp>
            <p:nvSpPr>
              <p:cNvPr id="6" name="Metin kutusu 5">
                <a:extLst>
                  <a:ext uri="{FF2B5EF4-FFF2-40B4-BE49-F238E27FC236}">
                    <a16:creationId xmlns:a16="http://schemas.microsoft.com/office/drawing/2014/main" id="{E548FFEF-8066-497A-90BF-E38D3E8F132F}"/>
                  </a:ext>
                </a:extLst>
              </p:cNvPr>
              <p:cNvSpPr txBox="1"/>
              <p:nvPr/>
            </p:nvSpPr>
            <p:spPr>
              <a:xfrm>
                <a:off x="7574182" y="2967335"/>
                <a:ext cx="945848" cy="461665"/>
              </a:xfrm>
              <a:prstGeom prst="rect">
                <a:avLst/>
              </a:prstGeom>
              <a:solidFill>
                <a:schemeClr val="bg1"/>
              </a:solidFill>
            </p:spPr>
            <p:txBody>
              <a:bodyPr wrap="square" rtlCol="0">
                <a:spAutoFit/>
              </a:bodyPr>
              <a:lstStyle/>
              <a:p>
                <a:r>
                  <a:rPr lang="tr-TR" sz="2400" dirty="0">
                    <a:latin typeface="Times New Roman" panose="02020603050405020304" pitchFamily="18" charset="0"/>
                    <a:cs typeface="Times New Roman" panose="02020603050405020304" pitchFamily="18" charset="0"/>
                  </a:rPr>
                  <a:t>6</a:t>
                </a:r>
                <a:r>
                  <a:rPr lang="tr-TR" sz="2400" baseline="30000" dirty="0">
                    <a:latin typeface="Times New Roman" panose="02020603050405020304" pitchFamily="18" charset="0"/>
                    <a:cs typeface="Times New Roman" panose="02020603050405020304" pitchFamily="18" charset="0"/>
                  </a:rPr>
                  <a:t>o</a:t>
                </a:r>
                <a:endParaRPr lang="en-US" sz="2400" baseline="30000" dirty="0">
                  <a:latin typeface="Times New Roman" panose="02020603050405020304" pitchFamily="18" charset="0"/>
                  <a:cs typeface="Times New Roman" panose="02020603050405020304" pitchFamily="18" charset="0"/>
                </a:endParaRPr>
              </a:p>
            </p:txBody>
          </p:sp>
        </p:grpSp>
        <p:sp>
          <p:nvSpPr>
            <p:cNvPr id="11" name="Dikdörtgen 10">
              <a:extLst>
                <a:ext uri="{FF2B5EF4-FFF2-40B4-BE49-F238E27FC236}">
                  <a16:creationId xmlns:a16="http://schemas.microsoft.com/office/drawing/2014/main" id="{1C1ED850-3589-4E60-9D11-68115F044C68}"/>
                </a:ext>
              </a:extLst>
            </p:cNvPr>
            <p:cNvSpPr/>
            <p:nvPr/>
          </p:nvSpPr>
          <p:spPr>
            <a:xfrm>
              <a:off x="539551" y="3645024"/>
              <a:ext cx="6048671" cy="1728192"/>
            </a:xfrm>
            <a:prstGeom prst="rect">
              <a:avLst/>
            </a:prstGeom>
          </p:spPr>
          <p:txBody>
            <a:bodyPr vert="horz" lIns="91440" tIns="45720" rIns="91440" bIns="45720" rtlCol="0">
              <a:noAutofit/>
            </a:bodyPr>
            <a:lstStyle/>
            <a:p>
              <a:pPr>
                <a:spcBef>
                  <a:spcPct val="20000"/>
                </a:spcBef>
                <a:buFont typeface="Arial" pitchFamily="34" charset="0"/>
              </a:pPr>
              <a:r>
                <a:rPr lang="tr-TR" dirty="0">
                  <a:latin typeface="Times New Roman" panose="02020603050405020304" pitchFamily="18" charset="0"/>
                  <a:cs typeface="Times New Roman" panose="02020603050405020304" pitchFamily="18" charset="0"/>
                </a:rPr>
                <a:t>Her birinin çapı </a:t>
              </a:r>
              <a:r>
                <a:rPr lang="en-US" dirty="0">
                  <a:latin typeface="Times New Roman" panose="02020603050405020304" pitchFamily="18" charset="0"/>
                  <a:cs typeface="Times New Roman" panose="02020603050405020304" pitchFamily="18" charset="0"/>
                </a:rPr>
                <a:t>0</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40 mm</a:t>
              </a:r>
              <a:r>
                <a:rPr lang="tr-TR" dirty="0">
                  <a:latin typeface="Times New Roman" panose="02020603050405020304" pitchFamily="18" charset="0"/>
                  <a:cs typeface="Times New Roman" panose="02020603050405020304" pitchFamily="18" charset="0"/>
                </a:rPr>
                <a:t> olan iki uzun alüminyum kablo eşit büyüklükte ama zıt yönde akımlar taşımaktadırlar. Bu iki kablo 1,0 m uzunluğunda ipler ile askıda tutulurken iplerin düşey ile yaptığı açı </a:t>
              </a:r>
              <a:r>
                <a:rPr lang="en-US" dirty="0">
                  <a:latin typeface="Times New Roman" panose="02020603050405020304" pitchFamily="18" charset="0"/>
                  <a:cs typeface="Times New Roman" panose="02020603050405020304" pitchFamily="18" charset="0"/>
                </a:rPr>
                <a:t>3</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0° </a:t>
              </a:r>
              <a:r>
                <a:rPr lang="tr-TR" dirty="0">
                  <a:latin typeface="Times New Roman" panose="02020603050405020304" pitchFamily="18" charset="0"/>
                  <a:cs typeface="Times New Roman" panose="02020603050405020304" pitchFamily="18" charset="0"/>
                </a:rPr>
                <a:t>olmaktadır. Tellerdeki akım nedir? </a:t>
              </a:r>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alüminyum yoğunluğu</a:t>
              </a:r>
              <a:r>
                <a:rPr lang="en-US" dirty="0">
                  <a:latin typeface="Times New Roman" panose="02020603050405020304" pitchFamily="18" charset="0"/>
                  <a:cs typeface="Times New Roman" panose="02020603050405020304" pitchFamily="18" charset="0"/>
                </a:rPr>
                <a:t>= 2</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7 g/cm</a:t>
              </a:r>
              <a:r>
                <a:rPr lang="en-US" baseline="30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g=9</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80 m/s</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p>
          </p:txBody>
        </p:sp>
      </p:grpSp>
      <p:sp>
        <p:nvSpPr>
          <p:cNvPr id="8" name="Metin kutusu 7">
            <a:extLst>
              <a:ext uri="{FF2B5EF4-FFF2-40B4-BE49-F238E27FC236}">
                <a16:creationId xmlns:a16="http://schemas.microsoft.com/office/drawing/2014/main" id="{8896252C-EA69-4064-B620-F8A4BC3A0721}"/>
              </a:ext>
            </a:extLst>
          </p:cNvPr>
          <p:cNvSpPr txBox="1"/>
          <p:nvPr/>
        </p:nvSpPr>
        <p:spPr>
          <a:xfrm>
            <a:off x="4427984" y="6082755"/>
            <a:ext cx="864096" cy="369332"/>
          </a:xfrm>
          <a:prstGeom prst="rect">
            <a:avLst/>
          </a:prstGeom>
          <a:noFill/>
        </p:spPr>
        <p:txBody>
          <a:bodyPr wrap="square" rtlCol="0">
            <a:spAutoFit/>
          </a:bodyPr>
          <a:lstStyle/>
          <a:p>
            <a:r>
              <a:rPr lang="tr-TR" dirty="0"/>
              <a:t>9.55</a:t>
            </a:r>
          </a:p>
        </p:txBody>
      </p:sp>
      <p:sp>
        <p:nvSpPr>
          <p:cNvPr id="10" name="Metin kutusu 9">
            <a:extLst>
              <a:ext uri="{FF2B5EF4-FFF2-40B4-BE49-F238E27FC236}">
                <a16:creationId xmlns:a16="http://schemas.microsoft.com/office/drawing/2014/main" id="{7D09DDAC-5811-487C-8ECD-63565FE03F48}"/>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A5</a:t>
            </a:r>
          </a:p>
        </p:txBody>
      </p:sp>
    </p:spTree>
    <p:extLst>
      <p:ext uri="{BB962C8B-B14F-4D97-AF65-F5344CB8AC3E}">
        <p14:creationId xmlns:p14="http://schemas.microsoft.com/office/powerpoint/2010/main" val="2383930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 6">
            <a:extLst>
              <a:ext uri="{FF2B5EF4-FFF2-40B4-BE49-F238E27FC236}">
                <a16:creationId xmlns:a16="http://schemas.microsoft.com/office/drawing/2014/main" id="{E3E14BF7-35A9-4ADC-B283-B98845954419}"/>
              </a:ext>
            </a:extLst>
          </p:cNvPr>
          <p:cNvGrpSpPr/>
          <p:nvPr/>
        </p:nvGrpSpPr>
        <p:grpSpPr>
          <a:xfrm>
            <a:off x="539551" y="1556792"/>
            <a:ext cx="7980479" cy="4525963"/>
            <a:chOff x="539551" y="1556792"/>
            <a:chExt cx="7980479" cy="4525963"/>
          </a:xfrm>
        </p:grpSpPr>
        <p:sp>
          <p:nvSpPr>
            <p:cNvPr id="2" name="Dikdörtgen 1">
              <a:extLst>
                <a:ext uri="{FF2B5EF4-FFF2-40B4-BE49-F238E27FC236}">
                  <a16:creationId xmlns:a16="http://schemas.microsoft.com/office/drawing/2014/main" id="{F22E950F-9A5E-49C4-9339-167638E3966C}"/>
                </a:ext>
              </a:extLst>
            </p:cNvPr>
            <p:cNvSpPr/>
            <p:nvPr/>
          </p:nvSpPr>
          <p:spPr>
            <a:xfrm>
              <a:off x="539552" y="1556792"/>
              <a:ext cx="5904656" cy="1728192"/>
            </a:xfrm>
            <a:prstGeom prst="rect">
              <a:avLst/>
            </a:prstGeom>
          </p:spPr>
          <p:txBody>
            <a:bodyPr vert="horz" lIns="91440" tIns="45720" rIns="91440" bIns="45720" rtlCol="0">
              <a:noAutofit/>
            </a:bodyPr>
            <a:lstStyle/>
            <a:p>
              <a:pPr>
                <a:spcBef>
                  <a:spcPct val="20000"/>
                </a:spcBef>
                <a:buFont typeface="Arial" pitchFamily="34" charset="0"/>
              </a:pPr>
              <a:r>
                <a:rPr lang="en-US" dirty="0">
                  <a:latin typeface="Times New Roman" panose="02020603050405020304" pitchFamily="18" charset="0"/>
                  <a:cs typeface="Times New Roman" panose="02020603050405020304" pitchFamily="18" charset="0"/>
                </a:rPr>
                <a:t>Two long straight aluminum wires, each of diameter 0.40 mm, carry the same current but in opposite directions. They are suspended by 1.0-m-long strings as shown in the figure. If the suspension strings make an angle of </a:t>
              </a:r>
              <a:r>
                <a:rPr lang="tr-TR"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.0° with the vertical and are hanging freely, what is the current in the wires? (density of aluminum = 2.7 g/cm</a:t>
              </a:r>
              <a:r>
                <a:rPr lang="en-US" baseline="30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g=9.80 m/s</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p>
          </p:txBody>
        </p:sp>
        <p:grpSp>
          <p:nvGrpSpPr>
            <p:cNvPr id="5" name="Grup 4">
              <a:extLst>
                <a:ext uri="{FF2B5EF4-FFF2-40B4-BE49-F238E27FC236}">
                  <a16:creationId xmlns:a16="http://schemas.microsoft.com/office/drawing/2014/main" id="{5A992B37-B531-46B4-A7F3-0D71888906D9}"/>
                </a:ext>
              </a:extLst>
            </p:cNvPr>
            <p:cNvGrpSpPr/>
            <p:nvPr/>
          </p:nvGrpSpPr>
          <p:grpSpPr>
            <a:xfrm>
              <a:off x="6444208" y="1556792"/>
              <a:ext cx="2075822" cy="4525963"/>
              <a:chOff x="6444208" y="1556792"/>
              <a:chExt cx="2075822" cy="4525963"/>
            </a:xfrm>
          </p:grpSpPr>
          <p:pic>
            <p:nvPicPr>
              <p:cNvPr id="3" name="Resim 2">
                <a:extLst>
                  <a:ext uri="{FF2B5EF4-FFF2-40B4-BE49-F238E27FC236}">
                    <a16:creationId xmlns:a16="http://schemas.microsoft.com/office/drawing/2014/main" id="{0206B1DD-B1AD-4E99-8745-244C7136B154}"/>
                  </a:ext>
                </a:extLst>
              </p:cNvPr>
              <p:cNvPicPr>
                <a:picLocks noChangeAspect="1"/>
              </p:cNvPicPr>
              <p:nvPr/>
            </p:nvPicPr>
            <p:blipFill>
              <a:blip r:embed="rId2"/>
              <a:stretch>
                <a:fillRect/>
              </a:stretch>
            </p:blipFill>
            <p:spPr>
              <a:xfrm>
                <a:off x="6444208" y="1556792"/>
                <a:ext cx="1931813" cy="4525963"/>
              </a:xfrm>
              <a:prstGeom prst="rect">
                <a:avLst/>
              </a:prstGeom>
              <a:noFill/>
            </p:spPr>
          </p:pic>
          <p:sp>
            <p:nvSpPr>
              <p:cNvPr id="4" name="Metin kutusu 3">
                <a:extLst>
                  <a:ext uri="{FF2B5EF4-FFF2-40B4-BE49-F238E27FC236}">
                    <a16:creationId xmlns:a16="http://schemas.microsoft.com/office/drawing/2014/main" id="{7F4837A0-7562-466F-B7E5-2BFA7D181A57}"/>
                  </a:ext>
                </a:extLst>
              </p:cNvPr>
              <p:cNvSpPr txBox="1"/>
              <p:nvPr/>
            </p:nvSpPr>
            <p:spPr>
              <a:xfrm rot="16544329">
                <a:off x="6392265" y="3331763"/>
                <a:ext cx="945848" cy="461665"/>
              </a:xfrm>
              <a:prstGeom prst="rect">
                <a:avLst/>
              </a:prstGeom>
              <a:solidFill>
                <a:schemeClr val="bg1"/>
              </a:solidFill>
            </p:spPr>
            <p:txBody>
              <a:bodyPr wrap="square" rtlCol="0">
                <a:spAutoFit/>
              </a:bodyPr>
              <a:lstStyle/>
              <a:p>
                <a:r>
                  <a:rPr lang="tr-TR" sz="2400" dirty="0">
                    <a:latin typeface="Times New Roman" panose="02020603050405020304" pitchFamily="18" charset="0"/>
                    <a:cs typeface="Times New Roman" panose="02020603050405020304" pitchFamily="18" charset="0"/>
                  </a:rPr>
                  <a:t>1.0 m</a:t>
                </a:r>
                <a:endParaRPr lang="en-US" sz="2400" dirty="0">
                  <a:latin typeface="Times New Roman" panose="02020603050405020304" pitchFamily="18" charset="0"/>
                  <a:cs typeface="Times New Roman" panose="02020603050405020304" pitchFamily="18" charset="0"/>
                </a:endParaRPr>
              </a:p>
            </p:txBody>
          </p:sp>
          <p:sp>
            <p:nvSpPr>
              <p:cNvPr id="6" name="Metin kutusu 5">
                <a:extLst>
                  <a:ext uri="{FF2B5EF4-FFF2-40B4-BE49-F238E27FC236}">
                    <a16:creationId xmlns:a16="http://schemas.microsoft.com/office/drawing/2014/main" id="{E548FFEF-8066-497A-90BF-E38D3E8F132F}"/>
                  </a:ext>
                </a:extLst>
              </p:cNvPr>
              <p:cNvSpPr txBox="1"/>
              <p:nvPr/>
            </p:nvSpPr>
            <p:spPr>
              <a:xfrm>
                <a:off x="7574182" y="2967335"/>
                <a:ext cx="945848" cy="461665"/>
              </a:xfrm>
              <a:prstGeom prst="rect">
                <a:avLst/>
              </a:prstGeom>
              <a:solidFill>
                <a:schemeClr val="bg1"/>
              </a:solidFill>
            </p:spPr>
            <p:txBody>
              <a:bodyPr wrap="square" rtlCol="0">
                <a:spAutoFit/>
              </a:bodyPr>
              <a:lstStyle/>
              <a:p>
                <a:r>
                  <a:rPr lang="tr-TR" sz="2400" dirty="0">
                    <a:latin typeface="Times New Roman" panose="02020603050405020304" pitchFamily="18" charset="0"/>
                    <a:cs typeface="Times New Roman" panose="02020603050405020304" pitchFamily="18" charset="0"/>
                  </a:rPr>
                  <a:t>8</a:t>
                </a:r>
                <a:r>
                  <a:rPr lang="tr-TR" sz="2400" baseline="30000" dirty="0">
                    <a:latin typeface="Times New Roman" panose="02020603050405020304" pitchFamily="18" charset="0"/>
                    <a:cs typeface="Times New Roman" panose="02020603050405020304" pitchFamily="18" charset="0"/>
                  </a:rPr>
                  <a:t>o</a:t>
                </a:r>
                <a:endParaRPr lang="en-US" sz="2400" baseline="30000" dirty="0">
                  <a:latin typeface="Times New Roman" panose="02020603050405020304" pitchFamily="18" charset="0"/>
                  <a:cs typeface="Times New Roman" panose="02020603050405020304" pitchFamily="18" charset="0"/>
                </a:endParaRPr>
              </a:p>
            </p:txBody>
          </p:sp>
        </p:grpSp>
        <p:sp>
          <p:nvSpPr>
            <p:cNvPr id="11" name="Dikdörtgen 10">
              <a:extLst>
                <a:ext uri="{FF2B5EF4-FFF2-40B4-BE49-F238E27FC236}">
                  <a16:creationId xmlns:a16="http://schemas.microsoft.com/office/drawing/2014/main" id="{1C1ED850-3589-4E60-9D11-68115F044C68}"/>
                </a:ext>
              </a:extLst>
            </p:cNvPr>
            <p:cNvSpPr/>
            <p:nvPr/>
          </p:nvSpPr>
          <p:spPr>
            <a:xfrm>
              <a:off x="539551" y="3645024"/>
              <a:ext cx="6048671" cy="1728192"/>
            </a:xfrm>
            <a:prstGeom prst="rect">
              <a:avLst/>
            </a:prstGeom>
          </p:spPr>
          <p:txBody>
            <a:bodyPr vert="horz" lIns="91440" tIns="45720" rIns="91440" bIns="45720" rtlCol="0">
              <a:noAutofit/>
            </a:bodyPr>
            <a:lstStyle/>
            <a:p>
              <a:pPr>
                <a:spcBef>
                  <a:spcPct val="20000"/>
                </a:spcBef>
                <a:buFont typeface="Arial" pitchFamily="34" charset="0"/>
              </a:pPr>
              <a:r>
                <a:rPr lang="tr-TR" dirty="0">
                  <a:latin typeface="Times New Roman" panose="02020603050405020304" pitchFamily="18" charset="0"/>
                  <a:cs typeface="Times New Roman" panose="02020603050405020304" pitchFamily="18" charset="0"/>
                </a:rPr>
                <a:t>Her birinin çapı </a:t>
              </a:r>
              <a:r>
                <a:rPr lang="en-US" dirty="0">
                  <a:latin typeface="Times New Roman" panose="02020603050405020304" pitchFamily="18" charset="0"/>
                  <a:cs typeface="Times New Roman" panose="02020603050405020304" pitchFamily="18" charset="0"/>
                </a:rPr>
                <a:t>0</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40 mm</a:t>
              </a:r>
              <a:r>
                <a:rPr lang="tr-TR" dirty="0">
                  <a:latin typeface="Times New Roman" panose="02020603050405020304" pitchFamily="18" charset="0"/>
                  <a:cs typeface="Times New Roman" panose="02020603050405020304" pitchFamily="18" charset="0"/>
                </a:rPr>
                <a:t> olan iki uzun alüminyum kablo eşit büyüklükte ama zıt yönde akımlar taşımaktadırlar. Bu iki kablo 1,0 m uzunluğunda ipler ile askıda tutulurken iplerin düşey ile yaptığı açı 4,</a:t>
              </a:r>
              <a:r>
                <a:rPr lang="en-US" dirty="0">
                  <a:latin typeface="Times New Roman" panose="02020603050405020304" pitchFamily="18" charset="0"/>
                  <a:cs typeface="Times New Roman" panose="02020603050405020304" pitchFamily="18" charset="0"/>
                </a:rPr>
                <a:t>0° </a:t>
              </a:r>
              <a:r>
                <a:rPr lang="tr-TR" dirty="0">
                  <a:latin typeface="Times New Roman" panose="02020603050405020304" pitchFamily="18" charset="0"/>
                  <a:cs typeface="Times New Roman" panose="02020603050405020304" pitchFamily="18" charset="0"/>
                </a:rPr>
                <a:t>olmaktadır. Tellerdeki akım nedir? </a:t>
              </a:r>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alüminyum yoğunluğu</a:t>
              </a:r>
              <a:r>
                <a:rPr lang="en-US" dirty="0">
                  <a:latin typeface="Times New Roman" panose="02020603050405020304" pitchFamily="18" charset="0"/>
                  <a:cs typeface="Times New Roman" panose="02020603050405020304" pitchFamily="18" charset="0"/>
                </a:rPr>
                <a:t>= 2</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7 g/cm</a:t>
              </a:r>
              <a:r>
                <a:rPr lang="en-US" baseline="30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g=9</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80 m/s</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p>
          </p:txBody>
        </p:sp>
      </p:grpSp>
      <p:sp>
        <p:nvSpPr>
          <p:cNvPr id="9" name="Metin kutusu 8">
            <a:extLst>
              <a:ext uri="{FF2B5EF4-FFF2-40B4-BE49-F238E27FC236}">
                <a16:creationId xmlns:a16="http://schemas.microsoft.com/office/drawing/2014/main" id="{6075A453-D090-4AFF-A642-64827E332686}"/>
              </a:ext>
            </a:extLst>
          </p:cNvPr>
          <p:cNvSpPr txBox="1"/>
          <p:nvPr/>
        </p:nvSpPr>
        <p:spPr>
          <a:xfrm>
            <a:off x="4427984" y="6082755"/>
            <a:ext cx="864096" cy="369332"/>
          </a:xfrm>
          <a:prstGeom prst="rect">
            <a:avLst/>
          </a:prstGeom>
          <a:noFill/>
        </p:spPr>
        <p:txBody>
          <a:bodyPr wrap="square" rtlCol="0">
            <a:spAutoFit/>
          </a:bodyPr>
          <a:lstStyle/>
          <a:p>
            <a:r>
              <a:rPr lang="tr-TR" dirty="0"/>
              <a:t>12.7</a:t>
            </a:r>
          </a:p>
        </p:txBody>
      </p:sp>
      <p:sp>
        <p:nvSpPr>
          <p:cNvPr id="10" name="Metin kutusu 9">
            <a:extLst>
              <a:ext uri="{FF2B5EF4-FFF2-40B4-BE49-F238E27FC236}">
                <a16:creationId xmlns:a16="http://schemas.microsoft.com/office/drawing/2014/main" id="{DB15F21D-AAAC-447F-BEA0-86D404868269}"/>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B5</a:t>
            </a:r>
          </a:p>
        </p:txBody>
      </p:sp>
    </p:spTree>
    <p:extLst>
      <p:ext uri="{BB962C8B-B14F-4D97-AF65-F5344CB8AC3E}">
        <p14:creationId xmlns:p14="http://schemas.microsoft.com/office/powerpoint/2010/main" val="3472556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 6">
            <a:extLst>
              <a:ext uri="{FF2B5EF4-FFF2-40B4-BE49-F238E27FC236}">
                <a16:creationId xmlns:a16="http://schemas.microsoft.com/office/drawing/2014/main" id="{D8230424-FB93-4699-B290-74BFD6A3CC0B}"/>
              </a:ext>
            </a:extLst>
          </p:cNvPr>
          <p:cNvGrpSpPr/>
          <p:nvPr/>
        </p:nvGrpSpPr>
        <p:grpSpPr>
          <a:xfrm>
            <a:off x="539551" y="1556792"/>
            <a:ext cx="7980479" cy="4525963"/>
            <a:chOff x="539551" y="1556792"/>
            <a:chExt cx="7980479" cy="4525963"/>
          </a:xfrm>
        </p:grpSpPr>
        <p:sp>
          <p:nvSpPr>
            <p:cNvPr id="2" name="Dikdörtgen 1">
              <a:extLst>
                <a:ext uri="{FF2B5EF4-FFF2-40B4-BE49-F238E27FC236}">
                  <a16:creationId xmlns:a16="http://schemas.microsoft.com/office/drawing/2014/main" id="{F22E950F-9A5E-49C4-9339-167638E3966C}"/>
                </a:ext>
              </a:extLst>
            </p:cNvPr>
            <p:cNvSpPr/>
            <p:nvPr/>
          </p:nvSpPr>
          <p:spPr>
            <a:xfrm>
              <a:off x="539552" y="1556792"/>
              <a:ext cx="5904656" cy="1728192"/>
            </a:xfrm>
            <a:prstGeom prst="rect">
              <a:avLst/>
            </a:prstGeom>
          </p:spPr>
          <p:txBody>
            <a:bodyPr vert="horz" lIns="91440" tIns="45720" rIns="91440" bIns="45720" rtlCol="0">
              <a:noAutofit/>
            </a:bodyPr>
            <a:lstStyle/>
            <a:p>
              <a:pPr>
                <a:spcBef>
                  <a:spcPct val="20000"/>
                </a:spcBef>
                <a:buFont typeface="Arial" pitchFamily="34" charset="0"/>
              </a:pPr>
              <a:r>
                <a:rPr lang="en-US" dirty="0">
                  <a:latin typeface="Times New Roman" panose="02020603050405020304" pitchFamily="18" charset="0"/>
                  <a:cs typeface="Times New Roman" panose="02020603050405020304" pitchFamily="18" charset="0"/>
                </a:rPr>
                <a:t>Two long straight aluminum wires, each of diameter 0.40 mm, carry the same current but in opposite directions. They are suspended by </a:t>
              </a:r>
              <a:r>
                <a:rPr lang="tr-TR" dirty="0">
                  <a:latin typeface="Times New Roman" panose="02020603050405020304" pitchFamily="18" charset="0"/>
                  <a:cs typeface="Times New Roman" panose="02020603050405020304" pitchFamily="18" charset="0"/>
                </a:rPr>
                <a:t>0.5</a:t>
              </a:r>
              <a:r>
                <a:rPr lang="en-US" dirty="0">
                  <a:latin typeface="Times New Roman" panose="02020603050405020304" pitchFamily="18" charset="0"/>
                  <a:cs typeface="Times New Roman" panose="02020603050405020304" pitchFamily="18" charset="0"/>
                </a:rPr>
                <a:t>-m-long strings as shown in the figure. If the suspension strings make an angle of 3.0° with the vertical and are hanging freely, what is the current in the wires? (density of aluminum = 2.7 g/cm</a:t>
              </a:r>
              <a:r>
                <a:rPr lang="en-US" baseline="30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g=9.80 m/s</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p>
          </p:txBody>
        </p:sp>
        <p:grpSp>
          <p:nvGrpSpPr>
            <p:cNvPr id="5" name="Grup 4">
              <a:extLst>
                <a:ext uri="{FF2B5EF4-FFF2-40B4-BE49-F238E27FC236}">
                  <a16:creationId xmlns:a16="http://schemas.microsoft.com/office/drawing/2014/main" id="{5A992B37-B531-46B4-A7F3-0D71888906D9}"/>
                </a:ext>
              </a:extLst>
            </p:cNvPr>
            <p:cNvGrpSpPr/>
            <p:nvPr/>
          </p:nvGrpSpPr>
          <p:grpSpPr>
            <a:xfrm>
              <a:off x="6444208" y="1556792"/>
              <a:ext cx="2075822" cy="4525963"/>
              <a:chOff x="6444208" y="1556792"/>
              <a:chExt cx="2075822" cy="4525963"/>
            </a:xfrm>
          </p:grpSpPr>
          <p:pic>
            <p:nvPicPr>
              <p:cNvPr id="3" name="Resim 2">
                <a:extLst>
                  <a:ext uri="{FF2B5EF4-FFF2-40B4-BE49-F238E27FC236}">
                    <a16:creationId xmlns:a16="http://schemas.microsoft.com/office/drawing/2014/main" id="{0206B1DD-B1AD-4E99-8745-244C7136B154}"/>
                  </a:ext>
                </a:extLst>
              </p:cNvPr>
              <p:cNvPicPr>
                <a:picLocks noChangeAspect="1"/>
              </p:cNvPicPr>
              <p:nvPr/>
            </p:nvPicPr>
            <p:blipFill>
              <a:blip r:embed="rId2"/>
              <a:stretch>
                <a:fillRect/>
              </a:stretch>
            </p:blipFill>
            <p:spPr>
              <a:xfrm>
                <a:off x="6444208" y="1556792"/>
                <a:ext cx="1931813" cy="4525963"/>
              </a:xfrm>
              <a:prstGeom prst="rect">
                <a:avLst/>
              </a:prstGeom>
              <a:noFill/>
            </p:spPr>
          </p:pic>
          <p:sp>
            <p:nvSpPr>
              <p:cNvPr id="4" name="Metin kutusu 3">
                <a:extLst>
                  <a:ext uri="{FF2B5EF4-FFF2-40B4-BE49-F238E27FC236}">
                    <a16:creationId xmlns:a16="http://schemas.microsoft.com/office/drawing/2014/main" id="{7F4837A0-7562-466F-B7E5-2BFA7D181A57}"/>
                  </a:ext>
                </a:extLst>
              </p:cNvPr>
              <p:cNvSpPr txBox="1"/>
              <p:nvPr/>
            </p:nvSpPr>
            <p:spPr>
              <a:xfrm rot="16544329">
                <a:off x="6392265" y="3331763"/>
                <a:ext cx="945848" cy="461665"/>
              </a:xfrm>
              <a:prstGeom prst="rect">
                <a:avLst/>
              </a:prstGeom>
              <a:solidFill>
                <a:schemeClr val="bg1"/>
              </a:solidFill>
            </p:spPr>
            <p:txBody>
              <a:bodyPr wrap="square" rtlCol="0">
                <a:spAutoFit/>
              </a:bodyPr>
              <a:lstStyle/>
              <a:p>
                <a:r>
                  <a:rPr lang="tr-TR" sz="2400" dirty="0">
                    <a:latin typeface="Times New Roman" panose="02020603050405020304" pitchFamily="18" charset="0"/>
                    <a:cs typeface="Times New Roman" panose="02020603050405020304" pitchFamily="18" charset="0"/>
                  </a:rPr>
                  <a:t>0.5 m</a:t>
                </a:r>
                <a:endParaRPr lang="en-US" sz="2400" dirty="0">
                  <a:latin typeface="Times New Roman" panose="02020603050405020304" pitchFamily="18" charset="0"/>
                  <a:cs typeface="Times New Roman" panose="02020603050405020304" pitchFamily="18" charset="0"/>
                </a:endParaRPr>
              </a:p>
            </p:txBody>
          </p:sp>
          <p:sp>
            <p:nvSpPr>
              <p:cNvPr id="6" name="Metin kutusu 5">
                <a:extLst>
                  <a:ext uri="{FF2B5EF4-FFF2-40B4-BE49-F238E27FC236}">
                    <a16:creationId xmlns:a16="http://schemas.microsoft.com/office/drawing/2014/main" id="{E548FFEF-8066-497A-90BF-E38D3E8F132F}"/>
                  </a:ext>
                </a:extLst>
              </p:cNvPr>
              <p:cNvSpPr txBox="1"/>
              <p:nvPr/>
            </p:nvSpPr>
            <p:spPr>
              <a:xfrm>
                <a:off x="7574182" y="2967335"/>
                <a:ext cx="945848" cy="461665"/>
              </a:xfrm>
              <a:prstGeom prst="rect">
                <a:avLst/>
              </a:prstGeom>
              <a:solidFill>
                <a:schemeClr val="bg1"/>
              </a:solidFill>
            </p:spPr>
            <p:txBody>
              <a:bodyPr wrap="square" rtlCol="0">
                <a:spAutoFit/>
              </a:bodyPr>
              <a:lstStyle/>
              <a:p>
                <a:r>
                  <a:rPr lang="tr-TR" sz="2400" dirty="0">
                    <a:latin typeface="Times New Roman" panose="02020603050405020304" pitchFamily="18" charset="0"/>
                    <a:cs typeface="Times New Roman" panose="02020603050405020304" pitchFamily="18" charset="0"/>
                  </a:rPr>
                  <a:t>6</a:t>
                </a:r>
                <a:r>
                  <a:rPr lang="tr-TR" sz="2400" baseline="30000" dirty="0">
                    <a:latin typeface="Times New Roman" panose="02020603050405020304" pitchFamily="18" charset="0"/>
                    <a:cs typeface="Times New Roman" panose="02020603050405020304" pitchFamily="18" charset="0"/>
                  </a:rPr>
                  <a:t>o</a:t>
                </a:r>
                <a:endParaRPr lang="en-US" sz="2400" baseline="30000" dirty="0">
                  <a:latin typeface="Times New Roman" panose="02020603050405020304" pitchFamily="18" charset="0"/>
                  <a:cs typeface="Times New Roman" panose="02020603050405020304" pitchFamily="18" charset="0"/>
                </a:endParaRPr>
              </a:p>
            </p:txBody>
          </p:sp>
        </p:grpSp>
        <p:sp>
          <p:nvSpPr>
            <p:cNvPr id="11" name="Dikdörtgen 10">
              <a:extLst>
                <a:ext uri="{FF2B5EF4-FFF2-40B4-BE49-F238E27FC236}">
                  <a16:creationId xmlns:a16="http://schemas.microsoft.com/office/drawing/2014/main" id="{1C1ED850-3589-4E60-9D11-68115F044C68}"/>
                </a:ext>
              </a:extLst>
            </p:cNvPr>
            <p:cNvSpPr/>
            <p:nvPr/>
          </p:nvSpPr>
          <p:spPr>
            <a:xfrm>
              <a:off x="539551" y="3645024"/>
              <a:ext cx="6048671" cy="1728192"/>
            </a:xfrm>
            <a:prstGeom prst="rect">
              <a:avLst/>
            </a:prstGeom>
          </p:spPr>
          <p:txBody>
            <a:bodyPr vert="horz" lIns="91440" tIns="45720" rIns="91440" bIns="45720" rtlCol="0">
              <a:noAutofit/>
            </a:bodyPr>
            <a:lstStyle/>
            <a:p>
              <a:pPr>
                <a:spcBef>
                  <a:spcPct val="20000"/>
                </a:spcBef>
                <a:buFont typeface="Arial" pitchFamily="34" charset="0"/>
              </a:pPr>
              <a:r>
                <a:rPr lang="tr-TR" dirty="0">
                  <a:latin typeface="Times New Roman" panose="02020603050405020304" pitchFamily="18" charset="0"/>
                  <a:cs typeface="Times New Roman" panose="02020603050405020304" pitchFamily="18" charset="0"/>
                </a:rPr>
                <a:t>Her birinin çapı </a:t>
              </a:r>
              <a:r>
                <a:rPr lang="en-US" dirty="0">
                  <a:latin typeface="Times New Roman" panose="02020603050405020304" pitchFamily="18" charset="0"/>
                  <a:cs typeface="Times New Roman" panose="02020603050405020304" pitchFamily="18" charset="0"/>
                </a:rPr>
                <a:t>0</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40 mm</a:t>
              </a:r>
              <a:r>
                <a:rPr lang="tr-TR" dirty="0">
                  <a:latin typeface="Times New Roman" panose="02020603050405020304" pitchFamily="18" charset="0"/>
                  <a:cs typeface="Times New Roman" panose="02020603050405020304" pitchFamily="18" charset="0"/>
                </a:rPr>
                <a:t> olan iki uzun alüminyum kablo eşit büyüklükte ama zıt yönde akımlar taşımaktadırlar. Bu iki kablo 0,5 m uzunluğunda ipler ile askıda tutulurken iplerin düşey ile yaptığı açı </a:t>
              </a:r>
              <a:r>
                <a:rPr lang="en-US" dirty="0">
                  <a:latin typeface="Times New Roman" panose="02020603050405020304" pitchFamily="18" charset="0"/>
                  <a:cs typeface="Times New Roman" panose="02020603050405020304" pitchFamily="18" charset="0"/>
                </a:rPr>
                <a:t>3</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0° </a:t>
              </a:r>
              <a:r>
                <a:rPr lang="tr-TR" dirty="0">
                  <a:latin typeface="Times New Roman" panose="02020603050405020304" pitchFamily="18" charset="0"/>
                  <a:cs typeface="Times New Roman" panose="02020603050405020304" pitchFamily="18" charset="0"/>
                </a:rPr>
                <a:t>olmaktadır. Tellerdeki akım nedir? </a:t>
              </a:r>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alüminyum yoğunluğu</a:t>
              </a:r>
              <a:r>
                <a:rPr lang="en-US" dirty="0">
                  <a:latin typeface="Times New Roman" panose="02020603050405020304" pitchFamily="18" charset="0"/>
                  <a:cs typeface="Times New Roman" panose="02020603050405020304" pitchFamily="18" charset="0"/>
                </a:rPr>
                <a:t>= 2</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7 g/cm</a:t>
              </a:r>
              <a:r>
                <a:rPr lang="en-US" baseline="30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g=9</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80 m/s</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p>
          </p:txBody>
        </p:sp>
      </p:grpSp>
      <p:sp>
        <p:nvSpPr>
          <p:cNvPr id="9" name="Metin kutusu 8">
            <a:extLst>
              <a:ext uri="{FF2B5EF4-FFF2-40B4-BE49-F238E27FC236}">
                <a16:creationId xmlns:a16="http://schemas.microsoft.com/office/drawing/2014/main" id="{22CE1FD7-3625-4FDC-9C5C-D93BB0445095}"/>
              </a:ext>
            </a:extLst>
          </p:cNvPr>
          <p:cNvSpPr txBox="1"/>
          <p:nvPr/>
        </p:nvSpPr>
        <p:spPr>
          <a:xfrm>
            <a:off x="4427984" y="6082755"/>
            <a:ext cx="864096" cy="369332"/>
          </a:xfrm>
          <a:prstGeom prst="rect">
            <a:avLst/>
          </a:prstGeom>
          <a:noFill/>
        </p:spPr>
        <p:txBody>
          <a:bodyPr wrap="square" rtlCol="0">
            <a:spAutoFit/>
          </a:bodyPr>
          <a:lstStyle/>
          <a:p>
            <a:r>
              <a:rPr lang="tr-TR" dirty="0"/>
              <a:t>6.75</a:t>
            </a:r>
          </a:p>
        </p:txBody>
      </p:sp>
      <p:sp>
        <p:nvSpPr>
          <p:cNvPr id="10" name="Metin kutusu 9">
            <a:extLst>
              <a:ext uri="{FF2B5EF4-FFF2-40B4-BE49-F238E27FC236}">
                <a16:creationId xmlns:a16="http://schemas.microsoft.com/office/drawing/2014/main" id="{D3549F35-DC46-48EE-B5F2-C8C6924CD4EB}"/>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C5</a:t>
            </a:r>
          </a:p>
        </p:txBody>
      </p:sp>
    </p:spTree>
    <p:extLst>
      <p:ext uri="{BB962C8B-B14F-4D97-AF65-F5344CB8AC3E}">
        <p14:creationId xmlns:p14="http://schemas.microsoft.com/office/powerpoint/2010/main" val="2494226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 1">
            <a:extLst>
              <a:ext uri="{FF2B5EF4-FFF2-40B4-BE49-F238E27FC236}">
                <a16:creationId xmlns:a16="http://schemas.microsoft.com/office/drawing/2014/main" id="{ECAC1F6C-FB5E-4C73-ACC1-7FCA656AAC20}"/>
              </a:ext>
            </a:extLst>
          </p:cNvPr>
          <p:cNvGrpSpPr/>
          <p:nvPr/>
        </p:nvGrpSpPr>
        <p:grpSpPr>
          <a:xfrm>
            <a:off x="0" y="0"/>
            <a:ext cx="9144000" cy="3931222"/>
            <a:chOff x="0" y="0"/>
            <a:chExt cx="9144000" cy="3931222"/>
          </a:xfrm>
        </p:grpSpPr>
        <p:sp>
          <p:nvSpPr>
            <p:cNvPr id="5" name="Rectangle 7">
              <a:extLst>
                <a:ext uri="{FF2B5EF4-FFF2-40B4-BE49-F238E27FC236}">
                  <a16:creationId xmlns:a16="http://schemas.microsoft.com/office/drawing/2014/main" id="{38037916-9334-4C39-8193-82E0338D4AE9}"/>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a:ln>
                  <a:noFill/>
                </a:ln>
                <a:solidFill>
                  <a:schemeClr val="tx1"/>
                </a:solidFill>
                <a:effectLst/>
                <a:latin typeface="Arial" panose="020B0604020202020204" pitchFamily="34" charset="0"/>
              </a:endParaRPr>
            </a:p>
          </p:txBody>
        </p:sp>
        <p:pic>
          <p:nvPicPr>
            <p:cNvPr id="2054" name="Resim 11">
              <a:extLst>
                <a:ext uri="{FF2B5EF4-FFF2-40B4-BE49-F238E27FC236}">
                  <a16:creationId xmlns:a16="http://schemas.microsoft.com/office/drawing/2014/main" id="{C5B6AE39-A5FD-4E7D-BE51-D53A97BF5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0923" y="260414"/>
              <a:ext cx="3375578" cy="174766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8">
              <a:extLst>
                <a:ext uri="{FF2B5EF4-FFF2-40B4-BE49-F238E27FC236}">
                  <a16:creationId xmlns:a16="http://schemas.microsoft.com/office/drawing/2014/main" id="{9A1BBB43-5FD3-4859-8BD6-2B6FAB1D8C52}"/>
                </a:ext>
              </a:extLst>
            </p:cNvPr>
            <p:cNvSpPr>
              <a:spLocks noChangeArrowheads="1"/>
            </p:cNvSpPr>
            <p:nvPr/>
          </p:nvSpPr>
          <p:spPr bwMode="auto">
            <a:xfrm rot="10800000" flipV="1">
              <a:off x="240449" y="84795"/>
              <a:ext cx="475297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tr-TR"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charged particle moves into a region of uniform magnetic field, goes through half a circle, and then exits that region. The particle is either a proton or an electron (you must decide which). It spends 130 ns in the region. What is the magnitude of B? Give your answer in T. (</a:t>
              </a:r>
              <a:r>
                <a:rPr kumimoji="0" lang="en-US" altLang="tr-TR"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t>
              </a:r>
              <a:r>
                <a:rPr kumimoji="0" lang="en-US" altLang="tr-TR" b="0" i="0" u="none" strike="noStrike" cap="none" normalizeH="0" baseline="-25000" dirty="0" err="1">
                  <a:ln>
                    <a:noFill/>
                  </a:ln>
                  <a:solidFill>
                    <a:schemeClr val="tx1"/>
                  </a:solidFill>
                  <a:effectLst/>
                  <a:latin typeface="Times New Roman" panose="02020603050405020304" pitchFamily="18" charset="0"/>
                  <a:cs typeface="Times New Roman" panose="02020603050405020304" pitchFamily="18" charset="0"/>
                </a:rPr>
                <a:t>proton</a:t>
              </a:r>
              <a:r>
                <a:rPr kumimoji="0" lang="en-US" altLang="tr-TR"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=1.672x10</a:t>
              </a:r>
              <a:r>
                <a:rPr kumimoji="0" lang="en-US" altLang="tr-TR" b="0"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-27</a:t>
              </a:r>
              <a:r>
                <a:rPr kumimoji="0" lang="en-US" altLang="tr-TR"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kg, </a:t>
              </a:r>
              <a:r>
                <a:rPr kumimoji="0" lang="en-US" altLang="tr-TR"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t>
              </a:r>
              <a:r>
                <a:rPr kumimoji="0" lang="en-US" altLang="tr-TR" b="0" i="0" u="none" strike="noStrike" cap="none" normalizeH="0" baseline="-25000" dirty="0" err="1">
                  <a:ln>
                    <a:noFill/>
                  </a:ln>
                  <a:solidFill>
                    <a:schemeClr val="tx1"/>
                  </a:solidFill>
                  <a:effectLst/>
                  <a:latin typeface="Times New Roman" panose="02020603050405020304" pitchFamily="18" charset="0"/>
                  <a:cs typeface="Times New Roman" panose="02020603050405020304" pitchFamily="18" charset="0"/>
                </a:rPr>
                <a:t>electron</a:t>
              </a:r>
              <a:r>
                <a:rPr kumimoji="0" lang="en-US" altLang="tr-TR"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=9.11x10</a:t>
              </a:r>
              <a:r>
                <a:rPr kumimoji="0" lang="en-US" altLang="tr-TR" b="0"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-31</a:t>
              </a:r>
              <a:r>
                <a:rPr kumimoji="0" lang="en-US" altLang="tr-TR"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kg, </a:t>
              </a:r>
              <a:r>
                <a:rPr kumimoji="0" lang="en-US" altLang="tr-TR"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t>
              </a:r>
              <a:r>
                <a:rPr kumimoji="0" lang="en-US" altLang="tr-TR"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=1.602x10</a:t>
              </a:r>
              <a:r>
                <a:rPr kumimoji="0" lang="en-US" altLang="tr-TR" b="0"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-19</a:t>
              </a:r>
              <a:r>
                <a:rPr kumimoji="0" lang="en-US" altLang="tr-TR"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t>
              </a:r>
              <a:endParaRPr kumimoji="0" lang="en-US" altLang="tr-TR" b="0" i="0" u="none" strike="noStrike" cap="none" normalizeH="0" baseline="0" dirty="0">
                <a:ln>
                  <a:noFill/>
                </a:ln>
                <a:solidFill>
                  <a:schemeClr val="tx1"/>
                </a:solidFill>
                <a:effectLst/>
                <a:latin typeface="Arial" panose="020B0604020202020204" pitchFamily="34" charset="0"/>
              </a:endParaRPr>
            </a:p>
          </p:txBody>
        </p:sp>
        <p:sp>
          <p:nvSpPr>
            <p:cNvPr id="7" name="Dikdörtgen 6">
              <a:extLst>
                <a:ext uri="{FF2B5EF4-FFF2-40B4-BE49-F238E27FC236}">
                  <a16:creationId xmlns:a16="http://schemas.microsoft.com/office/drawing/2014/main" id="{68DB18D1-69E4-467D-854C-AD8840682BA3}"/>
                </a:ext>
              </a:extLst>
            </p:cNvPr>
            <p:cNvSpPr/>
            <p:nvPr/>
          </p:nvSpPr>
          <p:spPr>
            <a:xfrm>
              <a:off x="240449" y="2453894"/>
              <a:ext cx="8363999" cy="1477328"/>
            </a:xfrm>
            <a:prstGeom prst="rect">
              <a:avLst/>
            </a:prstGeom>
          </p:spPr>
          <p:txBody>
            <a:bodyPr wrap="square">
              <a:spAutoFit/>
            </a:bodyPr>
            <a:lstStyle/>
            <a:p>
              <a:r>
                <a:rPr lang="tr-TR" dirty="0">
                  <a:latin typeface="Times New Roman" panose="02020603050405020304" pitchFamily="18" charset="0"/>
                  <a:ea typeface="Calibri" panose="020F0502020204030204" pitchFamily="34" charset="0"/>
                </a:rPr>
                <a:t>Yüklü bir parçacık, düzgün bir manyetik alan bölgesine girip yarım çember çizerek alandan çıkmıştır. Parçacık ya bir proton ya da bir elektrondur (hangisidir, kendiniz karar veriniz). Parçacık manyetik alanın olduğu bölgede 130 </a:t>
              </a:r>
              <a:r>
                <a:rPr lang="tr-TR" dirty="0" err="1">
                  <a:latin typeface="Times New Roman" panose="02020603050405020304" pitchFamily="18" charset="0"/>
                  <a:ea typeface="Calibri" panose="020F0502020204030204" pitchFamily="34" charset="0"/>
                </a:rPr>
                <a:t>ns</a:t>
              </a:r>
              <a:r>
                <a:rPr lang="tr-TR" dirty="0">
                  <a:latin typeface="Times New Roman" panose="02020603050405020304" pitchFamily="18" charset="0"/>
                  <a:ea typeface="Calibri" panose="020F0502020204030204" pitchFamily="34" charset="0"/>
                </a:rPr>
                <a:t> kaldığına göre B'nin büyüklüğü T cinsinden nedir? </a:t>
              </a:r>
              <a:r>
                <a:rPr lang="tr-TR" altLang="tr-TR" dirty="0">
                  <a:latin typeface="Times New Roman" panose="02020603050405020304" pitchFamily="18" charset="0"/>
                  <a:cs typeface="Times New Roman" panose="02020603050405020304" pitchFamily="18" charset="0"/>
                </a:rPr>
                <a:t>(</a:t>
              </a:r>
              <a:r>
                <a:rPr lang="tr-TR" altLang="tr-TR" i="1" dirty="0" err="1">
                  <a:latin typeface="Times New Roman" panose="02020603050405020304" pitchFamily="18" charset="0"/>
                  <a:cs typeface="Times New Roman" panose="02020603050405020304" pitchFamily="18" charset="0"/>
                </a:rPr>
                <a:t>m</a:t>
              </a:r>
              <a:r>
                <a:rPr lang="tr-TR" altLang="tr-TR" baseline="-25000" dirty="0" err="1">
                  <a:latin typeface="Times New Roman" panose="02020603050405020304" pitchFamily="18" charset="0"/>
                  <a:cs typeface="Times New Roman" panose="02020603050405020304" pitchFamily="18" charset="0"/>
                </a:rPr>
                <a:t>proton</a:t>
              </a:r>
              <a:r>
                <a:rPr lang="tr-TR" altLang="tr-TR" dirty="0">
                  <a:latin typeface="Times New Roman" panose="02020603050405020304" pitchFamily="18" charset="0"/>
                  <a:cs typeface="Times New Roman" panose="02020603050405020304" pitchFamily="18" charset="0"/>
                </a:rPr>
                <a:t>=1.672x10</a:t>
              </a:r>
              <a:r>
                <a:rPr lang="tr-TR" altLang="tr-TR" baseline="30000" dirty="0">
                  <a:latin typeface="Times New Roman" panose="02020603050405020304" pitchFamily="18" charset="0"/>
                  <a:cs typeface="Times New Roman" panose="02020603050405020304" pitchFamily="18" charset="0"/>
                </a:rPr>
                <a:t>-27</a:t>
              </a:r>
              <a:r>
                <a:rPr lang="tr-TR" altLang="tr-TR" dirty="0">
                  <a:latin typeface="Times New Roman" panose="02020603050405020304" pitchFamily="18" charset="0"/>
                  <a:cs typeface="Times New Roman" panose="02020603050405020304" pitchFamily="18" charset="0"/>
                </a:rPr>
                <a:t> kg, </a:t>
              </a:r>
              <a:r>
                <a:rPr lang="tr-TR" altLang="tr-TR" i="1" dirty="0" err="1">
                  <a:latin typeface="Times New Roman" panose="02020603050405020304" pitchFamily="18" charset="0"/>
                  <a:cs typeface="Times New Roman" panose="02020603050405020304" pitchFamily="18" charset="0"/>
                </a:rPr>
                <a:t>m</a:t>
              </a:r>
              <a:r>
                <a:rPr lang="tr-TR" altLang="tr-TR" baseline="-25000" dirty="0" err="1">
                  <a:latin typeface="Times New Roman" panose="02020603050405020304" pitchFamily="18" charset="0"/>
                  <a:cs typeface="Times New Roman" panose="02020603050405020304" pitchFamily="18" charset="0"/>
                </a:rPr>
                <a:t>elektron</a:t>
              </a:r>
              <a:r>
                <a:rPr lang="tr-TR" altLang="tr-TR" dirty="0">
                  <a:latin typeface="Times New Roman" panose="02020603050405020304" pitchFamily="18" charset="0"/>
                  <a:cs typeface="Times New Roman" panose="02020603050405020304" pitchFamily="18" charset="0"/>
                </a:rPr>
                <a:t>=9.11x10</a:t>
              </a:r>
              <a:r>
                <a:rPr lang="tr-TR" altLang="tr-TR" baseline="30000" dirty="0">
                  <a:latin typeface="Times New Roman" panose="02020603050405020304" pitchFamily="18" charset="0"/>
                  <a:cs typeface="Times New Roman" panose="02020603050405020304" pitchFamily="18" charset="0"/>
                </a:rPr>
                <a:t>-31</a:t>
              </a:r>
              <a:r>
                <a:rPr lang="tr-TR" altLang="tr-TR" dirty="0">
                  <a:latin typeface="Times New Roman" panose="02020603050405020304" pitchFamily="18" charset="0"/>
                  <a:cs typeface="Times New Roman" panose="02020603050405020304" pitchFamily="18" charset="0"/>
                </a:rPr>
                <a:t> kg, </a:t>
              </a:r>
              <a:r>
                <a:rPr lang="tr-TR" altLang="tr-TR" i="1" dirty="0">
                  <a:latin typeface="Times New Roman" panose="02020603050405020304" pitchFamily="18" charset="0"/>
                  <a:cs typeface="Times New Roman" panose="02020603050405020304" pitchFamily="18" charset="0"/>
                </a:rPr>
                <a:t>e</a:t>
              </a:r>
              <a:r>
                <a:rPr lang="tr-TR" altLang="tr-TR" dirty="0">
                  <a:latin typeface="Times New Roman" panose="02020603050405020304" pitchFamily="18" charset="0"/>
                  <a:cs typeface="Times New Roman" panose="02020603050405020304" pitchFamily="18" charset="0"/>
                </a:rPr>
                <a:t>=1.602x10</a:t>
              </a:r>
              <a:r>
                <a:rPr lang="tr-TR" altLang="tr-TR" baseline="30000" dirty="0">
                  <a:latin typeface="Times New Roman" panose="02020603050405020304" pitchFamily="18" charset="0"/>
                  <a:cs typeface="Times New Roman" panose="02020603050405020304" pitchFamily="18" charset="0"/>
                </a:rPr>
                <a:t>-19</a:t>
              </a:r>
              <a:r>
                <a:rPr lang="tr-TR" altLang="tr-TR" dirty="0">
                  <a:latin typeface="Times New Roman" panose="02020603050405020304" pitchFamily="18" charset="0"/>
                  <a:cs typeface="Times New Roman" panose="02020603050405020304" pitchFamily="18" charset="0"/>
                </a:rPr>
                <a:t> C)</a:t>
              </a:r>
              <a:endParaRPr lang="tr-TR" dirty="0"/>
            </a:p>
          </p:txBody>
        </p:sp>
      </p:grpSp>
      <p:sp>
        <p:nvSpPr>
          <p:cNvPr id="4" name="Metin kutusu 3">
            <a:extLst>
              <a:ext uri="{FF2B5EF4-FFF2-40B4-BE49-F238E27FC236}">
                <a16:creationId xmlns:a16="http://schemas.microsoft.com/office/drawing/2014/main" id="{B4113FD9-4AB4-47BD-B45A-01DB6F55FC6D}"/>
              </a:ext>
            </a:extLst>
          </p:cNvPr>
          <p:cNvSpPr txBox="1"/>
          <p:nvPr/>
        </p:nvSpPr>
        <p:spPr>
          <a:xfrm>
            <a:off x="4355976" y="5805264"/>
            <a:ext cx="1512168" cy="369332"/>
          </a:xfrm>
          <a:prstGeom prst="rect">
            <a:avLst/>
          </a:prstGeom>
          <a:noFill/>
        </p:spPr>
        <p:txBody>
          <a:bodyPr wrap="square" rtlCol="0">
            <a:spAutoFit/>
          </a:bodyPr>
          <a:lstStyle/>
          <a:p>
            <a:r>
              <a:rPr lang="tr-TR" dirty="0"/>
              <a:t>0.252</a:t>
            </a:r>
          </a:p>
        </p:txBody>
      </p:sp>
      <p:sp>
        <p:nvSpPr>
          <p:cNvPr id="8" name="Metin kutusu 7">
            <a:extLst>
              <a:ext uri="{FF2B5EF4-FFF2-40B4-BE49-F238E27FC236}">
                <a16:creationId xmlns:a16="http://schemas.microsoft.com/office/drawing/2014/main" id="{6A1E8845-5B4D-4E06-BCAB-0E266A0E5FF3}"/>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B1</a:t>
            </a:r>
          </a:p>
        </p:txBody>
      </p:sp>
    </p:spTree>
    <p:extLst>
      <p:ext uri="{BB962C8B-B14F-4D97-AF65-F5344CB8AC3E}">
        <p14:creationId xmlns:p14="http://schemas.microsoft.com/office/powerpoint/2010/main" val="2690528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 6">
            <a:extLst>
              <a:ext uri="{FF2B5EF4-FFF2-40B4-BE49-F238E27FC236}">
                <a16:creationId xmlns:a16="http://schemas.microsoft.com/office/drawing/2014/main" id="{629A73A7-2983-4834-BB52-DDC4DABFF3BF}"/>
              </a:ext>
            </a:extLst>
          </p:cNvPr>
          <p:cNvGrpSpPr/>
          <p:nvPr/>
        </p:nvGrpSpPr>
        <p:grpSpPr>
          <a:xfrm>
            <a:off x="539551" y="1556792"/>
            <a:ext cx="7980479" cy="4525963"/>
            <a:chOff x="539551" y="1556792"/>
            <a:chExt cx="7980479" cy="4525963"/>
          </a:xfrm>
        </p:grpSpPr>
        <p:sp>
          <p:nvSpPr>
            <p:cNvPr id="2" name="Dikdörtgen 1">
              <a:extLst>
                <a:ext uri="{FF2B5EF4-FFF2-40B4-BE49-F238E27FC236}">
                  <a16:creationId xmlns:a16="http://schemas.microsoft.com/office/drawing/2014/main" id="{F22E950F-9A5E-49C4-9339-167638E3966C}"/>
                </a:ext>
              </a:extLst>
            </p:cNvPr>
            <p:cNvSpPr/>
            <p:nvPr/>
          </p:nvSpPr>
          <p:spPr>
            <a:xfrm>
              <a:off x="539552" y="1556792"/>
              <a:ext cx="5904656" cy="1728192"/>
            </a:xfrm>
            <a:prstGeom prst="rect">
              <a:avLst/>
            </a:prstGeom>
          </p:spPr>
          <p:txBody>
            <a:bodyPr vert="horz" lIns="91440" tIns="45720" rIns="91440" bIns="45720" rtlCol="0">
              <a:noAutofit/>
            </a:bodyPr>
            <a:lstStyle/>
            <a:p>
              <a:pPr>
                <a:spcBef>
                  <a:spcPct val="20000"/>
                </a:spcBef>
                <a:buFont typeface="Arial" pitchFamily="34" charset="0"/>
              </a:pPr>
              <a:r>
                <a:rPr lang="en-US" dirty="0">
                  <a:latin typeface="Times New Roman" panose="02020603050405020304" pitchFamily="18" charset="0"/>
                  <a:cs typeface="Times New Roman" panose="02020603050405020304" pitchFamily="18" charset="0"/>
                </a:rPr>
                <a:t>Two long straight aluminum wires, each of diameter 0.40 mm, carry the same current but in opposite directions. They are suspended by </a:t>
              </a:r>
              <a:r>
                <a:rPr lang="tr-TR" dirty="0">
                  <a:latin typeface="Times New Roman" panose="02020603050405020304" pitchFamily="18" charset="0"/>
                  <a:cs typeface="Times New Roman" panose="02020603050405020304" pitchFamily="18" charset="0"/>
                </a:rPr>
                <a:t>0.5</a:t>
              </a:r>
              <a:r>
                <a:rPr lang="en-US" dirty="0">
                  <a:latin typeface="Times New Roman" panose="02020603050405020304" pitchFamily="18" charset="0"/>
                  <a:cs typeface="Times New Roman" panose="02020603050405020304" pitchFamily="18" charset="0"/>
                </a:rPr>
                <a:t>-m-long strings as shown in the figure. If the suspension strings make an angle of </a:t>
              </a:r>
              <a:r>
                <a:rPr lang="tr-TR"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.0° with the vertical and are hanging freely, what is the current in the wires? (density of aluminum = 2.7 g/cm</a:t>
              </a:r>
              <a:r>
                <a:rPr lang="en-US" baseline="30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g=9.80 m/s</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p>
          </p:txBody>
        </p:sp>
        <p:grpSp>
          <p:nvGrpSpPr>
            <p:cNvPr id="5" name="Grup 4">
              <a:extLst>
                <a:ext uri="{FF2B5EF4-FFF2-40B4-BE49-F238E27FC236}">
                  <a16:creationId xmlns:a16="http://schemas.microsoft.com/office/drawing/2014/main" id="{5A992B37-B531-46B4-A7F3-0D71888906D9}"/>
                </a:ext>
              </a:extLst>
            </p:cNvPr>
            <p:cNvGrpSpPr/>
            <p:nvPr/>
          </p:nvGrpSpPr>
          <p:grpSpPr>
            <a:xfrm>
              <a:off x="6444208" y="1556792"/>
              <a:ext cx="2075822" cy="4525963"/>
              <a:chOff x="6444208" y="1556792"/>
              <a:chExt cx="2075822" cy="4525963"/>
            </a:xfrm>
          </p:grpSpPr>
          <p:pic>
            <p:nvPicPr>
              <p:cNvPr id="3" name="Resim 2">
                <a:extLst>
                  <a:ext uri="{FF2B5EF4-FFF2-40B4-BE49-F238E27FC236}">
                    <a16:creationId xmlns:a16="http://schemas.microsoft.com/office/drawing/2014/main" id="{0206B1DD-B1AD-4E99-8745-244C7136B154}"/>
                  </a:ext>
                </a:extLst>
              </p:cNvPr>
              <p:cNvPicPr>
                <a:picLocks noChangeAspect="1"/>
              </p:cNvPicPr>
              <p:nvPr/>
            </p:nvPicPr>
            <p:blipFill>
              <a:blip r:embed="rId2"/>
              <a:stretch>
                <a:fillRect/>
              </a:stretch>
            </p:blipFill>
            <p:spPr>
              <a:xfrm>
                <a:off x="6444208" y="1556792"/>
                <a:ext cx="1931813" cy="4525963"/>
              </a:xfrm>
              <a:prstGeom prst="rect">
                <a:avLst/>
              </a:prstGeom>
              <a:noFill/>
            </p:spPr>
          </p:pic>
          <p:sp>
            <p:nvSpPr>
              <p:cNvPr id="4" name="Metin kutusu 3">
                <a:extLst>
                  <a:ext uri="{FF2B5EF4-FFF2-40B4-BE49-F238E27FC236}">
                    <a16:creationId xmlns:a16="http://schemas.microsoft.com/office/drawing/2014/main" id="{7F4837A0-7562-466F-B7E5-2BFA7D181A57}"/>
                  </a:ext>
                </a:extLst>
              </p:cNvPr>
              <p:cNvSpPr txBox="1"/>
              <p:nvPr/>
            </p:nvSpPr>
            <p:spPr>
              <a:xfrm rot="16544329">
                <a:off x="6392265" y="3331763"/>
                <a:ext cx="945848" cy="461665"/>
              </a:xfrm>
              <a:prstGeom prst="rect">
                <a:avLst/>
              </a:prstGeom>
              <a:solidFill>
                <a:schemeClr val="bg1"/>
              </a:solidFill>
            </p:spPr>
            <p:txBody>
              <a:bodyPr wrap="square" rtlCol="0">
                <a:spAutoFit/>
              </a:bodyPr>
              <a:lstStyle/>
              <a:p>
                <a:r>
                  <a:rPr lang="tr-TR" sz="2400" dirty="0">
                    <a:latin typeface="Times New Roman" panose="02020603050405020304" pitchFamily="18" charset="0"/>
                    <a:cs typeface="Times New Roman" panose="02020603050405020304" pitchFamily="18" charset="0"/>
                  </a:rPr>
                  <a:t>0.5 m</a:t>
                </a:r>
                <a:endParaRPr lang="en-US" sz="2400" dirty="0">
                  <a:latin typeface="Times New Roman" panose="02020603050405020304" pitchFamily="18" charset="0"/>
                  <a:cs typeface="Times New Roman" panose="02020603050405020304" pitchFamily="18" charset="0"/>
                </a:endParaRPr>
              </a:p>
            </p:txBody>
          </p:sp>
          <p:sp>
            <p:nvSpPr>
              <p:cNvPr id="6" name="Metin kutusu 5">
                <a:extLst>
                  <a:ext uri="{FF2B5EF4-FFF2-40B4-BE49-F238E27FC236}">
                    <a16:creationId xmlns:a16="http://schemas.microsoft.com/office/drawing/2014/main" id="{E548FFEF-8066-497A-90BF-E38D3E8F132F}"/>
                  </a:ext>
                </a:extLst>
              </p:cNvPr>
              <p:cNvSpPr txBox="1"/>
              <p:nvPr/>
            </p:nvSpPr>
            <p:spPr>
              <a:xfrm>
                <a:off x="7574182" y="2967335"/>
                <a:ext cx="945848" cy="461665"/>
              </a:xfrm>
              <a:prstGeom prst="rect">
                <a:avLst/>
              </a:prstGeom>
              <a:solidFill>
                <a:schemeClr val="bg1"/>
              </a:solidFill>
            </p:spPr>
            <p:txBody>
              <a:bodyPr wrap="square" rtlCol="0">
                <a:spAutoFit/>
              </a:bodyPr>
              <a:lstStyle/>
              <a:p>
                <a:r>
                  <a:rPr lang="tr-TR" sz="2400" dirty="0">
                    <a:latin typeface="Times New Roman" panose="02020603050405020304" pitchFamily="18" charset="0"/>
                    <a:cs typeface="Times New Roman" panose="02020603050405020304" pitchFamily="18" charset="0"/>
                  </a:rPr>
                  <a:t>8</a:t>
                </a:r>
                <a:r>
                  <a:rPr lang="tr-TR" sz="2400" baseline="30000" dirty="0">
                    <a:latin typeface="Times New Roman" panose="02020603050405020304" pitchFamily="18" charset="0"/>
                    <a:cs typeface="Times New Roman" panose="02020603050405020304" pitchFamily="18" charset="0"/>
                  </a:rPr>
                  <a:t>o</a:t>
                </a:r>
                <a:endParaRPr lang="en-US" sz="2400" baseline="30000" dirty="0">
                  <a:latin typeface="Times New Roman" panose="02020603050405020304" pitchFamily="18" charset="0"/>
                  <a:cs typeface="Times New Roman" panose="02020603050405020304" pitchFamily="18" charset="0"/>
                </a:endParaRPr>
              </a:p>
            </p:txBody>
          </p:sp>
        </p:grpSp>
        <p:sp>
          <p:nvSpPr>
            <p:cNvPr id="11" name="Dikdörtgen 10">
              <a:extLst>
                <a:ext uri="{FF2B5EF4-FFF2-40B4-BE49-F238E27FC236}">
                  <a16:creationId xmlns:a16="http://schemas.microsoft.com/office/drawing/2014/main" id="{1C1ED850-3589-4E60-9D11-68115F044C68}"/>
                </a:ext>
              </a:extLst>
            </p:cNvPr>
            <p:cNvSpPr/>
            <p:nvPr/>
          </p:nvSpPr>
          <p:spPr>
            <a:xfrm>
              <a:off x="539551" y="3645024"/>
              <a:ext cx="6048671" cy="1728192"/>
            </a:xfrm>
            <a:prstGeom prst="rect">
              <a:avLst/>
            </a:prstGeom>
          </p:spPr>
          <p:txBody>
            <a:bodyPr vert="horz" lIns="91440" tIns="45720" rIns="91440" bIns="45720" rtlCol="0">
              <a:noAutofit/>
            </a:bodyPr>
            <a:lstStyle/>
            <a:p>
              <a:pPr>
                <a:spcBef>
                  <a:spcPct val="20000"/>
                </a:spcBef>
                <a:buFont typeface="Arial" pitchFamily="34" charset="0"/>
              </a:pPr>
              <a:r>
                <a:rPr lang="tr-TR" dirty="0">
                  <a:latin typeface="Times New Roman" panose="02020603050405020304" pitchFamily="18" charset="0"/>
                  <a:cs typeface="Times New Roman" panose="02020603050405020304" pitchFamily="18" charset="0"/>
                </a:rPr>
                <a:t>Her birinin çapı </a:t>
              </a:r>
              <a:r>
                <a:rPr lang="en-US" dirty="0">
                  <a:latin typeface="Times New Roman" panose="02020603050405020304" pitchFamily="18" charset="0"/>
                  <a:cs typeface="Times New Roman" panose="02020603050405020304" pitchFamily="18" charset="0"/>
                </a:rPr>
                <a:t>0</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40 mm</a:t>
              </a:r>
              <a:r>
                <a:rPr lang="tr-TR" dirty="0">
                  <a:latin typeface="Times New Roman" panose="02020603050405020304" pitchFamily="18" charset="0"/>
                  <a:cs typeface="Times New Roman" panose="02020603050405020304" pitchFamily="18" charset="0"/>
                </a:rPr>
                <a:t> olan iki uzun alüminyum kablo eşit büyüklükte ama zıt yönde akımlar taşımaktadırlar. Bu iki kablo 0,5 m uzunluğunda ipler ile askıda tutulurken iplerin düşey ile yaptığı açı 4,</a:t>
              </a:r>
              <a:r>
                <a:rPr lang="en-US" dirty="0">
                  <a:latin typeface="Times New Roman" panose="02020603050405020304" pitchFamily="18" charset="0"/>
                  <a:cs typeface="Times New Roman" panose="02020603050405020304" pitchFamily="18" charset="0"/>
                </a:rPr>
                <a:t>0° </a:t>
              </a:r>
              <a:r>
                <a:rPr lang="tr-TR" dirty="0">
                  <a:latin typeface="Times New Roman" panose="02020603050405020304" pitchFamily="18" charset="0"/>
                  <a:cs typeface="Times New Roman" panose="02020603050405020304" pitchFamily="18" charset="0"/>
                </a:rPr>
                <a:t>olmaktadır. Tellerdeki akım nedir? </a:t>
              </a:r>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alüminyum yoğunluğu</a:t>
              </a:r>
              <a:r>
                <a:rPr lang="en-US" dirty="0">
                  <a:latin typeface="Times New Roman" panose="02020603050405020304" pitchFamily="18" charset="0"/>
                  <a:cs typeface="Times New Roman" panose="02020603050405020304" pitchFamily="18" charset="0"/>
                </a:rPr>
                <a:t>= 2</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7 g/cm</a:t>
              </a:r>
              <a:r>
                <a:rPr lang="en-US" baseline="30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g=9</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80 m/s</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p>
          </p:txBody>
        </p:sp>
      </p:grpSp>
      <p:sp>
        <p:nvSpPr>
          <p:cNvPr id="9" name="Metin kutusu 8">
            <a:extLst>
              <a:ext uri="{FF2B5EF4-FFF2-40B4-BE49-F238E27FC236}">
                <a16:creationId xmlns:a16="http://schemas.microsoft.com/office/drawing/2014/main" id="{54AC81E9-C825-4D82-BC5C-7AFFAF714C9E}"/>
              </a:ext>
            </a:extLst>
          </p:cNvPr>
          <p:cNvSpPr txBox="1"/>
          <p:nvPr/>
        </p:nvSpPr>
        <p:spPr>
          <a:xfrm>
            <a:off x="4427984" y="6082755"/>
            <a:ext cx="864096" cy="369332"/>
          </a:xfrm>
          <a:prstGeom prst="rect">
            <a:avLst/>
          </a:prstGeom>
          <a:noFill/>
        </p:spPr>
        <p:txBody>
          <a:bodyPr wrap="square" rtlCol="0">
            <a:spAutoFit/>
          </a:bodyPr>
          <a:lstStyle/>
          <a:p>
            <a:r>
              <a:rPr lang="tr-TR" dirty="0"/>
              <a:t>9.01</a:t>
            </a:r>
          </a:p>
        </p:txBody>
      </p:sp>
      <p:sp>
        <p:nvSpPr>
          <p:cNvPr id="10" name="Metin kutusu 9">
            <a:extLst>
              <a:ext uri="{FF2B5EF4-FFF2-40B4-BE49-F238E27FC236}">
                <a16:creationId xmlns:a16="http://schemas.microsoft.com/office/drawing/2014/main" id="{16AE5AE7-2EED-46C1-A0E5-2C6607C81CB5}"/>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D5</a:t>
            </a:r>
          </a:p>
        </p:txBody>
      </p:sp>
    </p:spTree>
    <p:extLst>
      <p:ext uri="{BB962C8B-B14F-4D97-AF65-F5344CB8AC3E}">
        <p14:creationId xmlns:p14="http://schemas.microsoft.com/office/powerpoint/2010/main" val="4247906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81D4A732-6E61-4220-A40C-387E7AEC1F91}"/>
              </a:ext>
            </a:extLst>
          </p:cNvPr>
          <p:cNvSpPr txBox="1"/>
          <p:nvPr/>
        </p:nvSpPr>
        <p:spPr>
          <a:xfrm>
            <a:off x="5868144" y="5373216"/>
            <a:ext cx="1224136" cy="369332"/>
          </a:xfrm>
          <a:prstGeom prst="rect">
            <a:avLst/>
          </a:prstGeom>
          <a:noFill/>
        </p:spPr>
        <p:txBody>
          <a:bodyPr wrap="square" rtlCol="0">
            <a:spAutoFit/>
          </a:bodyPr>
          <a:lstStyle/>
          <a:p>
            <a:r>
              <a:rPr lang="tr-TR" dirty="0"/>
              <a:t>30</a:t>
            </a:r>
            <a:endParaRPr lang="en-US" dirty="0"/>
          </a:p>
        </p:txBody>
      </p:sp>
      <p:grpSp>
        <p:nvGrpSpPr>
          <p:cNvPr id="2" name="Grup 1">
            <a:extLst>
              <a:ext uri="{FF2B5EF4-FFF2-40B4-BE49-F238E27FC236}">
                <a16:creationId xmlns:a16="http://schemas.microsoft.com/office/drawing/2014/main" id="{7A6B24CA-945D-4EB3-99BC-213C760C7252}"/>
              </a:ext>
            </a:extLst>
          </p:cNvPr>
          <p:cNvGrpSpPr/>
          <p:nvPr/>
        </p:nvGrpSpPr>
        <p:grpSpPr>
          <a:xfrm>
            <a:off x="539552" y="1166843"/>
            <a:ext cx="6912768" cy="3368411"/>
            <a:chOff x="539552" y="1166843"/>
            <a:chExt cx="6912768" cy="3368411"/>
          </a:xfrm>
        </p:grpSpPr>
        <p:sp>
          <p:nvSpPr>
            <p:cNvPr id="3" name="Dikdörtgen 2">
              <a:extLst>
                <a:ext uri="{FF2B5EF4-FFF2-40B4-BE49-F238E27FC236}">
                  <a16:creationId xmlns:a16="http://schemas.microsoft.com/office/drawing/2014/main" id="{253B3440-36BB-424A-B97B-63CFB4386C42}"/>
                </a:ext>
              </a:extLst>
            </p:cNvPr>
            <p:cNvSpPr/>
            <p:nvPr/>
          </p:nvSpPr>
          <p:spPr>
            <a:xfrm>
              <a:off x="539552" y="1166843"/>
              <a:ext cx="6912768" cy="1477328"/>
            </a:xfrm>
            <a:prstGeom prst="rect">
              <a:avLst/>
            </a:prstGeom>
          </p:spPr>
          <p:txBody>
            <a:bodyPr wrap="square">
              <a:spAutoFit/>
            </a:bodyPr>
            <a:lstStyle/>
            <a:p>
              <a:r>
                <a:rPr lang="en-US" dirty="0">
                  <a:latin typeface="NewBaskerville-Roman"/>
                </a:rPr>
                <a:t>A wire 60.0 cm long is held parallel to and 100 cm above a long wire carrying 100 A and resting on the floor. The 60.0-cm wire is released and falls, remaining parallel with the current-carrying wire as it falls. What is the induced emf on the wire 0.</a:t>
              </a:r>
              <a:r>
                <a:rPr lang="tr-TR" dirty="0">
                  <a:latin typeface="NewBaskerville-Roman"/>
                </a:rPr>
                <a:t>2</a:t>
              </a:r>
              <a:r>
                <a:rPr lang="en-US" dirty="0">
                  <a:latin typeface="NewBaskerville-Roman"/>
                </a:rPr>
                <a:t>00 s after the wire is released? Give your answer in µV. (</a:t>
              </a:r>
              <a:r>
                <a:rPr lang="en-US" i="1"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=10 m/s</a:t>
              </a:r>
              <a:r>
                <a:rPr lang="en-US" baseline="30000"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a:t>
              </a:r>
              <a:endParaRPr lang="en-US" dirty="0"/>
            </a:p>
          </p:txBody>
        </p:sp>
        <p:sp>
          <p:nvSpPr>
            <p:cNvPr id="5" name="Dikdörtgen 4">
              <a:extLst>
                <a:ext uri="{FF2B5EF4-FFF2-40B4-BE49-F238E27FC236}">
                  <a16:creationId xmlns:a16="http://schemas.microsoft.com/office/drawing/2014/main" id="{0ED03FC3-2416-4CDF-9BC8-A147861EC3BD}"/>
                </a:ext>
              </a:extLst>
            </p:cNvPr>
            <p:cNvSpPr/>
            <p:nvPr/>
          </p:nvSpPr>
          <p:spPr>
            <a:xfrm>
              <a:off x="539552" y="2780928"/>
              <a:ext cx="6912768" cy="1754326"/>
            </a:xfrm>
            <a:prstGeom prst="rect">
              <a:avLst/>
            </a:prstGeom>
          </p:spPr>
          <p:txBody>
            <a:bodyPr wrap="square">
              <a:spAutoFit/>
            </a:bodyPr>
            <a:lstStyle/>
            <a:p>
              <a:r>
                <a:rPr lang="tr-TR" dirty="0">
                  <a:latin typeface="NewBaskerville-Roman"/>
                </a:rPr>
                <a:t>Başlangıçta, </a:t>
              </a:r>
              <a:r>
                <a:rPr lang="en-US" dirty="0">
                  <a:latin typeface="NewBaskerville-Roman"/>
                </a:rPr>
                <a:t>60.0 cm </a:t>
              </a:r>
              <a:r>
                <a:rPr lang="tr-TR" dirty="0">
                  <a:latin typeface="NewBaskerville-Roman"/>
                </a:rPr>
                <a:t>uzunluğunda bir tel, yerde duran çok uzun 100 A akım taşıyan bir tele paralel 100 cm yüksekte durmaktadır. 60,0-cm uzunluğundaki tel serbest bırakılmış ve yerdeki akım taşıyan tele paralel kalacak şekilde </a:t>
              </a:r>
              <a:r>
                <a:rPr lang="en-US" i="1" dirty="0">
                  <a:latin typeface="Times New Roman" panose="02020603050405020304" pitchFamily="18" charset="0"/>
                  <a:cs typeface="Times New Roman" panose="02020603050405020304" pitchFamily="18" charset="0"/>
                </a:rPr>
                <a:t>g </a:t>
              </a:r>
              <a:r>
                <a:rPr lang="tr-TR" i="1"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ivmesi ile </a:t>
              </a:r>
              <a:r>
                <a:rPr lang="tr-TR" dirty="0">
                  <a:latin typeface="NewBaskerville-Roman"/>
                </a:rPr>
                <a:t>serbest düşmektedir. Kısa tel serbest bırakıldıktan 0,200 s sonra üzerinde indüklenen </a:t>
              </a:r>
              <a:r>
                <a:rPr lang="tr-TR" dirty="0" err="1">
                  <a:latin typeface="NewBaskerville-Roman"/>
                </a:rPr>
                <a:t>emk</a:t>
              </a:r>
              <a:r>
                <a:rPr lang="tr-TR" dirty="0">
                  <a:latin typeface="NewBaskerville-Roman"/>
                </a:rPr>
                <a:t> </a:t>
              </a:r>
              <a:r>
                <a:rPr lang="en-US" dirty="0">
                  <a:latin typeface="NewBaskerville-Roman"/>
                </a:rPr>
                <a:t>µV </a:t>
              </a:r>
              <a:r>
                <a:rPr lang="tr-TR" dirty="0">
                  <a:latin typeface="NewBaskerville-Roman"/>
                </a:rPr>
                <a:t>cinsinden nedir? </a:t>
              </a:r>
              <a:r>
                <a:rPr lang="en-US" dirty="0">
                  <a:latin typeface="NewBaskerville-Roman"/>
                </a:rPr>
                <a:t>(</a:t>
              </a:r>
              <a:r>
                <a:rPr lang="en-US" i="1"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=10 m/s</a:t>
              </a:r>
              <a:r>
                <a:rPr lang="en-US" baseline="30000"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a:t>
              </a:r>
              <a:endParaRPr lang="en-US" dirty="0"/>
            </a:p>
          </p:txBody>
        </p:sp>
      </p:grpSp>
      <p:sp>
        <p:nvSpPr>
          <p:cNvPr id="6" name="Metin kutusu 5">
            <a:extLst>
              <a:ext uri="{FF2B5EF4-FFF2-40B4-BE49-F238E27FC236}">
                <a16:creationId xmlns:a16="http://schemas.microsoft.com/office/drawing/2014/main" id="{73624A4C-574B-4918-8060-1A76F81A6785}"/>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A6</a:t>
            </a:r>
          </a:p>
        </p:txBody>
      </p:sp>
    </p:spTree>
    <p:extLst>
      <p:ext uri="{BB962C8B-B14F-4D97-AF65-F5344CB8AC3E}">
        <p14:creationId xmlns:p14="http://schemas.microsoft.com/office/powerpoint/2010/main" val="3917970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81D4A732-6E61-4220-A40C-387E7AEC1F91}"/>
              </a:ext>
            </a:extLst>
          </p:cNvPr>
          <p:cNvSpPr txBox="1"/>
          <p:nvPr/>
        </p:nvSpPr>
        <p:spPr>
          <a:xfrm>
            <a:off x="5868144" y="5373216"/>
            <a:ext cx="1224136" cy="369332"/>
          </a:xfrm>
          <a:prstGeom prst="rect">
            <a:avLst/>
          </a:prstGeom>
          <a:noFill/>
        </p:spPr>
        <p:txBody>
          <a:bodyPr wrap="square" rtlCol="0">
            <a:spAutoFit/>
          </a:bodyPr>
          <a:lstStyle/>
          <a:p>
            <a:r>
              <a:rPr lang="tr-TR" dirty="0"/>
              <a:t>240</a:t>
            </a:r>
            <a:endParaRPr lang="en-US" dirty="0"/>
          </a:p>
        </p:txBody>
      </p:sp>
      <p:grpSp>
        <p:nvGrpSpPr>
          <p:cNvPr id="2" name="Grup 1">
            <a:extLst>
              <a:ext uri="{FF2B5EF4-FFF2-40B4-BE49-F238E27FC236}">
                <a16:creationId xmlns:a16="http://schemas.microsoft.com/office/drawing/2014/main" id="{8AC865F7-35F9-484B-A6BD-DC827F0BE2CC}"/>
              </a:ext>
            </a:extLst>
          </p:cNvPr>
          <p:cNvGrpSpPr/>
          <p:nvPr/>
        </p:nvGrpSpPr>
        <p:grpSpPr>
          <a:xfrm>
            <a:off x="539552" y="1166843"/>
            <a:ext cx="6912768" cy="3296403"/>
            <a:chOff x="539552" y="1166843"/>
            <a:chExt cx="6912768" cy="3296403"/>
          </a:xfrm>
        </p:grpSpPr>
        <p:sp>
          <p:nvSpPr>
            <p:cNvPr id="3" name="Dikdörtgen 2">
              <a:extLst>
                <a:ext uri="{FF2B5EF4-FFF2-40B4-BE49-F238E27FC236}">
                  <a16:creationId xmlns:a16="http://schemas.microsoft.com/office/drawing/2014/main" id="{253B3440-36BB-424A-B97B-63CFB4386C42}"/>
                </a:ext>
              </a:extLst>
            </p:cNvPr>
            <p:cNvSpPr/>
            <p:nvPr/>
          </p:nvSpPr>
          <p:spPr>
            <a:xfrm>
              <a:off x="539552" y="1166843"/>
              <a:ext cx="6912768" cy="1477328"/>
            </a:xfrm>
            <a:prstGeom prst="rect">
              <a:avLst/>
            </a:prstGeom>
          </p:spPr>
          <p:txBody>
            <a:bodyPr wrap="square">
              <a:spAutoFit/>
            </a:bodyPr>
            <a:lstStyle/>
            <a:p>
              <a:r>
                <a:rPr lang="en-US" dirty="0">
                  <a:latin typeface="NewBaskerville-Roman"/>
                </a:rPr>
                <a:t>A wire 60.0 cm long is held parallel to and 100 cm above a long wire carrying 100 A and resting on the floor. The 60.0-cm wire is released and falls, remaining parallel with the current-carrying wire as it falls. What is the induced emf on the wire 0.</a:t>
              </a:r>
              <a:r>
                <a:rPr lang="tr-TR" dirty="0">
                  <a:latin typeface="NewBaskerville-Roman"/>
                </a:rPr>
                <a:t>4</a:t>
              </a:r>
              <a:r>
                <a:rPr lang="en-US" dirty="0">
                  <a:latin typeface="NewBaskerville-Roman"/>
                </a:rPr>
                <a:t>00 s after the wire is released? Give your answer in µV. (</a:t>
              </a:r>
              <a:r>
                <a:rPr lang="en-US" i="1"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=10 m/s</a:t>
              </a:r>
              <a:r>
                <a:rPr lang="en-US" baseline="30000"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a:t>
              </a:r>
              <a:endParaRPr lang="en-US" dirty="0"/>
            </a:p>
          </p:txBody>
        </p:sp>
        <p:sp>
          <p:nvSpPr>
            <p:cNvPr id="5" name="Dikdörtgen 4">
              <a:extLst>
                <a:ext uri="{FF2B5EF4-FFF2-40B4-BE49-F238E27FC236}">
                  <a16:creationId xmlns:a16="http://schemas.microsoft.com/office/drawing/2014/main" id="{0ED03FC3-2416-4CDF-9BC8-A147861EC3BD}"/>
                </a:ext>
              </a:extLst>
            </p:cNvPr>
            <p:cNvSpPr/>
            <p:nvPr/>
          </p:nvSpPr>
          <p:spPr>
            <a:xfrm>
              <a:off x="539552" y="2708920"/>
              <a:ext cx="6912768" cy="1754326"/>
            </a:xfrm>
            <a:prstGeom prst="rect">
              <a:avLst/>
            </a:prstGeom>
          </p:spPr>
          <p:txBody>
            <a:bodyPr wrap="square">
              <a:spAutoFit/>
            </a:bodyPr>
            <a:lstStyle/>
            <a:p>
              <a:r>
                <a:rPr lang="tr-TR" dirty="0">
                  <a:latin typeface="NewBaskerville-Roman"/>
                </a:rPr>
                <a:t>Başlangıçta, </a:t>
              </a:r>
              <a:r>
                <a:rPr lang="en-US" dirty="0">
                  <a:latin typeface="NewBaskerville-Roman"/>
                </a:rPr>
                <a:t>60.0 cm </a:t>
              </a:r>
              <a:r>
                <a:rPr lang="tr-TR" dirty="0">
                  <a:latin typeface="NewBaskerville-Roman"/>
                </a:rPr>
                <a:t>uzunluğunda bir tel, yerde duran çok uzun 100 A akım taşıyan bir tele paralel 100 cm yüksekte durmaktadır. 60,0-cm uzunluğundaki tel serbest bırakılmış ve yerdeki akım taşıyan tele paralel kalacak şekilde </a:t>
              </a:r>
              <a:r>
                <a:rPr lang="en-US" i="1" dirty="0">
                  <a:latin typeface="Times New Roman" panose="02020603050405020304" pitchFamily="18" charset="0"/>
                  <a:cs typeface="Times New Roman" panose="02020603050405020304" pitchFamily="18" charset="0"/>
                </a:rPr>
                <a:t>g </a:t>
              </a:r>
              <a:r>
                <a:rPr lang="tr-TR" i="1"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ivmesi ile </a:t>
              </a:r>
              <a:r>
                <a:rPr lang="tr-TR" dirty="0">
                  <a:latin typeface="NewBaskerville-Roman"/>
                </a:rPr>
                <a:t>serbest düşmektedir. Kısa tel serbest bırakıldıktan 0,400 s sonra üzerinde indüklenen </a:t>
              </a:r>
              <a:r>
                <a:rPr lang="tr-TR" dirty="0" err="1">
                  <a:latin typeface="NewBaskerville-Roman"/>
                </a:rPr>
                <a:t>emk</a:t>
              </a:r>
              <a:r>
                <a:rPr lang="tr-TR" dirty="0">
                  <a:latin typeface="NewBaskerville-Roman"/>
                </a:rPr>
                <a:t> </a:t>
              </a:r>
              <a:r>
                <a:rPr lang="en-US" dirty="0">
                  <a:latin typeface="NewBaskerville-Roman"/>
                </a:rPr>
                <a:t>µV </a:t>
              </a:r>
              <a:r>
                <a:rPr lang="tr-TR" dirty="0">
                  <a:latin typeface="NewBaskerville-Roman"/>
                </a:rPr>
                <a:t>cinsinden nedir? </a:t>
              </a:r>
              <a:r>
                <a:rPr lang="en-US" dirty="0">
                  <a:latin typeface="NewBaskerville-Roman"/>
                </a:rPr>
                <a:t>(</a:t>
              </a:r>
              <a:r>
                <a:rPr lang="en-US" i="1"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=10 m/s</a:t>
              </a:r>
              <a:r>
                <a:rPr lang="en-US" baseline="30000"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a:t>
              </a:r>
              <a:endParaRPr lang="en-US" dirty="0"/>
            </a:p>
          </p:txBody>
        </p:sp>
      </p:grpSp>
      <p:sp>
        <p:nvSpPr>
          <p:cNvPr id="6" name="Metin kutusu 5">
            <a:extLst>
              <a:ext uri="{FF2B5EF4-FFF2-40B4-BE49-F238E27FC236}">
                <a16:creationId xmlns:a16="http://schemas.microsoft.com/office/drawing/2014/main" id="{8EF717F2-65B1-4CB6-9CE7-6EA212A53843}"/>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B6</a:t>
            </a:r>
          </a:p>
        </p:txBody>
      </p:sp>
    </p:spTree>
    <p:extLst>
      <p:ext uri="{BB962C8B-B14F-4D97-AF65-F5344CB8AC3E}">
        <p14:creationId xmlns:p14="http://schemas.microsoft.com/office/powerpoint/2010/main" val="1296753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81D4A732-6E61-4220-A40C-387E7AEC1F91}"/>
              </a:ext>
            </a:extLst>
          </p:cNvPr>
          <p:cNvSpPr txBox="1"/>
          <p:nvPr/>
        </p:nvSpPr>
        <p:spPr>
          <a:xfrm>
            <a:off x="5868144" y="5373216"/>
            <a:ext cx="1224136" cy="369332"/>
          </a:xfrm>
          <a:prstGeom prst="rect">
            <a:avLst/>
          </a:prstGeom>
          <a:noFill/>
        </p:spPr>
        <p:txBody>
          <a:bodyPr wrap="square" rtlCol="0">
            <a:spAutoFit/>
          </a:bodyPr>
          <a:lstStyle/>
          <a:p>
            <a:r>
              <a:rPr lang="tr-TR" dirty="0"/>
              <a:t>60</a:t>
            </a:r>
            <a:endParaRPr lang="en-US" dirty="0"/>
          </a:p>
        </p:txBody>
      </p:sp>
      <p:grpSp>
        <p:nvGrpSpPr>
          <p:cNvPr id="2" name="Grup 1">
            <a:extLst>
              <a:ext uri="{FF2B5EF4-FFF2-40B4-BE49-F238E27FC236}">
                <a16:creationId xmlns:a16="http://schemas.microsoft.com/office/drawing/2014/main" id="{9A898ABF-92BE-44A4-AB49-E8EAAE377238}"/>
              </a:ext>
            </a:extLst>
          </p:cNvPr>
          <p:cNvGrpSpPr/>
          <p:nvPr/>
        </p:nvGrpSpPr>
        <p:grpSpPr>
          <a:xfrm>
            <a:off x="539552" y="1166843"/>
            <a:ext cx="6912768" cy="3296403"/>
            <a:chOff x="539552" y="1166843"/>
            <a:chExt cx="6912768" cy="3296403"/>
          </a:xfrm>
        </p:grpSpPr>
        <p:sp>
          <p:nvSpPr>
            <p:cNvPr id="3" name="Dikdörtgen 2">
              <a:extLst>
                <a:ext uri="{FF2B5EF4-FFF2-40B4-BE49-F238E27FC236}">
                  <a16:creationId xmlns:a16="http://schemas.microsoft.com/office/drawing/2014/main" id="{253B3440-36BB-424A-B97B-63CFB4386C42}"/>
                </a:ext>
              </a:extLst>
            </p:cNvPr>
            <p:cNvSpPr/>
            <p:nvPr/>
          </p:nvSpPr>
          <p:spPr>
            <a:xfrm>
              <a:off x="539552" y="1166843"/>
              <a:ext cx="6912768" cy="1477328"/>
            </a:xfrm>
            <a:prstGeom prst="rect">
              <a:avLst/>
            </a:prstGeom>
          </p:spPr>
          <p:txBody>
            <a:bodyPr wrap="square">
              <a:spAutoFit/>
            </a:bodyPr>
            <a:lstStyle/>
            <a:p>
              <a:r>
                <a:rPr lang="en-US" dirty="0">
                  <a:latin typeface="NewBaskerville-Roman"/>
                </a:rPr>
                <a:t>A wire 60.0 cm long is held parallel to and 100 cm above a long wire carrying </a:t>
              </a:r>
              <a:r>
                <a:rPr lang="tr-TR" dirty="0">
                  <a:latin typeface="NewBaskerville-Roman"/>
                </a:rPr>
                <a:t>2</a:t>
              </a:r>
              <a:r>
                <a:rPr lang="en-US" dirty="0">
                  <a:latin typeface="NewBaskerville-Roman"/>
                </a:rPr>
                <a:t>00 A and resting on the floor. The 60.0-cm wire is released and falls, remaining parallel with the current-carrying wire as it falls. What is the induced emf on the wire 0.</a:t>
              </a:r>
              <a:r>
                <a:rPr lang="tr-TR" dirty="0">
                  <a:latin typeface="NewBaskerville-Roman"/>
                </a:rPr>
                <a:t>2</a:t>
              </a:r>
              <a:r>
                <a:rPr lang="en-US" dirty="0">
                  <a:latin typeface="NewBaskerville-Roman"/>
                </a:rPr>
                <a:t>00 s after the wire is released? Give your answer in µV. (</a:t>
              </a:r>
              <a:r>
                <a:rPr lang="en-US" i="1"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=10 m/s</a:t>
              </a:r>
              <a:r>
                <a:rPr lang="en-US" baseline="30000"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a:t>
              </a:r>
              <a:endParaRPr lang="en-US" dirty="0"/>
            </a:p>
          </p:txBody>
        </p:sp>
        <p:sp>
          <p:nvSpPr>
            <p:cNvPr id="5" name="Dikdörtgen 4">
              <a:extLst>
                <a:ext uri="{FF2B5EF4-FFF2-40B4-BE49-F238E27FC236}">
                  <a16:creationId xmlns:a16="http://schemas.microsoft.com/office/drawing/2014/main" id="{0ED03FC3-2416-4CDF-9BC8-A147861EC3BD}"/>
                </a:ext>
              </a:extLst>
            </p:cNvPr>
            <p:cNvSpPr/>
            <p:nvPr/>
          </p:nvSpPr>
          <p:spPr>
            <a:xfrm>
              <a:off x="539552" y="2708920"/>
              <a:ext cx="6912768" cy="1754326"/>
            </a:xfrm>
            <a:prstGeom prst="rect">
              <a:avLst/>
            </a:prstGeom>
          </p:spPr>
          <p:txBody>
            <a:bodyPr wrap="square">
              <a:spAutoFit/>
            </a:bodyPr>
            <a:lstStyle/>
            <a:p>
              <a:r>
                <a:rPr lang="tr-TR" dirty="0">
                  <a:latin typeface="NewBaskerville-Roman"/>
                </a:rPr>
                <a:t>Başlangıçta, </a:t>
              </a:r>
              <a:r>
                <a:rPr lang="en-US" dirty="0">
                  <a:latin typeface="NewBaskerville-Roman"/>
                </a:rPr>
                <a:t>60.0 cm </a:t>
              </a:r>
              <a:r>
                <a:rPr lang="tr-TR" dirty="0">
                  <a:latin typeface="NewBaskerville-Roman"/>
                </a:rPr>
                <a:t>uzunluğunda bir tel, yerde duran çok uzun 200 A akım taşıyan bir tele paralel 100 cm yükseğinde durmaktadır. 60,0-cm uzunluğundaki tel serbest bırakılmış ve yerdeki akım taşıyan tele paralel kalacak şekilde </a:t>
              </a:r>
              <a:r>
                <a:rPr lang="en-US" i="1" dirty="0">
                  <a:latin typeface="Times New Roman" panose="02020603050405020304" pitchFamily="18" charset="0"/>
                  <a:cs typeface="Times New Roman" panose="02020603050405020304" pitchFamily="18" charset="0"/>
                </a:rPr>
                <a:t>g </a:t>
              </a:r>
              <a:r>
                <a:rPr lang="tr-TR" i="1"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ivmesi ile </a:t>
              </a:r>
              <a:r>
                <a:rPr lang="tr-TR" dirty="0">
                  <a:latin typeface="NewBaskerville-Roman"/>
                </a:rPr>
                <a:t>serbest düşmektedir. Kısa tel serbest bırakıldıktan 0,200 s sonra üzerinde indüklenen </a:t>
              </a:r>
              <a:r>
                <a:rPr lang="tr-TR" dirty="0" err="1">
                  <a:latin typeface="NewBaskerville-Roman"/>
                </a:rPr>
                <a:t>emk</a:t>
              </a:r>
              <a:r>
                <a:rPr lang="tr-TR" dirty="0">
                  <a:latin typeface="NewBaskerville-Roman"/>
                </a:rPr>
                <a:t> </a:t>
              </a:r>
              <a:r>
                <a:rPr lang="en-US" dirty="0">
                  <a:latin typeface="NewBaskerville-Roman"/>
                </a:rPr>
                <a:t>µV </a:t>
              </a:r>
              <a:r>
                <a:rPr lang="tr-TR" dirty="0">
                  <a:latin typeface="NewBaskerville-Roman"/>
                </a:rPr>
                <a:t>cinsinden nedir? </a:t>
              </a:r>
              <a:r>
                <a:rPr lang="en-US" dirty="0">
                  <a:latin typeface="NewBaskerville-Roman"/>
                </a:rPr>
                <a:t>(</a:t>
              </a:r>
              <a:r>
                <a:rPr lang="en-US" i="1"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=10 m/s</a:t>
              </a:r>
              <a:r>
                <a:rPr lang="en-US" baseline="30000"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a:t>
              </a:r>
              <a:endParaRPr lang="en-US" dirty="0"/>
            </a:p>
          </p:txBody>
        </p:sp>
      </p:grpSp>
      <p:sp>
        <p:nvSpPr>
          <p:cNvPr id="6" name="Metin kutusu 5">
            <a:extLst>
              <a:ext uri="{FF2B5EF4-FFF2-40B4-BE49-F238E27FC236}">
                <a16:creationId xmlns:a16="http://schemas.microsoft.com/office/drawing/2014/main" id="{A44F3CFE-1BCA-4395-A8BF-AFE38A0F1A1F}"/>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C6</a:t>
            </a:r>
          </a:p>
        </p:txBody>
      </p:sp>
    </p:spTree>
    <p:extLst>
      <p:ext uri="{BB962C8B-B14F-4D97-AF65-F5344CB8AC3E}">
        <p14:creationId xmlns:p14="http://schemas.microsoft.com/office/powerpoint/2010/main" val="2430716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81D4A732-6E61-4220-A40C-387E7AEC1F91}"/>
              </a:ext>
            </a:extLst>
          </p:cNvPr>
          <p:cNvSpPr txBox="1"/>
          <p:nvPr/>
        </p:nvSpPr>
        <p:spPr>
          <a:xfrm>
            <a:off x="5868144" y="5373216"/>
            <a:ext cx="1224136" cy="369332"/>
          </a:xfrm>
          <a:prstGeom prst="rect">
            <a:avLst/>
          </a:prstGeom>
          <a:noFill/>
        </p:spPr>
        <p:txBody>
          <a:bodyPr wrap="square" rtlCol="0">
            <a:spAutoFit/>
          </a:bodyPr>
          <a:lstStyle/>
          <a:p>
            <a:r>
              <a:rPr lang="tr-TR" dirty="0"/>
              <a:t>480</a:t>
            </a:r>
            <a:endParaRPr lang="en-US" dirty="0"/>
          </a:p>
        </p:txBody>
      </p:sp>
      <p:grpSp>
        <p:nvGrpSpPr>
          <p:cNvPr id="2" name="Grup 1">
            <a:extLst>
              <a:ext uri="{FF2B5EF4-FFF2-40B4-BE49-F238E27FC236}">
                <a16:creationId xmlns:a16="http://schemas.microsoft.com/office/drawing/2014/main" id="{F29C5211-0F9A-4355-9598-547ABC5B2782}"/>
              </a:ext>
            </a:extLst>
          </p:cNvPr>
          <p:cNvGrpSpPr/>
          <p:nvPr/>
        </p:nvGrpSpPr>
        <p:grpSpPr>
          <a:xfrm>
            <a:off x="539552" y="1166843"/>
            <a:ext cx="6912768" cy="3296403"/>
            <a:chOff x="539552" y="1166843"/>
            <a:chExt cx="6912768" cy="3296403"/>
          </a:xfrm>
        </p:grpSpPr>
        <p:sp>
          <p:nvSpPr>
            <p:cNvPr id="3" name="Dikdörtgen 2">
              <a:extLst>
                <a:ext uri="{FF2B5EF4-FFF2-40B4-BE49-F238E27FC236}">
                  <a16:creationId xmlns:a16="http://schemas.microsoft.com/office/drawing/2014/main" id="{253B3440-36BB-424A-B97B-63CFB4386C42}"/>
                </a:ext>
              </a:extLst>
            </p:cNvPr>
            <p:cNvSpPr/>
            <p:nvPr/>
          </p:nvSpPr>
          <p:spPr>
            <a:xfrm>
              <a:off x="539552" y="1166843"/>
              <a:ext cx="6912768" cy="1477328"/>
            </a:xfrm>
            <a:prstGeom prst="rect">
              <a:avLst/>
            </a:prstGeom>
          </p:spPr>
          <p:txBody>
            <a:bodyPr wrap="square">
              <a:spAutoFit/>
            </a:bodyPr>
            <a:lstStyle/>
            <a:p>
              <a:r>
                <a:rPr lang="en-US" dirty="0">
                  <a:latin typeface="NewBaskerville-Roman"/>
                </a:rPr>
                <a:t>A wire 60.0 cm long is held parallel to and 100 cm above a long wire carrying </a:t>
              </a:r>
              <a:r>
                <a:rPr lang="tr-TR" dirty="0">
                  <a:latin typeface="NewBaskerville-Roman"/>
                </a:rPr>
                <a:t>2</a:t>
              </a:r>
              <a:r>
                <a:rPr lang="en-US" dirty="0">
                  <a:latin typeface="NewBaskerville-Roman"/>
                </a:rPr>
                <a:t>00 A and resting on the floor. The 60.0-cm wire is released and falls, remaining parallel with the current-carrying wire as it falls. What is the induced emf on the wire 0.</a:t>
              </a:r>
              <a:r>
                <a:rPr lang="tr-TR" dirty="0">
                  <a:latin typeface="NewBaskerville-Roman"/>
                </a:rPr>
                <a:t>4</a:t>
              </a:r>
              <a:r>
                <a:rPr lang="en-US" dirty="0">
                  <a:latin typeface="NewBaskerville-Roman"/>
                </a:rPr>
                <a:t>00 s after the wire is released? Give your answer in µV. (</a:t>
              </a:r>
              <a:r>
                <a:rPr lang="en-US" i="1"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=10 m/s</a:t>
              </a:r>
              <a:r>
                <a:rPr lang="en-US" baseline="30000"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a:t>
              </a:r>
              <a:endParaRPr lang="en-US" dirty="0"/>
            </a:p>
          </p:txBody>
        </p:sp>
        <p:sp>
          <p:nvSpPr>
            <p:cNvPr id="5" name="Dikdörtgen 4">
              <a:extLst>
                <a:ext uri="{FF2B5EF4-FFF2-40B4-BE49-F238E27FC236}">
                  <a16:creationId xmlns:a16="http://schemas.microsoft.com/office/drawing/2014/main" id="{0ED03FC3-2416-4CDF-9BC8-A147861EC3BD}"/>
                </a:ext>
              </a:extLst>
            </p:cNvPr>
            <p:cNvSpPr/>
            <p:nvPr/>
          </p:nvSpPr>
          <p:spPr>
            <a:xfrm>
              <a:off x="539552" y="2708920"/>
              <a:ext cx="6912768" cy="1754326"/>
            </a:xfrm>
            <a:prstGeom prst="rect">
              <a:avLst/>
            </a:prstGeom>
          </p:spPr>
          <p:txBody>
            <a:bodyPr wrap="square">
              <a:spAutoFit/>
            </a:bodyPr>
            <a:lstStyle/>
            <a:p>
              <a:r>
                <a:rPr lang="tr-TR" dirty="0">
                  <a:latin typeface="NewBaskerville-Roman"/>
                </a:rPr>
                <a:t>Başlangıçta, </a:t>
              </a:r>
              <a:r>
                <a:rPr lang="en-US" dirty="0">
                  <a:latin typeface="NewBaskerville-Roman"/>
                </a:rPr>
                <a:t>60.0 cm </a:t>
              </a:r>
              <a:r>
                <a:rPr lang="tr-TR" dirty="0">
                  <a:latin typeface="NewBaskerville-Roman"/>
                </a:rPr>
                <a:t>uzunluğunda bir tel, yerde duran çok uzun 200 A akım taşıyan bir tele paralel 100 cm yükseğinde durmaktadır. 60,0-cm uzunluğundaki tel serbest bırakılmış ve yerdeki akım taşıyan tele paralel kalacak şekilde </a:t>
              </a:r>
              <a:r>
                <a:rPr lang="en-US" i="1" dirty="0">
                  <a:latin typeface="Times New Roman" panose="02020603050405020304" pitchFamily="18" charset="0"/>
                  <a:cs typeface="Times New Roman" panose="02020603050405020304" pitchFamily="18" charset="0"/>
                </a:rPr>
                <a:t>g </a:t>
              </a:r>
              <a:r>
                <a:rPr lang="tr-TR" i="1"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ivmesi ile </a:t>
              </a:r>
              <a:r>
                <a:rPr lang="tr-TR" dirty="0">
                  <a:latin typeface="NewBaskerville-Roman"/>
                </a:rPr>
                <a:t>serbest düşmektedir. Kısa tel serbest bırakıldıktan 0,400 s sonra üzerinde indüklenen </a:t>
              </a:r>
              <a:r>
                <a:rPr lang="tr-TR" dirty="0" err="1">
                  <a:latin typeface="NewBaskerville-Roman"/>
                </a:rPr>
                <a:t>emk</a:t>
              </a:r>
              <a:r>
                <a:rPr lang="tr-TR" dirty="0">
                  <a:latin typeface="NewBaskerville-Roman"/>
                </a:rPr>
                <a:t> </a:t>
              </a:r>
              <a:r>
                <a:rPr lang="en-US" dirty="0">
                  <a:latin typeface="NewBaskerville-Roman"/>
                </a:rPr>
                <a:t>µV </a:t>
              </a:r>
              <a:r>
                <a:rPr lang="tr-TR" dirty="0">
                  <a:latin typeface="NewBaskerville-Roman"/>
                </a:rPr>
                <a:t>cinsinden nedir? </a:t>
              </a:r>
              <a:r>
                <a:rPr lang="en-US" dirty="0">
                  <a:latin typeface="NewBaskerville-Roman"/>
                </a:rPr>
                <a:t>(</a:t>
              </a:r>
              <a:r>
                <a:rPr lang="en-US" i="1"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=10 m/s</a:t>
              </a:r>
              <a:r>
                <a:rPr lang="en-US" baseline="30000"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a:t>
              </a:r>
              <a:endParaRPr lang="en-US" dirty="0"/>
            </a:p>
          </p:txBody>
        </p:sp>
      </p:grpSp>
      <p:sp>
        <p:nvSpPr>
          <p:cNvPr id="6" name="Metin kutusu 5">
            <a:extLst>
              <a:ext uri="{FF2B5EF4-FFF2-40B4-BE49-F238E27FC236}">
                <a16:creationId xmlns:a16="http://schemas.microsoft.com/office/drawing/2014/main" id="{EFFCBEAF-321A-4765-90B3-4E8B894ACB17}"/>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D6</a:t>
            </a:r>
          </a:p>
        </p:txBody>
      </p:sp>
    </p:spTree>
    <p:extLst>
      <p:ext uri="{BB962C8B-B14F-4D97-AF65-F5344CB8AC3E}">
        <p14:creationId xmlns:p14="http://schemas.microsoft.com/office/powerpoint/2010/main" val="393337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3C523B2A-6D10-4EEB-9031-B32DBDF3AB20}"/>
              </a:ext>
            </a:extLst>
          </p:cNvPr>
          <p:cNvSpPr txBox="1"/>
          <p:nvPr/>
        </p:nvSpPr>
        <p:spPr>
          <a:xfrm>
            <a:off x="7308304" y="5517232"/>
            <a:ext cx="792088" cy="369332"/>
          </a:xfrm>
          <a:prstGeom prst="rect">
            <a:avLst/>
          </a:prstGeom>
          <a:noFill/>
        </p:spPr>
        <p:txBody>
          <a:bodyPr wrap="square" rtlCol="0">
            <a:spAutoFit/>
          </a:bodyPr>
          <a:lstStyle/>
          <a:p>
            <a:r>
              <a:rPr lang="tr-TR" dirty="0"/>
              <a:t>3</a:t>
            </a:r>
            <a:endParaRPr lang="en-US" dirty="0"/>
          </a:p>
        </p:txBody>
      </p:sp>
      <p:grpSp>
        <p:nvGrpSpPr>
          <p:cNvPr id="3" name="Grup 2">
            <a:extLst>
              <a:ext uri="{FF2B5EF4-FFF2-40B4-BE49-F238E27FC236}">
                <a16:creationId xmlns:a16="http://schemas.microsoft.com/office/drawing/2014/main" id="{DFE8377D-3F58-4EA5-A0D9-E9C6F16FC21C}"/>
              </a:ext>
            </a:extLst>
          </p:cNvPr>
          <p:cNvGrpSpPr/>
          <p:nvPr/>
        </p:nvGrpSpPr>
        <p:grpSpPr>
          <a:xfrm>
            <a:off x="611454" y="692696"/>
            <a:ext cx="6785520" cy="3061504"/>
            <a:chOff x="611454" y="692696"/>
            <a:chExt cx="6785520" cy="3061504"/>
          </a:xfrm>
        </p:grpSpPr>
        <mc:AlternateContent xmlns:mc="http://schemas.openxmlformats.org/markup-compatibility/2006" xmlns:a14="http://schemas.microsoft.com/office/drawing/2010/main">
          <mc:Choice Requires="a14">
            <p:sp>
              <p:nvSpPr>
                <p:cNvPr id="2" name="Dikdörtgen 1">
                  <a:extLst>
                    <a:ext uri="{FF2B5EF4-FFF2-40B4-BE49-F238E27FC236}">
                      <a16:creationId xmlns:a16="http://schemas.microsoft.com/office/drawing/2014/main" id="{41F54E22-4C71-47EA-97D4-2F4423EB747F}"/>
                    </a:ext>
                  </a:extLst>
                </p:cNvPr>
                <p:cNvSpPr/>
                <p:nvPr/>
              </p:nvSpPr>
              <p:spPr>
                <a:xfrm>
                  <a:off x="611454" y="692696"/>
                  <a:ext cx="6624842" cy="147732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magnetic flux through a metal ring varies with time </a:t>
                  </a:r>
                  <a:r>
                    <a:rPr lang="en-US" i="1" dirty="0">
                      <a:latin typeface="Times New Roman" panose="02020603050405020304" pitchFamily="18" charset="0"/>
                      <a:cs typeface="Times New Roman" panose="02020603050405020304" pitchFamily="18" charset="0"/>
                    </a:rPr>
                    <a:t>t</a:t>
                  </a:r>
                  <a:r>
                    <a:rPr lang="tr-TR"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according to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m:rPr>
                              <m:sty m:val="p"/>
                            </m:rPr>
                            <a:rPr lang="en-US" i="1" smtClean="0">
                              <a:latin typeface="Cambria Math" panose="02040503050406030204" pitchFamily="18" charset="0"/>
                              <a:ea typeface="Cambria Math" panose="02040503050406030204" pitchFamily="18" charset="0"/>
                              <a:cs typeface="Times New Roman" panose="02020603050405020304" pitchFamily="18" charset="0"/>
                            </a:rPr>
                            <m:t>Φ</m:t>
                          </m:r>
                        </m:e>
                        <m:sub>
                          <m:r>
                            <a:rPr lang="en-US" b="0" i="1" smtClean="0">
                              <a:latin typeface="Cambria Math" panose="02040503050406030204" pitchFamily="18" charset="0"/>
                              <a:cs typeface="Times New Roman" panose="02020603050405020304" pitchFamily="18" charset="0"/>
                            </a:rPr>
                            <m:t>𝐵</m:t>
                          </m:r>
                        </m:sub>
                      </m:sSub>
                      <m:r>
                        <a:rPr lang="en-US" b="0" i="1" smtClean="0">
                          <a:latin typeface="Cambria Math" panose="02040503050406030204" pitchFamily="18" charset="0"/>
                          <a:cs typeface="Times New Roman" panose="02020603050405020304" pitchFamily="18" charset="0"/>
                        </a:rPr>
                        <m:t>=</m:t>
                      </m:r>
                      <m:r>
                        <a:rPr lang="tr-TR" b="0" i="1" smtClean="0">
                          <a:latin typeface="Cambria Math" panose="02040503050406030204" pitchFamily="18" charset="0"/>
                          <a:cs typeface="Times New Roman" panose="02020603050405020304" pitchFamily="18" charset="0"/>
                        </a:rPr>
                        <m:t>4</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𝑎</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𝑡</m:t>
                              </m:r>
                            </m:e>
                            <m:sup>
                              <m:r>
                                <a:rPr lang="en-US" b="0" i="1" smtClean="0">
                                  <a:latin typeface="Cambria Math" panose="02040503050406030204" pitchFamily="18" charset="0"/>
                                  <a:cs typeface="Times New Roman" panose="02020603050405020304" pitchFamily="18" charset="0"/>
                                </a:rPr>
                                <m:t>3</m:t>
                              </m:r>
                            </m:sup>
                          </m:sSup>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𝑏</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𝑡</m:t>
                              </m:r>
                            </m:e>
                            <m:sup>
                              <m:r>
                                <a:rPr lang="en-US" b="0" i="1" smtClean="0">
                                  <a:latin typeface="Cambria Math" panose="02040503050406030204" pitchFamily="18" charset="0"/>
                                  <a:cs typeface="Times New Roman" panose="02020603050405020304" pitchFamily="18" charset="0"/>
                                </a:rPr>
                                <m:t>2</m:t>
                              </m:r>
                            </m:sup>
                          </m:sSup>
                        </m:e>
                      </m:d>
                      <m:r>
                        <m:rPr>
                          <m:sty m:val="p"/>
                        </m:rPr>
                        <a:rPr lang="en-US" b="0" i="0" baseline="0" smtClean="0">
                          <a:latin typeface="Cambria Math" panose="02040503050406030204" pitchFamily="18" charset="0"/>
                          <a:cs typeface="Times New Roman" panose="02020603050405020304" pitchFamily="18" charset="0"/>
                        </a:rPr>
                        <m:t>T</m:t>
                      </m:r>
                      <m:r>
                        <a:rPr lang="en-US" b="0" i="0" baseline="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b="0" i="1" baseline="0" smtClean="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b="0" i="0" baseline="0" smtClean="0">
                              <a:latin typeface="Cambria Math" panose="02040503050406030204" pitchFamily="18" charset="0"/>
                              <a:ea typeface="Cambria Math" panose="02040503050406030204" pitchFamily="18" charset="0"/>
                              <a:cs typeface="Times New Roman" panose="02020603050405020304" pitchFamily="18" charset="0"/>
                            </a:rPr>
                            <m:t>m</m:t>
                          </m:r>
                        </m:e>
                        <m:sup>
                          <m:r>
                            <a:rPr lang="en-US" b="0" i="0" baseline="0" smtClean="0">
                              <a:latin typeface="Cambria Math" panose="02040503050406030204" pitchFamily="18" charset="0"/>
                              <a:ea typeface="Cambria Math" panose="02040503050406030204" pitchFamily="18" charset="0"/>
                              <a:cs typeface="Times New Roman" panose="02020603050405020304" pitchFamily="18" charset="0"/>
                            </a:rPr>
                            <m:t>2</m:t>
                          </m:r>
                        </m:sup>
                      </m:sSup>
                    </m:oMath>
                  </a14:m>
                  <a:r>
                    <a:rPr lang="en-US" dirty="0">
                      <a:latin typeface="Times New Roman" panose="02020603050405020304" pitchFamily="18" charset="0"/>
                      <a:cs typeface="Times New Roman" panose="02020603050405020304" pitchFamily="18" charset="0"/>
                    </a:rPr>
                    <a:t>, with </a:t>
                  </a:r>
                  <a14:m>
                    <m:oMath xmlns:m="http://schemas.openxmlformats.org/officeDocument/2006/math">
                      <m:r>
                        <a:rPr lang="en-US" i="1" smtClean="0">
                          <a:latin typeface="Cambria Math" panose="02040503050406030204" pitchFamily="18" charset="0"/>
                          <a:cs typeface="Times New Roman" panose="02020603050405020304" pitchFamily="18" charset="0"/>
                        </a:rPr>
                        <m:t>𝑎</m:t>
                      </m:r>
                      <m:r>
                        <a:rPr lang="en-US" i="1" smtClean="0">
                          <a:latin typeface="Cambria Math" panose="02040503050406030204" pitchFamily="18" charset="0"/>
                          <a:cs typeface="Times New Roman" panose="02020603050405020304" pitchFamily="18" charset="0"/>
                        </a:rPr>
                        <m:t>=1.00</m:t>
                      </m:r>
                      <m:sSup>
                        <m:sSupPr>
                          <m:ctrlPr>
                            <a:rPr lang="en-US" i="1" smtClean="0">
                              <a:latin typeface="Cambria Math" panose="02040503050406030204" pitchFamily="18" charset="0"/>
                              <a:cs typeface="Times New Roman" panose="02020603050405020304" pitchFamily="18" charset="0"/>
                            </a:rPr>
                          </m:ctrlPr>
                        </m:sSupPr>
                        <m:e>
                          <m:r>
                            <a:rPr lang="en-US" b="0" i="0" smtClean="0">
                              <a:latin typeface="Cambria Math" panose="02040503050406030204" pitchFamily="18" charset="0"/>
                              <a:cs typeface="Times New Roman" panose="02020603050405020304" pitchFamily="18" charset="0"/>
                            </a:rPr>
                            <m:t> </m:t>
                          </m:r>
                          <m:r>
                            <m:rPr>
                              <m:sty m:val="p"/>
                            </m:rPr>
                            <a:rPr lang="en-US" b="0" i="0" baseline="0" smtClean="0">
                              <a:latin typeface="Cambria Math" panose="02040503050406030204" pitchFamily="18" charset="0"/>
                              <a:cs typeface="Times New Roman" panose="02020603050405020304" pitchFamily="18" charset="0"/>
                            </a:rPr>
                            <m:t>s</m:t>
                          </m:r>
                        </m:e>
                        <m:sup>
                          <m:r>
                            <a:rPr lang="en-US" b="0" i="1" smtClean="0">
                              <a:latin typeface="Cambria Math" panose="02040503050406030204" pitchFamily="18" charset="0"/>
                              <a:cs typeface="Times New Roman" panose="02020603050405020304" pitchFamily="18" charset="0"/>
                            </a:rPr>
                            <m:t>−3</m:t>
                          </m:r>
                        </m:sup>
                      </m:sSup>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r>
                        <a:rPr lang="en-US" b="0" i="1" smtClean="0">
                          <a:latin typeface="Cambria Math" panose="02040503050406030204" pitchFamily="18" charset="0"/>
                          <a:cs typeface="Times New Roman" panose="02020603050405020304" pitchFamily="18" charset="0"/>
                        </a:rPr>
                        <m:t>𝑏</m:t>
                      </m:r>
                      <m:r>
                        <a:rPr lang="en-US"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3</m:t>
                      </m:r>
                      <m:r>
                        <a:rPr lang="en-US" i="1" smtClean="0">
                          <a:latin typeface="Cambria Math" panose="02040503050406030204" pitchFamily="18" charset="0"/>
                          <a:cs typeface="Times New Roman" panose="02020603050405020304" pitchFamily="18" charset="0"/>
                        </a:rPr>
                        <m:t>.00</m:t>
                      </m:r>
                      <m:sSup>
                        <m:sSupPr>
                          <m:ctrlPr>
                            <a:rPr lang="en-US" i="1" smtClean="0">
                              <a:latin typeface="Cambria Math" panose="02040503050406030204" pitchFamily="18" charset="0"/>
                              <a:cs typeface="Times New Roman" panose="02020603050405020304" pitchFamily="18" charset="0"/>
                            </a:rPr>
                          </m:ctrlPr>
                        </m:sSupPr>
                        <m:e>
                          <m:r>
                            <a:rPr lang="en-US" smtClean="0">
                              <a:latin typeface="Cambria Math" panose="02040503050406030204" pitchFamily="18" charset="0"/>
                              <a:cs typeface="Times New Roman" panose="02020603050405020304" pitchFamily="18" charset="0"/>
                            </a:rPr>
                            <m:t> </m:t>
                          </m:r>
                          <m:r>
                            <m:rPr>
                              <m:sty m:val="p"/>
                            </m:rPr>
                            <a:rPr lang="en-US" smtClean="0">
                              <a:latin typeface="Cambria Math" panose="02040503050406030204" pitchFamily="18" charset="0"/>
                              <a:cs typeface="Times New Roman" panose="02020603050405020304" pitchFamily="18" charset="0"/>
                            </a:rPr>
                            <m:t>s</m:t>
                          </m:r>
                        </m:e>
                        <m:sup>
                          <m:r>
                            <a:rPr lang="en-US"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2</m:t>
                          </m:r>
                        </m:sup>
                      </m:sSup>
                      <m:r>
                        <a:rPr lang="en-US" i="1"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 The</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resistance of the ring is </a:t>
                  </a:r>
                  <a:r>
                    <a:rPr lang="tr-TR"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.00 Ω.  Determine the maximum current induced</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the ring during the interval from </a:t>
                  </a:r>
                  <a14:m>
                    <m:oMath xmlns:m="http://schemas.openxmlformats.org/officeDocument/2006/math">
                      <m:r>
                        <a:rPr lang="en-US" i="1" smtClean="0">
                          <a:latin typeface="Cambria Math" panose="02040503050406030204" pitchFamily="18" charset="0"/>
                          <a:cs typeface="Times New Roman" panose="02020603050405020304" pitchFamily="18" charset="0"/>
                        </a:rPr>
                        <m:t>𝑡</m:t>
                      </m:r>
                      <m:r>
                        <a:rPr lang="en-US" i="1" smtClean="0">
                          <a:latin typeface="Cambria Math" panose="02040503050406030204" pitchFamily="18" charset="0"/>
                          <a:cs typeface="Times New Roman" panose="02020603050405020304" pitchFamily="18" charset="0"/>
                        </a:rPr>
                        <m:t>=0</m:t>
                      </m:r>
                    </m:oMath>
                  </a14:m>
                  <a:r>
                    <a:rPr lang="en-US" dirty="0">
                      <a:latin typeface="Times New Roman" panose="02020603050405020304" pitchFamily="18" charset="0"/>
                      <a:cs typeface="Times New Roman" panose="02020603050405020304" pitchFamily="18" charset="0"/>
                    </a:rPr>
                    <a:t> to </a:t>
                  </a:r>
                  <a14:m>
                    <m:oMath xmlns:m="http://schemas.openxmlformats.org/officeDocument/2006/math">
                      <m:r>
                        <a:rPr lang="en-US" i="1" smtClean="0">
                          <a:latin typeface="Cambria Math" panose="02040503050406030204" pitchFamily="18" charset="0"/>
                          <a:cs typeface="Times New Roman" panose="02020603050405020304" pitchFamily="18" charset="0"/>
                        </a:rPr>
                        <m:t>𝑡</m:t>
                      </m:r>
                      <m:r>
                        <a:rPr lang="en-US" i="1" smtClean="0">
                          <a:latin typeface="Cambria Math" panose="02040503050406030204" pitchFamily="18" charset="0"/>
                          <a:cs typeface="Times New Roman" panose="02020603050405020304" pitchFamily="18" charset="0"/>
                        </a:rPr>
                        <m:t>=2.00 </m:t>
                      </m:r>
                    </m:oMath>
                  </a14:m>
                  <a:r>
                    <a:rPr lang="en-US" dirty="0">
                      <a:latin typeface="Times New Roman" panose="02020603050405020304" pitchFamily="18" charset="0"/>
                      <a:cs typeface="Times New Roman" panose="02020603050405020304" pitchFamily="18" charset="0"/>
                    </a:rPr>
                    <a:t>s. Give your answer in A. </a:t>
                  </a:r>
                </a:p>
              </p:txBody>
            </p:sp>
          </mc:Choice>
          <mc:Fallback xmlns="">
            <p:sp>
              <p:nvSpPr>
                <p:cNvPr id="2" name="Dikdörtgen 1">
                  <a:extLst>
                    <a:ext uri="{FF2B5EF4-FFF2-40B4-BE49-F238E27FC236}">
                      <a16:creationId xmlns:a16="http://schemas.microsoft.com/office/drawing/2014/main" id="{41F54E22-4C71-47EA-97D4-2F4423EB747F}"/>
                    </a:ext>
                  </a:extLst>
                </p:cNvPr>
                <p:cNvSpPr>
                  <a:spLocks noRot="1" noChangeAspect="1" noMove="1" noResize="1" noEditPoints="1" noAdjustHandles="1" noChangeArrowheads="1" noChangeShapeType="1" noTextEdit="1"/>
                </p:cNvSpPr>
                <p:nvPr/>
              </p:nvSpPr>
              <p:spPr>
                <a:xfrm>
                  <a:off x="611454" y="692696"/>
                  <a:ext cx="6624842" cy="1477328"/>
                </a:xfrm>
                <a:prstGeom prst="rect">
                  <a:avLst/>
                </a:prstGeom>
                <a:blipFill>
                  <a:blip r:embed="rId2"/>
                  <a:stretch>
                    <a:fillRect l="-736" t="-2479" r="-1656" b="-57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Dikdörtgen 4">
                  <a:extLst>
                    <a:ext uri="{FF2B5EF4-FFF2-40B4-BE49-F238E27FC236}">
                      <a16:creationId xmlns:a16="http://schemas.microsoft.com/office/drawing/2014/main" id="{3B846EE9-E54F-4F61-B3CA-016BA48B04D6}"/>
                    </a:ext>
                  </a:extLst>
                </p:cNvPr>
                <p:cNvSpPr/>
                <p:nvPr/>
              </p:nvSpPr>
              <p:spPr>
                <a:xfrm>
                  <a:off x="628222" y="2276872"/>
                  <a:ext cx="6768752" cy="1477328"/>
                </a:xfrm>
                <a:prstGeom prst="rect">
                  <a:avLst/>
                </a:prstGeom>
              </p:spPr>
              <p:txBody>
                <a:bodyPr wrap="square">
                  <a:spAutoFit/>
                </a:bodyPr>
                <a:lstStyle/>
                <a:p>
                  <a:r>
                    <a:rPr lang="tr-TR" dirty="0">
                      <a:latin typeface="Times New Roman" panose="02020603050405020304" pitchFamily="18" charset="0"/>
                      <a:cs typeface="Times New Roman" panose="02020603050405020304" pitchFamily="18" charset="0"/>
                    </a:rPr>
                    <a:t>Bir metal halkadan geçen manyetik akı </a:t>
                  </a:r>
                  <a:r>
                    <a:rPr lang="en-US" i="1" dirty="0">
                      <a:latin typeface="Times New Roman" panose="02020603050405020304" pitchFamily="18" charset="0"/>
                      <a:cs typeface="Times New Roman" panose="02020603050405020304" pitchFamily="18" charset="0"/>
                    </a:rPr>
                    <a:t>t</a:t>
                  </a:r>
                  <a:r>
                    <a:rPr lang="tr-TR" i="1"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zamanı ile		</a:t>
                  </a:r>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m:rPr>
                              <m:sty m:val="p"/>
                            </m:rPr>
                            <a:rPr lang="en-US" i="1" smtClean="0">
                              <a:latin typeface="Cambria Math" panose="02040503050406030204" pitchFamily="18" charset="0"/>
                              <a:ea typeface="Cambria Math" panose="02040503050406030204" pitchFamily="18" charset="0"/>
                              <a:cs typeface="Times New Roman" panose="02020603050405020304" pitchFamily="18" charset="0"/>
                            </a:rPr>
                            <m:t>Φ</m:t>
                          </m:r>
                        </m:e>
                        <m:sub>
                          <m:r>
                            <a:rPr lang="en-US" b="0" i="1" smtClean="0">
                              <a:latin typeface="Cambria Math" panose="02040503050406030204" pitchFamily="18" charset="0"/>
                              <a:cs typeface="Times New Roman" panose="02020603050405020304" pitchFamily="18" charset="0"/>
                            </a:rPr>
                            <m:t>𝐵</m:t>
                          </m:r>
                        </m:sub>
                      </m:sSub>
                      <m:r>
                        <a:rPr lang="en-US" b="0" i="1" smtClean="0">
                          <a:latin typeface="Cambria Math" panose="02040503050406030204" pitchFamily="18" charset="0"/>
                          <a:cs typeface="Times New Roman" panose="02020603050405020304" pitchFamily="18" charset="0"/>
                        </a:rPr>
                        <m:t>=</m:t>
                      </m:r>
                      <m:r>
                        <a:rPr lang="tr-TR" b="0" i="1" smtClean="0">
                          <a:latin typeface="Cambria Math" panose="02040503050406030204" pitchFamily="18" charset="0"/>
                          <a:cs typeface="Times New Roman" panose="02020603050405020304" pitchFamily="18" charset="0"/>
                        </a:rPr>
                        <m:t>4</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𝑎</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𝑡</m:t>
                              </m:r>
                            </m:e>
                            <m:sup>
                              <m:r>
                                <a:rPr lang="en-US" b="0" i="1" smtClean="0">
                                  <a:latin typeface="Cambria Math" panose="02040503050406030204" pitchFamily="18" charset="0"/>
                                  <a:cs typeface="Times New Roman" panose="02020603050405020304" pitchFamily="18" charset="0"/>
                                </a:rPr>
                                <m:t>3</m:t>
                              </m:r>
                            </m:sup>
                          </m:sSup>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𝑏</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𝑡</m:t>
                              </m:r>
                            </m:e>
                            <m:sup>
                              <m:r>
                                <a:rPr lang="en-US" b="0" i="1" smtClean="0">
                                  <a:latin typeface="Cambria Math" panose="02040503050406030204" pitchFamily="18" charset="0"/>
                                  <a:cs typeface="Times New Roman" panose="02020603050405020304" pitchFamily="18" charset="0"/>
                                </a:rPr>
                                <m:t>2</m:t>
                              </m:r>
                            </m:sup>
                          </m:sSup>
                        </m:e>
                      </m:d>
                      <m:r>
                        <m:rPr>
                          <m:sty m:val="p"/>
                        </m:rPr>
                        <a:rPr lang="en-US" b="0" i="0" baseline="0" smtClean="0">
                          <a:latin typeface="Cambria Math" panose="02040503050406030204" pitchFamily="18" charset="0"/>
                          <a:cs typeface="Times New Roman" panose="02020603050405020304" pitchFamily="18" charset="0"/>
                        </a:rPr>
                        <m:t>T</m:t>
                      </m:r>
                      <m:r>
                        <a:rPr lang="en-US" b="0" i="0" baseline="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b="0" i="1" baseline="0" smtClean="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b="0" i="0" baseline="0" smtClean="0">
                              <a:latin typeface="Cambria Math" panose="02040503050406030204" pitchFamily="18" charset="0"/>
                              <a:ea typeface="Cambria Math" panose="02040503050406030204" pitchFamily="18" charset="0"/>
                              <a:cs typeface="Times New Roman" panose="02020603050405020304" pitchFamily="18" charset="0"/>
                            </a:rPr>
                            <m:t>m</m:t>
                          </m:r>
                        </m:e>
                        <m:sup>
                          <m:r>
                            <a:rPr lang="en-US" b="0" i="0" baseline="0" smtClean="0">
                              <a:latin typeface="Cambria Math" panose="02040503050406030204" pitchFamily="18" charset="0"/>
                              <a:ea typeface="Cambria Math" panose="02040503050406030204" pitchFamily="18" charset="0"/>
                              <a:cs typeface="Times New Roman" panose="02020603050405020304" pitchFamily="18" charset="0"/>
                            </a:rPr>
                            <m:t>2</m:t>
                          </m:r>
                        </m:sup>
                      </m:sSup>
                    </m:oMath>
                  </a14:m>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  denklemine göre değişmektedir. Burada,</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smtClean="0">
                          <a:latin typeface="Cambria Math" panose="02040503050406030204" pitchFamily="18" charset="0"/>
                          <a:cs typeface="Times New Roman" panose="02020603050405020304" pitchFamily="18" charset="0"/>
                        </a:rPr>
                        <m:t>𝑎</m:t>
                      </m:r>
                      <m:r>
                        <a:rPr lang="en-US" i="1" smtClean="0">
                          <a:latin typeface="Cambria Math" panose="02040503050406030204" pitchFamily="18" charset="0"/>
                          <a:cs typeface="Times New Roman" panose="02020603050405020304" pitchFamily="18" charset="0"/>
                        </a:rPr>
                        <m:t>=1,00</m:t>
                      </m:r>
                      <m:sSup>
                        <m:sSupPr>
                          <m:ctrlPr>
                            <a:rPr lang="en-US" i="1" smtClean="0">
                              <a:latin typeface="Cambria Math" panose="02040503050406030204" pitchFamily="18" charset="0"/>
                              <a:cs typeface="Times New Roman" panose="02020603050405020304" pitchFamily="18" charset="0"/>
                            </a:rPr>
                          </m:ctrlPr>
                        </m:sSupPr>
                        <m:e>
                          <m:r>
                            <a:rPr lang="en-US" b="0" i="0" smtClean="0">
                              <a:latin typeface="Cambria Math" panose="02040503050406030204" pitchFamily="18" charset="0"/>
                              <a:cs typeface="Times New Roman" panose="02020603050405020304" pitchFamily="18" charset="0"/>
                            </a:rPr>
                            <m:t> </m:t>
                          </m:r>
                          <m:r>
                            <m:rPr>
                              <m:sty m:val="p"/>
                            </m:rPr>
                            <a:rPr lang="en-US" b="0" i="0" baseline="0" smtClean="0">
                              <a:latin typeface="Cambria Math" panose="02040503050406030204" pitchFamily="18" charset="0"/>
                              <a:cs typeface="Times New Roman" panose="02020603050405020304" pitchFamily="18" charset="0"/>
                            </a:rPr>
                            <m:t>s</m:t>
                          </m:r>
                        </m:e>
                        <m:sup>
                          <m:r>
                            <a:rPr lang="en-US" b="0" i="1" smtClean="0">
                              <a:latin typeface="Cambria Math" panose="02040503050406030204" pitchFamily="18" charset="0"/>
                              <a:cs typeface="Times New Roman" panose="02020603050405020304" pitchFamily="18" charset="0"/>
                            </a:rPr>
                            <m:t>−3</m:t>
                          </m:r>
                        </m:sup>
                      </m:sSup>
                    </m:oMath>
                  </a14:m>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𝑏</m:t>
                      </m:r>
                      <m:r>
                        <a:rPr lang="en-US"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3</m:t>
                      </m:r>
                      <m:r>
                        <a:rPr lang="tr-TR" b="0" i="1" smtClean="0">
                          <a:latin typeface="Cambria Math" panose="02040503050406030204" pitchFamily="18" charset="0"/>
                          <a:cs typeface="Times New Roman" panose="02020603050405020304" pitchFamily="18" charset="0"/>
                        </a:rPr>
                        <m:t>,</m:t>
                      </m:r>
                      <m:r>
                        <a:rPr lang="en-US" i="1" smtClean="0">
                          <a:latin typeface="Cambria Math" panose="02040503050406030204" pitchFamily="18" charset="0"/>
                          <a:cs typeface="Times New Roman" panose="02020603050405020304" pitchFamily="18" charset="0"/>
                        </a:rPr>
                        <m:t>00</m:t>
                      </m:r>
                      <m:sSup>
                        <m:sSupPr>
                          <m:ctrlPr>
                            <a:rPr lang="en-US" i="1" smtClean="0">
                              <a:latin typeface="Cambria Math" panose="02040503050406030204" pitchFamily="18" charset="0"/>
                              <a:cs typeface="Times New Roman" panose="02020603050405020304" pitchFamily="18" charset="0"/>
                            </a:rPr>
                          </m:ctrlPr>
                        </m:sSupPr>
                        <m:e>
                          <m:r>
                            <a:rPr lang="en-US" smtClean="0">
                              <a:latin typeface="Cambria Math" panose="02040503050406030204" pitchFamily="18" charset="0"/>
                              <a:cs typeface="Times New Roman" panose="02020603050405020304" pitchFamily="18" charset="0"/>
                            </a:rPr>
                            <m:t> </m:t>
                          </m:r>
                          <m:r>
                            <m:rPr>
                              <m:sty m:val="p"/>
                            </m:rPr>
                            <a:rPr lang="en-US" smtClean="0">
                              <a:latin typeface="Cambria Math" panose="02040503050406030204" pitchFamily="18" charset="0"/>
                              <a:cs typeface="Times New Roman" panose="02020603050405020304" pitchFamily="18" charset="0"/>
                            </a:rPr>
                            <m:t>s</m:t>
                          </m:r>
                        </m:e>
                        <m:sup>
                          <m:r>
                            <a:rPr lang="en-US"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2</m:t>
                          </m:r>
                        </m:sup>
                      </m:sSup>
                      <m:r>
                        <a:rPr lang="en-US" i="1" smtClean="0">
                          <a:latin typeface="Cambria Math" panose="02040503050406030204" pitchFamily="18" charset="0"/>
                          <a:cs typeface="Times New Roman" panose="02020603050405020304" pitchFamily="18" charset="0"/>
                        </a:rPr>
                        <m:t> </m:t>
                      </m:r>
                    </m:oMath>
                  </a14:m>
                  <a:r>
                    <a:rPr lang="tr-TR" dirty="0">
                      <a:latin typeface="Times New Roman" panose="02020603050405020304" pitchFamily="18" charset="0"/>
                      <a:cs typeface="Times New Roman" panose="02020603050405020304" pitchFamily="18" charset="0"/>
                    </a:rPr>
                    <a:t>olarak verilmişlerdir</a:t>
                  </a:r>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Halkanın direnci 4,</a:t>
                  </a:r>
                  <a:r>
                    <a:rPr lang="en-US" dirty="0">
                      <a:latin typeface="Times New Roman" panose="02020603050405020304" pitchFamily="18" charset="0"/>
                      <a:cs typeface="Times New Roman" panose="02020603050405020304" pitchFamily="18" charset="0"/>
                    </a:rPr>
                    <a:t>00 Ω</a:t>
                  </a:r>
                  <a:r>
                    <a:rPr lang="tr-TR" dirty="0">
                      <a:latin typeface="Times New Roman" panose="02020603050405020304" pitchFamily="18" charset="0"/>
                      <a:cs typeface="Times New Roman" panose="02020603050405020304" pitchFamily="18" charset="0"/>
                    </a:rPr>
                    <a:t> ise </a:t>
                  </a:r>
                  <a14:m>
                    <m:oMath xmlns:m="http://schemas.openxmlformats.org/officeDocument/2006/math">
                      <m:r>
                        <a:rPr lang="en-US" i="1" smtClean="0">
                          <a:latin typeface="Cambria Math" panose="02040503050406030204" pitchFamily="18" charset="0"/>
                          <a:cs typeface="Times New Roman" panose="02020603050405020304" pitchFamily="18" charset="0"/>
                        </a:rPr>
                        <m:t>𝑡</m:t>
                      </m:r>
                      <m:r>
                        <a:rPr lang="en-US" i="1" smtClean="0">
                          <a:latin typeface="Cambria Math" panose="02040503050406030204" pitchFamily="18" charset="0"/>
                          <a:cs typeface="Times New Roman" panose="02020603050405020304" pitchFamily="18" charset="0"/>
                        </a:rPr>
                        <m:t>=0</m:t>
                      </m:r>
                    </m:oMath>
                  </a14:m>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ile</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smtClean="0">
                          <a:latin typeface="Cambria Math" panose="02040503050406030204" pitchFamily="18" charset="0"/>
                          <a:cs typeface="Times New Roman" panose="02020603050405020304" pitchFamily="18" charset="0"/>
                        </a:rPr>
                        <m:t>𝑡</m:t>
                      </m:r>
                      <m:r>
                        <a:rPr lang="en-US" i="1" smtClean="0">
                          <a:latin typeface="Cambria Math" panose="02040503050406030204" pitchFamily="18" charset="0"/>
                          <a:cs typeface="Times New Roman" panose="02020603050405020304" pitchFamily="18" charset="0"/>
                        </a:rPr>
                        <m:t>=2,00 </m:t>
                      </m:r>
                    </m:oMath>
                  </a14:m>
                  <a:r>
                    <a:rPr lang="en-US" dirty="0">
                      <a:latin typeface="Times New Roman" panose="02020603050405020304" pitchFamily="18" charset="0"/>
                      <a:cs typeface="Times New Roman" panose="02020603050405020304" pitchFamily="18" charset="0"/>
                    </a:rPr>
                    <a:t>s</a:t>
                  </a:r>
                  <a:r>
                    <a:rPr lang="tr-TR" dirty="0">
                      <a:latin typeface="Times New Roman" panose="02020603050405020304" pitchFamily="18" charset="0"/>
                      <a:cs typeface="Times New Roman" panose="02020603050405020304" pitchFamily="18" charset="0"/>
                    </a:rPr>
                    <a:t> arasında geçen en yüksek akım değeri A cinsinden nedir</a:t>
                  </a:r>
                  <a:r>
                    <a:rPr lang="en-US" dirty="0">
                      <a:latin typeface="Times New Roman" panose="02020603050405020304" pitchFamily="18" charset="0"/>
                      <a:cs typeface="Times New Roman" panose="02020603050405020304" pitchFamily="18" charset="0"/>
                    </a:rPr>
                    <a:t>. </a:t>
                  </a:r>
                </a:p>
              </p:txBody>
            </p:sp>
          </mc:Choice>
          <mc:Fallback xmlns="">
            <p:sp>
              <p:nvSpPr>
                <p:cNvPr id="5" name="Dikdörtgen 4">
                  <a:extLst>
                    <a:ext uri="{FF2B5EF4-FFF2-40B4-BE49-F238E27FC236}">
                      <a16:creationId xmlns:a16="http://schemas.microsoft.com/office/drawing/2014/main" id="{3B846EE9-E54F-4F61-B3CA-016BA48B04D6}"/>
                    </a:ext>
                  </a:extLst>
                </p:cNvPr>
                <p:cNvSpPr>
                  <a:spLocks noRot="1" noChangeAspect="1" noMove="1" noResize="1" noEditPoints="1" noAdjustHandles="1" noChangeArrowheads="1" noChangeShapeType="1" noTextEdit="1"/>
                </p:cNvSpPr>
                <p:nvPr/>
              </p:nvSpPr>
              <p:spPr>
                <a:xfrm>
                  <a:off x="628222" y="2276872"/>
                  <a:ext cx="6768752" cy="1477328"/>
                </a:xfrm>
                <a:prstGeom prst="rect">
                  <a:avLst/>
                </a:prstGeom>
                <a:blipFill>
                  <a:blip r:embed="rId3"/>
                  <a:stretch>
                    <a:fillRect l="-721" t="-2479" r="-1171" b="-5785"/>
                  </a:stretch>
                </a:blipFill>
              </p:spPr>
              <p:txBody>
                <a:bodyPr/>
                <a:lstStyle/>
                <a:p>
                  <a:r>
                    <a:rPr lang="en-US">
                      <a:noFill/>
                    </a:rPr>
                    <a:t> </a:t>
                  </a:r>
                </a:p>
              </p:txBody>
            </p:sp>
          </mc:Fallback>
        </mc:AlternateContent>
      </p:grpSp>
      <p:sp>
        <p:nvSpPr>
          <p:cNvPr id="6" name="Metin kutusu 5">
            <a:extLst>
              <a:ext uri="{FF2B5EF4-FFF2-40B4-BE49-F238E27FC236}">
                <a16:creationId xmlns:a16="http://schemas.microsoft.com/office/drawing/2014/main" id="{65CAB7A8-FBF0-4676-8E2F-9E781CD94B2F}"/>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A7</a:t>
            </a:r>
          </a:p>
        </p:txBody>
      </p:sp>
    </p:spTree>
    <p:extLst>
      <p:ext uri="{BB962C8B-B14F-4D97-AF65-F5344CB8AC3E}">
        <p14:creationId xmlns:p14="http://schemas.microsoft.com/office/powerpoint/2010/main" val="3886283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3C523B2A-6D10-4EEB-9031-B32DBDF3AB20}"/>
              </a:ext>
            </a:extLst>
          </p:cNvPr>
          <p:cNvSpPr txBox="1"/>
          <p:nvPr/>
        </p:nvSpPr>
        <p:spPr>
          <a:xfrm>
            <a:off x="7308304" y="5517232"/>
            <a:ext cx="792088" cy="369332"/>
          </a:xfrm>
          <a:prstGeom prst="rect">
            <a:avLst/>
          </a:prstGeom>
          <a:noFill/>
        </p:spPr>
        <p:txBody>
          <a:bodyPr wrap="square" rtlCol="0">
            <a:spAutoFit/>
          </a:bodyPr>
          <a:lstStyle/>
          <a:p>
            <a:r>
              <a:rPr lang="tr-TR" dirty="0"/>
              <a:t>9</a:t>
            </a:r>
            <a:endParaRPr lang="en-US" dirty="0"/>
          </a:p>
        </p:txBody>
      </p:sp>
      <p:grpSp>
        <p:nvGrpSpPr>
          <p:cNvPr id="3" name="Grup 2">
            <a:extLst>
              <a:ext uri="{FF2B5EF4-FFF2-40B4-BE49-F238E27FC236}">
                <a16:creationId xmlns:a16="http://schemas.microsoft.com/office/drawing/2014/main" id="{87FBF535-314D-4843-AD27-6A6F559D9969}"/>
              </a:ext>
            </a:extLst>
          </p:cNvPr>
          <p:cNvGrpSpPr/>
          <p:nvPr/>
        </p:nvGrpSpPr>
        <p:grpSpPr>
          <a:xfrm>
            <a:off x="611454" y="692696"/>
            <a:ext cx="6785520" cy="3205520"/>
            <a:chOff x="611454" y="692696"/>
            <a:chExt cx="6785520" cy="3205520"/>
          </a:xfrm>
        </p:grpSpPr>
        <mc:AlternateContent xmlns:mc="http://schemas.openxmlformats.org/markup-compatibility/2006" xmlns:a14="http://schemas.microsoft.com/office/drawing/2010/main">
          <mc:Choice Requires="a14">
            <p:sp>
              <p:nvSpPr>
                <p:cNvPr id="2" name="Dikdörtgen 1">
                  <a:extLst>
                    <a:ext uri="{FF2B5EF4-FFF2-40B4-BE49-F238E27FC236}">
                      <a16:creationId xmlns:a16="http://schemas.microsoft.com/office/drawing/2014/main" id="{41F54E22-4C71-47EA-97D4-2F4423EB747F}"/>
                    </a:ext>
                  </a:extLst>
                </p:cNvPr>
                <p:cNvSpPr/>
                <p:nvPr/>
              </p:nvSpPr>
              <p:spPr>
                <a:xfrm>
                  <a:off x="611454" y="692696"/>
                  <a:ext cx="6624842" cy="147732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magnetic flux through a metal ring varies with time </a:t>
                  </a:r>
                  <a:r>
                    <a:rPr lang="en-US" i="1" dirty="0">
                      <a:latin typeface="Times New Roman" panose="02020603050405020304" pitchFamily="18" charset="0"/>
                      <a:cs typeface="Times New Roman" panose="02020603050405020304" pitchFamily="18" charset="0"/>
                    </a:rPr>
                    <a:t>t</a:t>
                  </a:r>
                  <a:r>
                    <a:rPr lang="tr-TR"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according to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m:rPr>
                              <m:sty m:val="p"/>
                            </m:rPr>
                            <a:rPr lang="en-US" i="1" smtClean="0">
                              <a:latin typeface="Cambria Math" panose="02040503050406030204" pitchFamily="18" charset="0"/>
                              <a:ea typeface="Cambria Math" panose="02040503050406030204" pitchFamily="18" charset="0"/>
                              <a:cs typeface="Times New Roman" panose="02020603050405020304" pitchFamily="18" charset="0"/>
                            </a:rPr>
                            <m:t>Φ</m:t>
                          </m:r>
                        </m:e>
                        <m:sub>
                          <m:r>
                            <a:rPr lang="en-US" b="0" i="1" smtClean="0">
                              <a:latin typeface="Cambria Math" panose="02040503050406030204" pitchFamily="18" charset="0"/>
                              <a:cs typeface="Times New Roman" panose="02020603050405020304" pitchFamily="18" charset="0"/>
                            </a:rPr>
                            <m:t>𝐵</m:t>
                          </m:r>
                        </m:sub>
                      </m:sSub>
                      <m:r>
                        <a:rPr lang="en-US" b="0" i="1" smtClean="0">
                          <a:latin typeface="Cambria Math" panose="02040503050406030204" pitchFamily="18" charset="0"/>
                          <a:cs typeface="Times New Roman" panose="02020603050405020304" pitchFamily="18" charset="0"/>
                        </a:rPr>
                        <m:t>=3</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𝑎</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𝑡</m:t>
                              </m:r>
                            </m:e>
                            <m:sup>
                              <m:r>
                                <a:rPr lang="en-US" b="0" i="1" smtClean="0">
                                  <a:latin typeface="Cambria Math" panose="02040503050406030204" pitchFamily="18" charset="0"/>
                                  <a:cs typeface="Times New Roman" panose="02020603050405020304" pitchFamily="18" charset="0"/>
                                </a:rPr>
                                <m:t>3</m:t>
                              </m:r>
                            </m:sup>
                          </m:sSup>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𝑏</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𝑡</m:t>
                              </m:r>
                            </m:e>
                            <m:sup>
                              <m:r>
                                <a:rPr lang="en-US" b="0" i="1" smtClean="0">
                                  <a:latin typeface="Cambria Math" panose="02040503050406030204" pitchFamily="18" charset="0"/>
                                  <a:cs typeface="Times New Roman" panose="02020603050405020304" pitchFamily="18" charset="0"/>
                                </a:rPr>
                                <m:t>2</m:t>
                              </m:r>
                            </m:sup>
                          </m:sSup>
                        </m:e>
                      </m:d>
                      <m:r>
                        <m:rPr>
                          <m:sty m:val="p"/>
                        </m:rPr>
                        <a:rPr lang="en-US" b="0" i="0" baseline="0" smtClean="0">
                          <a:latin typeface="Cambria Math" panose="02040503050406030204" pitchFamily="18" charset="0"/>
                          <a:cs typeface="Times New Roman" panose="02020603050405020304" pitchFamily="18" charset="0"/>
                        </a:rPr>
                        <m:t>T</m:t>
                      </m:r>
                      <m:r>
                        <a:rPr lang="en-US" b="0" i="0" baseline="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b="0" i="1" baseline="0" smtClean="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b="0" i="0" baseline="0" smtClean="0">
                              <a:latin typeface="Cambria Math" panose="02040503050406030204" pitchFamily="18" charset="0"/>
                              <a:ea typeface="Cambria Math" panose="02040503050406030204" pitchFamily="18" charset="0"/>
                              <a:cs typeface="Times New Roman" panose="02020603050405020304" pitchFamily="18" charset="0"/>
                            </a:rPr>
                            <m:t>m</m:t>
                          </m:r>
                        </m:e>
                        <m:sup>
                          <m:r>
                            <a:rPr lang="en-US" b="0" i="0" baseline="0" smtClean="0">
                              <a:latin typeface="Cambria Math" panose="02040503050406030204" pitchFamily="18" charset="0"/>
                              <a:ea typeface="Cambria Math" panose="02040503050406030204" pitchFamily="18" charset="0"/>
                              <a:cs typeface="Times New Roman" panose="02020603050405020304" pitchFamily="18" charset="0"/>
                            </a:rPr>
                            <m:t>2</m:t>
                          </m:r>
                        </m:sup>
                      </m:sSup>
                    </m:oMath>
                  </a14:m>
                  <a:r>
                    <a:rPr lang="en-US" dirty="0">
                      <a:latin typeface="Times New Roman" panose="02020603050405020304" pitchFamily="18" charset="0"/>
                      <a:cs typeface="Times New Roman" panose="02020603050405020304" pitchFamily="18" charset="0"/>
                    </a:rPr>
                    <a:t>, with </a:t>
                  </a:r>
                  <a14:m>
                    <m:oMath xmlns:m="http://schemas.openxmlformats.org/officeDocument/2006/math">
                      <m:r>
                        <a:rPr lang="en-US" i="1" smtClean="0">
                          <a:latin typeface="Cambria Math" panose="02040503050406030204" pitchFamily="18" charset="0"/>
                          <a:cs typeface="Times New Roman" panose="02020603050405020304" pitchFamily="18" charset="0"/>
                        </a:rPr>
                        <m:t>𝑎</m:t>
                      </m:r>
                      <m:r>
                        <a:rPr lang="en-US" i="1" smtClean="0">
                          <a:latin typeface="Cambria Math" panose="02040503050406030204" pitchFamily="18" charset="0"/>
                          <a:cs typeface="Times New Roman" panose="02020603050405020304" pitchFamily="18" charset="0"/>
                        </a:rPr>
                        <m:t>=3.00</m:t>
                      </m:r>
                      <m:sSup>
                        <m:sSupPr>
                          <m:ctrlPr>
                            <a:rPr lang="en-US" i="1" smtClean="0">
                              <a:latin typeface="Cambria Math" panose="02040503050406030204" pitchFamily="18" charset="0"/>
                              <a:cs typeface="Times New Roman" panose="02020603050405020304" pitchFamily="18" charset="0"/>
                            </a:rPr>
                          </m:ctrlPr>
                        </m:sSupPr>
                        <m:e>
                          <m:r>
                            <a:rPr lang="en-US" b="0" i="0" smtClean="0">
                              <a:latin typeface="Cambria Math" panose="02040503050406030204" pitchFamily="18" charset="0"/>
                              <a:cs typeface="Times New Roman" panose="02020603050405020304" pitchFamily="18" charset="0"/>
                            </a:rPr>
                            <m:t> </m:t>
                          </m:r>
                          <m:r>
                            <m:rPr>
                              <m:sty m:val="p"/>
                            </m:rPr>
                            <a:rPr lang="en-US" b="0" i="0" baseline="0" smtClean="0">
                              <a:latin typeface="Cambria Math" panose="02040503050406030204" pitchFamily="18" charset="0"/>
                              <a:cs typeface="Times New Roman" panose="02020603050405020304" pitchFamily="18" charset="0"/>
                            </a:rPr>
                            <m:t>s</m:t>
                          </m:r>
                        </m:e>
                        <m:sup>
                          <m:r>
                            <a:rPr lang="en-US" b="0" i="1" smtClean="0">
                              <a:latin typeface="Cambria Math" panose="02040503050406030204" pitchFamily="18" charset="0"/>
                              <a:cs typeface="Times New Roman" panose="02020603050405020304" pitchFamily="18" charset="0"/>
                            </a:rPr>
                            <m:t>−3</m:t>
                          </m:r>
                        </m:sup>
                      </m:sSup>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r>
                        <a:rPr lang="en-US" b="0" i="1" smtClean="0">
                          <a:latin typeface="Cambria Math" panose="02040503050406030204" pitchFamily="18" charset="0"/>
                          <a:cs typeface="Times New Roman" panose="02020603050405020304" pitchFamily="18" charset="0"/>
                        </a:rPr>
                        <m:t>𝑏</m:t>
                      </m:r>
                      <m:r>
                        <a:rPr lang="en-US" i="1" smtClean="0">
                          <a:latin typeface="Cambria Math" panose="02040503050406030204" pitchFamily="18" charset="0"/>
                          <a:cs typeface="Times New Roman" panose="02020603050405020304" pitchFamily="18" charset="0"/>
                        </a:rPr>
                        <m:t>=</m:t>
                      </m:r>
                      <m:r>
                        <a:rPr lang="tr-TR" b="0" i="1" smtClean="0">
                          <a:latin typeface="Cambria Math" panose="02040503050406030204" pitchFamily="18" charset="0"/>
                          <a:cs typeface="Times New Roman" panose="02020603050405020304" pitchFamily="18" charset="0"/>
                        </a:rPr>
                        <m:t>9</m:t>
                      </m:r>
                      <m:r>
                        <a:rPr lang="en-US" i="1" smtClean="0">
                          <a:latin typeface="Cambria Math" panose="02040503050406030204" pitchFamily="18" charset="0"/>
                          <a:cs typeface="Times New Roman" panose="02020603050405020304" pitchFamily="18" charset="0"/>
                        </a:rPr>
                        <m:t>.00</m:t>
                      </m:r>
                      <m:sSup>
                        <m:sSupPr>
                          <m:ctrlPr>
                            <a:rPr lang="en-US" i="1" smtClean="0">
                              <a:latin typeface="Cambria Math" panose="02040503050406030204" pitchFamily="18" charset="0"/>
                              <a:cs typeface="Times New Roman" panose="02020603050405020304" pitchFamily="18" charset="0"/>
                            </a:rPr>
                          </m:ctrlPr>
                        </m:sSupPr>
                        <m:e>
                          <m:r>
                            <a:rPr lang="en-US" smtClean="0">
                              <a:latin typeface="Cambria Math" panose="02040503050406030204" pitchFamily="18" charset="0"/>
                              <a:cs typeface="Times New Roman" panose="02020603050405020304" pitchFamily="18" charset="0"/>
                            </a:rPr>
                            <m:t> </m:t>
                          </m:r>
                          <m:r>
                            <m:rPr>
                              <m:sty m:val="p"/>
                            </m:rPr>
                            <a:rPr lang="en-US" smtClean="0">
                              <a:latin typeface="Cambria Math" panose="02040503050406030204" pitchFamily="18" charset="0"/>
                              <a:cs typeface="Times New Roman" panose="02020603050405020304" pitchFamily="18" charset="0"/>
                            </a:rPr>
                            <m:t>s</m:t>
                          </m:r>
                        </m:e>
                        <m:sup>
                          <m:r>
                            <a:rPr lang="en-US"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2</m:t>
                          </m:r>
                        </m:sup>
                      </m:sSup>
                      <m:r>
                        <a:rPr lang="en-US" i="1"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 The</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resistance of the ring is 3.00 Ω.  Determine the maximum current induced</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the ring during the interval from </a:t>
                  </a:r>
                  <a14:m>
                    <m:oMath xmlns:m="http://schemas.openxmlformats.org/officeDocument/2006/math">
                      <m:r>
                        <a:rPr lang="en-US" i="1" smtClean="0">
                          <a:latin typeface="Cambria Math" panose="02040503050406030204" pitchFamily="18" charset="0"/>
                          <a:cs typeface="Times New Roman" panose="02020603050405020304" pitchFamily="18" charset="0"/>
                        </a:rPr>
                        <m:t>𝑡</m:t>
                      </m:r>
                      <m:r>
                        <a:rPr lang="en-US" i="1" smtClean="0">
                          <a:latin typeface="Cambria Math" panose="02040503050406030204" pitchFamily="18" charset="0"/>
                          <a:cs typeface="Times New Roman" panose="02020603050405020304" pitchFamily="18" charset="0"/>
                        </a:rPr>
                        <m:t>=0</m:t>
                      </m:r>
                    </m:oMath>
                  </a14:m>
                  <a:r>
                    <a:rPr lang="en-US" dirty="0">
                      <a:latin typeface="Times New Roman" panose="02020603050405020304" pitchFamily="18" charset="0"/>
                      <a:cs typeface="Times New Roman" panose="02020603050405020304" pitchFamily="18" charset="0"/>
                    </a:rPr>
                    <a:t> to </a:t>
                  </a:r>
                  <a14:m>
                    <m:oMath xmlns:m="http://schemas.openxmlformats.org/officeDocument/2006/math">
                      <m:r>
                        <a:rPr lang="en-US" i="1" smtClean="0">
                          <a:latin typeface="Cambria Math" panose="02040503050406030204" pitchFamily="18" charset="0"/>
                          <a:cs typeface="Times New Roman" panose="02020603050405020304" pitchFamily="18" charset="0"/>
                        </a:rPr>
                        <m:t>𝑡</m:t>
                      </m:r>
                      <m:r>
                        <a:rPr lang="en-US" i="1" smtClean="0">
                          <a:latin typeface="Cambria Math" panose="02040503050406030204" pitchFamily="18" charset="0"/>
                          <a:cs typeface="Times New Roman" panose="02020603050405020304" pitchFamily="18" charset="0"/>
                        </a:rPr>
                        <m:t>=2.00 </m:t>
                      </m:r>
                    </m:oMath>
                  </a14:m>
                  <a:r>
                    <a:rPr lang="en-US" dirty="0">
                      <a:latin typeface="Times New Roman" panose="02020603050405020304" pitchFamily="18" charset="0"/>
                      <a:cs typeface="Times New Roman" panose="02020603050405020304" pitchFamily="18" charset="0"/>
                    </a:rPr>
                    <a:t>s. Give your answer in A. </a:t>
                  </a:r>
                </a:p>
              </p:txBody>
            </p:sp>
          </mc:Choice>
          <mc:Fallback xmlns="">
            <p:sp>
              <p:nvSpPr>
                <p:cNvPr id="2" name="Dikdörtgen 1">
                  <a:extLst>
                    <a:ext uri="{FF2B5EF4-FFF2-40B4-BE49-F238E27FC236}">
                      <a16:creationId xmlns:a16="http://schemas.microsoft.com/office/drawing/2014/main" id="{41F54E22-4C71-47EA-97D4-2F4423EB747F}"/>
                    </a:ext>
                  </a:extLst>
                </p:cNvPr>
                <p:cNvSpPr>
                  <a:spLocks noRot="1" noChangeAspect="1" noMove="1" noResize="1" noEditPoints="1" noAdjustHandles="1" noChangeArrowheads="1" noChangeShapeType="1" noTextEdit="1"/>
                </p:cNvSpPr>
                <p:nvPr/>
              </p:nvSpPr>
              <p:spPr>
                <a:xfrm>
                  <a:off x="611454" y="692696"/>
                  <a:ext cx="6624842" cy="1477328"/>
                </a:xfrm>
                <a:prstGeom prst="rect">
                  <a:avLst/>
                </a:prstGeom>
                <a:blipFill>
                  <a:blip r:embed="rId2"/>
                  <a:stretch>
                    <a:fillRect l="-736" t="-2479" r="-1656" b="-57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Dikdörtgen 4">
                  <a:extLst>
                    <a:ext uri="{FF2B5EF4-FFF2-40B4-BE49-F238E27FC236}">
                      <a16:creationId xmlns:a16="http://schemas.microsoft.com/office/drawing/2014/main" id="{3B846EE9-E54F-4F61-B3CA-016BA48B04D6}"/>
                    </a:ext>
                  </a:extLst>
                </p:cNvPr>
                <p:cNvSpPr/>
                <p:nvPr/>
              </p:nvSpPr>
              <p:spPr>
                <a:xfrm>
                  <a:off x="628222" y="2420888"/>
                  <a:ext cx="6768752" cy="1477328"/>
                </a:xfrm>
                <a:prstGeom prst="rect">
                  <a:avLst/>
                </a:prstGeom>
              </p:spPr>
              <p:txBody>
                <a:bodyPr wrap="square">
                  <a:spAutoFit/>
                </a:bodyPr>
                <a:lstStyle/>
                <a:p>
                  <a:r>
                    <a:rPr lang="tr-TR" dirty="0">
                      <a:latin typeface="Times New Roman" panose="02020603050405020304" pitchFamily="18" charset="0"/>
                      <a:cs typeface="Times New Roman" panose="02020603050405020304" pitchFamily="18" charset="0"/>
                    </a:rPr>
                    <a:t>Bir metal halkadan geçen manyetik akı </a:t>
                  </a:r>
                  <a:r>
                    <a:rPr lang="en-US" i="1" dirty="0">
                      <a:latin typeface="Times New Roman" panose="02020603050405020304" pitchFamily="18" charset="0"/>
                      <a:cs typeface="Times New Roman" panose="02020603050405020304" pitchFamily="18" charset="0"/>
                    </a:rPr>
                    <a:t>t</a:t>
                  </a:r>
                  <a:r>
                    <a:rPr lang="tr-TR" i="1"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zamanı ile		</a:t>
                  </a:r>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m:rPr>
                              <m:sty m:val="p"/>
                            </m:rPr>
                            <a:rPr lang="en-US" i="1" smtClean="0">
                              <a:latin typeface="Cambria Math" panose="02040503050406030204" pitchFamily="18" charset="0"/>
                              <a:ea typeface="Cambria Math" panose="02040503050406030204" pitchFamily="18" charset="0"/>
                              <a:cs typeface="Times New Roman" panose="02020603050405020304" pitchFamily="18" charset="0"/>
                            </a:rPr>
                            <m:t>Φ</m:t>
                          </m:r>
                        </m:e>
                        <m:sub>
                          <m:r>
                            <a:rPr lang="en-US" b="0" i="1" smtClean="0">
                              <a:latin typeface="Cambria Math" panose="02040503050406030204" pitchFamily="18" charset="0"/>
                              <a:cs typeface="Times New Roman" panose="02020603050405020304" pitchFamily="18" charset="0"/>
                            </a:rPr>
                            <m:t>𝐵</m:t>
                          </m:r>
                        </m:sub>
                      </m:sSub>
                      <m:r>
                        <a:rPr lang="en-US" b="0" i="1" smtClean="0">
                          <a:latin typeface="Cambria Math" panose="02040503050406030204" pitchFamily="18" charset="0"/>
                          <a:cs typeface="Times New Roman" panose="02020603050405020304" pitchFamily="18" charset="0"/>
                        </a:rPr>
                        <m:t>=3</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𝑎</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𝑡</m:t>
                              </m:r>
                            </m:e>
                            <m:sup>
                              <m:r>
                                <a:rPr lang="en-US" b="0" i="1" smtClean="0">
                                  <a:latin typeface="Cambria Math" panose="02040503050406030204" pitchFamily="18" charset="0"/>
                                  <a:cs typeface="Times New Roman" panose="02020603050405020304" pitchFamily="18" charset="0"/>
                                </a:rPr>
                                <m:t>3</m:t>
                              </m:r>
                            </m:sup>
                          </m:sSup>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𝑏</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𝑡</m:t>
                              </m:r>
                            </m:e>
                            <m:sup>
                              <m:r>
                                <a:rPr lang="en-US" b="0" i="1" smtClean="0">
                                  <a:latin typeface="Cambria Math" panose="02040503050406030204" pitchFamily="18" charset="0"/>
                                  <a:cs typeface="Times New Roman" panose="02020603050405020304" pitchFamily="18" charset="0"/>
                                </a:rPr>
                                <m:t>2</m:t>
                              </m:r>
                            </m:sup>
                          </m:sSup>
                        </m:e>
                      </m:d>
                      <m:r>
                        <m:rPr>
                          <m:sty m:val="p"/>
                        </m:rPr>
                        <a:rPr lang="en-US" b="0" i="0" baseline="0" smtClean="0">
                          <a:latin typeface="Cambria Math" panose="02040503050406030204" pitchFamily="18" charset="0"/>
                          <a:cs typeface="Times New Roman" panose="02020603050405020304" pitchFamily="18" charset="0"/>
                        </a:rPr>
                        <m:t>T</m:t>
                      </m:r>
                      <m:r>
                        <a:rPr lang="en-US" b="0" i="0" baseline="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b="0" i="1" baseline="0" smtClean="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b="0" i="0" baseline="0" smtClean="0">
                              <a:latin typeface="Cambria Math" panose="02040503050406030204" pitchFamily="18" charset="0"/>
                              <a:ea typeface="Cambria Math" panose="02040503050406030204" pitchFamily="18" charset="0"/>
                              <a:cs typeface="Times New Roman" panose="02020603050405020304" pitchFamily="18" charset="0"/>
                            </a:rPr>
                            <m:t>m</m:t>
                          </m:r>
                        </m:e>
                        <m:sup>
                          <m:r>
                            <a:rPr lang="en-US" b="0" i="0" baseline="0" smtClean="0">
                              <a:latin typeface="Cambria Math" panose="02040503050406030204" pitchFamily="18" charset="0"/>
                              <a:ea typeface="Cambria Math" panose="02040503050406030204" pitchFamily="18" charset="0"/>
                              <a:cs typeface="Times New Roman" panose="02020603050405020304" pitchFamily="18" charset="0"/>
                            </a:rPr>
                            <m:t>2</m:t>
                          </m:r>
                        </m:sup>
                      </m:sSup>
                    </m:oMath>
                  </a14:m>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  denklemine göre değişmektedir. Burada,</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smtClean="0">
                          <a:latin typeface="Cambria Math" panose="02040503050406030204" pitchFamily="18" charset="0"/>
                          <a:cs typeface="Times New Roman" panose="02020603050405020304" pitchFamily="18" charset="0"/>
                        </a:rPr>
                        <m:t>𝑎</m:t>
                      </m:r>
                      <m:r>
                        <a:rPr lang="en-US" i="1" smtClean="0">
                          <a:latin typeface="Cambria Math" panose="02040503050406030204" pitchFamily="18" charset="0"/>
                          <a:cs typeface="Times New Roman" panose="02020603050405020304" pitchFamily="18" charset="0"/>
                        </a:rPr>
                        <m:t>=3,00</m:t>
                      </m:r>
                      <m:sSup>
                        <m:sSupPr>
                          <m:ctrlPr>
                            <a:rPr lang="en-US" i="1" smtClean="0">
                              <a:latin typeface="Cambria Math" panose="02040503050406030204" pitchFamily="18" charset="0"/>
                              <a:cs typeface="Times New Roman" panose="02020603050405020304" pitchFamily="18" charset="0"/>
                            </a:rPr>
                          </m:ctrlPr>
                        </m:sSupPr>
                        <m:e>
                          <m:r>
                            <a:rPr lang="en-US" b="0" i="0" smtClean="0">
                              <a:latin typeface="Cambria Math" panose="02040503050406030204" pitchFamily="18" charset="0"/>
                              <a:cs typeface="Times New Roman" panose="02020603050405020304" pitchFamily="18" charset="0"/>
                            </a:rPr>
                            <m:t> </m:t>
                          </m:r>
                          <m:r>
                            <m:rPr>
                              <m:sty m:val="p"/>
                            </m:rPr>
                            <a:rPr lang="en-US" b="0" i="0" baseline="0" smtClean="0">
                              <a:latin typeface="Cambria Math" panose="02040503050406030204" pitchFamily="18" charset="0"/>
                              <a:cs typeface="Times New Roman" panose="02020603050405020304" pitchFamily="18" charset="0"/>
                            </a:rPr>
                            <m:t>s</m:t>
                          </m:r>
                        </m:e>
                        <m:sup>
                          <m:r>
                            <a:rPr lang="en-US" b="0" i="1" smtClean="0">
                              <a:latin typeface="Cambria Math" panose="02040503050406030204" pitchFamily="18" charset="0"/>
                              <a:cs typeface="Times New Roman" panose="02020603050405020304" pitchFamily="18" charset="0"/>
                            </a:rPr>
                            <m:t>−3</m:t>
                          </m:r>
                        </m:sup>
                      </m:sSup>
                    </m:oMath>
                  </a14:m>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𝑏</m:t>
                      </m:r>
                      <m:r>
                        <a:rPr lang="en-US" i="1" smtClean="0">
                          <a:latin typeface="Cambria Math" panose="02040503050406030204" pitchFamily="18" charset="0"/>
                          <a:cs typeface="Times New Roman" panose="02020603050405020304" pitchFamily="18" charset="0"/>
                        </a:rPr>
                        <m:t>=</m:t>
                      </m:r>
                      <m:r>
                        <a:rPr lang="tr-TR" b="0" i="1" smtClean="0">
                          <a:latin typeface="Cambria Math" panose="02040503050406030204" pitchFamily="18" charset="0"/>
                          <a:cs typeface="Times New Roman" panose="02020603050405020304" pitchFamily="18" charset="0"/>
                        </a:rPr>
                        <m:t>9,</m:t>
                      </m:r>
                      <m:r>
                        <a:rPr lang="en-US" i="1" smtClean="0">
                          <a:latin typeface="Cambria Math" panose="02040503050406030204" pitchFamily="18" charset="0"/>
                          <a:cs typeface="Times New Roman" panose="02020603050405020304" pitchFamily="18" charset="0"/>
                        </a:rPr>
                        <m:t>00</m:t>
                      </m:r>
                      <m:sSup>
                        <m:sSupPr>
                          <m:ctrlPr>
                            <a:rPr lang="en-US" i="1" smtClean="0">
                              <a:latin typeface="Cambria Math" panose="02040503050406030204" pitchFamily="18" charset="0"/>
                              <a:cs typeface="Times New Roman" panose="02020603050405020304" pitchFamily="18" charset="0"/>
                            </a:rPr>
                          </m:ctrlPr>
                        </m:sSupPr>
                        <m:e>
                          <m:r>
                            <a:rPr lang="en-US" smtClean="0">
                              <a:latin typeface="Cambria Math" panose="02040503050406030204" pitchFamily="18" charset="0"/>
                              <a:cs typeface="Times New Roman" panose="02020603050405020304" pitchFamily="18" charset="0"/>
                            </a:rPr>
                            <m:t> </m:t>
                          </m:r>
                          <m:r>
                            <m:rPr>
                              <m:sty m:val="p"/>
                            </m:rPr>
                            <a:rPr lang="en-US" smtClean="0">
                              <a:latin typeface="Cambria Math" panose="02040503050406030204" pitchFamily="18" charset="0"/>
                              <a:cs typeface="Times New Roman" panose="02020603050405020304" pitchFamily="18" charset="0"/>
                            </a:rPr>
                            <m:t>s</m:t>
                          </m:r>
                        </m:e>
                        <m:sup>
                          <m:r>
                            <a:rPr lang="en-US"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2</m:t>
                          </m:r>
                        </m:sup>
                      </m:sSup>
                      <m:r>
                        <a:rPr lang="en-US" i="1" smtClean="0">
                          <a:latin typeface="Cambria Math" panose="02040503050406030204" pitchFamily="18" charset="0"/>
                          <a:cs typeface="Times New Roman" panose="02020603050405020304" pitchFamily="18" charset="0"/>
                        </a:rPr>
                        <m:t> </m:t>
                      </m:r>
                    </m:oMath>
                  </a14:m>
                  <a:r>
                    <a:rPr lang="tr-TR" dirty="0">
                      <a:latin typeface="Times New Roman" panose="02020603050405020304" pitchFamily="18" charset="0"/>
                      <a:cs typeface="Times New Roman" panose="02020603050405020304" pitchFamily="18" charset="0"/>
                    </a:rPr>
                    <a:t>olarak verilmişlerdir</a:t>
                  </a:r>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Halkanın direnci 3,</a:t>
                  </a:r>
                  <a:r>
                    <a:rPr lang="en-US" dirty="0">
                      <a:latin typeface="Times New Roman" panose="02020603050405020304" pitchFamily="18" charset="0"/>
                      <a:cs typeface="Times New Roman" panose="02020603050405020304" pitchFamily="18" charset="0"/>
                    </a:rPr>
                    <a:t>00 Ω</a:t>
                  </a:r>
                  <a:r>
                    <a:rPr lang="tr-TR" dirty="0">
                      <a:latin typeface="Times New Roman" panose="02020603050405020304" pitchFamily="18" charset="0"/>
                      <a:cs typeface="Times New Roman" panose="02020603050405020304" pitchFamily="18" charset="0"/>
                    </a:rPr>
                    <a:t> ise </a:t>
                  </a:r>
                  <a14:m>
                    <m:oMath xmlns:m="http://schemas.openxmlformats.org/officeDocument/2006/math">
                      <m:r>
                        <a:rPr lang="en-US" i="1" smtClean="0">
                          <a:latin typeface="Cambria Math" panose="02040503050406030204" pitchFamily="18" charset="0"/>
                          <a:cs typeface="Times New Roman" panose="02020603050405020304" pitchFamily="18" charset="0"/>
                        </a:rPr>
                        <m:t>𝑡</m:t>
                      </m:r>
                      <m:r>
                        <a:rPr lang="en-US" i="1" smtClean="0">
                          <a:latin typeface="Cambria Math" panose="02040503050406030204" pitchFamily="18" charset="0"/>
                          <a:cs typeface="Times New Roman" panose="02020603050405020304" pitchFamily="18" charset="0"/>
                        </a:rPr>
                        <m:t>=0</m:t>
                      </m:r>
                    </m:oMath>
                  </a14:m>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ile</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smtClean="0">
                          <a:latin typeface="Cambria Math" panose="02040503050406030204" pitchFamily="18" charset="0"/>
                          <a:cs typeface="Times New Roman" panose="02020603050405020304" pitchFamily="18" charset="0"/>
                        </a:rPr>
                        <m:t>𝑡</m:t>
                      </m:r>
                      <m:r>
                        <a:rPr lang="en-US" i="1" smtClean="0">
                          <a:latin typeface="Cambria Math" panose="02040503050406030204" pitchFamily="18" charset="0"/>
                          <a:cs typeface="Times New Roman" panose="02020603050405020304" pitchFamily="18" charset="0"/>
                        </a:rPr>
                        <m:t>=2,00 </m:t>
                      </m:r>
                    </m:oMath>
                  </a14:m>
                  <a:r>
                    <a:rPr lang="en-US" dirty="0">
                      <a:latin typeface="Times New Roman" panose="02020603050405020304" pitchFamily="18" charset="0"/>
                      <a:cs typeface="Times New Roman" panose="02020603050405020304" pitchFamily="18" charset="0"/>
                    </a:rPr>
                    <a:t>s</a:t>
                  </a:r>
                  <a:r>
                    <a:rPr lang="tr-TR" dirty="0">
                      <a:latin typeface="Times New Roman" panose="02020603050405020304" pitchFamily="18" charset="0"/>
                      <a:cs typeface="Times New Roman" panose="02020603050405020304" pitchFamily="18" charset="0"/>
                    </a:rPr>
                    <a:t> arasında geçen en yüksek akım değeri A cinsinden nedir</a:t>
                  </a:r>
                  <a:r>
                    <a:rPr lang="en-US" dirty="0">
                      <a:latin typeface="Times New Roman" panose="02020603050405020304" pitchFamily="18" charset="0"/>
                      <a:cs typeface="Times New Roman" panose="02020603050405020304" pitchFamily="18" charset="0"/>
                    </a:rPr>
                    <a:t>. </a:t>
                  </a:r>
                </a:p>
              </p:txBody>
            </p:sp>
          </mc:Choice>
          <mc:Fallback xmlns="">
            <p:sp>
              <p:nvSpPr>
                <p:cNvPr id="5" name="Dikdörtgen 4">
                  <a:extLst>
                    <a:ext uri="{FF2B5EF4-FFF2-40B4-BE49-F238E27FC236}">
                      <a16:creationId xmlns:a16="http://schemas.microsoft.com/office/drawing/2014/main" id="{3B846EE9-E54F-4F61-B3CA-016BA48B04D6}"/>
                    </a:ext>
                  </a:extLst>
                </p:cNvPr>
                <p:cNvSpPr>
                  <a:spLocks noRot="1" noChangeAspect="1" noMove="1" noResize="1" noEditPoints="1" noAdjustHandles="1" noChangeArrowheads="1" noChangeShapeType="1" noTextEdit="1"/>
                </p:cNvSpPr>
                <p:nvPr/>
              </p:nvSpPr>
              <p:spPr>
                <a:xfrm>
                  <a:off x="628222" y="2420888"/>
                  <a:ext cx="6768752" cy="1477328"/>
                </a:xfrm>
                <a:prstGeom prst="rect">
                  <a:avLst/>
                </a:prstGeom>
                <a:blipFill>
                  <a:blip r:embed="rId3"/>
                  <a:stretch>
                    <a:fillRect l="-721" t="-2066" r="-1171" b="-5785"/>
                  </a:stretch>
                </a:blipFill>
              </p:spPr>
              <p:txBody>
                <a:bodyPr/>
                <a:lstStyle/>
                <a:p>
                  <a:r>
                    <a:rPr lang="en-US">
                      <a:noFill/>
                    </a:rPr>
                    <a:t> </a:t>
                  </a:r>
                </a:p>
              </p:txBody>
            </p:sp>
          </mc:Fallback>
        </mc:AlternateContent>
      </p:grpSp>
      <p:sp>
        <p:nvSpPr>
          <p:cNvPr id="6" name="Metin kutusu 5">
            <a:extLst>
              <a:ext uri="{FF2B5EF4-FFF2-40B4-BE49-F238E27FC236}">
                <a16:creationId xmlns:a16="http://schemas.microsoft.com/office/drawing/2014/main" id="{CB6F47E2-BFC4-4F90-B927-A9A10B84E779}"/>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B7</a:t>
            </a:r>
          </a:p>
        </p:txBody>
      </p:sp>
    </p:spTree>
    <p:extLst>
      <p:ext uri="{BB962C8B-B14F-4D97-AF65-F5344CB8AC3E}">
        <p14:creationId xmlns:p14="http://schemas.microsoft.com/office/powerpoint/2010/main" val="174142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3C523B2A-6D10-4EEB-9031-B32DBDF3AB20}"/>
              </a:ext>
            </a:extLst>
          </p:cNvPr>
          <p:cNvSpPr txBox="1"/>
          <p:nvPr/>
        </p:nvSpPr>
        <p:spPr>
          <a:xfrm>
            <a:off x="7308304" y="5517232"/>
            <a:ext cx="792088" cy="369332"/>
          </a:xfrm>
          <a:prstGeom prst="rect">
            <a:avLst/>
          </a:prstGeom>
          <a:noFill/>
        </p:spPr>
        <p:txBody>
          <a:bodyPr wrap="square" rtlCol="0">
            <a:spAutoFit/>
          </a:bodyPr>
          <a:lstStyle/>
          <a:p>
            <a:r>
              <a:rPr lang="tr-TR" dirty="0"/>
              <a:t>12</a:t>
            </a:r>
            <a:endParaRPr lang="en-US" dirty="0"/>
          </a:p>
        </p:txBody>
      </p:sp>
      <p:grpSp>
        <p:nvGrpSpPr>
          <p:cNvPr id="3" name="Grup 2">
            <a:extLst>
              <a:ext uri="{FF2B5EF4-FFF2-40B4-BE49-F238E27FC236}">
                <a16:creationId xmlns:a16="http://schemas.microsoft.com/office/drawing/2014/main" id="{7621E0B7-ABF2-4873-A6A6-637BB4774182}"/>
              </a:ext>
            </a:extLst>
          </p:cNvPr>
          <p:cNvGrpSpPr/>
          <p:nvPr/>
        </p:nvGrpSpPr>
        <p:grpSpPr>
          <a:xfrm>
            <a:off x="611454" y="692696"/>
            <a:ext cx="6785520" cy="3061504"/>
            <a:chOff x="611454" y="692696"/>
            <a:chExt cx="6785520" cy="3061504"/>
          </a:xfrm>
        </p:grpSpPr>
        <mc:AlternateContent xmlns:mc="http://schemas.openxmlformats.org/markup-compatibility/2006" xmlns:a14="http://schemas.microsoft.com/office/drawing/2010/main">
          <mc:Choice Requires="a14">
            <p:sp>
              <p:nvSpPr>
                <p:cNvPr id="2" name="Dikdörtgen 1">
                  <a:extLst>
                    <a:ext uri="{FF2B5EF4-FFF2-40B4-BE49-F238E27FC236}">
                      <a16:creationId xmlns:a16="http://schemas.microsoft.com/office/drawing/2014/main" id="{41F54E22-4C71-47EA-97D4-2F4423EB747F}"/>
                    </a:ext>
                  </a:extLst>
                </p:cNvPr>
                <p:cNvSpPr/>
                <p:nvPr/>
              </p:nvSpPr>
              <p:spPr>
                <a:xfrm>
                  <a:off x="611454" y="692696"/>
                  <a:ext cx="6624842" cy="147732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magnetic flux through a metal ring varies with time </a:t>
                  </a:r>
                  <a:r>
                    <a:rPr lang="en-US" i="1" dirty="0">
                      <a:latin typeface="Times New Roman" panose="02020603050405020304" pitchFamily="18" charset="0"/>
                      <a:cs typeface="Times New Roman" panose="02020603050405020304" pitchFamily="18" charset="0"/>
                    </a:rPr>
                    <a:t>t</a:t>
                  </a:r>
                  <a:r>
                    <a:rPr lang="tr-TR"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according to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m:rPr>
                              <m:sty m:val="p"/>
                            </m:rPr>
                            <a:rPr lang="en-US" i="1" smtClean="0">
                              <a:latin typeface="Cambria Math" panose="02040503050406030204" pitchFamily="18" charset="0"/>
                              <a:ea typeface="Cambria Math" panose="02040503050406030204" pitchFamily="18" charset="0"/>
                              <a:cs typeface="Times New Roman" panose="02020603050405020304" pitchFamily="18" charset="0"/>
                            </a:rPr>
                            <m:t>Φ</m:t>
                          </m:r>
                        </m:e>
                        <m:sub>
                          <m:r>
                            <a:rPr lang="en-US" b="0" i="1" smtClean="0">
                              <a:latin typeface="Cambria Math" panose="02040503050406030204" pitchFamily="18" charset="0"/>
                              <a:cs typeface="Times New Roman" panose="02020603050405020304" pitchFamily="18" charset="0"/>
                            </a:rPr>
                            <m:t>𝐵</m:t>
                          </m:r>
                        </m:sub>
                      </m:sSub>
                      <m:r>
                        <a:rPr lang="en-US" b="0" i="1" smtClean="0">
                          <a:latin typeface="Cambria Math" panose="02040503050406030204" pitchFamily="18" charset="0"/>
                          <a:cs typeface="Times New Roman" panose="02020603050405020304" pitchFamily="18" charset="0"/>
                        </a:rPr>
                        <m:t>=</m:t>
                      </m:r>
                      <m:r>
                        <a:rPr lang="tr-TR" b="0" i="1" smtClean="0">
                          <a:latin typeface="Cambria Math" panose="02040503050406030204" pitchFamily="18" charset="0"/>
                          <a:cs typeface="Times New Roman" panose="02020603050405020304" pitchFamily="18" charset="0"/>
                        </a:rPr>
                        <m:t>5</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𝑎</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𝑡</m:t>
                              </m:r>
                            </m:e>
                            <m:sup>
                              <m:r>
                                <a:rPr lang="en-US" b="0" i="1" smtClean="0">
                                  <a:latin typeface="Cambria Math" panose="02040503050406030204" pitchFamily="18" charset="0"/>
                                  <a:cs typeface="Times New Roman" panose="02020603050405020304" pitchFamily="18" charset="0"/>
                                </a:rPr>
                                <m:t>3</m:t>
                              </m:r>
                            </m:sup>
                          </m:sSup>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𝑏</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𝑡</m:t>
                              </m:r>
                            </m:e>
                            <m:sup>
                              <m:r>
                                <a:rPr lang="en-US" b="0" i="1" smtClean="0">
                                  <a:latin typeface="Cambria Math" panose="02040503050406030204" pitchFamily="18" charset="0"/>
                                  <a:cs typeface="Times New Roman" panose="02020603050405020304" pitchFamily="18" charset="0"/>
                                </a:rPr>
                                <m:t>2</m:t>
                              </m:r>
                            </m:sup>
                          </m:sSup>
                        </m:e>
                      </m:d>
                      <m:r>
                        <m:rPr>
                          <m:sty m:val="p"/>
                        </m:rPr>
                        <a:rPr lang="en-US" b="0" i="0" baseline="0" smtClean="0">
                          <a:latin typeface="Cambria Math" panose="02040503050406030204" pitchFamily="18" charset="0"/>
                          <a:cs typeface="Times New Roman" panose="02020603050405020304" pitchFamily="18" charset="0"/>
                        </a:rPr>
                        <m:t>T</m:t>
                      </m:r>
                      <m:r>
                        <a:rPr lang="en-US" b="0" i="0" baseline="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b="0" i="1" baseline="0" smtClean="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b="0" i="0" baseline="0" smtClean="0">
                              <a:latin typeface="Cambria Math" panose="02040503050406030204" pitchFamily="18" charset="0"/>
                              <a:ea typeface="Cambria Math" panose="02040503050406030204" pitchFamily="18" charset="0"/>
                              <a:cs typeface="Times New Roman" panose="02020603050405020304" pitchFamily="18" charset="0"/>
                            </a:rPr>
                            <m:t>m</m:t>
                          </m:r>
                        </m:e>
                        <m:sup>
                          <m:r>
                            <a:rPr lang="en-US" b="0" i="0" baseline="0" smtClean="0">
                              <a:latin typeface="Cambria Math" panose="02040503050406030204" pitchFamily="18" charset="0"/>
                              <a:ea typeface="Cambria Math" panose="02040503050406030204" pitchFamily="18" charset="0"/>
                              <a:cs typeface="Times New Roman" panose="02020603050405020304" pitchFamily="18" charset="0"/>
                            </a:rPr>
                            <m:t>2</m:t>
                          </m:r>
                        </m:sup>
                      </m:sSup>
                    </m:oMath>
                  </a14:m>
                  <a:r>
                    <a:rPr lang="en-US" dirty="0">
                      <a:latin typeface="Times New Roman" panose="02020603050405020304" pitchFamily="18" charset="0"/>
                      <a:cs typeface="Times New Roman" panose="02020603050405020304" pitchFamily="18" charset="0"/>
                    </a:rPr>
                    <a:t>, with </a:t>
                  </a:r>
                  <a14:m>
                    <m:oMath xmlns:m="http://schemas.openxmlformats.org/officeDocument/2006/math">
                      <m:r>
                        <a:rPr lang="en-US" i="1" smtClean="0">
                          <a:latin typeface="Cambria Math" panose="02040503050406030204" pitchFamily="18" charset="0"/>
                          <a:cs typeface="Times New Roman" panose="02020603050405020304" pitchFamily="18" charset="0"/>
                        </a:rPr>
                        <m:t>𝑎</m:t>
                      </m:r>
                      <m:r>
                        <a:rPr lang="en-US" i="1" smtClean="0">
                          <a:latin typeface="Cambria Math" panose="02040503050406030204" pitchFamily="18" charset="0"/>
                          <a:cs typeface="Times New Roman" panose="02020603050405020304" pitchFamily="18" charset="0"/>
                        </a:rPr>
                        <m:t>=1.00</m:t>
                      </m:r>
                      <m:sSup>
                        <m:sSupPr>
                          <m:ctrlPr>
                            <a:rPr lang="en-US" i="1" smtClean="0">
                              <a:latin typeface="Cambria Math" panose="02040503050406030204" pitchFamily="18" charset="0"/>
                              <a:cs typeface="Times New Roman" panose="02020603050405020304" pitchFamily="18" charset="0"/>
                            </a:rPr>
                          </m:ctrlPr>
                        </m:sSupPr>
                        <m:e>
                          <m:r>
                            <a:rPr lang="en-US" b="0" i="0" smtClean="0">
                              <a:latin typeface="Cambria Math" panose="02040503050406030204" pitchFamily="18" charset="0"/>
                              <a:cs typeface="Times New Roman" panose="02020603050405020304" pitchFamily="18" charset="0"/>
                            </a:rPr>
                            <m:t> </m:t>
                          </m:r>
                          <m:r>
                            <m:rPr>
                              <m:sty m:val="p"/>
                            </m:rPr>
                            <a:rPr lang="en-US" b="0" i="0" baseline="0" smtClean="0">
                              <a:latin typeface="Cambria Math" panose="02040503050406030204" pitchFamily="18" charset="0"/>
                              <a:cs typeface="Times New Roman" panose="02020603050405020304" pitchFamily="18" charset="0"/>
                            </a:rPr>
                            <m:t>s</m:t>
                          </m:r>
                        </m:e>
                        <m:sup>
                          <m:r>
                            <a:rPr lang="en-US" b="0" i="1" smtClean="0">
                              <a:latin typeface="Cambria Math" panose="02040503050406030204" pitchFamily="18" charset="0"/>
                              <a:cs typeface="Times New Roman" panose="02020603050405020304" pitchFamily="18" charset="0"/>
                            </a:rPr>
                            <m:t>−3</m:t>
                          </m:r>
                        </m:sup>
                      </m:sSup>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r>
                        <a:rPr lang="en-US" b="0" i="1" smtClean="0">
                          <a:latin typeface="Cambria Math" panose="02040503050406030204" pitchFamily="18" charset="0"/>
                          <a:cs typeface="Times New Roman" panose="02020603050405020304" pitchFamily="18" charset="0"/>
                        </a:rPr>
                        <m:t>𝑏</m:t>
                      </m:r>
                      <m:r>
                        <a:rPr lang="en-US" i="1" smtClean="0">
                          <a:latin typeface="Cambria Math" panose="02040503050406030204" pitchFamily="18" charset="0"/>
                          <a:cs typeface="Times New Roman" panose="02020603050405020304" pitchFamily="18" charset="0"/>
                        </a:rPr>
                        <m:t>=</m:t>
                      </m:r>
                      <m:r>
                        <a:rPr lang="tr-TR" b="0" i="1" smtClean="0">
                          <a:latin typeface="Cambria Math" panose="02040503050406030204" pitchFamily="18" charset="0"/>
                          <a:cs typeface="Times New Roman" panose="02020603050405020304" pitchFamily="18" charset="0"/>
                        </a:rPr>
                        <m:t>6</m:t>
                      </m:r>
                      <m:r>
                        <a:rPr lang="en-US" i="1" smtClean="0">
                          <a:latin typeface="Cambria Math" panose="02040503050406030204" pitchFamily="18" charset="0"/>
                          <a:cs typeface="Times New Roman" panose="02020603050405020304" pitchFamily="18" charset="0"/>
                        </a:rPr>
                        <m:t>.00</m:t>
                      </m:r>
                      <m:sSup>
                        <m:sSupPr>
                          <m:ctrlPr>
                            <a:rPr lang="en-US" i="1" smtClean="0">
                              <a:latin typeface="Cambria Math" panose="02040503050406030204" pitchFamily="18" charset="0"/>
                              <a:cs typeface="Times New Roman" panose="02020603050405020304" pitchFamily="18" charset="0"/>
                            </a:rPr>
                          </m:ctrlPr>
                        </m:sSupPr>
                        <m:e>
                          <m:r>
                            <a:rPr lang="en-US" smtClean="0">
                              <a:latin typeface="Cambria Math" panose="02040503050406030204" pitchFamily="18" charset="0"/>
                              <a:cs typeface="Times New Roman" panose="02020603050405020304" pitchFamily="18" charset="0"/>
                            </a:rPr>
                            <m:t> </m:t>
                          </m:r>
                          <m:r>
                            <m:rPr>
                              <m:sty m:val="p"/>
                            </m:rPr>
                            <a:rPr lang="en-US" smtClean="0">
                              <a:latin typeface="Cambria Math" panose="02040503050406030204" pitchFamily="18" charset="0"/>
                              <a:cs typeface="Times New Roman" panose="02020603050405020304" pitchFamily="18" charset="0"/>
                            </a:rPr>
                            <m:t>s</m:t>
                          </m:r>
                        </m:e>
                        <m:sup>
                          <m:r>
                            <a:rPr lang="en-US"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2</m:t>
                          </m:r>
                        </m:sup>
                      </m:sSup>
                      <m:r>
                        <a:rPr lang="en-US" i="1"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 The</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resistance of the ring is </a:t>
                  </a:r>
                  <a:r>
                    <a:rPr lang="tr-TR" dirty="0">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.00 Ω.  Determine the maximum current induced</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the ring during the interval from </a:t>
                  </a:r>
                  <a14:m>
                    <m:oMath xmlns:m="http://schemas.openxmlformats.org/officeDocument/2006/math">
                      <m:r>
                        <a:rPr lang="en-US" i="1" smtClean="0">
                          <a:latin typeface="Cambria Math" panose="02040503050406030204" pitchFamily="18" charset="0"/>
                          <a:cs typeface="Times New Roman" panose="02020603050405020304" pitchFamily="18" charset="0"/>
                        </a:rPr>
                        <m:t>𝑡</m:t>
                      </m:r>
                      <m:r>
                        <a:rPr lang="en-US" i="1" smtClean="0">
                          <a:latin typeface="Cambria Math" panose="02040503050406030204" pitchFamily="18" charset="0"/>
                          <a:cs typeface="Times New Roman" panose="02020603050405020304" pitchFamily="18" charset="0"/>
                        </a:rPr>
                        <m:t>=0</m:t>
                      </m:r>
                    </m:oMath>
                  </a14:m>
                  <a:r>
                    <a:rPr lang="en-US" dirty="0">
                      <a:latin typeface="Times New Roman" panose="02020603050405020304" pitchFamily="18" charset="0"/>
                      <a:cs typeface="Times New Roman" panose="02020603050405020304" pitchFamily="18" charset="0"/>
                    </a:rPr>
                    <a:t> to </a:t>
                  </a:r>
                  <a14:m>
                    <m:oMath xmlns:m="http://schemas.openxmlformats.org/officeDocument/2006/math">
                      <m:r>
                        <a:rPr lang="en-US" i="1" smtClean="0">
                          <a:latin typeface="Cambria Math" panose="02040503050406030204" pitchFamily="18" charset="0"/>
                          <a:cs typeface="Times New Roman" panose="02020603050405020304" pitchFamily="18" charset="0"/>
                        </a:rPr>
                        <m:t>𝑡</m:t>
                      </m:r>
                      <m:r>
                        <a:rPr lang="en-US" i="1" smtClean="0">
                          <a:latin typeface="Cambria Math" panose="02040503050406030204" pitchFamily="18" charset="0"/>
                          <a:cs typeface="Times New Roman" panose="02020603050405020304" pitchFamily="18" charset="0"/>
                        </a:rPr>
                        <m:t>=2.00 </m:t>
                      </m:r>
                    </m:oMath>
                  </a14:m>
                  <a:r>
                    <a:rPr lang="en-US" dirty="0">
                      <a:latin typeface="Times New Roman" panose="02020603050405020304" pitchFamily="18" charset="0"/>
                      <a:cs typeface="Times New Roman" panose="02020603050405020304" pitchFamily="18" charset="0"/>
                    </a:rPr>
                    <a:t>s. Give your answer in A. </a:t>
                  </a:r>
                </a:p>
              </p:txBody>
            </p:sp>
          </mc:Choice>
          <mc:Fallback xmlns="">
            <p:sp>
              <p:nvSpPr>
                <p:cNvPr id="2" name="Dikdörtgen 1">
                  <a:extLst>
                    <a:ext uri="{FF2B5EF4-FFF2-40B4-BE49-F238E27FC236}">
                      <a16:creationId xmlns:a16="http://schemas.microsoft.com/office/drawing/2014/main" id="{41F54E22-4C71-47EA-97D4-2F4423EB747F}"/>
                    </a:ext>
                  </a:extLst>
                </p:cNvPr>
                <p:cNvSpPr>
                  <a:spLocks noRot="1" noChangeAspect="1" noMove="1" noResize="1" noEditPoints="1" noAdjustHandles="1" noChangeArrowheads="1" noChangeShapeType="1" noTextEdit="1"/>
                </p:cNvSpPr>
                <p:nvPr/>
              </p:nvSpPr>
              <p:spPr>
                <a:xfrm>
                  <a:off x="611454" y="692696"/>
                  <a:ext cx="6624842" cy="1477328"/>
                </a:xfrm>
                <a:prstGeom prst="rect">
                  <a:avLst/>
                </a:prstGeom>
                <a:blipFill>
                  <a:blip r:embed="rId2"/>
                  <a:stretch>
                    <a:fillRect l="-736" t="-2479" r="-1656" b="-57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Dikdörtgen 4">
                  <a:extLst>
                    <a:ext uri="{FF2B5EF4-FFF2-40B4-BE49-F238E27FC236}">
                      <a16:creationId xmlns:a16="http://schemas.microsoft.com/office/drawing/2014/main" id="{3B846EE9-E54F-4F61-B3CA-016BA48B04D6}"/>
                    </a:ext>
                  </a:extLst>
                </p:cNvPr>
                <p:cNvSpPr/>
                <p:nvPr/>
              </p:nvSpPr>
              <p:spPr>
                <a:xfrm>
                  <a:off x="628222" y="2276872"/>
                  <a:ext cx="6768752" cy="1477328"/>
                </a:xfrm>
                <a:prstGeom prst="rect">
                  <a:avLst/>
                </a:prstGeom>
              </p:spPr>
              <p:txBody>
                <a:bodyPr wrap="square">
                  <a:spAutoFit/>
                </a:bodyPr>
                <a:lstStyle/>
                <a:p>
                  <a:r>
                    <a:rPr lang="tr-TR" dirty="0">
                      <a:latin typeface="Times New Roman" panose="02020603050405020304" pitchFamily="18" charset="0"/>
                      <a:cs typeface="Times New Roman" panose="02020603050405020304" pitchFamily="18" charset="0"/>
                    </a:rPr>
                    <a:t>Bir metal halkadan geçen manyetik akı </a:t>
                  </a:r>
                  <a:r>
                    <a:rPr lang="en-US" i="1" dirty="0">
                      <a:latin typeface="Times New Roman" panose="02020603050405020304" pitchFamily="18" charset="0"/>
                      <a:cs typeface="Times New Roman" panose="02020603050405020304" pitchFamily="18" charset="0"/>
                    </a:rPr>
                    <a:t>t</a:t>
                  </a:r>
                  <a:r>
                    <a:rPr lang="tr-TR" i="1"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zamanı ile		</a:t>
                  </a:r>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m:rPr>
                              <m:sty m:val="p"/>
                            </m:rPr>
                            <a:rPr lang="en-US" i="1" smtClean="0">
                              <a:latin typeface="Cambria Math" panose="02040503050406030204" pitchFamily="18" charset="0"/>
                              <a:ea typeface="Cambria Math" panose="02040503050406030204" pitchFamily="18" charset="0"/>
                              <a:cs typeface="Times New Roman" panose="02020603050405020304" pitchFamily="18" charset="0"/>
                            </a:rPr>
                            <m:t>Φ</m:t>
                          </m:r>
                        </m:e>
                        <m:sub>
                          <m:r>
                            <a:rPr lang="en-US" b="0" i="1" smtClean="0">
                              <a:latin typeface="Cambria Math" panose="02040503050406030204" pitchFamily="18" charset="0"/>
                              <a:cs typeface="Times New Roman" panose="02020603050405020304" pitchFamily="18" charset="0"/>
                            </a:rPr>
                            <m:t>𝐵</m:t>
                          </m:r>
                        </m:sub>
                      </m:sSub>
                      <m:r>
                        <a:rPr lang="en-US" b="0" i="1" smtClean="0">
                          <a:latin typeface="Cambria Math" panose="02040503050406030204" pitchFamily="18" charset="0"/>
                          <a:cs typeface="Times New Roman" panose="02020603050405020304" pitchFamily="18" charset="0"/>
                        </a:rPr>
                        <m:t>=</m:t>
                      </m:r>
                      <m:r>
                        <a:rPr lang="tr-TR" b="0" i="1" smtClean="0">
                          <a:latin typeface="Cambria Math" panose="02040503050406030204" pitchFamily="18" charset="0"/>
                          <a:cs typeface="Times New Roman" panose="02020603050405020304" pitchFamily="18" charset="0"/>
                        </a:rPr>
                        <m:t>5</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𝑎</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𝑡</m:t>
                              </m:r>
                            </m:e>
                            <m:sup>
                              <m:r>
                                <a:rPr lang="en-US" b="0" i="1" smtClean="0">
                                  <a:latin typeface="Cambria Math" panose="02040503050406030204" pitchFamily="18" charset="0"/>
                                  <a:cs typeface="Times New Roman" panose="02020603050405020304" pitchFamily="18" charset="0"/>
                                </a:rPr>
                                <m:t>3</m:t>
                              </m:r>
                            </m:sup>
                          </m:sSup>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𝑏</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𝑡</m:t>
                              </m:r>
                            </m:e>
                            <m:sup>
                              <m:r>
                                <a:rPr lang="en-US" b="0" i="1" smtClean="0">
                                  <a:latin typeface="Cambria Math" panose="02040503050406030204" pitchFamily="18" charset="0"/>
                                  <a:cs typeface="Times New Roman" panose="02020603050405020304" pitchFamily="18" charset="0"/>
                                </a:rPr>
                                <m:t>2</m:t>
                              </m:r>
                            </m:sup>
                          </m:sSup>
                        </m:e>
                      </m:d>
                      <m:r>
                        <m:rPr>
                          <m:sty m:val="p"/>
                        </m:rPr>
                        <a:rPr lang="en-US" b="0" i="0" baseline="0" smtClean="0">
                          <a:latin typeface="Cambria Math" panose="02040503050406030204" pitchFamily="18" charset="0"/>
                          <a:cs typeface="Times New Roman" panose="02020603050405020304" pitchFamily="18" charset="0"/>
                        </a:rPr>
                        <m:t>T</m:t>
                      </m:r>
                      <m:r>
                        <a:rPr lang="en-US" b="0" i="0" baseline="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b="0" i="1" baseline="0" smtClean="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b="0" i="0" baseline="0" smtClean="0">
                              <a:latin typeface="Cambria Math" panose="02040503050406030204" pitchFamily="18" charset="0"/>
                              <a:ea typeface="Cambria Math" panose="02040503050406030204" pitchFamily="18" charset="0"/>
                              <a:cs typeface="Times New Roman" panose="02020603050405020304" pitchFamily="18" charset="0"/>
                            </a:rPr>
                            <m:t>m</m:t>
                          </m:r>
                        </m:e>
                        <m:sup>
                          <m:r>
                            <a:rPr lang="en-US" b="0" i="0" baseline="0" smtClean="0">
                              <a:latin typeface="Cambria Math" panose="02040503050406030204" pitchFamily="18" charset="0"/>
                              <a:ea typeface="Cambria Math" panose="02040503050406030204" pitchFamily="18" charset="0"/>
                              <a:cs typeface="Times New Roman" panose="02020603050405020304" pitchFamily="18" charset="0"/>
                            </a:rPr>
                            <m:t>2</m:t>
                          </m:r>
                        </m:sup>
                      </m:sSup>
                    </m:oMath>
                  </a14:m>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  denklemine göre değişmektedir. Burada,</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smtClean="0">
                          <a:latin typeface="Cambria Math" panose="02040503050406030204" pitchFamily="18" charset="0"/>
                          <a:cs typeface="Times New Roman" panose="02020603050405020304" pitchFamily="18" charset="0"/>
                        </a:rPr>
                        <m:t>𝑎</m:t>
                      </m:r>
                      <m:r>
                        <a:rPr lang="en-US" i="1" smtClean="0">
                          <a:latin typeface="Cambria Math" panose="02040503050406030204" pitchFamily="18" charset="0"/>
                          <a:cs typeface="Times New Roman" panose="02020603050405020304" pitchFamily="18" charset="0"/>
                        </a:rPr>
                        <m:t>=1,00</m:t>
                      </m:r>
                      <m:sSup>
                        <m:sSupPr>
                          <m:ctrlPr>
                            <a:rPr lang="en-US" i="1" smtClean="0">
                              <a:latin typeface="Cambria Math" panose="02040503050406030204" pitchFamily="18" charset="0"/>
                              <a:cs typeface="Times New Roman" panose="02020603050405020304" pitchFamily="18" charset="0"/>
                            </a:rPr>
                          </m:ctrlPr>
                        </m:sSupPr>
                        <m:e>
                          <m:r>
                            <a:rPr lang="en-US" b="0" i="0" smtClean="0">
                              <a:latin typeface="Cambria Math" panose="02040503050406030204" pitchFamily="18" charset="0"/>
                              <a:cs typeface="Times New Roman" panose="02020603050405020304" pitchFamily="18" charset="0"/>
                            </a:rPr>
                            <m:t> </m:t>
                          </m:r>
                          <m:r>
                            <m:rPr>
                              <m:sty m:val="p"/>
                            </m:rPr>
                            <a:rPr lang="en-US" b="0" i="0" baseline="0" smtClean="0">
                              <a:latin typeface="Cambria Math" panose="02040503050406030204" pitchFamily="18" charset="0"/>
                              <a:cs typeface="Times New Roman" panose="02020603050405020304" pitchFamily="18" charset="0"/>
                            </a:rPr>
                            <m:t>s</m:t>
                          </m:r>
                        </m:e>
                        <m:sup>
                          <m:r>
                            <a:rPr lang="en-US" b="0" i="1" smtClean="0">
                              <a:latin typeface="Cambria Math" panose="02040503050406030204" pitchFamily="18" charset="0"/>
                              <a:cs typeface="Times New Roman" panose="02020603050405020304" pitchFamily="18" charset="0"/>
                            </a:rPr>
                            <m:t>−3</m:t>
                          </m:r>
                        </m:sup>
                      </m:sSup>
                    </m:oMath>
                  </a14:m>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𝑏</m:t>
                      </m:r>
                      <m:r>
                        <a:rPr lang="en-US" i="1" smtClean="0">
                          <a:latin typeface="Cambria Math" panose="02040503050406030204" pitchFamily="18" charset="0"/>
                          <a:cs typeface="Times New Roman" panose="02020603050405020304" pitchFamily="18" charset="0"/>
                        </a:rPr>
                        <m:t>=</m:t>
                      </m:r>
                      <m:r>
                        <a:rPr lang="tr-TR" b="0" i="1" smtClean="0">
                          <a:latin typeface="Cambria Math" panose="02040503050406030204" pitchFamily="18" charset="0"/>
                          <a:cs typeface="Times New Roman" panose="02020603050405020304" pitchFamily="18" charset="0"/>
                        </a:rPr>
                        <m:t>6,</m:t>
                      </m:r>
                      <m:r>
                        <a:rPr lang="en-US" i="1" smtClean="0">
                          <a:latin typeface="Cambria Math" panose="02040503050406030204" pitchFamily="18" charset="0"/>
                          <a:cs typeface="Times New Roman" panose="02020603050405020304" pitchFamily="18" charset="0"/>
                        </a:rPr>
                        <m:t>00</m:t>
                      </m:r>
                      <m:sSup>
                        <m:sSupPr>
                          <m:ctrlPr>
                            <a:rPr lang="en-US" i="1" smtClean="0">
                              <a:latin typeface="Cambria Math" panose="02040503050406030204" pitchFamily="18" charset="0"/>
                              <a:cs typeface="Times New Roman" panose="02020603050405020304" pitchFamily="18" charset="0"/>
                            </a:rPr>
                          </m:ctrlPr>
                        </m:sSupPr>
                        <m:e>
                          <m:r>
                            <a:rPr lang="en-US" smtClean="0">
                              <a:latin typeface="Cambria Math" panose="02040503050406030204" pitchFamily="18" charset="0"/>
                              <a:cs typeface="Times New Roman" panose="02020603050405020304" pitchFamily="18" charset="0"/>
                            </a:rPr>
                            <m:t> </m:t>
                          </m:r>
                          <m:r>
                            <m:rPr>
                              <m:sty m:val="p"/>
                            </m:rPr>
                            <a:rPr lang="en-US" smtClean="0">
                              <a:latin typeface="Cambria Math" panose="02040503050406030204" pitchFamily="18" charset="0"/>
                              <a:cs typeface="Times New Roman" panose="02020603050405020304" pitchFamily="18" charset="0"/>
                            </a:rPr>
                            <m:t>s</m:t>
                          </m:r>
                        </m:e>
                        <m:sup>
                          <m:r>
                            <a:rPr lang="en-US"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2</m:t>
                          </m:r>
                        </m:sup>
                      </m:sSup>
                      <m:r>
                        <a:rPr lang="en-US" i="1" smtClean="0">
                          <a:latin typeface="Cambria Math" panose="02040503050406030204" pitchFamily="18" charset="0"/>
                          <a:cs typeface="Times New Roman" panose="02020603050405020304" pitchFamily="18" charset="0"/>
                        </a:rPr>
                        <m:t> </m:t>
                      </m:r>
                    </m:oMath>
                  </a14:m>
                  <a:r>
                    <a:rPr lang="tr-TR" dirty="0">
                      <a:latin typeface="Times New Roman" panose="02020603050405020304" pitchFamily="18" charset="0"/>
                      <a:cs typeface="Times New Roman" panose="02020603050405020304" pitchFamily="18" charset="0"/>
                    </a:rPr>
                    <a:t>olarak verilmişlerdir</a:t>
                  </a:r>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Halkanın direnci 5,</a:t>
                  </a:r>
                  <a:r>
                    <a:rPr lang="en-US" dirty="0">
                      <a:latin typeface="Times New Roman" panose="02020603050405020304" pitchFamily="18" charset="0"/>
                      <a:cs typeface="Times New Roman" panose="02020603050405020304" pitchFamily="18" charset="0"/>
                    </a:rPr>
                    <a:t>00 Ω</a:t>
                  </a:r>
                  <a:r>
                    <a:rPr lang="tr-TR" dirty="0">
                      <a:latin typeface="Times New Roman" panose="02020603050405020304" pitchFamily="18" charset="0"/>
                      <a:cs typeface="Times New Roman" panose="02020603050405020304" pitchFamily="18" charset="0"/>
                    </a:rPr>
                    <a:t> ise </a:t>
                  </a:r>
                  <a14:m>
                    <m:oMath xmlns:m="http://schemas.openxmlformats.org/officeDocument/2006/math">
                      <m:r>
                        <a:rPr lang="en-US" i="1" smtClean="0">
                          <a:latin typeface="Cambria Math" panose="02040503050406030204" pitchFamily="18" charset="0"/>
                          <a:cs typeface="Times New Roman" panose="02020603050405020304" pitchFamily="18" charset="0"/>
                        </a:rPr>
                        <m:t>𝑡</m:t>
                      </m:r>
                      <m:r>
                        <a:rPr lang="en-US" i="1" smtClean="0">
                          <a:latin typeface="Cambria Math" panose="02040503050406030204" pitchFamily="18" charset="0"/>
                          <a:cs typeface="Times New Roman" panose="02020603050405020304" pitchFamily="18" charset="0"/>
                        </a:rPr>
                        <m:t>=0</m:t>
                      </m:r>
                    </m:oMath>
                  </a14:m>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ile</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smtClean="0">
                          <a:latin typeface="Cambria Math" panose="02040503050406030204" pitchFamily="18" charset="0"/>
                          <a:cs typeface="Times New Roman" panose="02020603050405020304" pitchFamily="18" charset="0"/>
                        </a:rPr>
                        <m:t>𝑡</m:t>
                      </m:r>
                      <m:r>
                        <a:rPr lang="en-US" i="1" smtClean="0">
                          <a:latin typeface="Cambria Math" panose="02040503050406030204" pitchFamily="18" charset="0"/>
                          <a:cs typeface="Times New Roman" panose="02020603050405020304" pitchFamily="18" charset="0"/>
                        </a:rPr>
                        <m:t>=2,00 </m:t>
                      </m:r>
                    </m:oMath>
                  </a14:m>
                  <a:r>
                    <a:rPr lang="en-US" dirty="0">
                      <a:latin typeface="Times New Roman" panose="02020603050405020304" pitchFamily="18" charset="0"/>
                      <a:cs typeface="Times New Roman" panose="02020603050405020304" pitchFamily="18" charset="0"/>
                    </a:rPr>
                    <a:t>s</a:t>
                  </a:r>
                  <a:r>
                    <a:rPr lang="tr-TR" dirty="0">
                      <a:latin typeface="Times New Roman" panose="02020603050405020304" pitchFamily="18" charset="0"/>
                      <a:cs typeface="Times New Roman" panose="02020603050405020304" pitchFamily="18" charset="0"/>
                    </a:rPr>
                    <a:t> arasında geçen en yüksek akım değeri A cinsinden nedir</a:t>
                  </a:r>
                  <a:r>
                    <a:rPr lang="en-US" dirty="0">
                      <a:latin typeface="Times New Roman" panose="02020603050405020304" pitchFamily="18" charset="0"/>
                      <a:cs typeface="Times New Roman" panose="02020603050405020304" pitchFamily="18" charset="0"/>
                    </a:rPr>
                    <a:t>. </a:t>
                  </a:r>
                </a:p>
              </p:txBody>
            </p:sp>
          </mc:Choice>
          <mc:Fallback xmlns="">
            <p:sp>
              <p:nvSpPr>
                <p:cNvPr id="5" name="Dikdörtgen 4">
                  <a:extLst>
                    <a:ext uri="{FF2B5EF4-FFF2-40B4-BE49-F238E27FC236}">
                      <a16:creationId xmlns:a16="http://schemas.microsoft.com/office/drawing/2014/main" id="{3B846EE9-E54F-4F61-B3CA-016BA48B04D6}"/>
                    </a:ext>
                  </a:extLst>
                </p:cNvPr>
                <p:cNvSpPr>
                  <a:spLocks noRot="1" noChangeAspect="1" noMove="1" noResize="1" noEditPoints="1" noAdjustHandles="1" noChangeArrowheads="1" noChangeShapeType="1" noTextEdit="1"/>
                </p:cNvSpPr>
                <p:nvPr/>
              </p:nvSpPr>
              <p:spPr>
                <a:xfrm>
                  <a:off x="628222" y="2276872"/>
                  <a:ext cx="6768752" cy="1477328"/>
                </a:xfrm>
                <a:prstGeom prst="rect">
                  <a:avLst/>
                </a:prstGeom>
                <a:blipFill>
                  <a:blip r:embed="rId3"/>
                  <a:stretch>
                    <a:fillRect l="-721" t="-2479" r="-1171" b="-5785"/>
                  </a:stretch>
                </a:blipFill>
              </p:spPr>
              <p:txBody>
                <a:bodyPr/>
                <a:lstStyle/>
                <a:p>
                  <a:r>
                    <a:rPr lang="en-US">
                      <a:noFill/>
                    </a:rPr>
                    <a:t> </a:t>
                  </a:r>
                </a:p>
              </p:txBody>
            </p:sp>
          </mc:Fallback>
        </mc:AlternateContent>
      </p:grpSp>
      <p:sp>
        <p:nvSpPr>
          <p:cNvPr id="6" name="Metin kutusu 5">
            <a:extLst>
              <a:ext uri="{FF2B5EF4-FFF2-40B4-BE49-F238E27FC236}">
                <a16:creationId xmlns:a16="http://schemas.microsoft.com/office/drawing/2014/main" id="{346553E5-BA18-4BAB-8E68-5F5669CD3F72}"/>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C7</a:t>
            </a:r>
          </a:p>
        </p:txBody>
      </p:sp>
    </p:spTree>
    <p:extLst>
      <p:ext uri="{BB962C8B-B14F-4D97-AF65-F5344CB8AC3E}">
        <p14:creationId xmlns:p14="http://schemas.microsoft.com/office/powerpoint/2010/main" val="1832937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3C523B2A-6D10-4EEB-9031-B32DBDF3AB20}"/>
              </a:ext>
            </a:extLst>
          </p:cNvPr>
          <p:cNvSpPr txBox="1"/>
          <p:nvPr/>
        </p:nvSpPr>
        <p:spPr>
          <a:xfrm>
            <a:off x="7308304" y="5517232"/>
            <a:ext cx="792088" cy="369332"/>
          </a:xfrm>
          <a:prstGeom prst="rect">
            <a:avLst/>
          </a:prstGeom>
          <a:noFill/>
        </p:spPr>
        <p:txBody>
          <a:bodyPr wrap="square" rtlCol="0">
            <a:spAutoFit/>
          </a:bodyPr>
          <a:lstStyle/>
          <a:p>
            <a:r>
              <a:rPr lang="tr-TR" dirty="0"/>
              <a:t>24</a:t>
            </a:r>
            <a:endParaRPr lang="en-US" dirty="0"/>
          </a:p>
        </p:txBody>
      </p:sp>
      <p:grpSp>
        <p:nvGrpSpPr>
          <p:cNvPr id="3" name="Grup 2">
            <a:extLst>
              <a:ext uri="{FF2B5EF4-FFF2-40B4-BE49-F238E27FC236}">
                <a16:creationId xmlns:a16="http://schemas.microsoft.com/office/drawing/2014/main" id="{1D174587-2E65-4387-AAE3-995D7A253FE2}"/>
              </a:ext>
            </a:extLst>
          </p:cNvPr>
          <p:cNvGrpSpPr/>
          <p:nvPr/>
        </p:nvGrpSpPr>
        <p:grpSpPr>
          <a:xfrm>
            <a:off x="611454" y="692696"/>
            <a:ext cx="6785520" cy="2989496"/>
            <a:chOff x="611454" y="692696"/>
            <a:chExt cx="6785520" cy="2989496"/>
          </a:xfrm>
        </p:grpSpPr>
        <mc:AlternateContent xmlns:mc="http://schemas.openxmlformats.org/markup-compatibility/2006" xmlns:a14="http://schemas.microsoft.com/office/drawing/2010/main">
          <mc:Choice Requires="a14">
            <p:sp>
              <p:nvSpPr>
                <p:cNvPr id="2" name="Dikdörtgen 1">
                  <a:extLst>
                    <a:ext uri="{FF2B5EF4-FFF2-40B4-BE49-F238E27FC236}">
                      <a16:creationId xmlns:a16="http://schemas.microsoft.com/office/drawing/2014/main" id="{41F54E22-4C71-47EA-97D4-2F4423EB747F}"/>
                    </a:ext>
                  </a:extLst>
                </p:cNvPr>
                <p:cNvSpPr/>
                <p:nvPr/>
              </p:nvSpPr>
              <p:spPr>
                <a:xfrm>
                  <a:off x="611454" y="692696"/>
                  <a:ext cx="6624842" cy="147732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magnetic flux through a metal ring varies with time </a:t>
                  </a:r>
                  <a:r>
                    <a:rPr lang="en-US" i="1" dirty="0">
                      <a:latin typeface="Times New Roman" panose="02020603050405020304" pitchFamily="18" charset="0"/>
                      <a:cs typeface="Times New Roman" panose="02020603050405020304" pitchFamily="18" charset="0"/>
                    </a:rPr>
                    <a:t>t</a:t>
                  </a:r>
                  <a:r>
                    <a:rPr lang="tr-TR"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according to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m:rPr>
                              <m:sty m:val="p"/>
                            </m:rPr>
                            <a:rPr lang="en-US" i="1" smtClean="0">
                              <a:latin typeface="Cambria Math" panose="02040503050406030204" pitchFamily="18" charset="0"/>
                              <a:ea typeface="Cambria Math" panose="02040503050406030204" pitchFamily="18" charset="0"/>
                              <a:cs typeface="Times New Roman" panose="02020603050405020304" pitchFamily="18" charset="0"/>
                            </a:rPr>
                            <m:t>Φ</m:t>
                          </m:r>
                        </m:e>
                        <m:sub>
                          <m:r>
                            <a:rPr lang="en-US" b="0" i="1" smtClean="0">
                              <a:latin typeface="Cambria Math" panose="02040503050406030204" pitchFamily="18" charset="0"/>
                              <a:cs typeface="Times New Roman" panose="02020603050405020304" pitchFamily="18" charset="0"/>
                            </a:rPr>
                            <m:t>𝐵</m:t>
                          </m:r>
                        </m:sub>
                      </m:sSub>
                      <m:r>
                        <a:rPr lang="en-US" b="0" i="1" smtClean="0">
                          <a:latin typeface="Cambria Math" panose="02040503050406030204" pitchFamily="18" charset="0"/>
                          <a:cs typeface="Times New Roman" panose="02020603050405020304" pitchFamily="18" charset="0"/>
                        </a:rPr>
                        <m:t>=</m:t>
                      </m:r>
                      <m:r>
                        <a:rPr lang="tr-TR" b="0" i="1" smtClean="0">
                          <a:latin typeface="Cambria Math" panose="02040503050406030204" pitchFamily="18" charset="0"/>
                          <a:cs typeface="Times New Roman" panose="02020603050405020304" pitchFamily="18" charset="0"/>
                        </a:rPr>
                        <m:t>6</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𝑎</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𝑡</m:t>
                              </m:r>
                            </m:e>
                            <m:sup>
                              <m:r>
                                <a:rPr lang="en-US" b="0" i="1" smtClean="0">
                                  <a:latin typeface="Cambria Math" panose="02040503050406030204" pitchFamily="18" charset="0"/>
                                  <a:cs typeface="Times New Roman" panose="02020603050405020304" pitchFamily="18" charset="0"/>
                                </a:rPr>
                                <m:t>3</m:t>
                              </m:r>
                            </m:sup>
                          </m:sSup>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𝑏</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𝑡</m:t>
                              </m:r>
                            </m:e>
                            <m:sup>
                              <m:r>
                                <a:rPr lang="en-US" b="0" i="1" smtClean="0">
                                  <a:latin typeface="Cambria Math" panose="02040503050406030204" pitchFamily="18" charset="0"/>
                                  <a:cs typeface="Times New Roman" panose="02020603050405020304" pitchFamily="18" charset="0"/>
                                </a:rPr>
                                <m:t>2</m:t>
                              </m:r>
                            </m:sup>
                          </m:sSup>
                        </m:e>
                      </m:d>
                      <m:r>
                        <m:rPr>
                          <m:sty m:val="p"/>
                        </m:rPr>
                        <a:rPr lang="en-US" b="0" i="0" baseline="0" smtClean="0">
                          <a:latin typeface="Cambria Math" panose="02040503050406030204" pitchFamily="18" charset="0"/>
                          <a:cs typeface="Times New Roman" panose="02020603050405020304" pitchFamily="18" charset="0"/>
                        </a:rPr>
                        <m:t>T</m:t>
                      </m:r>
                      <m:r>
                        <a:rPr lang="en-US" b="0" i="0" baseline="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b="0" i="1" baseline="0" smtClean="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b="0" i="0" baseline="0" smtClean="0">
                              <a:latin typeface="Cambria Math" panose="02040503050406030204" pitchFamily="18" charset="0"/>
                              <a:ea typeface="Cambria Math" panose="02040503050406030204" pitchFamily="18" charset="0"/>
                              <a:cs typeface="Times New Roman" panose="02020603050405020304" pitchFamily="18" charset="0"/>
                            </a:rPr>
                            <m:t>m</m:t>
                          </m:r>
                        </m:e>
                        <m:sup>
                          <m:r>
                            <a:rPr lang="en-US" b="0" i="0" baseline="0" smtClean="0">
                              <a:latin typeface="Cambria Math" panose="02040503050406030204" pitchFamily="18" charset="0"/>
                              <a:ea typeface="Cambria Math" panose="02040503050406030204" pitchFamily="18" charset="0"/>
                              <a:cs typeface="Times New Roman" panose="02020603050405020304" pitchFamily="18" charset="0"/>
                            </a:rPr>
                            <m:t>2</m:t>
                          </m:r>
                        </m:sup>
                      </m:sSup>
                    </m:oMath>
                  </a14:m>
                  <a:r>
                    <a:rPr lang="en-US" dirty="0">
                      <a:latin typeface="Times New Roman" panose="02020603050405020304" pitchFamily="18" charset="0"/>
                      <a:cs typeface="Times New Roman" panose="02020603050405020304" pitchFamily="18" charset="0"/>
                    </a:rPr>
                    <a:t>, with </a:t>
                  </a:r>
                  <a14:m>
                    <m:oMath xmlns:m="http://schemas.openxmlformats.org/officeDocument/2006/math">
                      <m:r>
                        <a:rPr lang="en-US" i="1" smtClean="0">
                          <a:latin typeface="Cambria Math" panose="02040503050406030204" pitchFamily="18" charset="0"/>
                          <a:cs typeface="Times New Roman" panose="02020603050405020304" pitchFamily="18" charset="0"/>
                        </a:rPr>
                        <m:t>𝑎</m:t>
                      </m:r>
                      <m:r>
                        <a:rPr lang="en-US" i="1" smtClean="0">
                          <a:latin typeface="Cambria Math" panose="02040503050406030204" pitchFamily="18" charset="0"/>
                          <a:cs typeface="Times New Roman" panose="02020603050405020304" pitchFamily="18" charset="0"/>
                        </a:rPr>
                        <m:t>=1.00</m:t>
                      </m:r>
                      <m:sSup>
                        <m:sSupPr>
                          <m:ctrlPr>
                            <a:rPr lang="en-US" i="1" smtClean="0">
                              <a:latin typeface="Cambria Math" panose="02040503050406030204" pitchFamily="18" charset="0"/>
                              <a:cs typeface="Times New Roman" panose="02020603050405020304" pitchFamily="18" charset="0"/>
                            </a:rPr>
                          </m:ctrlPr>
                        </m:sSupPr>
                        <m:e>
                          <m:r>
                            <a:rPr lang="en-US" b="0" i="0" smtClean="0">
                              <a:latin typeface="Cambria Math" panose="02040503050406030204" pitchFamily="18" charset="0"/>
                              <a:cs typeface="Times New Roman" panose="02020603050405020304" pitchFamily="18" charset="0"/>
                            </a:rPr>
                            <m:t> </m:t>
                          </m:r>
                          <m:r>
                            <m:rPr>
                              <m:sty m:val="p"/>
                            </m:rPr>
                            <a:rPr lang="en-US" b="0" i="0" baseline="0" smtClean="0">
                              <a:latin typeface="Cambria Math" panose="02040503050406030204" pitchFamily="18" charset="0"/>
                              <a:cs typeface="Times New Roman" panose="02020603050405020304" pitchFamily="18" charset="0"/>
                            </a:rPr>
                            <m:t>s</m:t>
                          </m:r>
                        </m:e>
                        <m:sup>
                          <m:r>
                            <a:rPr lang="en-US" b="0" i="1" smtClean="0">
                              <a:latin typeface="Cambria Math" panose="02040503050406030204" pitchFamily="18" charset="0"/>
                              <a:cs typeface="Times New Roman" panose="02020603050405020304" pitchFamily="18" charset="0"/>
                            </a:rPr>
                            <m:t>−3</m:t>
                          </m:r>
                        </m:sup>
                      </m:sSup>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r>
                        <a:rPr lang="en-US" b="0" i="1" smtClean="0">
                          <a:latin typeface="Cambria Math" panose="02040503050406030204" pitchFamily="18" charset="0"/>
                          <a:cs typeface="Times New Roman" panose="02020603050405020304" pitchFamily="18" charset="0"/>
                        </a:rPr>
                        <m:t>𝑏</m:t>
                      </m:r>
                      <m:r>
                        <a:rPr lang="en-US" i="1" smtClean="0">
                          <a:latin typeface="Cambria Math" panose="02040503050406030204" pitchFamily="18" charset="0"/>
                          <a:cs typeface="Times New Roman" panose="02020603050405020304" pitchFamily="18" charset="0"/>
                        </a:rPr>
                        <m:t>=</m:t>
                      </m:r>
                      <m:r>
                        <a:rPr lang="tr-TR" b="0" i="1" smtClean="0">
                          <a:latin typeface="Cambria Math" panose="02040503050406030204" pitchFamily="18" charset="0"/>
                          <a:cs typeface="Times New Roman" panose="02020603050405020304" pitchFamily="18" charset="0"/>
                        </a:rPr>
                        <m:t>9</m:t>
                      </m:r>
                      <m:r>
                        <a:rPr lang="en-US" i="1" smtClean="0">
                          <a:latin typeface="Cambria Math" panose="02040503050406030204" pitchFamily="18" charset="0"/>
                          <a:cs typeface="Times New Roman" panose="02020603050405020304" pitchFamily="18" charset="0"/>
                        </a:rPr>
                        <m:t>.00</m:t>
                      </m:r>
                      <m:sSup>
                        <m:sSupPr>
                          <m:ctrlPr>
                            <a:rPr lang="en-US" i="1" smtClean="0">
                              <a:latin typeface="Cambria Math" panose="02040503050406030204" pitchFamily="18" charset="0"/>
                              <a:cs typeface="Times New Roman" panose="02020603050405020304" pitchFamily="18" charset="0"/>
                            </a:rPr>
                          </m:ctrlPr>
                        </m:sSupPr>
                        <m:e>
                          <m:r>
                            <a:rPr lang="en-US" smtClean="0">
                              <a:latin typeface="Cambria Math" panose="02040503050406030204" pitchFamily="18" charset="0"/>
                              <a:cs typeface="Times New Roman" panose="02020603050405020304" pitchFamily="18" charset="0"/>
                            </a:rPr>
                            <m:t> </m:t>
                          </m:r>
                          <m:r>
                            <m:rPr>
                              <m:sty m:val="p"/>
                            </m:rPr>
                            <a:rPr lang="en-US" smtClean="0">
                              <a:latin typeface="Cambria Math" panose="02040503050406030204" pitchFamily="18" charset="0"/>
                              <a:cs typeface="Times New Roman" panose="02020603050405020304" pitchFamily="18" charset="0"/>
                            </a:rPr>
                            <m:t>s</m:t>
                          </m:r>
                        </m:e>
                        <m:sup>
                          <m:r>
                            <a:rPr lang="en-US"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2</m:t>
                          </m:r>
                        </m:sup>
                      </m:sSup>
                      <m:r>
                        <a:rPr lang="en-US" i="1"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 The</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resistance of the ring is </a:t>
                  </a:r>
                  <a:r>
                    <a:rPr lang="tr-TR" dirty="0">
                      <a:latin typeface="Times New Roman" panose="02020603050405020304" pitchFamily="18" charset="0"/>
                      <a:cs typeface="Times New Roman" panose="02020603050405020304" pitchFamily="18" charset="0"/>
                    </a:rPr>
                    <a:t>6</a:t>
                  </a:r>
                  <a:r>
                    <a:rPr lang="en-US" dirty="0">
                      <a:latin typeface="Times New Roman" panose="02020603050405020304" pitchFamily="18" charset="0"/>
                      <a:cs typeface="Times New Roman" panose="02020603050405020304" pitchFamily="18" charset="0"/>
                    </a:rPr>
                    <a:t>.00 Ω.  Determine the maximum current induced</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the ring during the interval from </a:t>
                  </a:r>
                  <a14:m>
                    <m:oMath xmlns:m="http://schemas.openxmlformats.org/officeDocument/2006/math">
                      <m:r>
                        <a:rPr lang="en-US" i="1" smtClean="0">
                          <a:latin typeface="Cambria Math" panose="02040503050406030204" pitchFamily="18" charset="0"/>
                          <a:cs typeface="Times New Roman" panose="02020603050405020304" pitchFamily="18" charset="0"/>
                        </a:rPr>
                        <m:t>𝑡</m:t>
                      </m:r>
                      <m:r>
                        <a:rPr lang="en-US" i="1" smtClean="0">
                          <a:latin typeface="Cambria Math" panose="02040503050406030204" pitchFamily="18" charset="0"/>
                          <a:cs typeface="Times New Roman" panose="02020603050405020304" pitchFamily="18" charset="0"/>
                        </a:rPr>
                        <m:t>=0</m:t>
                      </m:r>
                    </m:oMath>
                  </a14:m>
                  <a:r>
                    <a:rPr lang="en-US" dirty="0">
                      <a:latin typeface="Times New Roman" panose="02020603050405020304" pitchFamily="18" charset="0"/>
                      <a:cs typeface="Times New Roman" panose="02020603050405020304" pitchFamily="18" charset="0"/>
                    </a:rPr>
                    <a:t> to </a:t>
                  </a:r>
                  <a14:m>
                    <m:oMath xmlns:m="http://schemas.openxmlformats.org/officeDocument/2006/math">
                      <m:r>
                        <a:rPr lang="en-US" i="1" smtClean="0">
                          <a:latin typeface="Cambria Math" panose="02040503050406030204" pitchFamily="18" charset="0"/>
                          <a:cs typeface="Times New Roman" panose="02020603050405020304" pitchFamily="18" charset="0"/>
                        </a:rPr>
                        <m:t>𝑡</m:t>
                      </m:r>
                      <m:r>
                        <a:rPr lang="en-US" i="1" smtClean="0">
                          <a:latin typeface="Cambria Math" panose="02040503050406030204" pitchFamily="18" charset="0"/>
                          <a:cs typeface="Times New Roman" panose="02020603050405020304" pitchFamily="18" charset="0"/>
                        </a:rPr>
                        <m:t>=2.00 </m:t>
                      </m:r>
                    </m:oMath>
                  </a14:m>
                  <a:r>
                    <a:rPr lang="en-US" dirty="0">
                      <a:latin typeface="Times New Roman" panose="02020603050405020304" pitchFamily="18" charset="0"/>
                      <a:cs typeface="Times New Roman" panose="02020603050405020304" pitchFamily="18" charset="0"/>
                    </a:rPr>
                    <a:t>s. Give your answer in A. </a:t>
                  </a:r>
                </a:p>
              </p:txBody>
            </p:sp>
          </mc:Choice>
          <mc:Fallback xmlns="">
            <p:sp>
              <p:nvSpPr>
                <p:cNvPr id="2" name="Dikdörtgen 1">
                  <a:extLst>
                    <a:ext uri="{FF2B5EF4-FFF2-40B4-BE49-F238E27FC236}">
                      <a16:creationId xmlns:a16="http://schemas.microsoft.com/office/drawing/2014/main" id="{41F54E22-4C71-47EA-97D4-2F4423EB747F}"/>
                    </a:ext>
                  </a:extLst>
                </p:cNvPr>
                <p:cNvSpPr>
                  <a:spLocks noRot="1" noChangeAspect="1" noMove="1" noResize="1" noEditPoints="1" noAdjustHandles="1" noChangeArrowheads="1" noChangeShapeType="1" noTextEdit="1"/>
                </p:cNvSpPr>
                <p:nvPr/>
              </p:nvSpPr>
              <p:spPr>
                <a:xfrm>
                  <a:off x="611454" y="692696"/>
                  <a:ext cx="6624842" cy="1477328"/>
                </a:xfrm>
                <a:prstGeom prst="rect">
                  <a:avLst/>
                </a:prstGeom>
                <a:blipFill>
                  <a:blip r:embed="rId2"/>
                  <a:stretch>
                    <a:fillRect l="-736" t="-2479" r="-1656" b="-57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Dikdörtgen 4">
                  <a:extLst>
                    <a:ext uri="{FF2B5EF4-FFF2-40B4-BE49-F238E27FC236}">
                      <a16:creationId xmlns:a16="http://schemas.microsoft.com/office/drawing/2014/main" id="{3B846EE9-E54F-4F61-B3CA-016BA48B04D6}"/>
                    </a:ext>
                  </a:extLst>
                </p:cNvPr>
                <p:cNvSpPr/>
                <p:nvPr/>
              </p:nvSpPr>
              <p:spPr>
                <a:xfrm>
                  <a:off x="628222" y="2204864"/>
                  <a:ext cx="6768752" cy="1477328"/>
                </a:xfrm>
                <a:prstGeom prst="rect">
                  <a:avLst/>
                </a:prstGeom>
              </p:spPr>
              <p:txBody>
                <a:bodyPr wrap="square">
                  <a:spAutoFit/>
                </a:bodyPr>
                <a:lstStyle/>
                <a:p>
                  <a:r>
                    <a:rPr lang="tr-TR" dirty="0">
                      <a:latin typeface="Times New Roman" panose="02020603050405020304" pitchFamily="18" charset="0"/>
                      <a:cs typeface="Times New Roman" panose="02020603050405020304" pitchFamily="18" charset="0"/>
                    </a:rPr>
                    <a:t>Bir metal halkadan geçen manyetik akı </a:t>
                  </a:r>
                  <a:r>
                    <a:rPr lang="en-US" i="1" dirty="0">
                      <a:latin typeface="Times New Roman" panose="02020603050405020304" pitchFamily="18" charset="0"/>
                      <a:cs typeface="Times New Roman" panose="02020603050405020304" pitchFamily="18" charset="0"/>
                    </a:rPr>
                    <a:t>t</a:t>
                  </a:r>
                  <a:r>
                    <a:rPr lang="tr-TR" i="1"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zamanı ile		</a:t>
                  </a:r>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m:rPr>
                              <m:sty m:val="p"/>
                            </m:rPr>
                            <a:rPr lang="en-US" i="1" smtClean="0">
                              <a:latin typeface="Cambria Math" panose="02040503050406030204" pitchFamily="18" charset="0"/>
                              <a:ea typeface="Cambria Math" panose="02040503050406030204" pitchFamily="18" charset="0"/>
                              <a:cs typeface="Times New Roman" panose="02020603050405020304" pitchFamily="18" charset="0"/>
                            </a:rPr>
                            <m:t>Φ</m:t>
                          </m:r>
                        </m:e>
                        <m:sub>
                          <m:r>
                            <a:rPr lang="en-US" b="0" i="1" smtClean="0">
                              <a:latin typeface="Cambria Math" panose="02040503050406030204" pitchFamily="18" charset="0"/>
                              <a:cs typeface="Times New Roman" panose="02020603050405020304" pitchFamily="18" charset="0"/>
                            </a:rPr>
                            <m:t>𝐵</m:t>
                          </m:r>
                        </m:sub>
                      </m:sSub>
                      <m:r>
                        <a:rPr lang="en-US" b="0" i="1" smtClean="0">
                          <a:latin typeface="Cambria Math" panose="02040503050406030204" pitchFamily="18" charset="0"/>
                          <a:cs typeface="Times New Roman" panose="02020603050405020304" pitchFamily="18" charset="0"/>
                        </a:rPr>
                        <m:t>=</m:t>
                      </m:r>
                      <m:r>
                        <a:rPr lang="tr-TR" b="0" i="1" smtClean="0">
                          <a:latin typeface="Cambria Math" panose="02040503050406030204" pitchFamily="18" charset="0"/>
                          <a:cs typeface="Times New Roman" panose="02020603050405020304" pitchFamily="18" charset="0"/>
                        </a:rPr>
                        <m:t>6</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𝑎</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𝑡</m:t>
                              </m:r>
                            </m:e>
                            <m:sup>
                              <m:r>
                                <a:rPr lang="en-US" b="0" i="1" smtClean="0">
                                  <a:latin typeface="Cambria Math" panose="02040503050406030204" pitchFamily="18" charset="0"/>
                                  <a:cs typeface="Times New Roman" panose="02020603050405020304" pitchFamily="18" charset="0"/>
                                </a:rPr>
                                <m:t>3</m:t>
                              </m:r>
                            </m:sup>
                          </m:sSup>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𝑏</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𝑡</m:t>
                              </m:r>
                            </m:e>
                            <m:sup>
                              <m:r>
                                <a:rPr lang="en-US" b="0" i="1" smtClean="0">
                                  <a:latin typeface="Cambria Math" panose="02040503050406030204" pitchFamily="18" charset="0"/>
                                  <a:cs typeface="Times New Roman" panose="02020603050405020304" pitchFamily="18" charset="0"/>
                                </a:rPr>
                                <m:t>2</m:t>
                              </m:r>
                            </m:sup>
                          </m:sSup>
                        </m:e>
                      </m:d>
                      <m:r>
                        <m:rPr>
                          <m:sty m:val="p"/>
                        </m:rPr>
                        <a:rPr lang="en-US" b="0" i="0" baseline="0" smtClean="0">
                          <a:latin typeface="Cambria Math" panose="02040503050406030204" pitchFamily="18" charset="0"/>
                          <a:cs typeface="Times New Roman" panose="02020603050405020304" pitchFamily="18" charset="0"/>
                        </a:rPr>
                        <m:t>T</m:t>
                      </m:r>
                      <m:r>
                        <a:rPr lang="en-US" b="0" i="0" baseline="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b="0" i="1" baseline="0" smtClean="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b="0" i="0" baseline="0" smtClean="0">
                              <a:latin typeface="Cambria Math" panose="02040503050406030204" pitchFamily="18" charset="0"/>
                              <a:ea typeface="Cambria Math" panose="02040503050406030204" pitchFamily="18" charset="0"/>
                              <a:cs typeface="Times New Roman" panose="02020603050405020304" pitchFamily="18" charset="0"/>
                            </a:rPr>
                            <m:t>m</m:t>
                          </m:r>
                        </m:e>
                        <m:sup>
                          <m:r>
                            <a:rPr lang="en-US" b="0" i="0" baseline="0" smtClean="0">
                              <a:latin typeface="Cambria Math" panose="02040503050406030204" pitchFamily="18" charset="0"/>
                              <a:ea typeface="Cambria Math" panose="02040503050406030204" pitchFamily="18" charset="0"/>
                              <a:cs typeface="Times New Roman" panose="02020603050405020304" pitchFamily="18" charset="0"/>
                            </a:rPr>
                            <m:t>2</m:t>
                          </m:r>
                        </m:sup>
                      </m:sSup>
                    </m:oMath>
                  </a14:m>
                  <a:r>
                    <a:rPr lang="tr-TR" dirty="0">
                      <a:latin typeface="Times New Roman" panose="02020603050405020304" pitchFamily="18" charset="0"/>
                      <a:cs typeface="Times New Roman" panose="02020603050405020304" pitchFamily="18" charset="0"/>
                    </a:rPr>
                    <a:t>  denklemine göre değişmektedir. Burada,</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smtClean="0">
                          <a:latin typeface="Cambria Math" panose="02040503050406030204" pitchFamily="18" charset="0"/>
                          <a:cs typeface="Times New Roman" panose="02020603050405020304" pitchFamily="18" charset="0"/>
                        </a:rPr>
                        <m:t>𝑎</m:t>
                      </m:r>
                      <m:r>
                        <a:rPr lang="en-US" i="1" smtClean="0">
                          <a:latin typeface="Cambria Math" panose="02040503050406030204" pitchFamily="18" charset="0"/>
                          <a:cs typeface="Times New Roman" panose="02020603050405020304" pitchFamily="18" charset="0"/>
                        </a:rPr>
                        <m:t>=1,00</m:t>
                      </m:r>
                      <m:sSup>
                        <m:sSupPr>
                          <m:ctrlPr>
                            <a:rPr lang="en-US" i="1" smtClean="0">
                              <a:latin typeface="Cambria Math" panose="02040503050406030204" pitchFamily="18" charset="0"/>
                              <a:cs typeface="Times New Roman" panose="02020603050405020304" pitchFamily="18" charset="0"/>
                            </a:rPr>
                          </m:ctrlPr>
                        </m:sSupPr>
                        <m:e>
                          <m:r>
                            <a:rPr lang="en-US" b="0" i="0" smtClean="0">
                              <a:latin typeface="Cambria Math" panose="02040503050406030204" pitchFamily="18" charset="0"/>
                              <a:cs typeface="Times New Roman" panose="02020603050405020304" pitchFamily="18" charset="0"/>
                            </a:rPr>
                            <m:t> </m:t>
                          </m:r>
                          <m:r>
                            <m:rPr>
                              <m:sty m:val="p"/>
                            </m:rPr>
                            <a:rPr lang="en-US" b="0" i="0" baseline="0" smtClean="0">
                              <a:latin typeface="Cambria Math" panose="02040503050406030204" pitchFamily="18" charset="0"/>
                              <a:cs typeface="Times New Roman" panose="02020603050405020304" pitchFamily="18" charset="0"/>
                            </a:rPr>
                            <m:t>s</m:t>
                          </m:r>
                        </m:e>
                        <m:sup>
                          <m:r>
                            <a:rPr lang="en-US" b="0" i="1" smtClean="0">
                              <a:latin typeface="Cambria Math" panose="02040503050406030204" pitchFamily="18" charset="0"/>
                              <a:cs typeface="Times New Roman" panose="02020603050405020304" pitchFamily="18" charset="0"/>
                            </a:rPr>
                            <m:t>−3</m:t>
                          </m:r>
                        </m:sup>
                      </m:sSup>
                    </m:oMath>
                  </a14:m>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𝑏</m:t>
                      </m:r>
                      <m:r>
                        <a:rPr lang="en-US" i="1" smtClean="0">
                          <a:latin typeface="Cambria Math" panose="02040503050406030204" pitchFamily="18" charset="0"/>
                          <a:cs typeface="Times New Roman" panose="02020603050405020304" pitchFamily="18" charset="0"/>
                        </a:rPr>
                        <m:t>=</m:t>
                      </m:r>
                      <m:r>
                        <a:rPr lang="tr-TR" b="0" i="1" smtClean="0">
                          <a:latin typeface="Cambria Math" panose="02040503050406030204" pitchFamily="18" charset="0"/>
                          <a:cs typeface="Times New Roman" panose="02020603050405020304" pitchFamily="18" charset="0"/>
                        </a:rPr>
                        <m:t>9,</m:t>
                      </m:r>
                      <m:r>
                        <a:rPr lang="en-US" i="1" smtClean="0">
                          <a:latin typeface="Cambria Math" panose="02040503050406030204" pitchFamily="18" charset="0"/>
                          <a:cs typeface="Times New Roman" panose="02020603050405020304" pitchFamily="18" charset="0"/>
                        </a:rPr>
                        <m:t>00</m:t>
                      </m:r>
                      <m:sSup>
                        <m:sSupPr>
                          <m:ctrlPr>
                            <a:rPr lang="en-US" i="1" smtClean="0">
                              <a:latin typeface="Cambria Math" panose="02040503050406030204" pitchFamily="18" charset="0"/>
                              <a:cs typeface="Times New Roman" panose="02020603050405020304" pitchFamily="18" charset="0"/>
                            </a:rPr>
                          </m:ctrlPr>
                        </m:sSupPr>
                        <m:e>
                          <m:r>
                            <a:rPr lang="en-US" smtClean="0">
                              <a:latin typeface="Cambria Math" panose="02040503050406030204" pitchFamily="18" charset="0"/>
                              <a:cs typeface="Times New Roman" panose="02020603050405020304" pitchFamily="18" charset="0"/>
                            </a:rPr>
                            <m:t> </m:t>
                          </m:r>
                          <m:r>
                            <m:rPr>
                              <m:sty m:val="p"/>
                            </m:rPr>
                            <a:rPr lang="en-US" smtClean="0">
                              <a:latin typeface="Cambria Math" panose="02040503050406030204" pitchFamily="18" charset="0"/>
                              <a:cs typeface="Times New Roman" panose="02020603050405020304" pitchFamily="18" charset="0"/>
                            </a:rPr>
                            <m:t>s</m:t>
                          </m:r>
                        </m:e>
                        <m:sup>
                          <m:r>
                            <a:rPr lang="en-US"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2</m:t>
                          </m:r>
                        </m:sup>
                      </m:sSup>
                      <m:r>
                        <a:rPr lang="en-US" i="1" smtClean="0">
                          <a:latin typeface="Cambria Math" panose="02040503050406030204" pitchFamily="18" charset="0"/>
                          <a:cs typeface="Times New Roman" panose="02020603050405020304" pitchFamily="18" charset="0"/>
                        </a:rPr>
                        <m:t> </m:t>
                      </m:r>
                    </m:oMath>
                  </a14:m>
                  <a:r>
                    <a:rPr lang="tr-TR" dirty="0">
                      <a:latin typeface="Times New Roman" panose="02020603050405020304" pitchFamily="18" charset="0"/>
                      <a:cs typeface="Times New Roman" panose="02020603050405020304" pitchFamily="18" charset="0"/>
                    </a:rPr>
                    <a:t>olarak verilmişlerdir</a:t>
                  </a:r>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Halkanın direnci 6,</a:t>
                  </a:r>
                  <a:r>
                    <a:rPr lang="en-US" dirty="0">
                      <a:latin typeface="Times New Roman" panose="02020603050405020304" pitchFamily="18" charset="0"/>
                      <a:cs typeface="Times New Roman" panose="02020603050405020304" pitchFamily="18" charset="0"/>
                    </a:rPr>
                    <a:t>00 Ω</a:t>
                  </a:r>
                  <a:r>
                    <a:rPr lang="tr-TR" dirty="0">
                      <a:latin typeface="Times New Roman" panose="02020603050405020304" pitchFamily="18" charset="0"/>
                      <a:cs typeface="Times New Roman" panose="02020603050405020304" pitchFamily="18" charset="0"/>
                    </a:rPr>
                    <a:t> ise </a:t>
                  </a:r>
                  <a14:m>
                    <m:oMath xmlns:m="http://schemas.openxmlformats.org/officeDocument/2006/math">
                      <m:r>
                        <a:rPr lang="en-US" i="1" smtClean="0">
                          <a:latin typeface="Cambria Math" panose="02040503050406030204" pitchFamily="18" charset="0"/>
                          <a:cs typeface="Times New Roman" panose="02020603050405020304" pitchFamily="18" charset="0"/>
                        </a:rPr>
                        <m:t>𝑡</m:t>
                      </m:r>
                      <m:r>
                        <a:rPr lang="en-US" i="1" smtClean="0">
                          <a:latin typeface="Cambria Math" panose="02040503050406030204" pitchFamily="18" charset="0"/>
                          <a:cs typeface="Times New Roman" panose="02020603050405020304" pitchFamily="18" charset="0"/>
                        </a:rPr>
                        <m:t>=0</m:t>
                      </m:r>
                    </m:oMath>
                  </a14:m>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ile</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smtClean="0">
                          <a:latin typeface="Cambria Math" panose="02040503050406030204" pitchFamily="18" charset="0"/>
                          <a:cs typeface="Times New Roman" panose="02020603050405020304" pitchFamily="18" charset="0"/>
                        </a:rPr>
                        <m:t>𝑡</m:t>
                      </m:r>
                      <m:r>
                        <a:rPr lang="en-US" i="1" smtClean="0">
                          <a:latin typeface="Cambria Math" panose="02040503050406030204" pitchFamily="18" charset="0"/>
                          <a:cs typeface="Times New Roman" panose="02020603050405020304" pitchFamily="18" charset="0"/>
                        </a:rPr>
                        <m:t>=2.00 </m:t>
                      </m:r>
                    </m:oMath>
                  </a14:m>
                  <a:r>
                    <a:rPr lang="en-US" dirty="0">
                      <a:latin typeface="Times New Roman" panose="02020603050405020304" pitchFamily="18" charset="0"/>
                      <a:cs typeface="Times New Roman" panose="02020603050405020304" pitchFamily="18" charset="0"/>
                    </a:rPr>
                    <a:t>s</a:t>
                  </a:r>
                  <a:r>
                    <a:rPr lang="tr-TR" dirty="0">
                      <a:latin typeface="Times New Roman" panose="02020603050405020304" pitchFamily="18" charset="0"/>
                      <a:cs typeface="Times New Roman" panose="02020603050405020304" pitchFamily="18" charset="0"/>
                    </a:rPr>
                    <a:t> arasında geçen en yüksek akım değeri A cinsinden nedir</a:t>
                  </a:r>
                  <a:r>
                    <a:rPr lang="en-US" dirty="0">
                      <a:latin typeface="Times New Roman" panose="02020603050405020304" pitchFamily="18" charset="0"/>
                      <a:cs typeface="Times New Roman" panose="02020603050405020304" pitchFamily="18" charset="0"/>
                    </a:rPr>
                    <a:t>. </a:t>
                  </a:r>
                </a:p>
              </p:txBody>
            </p:sp>
          </mc:Choice>
          <mc:Fallback xmlns="">
            <p:sp>
              <p:nvSpPr>
                <p:cNvPr id="5" name="Dikdörtgen 4">
                  <a:extLst>
                    <a:ext uri="{FF2B5EF4-FFF2-40B4-BE49-F238E27FC236}">
                      <a16:creationId xmlns:a16="http://schemas.microsoft.com/office/drawing/2014/main" id="{3B846EE9-E54F-4F61-B3CA-016BA48B04D6}"/>
                    </a:ext>
                  </a:extLst>
                </p:cNvPr>
                <p:cNvSpPr>
                  <a:spLocks noRot="1" noChangeAspect="1" noMove="1" noResize="1" noEditPoints="1" noAdjustHandles="1" noChangeArrowheads="1" noChangeShapeType="1" noTextEdit="1"/>
                </p:cNvSpPr>
                <p:nvPr/>
              </p:nvSpPr>
              <p:spPr>
                <a:xfrm>
                  <a:off x="628222" y="2204864"/>
                  <a:ext cx="6768752" cy="1477328"/>
                </a:xfrm>
                <a:prstGeom prst="rect">
                  <a:avLst/>
                </a:prstGeom>
                <a:blipFill>
                  <a:blip r:embed="rId3"/>
                  <a:stretch>
                    <a:fillRect l="-721" t="-2479" r="-1171" b="-5785"/>
                  </a:stretch>
                </a:blipFill>
              </p:spPr>
              <p:txBody>
                <a:bodyPr/>
                <a:lstStyle/>
                <a:p>
                  <a:r>
                    <a:rPr lang="en-US">
                      <a:noFill/>
                    </a:rPr>
                    <a:t> </a:t>
                  </a:r>
                </a:p>
              </p:txBody>
            </p:sp>
          </mc:Fallback>
        </mc:AlternateContent>
      </p:grpSp>
      <p:sp>
        <p:nvSpPr>
          <p:cNvPr id="6" name="Metin kutusu 5">
            <a:extLst>
              <a:ext uri="{FF2B5EF4-FFF2-40B4-BE49-F238E27FC236}">
                <a16:creationId xmlns:a16="http://schemas.microsoft.com/office/drawing/2014/main" id="{2A0EC6EF-BCA9-4591-AF7A-77E2C486E42E}"/>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D7</a:t>
            </a:r>
          </a:p>
        </p:txBody>
      </p:sp>
    </p:spTree>
    <p:extLst>
      <p:ext uri="{BB962C8B-B14F-4D97-AF65-F5344CB8AC3E}">
        <p14:creationId xmlns:p14="http://schemas.microsoft.com/office/powerpoint/2010/main" val="775950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 1">
            <a:extLst>
              <a:ext uri="{FF2B5EF4-FFF2-40B4-BE49-F238E27FC236}">
                <a16:creationId xmlns:a16="http://schemas.microsoft.com/office/drawing/2014/main" id="{6E924957-EB27-439E-BFB7-B09C26431DA4}"/>
              </a:ext>
            </a:extLst>
          </p:cNvPr>
          <p:cNvGrpSpPr/>
          <p:nvPr/>
        </p:nvGrpSpPr>
        <p:grpSpPr>
          <a:xfrm>
            <a:off x="683568" y="476672"/>
            <a:ext cx="8136904" cy="3133512"/>
            <a:chOff x="683568" y="476672"/>
            <a:chExt cx="8136904" cy="3133512"/>
          </a:xfrm>
        </p:grpSpPr>
        <p:sp>
          <p:nvSpPr>
            <p:cNvPr id="3" name="Dikdörtgen 2">
              <a:extLst>
                <a:ext uri="{FF2B5EF4-FFF2-40B4-BE49-F238E27FC236}">
                  <a16:creationId xmlns:a16="http://schemas.microsoft.com/office/drawing/2014/main" id="{92540C30-EC9C-446B-A401-947C130BE2ED}"/>
                </a:ext>
              </a:extLst>
            </p:cNvPr>
            <p:cNvSpPr/>
            <p:nvPr/>
          </p:nvSpPr>
          <p:spPr>
            <a:xfrm>
              <a:off x="683568" y="476672"/>
              <a:ext cx="8136904" cy="1559529"/>
            </a:xfrm>
            <a:prstGeom prst="rect">
              <a:avLst/>
            </a:prstGeom>
          </p:spPr>
          <p:txBody>
            <a:bodyPr wrap="square">
              <a:spAutoFit/>
            </a:bodyPr>
            <a:lstStyle/>
            <a:p>
              <a:pPr lvl="0">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An electric generator contains a coil of 100 turns of wire, each forming a rectangular loop 50.0 cm by 30.0 cm. The coil is placed entirely in a uniform magnetic field with magnitude </a:t>
              </a:r>
              <a:r>
                <a:rPr lang="en-US" i="1" dirty="0">
                  <a:latin typeface="Times New Roman" panose="02020603050405020304" pitchFamily="18" charset="0"/>
                  <a:ea typeface="Calibri" panose="020F0502020204030204" pitchFamily="34" charset="0"/>
                  <a:cs typeface="Times New Roman" panose="02020603050405020304" pitchFamily="18" charset="0"/>
                </a:rPr>
                <a:t>B</a:t>
              </a:r>
              <a:r>
                <a:rPr lang="en-US" dirty="0">
                  <a:latin typeface="Times New Roman" panose="02020603050405020304" pitchFamily="18" charset="0"/>
                  <a:ea typeface="Calibri" panose="020F0502020204030204" pitchFamily="34" charset="0"/>
                  <a:cs typeface="Times New Roman" panose="02020603050405020304" pitchFamily="18" charset="0"/>
                </a:rPr>
                <a:t> = 3.50 T and initially perpendicular to the coil’s plane. What is the maximum value of the emf produced when the coil is spun at 1000 rev/min about an axis perpendicular to </a:t>
              </a:r>
              <a:r>
                <a:rPr lang="en-US" b="1" i="1" dirty="0">
                  <a:latin typeface="Times New Roman" panose="02020603050405020304" pitchFamily="18" charset="0"/>
                  <a:ea typeface="Calibri" panose="020F0502020204030204" pitchFamily="34" charset="0"/>
                  <a:cs typeface="Times New Roman" panose="02020603050405020304" pitchFamily="18" charset="0"/>
                </a:rPr>
                <a:t>B? </a:t>
              </a:r>
              <a:r>
                <a:rPr lang="en-US" dirty="0">
                  <a:latin typeface="Times New Roman" panose="02020603050405020304" pitchFamily="18" charset="0"/>
                  <a:ea typeface="Calibri" panose="020F0502020204030204" pitchFamily="34" charset="0"/>
                  <a:cs typeface="Times New Roman" panose="02020603050405020304" pitchFamily="18" charset="0"/>
                </a:rPr>
                <a:t>Give your answer in kV.</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Dikdörtgen 4">
              <a:extLst>
                <a:ext uri="{FF2B5EF4-FFF2-40B4-BE49-F238E27FC236}">
                  <a16:creationId xmlns:a16="http://schemas.microsoft.com/office/drawing/2014/main" id="{40A7F48D-341A-45B9-A7EF-01EC0EAD559D}"/>
                </a:ext>
              </a:extLst>
            </p:cNvPr>
            <p:cNvSpPr/>
            <p:nvPr/>
          </p:nvSpPr>
          <p:spPr>
            <a:xfrm>
              <a:off x="683568" y="2132856"/>
              <a:ext cx="8136904" cy="1477328"/>
            </a:xfrm>
            <a:prstGeom prst="rect">
              <a:avLst/>
            </a:prstGeom>
          </p:spPr>
          <p:txBody>
            <a:bodyPr wrap="square">
              <a:spAutoFit/>
            </a:bodyPr>
            <a:lstStyle/>
            <a:p>
              <a:r>
                <a:rPr lang="tr-TR" dirty="0">
                  <a:latin typeface="Times New Roman" panose="02020603050405020304" pitchFamily="18" charset="0"/>
                  <a:ea typeface="Calibri" panose="020F0502020204030204" pitchFamily="34" charset="0"/>
                </a:rPr>
                <a:t>Bir elektrik jeneratörü, her biri 50,0 cm'ye 30,0 </a:t>
              </a:r>
              <a:r>
                <a:rPr lang="tr-TR" dirty="0" err="1">
                  <a:latin typeface="Times New Roman" panose="02020603050405020304" pitchFamily="18" charset="0"/>
                  <a:ea typeface="Calibri" panose="020F0502020204030204" pitchFamily="34" charset="0"/>
                </a:rPr>
                <a:t>cm'lik</a:t>
              </a:r>
              <a:r>
                <a:rPr lang="tr-TR" dirty="0">
                  <a:latin typeface="Times New Roman" panose="02020603050405020304" pitchFamily="18" charset="0"/>
                  <a:ea typeface="Calibri" panose="020F0502020204030204" pitchFamily="34" charset="0"/>
                </a:rPr>
                <a:t> dikdörtgen halkadan ibaret 100 sarımlı bir bobin içerir. Bobin, B = 3,50 T büyüklüğünde ve başlangıçta bobinin tamamı, bobinin düzlemine dik düzgün bir manyetik alana yerleştirilmiştir. Bobin, </a:t>
              </a:r>
              <a:r>
                <a:rPr lang="tr-TR" b="1" i="1" dirty="0">
                  <a:latin typeface="Times New Roman" panose="02020603050405020304" pitchFamily="18" charset="0"/>
                  <a:ea typeface="Calibri" panose="020F0502020204030204" pitchFamily="34" charset="0"/>
                </a:rPr>
                <a:t>B</a:t>
              </a:r>
              <a:r>
                <a:rPr lang="tr-TR" dirty="0">
                  <a:latin typeface="Times New Roman" panose="02020603050405020304" pitchFamily="18" charset="0"/>
                  <a:ea typeface="Calibri" panose="020F0502020204030204" pitchFamily="34" charset="0"/>
                </a:rPr>
                <a:t> alanına dik bir eksen etrafında 1000 devir/dakika hızla döndürüldüğünde üretilen </a:t>
              </a:r>
              <a:r>
                <a:rPr lang="tr-TR" dirty="0" err="1">
                  <a:latin typeface="Times New Roman" panose="02020603050405020304" pitchFamily="18" charset="0"/>
                  <a:ea typeface="Calibri" panose="020F0502020204030204" pitchFamily="34" charset="0"/>
                </a:rPr>
                <a:t>emk'nın</a:t>
              </a:r>
              <a:r>
                <a:rPr lang="tr-TR" dirty="0">
                  <a:latin typeface="Times New Roman" panose="02020603050405020304" pitchFamily="18" charset="0"/>
                  <a:ea typeface="Calibri" panose="020F0502020204030204" pitchFamily="34" charset="0"/>
                </a:rPr>
                <a:t> maksimum değeri </a:t>
              </a:r>
              <a:r>
                <a:rPr lang="tr-TR" dirty="0" err="1">
                  <a:latin typeface="Times New Roman" panose="02020603050405020304" pitchFamily="18" charset="0"/>
                  <a:ea typeface="Calibri" panose="020F0502020204030204" pitchFamily="34" charset="0"/>
                </a:rPr>
                <a:t>kV</a:t>
              </a:r>
              <a:r>
                <a:rPr lang="tr-TR" dirty="0">
                  <a:latin typeface="Times New Roman" panose="02020603050405020304" pitchFamily="18" charset="0"/>
                  <a:ea typeface="Calibri" panose="020F0502020204030204" pitchFamily="34" charset="0"/>
                </a:rPr>
                <a:t> cinsinden nedir?</a:t>
              </a:r>
              <a:endParaRPr lang="tr-TR" dirty="0"/>
            </a:p>
          </p:txBody>
        </p:sp>
      </p:grpSp>
      <p:sp>
        <p:nvSpPr>
          <p:cNvPr id="6" name="Dikdörtgen 5">
            <a:extLst>
              <a:ext uri="{FF2B5EF4-FFF2-40B4-BE49-F238E27FC236}">
                <a16:creationId xmlns:a16="http://schemas.microsoft.com/office/drawing/2014/main" id="{6D63CC55-0C7C-46F1-A84F-58A728BABEE9}"/>
              </a:ext>
            </a:extLst>
          </p:cNvPr>
          <p:cNvSpPr/>
          <p:nvPr/>
        </p:nvSpPr>
        <p:spPr>
          <a:xfrm>
            <a:off x="7164288" y="5517232"/>
            <a:ext cx="792088" cy="374077"/>
          </a:xfrm>
          <a:prstGeom prst="rect">
            <a:avLst/>
          </a:prstGeom>
        </p:spPr>
        <p:txBody>
          <a:bodyPr wrap="square">
            <a:spAutoFit/>
          </a:bodyPr>
          <a:lstStyle/>
          <a:p>
            <a:pPr lvl="0">
              <a:lnSpc>
                <a:spcPct val="107000"/>
              </a:lnSpc>
              <a:spcAft>
                <a:spcPts val="800"/>
              </a:spcAft>
            </a:pPr>
            <a:r>
              <a:rPr lang="tr-TR" b="1" dirty="0">
                <a:latin typeface="Times New Roman" panose="02020603050405020304" pitchFamily="18" charset="0"/>
                <a:ea typeface="TimesNewRoman"/>
                <a:cs typeface="TimesNewRoman"/>
              </a:rPr>
              <a:t>5.50</a:t>
            </a:r>
            <a:endParaRPr lang="tr-TR" sz="1600" dirty="0">
              <a:effectLst/>
              <a:latin typeface="Calibri" panose="020F0502020204030204" pitchFamily="34" charset="0"/>
              <a:ea typeface="Calibri" panose="020F0502020204030204" pitchFamily="34" charset="0"/>
              <a:cs typeface="TimesNewRoman"/>
            </a:endParaRPr>
          </a:p>
        </p:txBody>
      </p:sp>
      <p:sp>
        <p:nvSpPr>
          <p:cNvPr id="7" name="Metin kutusu 6">
            <a:extLst>
              <a:ext uri="{FF2B5EF4-FFF2-40B4-BE49-F238E27FC236}">
                <a16:creationId xmlns:a16="http://schemas.microsoft.com/office/drawing/2014/main" id="{D2C08F16-E6EE-4F4F-A42B-E10FF0F423D6}"/>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A8</a:t>
            </a:r>
          </a:p>
        </p:txBody>
      </p:sp>
    </p:spTree>
    <p:extLst>
      <p:ext uri="{BB962C8B-B14F-4D97-AF65-F5344CB8AC3E}">
        <p14:creationId xmlns:p14="http://schemas.microsoft.com/office/powerpoint/2010/main" val="3528216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7" name="Grup 6">
            <a:extLst>
              <a:ext uri="{FF2B5EF4-FFF2-40B4-BE49-F238E27FC236}">
                <a16:creationId xmlns:a16="http://schemas.microsoft.com/office/drawing/2014/main" id="{6DF039A3-9115-415C-BE17-FC7D1CB37AFC}"/>
              </a:ext>
            </a:extLst>
          </p:cNvPr>
          <p:cNvGrpSpPr/>
          <p:nvPr/>
        </p:nvGrpSpPr>
        <p:grpSpPr>
          <a:xfrm>
            <a:off x="323528" y="620688"/>
            <a:ext cx="7416824" cy="2703326"/>
            <a:chOff x="323528" y="620688"/>
            <a:chExt cx="7416824" cy="2703326"/>
          </a:xfrm>
        </p:grpSpPr>
        <p:sp>
          <p:nvSpPr>
            <p:cNvPr id="2" name="Dikdörtgen 1">
              <a:extLst>
                <a:ext uri="{FF2B5EF4-FFF2-40B4-BE49-F238E27FC236}">
                  <a16:creationId xmlns:a16="http://schemas.microsoft.com/office/drawing/2014/main" id="{7743FA6D-4A3D-4085-A16F-B28B97A2AE61}"/>
                </a:ext>
              </a:extLst>
            </p:cNvPr>
            <p:cNvSpPr/>
            <p:nvPr/>
          </p:nvSpPr>
          <p:spPr>
            <a:xfrm>
              <a:off x="539552" y="620688"/>
              <a:ext cx="7200800" cy="1257845"/>
            </a:xfrm>
            <a:prstGeom prst="rect">
              <a:avLst/>
            </a:prstGeom>
          </p:spPr>
          <p:txBody>
            <a:bodyPr wrap="square">
              <a:spAutoFit/>
            </a:bodyPr>
            <a:lstStyle/>
            <a:p>
              <a:pPr lvl="0"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A long solenoid has 100 turns/cm and carries current </a:t>
              </a:r>
              <a:r>
                <a:rPr lang="en-US" i="1" dirty="0" err="1">
                  <a:latin typeface="Times New Roman" panose="02020603050405020304" pitchFamily="18" charset="0"/>
                  <a:ea typeface="Calibri" panose="020F0502020204030204" pitchFamily="34" charset="0"/>
                  <a:cs typeface="Times New Roman" panose="02020603050405020304" pitchFamily="18" charset="0"/>
                </a:rPr>
                <a:t>i</a:t>
              </a:r>
              <a:r>
                <a:rPr lang="en-US" dirty="0">
                  <a:latin typeface="Times New Roman" panose="02020603050405020304" pitchFamily="18" charset="0"/>
                  <a:ea typeface="Calibri" panose="020F0502020204030204" pitchFamily="34" charset="0"/>
                  <a:cs typeface="Times New Roman" panose="02020603050405020304" pitchFamily="18" charset="0"/>
                </a:rPr>
                <a:t>. An electron moves within the solenoid in a circle of radius 2.30 cm perpendicular to the solenoid axis. The speed of the electron is </a:t>
              </a:r>
              <a:r>
                <a:rPr lang="tr-TR" dirty="0">
                  <a:latin typeface="Times New Roman" panose="02020603050405020304" pitchFamily="18" charset="0"/>
                  <a:ea typeface="Calibri" panose="020F0502020204030204" pitchFamily="34" charset="0"/>
                  <a:cs typeface="Times New Roman" panose="02020603050405020304" pitchFamily="18" charset="0"/>
                </a:rPr>
                <a:t>1.38x10</a:t>
              </a:r>
              <a:r>
                <a:rPr lang="tr-TR" baseline="30000" dirty="0">
                  <a:latin typeface="Times New Roman" panose="02020603050405020304" pitchFamily="18" charset="0"/>
                  <a:ea typeface="Calibri" panose="020F0502020204030204" pitchFamily="34" charset="0"/>
                  <a:cs typeface="Times New Roman" panose="02020603050405020304" pitchFamily="18" charset="0"/>
                </a:rPr>
                <a:t>7</a:t>
              </a:r>
              <a:r>
                <a:rPr lang="tr-TR" dirty="0">
                  <a:latin typeface="Times New Roman" panose="02020603050405020304" pitchFamily="18" charset="0"/>
                  <a:ea typeface="Calibri" panose="020F0502020204030204" pitchFamily="34" charset="0"/>
                  <a:cs typeface="Times New Roman" panose="02020603050405020304" pitchFamily="18" charset="0"/>
                </a:rPr>
                <a:t> m/s</a:t>
              </a:r>
              <a:r>
                <a:rPr lang="en-US" dirty="0">
                  <a:latin typeface="Times New Roman" panose="02020603050405020304" pitchFamily="18" charset="0"/>
                  <a:ea typeface="Calibri" panose="020F0502020204030204" pitchFamily="34" charset="0"/>
                  <a:cs typeface="Times New Roman" panose="02020603050405020304" pitchFamily="18" charset="0"/>
                </a:rPr>
                <a:t>. Find the current </a:t>
              </a:r>
              <a:r>
                <a:rPr lang="en-US" i="1" dirty="0" err="1">
                  <a:latin typeface="Times New Roman" panose="02020603050405020304" pitchFamily="18" charset="0"/>
                  <a:ea typeface="Calibri" panose="020F0502020204030204" pitchFamily="34" charset="0"/>
                  <a:cs typeface="Times New Roman" panose="02020603050405020304" pitchFamily="18" charset="0"/>
                </a:rPr>
                <a:t>i</a:t>
              </a:r>
              <a:r>
                <a:rPr lang="en-US" dirty="0">
                  <a:latin typeface="Times New Roman" panose="02020603050405020304" pitchFamily="18" charset="0"/>
                  <a:ea typeface="Calibri" panose="020F0502020204030204" pitchFamily="34" charset="0"/>
                  <a:cs typeface="Times New Roman" panose="02020603050405020304" pitchFamily="18" charset="0"/>
                </a:rPr>
                <a:t> in the solenoid. Give your answer in A.</a:t>
              </a:r>
              <a:r>
                <a:rPr lang="tr-TR" dirty="0">
                  <a:latin typeface="Times New Roman" panose="02020603050405020304" pitchFamily="18" charset="0"/>
                  <a:ea typeface="Calibri" panose="020F0502020204030204" pitchFamily="34" charset="0"/>
                  <a:cs typeface="Times New Roman" panose="02020603050405020304" pitchFamily="18" charset="0"/>
                </a:rPr>
                <a:t> </a:t>
              </a:r>
              <a:r>
                <a:rPr lang="tr-TR" altLang="tr-TR" sz="1600" dirty="0">
                  <a:latin typeface="Times New Roman" panose="02020603050405020304" pitchFamily="18" charset="0"/>
                  <a:cs typeface="Times New Roman" panose="02020603050405020304" pitchFamily="18" charset="0"/>
                </a:rPr>
                <a:t>(</a:t>
              </a:r>
              <a:r>
                <a:rPr lang="tr-TR" altLang="tr-TR" sz="1600" i="1" dirty="0" err="1">
                  <a:latin typeface="Times New Roman" panose="02020603050405020304" pitchFamily="18" charset="0"/>
                  <a:cs typeface="Times New Roman" panose="02020603050405020304" pitchFamily="18" charset="0"/>
                </a:rPr>
                <a:t>m</a:t>
              </a:r>
              <a:r>
                <a:rPr lang="tr-TR" altLang="tr-TR" sz="1600" baseline="-25000" dirty="0" err="1">
                  <a:latin typeface="Times New Roman" panose="02020603050405020304" pitchFamily="18" charset="0"/>
                  <a:cs typeface="Times New Roman" panose="02020603050405020304" pitchFamily="18" charset="0"/>
                </a:rPr>
                <a:t>electron</a:t>
              </a:r>
              <a:r>
                <a:rPr lang="tr-TR" altLang="tr-TR" sz="1600" dirty="0">
                  <a:latin typeface="Times New Roman" panose="02020603050405020304" pitchFamily="18" charset="0"/>
                  <a:cs typeface="Times New Roman" panose="02020603050405020304" pitchFamily="18" charset="0"/>
                </a:rPr>
                <a:t>=9.11x10</a:t>
              </a:r>
              <a:r>
                <a:rPr lang="tr-TR" altLang="tr-TR" sz="1600" baseline="30000" dirty="0">
                  <a:latin typeface="Times New Roman" panose="02020603050405020304" pitchFamily="18" charset="0"/>
                  <a:cs typeface="Times New Roman" panose="02020603050405020304" pitchFamily="18" charset="0"/>
                </a:rPr>
                <a:t>-31</a:t>
              </a:r>
              <a:r>
                <a:rPr lang="tr-TR" altLang="tr-TR" sz="1600" dirty="0">
                  <a:latin typeface="Times New Roman" panose="02020603050405020304" pitchFamily="18" charset="0"/>
                  <a:cs typeface="Times New Roman" panose="02020603050405020304" pitchFamily="18" charset="0"/>
                </a:rPr>
                <a:t> kg, </a:t>
              </a:r>
              <a:r>
                <a:rPr lang="tr-TR" altLang="tr-TR" sz="1600" i="1" dirty="0">
                  <a:latin typeface="Times New Roman" panose="02020603050405020304" pitchFamily="18" charset="0"/>
                  <a:cs typeface="Times New Roman" panose="02020603050405020304" pitchFamily="18" charset="0"/>
                </a:rPr>
                <a:t>e</a:t>
              </a:r>
              <a:r>
                <a:rPr lang="tr-TR" altLang="tr-TR" sz="1600" dirty="0">
                  <a:latin typeface="Times New Roman" panose="02020603050405020304" pitchFamily="18" charset="0"/>
                  <a:cs typeface="Times New Roman" panose="02020603050405020304" pitchFamily="18" charset="0"/>
                </a:rPr>
                <a:t>=1.602x10</a:t>
              </a:r>
              <a:r>
                <a:rPr lang="tr-TR" altLang="tr-TR" sz="1600" baseline="30000" dirty="0">
                  <a:latin typeface="Times New Roman" panose="02020603050405020304" pitchFamily="18" charset="0"/>
                  <a:cs typeface="Times New Roman" panose="02020603050405020304" pitchFamily="18" charset="0"/>
                </a:rPr>
                <a:t>-19</a:t>
              </a:r>
              <a:r>
                <a:rPr lang="tr-TR" altLang="tr-TR" sz="1600" dirty="0">
                  <a:latin typeface="Times New Roman" panose="02020603050405020304" pitchFamily="18" charset="0"/>
                  <a:cs typeface="Times New Roman" panose="02020603050405020304" pitchFamily="18" charset="0"/>
                </a:rPr>
                <a:t> 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Dikdörtgen 2">
              <a:extLst>
                <a:ext uri="{FF2B5EF4-FFF2-40B4-BE49-F238E27FC236}">
                  <a16:creationId xmlns:a16="http://schemas.microsoft.com/office/drawing/2014/main" id="{7595879D-7D05-4592-ADE6-BB98D10B249E}"/>
                </a:ext>
              </a:extLst>
            </p:cNvPr>
            <p:cNvSpPr/>
            <p:nvPr/>
          </p:nvSpPr>
          <p:spPr>
            <a:xfrm>
              <a:off x="323528" y="2060848"/>
              <a:ext cx="7416824" cy="1263166"/>
            </a:xfrm>
            <a:prstGeom prst="rect">
              <a:avLst/>
            </a:prstGeom>
          </p:spPr>
          <p:txBody>
            <a:bodyPr wrap="square">
              <a:spAutoFit/>
            </a:bodyPr>
            <a:lstStyle/>
            <a:p>
              <a:pPr marL="180340" algn="just">
                <a:lnSpc>
                  <a:spcPct val="107000"/>
                </a:lnSpc>
                <a:spcAft>
                  <a:spcPts val="800"/>
                </a:spcAft>
              </a:pPr>
              <a:r>
                <a:rPr lang="tr-TR" dirty="0">
                  <a:latin typeface="Times New Roman" panose="02020603050405020304" pitchFamily="18" charset="0"/>
                  <a:ea typeface="Calibri" panose="020F0502020204030204" pitchFamily="34" charset="0"/>
                  <a:cs typeface="Times New Roman" panose="02020603050405020304" pitchFamily="18" charset="0"/>
                </a:rPr>
                <a:t>Uzun bir solenoid 100 sarım/cm'ye sahiptir ve </a:t>
              </a:r>
              <a:r>
                <a:rPr lang="tr-TR" i="1" dirty="0">
                  <a:latin typeface="Times New Roman" panose="02020603050405020304" pitchFamily="18" charset="0"/>
                  <a:ea typeface="Calibri" panose="020F0502020204030204" pitchFamily="34" charset="0"/>
                  <a:cs typeface="Times New Roman" panose="02020603050405020304" pitchFamily="18" charset="0"/>
                </a:rPr>
                <a:t>i </a:t>
              </a:r>
              <a:r>
                <a:rPr lang="tr-TR" dirty="0">
                  <a:latin typeface="Times New Roman" panose="02020603050405020304" pitchFamily="18" charset="0"/>
                  <a:ea typeface="Calibri" panose="020F0502020204030204" pitchFamily="34" charset="0"/>
                  <a:cs typeface="Times New Roman" panose="02020603050405020304" pitchFamily="18" charset="0"/>
                </a:rPr>
                <a:t>akımı taşır. Bir elektron, solenoid içinde solenoid eksenine dik 2,30 cm yarıçaplı bir daire içinde hareket eder. Elektronun sürati 1.38x10</a:t>
              </a:r>
              <a:r>
                <a:rPr lang="tr-TR" baseline="30000" dirty="0">
                  <a:latin typeface="Times New Roman" panose="02020603050405020304" pitchFamily="18" charset="0"/>
                  <a:ea typeface="Calibri" panose="020F0502020204030204" pitchFamily="34" charset="0"/>
                  <a:cs typeface="Times New Roman" panose="02020603050405020304" pitchFamily="18" charset="0"/>
                </a:rPr>
                <a:t>7</a:t>
              </a:r>
              <a:r>
                <a:rPr lang="tr-TR" dirty="0">
                  <a:latin typeface="Times New Roman" panose="02020603050405020304" pitchFamily="18" charset="0"/>
                  <a:ea typeface="Calibri" panose="020F0502020204030204" pitchFamily="34" charset="0"/>
                  <a:cs typeface="Times New Roman" panose="02020603050405020304" pitchFamily="18" charset="0"/>
                </a:rPr>
                <a:t> m/s olarak verilmiştir. Solenoiddeki </a:t>
              </a:r>
              <a:r>
                <a:rPr lang="tr-TR" i="1" dirty="0">
                  <a:latin typeface="Times New Roman" panose="02020603050405020304" pitchFamily="18" charset="0"/>
                  <a:ea typeface="Calibri" panose="020F0502020204030204" pitchFamily="34" charset="0"/>
                  <a:cs typeface="Times New Roman" panose="02020603050405020304" pitchFamily="18" charset="0"/>
                </a:rPr>
                <a:t>i</a:t>
              </a:r>
              <a:r>
                <a:rPr lang="tr-TR" dirty="0">
                  <a:latin typeface="Times New Roman" panose="02020603050405020304" pitchFamily="18" charset="0"/>
                  <a:ea typeface="Calibri" panose="020F0502020204030204" pitchFamily="34" charset="0"/>
                  <a:cs typeface="Times New Roman" panose="02020603050405020304" pitchFamily="18" charset="0"/>
                </a:rPr>
                <a:t> akımı A cinsinden nedir? </a:t>
              </a:r>
              <a:r>
                <a:rPr lang="tr-TR" altLang="tr-TR" sz="1600" dirty="0">
                  <a:latin typeface="Times New Roman" panose="02020603050405020304" pitchFamily="18" charset="0"/>
                  <a:cs typeface="Times New Roman" panose="02020603050405020304" pitchFamily="18" charset="0"/>
                </a:rPr>
                <a:t>(</a:t>
              </a:r>
              <a:r>
                <a:rPr lang="tr-TR" altLang="tr-TR" sz="1600" i="1" dirty="0" err="1">
                  <a:latin typeface="Times New Roman" panose="02020603050405020304" pitchFamily="18" charset="0"/>
                  <a:cs typeface="Times New Roman" panose="02020603050405020304" pitchFamily="18" charset="0"/>
                </a:rPr>
                <a:t>m</a:t>
              </a:r>
              <a:r>
                <a:rPr lang="tr-TR" altLang="tr-TR" sz="1600" baseline="-25000" dirty="0" err="1">
                  <a:latin typeface="Times New Roman" panose="02020603050405020304" pitchFamily="18" charset="0"/>
                  <a:cs typeface="Times New Roman" panose="02020603050405020304" pitchFamily="18" charset="0"/>
                </a:rPr>
                <a:t>elektron</a:t>
              </a:r>
              <a:r>
                <a:rPr lang="tr-TR" altLang="tr-TR" sz="1600" dirty="0">
                  <a:latin typeface="Times New Roman" panose="02020603050405020304" pitchFamily="18" charset="0"/>
                  <a:cs typeface="Times New Roman" panose="02020603050405020304" pitchFamily="18" charset="0"/>
                </a:rPr>
                <a:t>=9.11x10</a:t>
              </a:r>
              <a:r>
                <a:rPr lang="tr-TR" altLang="tr-TR" sz="1600" baseline="30000" dirty="0">
                  <a:latin typeface="Times New Roman" panose="02020603050405020304" pitchFamily="18" charset="0"/>
                  <a:cs typeface="Times New Roman" panose="02020603050405020304" pitchFamily="18" charset="0"/>
                </a:rPr>
                <a:t>-31</a:t>
              </a:r>
              <a:r>
                <a:rPr lang="tr-TR" altLang="tr-TR" sz="1600" dirty="0">
                  <a:latin typeface="Times New Roman" panose="02020603050405020304" pitchFamily="18" charset="0"/>
                  <a:cs typeface="Times New Roman" panose="02020603050405020304" pitchFamily="18" charset="0"/>
                </a:rPr>
                <a:t> kg, </a:t>
              </a:r>
              <a:r>
                <a:rPr lang="tr-TR" altLang="tr-TR" sz="1600" i="1" dirty="0">
                  <a:latin typeface="Times New Roman" panose="02020603050405020304" pitchFamily="18" charset="0"/>
                  <a:cs typeface="Times New Roman" panose="02020603050405020304" pitchFamily="18" charset="0"/>
                </a:rPr>
                <a:t>e</a:t>
              </a:r>
              <a:r>
                <a:rPr lang="tr-TR" altLang="tr-TR" sz="1600" dirty="0">
                  <a:latin typeface="Times New Roman" panose="02020603050405020304" pitchFamily="18" charset="0"/>
                  <a:cs typeface="Times New Roman" panose="02020603050405020304" pitchFamily="18" charset="0"/>
                </a:rPr>
                <a:t>=1.602x10</a:t>
              </a:r>
              <a:r>
                <a:rPr lang="tr-TR" altLang="tr-TR" sz="1600" baseline="30000" dirty="0">
                  <a:latin typeface="Times New Roman" panose="02020603050405020304" pitchFamily="18" charset="0"/>
                  <a:cs typeface="Times New Roman" panose="02020603050405020304" pitchFamily="18" charset="0"/>
                </a:rPr>
                <a:t>-19</a:t>
              </a:r>
              <a:r>
                <a:rPr lang="tr-TR" altLang="tr-TR" sz="1600" dirty="0">
                  <a:latin typeface="Times New Roman" panose="02020603050405020304" pitchFamily="18" charset="0"/>
                  <a:cs typeface="Times New Roman" panose="02020603050405020304" pitchFamily="18" charset="0"/>
                </a:rPr>
                <a:t> C)</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4" name="Dikdörtgen 3">
            <a:extLst>
              <a:ext uri="{FF2B5EF4-FFF2-40B4-BE49-F238E27FC236}">
                <a16:creationId xmlns:a16="http://schemas.microsoft.com/office/drawing/2014/main" id="{BD0129BA-E93F-40FB-94D5-5BF00393C648}"/>
              </a:ext>
            </a:extLst>
          </p:cNvPr>
          <p:cNvSpPr/>
          <p:nvPr/>
        </p:nvSpPr>
        <p:spPr>
          <a:xfrm>
            <a:off x="7545400" y="5834519"/>
            <a:ext cx="1224136" cy="374077"/>
          </a:xfrm>
          <a:prstGeom prst="rect">
            <a:avLst/>
          </a:prstGeom>
        </p:spPr>
        <p:txBody>
          <a:bodyPr wrap="square">
            <a:spAutoFit/>
          </a:bodyPr>
          <a:lstStyle/>
          <a:p>
            <a:pPr lvl="0">
              <a:lnSpc>
                <a:spcPct val="107000"/>
              </a:lnSpc>
              <a:spcAft>
                <a:spcPts val="800"/>
              </a:spcAft>
            </a:pPr>
            <a:r>
              <a:rPr lang="en-GB" b="1" dirty="0">
                <a:latin typeface="Times New Roman" panose="02020603050405020304" pitchFamily="18" charset="0"/>
                <a:ea typeface="Calibri" panose="020F0502020204030204" pitchFamily="34" charset="0"/>
                <a:cs typeface="Times New Roman" panose="02020603050405020304" pitchFamily="18" charset="0"/>
              </a:rPr>
              <a:t>0.272</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3">
            <a:hlinkClick r:id="rId2" tooltip="1.379×10^7 meters per second"/>
            <a:extLst>
              <a:ext uri="{FF2B5EF4-FFF2-40B4-BE49-F238E27FC236}">
                <a16:creationId xmlns:a16="http://schemas.microsoft.com/office/drawing/2014/main" id="{08C95314-6D09-4403-B066-1A686E26ACA1}"/>
              </a:ext>
            </a:extLst>
          </p:cNvPr>
          <p:cNvSpPr>
            <a:spLocks noChangeArrowheads="1"/>
          </p:cNvSpPr>
          <p:nvPr/>
        </p:nvSpPr>
        <p:spPr bwMode="auto">
          <a:xfrm>
            <a:off x="0" y="0"/>
            <a:ext cx="370522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4761"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br>
              <a:rPr kumimoji="0" lang="tr-TR" altLang="tr-TR" sz="1800" b="0" i="0" u="none" strike="noStrike" cap="none" normalizeH="0" baseline="0" dirty="0">
                <a:ln>
                  <a:noFill/>
                </a:ln>
                <a:solidFill>
                  <a:schemeClr val="tx1"/>
                </a:solidFill>
                <a:effectLst/>
                <a:latin typeface="Arial" panose="020B0604020202020204" pitchFamily="34" charset="0"/>
              </a:rPr>
            </a:b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8" name="Metin kutusu 7">
            <a:extLst>
              <a:ext uri="{FF2B5EF4-FFF2-40B4-BE49-F238E27FC236}">
                <a16:creationId xmlns:a16="http://schemas.microsoft.com/office/drawing/2014/main" id="{1FC17AAE-02DF-4E57-8654-34C88399A154}"/>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C1</a:t>
            </a:r>
          </a:p>
        </p:txBody>
      </p:sp>
    </p:spTree>
    <p:extLst>
      <p:ext uri="{BB962C8B-B14F-4D97-AF65-F5344CB8AC3E}">
        <p14:creationId xmlns:p14="http://schemas.microsoft.com/office/powerpoint/2010/main" val="39140989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 3">
            <a:extLst>
              <a:ext uri="{FF2B5EF4-FFF2-40B4-BE49-F238E27FC236}">
                <a16:creationId xmlns:a16="http://schemas.microsoft.com/office/drawing/2014/main" id="{D118EB0A-244D-4753-A65B-65B1C7CCBAD5}"/>
              </a:ext>
            </a:extLst>
          </p:cNvPr>
          <p:cNvGrpSpPr/>
          <p:nvPr/>
        </p:nvGrpSpPr>
        <p:grpSpPr>
          <a:xfrm>
            <a:off x="683568" y="476672"/>
            <a:ext cx="8136904" cy="3615501"/>
            <a:chOff x="683568" y="476672"/>
            <a:chExt cx="8136904" cy="3615501"/>
          </a:xfrm>
        </p:grpSpPr>
        <p:sp>
          <p:nvSpPr>
            <p:cNvPr id="3" name="Dikdörtgen 2">
              <a:extLst>
                <a:ext uri="{FF2B5EF4-FFF2-40B4-BE49-F238E27FC236}">
                  <a16:creationId xmlns:a16="http://schemas.microsoft.com/office/drawing/2014/main" id="{92540C30-EC9C-446B-A401-947C130BE2ED}"/>
                </a:ext>
              </a:extLst>
            </p:cNvPr>
            <p:cNvSpPr/>
            <p:nvPr/>
          </p:nvSpPr>
          <p:spPr>
            <a:xfrm>
              <a:off x="683568" y="476672"/>
              <a:ext cx="8136904" cy="1855893"/>
            </a:xfrm>
            <a:prstGeom prst="rect">
              <a:avLst/>
            </a:prstGeom>
          </p:spPr>
          <p:txBody>
            <a:bodyPr wrap="square">
              <a:spAutoFit/>
            </a:bodyPr>
            <a:lstStyle/>
            <a:p>
              <a:pPr lvl="0">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An electric generator contains a coil of 100 turns of wire, each forming a rectangular loop 50.0 cm by 30.0 cm. The coil is placed entirely in a uniform magnetic field with magnitude </a:t>
              </a:r>
              <a:r>
                <a:rPr lang="en-US" i="1" dirty="0">
                  <a:latin typeface="Times New Roman" panose="02020603050405020304" pitchFamily="18" charset="0"/>
                  <a:ea typeface="Calibri" panose="020F0502020204030204" pitchFamily="34" charset="0"/>
                  <a:cs typeface="Times New Roman" panose="02020603050405020304" pitchFamily="18" charset="0"/>
                </a:rPr>
                <a:t>B</a:t>
              </a:r>
              <a:r>
                <a:rPr lang="en-US" dirty="0">
                  <a:latin typeface="Times New Roman" panose="02020603050405020304" pitchFamily="18" charset="0"/>
                  <a:ea typeface="Calibri" panose="020F0502020204030204" pitchFamily="34" charset="0"/>
                  <a:cs typeface="Times New Roman" panose="02020603050405020304" pitchFamily="18" charset="0"/>
                </a:rPr>
                <a:t> = 3.50 T and initially perpendicular to the coil’s plane. The coil is rotated with an angular speed of 100 rev/min about an axis perpendicular to </a:t>
              </a:r>
              <a:r>
                <a:rPr lang="en-US" b="1" i="1" dirty="0">
                  <a:latin typeface="Times New Roman" panose="02020603050405020304" pitchFamily="18" charset="0"/>
                  <a:ea typeface="Calibri" panose="020F0502020204030204" pitchFamily="34" charset="0"/>
                  <a:cs typeface="Times New Roman" panose="02020603050405020304" pitchFamily="18" charset="0"/>
                </a:rPr>
                <a:t>B.</a:t>
              </a:r>
              <a:r>
                <a:rPr lang="en-US" dirty="0">
                  <a:latin typeface="Times New Roman" panose="02020603050405020304" pitchFamily="18" charset="0"/>
                  <a:ea typeface="Calibri" panose="020F0502020204030204" pitchFamily="34" charset="0"/>
                  <a:cs typeface="Times New Roman" panose="02020603050405020304" pitchFamily="18" charset="0"/>
                </a:rPr>
                <a:t> The total resistance is 100 Ω. What is the total magnetic force acting on the coil when the induced emf is maximum.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Dikdörtgen 4">
              <a:extLst>
                <a:ext uri="{FF2B5EF4-FFF2-40B4-BE49-F238E27FC236}">
                  <a16:creationId xmlns:a16="http://schemas.microsoft.com/office/drawing/2014/main" id="{40A7F48D-341A-45B9-A7EF-01EC0EAD559D}"/>
                </a:ext>
              </a:extLst>
            </p:cNvPr>
            <p:cNvSpPr/>
            <p:nvPr/>
          </p:nvSpPr>
          <p:spPr>
            <a:xfrm>
              <a:off x="683568" y="2060848"/>
              <a:ext cx="8136904" cy="2031325"/>
            </a:xfrm>
            <a:prstGeom prst="rect">
              <a:avLst/>
            </a:prstGeom>
          </p:spPr>
          <p:txBody>
            <a:bodyPr wrap="square">
              <a:spAutoFit/>
            </a:bodyPr>
            <a:lstStyle/>
            <a:p>
              <a:endParaRPr lang="tr-TR" dirty="0">
                <a:latin typeface="Times New Roman" panose="02020603050405020304" pitchFamily="18" charset="0"/>
                <a:ea typeface="Calibri" panose="020F0502020204030204" pitchFamily="34" charset="0"/>
              </a:endParaRPr>
            </a:p>
            <a:p>
              <a:r>
                <a:rPr lang="tr-TR" dirty="0">
                  <a:latin typeface="Times New Roman" panose="02020603050405020304" pitchFamily="18" charset="0"/>
                  <a:ea typeface="Calibri" panose="020F0502020204030204" pitchFamily="34" charset="0"/>
                </a:rPr>
                <a:t>Bir elektrik jeneratörü, her biri 50,0 cm'ye 30,0 </a:t>
              </a:r>
              <a:r>
                <a:rPr lang="tr-TR" dirty="0" err="1">
                  <a:latin typeface="Times New Roman" panose="02020603050405020304" pitchFamily="18" charset="0"/>
                  <a:ea typeface="Calibri" panose="020F0502020204030204" pitchFamily="34" charset="0"/>
                </a:rPr>
                <a:t>cm'lik</a:t>
              </a:r>
              <a:r>
                <a:rPr lang="tr-TR" dirty="0">
                  <a:latin typeface="Times New Roman" panose="02020603050405020304" pitchFamily="18" charset="0"/>
                  <a:ea typeface="Calibri" panose="020F0502020204030204" pitchFamily="34" charset="0"/>
                </a:rPr>
                <a:t> dikdörtgen halkalardan oluşan 100 sarımlı bir bobin içerir. Bobin, B = 3,50 T büyüklüğünde ve başlangıçta bobinin tamamı, bobinin düzlemine dik düzgün bir manyetik alana yerleştirilmiştir. Bobin, </a:t>
              </a:r>
              <a:r>
                <a:rPr lang="tr-TR" b="1" i="1" dirty="0">
                  <a:latin typeface="Times New Roman" panose="02020603050405020304" pitchFamily="18" charset="0"/>
                  <a:ea typeface="Calibri" panose="020F0502020204030204" pitchFamily="34" charset="0"/>
                </a:rPr>
                <a:t>B</a:t>
              </a:r>
              <a:r>
                <a:rPr lang="tr-TR" dirty="0">
                  <a:latin typeface="Times New Roman" panose="02020603050405020304" pitchFamily="18" charset="0"/>
                  <a:ea typeface="Calibri" panose="020F0502020204030204" pitchFamily="34" charset="0"/>
                </a:rPr>
                <a:t> alanına dik bir eksen etrafında 100 devir/dakika açısal süratle döndürülmektedir. Toplam direnç 100 </a:t>
              </a:r>
              <a:r>
                <a:rPr lang="el-GR" dirty="0">
                  <a:latin typeface="Times New Roman" panose="02020603050405020304" pitchFamily="18" charset="0"/>
                  <a:ea typeface="Calibri" panose="020F0502020204030204" pitchFamily="34" charset="0"/>
                </a:rPr>
                <a:t>Ω</a:t>
              </a:r>
              <a:r>
                <a:rPr lang="tr-TR" dirty="0">
                  <a:latin typeface="Times New Roman" panose="02020603050405020304" pitchFamily="18" charset="0"/>
                  <a:ea typeface="Calibri" panose="020F0502020204030204" pitchFamily="34" charset="0"/>
                </a:rPr>
                <a:t>’dur. Üretilen </a:t>
              </a:r>
              <a:r>
                <a:rPr lang="tr-TR" dirty="0" err="1">
                  <a:latin typeface="Times New Roman" panose="02020603050405020304" pitchFamily="18" charset="0"/>
                  <a:ea typeface="Calibri" panose="020F0502020204030204" pitchFamily="34" charset="0"/>
                </a:rPr>
                <a:t>emk</a:t>
              </a:r>
              <a:r>
                <a:rPr lang="tr-TR" dirty="0">
                  <a:latin typeface="Times New Roman" panose="02020603050405020304" pitchFamily="18" charset="0"/>
                  <a:ea typeface="Calibri" panose="020F0502020204030204" pitchFamily="34" charset="0"/>
                </a:rPr>
                <a:t> maksimum olduğunda bobine etki eden toplam manyetik kuvvet nedir? </a:t>
              </a:r>
              <a:endParaRPr lang="tr-TR" dirty="0"/>
            </a:p>
          </p:txBody>
        </p:sp>
      </p:grpSp>
      <p:sp>
        <p:nvSpPr>
          <p:cNvPr id="2" name="Metin kutusu 1">
            <a:extLst>
              <a:ext uri="{FF2B5EF4-FFF2-40B4-BE49-F238E27FC236}">
                <a16:creationId xmlns:a16="http://schemas.microsoft.com/office/drawing/2014/main" id="{8F6F9620-5FDB-459D-84F9-333BC5308052}"/>
              </a:ext>
            </a:extLst>
          </p:cNvPr>
          <p:cNvSpPr txBox="1"/>
          <p:nvPr/>
        </p:nvSpPr>
        <p:spPr>
          <a:xfrm>
            <a:off x="7092280" y="5589240"/>
            <a:ext cx="936104" cy="369332"/>
          </a:xfrm>
          <a:prstGeom prst="rect">
            <a:avLst/>
          </a:prstGeom>
          <a:noFill/>
        </p:spPr>
        <p:txBody>
          <a:bodyPr wrap="square" rtlCol="0">
            <a:spAutoFit/>
          </a:bodyPr>
          <a:lstStyle/>
          <a:p>
            <a:r>
              <a:rPr lang="tr-TR" dirty="0"/>
              <a:t>0</a:t>
            </a:r>
            <a:endParaRPr lang="en-US" dirty="0"/>
          </a:p>
        </p:txBody>
      </p:sp>
      <p:sp>
        <p:nvSpPr>
          <p:cNvPr id="6" name="Metin kutusu 5">
            <a:extLst>
              <a:ext uri="{FF2B5EF4-FFF2-40B4-BE49-F238E27FC236}">
                <a16:creationId xmlns:a16="http://schemas.microsoft.com/office/drawing/2014/main" id="{AED6EC39-639B-434D-99C9-F4CD9A55B0C8}"/>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B8</a:t>
            </a:r>
          </a:p>
        </p:txBody>
      </p:sp>
    </p:spTree>
    <p:extLst>
      <p:ext uri="{BB962C8B-B14F-4D97-AF65-F5344CB8AC3E}">
        <p14:creationId xmlns:p14="http://schemas.microsoft.com/office/powerpoint/2010/main" val="3591107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 3">
            <a:extLst>
              <a:ext uri="{FF2B5EF4-FFF2-40B4-BE49-F238E27FC236}">
                <a16:creationId xmlns:a16="http://schemas.microsoft.com/office/drawing/2014/main" id="{FB72F5F2-30DC-4668-8931-9EE5BDEE583C}"/>
              </a:ext>
            </a:extLst>
          </p:cNvPr>
          <p:cNvGrpSpPr/>
          <p:nvPr/>
        </p:nvGrpSpPr>
        <p:grpSpPr>
          <a:xfrm>
            <a:off x="683568" y="476672"/>
            <a:ext cx="8136904" cy="3543493"/>
            <a:chOff x="683568" y="476672"/>
            <a:chExt cx="8136904" cy="3543493"/>
          </a:xfrm>
        </p:grpSpPr>
        <p:sp>
          <p:nvSpPr>
            <p:cNvPr id="3" name="Dikdörtgen 2">
              <a:extLst>
                <a:ext uri="{FF2B5EF4-FFF2-40B4-BE49-F238E27FC236}">
                  <a16:creationId xmlns:a16="http://schemas.microsoft.com/office/drawing/2014/main" id="{92540C30-EC9C-446B-A401-947C130BE2ED}"/>
                </a:ext>
              </a:extLst>
            </p:cNvPr>
            <p:cNvSpPr/>
            <p:nvPr/>
          </p:nvSpPr>
          <p:spPr>
            <a:xfrm>
              <a:off x="683568" y="476672"/>
              <a:ext cx="8136904" cy="1855893"/>
            </a:xfrm>
            <a:prstGeom prst="rect">
              <a:avLst/>
            </a:prstGeom>
          </p:spPr>
          <p:txBody>
            <a:bodyPr wrap="square">
              <a:spAutoFit/>
            </a:bodyPr>
            <a:lstStyle/>
            <a:p>
              <a:pPr lvl="0">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An electric generator contains a coil of 100 turns of wire, each forming a rectangular loop 50.0 cm by 30.0 cm. The coil is placed entirely in a uniform magnetic field with magnitude </a:t>
              </a:r>
              <a:r>
                <a:rPr lang="en-US" i="1" dirty="0">
                  <a:latin typeface="Times New Roman" panose="02020603050405020304" pitchFamily="18" charset="0"/>
                  <a:ea typeface="Calibri" panose="020F0502020204030204" pitchFamily="34" charset="0"/>
                  <a:cs typeface="Times New Roman" panose="02020603050405020304" pitchFamily="18" charset="0"/>
                </a:rPr>
                <a:t>B</a:t>
              </a:r>
              <a:r>
                <a:rPr lang="en-US" dirty="0">
                  <a:latin typeface="Times New Roman" panose="02020603050405020304" pitchFamily="18" charset="0"/>
                  <a:ea typeface="Calibri" panose="020F0502020204030204" pitchFamily="34" charset="0"/>
                  <a:cs typeface="Times New Roman" panose="02020603050405020304" pitchFamily="18" charset="0"/>
                </a:rPr>
                <a:t> = 3.50 T and initially perpendicular to the coil’s plane. The coil is rotated with an angular speed of 100 rev/min about an axis perpendicular to </a:t>
              </a:r>
              <a:r>
                <a:rPr lang="en-US" b="1" i="1" dirty="0">
                  <a:latin typeface="Times New Roman" panose="02020603050405020304" pitchFamily="18" charset="0"/>
                  <a:ea typeface="Calibri" panose="020F0502020204030204" pitchFamily="34" charset="0"/>
                  <a:cs typeface="Times New Roman" panose="02020603050405020304" pitchFamily="18" charset="0"/>
                </a:rPr>
                <a:t>B.</a:t>
              </a:r>
              <a:r>
                <a:rPr lang="en-US" dirty="0">
                  <a:latin typeface="Times New Roman" panose="02020603050405020304" pitchFamily="18" charset="0"/>
                  <a:ea typeface="Calibri" panose="020F0502020204030204" pitchFamily="34" charset="0"/>
                  <a:cs typeface="Times New Roman" panose="02020603050405020304" pitchFamily="18" charset="0"/>
                </a:rPr>
                <a:t> The total resistance is 100 Ω. What is the magnetic torque acting on the coil when the induced emf is zero.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Dikdörtgen 4">
              <a:extLst>
                <a:ext uri="{FF2B5EF4-FFF2-40B4-BE49-F238E27FC236}">
                  <a16:creationId xmlns:a16="http://schemas.microsoft.com/office/drawing/2014/main" id="{40A7F48D-341A-45B9-A7EF-01EC0EAD559D}"/>
                </a:ext>
              </a:extLst>
            </p:cNvPr>
            <p:cNvSpPr/>
            <p:nvPr/>
          </p:nvSpPr>
          <p:spPr>
            <a:xfrm>
              <a:off x="683568" y="1988840"/>
              <a:ext cx="8136904" cy="2031325"/>
            </a:xfrm>
            <a:prstGeom prst="rect">
              <a:avLst/>
            </a:prstGeom>
          </p:spPr>
          <p:txBody>
            <a:bodyPr wrap="square">
              <a:spAutoFit/>
            </a:bodyPr>
            <a:lstStyle/>
            <a:p>
              <a:endParaRPr lang="tr-TR" dirty="0">
                <a:latin typeface="Times New Roman" panose="02020603050405020304" pitchFamily="18" charset="0"/>
                <a:ea typeface="Calibri" panose="020F0502020204030204" pitchFamily="34" charset="0"/>
              </a:endParaRPr>
            </a:p>
            <a:p>
              <a:r>
                <a:rPr lang="tr-TR" dirty="0">
                  <a:latin typeface="Times New Roman" panose="02020603050405020304" pitchFamily="18" charset="0"/>
                  <a:ea typeface="Calibri" panose="020F0502020204030204" pitchFamily="34" charset="0"/>
                </a:rPr>
                <a:t>Bir elektrik jeneratörü, her biri 50,0 cm'ye 30,0 </a:t>
              </a:r>
              <a:r>
                <a:rPr lang="tr-TR" dirty="0" err="1">
                  <a:latin typeface="Times New Roman" panose="02020603050405020304" pitchFamily="18" charset="0"/>
                  <a:ea typeface="Calibri" panose="020F0502020204030204" pitchFamily="34" charset="0"/>
                </a:rPr>
                <a:t>cm'lik</a:t>
              </a:r>
              <a:r>
                <a:rPr lang="tr-TR" dirty="0">
                  <a:latin typeface="Times New Roman" panose="02020603050405020304" pitchFamily="18" charset="0"/>
                  <a:ea typeface="Calibri" panose="020F0502020204030204" pitchFamily="34" charset="0"/>
                </a:rPr>
                <a:t> dikdörtgen halkalardan oluşan100 sarımlı bir bobin içerir. Bobin, B = 3,50 T büyüklüğünde ve başlangıçta bobinin tamamı, bobinin düzlemine dik düzgün bir manyetik alana yerleştirilmiştir. Bobin, </a:t>
              </a:r>
              <a:r>
                <a:rPr lang="tr-TR" b="1" i="1" dirty="0">
                  <a:latin typeface="Times New Roman" panose="02020603050405020304" pitchFamily="18" charset="0"/>
                  <a:ea typeface="Calibri" panose="020F0502020204030204" pitchFamily="34" charset="0"/>
                </a:rPr>
                <a:t>B</a:t>
              </a:r>
              <a:r>
                <a:rPr lang="tr-TR" dirty="0">
                  <a:latin typeface="Times New Roman" panose="02020603050405020304" pitchFamily="18" charset="0"/>
                  <a:ea typeface="Calibri" panose="020F0502020204030204" pitchFamily="34" charset="0"/>
                </a:rPr>
                <a:t> alanına dik bir eksen etrafında 100 devir/dakika açısal süratle döndürülmektedir. Toplam direnç 100 </a:t>
              </a:r>
              <a:r>
                <a:rPr lang="el-GR" dirty="0">
                  <a:latin typeface="Times New Roman" panose="02020603050405020304" pitchFamily="18" charset="0"/>
                  <a:ea typeface="Calibri" panose="020F0502020204030204" pitchFamily="34" charset="0"/>
                </a:rPr>
                <a:t>Ω</a:t>
              </a:r>
              <a:r>
                <a:rPr lang="tr-TR" dirty="0">
                  <a:latin typeface="Times New Roman" panose="02020603050405020304" pitchFamily="18" charset="0"/>
                  <a:ea typeface="Calibri" panose="020F0502020204030204" pitchFamily="34" charset="0"/>
                </a:rPr>
                <a:t>’dur. Üretilen </a:t>
              </a:r>
              <a:r>
                <a:rPr lang="tr-TR" dirty="0" err="1">
                  <a:latin typeface="Times New Roman" panose="02020603050405020304" pitchFamily="18" charset="0"/>
                  <a:ea typeface="Calibri" panose="020F0502020204030204" pitchFamily="34" charset="0"/>
                </a:rPr>
                <a:t>emk</a:t>
              </a:r>
              <a:r>
                <a:rPr lang="tr-TR" dirty="0">
                  <a:latin typeface="Times New Roman" panose="02020603050405020304" pitchFamily="18" charset="0"/>
                  <a:ea typeface="Calibri" panose="020F0502020204030204" pitchFamily="34" charset="0"/>
                </a:rPr>
                <a:t> sıfır olduğunda bobine etki eden manyetik </a:t>
              </a:r>
              <a:r>
                <a:rPr lang="tr-TR" dirty="0" err="1">
                  <a:latin typeface="Times New Roman" panose="02020603050405020304" pitchFamily="18" charset="0"/>
                  <a:ea typeface="Calibri" panose="020F0502020204030204" pitchFamily="34" charset="0"/>
                </a:rPr>
                <a:t>tork</a:t>
              </a:r>
              <a:r>
                <a:rPr lang="tr-TR" dirty="0">
                  <a:latin typeface="Times New Roman" panose="02020603050405020304" pitchFamily="18" charset="0"/>
                  <a:ea typeface="Calibri" panose="020F0502020204030204" pitchFamily="34" charset="0"/>
                </a:rPr>
                <a:t> nedir? </a:t>
              </a:r>
              <a:endParaRPr lang="tr-TR" dirty="0"/>
            </a:p>
          </p:txBody>
        </p:sp>
      </p:grpSp>
      <p:sp>
        <p:nvSpPr>
          <p:cNvPr id="2" name="Metin kutusu 1">
            <a:extLst>
              <a:ext uri="{FF2B5EF4-FFF2-40B4-BE49-F238E27FC236}">
                <a16:creationId xmlns:a16="http://schemas.microsoft.com/office/drawing/2014/main" id="{8F6F9620-5FDB-459D-84F9-333BC5308052}"/>
              </a:ext>
            </a:extLst>
          </p:cNvPr>
          <p:cNvSpPr txBox="1"/>
          <p:nvPr/>
        </p:nvSpPr>
        <p:spPr>
          <a:xfrm>
            <a:off x="7092280" y="5589240"/>
            <a:ext cx="936104" cy="369332"/>
          </a:xfrm>
          <a:prstGeom prst="rect">
            <a:avLst/>
          </a:prstGeom>
          <a:noFill/>
        </p:spPr>
        <p:txBody>
          <a:bodyPr wrap="square" rtlCol="0">
            <a:spAutoFit/>
          </a:bodyPr>
          <a:lstStyle/>
          <a:p>
            <a:r>
              <a:rPr lang="tr-TR" dirty="0"/>
              <a:t>0</a:t>
            </a:r>
            <a:endParaRPr lang="en-US" dirty="0"/>
          </a:p>
        </p:txBody>
      </p:sp>
      <p:sp>
        <p:nvSpPr>
          <p:cNvPr id="6" name="Metin kutusu 5">
            <a:extLst>
              <a:ext uri="{FF2B5EF4-FFF2-40B4-BE49-F238E27FC236}">
                <a16:creationId xmlns:a16="http://schemas.microsoft.com/office/drawing/2014/main" id="{1184A17C-E9B1-4F7E-A577-735C9BF039D9}"/>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C8</a:t>
            </a:r>
          </a:p>
        </p:txBody>
      </p:sp>
    </p:spTree>
    <p:extLst>
      <p:ext uri="{BB962C8B-B14F-4D97-AF65-F5344CB8AC3E}">
        <p14:creationId xmlns:p14="http://schemas.microsoft.com/office/powerpoint/2010/main" val="24404911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0D80E01C-7E32-46AD-A6BD-28A919B74FB1}"/>
              </a:ext>
            </a:extLst>
          </p:cNvPr>
          <p:cNvSpPr txBox="1"/>
          <p:nvPr/>
        </p:nvSpPr>
        <p:spPr>
          <a:xfrm>
            <a:off x="6084168" y="5877272"/>
            <a:ext cx="1224136" cy="369332"/>
          </a:xfrm>
          <a:prstGeom prst="rect">
            <a:avLst/>
          </a:prstGeom>
          <a:noFill/>
        </p:spPr>
        <p:txBody>
          <a:bodyPr wrap="square" rtlCol="0">
            <a:spAutoFit/>
          </a:bodyPr>
          <a:lstStyle/>
          <a:p>
            <a:r>
              <a:rPr lang="tr-TR" dirty="0"/>
              <a:t>4.32</a:t>
            </a:r>
            <a:endParaRPr lang="en-US" dirty="0"/>
          </a:p>
        </p:txBody>
      </p:sp>
      <p:grpSp>
        <p:nvGrpSpPr>
          <p:cNvPr id="5" name="Grup 4">
            <a:extLst>
              <a:ext uri="{FF2B5EF4-FFF2-40B4-BE49-F238E27FC236}">
                <a16:creationId xmlns:a16="http://schemas.microsoft.com/office/drawing/2014/main" id="{9566A4D8-C5E4-4CE2-B42F-4727269B55FD}"/>
              </a:ext>
            </a:extLst>
          </p:cNvPr>
          <p:cNvGrpSpPr/>
          <p:nvPr/>
        </p:nvGrpSpPr>
        <p:grpSpPr>
          <a:xfrm>
            <a:off x="251520" y="612845"/>
            <a:ext cx="7992888" cy="2925331"/>
            <a:chOff x="251520" y="612845"/>
            <a:chExt cx="7992888" cy="2925331"/>
          </a:xfrm>
        </p:grpSpPr>
        <mc:AlternateContent xmlns:mc="http://schemas.openxmlformats.org/markup-compatibility/2006" xmlns:a14="http://schemas.microsoft.com/office/drawing/2010/main">
          <mc:Choice Requires="a14">
            <p:sp>
              <p:nvSpPr>
                <p:cNvPr id="2" name="Dikdörtgen 1">
                  <a:extLst>
                    <a:ext uri="{FF2B5EF4-FFF2-40B4-BE49-F238E27FC236}">
                      <a16:creationId xmlns:a16="http://schemas.microsoft.com/office/drawing/2014/main" id="{D2DA6659-28D9-4519-879C-F3E8877CEC80}"/>
                    </a:ext>
                  </a:extLst>
                </p:cNvPr>
                <p:cNvSpPr/>
                <p:nvPr/>
              </p:nvSpPr>
              <p:spPr>
                <a:xfrm>
                  <a:off x="251520" y="612845"/>
                  <a:ext cx="7992888" cy="147732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 rectangular coil of 60 turns, dimensions 0.100 m by 0.200 m and total resistance 10.0 Ω, rotates with angular speed 30.0 rad/s about the </a:t>
                  </a:r>
                  <a:r>
                    <a:rPr lang="en-US" i="1" dirty="0">
                      <a:latin typeface="Times New Roman" panose="02020603050405020304" pitchFamily="18" charset="0"/>
                      <a:cs typeface="Times New Roman" panose="02020603050405020304" pitchFamily="18" charset="0"/>
                    </a:rPr>
                    <a:t>y </a:t>
                  </a:r>
                  <a:r>
                    <a:rPr lang="en-US" dirty="0">
                      <a:latin typeface="Times New Roman" panose="02020603050405020304" pitchFamily="18" charset="0"/>
                      <a:cs typeface="Times New Roman" panose="02020603050405020304" pitchFamily="18" charset="0"/>
                    </a:rPr>
                    <a:t>axis in a region where a 1.00-T magnetic field is directed along the </a:t>
                  </a:r>
                  <a:r>
                    <a:rPr lang="en-US" i="1" dirty="0">
                      <a:latin typeface="Times New Roman" panose="02020603050405020304" pitchFamily="18" charset="0"/>
                      <a:cs typeface="Times New Roman" panose="02020603050405020304" pitchFamily="18" charset="0"/>
                    </a:rPr>
                    <a:t>x </a:t>
                  </a:r>
                  <a:r>
                    <a:rPr lang="en-US" dirty="0">
                      <a:latin typeface="Times New Roman" panose="02020603050405020304" pitchFamily="18" charset="0"/>
                      <a:cs typeface="Times New Roman" panose="02020603050405020304" pitchFamily="18" charset="0"/>
                    </a:rPr>
                    <a:t>axis. What is the torque exerted by the magnetic field on the coil at the instant when the emf is a maximum. Give your answer in </a:t>
                  </a:r>
                  <a14:m>
                    <m:oMath xmlns:m="http://schemas.openxmlformats.org/officeDocument/2006/math">
                      <m:r>
                        <m:rPr>
                          <m:sty m:val="p"/>
                        </m:rPr>
                        <a:rPr lang="en-US" b="0" i="0" baseline="0" smtClean="0">
                          <a:latin typeface="Cambria Math" panose="02040503050406030204" pitchFamily="18" charset="0"/>
                        </a:rPr>
                        <m:t>N</m:t>
                      </m:r>
                      <m:r>
                        <a:rPr lang="en-US" b="0" i="0" baseline="0" smtClean="0">
                          <a:latin typeface="Cambria Math" panose="02040503050406030204" pitchFamily="18" charset="0"/>
                          <a:ea typeface="Cambria Math" panose="02040503050406030204" pitchFamily="18" charset="0"/>
                        </a:rPr>
                        <m:t>∙</m:t>
                      </m:r>
                      <m:r>
                        <m:rPr>
                          <m:sty m:val="p"/>
                        </m:rPr>
                        <a:rPr lang="en-US" b="0" i="0" baseline="0" smtClean="0">
                          <a:latin typeface="Cambria Math" panose="02040503050406030204" pitchFamily="18" charset="0"/>
                        </a:rPr>
                        <m:t>m</m:t>
                      </m:r>
                    </m:oMath>
                  </a14:m>
                  <a:r>
                    <a:rPr lang="en-US" dirty="0">
                      <a:latin typeface="NewBaskerville-Roman"/>
                    </a:rPr>
                    <a:t>.</a:t>
                  </a:r>
                  <a:endParaRPr lang="en-US" dirty="0"/>
                </a:p>
              </p:txBody>
            </p:sp>
          </mc:Choice>
          <mc:Fallback xmlns="">
            <p:sp>
              <p:nvSpPr>
                <p:cNvPr id="2" name="Dikdörtgen 1">
                  <a:extLst>
                    <a:ext uri="{FF2B5EF4-FFF2-40B4-BE49-F238E27FC236}">
                      <a16:creationId xmlns:a16="http://schemas.microsoft.com/office/drawing/2014/main" id="{D2DA6659-28D9-4519-879C-F3E8877CEC80}"/>
                    </a:ext>
                  </a:extLst>
                </p:cNvPr>
                <p:cNvSpPr>
                  <a:spLocks noRot="1" noChangeAspect="1" noMove="1" noResize="1" noEditPoints="1" noAdjustHandles="1" noChangeArrowheads="1" noChangeShapeType="1" noTextEdit="1"/>
                </p:cNvSpPr>
                <p:nvPr/>
              </p:nvSpPr>
              <p:spPr>
                <a:xfrm>
                  <a:off x="251520" y="612845"/>
                  <a:ext cx="7992888" cy="1477328"/>
                </a:xfrm>
                <a:prstGeom prst="rect">
                  <a:avLst/>
                </a:prstGeom>
                <a:blipFill>
                  <a:blip r:embed="rId2"/>
                  <a:stretch>
                    <a:fillRect l="-610" t="-2479" b="-57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Dikdörtgen 3">
                  <a:extLst>
                    <a:ext uri="{FF2B5EF4-FFF2-40B4-BE49-F238E27FC236}">
                      <a16:creationId xmlns:a16="http://schemas.microsoft.com/office/drawing/2014/main" id="{1721DF8F-BBBB-411B-BFBF-018C282D22D4}"/>
                    </a:ext>
                  </a:extLst>
                </p:cNvPr>
                <p:cNvSpPr/>
                <p:nvPr/>
              </p:nvSpPr>
              <p:spPr>
                <a:xfrm>
                  <a:off x="251520" y="2060848"/>
                  <a:ext cx="7776864" cy="1477328"/>
                </a:xfrm>
                <a:prstGeom prst="rect">
                  <a:avLst/>
                </a:prstGeom>
              </p:spPr>
              <p:txBody>
                <a:bodyPr wrap="square">
                  <a:spAutoFit/>
                </a:bodyPr>
                <a:lstStyle/>
                <a:p>
                  <a:r>
                    <a:rPr lang="tr-TR" dirty="0">
                      <a:latin typeface="Times New Roman" panose="02020603050405020304" pitchFamily="18" charset="0"/>
                      <a:cs typeface="Times New Roman" panose="02020603050405020304" pitchFamily="18" charset="0"/>
                    </a:rPr>
                    <a:t>Boyutları </a:t>
                  </a:r>
                  <a:r>
                    <a:rPr lang="en-US" dirty="0">
                      <a:latin typeface="Times New Roman" panose="02020603050405020304" pitchFamily="18" charset="0"/>
                      <a:cs typeface="Times New Roman" panose="02020603050405020304" pitchFamily="18" charset="0"/>
                    </a:rPr>
                    <a:t>0</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100 m </a:t>
                  </a:r>
                  <a:r>
                    <a:rPr lang="tr-TR" dirty="0">
                      <a:latin typeface="Times New Roman" panose="02020603050405020304" pitchFamily="18" charset="0"/>
                      <a:cs typeface="Times New Roman" panose="02020603050405020304" pitchFamily="18" charset="0"/>
                    </a:rPr>
                    <a:t>çarpı</a:t>
                  </a:r>
                  <a:r>
                    <a:rPr lang="en-US" dirty="0">
                      <a:latin typeface="Times New Roman" panose="02020603050405020304" pitchFamily="18" charset="0"/>
                      <a:cs typeface="Times New Roman" panose="02020603050405020304" pitchFamily="18" charset="0"/>
                    </a:rPr>
                    <a:t> 0</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200 m </a:t>
                  </a:r>
                  <a:r>
                    <a:rPr lang="tr-TR" dirty="0">
                      <a:latin typeface="Times New Roman" panose="02020603050405020304" pitchFamily="18" charset="0"/>
                      <a:cs typeface="Times New Roman" panose="02020603050405020304" pitchFamily="18" charset="0"/>
                    </a:rPr>
                    <a:t>olan dikdörtgen şeklinde 60 sarımlı bir bobinin toplam direnci </a:t>
                  </a:r>
                  <a:r>
                    <a:rPr lang="en-US" dirty="0">
                      <a:latin typeface="Times New Roman" panose="02020603050405020304" pitchFamily="18" charset="0"/>
                      <a:cs typeface="Times New Roman" panose="02020603050405020304" pitchFamily="18" charset="0"/>
                    </a:rPr>
                    <a:t>10</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0 Ω</a:t>
                  </a:r>
                  <a:r>
                    <a:rPr lang="tr-TR" dirty="0">
                      <a:latin typeface="Times New Roman" panose="02020603050405020304" pitchFamily="18" charset="0"/>
                      <a:cs typeface="Times New Roman" panose="02020603050405020304" pitchFamily="18" charset="0"/>
                    </a:rPr>
                    <a:t> olup </a:t>
                  </a:r>
                  <a:r>
                    <a:rPr lang="en-US" dirty="0">
                      <a:latin typeface="Times New Roman" panose="02020603050405020304" pitchFamily="18" charset="0"/>
                      <a:cs typeface="Times New Roman" panose="02020603050405020304" pitchFamily="18" charset="0"/>
                    </a:rPr>
                    <a:t>30</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0 rad/s </a:t>
                  </a:r>
                  <a:r>
                    <a:rPr lang="tr-TR" dirty="0">
                      <a:latin typeface="Times New Roman" panose="02020603050405020304" pitchFamily="18" charset="0"/>
                      <a:cs typeface="Times New Roman" panose="02020603050405020304" pitchFamily="18" charset="0"/>
                    </a:rPr>
                    <a:t>açısal sürati ile </a:t>
                  </a:r>
                  <a:r>
                    <a:rPr lang="en-US" i="1" dirty="0">
                      <a:latin typeface="Times New Roman" panose="02020603050405020304" pitchFamily="18" charset="0"/>
                      <a:cs typeface="Times New Roman" panose="02020603050405020304" pitchFamily="18" charset="0"/>
                    </a:rPr>
                    <a:t>y </a:t>
                  </a:r>
                  <a:r>
                    <a:rPr lang="tr-TR" dirty="0">
                      <a:latin typeface="Times New Roman" panose="02020603050405020304" pitchFamily="18" charset="0"/>
                      <a:cs typeface="Times New Roman" panose="02020603050405020304" pitchFamily="18" charset="0"/>
                    </a:rPr>
                    <a:t>ekseni etrafında x ekseni yönünde </a:t>
                  </a:r>
                  <a:r>
                    <a:rPr lang="en-US" dirty="0">
                      <a:latin typeface="Times New Roman" panose="02020603050405020304" pitchFamily="18" charset="0"/>
                      <a:cs typeface="Times New Roman" panose="02020603050405020304" pitchFamily="18" charset="0"/>
                    </a:rPr>
                    <a:t>1</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00-T </a:t>
                  </a:r>
                  <a:r>
                    <a:rPr lang="tr-TR" dirty="0">
                      <a:latin typeface="Times New Roman" panose="02020603050405020304" pitchFamily="18" charset="0"/>
                      <a:cs typeface="Times New Roman" panose="02020603050405020304" pitchFamily="18" charset="0"/>
                    </a:rPr>
                    <a:t>düzgün manyetik alanın bulunduğu bölgede döndürülmektedir. İndüklenen </a:t>
                  </a:r>
                  <a:r>
                    <a:rPr lang="tr-TR" dirty="0" err="1">
                      <a:latin typeface="Times New Roman" panose="02020603050405020304" pitchFamily="18" charset="0"/>
                      <a:cs typeface="Times New Roman" panose="02020603050405020304" pitchFamily="18" charset="0"/>
                    </a:rPr>
                    <a:t>emk</a:t>
                  </a:r>
                  <a:r>
                    <a:rPr lang="tr-TR" dirty="0">
                      <a:latin typeface="Times New Roman" panose="02020603050405020304" pitchFamily="18" charset="0"/>
                      <a:cs typeface="Times New Roman" panose="02020603050405020304" pitchFamily="18" charset="0"/>
                    </a:rPr>
                    <a:t> en yüksek olduğunda bobine etki eden </a:t>
                  </a:r>
                  <a:r>
                    <a:rPr lang="tr-TR" dirty="0" err="1">
                      <a:latin typeface="Times New Roman" panose="02020603050405020304" pitchFamily="18" charset="0"/>
                      <a:cs typeface="Times New Roman" panose="02020603050405020304" pitchFamily="18" charset="0"/>
                    </a:rPr>
                    <a:t>tork</a:t>
                  </a:r>
                  <a:r>
                    <a:rPr lang="tr-TR"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n-US" b="0" i="0" baseline="0" smtClean="0">
                          <a:latin typeface="Cambria Math" panose="02040503050406030204" pitchFamily="18" charset="0"/>
                        </a:rPr>
                        <m:t>N</m:t>
                      </m:r>
                      <m:r>
                        <a:rPr lang="en-US" b="0" i="0" baseline="0" smtClean="0">
                          <a:latin typeface="Cambria Math" panose="02040503050406030204" pitchFamily="18" charset="0"/>
                          <a:ea typeface="Cambria Math" panose="02040503050406030204" pitchFamily="18" charset="0"/>
                        </a:rPr>
                        <m:t>∙</m:t>
                      </m:r>
                      <m:r>
                        <m:rPr>
                          <m:sty m:val="p"/>
                        </m:rPr>
                        <a:rPr lang="en-US" b="0" i="0" baseline="0" smtClean="0">
                          <a:latin typeface="Cambria Math" panose="02040503050406030204" pitchFamily="18" charset="0"/>
                        </a:rPr>
                        <m:t>m</m:t>
                      </m:r>
                      <m:r>
                        <a:rPr lang="tr-TR" b="0" i="0" baseline="0" smtClean="0">
                          <a:latin typeface="Cambria Math" panose="02040503050406030204" pitchFamily="18" charset="0"/>
                        </a:rPr>
                        <m:t> </m:t>
                      </m:r>
                    </m:oMath>
                  </a14:m>
                  <a:r>
                    <a:rPr lang="tr-TR" dirty="0">
                      <a:latin typeface="Times New Roman" panose="02020603050405020304" pitchFamily="18" charset="0"/>
                      <a:cs typeface="Times New Roman" panose="02020603050405020304" pitchFamily="18" charset="0"/>
                    </a:rPr>
                    <a:t> cinsinden nedir?</a:t>
                  </a:r>
                  <a:endParaRPr lang="en-US" dirty="0">
                    <a:latin typeface="Times New Roman" panose="02020603050405020304" pitchFamily="18" charset="0"/>
                    <a:cs typeface="Times New Roman" panose="02020603050405020304" pitchFamily="18" charset="0"/>
                  </a:endParaRPr>
                </a:p>
              </p:txBody>
            </p:sp>
          </mc:Choice>
          <mc:Fallback xmlns="">
            <p:sp>
              <p:nvSpPr>
                <p:cNvPr id="4" name="Dikdörtgen 3">
                  <a:extLst>
                    <a:ext uri="{FF2B5EF4-FFF2-40B4-BE49-F238E27FC236}">
                      <a16:creationId xmlns:a16="http://schemas.microsoft.com/office/drawing/2014/main" id="{1721DF8F-BBBB-411B-BFBF-018C282D22D4}"/>
                    </a:ext>
                  </a:extLst>
                </p:cNvPr>
                <p:cNvSpPr>
                  <a:spLocks noRot="1" noChangeAspect="1" noMove="1" noResize="1" noEditPoints="1" noAdjustHandles="1" noChangeArrowheads="1" noChangeShapeType="1" noTextEdit="1"/>
                </p:cNvSpPr>
                <p:nvPr/>
              </p:nvSpPr>
              <p:spPr>
                <a:xfrm>
                  <a:off x="251520" y="2060848"/>
                  <a:ext cx="7776864" cy="1477328"/>
                </a:xfrm>
                <a:prstGeom prst="rect">
                  <a:avLst/>
                </a:prstGeom>
                <a:blipFill>
                  <a:blip r:embed="rId3"/>
                  <a:stretch>
                    <a:fillRect l="-627" t="-2066" b="-5785"/>
                  </a:stretch>
                </a:blipFill>
              </p:spPr>
              <p:txBody>
                <a:bodyPr/>
                <a:lstStyle/>
                <a:p>
                  <a:r>
                    <a:rPr lang="en-US">
                      <a:noFill/>
                    </a:rPr>
                    <a:t> </a:t>
                  </a:r>
                </a:p>
              </p:txBody>
            </p:sp>
          </mc:Fallback>
        </mc:AlternateContent>
      </p:grpSp>
      <p:sp>
        <p:nvSpPr>
          <p:cNvPr id="6" name="Metin kutusu 5">
            <a:extLst>
              <a:ext uri="{FF2B5EF4-FFF2-40B4-BE49-F238E27FC236}">
                <a16:creationId xmlns:a16="http://schemas.microsoft.com/office/drawing/2014/main" id="{80D0EB2E-4210-4665-9BC2-542E45EC2B1D}"/>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D8</a:t>
            </a:r>
          </a:p>
        </p:txBody>
      </p:sp>
    </p:spTree>
    <p:extLst>
      <p:ext uri="{BB962C8B-B14F-4D97-AF65-F5344CB8AC3E}">
        <p14:creationId xmlns:p14="http://schemas.microsoft.com/office/powerpoint/2010/main" val="9211342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 1">
            <a:extLst>
              <a:ext uri="{FF2B5EF4-FFF2-40B4-BE49-F238E27FC236}">
                <a16:creationId xmlns:a16="http://schemas.microsoft.com/office/drawing/2014/main" id="{928A5A9C-640E-46A8-9E64-0AAFB9CE097B}"/>
              </a:ext>
            </a:extLst>
          </p:cNvPr>
          <p:cNvGrpSpPr/>
          <p:nvPr/>
        </p:nvGrpSpPr>
        <p:grpSpPr>
          <a:xfrm>
            <a:off x="395536" y="476672"/>
            <a:ext cx="8280920" cy="5659225"/>
            <a:chOff x="395536" y="476672"/>
            <a:chExt cx="8280920" cy="5659225"/>
          </a:xfrm>
        </p:grpSpPr>
        <p:sp>
          <p:nvSpPr>
            <p:cNvPr id="3" name="Dikdörtgen 2">
              <a:extLst>
                <a:ext uri="{FF2B5EF4-FFF2-40B4-BE49-F238E27FC236}">
                  <a16:creationId xmlns:a16="http://schemas.microsoft.com/office/drawing/2014/main" id="{789BF14C-6170-4DE5-B00E-9D9B48227760}"/>
                </a:ext>
              </a:extLst>
            </p:cNvPr>
            <p:cNvSpPr/>
            <p:nvPr/>
          </p:nvSpPr>
          <p:spPr>
            <a:xfrm>
              <a:off x="395536" y="476672"/>
              <a:ext cx="8280920" cy="1754326"/>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 conducting rod of length 50.0 cm is free to slide on two parallel conducting bars. A resistor </a:t>
              </a:r>
              <a:r>
                <a:rPr lang="en-US" i="1"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=4.00 Ω is connected to the end of the bar. The conducting bar and the rod have negligible resistance. A constant magnetic field </a:t>
              </a:r>
              <a:r>
                <a:rPr lang="en-US" i="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2.00 T is directed perpendicularly into the page. An external agent pulls the rod to the left with a constant speed of </a:t>
              </a:r>
              <a:r>
                <a:rPr lang="en-US" i="1" dirty="0">
                  <a:latin typeface="Times New Roman" panose="02020603050405020304" pitchFamily="18" charset="0"/>
                  <a:cs typeface="Times New Roman" panose="02020603050405020304" pitchFamily="18" charset="0"/>
                </a:rPr>
                <a:t>v=</a:t>
              </a:r>
              <a:r>
                <a:rPr lang="en-US" dirty="0">
                  <a:latin typeface="Times New Roman" panose="02020603050405020304" pitchFamily="18" charset="0"/>
                  <a:cs typeface="Times New Roman" panose="02020603050405020304" pitchFamily="18" charset="0"/>
                </a:rPr>
                <a:t>8.00 m/s. Find the magnitude of the applied force that is needed to move the rod with this constant velocity. Give your answer in N.</a:t>
              </a:r>
            </a:p>
          </p:txBody>
        </p:sp>
        <p:pic>
          <p:nvPicPr>
            <p:cNvPr id="4" name="Resim 3">
              <a:extLst>
                <a:ext uri="{FF2B5EF4-FFF2-40B4-BE49-F238E27FC236}">
                  <a16:creationId xmlns:a16="http://schemas.microsoft.com/office/drawing/2014/main" id="{6263F112-CFBA-4F15-A0B1-44E411014B37}"/>
                </a:ext>
              </a:extLst>
            </p:cNvPr>
            <p:cNvPicPr>
              <a:picLocks noChangeAspect="1"/>
            </p:cNvPicPr>
            <p:nvPr/>
          </p:nvPicPr>
          <p:blipFill>
            <a:blip r:embed="rId2"/>
            <a:stretch>
              <a:fillRect/>
            </a:stretch>
          </p:blipFill>
          <p:spPr>
            <a:xfrm>
              <a:off x="2180499" y="3861048"/>
              <a:ext cx="4683512" cy="2274849"/>
            </a:xfrm>
            <a:prstGeom prst="rect">
              <a:avLst/>
            </a:prstGeom>
          </p:spPr>
        </p:pic>
        <p:sp>
          <p:nvSpPr>
            <p:cNvPr id="5" name="Dikdörtgen 4">
              <a:extLst>
                <a:ext uri="{FF2B5EF4-FFF2-40B4-BE49-F238E27FC236}">
                  <a16:creationId xmlns:a16="http://schemas.microsoft.com/office/drawing/2014/main" id="{D6F03A76-24D6-413C-B234-11C8DFE01255}"/>
                </a:ext>
              </a:extLst>
            </p:cNvPr>
            <p:cNvSpPr/>
            <p:nvPr/>
          </p:nvSpPr>
          <p:spPr>
            <a:xfrm>
              <a:off x="395536" y="2250738"/>
              <a:ext cx="8280920" cy="1754326"/>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50</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0 cm </a:t>
              </a:r>
              <a:r>
                <a:rPr lang="tr-TR" dirty="0">
                  <a:latin typeface="Times New Roman" panose="02020603050405020304" pitchFamily="18" charset="0"/>
                  <a:cs typeface="Times New Roman" panose="02020603050405020304" pitchFamily="18" charset="0"/>
                </a:rPr>
                <a:t>uzunluğunda iletken bir çubuk iletken raylar üzerinde serbestçe kayabilmektedir. Rayların ucuna </a:t>
              </a:r>
              <a:r>
                <a:rPr lang="en-US" i="1"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=4</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00 Ω </a:t>
              </a:r>
              <a:r>
                <a:rPr lang="tr-TR" dirty="0">
                  <a:latin typeface="Times New Roman" panose="02020603050405020304" pitchFamily="18" charset="0"/>
                  <a:cs typeface="Times New Roman" panose="02020603050405020304" pitchFamily="18" charset="0"/>
                </a:rPr>
                <a:t>direnci bağlanmıştır ve çubuk ile rayların dirençleri ihmal edilebilecek kadar küçüktür. Sayfa düzleminden bize doğru </a:t>
              </a:r>
              <a:r>
                <a:rPr lang="en-US" i="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2</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00 T </a:t>
              </a:r>
              <a:r>
                <a:rPr lang="tr-TR" dirty="0">
                  <a:latin typeface="Times New Roman" panose="02020603050405020304" pitchFamily="18" charset="0"/>
                  <a:cs typeface="Times New Roman" panose="02020603050405020304" pitchFamily="18" charset="0"/>
                </a:rPr>
                <a:t>düzgün manyetik alanı uygulanmıştır. Dış bir kuvvet ile çubuk sola doğru sabit </a:t>
              </a:r>
              <a:r>
                <a:rPr lang="en-US" i="1" dirty="0">
                  <a:latin typeface="Times New Roman" panose="02020603050405020304" pitchFamily="18" charset="0"/>
                  <a:cs typeface="Times New Roman" panose="02020603050405020304" pitchFamily="18" charset="0"/>
                </a:rPr>
                <a:t>v=</a:t>
              </a:r>
              <a:r>
                <a:rPr lang="en-US" dirty="0">
                  <a:latin typeface="Times New Roman" panose="02020603050405020304" pitchFamily="18" charset="0"/>
                  <a:cs typeface="Times New Roman" panose="02020603050405020304" pitchFamily="18" charset="0"/>
                </a:rPr>
                <a:t>8</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00 m/s</a:t>
              </a:r>
              <a:r>
                <a:rPr lang="tr-TR" dirty="0">
                  <a:latin typeface="Times New Roman" panose="02020603050405020304" pitchFamily="18" charset="0"/>
                  <a:cs typeface="Times New Roman" panose="02020603050405020304" pitchFamily="18" charset="0"/>
                </a:rPr>
                <a:t> hızıyla çekilmektedir</a:t>
              </a:r>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Hızın sabit olması için gerekli dış kuvvetin büyüklüğü N cinsinden nedir?</a:t>
              </a:r>
              <a:endParaRPr lang="en-US" dirty="0">
                <a:latin typeface="Times New Roman" panose="02020603050405020304" pitchFamily="18" charset="0"/>
                <a:cs typeface="Times New Roman" panose="02020603050405020304" pitchFamily="18" charset="0"/>
              </a:endParaRPr>
            </a:p>
          </p:txBody>
        </p:sp>
        <p:sp>
          <p:nvSpPr>
            <p:cNvPr id="6" name="Metin kutusu 5">
              <a:extLst>
                <a:ext uri="{FF2B5EF4-FFF2-40B4-BE49-F238E27FC236}">
                  <a16:creationId xmlns:a16="http://schemas.microsoft.com/office/drawing/2014/main" id="{4D15103B-D9E2-4EB6-8F27-0272FCE7E4FA}"/>
                </a:ext>
              </a:extLst>
            </p:cNvPr>
            <p:cNvSpPr txBox="1"/>
            <p:nvPr/>
          </p:nvSpPr>
          <p:spPr>
            <a:xfrm>
              <a:off x="1919949" y="4885814"/>
              <a:ext cx="360040" cy="369332"/>
            </a:xfrm>
            <a:prstGeom prst="rect">
              <a:avLst/>
            </a:prstGeom>
            <a:solidFill>
              <a:schemeClr val="bg1"/>
            </a:solidFill>
          </p:spPr>
          <p:txBody>
            <a:bodyPr wrap="square" rtlCol="0">
              <a:spAutoFit/>
            </a:bodyPr>
            <a:lstStyle/>
            <a:p>
              <a:r>
                <a:rPr lang="tr-TR" i="1" dirty="0">
                  <a:latin typeface="Times New Roman" panose="02020603050405020304" pitchFamily="18" charset="0"/>
                  <a:cs typeface="Times New Roman" panose="02020603050405020304" pitchFamily="18" charset="0"/>
                </a:rPr>
                <a:t>R</a:t>
              </a:r>
              <a:endParaRPr lang="en-US" i="1" dirty="0">
                <a:latin typeface="Times New Roman" panose="02020603050405020304" pitchFamily="18" charset="0"/>
                <a:cs typeface="Times New Roman" panose="02020603050405020304" pitchFamily="18" charset="0"/>
              </a:endParaRPr>
            </a:p>
          </p:txBody>
        </p:sp>
      </p:grpSp>
      <p:sp>
        <p:nvSpPr>
          <p:cNvPr id="7" name="Metin kutusu 6">
            <a:extLst>
              <a:ext uri="{FF2B5EF4-FFF2-40B4-BE49-F238E27FC236}">
                <a16:creationId xmlns:a16="http://schemas.microsoft.com/office/drawing/2014/main" id="{9D1FCBC9-D6B1-46F1-A655-DCAF61447BA9}"/>
              </a:ext>
            </a:extLst>
          </p:cNvPr>
          <p:cNvSpPr txBox="1"/>
          <p:nvPr/>
        </p:nvSpPr>
        <p:spPr>
          <a:xfrm>
            <a:off x="7956376" y="6378892"/>
            <a:ext cx="504056" cy="369332"/>
          </a:xfrm>
          <a:prstGeom prst="rect">
            <a:avLst/>
          </a:prstGeom>
          <a:noFill/>
        </p:spPr>
        <p:txBody>
          <a:bodyPr wrap="square" rtlCol="0">
            <a:spAutoFit/>
          </a:bodyPr>
          <a:lstStyle/>
          <a:p>
            <a:r>
              <a:rPr lang="tr-TR" dirty="0"/>
              <a:t>2</a:t>
            </a:r>
            <a:endParaRPr lang="en-US" dirty="0"/>
          </a:p>
        </p:txBody>
      </p:sp>
      <p:sp>
        <p:nvSpPr>
          <p:cNvPr id="8" name="Metin kutusu 7">
            <a:extLst>
              <a:ext uri="{FF2B5EF4-FFF2-40B4-BE49-F238E27FC236}">
                <a16:creationId xmlns:a16="http://schemas.microsoft.com/office/drawing/2014/main" id="{6FADDCF6-A8D8-4191-B604-A4D1C576506A}"/>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A9</a:t>
            </a:r>
          </a:p>
        </p:txBody>
      </p:sp>
    </p:spTree>
    <p:extLst>
      <p:ext uri="{BB962C8B-B14F-4D97-AF65-F5344CB8AC3E}">
        <p14:creationId xmlns:p14="http://schemas.microsoft.com/office/powerpoint/2010/main" val="460424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 1">
            <a:extLst>
              <a:ext uri="{FF2B5EF4-FFF2-40B4-BE49-F238E27FC236}">
                <a16:creationId xmlns:a16="http://schemas.microsoft.com/office/drawing/2014/main" id="{B809BDF2-D984-4101-8969-73DF51201D76}"/>
              </a:ext>
            </a:extLst>
          </p:cNvPr>
          <p:cNvGrpSpPr/>
          <p:nvPr/>
        </p:nvGrpSpPr>
        <p:grpSpPr>
          <a:xfrm>
            <a:off x="395536" y="476672"/>
            <a:ext cx="8280920" cy="5659225"/>
            <a:chOff x="395536" y="476672"/>
            <a:chExt cx="8280920" cy="5659225"/>
          </a:xfrm>
        </p:grpSpPr>
        <p:sp>
          <p:nvSpPr>
            <p:cNvPr id="3" name="Dikdörtgen 2">
              <a:extLst>
                <a:ext uri="{FF2B5EF4-FFF2-40B4-BE49-F238E27FC236}">
                  <a16:creationId xmlns:a16="http://schemas.microsoft.com/office/drawing/2014/main" id="{789BF14C-6170-4DE5-B00E-9D9B48227760}"/>
                </a:ext>
              </a:extLst>
            </p:cNvPr>
            <p:cNvSpPr/>
            <p:nvPr/>
          </p:nvSpPr>
          <p:spPr>
            <a:xfrm>
              <a:off x="395536" y="476672"/>
              <a:ext cx="8280920" cy="1754326"/>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 conducting rod is free to slide on two parallel conducting bars. A resistor is connected to the end of the bar. The conducting bar and the rod have negligible resistance. A constant magnetic field is directed perpendicularly into the page. The power dissipated in the resistor is 64 W. The constant speed of the rod is  </a:t>
              </a:r>
              <a:r>
                <a:rPr lang="en-US" i="1" dirty="0">
                  <a:latin typeface="Times New Roman" panose="02020603050405020304" pitchFamily="18" charset="0"/>
                  <a:cs typeface="Times New Roman" panose="02020603050405020304" pitchFamily="18" charset="0"/>
                </a:rPr>
                <a:t>v=</a:t>
              </a:r>
              <a:r>
                <a:rPr lang="en-US" dirty="0">
                  <a:latin typeface="Times New Roman" panose="02020603050405020304" pitchFamily="18" charset="0"/>
                  <a:cs typeface="Times New Roman" panose="02020603050405020304" pitchFamily="18" charset="0"/>
                </a:rPr>
                <a:t>8.00 m/s. Find the magnitude of the applied force that is needed to move the rod with this constant velocity. Give your answer in N.</a:t>
              </a:r>
            </a:p>
          </p:txBody>
        </p:sp>
        <p:pic>
          <p:nvPicPr>
            <p:cNvPr id="4" name="Resim 3">
              <a:extLst>
                <a:ext uri="{FF2B5EF4-FFF2-40B4-BE49-F238E27FC236}">
                  <a16:creationId xmlns:a16="http://schemas.microsoft.com/office/drawing/2014/main" id="{6263F112-CFBA-4F15-A0B1-44E411014B37}"/>
                </a:ext>
              </a:extLst>
            </p:cNvPr>
            <p:cNvPicPr>
              <a:picLocks noChangeAspect="1"/>
            </p:cNvPicPr>
            <p:nvPr/>
          </p:nvPicPr>
          <p:blipFill>
            <a:blip r:embed="rId2"/>
            <a:stretch>
              <a:fillRect/>
            </a:stretch>
          </p:blipFill>
          <p:spPr>
            <a:xfrm>
              <a:off x="2180499" y="3861048"/>
              <a:ext cx="4683512" cy="2274849"/>
            </a:xfrm>
            <a:prstGeom prst="rect">
              <a:avLst/>
            </a:prstGeom>
          </p:spPr>
        </p:pic>
        <p:sp>
          <p:nvSpPr>
            <p:cNvPr id="5" name="Dikdörtgen 4">
              <a:extLst>
                <a:ext uri="{FF2B5EF4-FFF2-40B4-BE49-F238E27FC236}">
                  <a16:creationId xmlns:a16="http://schemas.microsoft.com/office/drawing/2014/main" id="{D6F03A76-24D6-413C-B234-11C8DFE01255}"/>
                </a:ext>
              </a:extLst>
            </p:cNvPr>
            <p:cNvSpPr/>
            <p:nvPr/>
          </p:nvSpPr>
          <p:spPr>
            <a:xfrm>
              <a:off x="395536" y="2250738"/>
              <a:ext cx="8280920" cy="1477328"/>
            </a:xfrm>
            <a:prstGeom prst="rect">
              <a:avLst/>
            </a:prstGeom>
          </p:spPr>
          <p:txBody>
            <a:bodyPr wrap="square">
              <a:spAutoFit/>
            </a:bodyPr>
            <a:lstStyle/>
            <a:p>
              <a:r>
                <a:rPr lang="tr-TR" dirty="0">
                  <a:latin typeface="Times New Roman" panose="02020603050405020304" pitchFamily="18" charset="0"/>
                  <a:cs typeface="Times New Roman" panose="02020603050405020304" pitchFamily="18" charset="0"/>
                </a:rPr>
                <a:t>İletken bir çubuk iletken raylar üzerinde serbestçe kayabilmektedir. Rayların ucuna </a:t>
              </a:r>
              <a:r>
                <a:rPr lang="en-US" i="1" dirty="0">
                  <a:latin typeface="Times New Roman" panose="02020603050405020304" pitchFamily="18" charset="0"/>
                  <a:cs typeface="Times New Roman" panose="02020603050405020304" pitchFamily="18" charset="0"/>
                </a:rPr>
                <a:t>R</a:t>
              </a:r>
              <a:r>
                <a:rPr lang="tr-TR" i="1"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direnci bağlanmıştır ve çubuk ile rayların dirençleri ihmal edilebilecek kadar küçüktür. Sayfa düzleminden bize doğru düzgün manyetik alan uygulanmaktadır. Dış bir kuvvet ile çubuk sola doğru sabit </a:t>
              </a:r>
              <a:r>
                <a:rPr lang="en-US" i="1" dirty="0">
                  <a:latin typeface="Times New Roman" panose="02020603050405020304" pitchFamily="18" charset="0"/>
                  <a:cs typeface="Times New Roman" panose="02020603050405020304" pitchFamily="18" charset="0"/>
                </a:rPr>
                <a:t>v=</a:t>
              </a:r>
              <a:r>
                <a:rPr lang="en-US" dirty="0">
                  <a:latin typeface="Times New Roman" panose="02020603050405020304" pitchFamily="18" charset="0"/>
                  <a:cs typeface="Times New Roman" panose="02020603050405020304" pitchFamily="18" charset="0"/>
                </a:rPr>
                <a:t>8</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00 m/s</a:t>
              </a:r>
              <a:r>
                <a:rPr lang="tr-TR" dirty="0">
                  <a:latin typeface="Times New Roman" panose="02020603050405020304" pitchFamily="18" charset="0"/>
                  <a:cs typeface="Times New Roman" panose="02020603050405020304" pitchFamily="18" charset="0"/>
                </a:rPr>
                <a:t> hızıyla çekilirken dirençte harcanan güç 64 W olmaktadır</a:t>
              </a:r>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Hızın sabit olması için gerekli dış kuvvetin büyüklüğü N cinsinden nedir?</a:t>
              </a:r>
              <a:endParaRPr lang="en-US" dirty="0">
                <a:latin typeface="Times New Roman" panose="02020603050405020304" pitchFamily="18" charset="0"/>
                <a:cs typeface="Times New Roman" panose="02020603050405020304" pitchFamily="18" charset="0"/>
              </a:endParaRPr>
            </a:p>
          </p:txBody>
        </p:sp>
        <p:sp>
          <p:nvSpPr>
            <p:cNvPr id="6" name="Metin kutusu 5">
              <a:extLst>
                <a:ext uri="{FF2B5EF4-FFF2-40B4-BE49-F238E27FC236}">
                  <a16:creationId xmlns:a16="http://schemas.microsoft.com/office/drawing/2014/main" id="{4D15103B-D9E2-4EB6-8F27-0272FCE7E4FA}"/>
                </a:ext>
              </a:extLst>
            </p:cNvPr>
            <p:cNvSpPr txBox="1"/>
            <p:nvPr/>
          </p:nvSpPr>
          <p:spPr>
            <a:xfrm>
              <a:off x="1919949" y="4885814"/>
              <a:ext cx="360040" cy="369332"/>
            </a:xfrm>
            <a:prstGeom prst="rect">
              <a:avLst/>
            </a:prstGeom>
            <a:solidFill>
              <a:schemeClr val="bg1"/>
            </a:solidFill>
          </p:spPr>
          <p:txBody>
            <a:bodyPr wrap="square" rtlCol="0">
              <a:spAutoFit/>
            </a:bodyPr>
            <a:lstStyle/>
            <a:p>
              <a:r>
                <a:rPr lang="tr-TR" i="1" dirty="0">
                  <a:latin typeface="Times New Roman" panose="02020603050405020304" pitchFamily="18" charset="0"/>
                  <a:cs typeface="Times New Roman" panose="02020603050405020304" pitchFamily="18" charset="0"/>
                </a:rPr>
                <a:t>R</a:t>
              </a:r>
              <a:endParaRPr lang="en-US" i="1" dirty="0">
                <a:latin typeface="Times New Roman" panose="02020603050405020304" pitchFamily="18" charset="0"/>
                <a:cs typeface="Times New Roman" panose="02020603050405020304" pitchFamily="18" charset="0"/>
              </a:endParaRPr>
            </a:p>
          </p:txBody>
        </p:sp>
      </p:grpSp>
      <p:sp>
        <p:nvSpPr>
          <p:cNvPr id="7" name="Metin kutusu 6">
            <a:extLst>
              <a:ext uri="{FF2B5EF4-FFF2-40B4-BE49-F238E27FC236}">
                <a16:creationId xmlns:a16="http://schemas.microsoft.com/office/drawing/2014/main" id="{9D1FCBC9-D6B1-46F1-A655-DCAF61447BA9}"/>
              </a:ext>
            </a:extLst>
          </p:cNvPr>
          <p:cNvSpPr txBox="1"/>
          <p:nvPr/>
        </p:nvSpPr>
        <p:spPr>
          <a:xfrm>
            <a:off x="7956376" y="6309320"/>
            <a:ext cx="504056" cy="369332"/>
          </a:xfrm>
          <a:prstGeom prst="rect">
            <a:avLst/>
          </a:prstGeom>
          <a:noFill/>
        </p:spPr>
        <p:txBody>
          <a:bodyPr wrap="square" rtlCol="0">
            <a:spAutoFit/>
          </a:bodyPr>
          <a:lstStyle/>
          <a:p>
            <a:r>
              <a:rPr lang="tr-TR" dirty="0"/>
              <a:t>8</a:t>
            </a:r>
            <a:endParaRPr lang="en-US" dirty="0"/>
          </a:p>
        </p:txBody>
      </p:sp>
      <p:sp>
        <p:nvSpPr>
          <p:cNvPr id="8" name="Metin kutusu 7">
            <a:extLst>
              <a:ext uri="{FF2B5EF4-FFF2-40B4-BE49-F238E27FC236}">
                <a16:creationId xmlns:a16="http://schemas.microsoft.com/office/drawing/2014/main" id="{EFBBB237-BB0C-4660-934E-FF4D9E4A9A2A}"/>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B9</a:t>
            </a:r>
          </a:p>
        </p:txBody>
      </p:sp>
    </p:spTree>
    <p:extLst>
      <p:ext uri="{BB962C8B-B14F-4D97-AF65-F5344CB8AC3E}">
        <p14:creationId xmlns:p14="http://schemas.microsoft.com/office/powerpoint/2010/main" val="38599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 1">
            <a:extLst>
              <a:ext uri="{FF2B5EF4-FFF2-40B4-BE49-F238E27FC236}">
                <a16:creationId xmlns:a16="http://schemas.microsoft.com/office/drawing/2014/main" id="{7A2ED201-5D53-47B6-AE43-405F46B0E180}"/>
              </a:ext>
            </a:extLst>
          </p:cNvPr>
          <p:cNvGrpSpPr/>
          <p:nvPr/>
        </p:nvGrpSpPr>
        <p:grpSpPr>
          <a:xfrm>
            <a:off x="395536" y="476672"/>
            <a:ext cx="8352928" cy="5518166"/>
            <a:chOff x="395536" y="476672"/>
            <a:chExt cx="8352928" cy="5518166"/>
          </a:xfrm>
        </p:grpSpPr>
        <p:sp>
          <p:nvSpPr>
            <p:cNvPr id="3" name="Dikdörtgen 2">
              <a:extLst>
                <a:ext uri="{FF2B5EF4-FFF2-40B4-BE49-F238E27FC236}">
                  <a16:creationId xmlns:a16="http://schemas.microsoft.com/office/drawing/2014/main" id="{789BF14C-6170-4DE5-B00E-9D9B48227760}"/>
                </a:ext>
              </a:extLst>
            </p:cNvPr>
            <p:cNvSpPr/>
            <p:nvPr/>
          </p:nvSpPr>
          <p:spPr>
            <a:xfrm>
              <a:off x="395536" y="476672"/>
              <a:ext cx="8352928" cy="147732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 conducting rod of length </a:t>
              </a:r>
              <a:r>
                <a:rPr lang="tr-TR"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0.0 cm is free to slide on two parallel conducting bars. A resistor </a:t>
              </a:r>
              <a:r>
                <a:rPr lang="en-US" i="1"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.00 Ω is connected to the end of the bar. The conducting bar and the rod have negligible resistance. A constant magnetic field </a:t>
              </a:r>
              <a:r>
                <a:rPr lang="en-US" i="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2.</a:t>
              </a:r>
              <a:r>
                <a:rPr lang="tr-TR" dirty="0">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0 T is directed perpendicularly into the page. An external agent pulls the rod to the left with a constant speed of </a:t>
              </a:r>
              <a:r>
                <a:rPr lang="en-US" i="1" dirty="0">
                  <a:latin typeface="Times New Roman" panose="02020603050405020304" pitchFamily="18" charset="0"/>
                  <a:cs typeface="Times New Roman" panose="02020603050405020304" pitchFamily="18" charset="0"/>
                </a:rPr>
                <a:t>v=</a:t>
              </a:r>
              <a:r>
                <a:rPr lang="tr-TR" dirty="0">
                  <a:latin typeface="Times New Roman" panose="02020603050405020304" pitchFamily="18" charset="0"/>
                  <a:cs typeface="Times New Roman" panose="02020603050405020304" pitchFamily="18" charset="0"/>
                </a:rPr>
                <a:t>10</a:t>
              </a:r>
              <a:r>
                <a:rPr lang="en-US" dirty="0">
                  <a:latin typeface="Times New Roman" panose="02020603050405020304" pitchFamily="18" charset="0"/>
                  <a:cs typeface="Times New Roman" panose="02020603050405020304" pitchFamily="18" charset="0"/>
                </a:rPr>
                <a:t>.0 m/s. What is the power dissipated in the resistor? Give your answer in W.</a:t>
              </a:r>
            </a:p>
          </p:txBody>
        </p:sp>
        <p:pic>
          <p:nvPicPr>
            <p:cNvPr id="4" name="Resim 3">
              <a:extLst>
                <a:ext uri="{FF2B5EF4-FFF2-40B4-BE49-F238E27FC236}">
                  <a16:creationId xmlns:a16="http://schemas.microsoft.com/office/drawing/2014/main" id="{6263F112-CFBA-4F15-A0B1-44E411014B37}"/>
                </a:ext>
              </a:extLst>
            </p:cNvPr>
            <p:cNvPicPr>
              <a:picLocks noChangeAspect="1"/>
            </p:cNvPicPr>
            <p:nvPr/>
          </p:nvPicPr>
          <p:blipFill>
            <a:blip r:embed="rId2"/>
            <a:stretch>
              <a:fillRect/>
            </a:stretch>
          </p:blipFill>
          <p:spPr>
            <a:xfrm>
              <a:off x="2194240" y="3719989"/>
              <a:ext cx="4683512" cy="2274849"/>
            </a:xfrm>
            <a:prstGeom prst="rect">
              <a:avLst/>
            </a:prstGeom>
          </p:spPr>
        </p:pic>
        <p:sp>
          <p:nvSpPr>
            <p:cNvPr id="5" name="Dikdörtgen 4">
              <a:extLst>
                <a:ext uri="{FF2B5EF4-FFF2-40B4-BE49-F238E27FC236}">
                  <a16:creationId xmlns:a16="http://schemas.microsoft.com/office/drawing/2014/main" id="{D6F03A76-24D6-413C-B234-11C8DFE01255}"/>
                </a:ext>
              </a:extLst>
            </p:cNvPr>
            <p:cNvSpPr/>
            <p:nvPr/>
          </p:nvSpPr>
          <p:spPr>
            <a:xfrm>
              <a:off x="395536" y="2101603"/>
              <a:ext cx="8280920" cy="1477328"/>
            </a:xfrm>
            <a:prstGeom prst="rect">
              <a:avLst/>
            </a:prstGeom>
          </p:spPr>
          <p:txBody>
            <a:bodyPr wrap="square">
              <a:spAutoFit/>
            </a:bodyPr>
            <a:lstStyle/>
            <a:p>
              <a:r>
                <a:rPr lang="tr-TR"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0</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0 cm </a:t>
              </a:r>
              <a:r>
                <a:rPr lang="tr-TR" dirty="0">
                  <a:latin typeface="Times New Roman" panose="02020603050405020304" pitchFamily="18" charset="0"/>
                  <a:cs typeface="Times New Roman" panose="02020603050405020304" pitchFamily="18" charset="0"/>
                </a:rPr>
                <a:t>uzunluğunda iletken bir çubuk iletken raylar üzerinde serbestçe kayabilmektedir. Rayların ucuna </a:t>
              </a:r>
              <a:r>
                <a:rPr lang="en-US" i="1"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00 Ω </a:t>
              </a:r>
              <a:r>
                <a:rPr lang="tr-TR" dirty="0">
                  <a:latin typeface="Times New Roman" panose="02020603050405020304" pitchFamily="18" charset="0"/>
                  <a:cs typeface="Times New Roman" panose="02020603050405020304" pitchFamily="18" charset="0"/>
                </a:rPr>
                <a:t>direnci bağlanmıştır ve çubuk ile rayların dirençleri ihmal edilebilecek kadar küçüktür. Sayfa düzleminden bize doğru </a:t>
              </a:r>
              <a:r>
                <a:rPr lang="en-US" i="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2</a:t>
              </a:r>
              <a:r>
                <a:rPr lang="tr-TR" dirty="0">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0 T </a:t>
              </a:r>
              <a:r>
                <a:rPr lang="tr-TR" dirty="0">
                  <a:latin typeface="Times New Roman" panose="02020603050405020304" pitchFamily="18" charset="0"/>
                  <a:cs typeface="Times New Roman" panose="02020603050405020304" pitchFamily="18" charset="0"/>
                </a:rPr>
                <a:t>düzgün manyetik alanı uygulanmıştır. Dış bir kuvvet ile çubuk sola doğru sabit </a:t>
              </a:r>
              <a:r>
                <a:rPr lang="en-US" i="1" dirty="0">
                  <a:latin typeface="Times New Roman" panose="02020603050405020304" pitchFamily="18" charset="0"/>
                  <a:cs typeface="Times New Roman" panose="02020603050405020304" pitchFamily="18" charset="0"/>
                </a:rPr>
                <a:t>v=</a:t>
              </a:r>
              <a:r>
                <a:rPr lang="tr-TR" dirty="0">
                  <a:latin typeface="Times New Roman" panose="02020603050405020304" pitchFamily="18" charset="0"/>
                  <a:cs typeface="Times New Roman" panose="02020603050405020304" pitchFamily="18" charset="0"/>
                </a:rPr>
                <a:t>10,</a:t>
              </a:r>
              <a:r>
                <a:rPr lang="en-US" dirty="0">
                  <a:latin typeface="Times New Roman" panose="02020603050405020304" pitchFamily="18" charset="0"/>
                  <a:cs typeface="Times New Roman" panose="02020603050405020304" pitchFamily="18" charset="0"/>
                </a:rPr>
                <a:t>0 m/s</a:t>
              </a:r>
              <a:r>
                <a:rPr lang="tr-TR" dirty="0">
                  <a:latin typeface="Times New Roman" panose="02020603050405020304" pitchFamily="18" charset="0"/>
                  <a:cs typeface="Times New Roman" panose="02020603050405020304" pitchFamily="18" charset="0"/>
                </a:rPr>
                <a:t> hızıyla çekilmektedir</a:t>
              </a:r>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Dirençte harcanan güç W cinsinden nedir?</a:t>
              </a:r>
              <a:endParaRPr lang="en-US" dirty="0">
                <a:latin typeface="Times New Roman" panose="02020603050405020304" pitchFamily="18" charset="0"/>
                <a:cs typeface="Times New Roman" panose="02020603050405020304" pitchFamily="18" charset="0"/>
              </a:endParaRPr>
            </a:p>
          </p:txBody>
        </p:sp>
        <p:sp>
          <p:nvSpPr>
            <p:cNvPr id="6" name="Metin kutusu 5">
              <a:extLst>
                <a:ext uri="{FF2B5EF4-FFF2-40B4-BE49-F238E27FC236}">
                  <a16:creationId xmlns:a16="http://schemas.microsoft.com/office/drawing/2014/main" id="{4D15103B-D9E2-4EB6-8F27-0272FCE7E4FA}"/>
                </a:ext>
              </a:extLst>
            </p:cNvPr>
            <p:cNvSpPr txBox="1"/>
            <p:nvPr/>
          </p:nvSpPr>
          <p:spPr>
            <a:xfrm>
              <a:off x="1906208" y="4672748"/>
              <a:ext cx="360040" cy="369332"/>
            </a:xfrm>
            <a:prstGeom prst="rect">
              <a:avLst/>
            </a:prstGeom>
            <a:solidFill>
              <a:schemeClr val="bg1"/>
            </a:solidFill>
          </p:spPr>
          <p:txBody>
            <a:bodyPr wrap="square" rtlCol="0">
              <a:spAutoFit/>
            </a:bodyPr>
            <a:lstStyle/>
            <a:p>
              <a:r>
                <a:rPr lang="tr-TR" i="1" dirty="0">
                  <a:latin typeface="Times New Roman" panose="02020603050405020304" pitchFamily="18" charset="0"/>
                  <a:cs typeface="Times New Roman" panose="02020603050405020304" pitchFamily="18" charset="0"/>
                </a:rPr>
                <a:t>R</a:t>
              </a:r>
              <a:endParaRPr lang="en-US" i="1" dirty="0">
                <a:latin typeface="Times New Roman" panose="02020603050405020304" pitchFamily="18" charset="0"/>
                <a:cs typeface="Times New Roman" panose="02020603050405020304" pitchFamily="18" charset="0"/>
              </a:endParaRPr>
            </a:p>
          </p:txBody>
        </p:sp>
      </p:grpSp>
      <p:sp>
        <p:nvSpPr>
          <p:cNvPr id="7" name="Metin kutusu 6">
            <a:extLst>
              <a:ext uri="{FF2B5EF4-FFF2-40B4-BE49-F238E27FC236}">
                <a16:creationId xmlns:a16="http://schemas.microsoft.com/office/drawing/2014/main" id="{9D1FCBC9-D6B1-46F1-A655-DCAF61447BA9}"/>
              </a:ext>
            </a:extLst>
          </p:cNvPr>
          <p:cNvSpPr txBox="1"/>
          <p:nvPr/>
        </p:nvSpPr>
        <p:spPr>
          <a:xfrm>
            <a:off x="8028384" y="6309320"/>
            <a:ext cx="504056" cy="369332"/>
          </a:xfrm>
          <a:prstGeom prst="rect">
            <a:avLst/>
          </a:prstGeom>
          <a:noFill/>
        </p:spPr>
        <p:txBody>
          <a:bodyPr wrap="square" rtlCol="0">
            <a:spAutoFit/>
          </a:bodyPr>
          <a:lstStyle/>
          <a:p>
            <a:r>
              <a:rPr lang="tr-TR" dirty="0"/>
              <a:t>20</a:t>
            </a:r>
            <a:endParaRPr lang="en-US" dirty="0"/>
          </a:p>
        </p:txBody>
      </p:sp>
      <p:sp>
        <p:nvSpPr>
          <p:cNvPr id="8" name="Metin kutusu 7">
            <a:extLst>
              <a:ext uri="{FF2B5EF4-FFF2-40B4-BE49-F238E27FC236}">
                <a16:creationId xmlns:a16="http://schemas.microsoft.com/office/drawing/2014/main" id="{B66258ED-B576-45D3-A78C-83A474CA67DF}"/>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C9</a:t>
            </a:r>
          </a:p>
        </p:txBody>
      </p:sp>
    </p:spTree>
    <p:extLst>
      <p:ext uri="{BB962C8B-B14F-4D97-AF65-F5344CB8AC3E}">
        <p14:creationId xmlns:p14="http://schemas.microsoft.com/office/powerpoint/2010/main" val="2495302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 1">
            <a:extLst>
              <a:ext uri="{FF2B5EF4-FFF2-40B4-BE49-F238E27FC236}">
                <a16:creationId xmlns:a16="http://schemas.microsoft.com/office/drawing/2014/main" id="{F139D893-C079-4208-9AB4-68CFBC8E285E}"/>
              </a:ext>
            </a:extLst>
          </p:cNvPr>
          <p:cNvGrpSpPr/>
          <p:nvPr/>
        </p:nvGrpSpPr>
        <p:grpSpPr>
          <a:xfrm>
            <a:off x="395536" y="476672"/>
            <a:ext cx="8352928" cy="5518166"/>
            <a:chOff x="395536" y="476672"/>
            <a:chExt cx="8352928" cy="5518166"/>
          </a:xfrm>
        </p:grpSpPr>
        <p:sp>
          <p:nvSpPr>
            <p:cNvPr id="3" name="Dikdörtgen 2">
              <a:extLst>
                <a:ext uri="{FF2B5EF4-FFF2-40B4-BE49-F238E27FC236}">
                  <a16:creationId xmlns:a16="http://schemas.microsoft.com/office/drawing/2014/main" id="{789BF14C-6170-4DE5-B00E-9D9B48227760}"/>
                </a:ext>
              </a:extLst>
            </p:cNvPr>
            <p:cNvSpPr/>
            <p:nvPr/>
          </p:nvSpPr>
          <p:spPr>
            <a:xfrm>
              <a:off x="395536" y="476672"/>
              <a:ext cx="8352928" cy="147732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 conducting rod of length 40.0 cm is free to slide on two parallel conducting bars. A resistor </a:t>
              </a:r>
              <a:r>
                <a:rPr lang="en-US" i="1"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=5.00 Ω is connected to the end of the bar. The conducting bar and the rod have negligible resistance. A constant magnetic field </a:t>
              </a:r>
              <a:r>
                <a:rPr lang="en-US" i="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2.50 T is directed perpendicularly into the page. The rod is thrown with an initial velocity of </a:t>
              </a:r>
              <a:r>
                <a:rPr lang="en-US" i="1" dirty="0">
                  <a:latin typeface="Times New Roman" panose="02020603050405020304" pitchFamily="18" charset="0"/>
                  <a:cs typeface="Times New Roman" panose="02020603050405020304" pitchFamily="18" charset="0"/>
                </a:rPr>
                <a:t>v=</a:t>
              </a:r>
              <a:r>
                <a:rPr lang="en-US" dirty="0">
                  <a:latin typeface="Times New Roman" panose="02020603050405020304" pitchFamily="18" charset="0"/>
                  <a:cs typeface="Times New Roman" panose="02020603050405020304" pitchFamily="18" charset="0"/>
                </a:rPr>
                <a:t>10.0 m/s, and the mass of the rod is 0.1</a:t>
              </a:r>
              <a:r>
                <a:rPr lang="tr-TR" dirty="0">
                  <a:latin typeface="Times New Roman" panose="02020603050405020304" pitchFamily="18" charset="0"/>
                  <a:cs typeface="Times New Roman" panose="02020603050405020304" pitchFamily="18" charset="0"/>
                </a:rPr>
                <a:t>00</a:t>
              </a:r>
              <a:r>
                <a:rPr lang="en-US" dirty="0">
                  <a:latin typeface="Times New Roman" panose="02020603050405020304" pitchFamily="18" charset="0"/>
                  <a:cs typeface="Times New Roman" panose="02020603050405020304" pitchFamily="18" charset="0"/>
                </a:rPr>
                <a:t> kg. What is the initial acceleration of the rod in m/s</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p>
          </p:txBody>
        </p:sp>
        <p:pic>
          <p:nvPicPr>
            <p:cNvPr id="4" name="Resim 3">
              <a:extLst>
                <a:ext uri="{FF2B5EF4-FFF2-40B4-BE49-F238E27FC236}">
                  <a16:creationId xmlns:a16="http://schemas.microsoft.com/office/drawing/2014/main" id="{6263F112-CFBA-4F15-A0B1-44E411014B37}"/>
                </a:ext>
              </a:extLst>
            </p:cNvPr>
            <p:cNvPicPr>
              <a:picLocks noChangeAspect="1"/>
            </p:cNvPicPr>
            <p:nvPr/>
          </p:nvPicPr>
          <p:blipFill>
            <a:blip r:embed="rId2"/>
            <a:stretch>
              <a:fillRect/>
            </a:stretch>
          </p:blipFill>
          <p:spPr>
            <a:xfrm>
              <a:off x="2194240" y="3719989"/>
              <a:ext cx="4683512" cy="2274849"/>
            </a:xfrm>
            <a:prstGeom prst="rect">
              <a:avLst/>
            </a:prstGeom>
          </p:spPr>
        </p:pic>
        <p:sp>
          <p:nvSpPr>
            <p:cNvPr id="5" name="Dikdörtgen 4">
              <a:extLst>
                <a:ext uri="{FF2B5EF4-FFF2-40B4-BE49-F238E27FC236}">
                  <a16:creationId xmlns:a16="http://schemas.microsoft.com/office/drawing/2014/main" id="{D6F03A76-24D6-413C-B234-11C8DFE01255}"/>
                </a:ext>
              </a:extLst>
            </p:cNvPr>
            <p:cNvSpPr/>
            <p:nvPr/>
          </p:nvSpPr>
          <p:spPr>
            <a:xfrm>
              <a:off x="395536" y="2101603"/>
              <a:ext cx="8280920" cy="1477328"/>
            </a:xfrm>
            <a:prstGeom prst="rect">
              <a:avLst/>
            </a:prstGeom>
          </p:spPr>
          <p:txBody>
            <a:bodyPr wrap="square">
              <a:spAutoFit/>
            </a:bodyPr>
            <a:lstStyle/>
            <a:p>
              <a:r>
                <a:rPr lang="tr-TR"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0</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0 cm </a:t>
              </a:r>
              <a:r>
                <a:rPr lang="tr-TR" dirty="0">
                  <a:latin typeface="Times New Roman" panose="02020603050405020304" pitchFamily="18" charset="0"/>
                  <a:cs typeface="Times New Roman" panose="02020603050405020304" pitchFamily="18" charset="0"/>
                </a:rPr>
                <a:t>uzunluğunda iletken bir çubuk iletken raylar üzerinde serbestçe kayabilmektedir. Rayların ucuna </a:t>
              </a:r>
              <a:r>
                <a:rPr lang="en-US" i="1"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00 Ω </a:t>
              </a:r>
              <a:r>
                <a:rPr lang="tr-TR" dirty="0">
                  <a:latin typeface="Times New Roman" panose="02020603050405020304" pitchFamily="18" charset="0"/>
                  <a:cs typeface="Times New Roman" panose="02020603050405020304" pitchFamily="18" charset="0"/>
                </a:rPr>
                <a:t>direnci bağlanmıştır ve çubuk ile rayların dirençleri ihmal edilebilecek kadar küçüktür. Sayfa düzleminden bize doğru </a:t>
              </a:r>
              <a:r>
                <a:rPr lang="en-US" i="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2</a:t>
              </a:r>
              <a:r>
                <a:rPr lang="tr-TR" dirty="0">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0 T </a:t>
              </a:r>
              <a:r>
                <a:rPr lang="tr-TR" dirty="0">
                  <a:latin typeface="Times New Roman" panose="02020603050405020304" pitchFamily="18" charset="0"/>
                  <a:cs typeface="Times New Roman" panose="02020603050405020304" pitchFamily="18" charset="0"/>
                </a:rPr>
                <a:t>düzgün manyetik alanı uygulanmıştır. Çubuk </a:t>
              </a:r>
              <a:r>
                <a:rPr lang="en-US" i="1" dirty="0">
                  <a:latin typeface="Times New Roman" panose="02020603050405020304" pitchFamily="18" charset="0"/>
                  <a:cs typeface="Times New Roman" panose="02020603050405020304" pitchFamily="18" charset="0"/>
                </a:rPr>
                <a:t>v=</a:t>
              </a:r>
              <a:r>
                <a:rPr lang="tr-TR" dirty="0">
                  <a:latin typeface="Times New Roman" panose="02020603050405020304" pitchFamily="18" charset="0"/>
                  <a:cs typeface="Times New Roman" panose="02020603050405020304" pitchFamily="18" charset="0"/>
                </a:rPr>
                <a:t>10,</a:t>
              </a:r>
              <a:r>
                <a:rPr lang="en-US" dirty="0">
                  <a:latin typeface="Times New Roman" panose="02020603050405020304" pitchFamily="18" charset="0"/>
                  <a:cs typeface="Times New Roman" panose="02020603050405020304" pitchFamily="18" charset="0"/>
                </a:rPr>
                <a:t>0 m/s</a:t>
              </a:r>
              <a:r>
                <a:rPr lang="tr-TR" dirty="0">
                  <a:latin typeface="Times New Roman" panose="02020603050405020304" pitchFamily="18" charset="0"/>
                  <a:cs typeface="Times New Roman" panose="02020603050405020304" pitchFamily="18" charset="0"/>
                </a:rPr>
                <a:t> ilk hızıyla fırlatılmıştır ve çubuğun kütlesi 0,100 kg’dır. Çubuğun ilk ivmesi </a:t>
              </a:r>
              <a:r>
                <a:rPr lang="en-US" dirty="0">
                  <a:latin typeface="Times New Roman" panose="02020603050405020304" pitchFamily="18" charset="0"/>
                  <a:cs typeface="Times New Roman" panose="02020603050405020304" pitchFamily="18" charset="0"/>
                </a:rPr>
                <a:t>m/s</a:t>
              </a:r>
              <a:r>
                <a:rPr lang="en-US" baseline="30000" dirty="0">
                  <a:latin typeface="Times New Roman" panose="02020603050405020304" pitchFamily="18" charset="0"/>
                  <a:cs typeface="Times New Roman" panose="02020603050405020304" pitchFamily="18" charset="0"/>
                </a:rPr>
                <a:t>2</a:t>
              </a:r>
              <a:r>
                <a:rPr lang="tr-TR" dirty="0">
                  <a:latin typeface="Times New Roman" panose="02020603050405020304" pitchFamily="18" charset="0"/>
                  <a:cs typeface="Times New Roman" panose="02020603050405020304" pitchFamily="18" charset="0"/>
                </a:rPr>
                <a:t> cinsinden nedir?</a:t>
              </a:r>
              <a:endParaRPr lang="en-US" dirty="0">
                <a:latin typeface="Times New Roman" panose="02020603050405020304" pitchFamily="18" charset="0"/>
                <a:cs typeface="Times New Roman" panose="02020603050405020304" pitchFamily="18" charset="0"/>
              </a:endParaRPr>
            </a:p>
          </p:txBody>
        </p:sp>
        <p:sp>
          <p:nvSpPr>
            <p:cNvPr id="6" name="Metin kutusu 5">
              <a:extLst>
                <a:ext uri="{FF2B5EF4-FFF2-40B4-BE49-F238E27FC236}">
                  <a16:creationId xmlns:a16="http://schemas.microsoft.com/office/drawing/2014/main" id="{4D15103B-D9E2-4EB6-8F27-0272FCE7E4FA}"/>
                </a:ext>
              </a:extLst>
            </p:cNvPr>
            <p:cNvSpPr txBox="1"/>
            <p:nvPr/>
          </p:nvSpPr>
          <p:spPr>
            <a:xfrm>
              <a:off x="1906208" y="4672748"/>
              <a:ext cx="360040" cy="369332"/>
            </a:xfrm>
            <a:prstGeom prst="rect">
              <a:avLst/>
            </a:prstGeom>
            <a:solidFill>
              <a:schemeClr val="bg1"/>
            </a:solidFill>
          </p:spPr>
          <p:txBody>
            <a:bodyPr wrap="square" rtlCol="0">
              <a:spAutoFit/>
            </a:bodyPr>
            <a:lstStyle/>
            <a:p>
              <a:r>
                <a:rPr lang="tr-TR" i="1" dirty="0">
                  <a:latin typeface="Times New Roman" panose="02020603050405020304" pitchFamily="18" charset="0"/>
                  <a:cs typeface="Times New Roman" panose="02020603050405020304" pitchFamily="18" charset="0"/>
                </a:rPr>
                <a:t>R</a:t>
              </a:r>
              <a:endParaRPr lang="en-US" i="1" dirty="0">
                <a:latin typeface="Times New Roman" panose="02020603050405020304" pitchFamily="18" charset="0"/>
                <a:cs typeface="Times New Roman" panose="02020603050405020304" pitchFamily="18" charset="0"/>
              </a:endParaRPr>
            </a:p>
          </p:txBody>
        </p:sp>
      </p:grpSp>
      <p:sp>
        <p:nvSpPr>
          <p:cNvPr id="7" name="Metin kutusu 6">
            <a:extLst>
              <a:ext uri="{FF2B5EF4-FFF2-40B4-BE49-F238E27FC236}">
                <a16:creationId xmlns:a16="http://schemas.microsoft.com/office/drawing/2014/main" id="{9D1FCBC9-D6B1-46F1-A655-DCAF61447BA9}"/>
              </a:ext>
            </a:extLst>
          </p:cNvPr>
          <p:cNvSpPr txBox="1"/>
          <p:nvPr/>
        </p:nvSpPr>
        <p:spPr>
          <a:xfrm>
            <a:off x="7884368" y="6135897"/>
            <a:ext cx="504056" cy="369332"/>
          </a:xfrm>
          <a:prstGeom prst="rect">
            <a:avLst/>
          </a:prstGeom>
          <a:noFill/>
        </p:spPr>
        <p:txBody>
          <a:bodyPr wrap="square" rtlCol="0">
            <a:spAutoFit/>
          </a:bodyPr>
          <a:lstStyle/>
          <a:p>
            <a:r>
              <a:rPr lang="tr-TR" dirty="0"/>
              <a:t>20</a:t>
            </a:r>
            <a:endParaRPr lang="en-US" dirty="0"/>
          </a:p>
        </p:txBody>
      </p:sp>
      <p:sp>
        <p:nvSpPr>
          <p:cNvPr id="8" name="Metin kutusu 7">
            <a:extLst>
              <a:ext uri="{FF2B5EF4-FFF2-40B4-BE49-F238E27FC236}">
                <a16:creationId xmlns:a16="http://schemas.microsoft.com/office/drawing/2014/main" id="{6140AD18-8971-4DA2-B908-D3C99772BB2D}"/>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D9</a:t>
            </a:r>
          </a:p>
        </p:txBody>
      </p:sp>
    </p:spTree>
    <p:extLst>
      <p:ext uri="{BB962C8B-B14F-4D97-AF65-F5344CB8AC3E}">
        <p14:creationId xmlns:p14="http://schemas.microsoft.com/office/powerpoint/2010/main" val="8364986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 1">
            <a:extLst>
              <a:ext uri="{FF2B5EF4-FFF2-40B4-BE49-F238E27FC236}">
                <a16:creationId xmlns:a16="http://schemas.microsoft.com/office/drawing/2014/main" id="{93A7EFDB-167C-48C7-8243-41651C930DBF}"/>
              </a:ext>
            </a:extLst>
          </p:cNvPr>
          <p:cNvGrpSpPr/>
          <p:nvPr/>
        </p:nvGrpSpPr>
        <p:grpSpPr>
          <a:xfrm>
            <a:off x="323528" y="188640"/>
            <a:ext cx="8136904" cy="2496473"/>
            <a:chOff x="323528" y="188640"/>
            <a:chExt cx="8136904" cy="2496473"/>
          </a:xfrm>
        </p:grpSpPr>
        <p:sp>
          <p:nvSpPr>
            <p:cNvPr id="3" name="Dikdörtgen 2">
              <a:extLst>
                <a:ext uri="{FF2B5EF4-FFF2-40B4-BE49-F238E27FC236}">
                  <a16:creationId xmlns:a16="http://schemas.microsoft.com/office/drawing/2014/main" id="{5BB3C9C7-A8E0-4061-89E4-74C6003BA066}"/>
                </a:ext>
              </a:extLst>
            </p:cNvPr>
            <p:cNvSpPr/>
            <p:nvPr/>
          </p:nvSpPr>
          <p:spPr>
            <a:xfrm>
              <a:off x="323528" y="188640"/>
              <a:ext cx="8136904" cy="1200329"/>
            </a:xfrm>
            <a:prstGeom prst="rect">
              <a:avLst/>
            </a:prstGeom>
          </p:spPr>
          <p:txBody>
            <a:bodyPr wrap="square">
              <a:spAutoFit/>
            </a:bodyPr>
            <a:lstStyle/>
            <a:p>
              <a:r>
                <a:rPr lang="en-GB" dirty="0">
                  <a:latin typeface="Times New Roman" panose="02020603050405020304" pitchFamily="18" charset="0"/>
                  <a:ea typeface="Calibri" panose="020F0502020204030204" pitchFamily="34" charset="0"/>
                </a:rPr>
                <a:t>A circular coil has a 10.0 cm radius and consists of 30 closely wound turns of wire. An externally produced magnetic field of magnitude 2.60 </a:t>
              </a:r>
              <a:r>
                <a:rPr lang="en-GB" dirty="0" err="1">
                  <a:latin typeface="Times New Roman" panose="02020603050405020304" pitchFamily="18" charset="0"/>
                  <a:ea typeface="Calibri" panose="020F0502020204030204" pitchFamily="34" charset="0"/>
                </a:rPr>
                <a:t>mT</a:t>
              </a:r>
              <a:r>
                <a:rPr lang="en-GB" dirty="0">
                  <a:latin typeface="Times New Roman" panose="02020603050405020304" pitchFamily="18" charset="0"/>
                  <a:ea typeface="Calibri" panose="020F0502020204030204" pitchFamily="34" charset="0"/>
                </a:rPr>
                <a:t> is perpendicular to the coil. When the current in the coil is 3.80 A in a certain direction, the net flux through the coil is found to vanish. What is the inductance of the coil</a:t>
              </a:r>
              <a:r>
                <a:rPr lang="tr-TR" dirty="0">
                  <a:latin typeface="Times New Roman" panose="02020603050405020304" pitchFamily="18" charset="0"/>
                  <a:ea typeface="Calibri" panose="020F0502020204030204" pitchFamily="34" charset="0"/>
                </a:rPr>
                <a:t> in µH</a:t>
              </a:r>
              <a:r>
                <a:rPr lang="en-GB" dirty="0">
                  <a:latin typeface="Times New Roman" panose="02020603050405020304" pitchFamily="18" charset="0"/>
                  <a:ea typeface="Calibri" panose="020F0502020204030204" pitchFamily="34" charset="0"/>
                </a:rPr>
                <a:t>?</a:t>
              </a:r>
              <a:endParaRPr lang="tr-TR" dirty="0"/>
            </a:p>
          </p:txBody>
        </p:sp>
        <p:sp>
          <p:nvSpPr>
            <p:cNvPr id="4" name="Dikdörtgen 3">
              <a:extLst>
                <a:ext uri="{FF2B5EF4-FFF2-40B4-BE49-F238E27FC236}">
                  <a16:creationId xmlns:a16="http://schemas.microsoft.com/office/drawing/2014/main" id="{55D20C88-21F6-4BFA-A20C-1FA041797DA5}"/>
                </a:ext>
              </a:extLst>
            </p:cNvPr>
            <p:cNvSpPr/>
            <p:nvPr/>
          </p:nvSpPr>
          <p:spPr>
            <a:xfrm>
              <a:off x="323528" y="1484784"/>
              <a:ext cx="7920880" cy="1200329"/>
            </a:xfrm>
            <a:prstGeom prst="rect">
              <a:avLst/>
            </a:prstGeom>
          </p:spPr>
          <p:txBody>
            <a:bodyPr wrap="square">
              <a:spAutoFit/>
            </a:bodyPr>
            <a:lstStyle/>
            <a:p>
              <a:r>
                <a:rPr lang="tr-TR" dirty="0">
                  <a:latin typeface="Times New Roman" panose="02020603050405020304" pitchFamily="18" charset="0"/>
                  <a:ea typeface="Calibri" panose="020F0502020204030204" pitchFamily="34" charset="0"/>
                </a:rPr>
                <a:t>Dairesel bir bobin 10,0 cm yarıçapa sahiptir ve 30 sıkı sarılmış telden oluşur. Harici olarak üretilen 2,60 </a:t>
              </a:r>
              <a:r>
                <a:rPr lang="tr-TR" dirty="0" err="1">
                  <a:latin typeface="Times New Roman" panose="02020603050405020304" pitchFamily="18" charset="0"/>
                  <a:ea typeface="Calibri" panose="020F0502020204030204" pitchFamily="34" charset="0"/>
                </a:rPr>
                <a:t>mT</a:t>
              </a:r>
              <a:r>
                <a:rPr lang="tr-TR" dirty="0">
                  <a:latin typeface="Times New Roman" panose="02020603050405020304" pitchFamily="18" charset="0"/>
                  <a:ea typeface="Calibri" panose="020F0502020204030204" pitchFamily="34" charset="0"/>
                </a:rPr>
                <a:t> büyüklüğünde bir manyetik alan bobine diktir. Bobindeki akım belirli bir yönde 3,80 A olduğunda, bobinden geçen net manyetik akının kaybolduğu görülür. Bobinin </a:t>
              </a:r>
              <a:r>
                <a:rPr lang="tr-TR" dirty="0" err="1">
                  <a:latin typeface="Times New Roman" panose="02020603050405020304" pitchFamily="18" charset="0"/>
                  <a:ea typeface="Calibri" panose="020F0502020204030204" pitchFamily="34" charset="0"/>
                </a:rPr>
                <a:t>indüktansı</a:t>
              </a:r>
              <a:r>
                <a:rPr lang="tr-TR" dirty="0">
                  <a:latin typeface="Times New Roman" panose="02020603050405020304" pitchFamily="18" charset="0"/>
                  <a:ea typeface="Calibri" panose="020F0502020204030204" pitchFamily="34" charset="0"/>
                </a:rPr>
                <a:t> µH cinsinden nedir?</a:t>
              </a:r>
              <a:endParaRPr lang="tr-TR" dirty="0"/>
            </a:p>
          </p:txBody>
        </p:sp>
      </p:grpSp>
      <p:sp>
        <p:nvSpPr>
          <p:cNvPr id="5" name="Dikdörtgen 4">
            <a:extLst>
              <a:ext uri="{FF2B5EF4-FFF2-40B4-BE49-F238E27FC236}">
                <a16:creationId xmlns:a16="http://schemas.microsoft.com/office/drawing/2014/main" id="{B4EB73C8-CEC6-4BAE-950D-6E788F5C7F0E}"/>
              </a:ext>
            </a:extLst>
          </p:cNvPr>
          <p:cNvSpPr/>
          <p:nvPr/>
        </p:nvSpPr>
        <p:spPr>
          <a:xfrm>
            <a:off x="7452320" y="5373216"/>
            <a:ext cx="648072" cy="374077"/>
          </a:xfrm>
          <a:prstGeom prst="rect">
            <a:avLst/>
          </a:prstGeom>
        </p:spPr>
        <p:txBody>
          <a:bodyPr wrap="square">
            <a:spAutoFit/>
          </a:bodyPr>
          <a:lstStyle/>
          <a:p>
            <a:pPr lvl="0">
              <a:lnSpc>
                <a:spcPct val="107000"/>
              </a:lnSpc>
              <a:spcAft>
                <a:spcPts val="800"/>
              </a:spcAft>
            </a:pPr>
            <a:r>
              <a:rPr lang="en-GB" b="1" dirty="0">
                <a:latin typeface="Times New Roman" panose="02020603050405020304" pitchFamily="18" charset="0"/>
                <a:ea typeface="Calibri" panose="020F0502020204030204" pitchFamily="34" charset="0"/>
                <a:cs typeface="Times New Roman" panose="02020603050405020304" pitchFamily="18" charset="0"/>
              </a:rPr>
              <a:t>645</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Metin kutusu 5">
            <a:extLst>
              <a:ext uri="{FF2B5EF4-FFF2-40B4-BE49-F238E27FC236}">
                <a16:creationId xmlns:a16="http://schemas.microsoft.com/office/drawing/2014/main" id="{BD8D16CE-7609-4D16-8AD8-079B74762651}"/>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A10</a:t>
            </a:r>
          </a:p>
        </p:txBody>
      </p:sp>
    </p:spTree>
    <p:extLst>
      <p:ext uri="{BB962C8B-B14F-4D97-AF65-F5344CB8AC3E}">
        <p14:creationId xmlns:p14="http://schemas.microsoft.com/office/powerpoint/2010/main" val="8621343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 5">
            <a:extLst>
              <a:ext uri="{FF2B5EF4-FFF2-40B4-BE49-F238E27FC236}">
                <a16:creationId xmlns:a16="http://schemas.microsoft.com/office/drawing/2014/main" id="{ABD6F58D-82E5-4D52-BF7F-7BD24F8BCEC1}"/>
              </a:ext>
            </a:extLst>
          </p:cNvPr>
          <p:cNvGrpSpPr/>
          <p:nvPr/>
        </p:nvGrpSpPr>
        <p:grpSpPr>
          <a:xfrm>
            <a:off x="1162636" y="260648"/>
            <a:ext cx="6793740" cy="4140056"/>
            <a:chOff x="1162636" y="260648"/>
            <a:chExt cx="6793740" cy="4140056"/>
          </a:xfrm>
        </p:grpSpPr>
        <p:pic>
          <p:nvPicPr>
            <p:cNvPr id="2" name="Resim 1">
              <a:extLst>
                <a:ext uri="{FF2B5EF4-FFF2-40B4-BE49-F238E27FC236}">
                  <a16:creationId xmlns:a16="http://schemas.microsoft.com/office/drawing/2014/main" id="{95A4F6C9-5BD8-4475-9C47-8D404E50DC7C}"/>
                </a:ext>
              </a:extLst>
            </p:cNvPr>
            <p:cNvPicPr>
              <a:picLocks noChangeAspect="1"/>
            </p:cNvPicPr>
            <p:nvPr/>
          </p:nvPicPr>
          <p:blipFill>
            <a:blip r:embed="rId2"/>
            <a:stretch>
              <a:fillRect/>
            </a:stretch>
          </p:blipFill>
          <p:spPr>
            <a:xfrm>
              <a:off x="1763688" y="2348880"/>
              <a:ext cx="4906537" cy="2051824"/>
            </a:xfrm>
            <a:prstGeom prst="rect">
              <a:avLst/>
            </a:prstGeom>
          </p:spPr>
        </p:pic>
        <mc:AlternateContent xmlns:mc="http://schemas.openxmlformats.org/markup-compatibility/2006" xmlns:a14="http://schemas.microsoft.com/office/drawing/2010/main">
          <mc:Choice Requires="a14">
            <p:sp>
              <p:nvSpPr>
                <p:cNvPr id="4" name="Metin kutusu 3">
                  <a:extLst>
                    <a:ext uri="{FF2B5EF4-FFF2-40B4-BE49-F238E27FC236}">
                      <a16:creationId xmlns:a16="http://schemas.microsoft.com/office/drawing/2014/main" id="{429F38BE-B544-4A3B-A9EF-908DA1873B31}"/>
                    </a:ext>
                  </a:extLst>
                </p:cNvPr>
                <p:cNvSpPr txBox="1"/>
                <p:nvPr/>
              </p:nvSpPr>
              <p:spPr>
                <a:xfrm>
                  <a:off x="1187623" y="260648"/>
                  <a:ext cx="6595927"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the figure </a:t>
                  </a:r>
                  <a14:m>
                    <m:oMath xmlns:m="http://schemas.openxmlformats.org/officeDocument/2006/math">
                      <m:r>
                        <a:rPr lang="en-US" i="1" smtClean="0">
                          <a:latin typeface="Cambria Math" panose="02040503050406030204" pitchFamily="18" charset="0"/>
                          <a:ea typeface="Cambria Math" panose="02040503050406030204" pitchFamily="18" charset="0"/>
                          <a:cs typeface="Times New Roman" panose="02020603050405020304" pitchFamily="18" charset="0"/>
                        </a:rPr>
                        <m:t>𝜀</m:t>
                      </m:r>
                      <m:r>
                        <a:rPr lang="en-US" b="0" i="1" smtClean="0">
                          <a:latin typeface="Cambria Math" panose="02040503050406030204" pitchFamily="18" charset="0"/>
                          <a:ea typeface="Cambria Math" panose="02040503050406030204" pitchFamily="18" charset="0"/>
                          <a:cs typeface="Times New Roman" panose="02020603050405020304" pitchFamily="18" charset="0"/>
                        </a:rPr>
                        <m:t>=10.0</m:t>
                      </m:r>
                    </m:oMath>
                  </a14:m>
                  <a:r>
                    <a:rPr lang="en-US" dirty="0">
                      <a:latin typeface="Times New Roman" panose="02020603050405020304" pitchFamily="18" charset="0"/>
                      <a:cs typeface="Times New Roman" panose="02020603050405020304" pitchFamily="18" charset="0"/>
                    </a:rPr>
                    <a:t> V,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𝑅</m:t>
                          </m:r>
                        </m:e>
                        <m:sub>
                          <m:r>
                            <a:rPr lang="en-US" b="0" i="1" smtClean="0">
                              <a:latin typeface="Cambria Math" panose="02040503050406030204" pitchFamily="18" charset="0"/>
                              <a:cs typeface="Times New Roman" panose="02020603050405020304" pitchFamily="18" charset="0"/>
                            </a:rPr>
                            <m:t>1</m:t>
                          </m:r>
                        </m:sub>
                      </m:sSub>
                      <m:r>
                        <a:rPr lang="en-US" i="1" smtClean="0">
                          <a:latin typeface="Cambria Math" panose="02040503050406030204" pitchFamily="18" charset="0"/>
                          <a:cs typeface="Times New Roman" panose="02020603050405020304" pitchFamily="18" charset="0"/>
                        </a:rPr>
                        <m:t>=</m:t>
                      </m:r>
                      <m:r>
                        <a:rPr lang="tr-TR" b="0" i="1" smtClean="0">
                          <a:latin typeface="Cambria Math" panose="02040503050406030204" pitchFamily="18" charset="0"/>
                          <a:cs typeface="Times New Roman" panose="02020603050405020304" pitchFamily="18" charset="0"/>
                        </a:rPr>
                        <m:t>4</m:t>
                      </m:r>
                      <m:r>
                        <a:rPr lang="en-US" i="1" smtClean="0">
                          <a:latin typeface="Cambria Math" panose="02040503050406030204" pitchFamily="18" charset="0"/>
                          <a:cs typeface="Times New Roman" panose="02020603050405020304" pitchFamily="18" charset="0"/>
                        </a:rPr>
                        <m:t>.00 </m:t>
                      </m:r>
                      <m:r>
                        <m:rPr>
                          <m:sty m:val="p"/>
                        </m:rPr>
                        <a:rPr lang="en-US" i="1" smtClean="0">
                          <a:latin typeface="Cambria Math" panose="02040503050406030204" pitchFamily="18" charset="0"/>
                          <a:ea typeface="Cambria Math" panose="02040503050406030204" pitchFamily="18" charset="0"/>
                          <a:cs typeface="Times New Roman" panose="02020603050405020304" pitchFamily="18" charset="0"/>
                        </a:rPr>
                        <m:t>Ω</m:t>
                      </m:r>
                      <m:r>
                        <a:rPr lang="en-US" b="0" i="1"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𝑅</m:t>
                          </m:r>
                        </m:e>
                        <m:sub>
                          <m:r>
                            <a:rPr lang="en-US" b="0" i="1" smtClean="0">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.00 </m:t>
                      </m:r>
                      <m:r>
                        <m:rPr>
                          <m:sty m:val="p"/>
                        </m:rPr>
                        <a:rPr lang="en-US" i="1">
                          <a:latin typeface="Cambria Math" panose="02040503050406030204" pitchFamily="18" charset="0"/>
                          <a:ea typeface="Cambria Math" panose="02040503050406030204" pitchFamily="18" charset="0"/>
                          <a:cs typeface="Times New Roman" panose="02020603050405020304" pitchFamily="18" charset="0"/>
                        </a:rPr>
                        <m:t>Ω</m:t>
                      </m:r>
                    </m:oMath>
                  </a14:m>
                  <a:r>
                    <a:rPr lang="en-US" dirty="0">
                      <a:latin typeface="Times New Roman" panose="02020603050405020304" pitchFamily="18" charset="0"/>
                      <a:cs typeface="Times New Roman" panose="02020603050405020304" pitchFamily="18" charset="0"/>
                    </a:rPr>
                    <a:t>. The inductor is ideal. If the switch is closed for a long time</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what is the current through the inductor. Give your answer in A.  </a:t>
                  </a:r>
                </a:p>
              </p:txBody>
            </p:sp>
          </mc:Choice>
          <mc:Fallback xmlns="">
            <p:sp>
              <p:nvSpPr>
                <p:cNvPr id="4" name="Metin kutusu 3">
                  <a:extLst>
                    <a:ext uri="{FF2B5EF4-FFF2-40B4-BE49-F238E27FC236}">
                      <a16:creationId xmlns:a16="http://schemas.microsoft.com/office/drawing/2014/main" id="{429F38BE-B544-4A3B-A9EF-908DA1873B31}"/>
                    </a:ext>
                  </a:extLst>
                </p:cNvPr>
                <p:cNvSpPr txBox="1">
                  <a:spLocks noRot="1" noChangeAspect="1" noMove="1" noResize="1" noEditPoints="1" noAdjustHandles="1" noChangeArrowheads="1" noChangeShapeType="1" noTextEdit="1"/>
                </p:cNvSpPr>
                <p:nvPr/>
              </p:nvSpPr>
              <p:spPr>
                <a:xfrm>
                  <a:off x="1187623" y="260648"/>
                  <a:ext cx="6595927" cy="923330"/>
                </a:xfrm>
                <a:prstGeom prst="rect">
                  <a:avLst/>
                </a:prstGeom>
                <a:blipFill>
                  <a:blip r:embed="rId3"/>
                  <a:stretch>
                    <a:fillRect l="-832"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AC130562-A895-484A-BF22-20D4B38C3396}"/>
                    </a:ext>
                  </a:extLst>
                </p:cNvPr>
                <p:cNvSpPr txBox="1"/>
                <p:nvPr/>
              </p:nvSpPr>
              <p:spPr>
                <a:xfrm>
                  <a:off x="1162636" y="1254881"/>
                  <a:ext cx="6793740" cy="923330"/>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Ş</a:t>
                  </a:r>
                  <a14:m>
                    <m:oMath xmlns:m="http://schemas.openxmlformats.org/officeDocument/2006/math">
                      <m:r>
                        <m:rPr>
                          <m:sty m:val="p"/>
                        </m:rPr>
                        <a:rPr lang="tr-TR" b="0" i="0" smtClean="0">
                          <a:latin typeface="Cambria Math" panose="02040503050406030204" pitchFamily="18" charset="0"/>
                          <a:ea typeface="Cambria Math" panose="02040503050406030204" pitchFamily="18" charset="0"/>
                          <a:cs typeface="Times New Roman" panose="02020603050405020304" pitchFamily="18" charset="0"/>
                        </a:rPr>
                        <m:t>ekildeki</m:t>
                      </m:r>
                      <m:r>
                        <a:rPr lang="tr-TR" b="0" i="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tr-TR" b="0" i="0" smtClean="0">
                          <a:latin typeface="Cambria Math" panose="02040503050406030204" pitchFamily="18" charset="0"/>
                          <a:ea typeface="Cambria Math" panose="02040503050406030204" pitchFamily="18" charset="0"/>
                          <a:cs typeface="Times New Roman" panose="02020603050405020304" pitchFamily="18" charset="0"/>
                        </a:rPr>
                        <m:t>devrede</m:t>
                      </m:r>
                      <m:r>
                        <a:rPr lang="tr-TR" b="0" i="0" smtClean="0">
                          <a:latin typeface="Cambria Math" panose="02040503050406030204" pitchFamily="18" charset="0"/>
                          <a:ea typeface="Cambria Math" panose="02040503050406030204" pitchFamily="18" charset="0"/>
                          <a:cs typeface="Times New Roman" panose="02020603050405020304" pitchFamily="18" charset="0"/>
                        </a:rPr>
                        <m:t> </m:t>
                      </m:r>
                      <m:r>
                        <a:rPr lang="en-US" i="1" smtClean="0">
                          <a:latin typeface="Cambria Math" panose="02040503050406030204" pitchFamily="18" charset="0"/>
                          <a:ea typeface="Cambria Math" panose="02040503050406030204" pitchFamily="18" charset="0"/>
                          <a:cs typeface="Times New Roman" panose="02020603050405020304" pitchFamily="18" charset="0"/>
                        </a:rPr>
                        <m:t>𝜀</m:t>
                      </m:r>
                      <m:r>
                        <a:rPr lang="en-US" b="0" i="1" smtClean="0">
                          <a:latin typeface="Cambria Math" panose="02040503050406030204" pitchFamily="18" charset="0"/>
                          <a:ea typeface="Cambria Math" panose="02040503050406030204" pitchFamily="18" charset="0"/>
                          <a:cs typeface="Times New Roman" panose="02020603050405020304" pitchFamily="18" charset="0"/>
                        </a:rPr>
                        <m:t>=10.0</m:t>
                      </m:r>
                    </m:oMath>
                  </a14:m>
                  <a:r>
                    <a:rPr lang="en-US" dirty="0">
                      <a:latin typeface="Times New Roman" panose="02020603050405020304" pitchFamily="18" charset="0"/>
                      <a:cs typeface="Times New Roman" panose="02020603050405020304" pitchFamily="18" charset="0"/>
                    </a:rPr>
                    <a:t> V,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𝑅</m:t>
                          </m:r>
                        </m:e>
                        <m:sub>
                          <m:r>
                            <a:rPr lang="en-US" b="0" i="1" smtClean="0">
                              <a:latin typeface="Cambria Math" panose="02040503050406030204" pitchFamily="18" charset="0"/>
                              <a:cs typeface="Times New Roman" panose="02020603050405020304" pitchFamily="18" charset="0"/>
                            </a:rPr>
                            <m:t>1</m:t>
                          </m:r>
                        </m:sub>
                      </m:sSub>
                      <m:r>
                        <a:rPr lang="en-US" i="1" smtClean="0">
                          <a:latin typeface="Cambria Math" panose="02040503050406030204" pitchFamily="18" charset="0"/>
                          <a:cs typeface="Times New Roman" panose="02020603050405020304" pitchFamily="18" charset="0"/>
                        </a:rPr>
                        <m:t>=</m:t>
                      </m:r>
                      <m:r>
                        <a:rPr lang="tr-TR" b="0" i="1" smtClean="0">
                          <a:latin typeface="Cambria Math" panose="02040503050406030204" pitchFamily="18" charset="0"/>
                          <a:cs typeface="Times New Roman" panose="02020603050405020304" pitchFamily="18" charset="0"/>
                        </a:rPr>
                        <m:t>4</m:t>
                      </m:r>
                      <m:r>
                        <a:rPr lang="en-US" i="1" smtClean="0">
                          <a:latin typeface="Cambria Math" panose="02040503050406030204" pitchFamily="18" charset="0"/>
                          <a:cs typeface="Times New Roman" panose="02020603050405020304" pitchFamily="18" charset="0"/>
                        </a:rPr>
                        <m:t>.00 </m:t>
                      </m:r>
                      <m:r>
                        <m:rPr>
                          <m:sty m:val="p"/>
                        </m:rPr>
                        <a:rPr lang="en-US" i="1" smtClean="0">
                          <a:latin typeface="Cambria Math" panose="02040503050406030204" pitchFamily="18" charset="0"/>
                          <a:ea typeface="Cambria Math" panose="02040503050406030204" pitchFamily="18" charset="0"/>
                          <a:cs typeface="Times New Roman" panose="02020603050405020304" pitchFamily="18" charset="0"/>
                        </a:rPr>
                        <m:t>Ω</m:t>
                      </m:r>
                      <m:r>
                        <a:rPr lang="en-US" b="0" i="1"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𝑅</m:t>
                          </m:r>
                        </m:e>
                        <m:sub>
                          <m:r>
                            <a:rPr lang="en-US" b="0" i="1" smtClean="0">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.00 </m:t>
                      </m:r>
                      <m:r>
                        <m:rPr>
                          <m:sty m:val="p"/>
                        </m:rPr>
                        <a:rPr lang="en-US" i="1">
                          <a:latin typeface="Cambria Math" panose="02040503050406030204" pitchFamily="18" charset="0"/>
                          <a:ea typeface="Cambria Math" panose="02040503050406030204" pitchFamily="18" charset="0"/>
                          <a:cs typeface="Times New Roman" panose="02020603050405020304" pitchFamily="18" charset="0"/>
                        </a:rPr>
                        <m:t>Ω</m:t>
                      </m:r>
                    </m:oMath>
                  </a14:m>
                  <a:r>
                    <a:rPr lang="tr-TR" dirty="0">
                      <a:latin typeface="Times New Roman" panose="02020603050405020304" pitchFamily="18" charset="0"/>
                      <a:cs typeface="Times New Roman" panose="02020603050405020304" pitchFamily="18" charset="0"/>
                    </a:rPr>
                    <a:t> olarak verilmişlerdir</a:t>
                  </a:r>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Solenoidin iç direnci yoktur. Anahtar kapatıldıktan çok uzun süre sonra </a:t>
                  </a:r>
                  <a:r>
                    <a:rPr lang="en-US"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solenoidden</a:t>
                  </a:r>
                  <a:r>
                    <a:rPr lang="tr-TR" dirty="0">
                      <a:latin typeface="Times New Roman" panose="02020603050405020304" pitchFamily="18" charset="0"/>
                      <a:cs typeface="Times New Roman" panose="02020603050405020304" pitchFamily="18" charset="0"/>
                    </a:rPr>
                    <a:t> geçen akım A cinsinden nedir.</a:t>
                  </a:r>
                  <a:endParaRPr lang="en-US" dirty="0">
                    <a:latin typeface="Times New Roman" panose="02020603050405020304" pitchFamily="18"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AC130562-A895-484A-BF22-20D4B38C3396}"/>
                    </a:ext>
                  </a:extLst>
                </p:cNvPr>
                <p:cNvSpPr txBox="1">
                  <a:spLocks noRot="1" noChangeAspect="1" noMove="1" noResize="1" noEditPoints="1" noAdjustHandles="1" noChangeArrowheads="1" noChangeShapeType="1" noTextEdit="1"/>
                </p:cNvSpPr>
                <p:nvPr/>
              </p:nvSpPr>
              <p:spPr>
                <a:xfrm>
                  <a:off x="1162636" y="1254881"/>
                  <a:ext cx="6793740" cy="923330"/>
                </a:xfrm>
                <a:prstGeom prst="rect">
                  <a:avLst/>
                </a:prstGeom>
                <a:blipFill>
                  <a:blip r:embed="rId4"/>
                  <a:stretch>
                    <a:fillRect l="-808" t="-3974" b="-9934"/>
                  </a:stretch>
                </a:blipFill>
              </p:spPr>
              <p:txBody>
                <a:bodyPr/>
                <a:lstStyle/>
                <a:p>
                  <a:r>
                    <a:rPr lang="en-US">
                      <a:noFill/>
                    </a:rPr>
                    <a:t> </a:t>
                  </a:r>
                </a:p>
              </p:txBody>
            </p:sp>
          </mc:Fallback>
        </mc:AlternateContent>
      </p:grpSp>
      <p:sp>
        <p:nvSpPr>
          <p:cNvPr id="3" name="Metin kutusu 2">
            <a:extLst>
              <a:ext uri="{FF2B5EF4-FFF2-40B4-BE49-F238E27FC236}">
                <a16:creationId xmlns:a16="http://schemas.microsoft.com/office/drawing/2014/main" id="{BE32510E-6A82-43E7-A5BE-AAB652186DAA}"/>
              </a:ext>
            </a:extLst>
          </p:cNvPr>
          <p:cNvSpPr txBox="1"/>
          <p:nvPr/>
        </p:nvSpPr>
        <p:spPr>
          <a:xfrm>
            <a:off x="7380312" y="6021288"/>
            <a:ext cx="864096" cy="369332"/>
          </a:xfrm>
          <a:prstGeom prst="rect">
            <a:avLst/>
          </a:prstGeom>
          <a:noFill/>
        </p:spPr>
        <p:txBody>
          <a:bodyPr wrap="square" rtlCol="0">
            <a:spAutoFit/>
          </a:bodyPr>
          <a:lstStyle/>
          <a:p>
            <a:r>
              <a:rPr lang="tr-TR" dirty="0"/>
              <a:t>2.5</a:t>
            </a:r>
            <a:endParaRPr lang="en-US" dirty="0"/>
          </a:p>
        </p:txBody>
      </p:sp>
      <p:sp>
        <p:nvSpPr>
          <p:cNvPr id="7" name="Metin kutusu 6">
            <a:extLst>
              <a:ext uri="{FF2B5EF4-FFF2-40B4-BE49-F238E27FC236}">
                <a16:creationId xmlns:a16="http://schemas.microsoft.com/office/drawing/2014/main" id="{84D07AE6-D534-435A-8689-C438C6F9C6F0}"/>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B10</a:t>
            </a:r>
          </a:p>
        </p:txBody>
      </p:sp>
    </p:spTree>
    <p:extLst>
      <p:ext uri="{BB962C8B-B14F-4D97-AF65-F5344CB8AC3E}">
        <p14:creationId xmlns:p14="http://schemas.microsoft.com/office/powerpoint/2010/main" val="2198150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 2">
            <a:extLst>
              <a:ext uri="{FF2B5EF4-FFF2-40B4-BE49-F238E27FC236}">
                <a16:creationId xmlns:a16="http://schemas.microsoft.com/office/drawing/2014/main" id="{0BB0A3B4-F3AD-48BB-8874-DC7E382667F6}"/>
              </a:ext>
            </a:extLst>
          </p:cNvPr>
          <p:cNvGrpSpPr/>
          <p:nvPr/>
        </p:nvGrpSpPr>
        <p:grpSpPr>
          <a:xfrm>
            <a:off x="1052714" y="260648"/>
            <a:ext cx="6793740" cy="4806683"/>
            <a:chOff x="1052714" y="260648"/>
            <a:chExt cx="6793740" cy="4806683"/>
          </a:xfrm>
        </p:grpSpPr>
        <p:pic>
          <p:nvPicPr>
            <p:cNvPr id="2" name="Resim 1">
              <a:extLst>
                <a:ext uri="{FF2B5EF4-FFF2-40B4-BE49-F238E27FC236}">
                  <a16:creationId xmlns:a16="http://schemas.microsoft.com/office/drawing/2014/main" id="{95A4F6C9-5BD8-4475-9C47-8D404E50DC7C}"/>
                </a:ext>
              </a:extLst>
            </p:cNvPr>
            <p:cNvPicPr>
              <a:picLocks noChangeAspect="1"/>
            </p:cNvPicPr>
            <p:nvPr/>
          </p:nvPicPr>
          <p:blipFill>
            <a:blip r:embed="rId2"/>
            <a:stretch>
              <a:fillRect/>
            </a:stretch>
          </p:blipFill>
          <p:spPr>
            <a:xfrm>
              <a:off x="1547664" y="3015507"/>
              <a:ext cx="4906537" cy="2051824"/>
            </a:xfrm>
            <a:prstGeom prst="rect">
              <a:avLst/>
            </a:prstGeom>
          </p:spPr>
        </p:pic>
        <mc:AlternateContent xmlns:mc="http://schemas.openxmlformats.org/markup-compatibility/2006" xmlns:a14="http://schemas.microsoft.com/office/drawing/2010/main">
          <mc:Choice Requires="a14">
            <p:sp>
              <p:nvSpPr>
                <p:cNvPr id="4" name="Metin kutusu 3">
                  <a:extLst>
                    <a:ext uri="{FF2B5EF4-FFF2-40B4-BE49-F238E27FC236}">
                      <a16:creationId xmlns:a16="http://schemas.microsoft.com/office/drawing/2014/main" id="{429F38BE-B544-4A3B-A9EF-908DA1873B31}"/>
                    </a:ext>
                  </a:extLst>
                </p:cNvPr>
                <p:cNvSpPr txBox="1"/>
                <p:nvPr/>
              </p:nvSpPr>
              <p:spPr>
                <a:xfrm>
                  <a:off x="1052714" y="260648"/>
                  <a:ext cx="6730837"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the figure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𝑅</m:t>
                          </m:r>
                        </m:e>
                        <m:sub>
                          <m:r>
                            <a:rPr lang="en-US" b="0" i="1" smtClean="0">
                              <a:latin typeface="Cambria Math" panose="02040503050406030204" pitchFamily="18" charset="0"/>
                              <a:cs typeface="Times New Roman" panose="02020603050405020304" pitchFamily="18" charset="0"/>
                            </a:rPr>
                            <m:t>1</m:t>
                          </m:r>
                        </m:sub>
                      </m:sSub>
                      <m:r>
                        <a:rPr lang="en-US"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4</m:t>
                      </m:r>
                      <m:r>
                        <a:rPr lang="en-US" i="1" smtClean="0">
                          <a:latin typeface="Cambria Math" panose="02040503050406030204" pitchFamily="18" charset="0"/>
                          <a:cs typeface="Times New Roman" panose="02020603050405020304" pitchFamily="18" charset="0"/>
                        </a:rPr>
                        <m:t>.00 </m:t>
                      </m:r>
                      <m:r>
                        <m:rPr>
                          <m:sty m:val="p"/>
                        </m:rPr>
                        <a:rPr lang="en-US" i="1" smtClean="0">
                          <a:latin typeface="Cambria Math" panose="02040503050406030204" pitchFamily="18" charset="0"/>
                          <a:ea typeface="Cambria Math" panose="02040503050406030204" pitchFamily="18" charset="0"/>
                          <a:cs typeface="Times New Roman" panose="02020603050405020304" pitchFamily="18" charset="0"/>
                        </a:rPr>
                        <m:t>Ω</m:t>
                      </m:r>
                      <m:r>
                        <a:rPr lang="en-US" b="0" i="1"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𝑅</m:t>
                          </m:r>
                        </m:e>
                        <m:sub>
                          <m:r>
                            <a:rPr lang="en-US" b="0" i="1" smtClean="0">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.00 </m:t>
                      </m:r>
                      <m:r>
                        <m:rPr>
                          <m:sty m:val="p"/>
                        </m:rPr>
                        <a:rPr lang="en-US" i="1">
                          <a:latin typeface="Cambria Math" panose="02040503050406030204" pitchFamily="18" charset="0"/>
                          <a:ea typeface="Cambria Math" panose="02040503050406030204" pitchFamily="18" charset="0"/>
                          <a:cs typeface="Times New Roman" panose="02020603050405020304" pitchFamily="18" charset="0"/>
                        </a:rPr>
                        <m:t>Ω</m:t>
                      </m:r>
                    </m:oMath>
                  </a14:m>
                  <a:r>
                    <a:rPr lang="en-US" dirty="0">
                      <a:latin typeface="Times New Roman" panose="02020603050405020304" pitchFamily="18" charset="0"/>
                      <a:cs typeface="Times New Roman" panose="02020603050405020304" pitchFamily="18" charset="0"/>
                    </a:rPr>
                    <a:t>. The inductor is ideal. When the switch is opened after having been closed for a long time, the current in the inductor drops from 1.00 A to 0.250 A in 0.200 s. What is the inductance of the inductor in </a:t>
                  </a:r>
                  <a:r>
                    <a:rPr lang="en-US" dirty="0" err="1">
                      <a:latin typeface="Times New Roman" panose="02020603050405020304" pitchFamily="18" charset="0"/>
                      <a:cs typeface="Times New Roman" panose="02020603050405020304" pitchFamily="18" charset="0"/>
                    </a:rPr>
                    <a:t>mH</a:t>
                  </a:r>
                  <a:r>
                    <a:rPr lang="en-US" dirty="0">
                      <a:latin typeface="Times New Roman" panose="02020603050405020304" pitchFamily="18" charset="0"/>
                      <a:cs typeface="Times New Roman" panose="02020603050405020304" pitchFamily="18" charset="0"/>
                    </a:rPr>
                    <a:t>?</a:t>
                  </a:r>
                </a:p>
              </p:txBody>
            </p:sp>
          </mc:Choice>
          <mc:Fallback xmlns="">
            <p:sp>
              <p:nvSpPr>
                <p:cNvPr id="4" name="Metin kutusu 3">
                  <a:extLst>
                    <a:ext uri="{FF2B5EF4-FFF2-40B4-BE49-F238E27FC236}">
                      <a16:creationId xmlns:a16="http://schemas.microsoft.com/office/drawing/2014/main" id="{429F38BE-B544-4A3B-A9EF-908DA1873B31}"/>
                    </a:ext>
                  </a:extLst>
                </p:cNvPr>
                <p:cNvSpPr txBox="1">
                  <a:spLocks noRot="1" noChangeAspect="1" noMove="1" noResize="1" noEditPoints="1" noAdjustHandles="1" noChangeArrowheads="1" noChangeShapeType="1" noTextEdit="1"/>
                </p:cNvSpPr>
                <p:nvPr/>
              </p:nvSpPr>
              <p:spPr>
                <a:xfrm>
                  <a:off x="1052714" y="260648"/>
                  <a:ext cx="6730837" cy="1200329"/>
                </a:xfrm>
                <a:prstGeom prst="rect">
                  <a:avLst/>
                </a:prstGeom>
                <a:blipFill>
                  <a:blip r:embed="rId3"/>
                  <a:stretch>
                    <a:fillRect l="-815" t="-3046" b="-71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AC130562-A895-484A-BF22-20D4B38C3396}"/>
                    </a:ext>
                  </a:extLst>
                </p:cNvPr>
                <p:cNvSpPr txBox="1"/>
                <p:nvPr/>
              </p:nvSpPr>
              <p:spPr>
                <a:xfrm>
                  <a:off x="1052714" y="1472809"/>
                  <a:ext cx="6793740" cy="1477328"/>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Ş</a:t>
                  </a:r>
                  <a14:m>
                    <m:oMath xmlns:m="http://schemas.openxmlformats.org/officeDocument/2006/math">
                      <m:r>
                        <m:rPr>
                          <m:sty m:val="p"/>
                        </m:rPr>
                        <a:rPr lang="tr-TR" b="0" i="0" smtClean="0">
                          <a:latin typeface="Cambria Math" panose="02040503050406030204" pitchFamily="18" charset="0"/>
                          <a:ea typeface="Cambria Math" panose="02040503050406030204" pitchFamily="18" charset="0"/>
                          <a:cs typeface="Times New Roman" panose="02020603050405020304" pitchFamily="18" charset="0"/>
                        </a:rPr>
                        <m:t>ekildeki</m:t>
                      </m:r>
                      <m:r>
                        <a:rPr lang="tr-TR" b="0" i="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tr-TR" b="0" i="0" smtClean="0">
                          <a:latin typeface="Cambria Math" panose="02040503050406030204" pitchFamily="18" charset="0"/>
                          <a:ea typeface="Cambria Math" panose="02040503050406030204" pitchFamily="18" charset="0"/>
                          <a:cs typeface="Times New Roman" panose="02020603050405020304" pitchFamily="18" charset="0"/>
                        </a:rPr>
                        <m:t>devrede</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𝑅</m:t>
                          </m:r>
                        </m:e>
                        <m:sub>
                          <m:r>
                            <a:rPr lang="en-US" b="0" i="1" smtClean="0">
                              <a:latin typeface="Cambria Math" panose="02040503050406030204" pitchFamily="18" charset="0"/>
                              <a:cs typeface="Times New Roman" panose="02020603050405020304" pitchFamily="18" charset="0"/>
                            </a:rPr>
                            <m:t>1</m:t>
                          </m:r>
                        </m:sub>
                      </m:sSub>
                      <m:r>
                        <a:rPr lang="en-US" i="1" smtClean="0">
                          <a:latin typeface="Cambria Math" panose="02040503050406030204" pitchFamily="18" charset="0"/>
                          <a:cs typeface="Times New Roman" panose="02020603050405020304" pitchFamily="18" charset="0"/>
                        </a:rPr>
                        <m:t>=</m:t>
                      </m:r>
                      <m:r>
                        <a:rPr lang="tr-TR" b="0" i="1" smtClean="0">
                          <a:latin typeface="Cambria Math" panose="02040503050406030204" pitchFamily="18" charset="0"/>
                          <a:cs typeface="Times New Roman" panose="02020603050405020304" pitchFamily="18" charset="0"/>
                        </a:rPr>
                        <m:t>4</m:t>
                      </m:r>
                      <m:r>
                        <a:rPr lang="en-US" i="1" smtClean="0">
                          <a:latin typeface="Cambria Math" panose="02040503050406030204" pitchFamily="18" charset="0"/>
                          <a:cs typeface="Times New Roman" panose="02020603050405020304" pitchFamily="18" charset="0"/>
                        </a:rPr>
                        <m:t>.00 </m:t>
                      </m:r>
                      <m:r>
                        <m:rPr>
                          <m:sty m:val="p"/>
                        </m:rPr>
                        <a:rPr lang="en-US" i="1" smtClean="0">
                          <a:latin typeface="Cambria Math" panose="02040503050406030204" pitchFamily="18" charset="0"/>
                          <a:ea typeface="Cambria Math" panose="02040503050406030204" pitchFamily="18" charset="0"/>
                          <a:cs typeface="Times New Roman" panose="02020603050405020304" pitchFamily="18" charset="0"/>
                        </a:rPr>
                        <m:t>Ω</m:t>
                      </m:r>
                      <m:r>
                        <a:rPr lang="en-US" b="0" i="1"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𝑅</m:t>
                          </m:r>
                        </m:e>
                        <m:sub>
                          <m:r>
                            <a:rPr lang="en-US" b="0" i="1" smtClean="0">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.00 </m:t>
                      </m:r>
                      <m:r>
                        <m:rPr>
                          <m:sty m:val="p"/>
                        </m:rPr>
                        <a:rPr lang="en-US" i="1">
                          <a:latin typeface="Cambria Math" panose="02040503050406030204" pitchFamily="18" charset="0"/>
                          <a:ea typeface="Cambria Math" panose="02040503050406030204" pitchFamily="18" charset="0"/>
                          <a:cs typeface="Times New Roman" panose="02020603050405020304" pitchFamily="18" charset="0"/>
                        </a:rPr>
                        <m:t>Ω</m:t>
                      </m:r>
                    </m:oMath>
                  </a14:m>
                  <a:r>
                    <a:rPr lang="tr-TR" dirty="0">
                      <a:latin typeface="Times New Roman" panose="02020603050405020304" pitchFamily="18" charset="0"/>
                      <a:cs typeface="Times New Roman" panose="02020603050405020304" pitchFamily="18" charset="0"/>
                    </a:rPr>
                    <a:t> olarak verilmişlerdir</a:t>
                  </a:r>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Solenoidin iç direnci yoktur. Anahtar uzun süre sonra kapalı kaldıktan sonra açılırsa </a:t>
                  </a:r>
                  <a:r>
                    <a:rPr lang="tr-TR" dirty="0" err="1">
                      <a:latin typeface="Times New Roman" panose="02020603050405020304" pitchFamily="18" charset="0"/>
                      <a:cs typeface="Times New Roman" panose="02020603050405020304" pitchFamily="18" charset="0"/>
                    </a:rPr>
                    <a:t>solenoidden</a:t>
                  </a:r>
                  <a:r>
                    <a:rPr lang="tr-TR" dirty="0">
                      <a:latin typeface="Times New Roman" panose="02020603050405020304" pitchFamily="18" charset="0"/>
                      <a:cs typeface="Times New Roman" panose="02020603050405020304" pitchFamily="18" charset="0"/>
                    </a:rPr>
                    <a:t> geçen akım 0,200 s içinde 1,00 A değerinden 0,250 A değerine düşmektedir. Solenoidin </a:t>
                  </a:r>
                  <a:r>
                    <a:rPr lang="tr-TR" dirty="0" err="1">
                      <a:latin typeface="Times New Roman" panose="02020603050405020304" pitchFamily="18" charset="0"/>
                      <a:cs typeface="Times New Roman" panose="02020603050405020304" pitchFamily="18" charset="0"/>
                    </a:rPr>
                    <a:t>indüktansı</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mH</a:t>
                  </a:r>
                  <a:r>
                    <a:rPr lang="tr-TR" dirty="0">
                      <a:latin typeface="Times New Roman" panose="02020603050405020304" pitchFamily="18" charset="0"/>
                      <a:cs typeface="Times New Roman" panose="02020603050405020304" pitchFamily="18" charset="0"/>
                    </a:rPr>
                    <a:t> cinsinden nedir?</a:t>
                  </a:r>
                  <a:r>
                    <a:rPr lang="en-US" dirty="0">
                      <a:latin typeface="Times New Roman" panose="02020603050405020304" pitchFamily="18" charset="0"/>
                      <a:cs typeface="Times New Roman" panose="02020603050405020304" pitchFamily="18" charset="0"/>
                    </a:rPr>
                    <a:t> </a:t>
                  </a:r>
                </a:p>
              </p:txBody>
            </p:sp>
          </mc:Choice>
          <mc:Fallback xmlns="">
            <p:sp>
              <p:nvSpPr>
                <p:cNvPr id="5" name="Metin kutusu 4">
                  <a:extLst>
                    <a:ext uri="{FF2B5EF4-FFF2-40B4-BE49-F238E27FC236}">
                      <a16:creationId xmlns:a16="http://schemas.microsoft.com/office/drawing/2014/main" id="{AC130562-A895-484A-BF22-20D4B38C3396}"/>
                    </a:ext>
                  </a:extLst>
                </p:cNvPr>
                <p:cNvSpPr txBox="1">
                  <a:spLocks noRot="1" noChangeAspect="1" noMove="1" noResize="1" noEditPoints="1" noAdjustHandles="1" noChangeArrowheads="1" noChangeShapeType="1" noTextEdit="1"/>
                </p:cNvSpPr>
                <p:nvPr/>
              </p:nvSpPr>
              <p:spPr>
                <a:xfrm>
                  <a:off x="1052714" y="1472809"/>
                  <a:ext cx="6793740" cy="1477328"/>
                </a:xfrm>
                <a:prstGeom prst="rect">
                  <a:avLst/>
                </a:prstGeom>
                <a:blipFill>
                  <a:blip r:embed="rId4"/>
                  <a:stretch>
                    <a:fillRect l="-808" t="-2479" r="-1167" b="-5785"/>
                  </a:stretch>
                </a:blipFill>
              </p:spPr>
              <p:txBody>
                <a:bodyPr/>
                <a:lstStyle/>
                <a:p>
                  <a:r>
                    <a:rPr lang="en-US">
                      <a:noFill/>
                    </a:rPr>
                    <a:t> </a:t>
                  </a:r>
                </a:p>
              </p:txBody>
            </p:sp>
          </mc:Fallback>
        </mc:AlternateContent>
      </p:grpSp>
      <p:sp>
        <p:nvSpPr>
          <p:cNvPr id="6" name="Metin kutusu 5">
            <a:extLst>
              <a:ext uri="{FF2B5EF4-FFF2-40B4-BE49-F238E27FC236}">
                <a16:creationId xmlns:a16="http://schemas.microsoft.com/office/drawing/2014/main" id="{CB2543D3-3410-44A7-AE32-6F8A25BD1D33}"/>
              </a:ext>
            </a:extLst>
          </p:cNvPr>
          <p:cNvSpPr txBox="1"/>
          <p:nvPr/>
        </p:nvSpPr>
        <p:spPr>
          <a:xfrm>
            <a:off x="7452320" y="5661248"/>
            <a:ext cx="1152128" cy="369332"/>
          </a:xfrm>
          <a:prstGeom prst="rect">
            <a:avLst/>
          </a:prstGeom>
          <a:noFill/>
        </p:spPr>
        <p:txBody>
          <a:bodyPr wrap="square" rtlCol="0">
            <a:spAutoFit/>
          </a:bodyPr>
          <a:lstStyle/>
          <a:p>
            <a:r>
              <a:rPr lang="tr-TR" dirty="0"/>
              <a:t>144</a:t>
            </a:r>
            <a:endParaRPr lang="en-US" dirty="0"/>
          </a:p>
        </p:txBody>
      </p:sp>
      <p:sp>
        <p:nvSpPr>
          <p:cNvPr id="7" name="Metin kutusu 6">
            <a:extLst>
              <a:ext uri="{FF2B5EF4-FFF2-40B4-BE49-F238E27FC236}">
                <a16:creationId xmlns:a16="http://schemas.microsoft.com/office/drawing/2014/main" id="{7D34F317-FB95-498E-B012-AB1CCDB83E2C}"/>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C10</a:t>
            </a:r>
          </a:p>
        </p:txBody>
      </p:sp>
    </p:spTree>
    <p:extLst>
      <p:ext uri="{BB962C8B-B14F-4D97-AF65-F5344CB8AC3E}">
        <p14:creationId xmlns:p14="http://schemas.microsoft.com/office/powerpoint/2010/main" val="275504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7C5EADF3-4192-4AA8-9E81-3ABD42ECDBF7}"/>
              </a:ext>
            </a:extLst>
          </p:cNvPr>
          <p:cNvSpPr txBox="1"/>
          <p:nvPr/>
        </p:nvSpPr>
        <p:spPr>
          <a:xfrm>
            <a:off x="2051720" y="5301208"/>
            <a:ext cx="1728192" cy="369332"/>
          </a:xfrm>
          <a:prstGeom prst="rect">
            <a:avLst/>
          </a:prstGeom>
          <a:noFill/>
        </p:spPr>
        <p:txBody>
          <a:bodyPr wrap="square" rtlCol="0">
            <a:spAutoFit/>
          </a:bodyPr>
          <a:lstStyle/>
          <a:p>
            <a:r>
              <a:rPr lang="tr-TR" dirty="0"/>
              <a:t>0.31</a:t>
            </a:r>
            <a:endParaRPr lang="en-US" dirty="0"/>
          </a:p>
        </p:txBody>
      </p:sp>
      <p:grpSp>
        <p:nvGrpSpPr>
          <p:cNvPr id="6" name="Grup 5">
            <a:extLst>
              <a:ext uri="{FF2B5EF4-FFF2-40B4-BE49-F238E27FC236}">
                <a16:creationId xmlns:a16="http://schemas.microsoft.com/office/drawing/2014/main" id="{C23829D4-1899-4CBD-B036-C73C5C251913}"/>
              </a:ext>
            </a:extLst>
          </p:cNvPr>
          <p:cNvGrpSpPr/>
          <p:nvPr/>
        </p:nvGrpSpPr>
        <p:grpSpPr>
          <a:xfrm>
            <a:off x="539552" y="980728"/>
            <a:ext cx="7776864" cy="2592288"/>
            <a:chOff x="539552" y="980728"/>
            <a:chExt cx="7776864" cy="2592288"/>
          </a:xfrm>
        </p:grpSpPr>
        <p:sp>
          <p:nvSpPr>
            <p:cNvPr id="2" name="Dikdörtgen 1">
              <a:extLst>
                <a:ext uri="{FF2B5EF4-FFF2-40B4-BE49-F238E27FC236}">
                  <a16:creationId xmlns:a16="http://schemas.microsoft.com/office/drawing/2014/main" id="{EC1944B6-098E-457D-B590-F6496787C308}"/>
                </a:ext>
              </a:extLst>
            </p:cNvPr>
            <p:cNvSpPr/>
            <p:nvPr/>
          </p:nvSpPr>
          <p:spPr>
            <a:xfrm>
              <a:off x="539552" y="980728"/>
              <a:ext cx="7776864" cy="1200329"/>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 uniform magnetic field of magnitude 0.</a:t>
              </a:r>
              <a:r>
                <a:rPr lang="tr-TR"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0 T is directed</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along the positive </a:t>
              </a:r>
              <a:r>
                <a:rPr lang="en-US" i="1" dirty="0">
                  <a:latin typeface="Times New Roman" panose="02020603050405020304" pitchFamily="18" charset="0"/>
                  <a:cs typeface="Times New Roman" panose="02020603050405020304" pitchFamily="18" charset="0"/>
                </a:rPr>
                <a:t>x</a:t>
              </a:r>
              <a:r>
                <a:rPr lang="tr-TR"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axis. A positron moving at </a:t>
              </a:r>
              <a:r>
                <a:rPr lang="tr-TR"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.00</a:t>
              </a:r>
              <a:r>
                <a:rPr lang="tr-TR"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10</a:t>
              </a:r>
              <a:r>
                <a:rPr lang="tr-TR" baseline="30000" dirty="0">
                  <a:latin typeface="Times New Roman" panose="02020603050405020304" pitchFamily="18" charset="0"/>
                  <a:cs typeface="Times New Roman" panose="02020603050405020304" pitchFamily="18" charset="0"/>
                </a:rPr>
                <a:t>7 </a:t>
              </a:r>
              <a:r>
                <a:rPr lang="en-US" dirty="0">
                  <a:latin typeface="Times New Roman" panose="02020603050405020304" pitchFamily="18" charset="0"/>
                  <a:cs typeface="Times New Roman" panose="02020603050405020304" pitchFamily="18" charset="0"/>
                </a:rPr>
                <a:t>m/s enters the field along a direction that</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makes an</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angle of 8</a:t>
              </a:r>
              <a:r>
                <a:rPr lang="tr-TR"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.0° with the </a:t>
              </a:r>
              <a:r>
                <a:rPr lang="en-US" i="1" dirty="0">
                  <a:latin typeface="Times New Roman" panose="02020603050405020304" pitchFamily="18" charset="0"/>
                  <a:cs typeface="Times New Roman" panose="02020603050405020304" pitchFamily="18" charset="0"/>
                </a:rPr>
                <a:t>x </a:t>
              </a:r>
              <a:r>
                <a:rPr lang="en-US" dirty="0">
                  <a:latin typeface="Times New Roman" panose="02020603050405020304" pitchFamily="18" charset="0"/>
                  <a:cs typeface="Times New Roman" panose="02020603050405020304" pitchFamily="18" charset="0"/>
                </a:rPr>
                <a:t>axis. The motion of</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particle is expected to be a helix</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What is the pitch of the trajectory in mm? (</a:t>
              </a:r>
              <a:r>
                <a:rPr lang="en-US" i="1" dirty="0" err="1">
                  <a:latin typeface="Times New Roman" panose="02020603050405020304" pitchFamily="18" charset="0"/>
                  <a:cs typeface="Times New Roman" panose="02020603050405020304" pitchFamily="18" charset="0"/>
                </a:rPr>
                <a:t>m</a:t>
              </a:r>
              <a:r>
                <a:rPr lang="en-US" baseline="-25000" dirty="0" err="1">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=9.11x10</a:t>
              </a:r>
              <a:r>
                <a:rPr lang="en-US" baseline="30000" dirty="0">
                  <a:latin typeface="Times New Roman" panose="02020603050405020304" pitchFamily="18" charset="0"/>
                  <a:cs typeface="Times New Roman" panose="02020603050405020304" pitchFamily="18" charset="0"/>
                </a:rPr>
                <a:t>-31</a:t>
              </a:r>
              <a:r>
                <a:rPr lang="en-US" dirty="0">
                  <a:latin typeface="Times New Roman" panose="02020603050405020304" pitchFamily="18" charset="0"/>
                  <a:cs typeface="Times New Roman" panose="02020603050405020304" pitchFamily="18" charset="0"/>
                </a:rPr>
                <a:t> kg, </a:t>
              </a:r>
              <a:r>
                <a:rPr lang="en-US" i="1" dirty="0">
                  <a:latin typeface="Times New Roman" panose="02020603050405020304" pitchFamily="18" charset="0"/>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=1.6x10</a:t>
              </a:r>
              <a:r>
                <a:rPr lang="en-US" baseline="30000" dirty="0">
                  <a:latin typeface="Times New Roman" panose="02020603050405020304" pitchFamily="18" charset="0"/>
                  <a:cs typeface="Times New Roman" panose="02020603050405020304" pitchFamily="18" charset="0"/>
                </a:rPr>
                <a:t>-19</a:t>
              </a:r>
              <a:r>
                <a:rPr lang="en-US" dirty="0">
                  <a:latin typeface="Times New Roman" panose="02020603050405020304" pitchFamily="18" charset="0"/>
                  <a:cs typeface="Times New Roman" panose="02020603050405020304" pitchFamily="18" charset="0"/>
                </a:rPr>
                <a:t> C)</a:t>
              </a:r>
            </a:p>
          </p:txBody>
        </p:sp>
        <p:sp>
          <p:nvSpPr>
            <p:cNvPr id="4" name="Dikdörtgen 3">
              <a:extLst>
                <a:ext uri="{FF2B5EF4-FFF2-40B4-BE49-F238E27FC236}">
                  <a16:creationId xmlns:a16="http://schemas.microsoft.com/office/drawing/2014/main" id="{F7C5443E-5215-4D32-BA4E-09B8FC4F434F}"/>
                </a:ext>
              </a:extLst>
            </p:cNvPr>
            <p:cNvSpPr/>
            <p:nvPr/>
          </p:nvSpPr>
          <p:spPr>
            <a:xfrm>
              <a:off x="539552" y="2372687"/>
              <a:ext cx="7776864" cy="1200329"/>
            </a:xfrm>
            <a:prstGeom prst="rect">
              <a:avLst/>
            </a:prstGeom>
          </p:spPr>
          <p:txBody>
            <a:bodyPr wrap="square">
              <a:spAutoFit/>
            </a:bodyPr>
            <a:lstStyle/>
            <a:p>
              <a:r>
                <a:rPr lang="tr-TR" dirty="0">
                  <a:latin typeface="Times New Roman" panose="02020603050405020304" pitchFamily="18" charset="0"/>
                  <a:cs typeface="Times New Roman" panose="02020603050405020304" pitchFamily="18" charset="0"/>
                </a:rPr>
                <a:t>0,20 T büyüklüğündeki düzgün manyetik alan pozitif </a:t>
              </a:r>
              <a:r>
                <a:rPr lang="en-US" i="1" dirty="0">
                  <a:latin typeface="Times New Roman" panose="02020603050405020304" pitchFamily="18" charset="0"/>
                  <a:cs typeface="Times New Roman" panose="02020603050405020304" pitchFamily="18" charset="0"/>
                </a:rPr>
                <a:t>x </a:t>
              </a:r>
              <a:r>
                <a:rPr lang="tr-TR" dirty="0">
                  <a:latin typeface="Times New Roman" panose="02020603050405020304" pitchFamily="18" charset="0"/>
                  <a:cs typeface="Times New Roman" panose="02020603050405020304" pitchFamily="18" charset="0"/>
                </a:rPr>
                <a:t>ekseni yönündedir</a:t>
              </a:r>
              <a:r>
                <a:rPr lang="tr-TR" i="1"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Sürati 1,</a:t>
              </a:r>
              <a:r>
                <a:rPr lang="en-US" dirty="0">
                  <a:latin typeface="Times New Roman" panose="02020603050405020304" pitchFamily="18" charset="0"/>
                  <a:cs typeface="Times New Roman" panose="02020603050405020304" pitchFamily="18" charset="0"/>
                </a:rPr>
                <a:t>00</a:t>
              </a:r>
              <a:r>
                <a:rPr lang="tr-TR"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10</a:t>
              </a:r>
              <a:r>
                <a:rPr lang="tr-TR" baseline="30000" dirty="0">
                  <a:latin typeface="Times New Roman" panose="02020603050405020304" pitchFamily="18" charset="0"/>
                  <a:cs typeface="Times New Roman" panose="02020603050405020304" pitchFamily="18" charset="0"/>
                </a:rPr>
                <a:t>7 </a:t>
              </a:r>
              <a:r>
                <a:rPr lang="en-US" dirty="0">
                  <a:latin typeface="Times New Roman" panose="02020603050405020304" pitchFamily="18" charset="0"/>
                  <a:cs typeface="Times New Roman" panose="02020603050405020304" pitchFamily="18" charset="0"/>
                </a:rPr>
                <a:t>m/s </a:t>
              </a:r>
              <a:r>
                <a:rPr lang="tr-TR" dirty="0">
                  <a:latin typeface="Times New Roman" panose="02020603050405020304" pitchFamily="18" charset="0"/>
                  <a:cs typeface="Times New Roman" panose="02020603050405020304" pitchFamily="18" charset="0"/>
                </a:rPr>
                <a:t>olan bir pozitron </a:t>
              </a:r>
              <a:r>
                <a:rPr lang="en-US" i="1" dirty="0">
                  <a:latin typeface="Times New Roman" panose="02020603050405020304" pitchFamily="18" charset="0"/>
                  <a:cs typeface="Times New Roman" panose="02020603050405020304" pitchFamily="18" charset="0"/>
                </a:rPr>
                <a:t>x</a:t>
              </a:r>
              <a:r>
                <a:rPr lang="tr-TR" dirty="0">
                  <a:latin typeface="Times New Roman" panose="02020603050405020304" pitchFamily="18" charset="0"/>
                  <a:cs typeface="Times New Roman" panose="02020603050405020304" pitchFamily="18" charset="0"/>
                </a:rPr>
                <a:t> ekseni ile </a:t>
              </a:r>
              <a:r>
                <a:rPr lang="en-US" dirty="0">
                  <a:latin typeface="Times New Roman" panose="02020603050405020304" pitchFamily="18" charset="0"/>
                  <a:cs typeface="Times New Roman" panose="02020603050405020304" pitchFamily="18" charset="0"/>
                </a:rPr>
                <a:t>8</a:t>
              </a:r>
              <a:r>
                <a:rPr lang="tr-TR"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0°</a:t>
              </a:r>
              <a:r>
                <a:rPr lang="tr-TR" dirty="0">
                  <a:latin typeface="Times New Roman" panose="02020603050405020304" pitchFamily="18" charset="0"/>
                  <a:cs typeface="Times New Roman" panose="02020603050405020304" pitchFamily="18" charset="0"/>
                </a:rPr>
                <a:t> açı yapacak şekilde alana girdiğinde helis şeklinde bir yörünge çizmesi beklenir. Bu helisin </a:t>
              </a:r>
              <a:r>
                <a:rPr lang="tr-TR" dirty="0" err="1">
                  <a:latin typeface="Times New Roman" panose="02020603050405020304" pitchFamily="18" charset="0"/>
                  <a:cs typeface="Times New Roman" panose="02020603050405020304" pitchFamily="18" charset="0"/>
                </a:rPr>
                <a:t>hatvesi</a:t>
              </a:r>
              <a:r>
                <a:rPr lang="tr-TR" dirty="0">
                  <a:latin typeface="Times New Roman" panose="02020603050405020304" pitchFamily="18" charset="0"/>
                  <a:cs typeface="Times New Roman" panose="02020603050405020304" pitchFamily="18" charset="0"/>
                </a:rPr>
                <a:t> (adımı) mm cinsinden nedir? (</a:t>
              </a:r>
              <a:r>
                <a:rPr lang="tr-TR" i="1" dirty="0" err="1">
                  <a:latin typeface="Times New Roman" panose="02020603050405020304" pitchFamily="18" charset="0"/>
                  <a:cs typeface="Times New Roman" panose="02020603050405020304" pitchFamily="18" charset="0"/>
                </a:rPr>
                <a:t>m</a:t>
              </a:r>
              <a:r>
                <a:rPr lang="tr-TR" baseline="-25000" dirty="0" err="1">
                  <a:latin typeface="Times New Roman" panose="02020603050405020304" pitchFamily="18" charset="0"/>
                  <a:cs typeface="Times New Roman" panose="02020603050405020304" pitchFamily="18" charset="0"/>
                </a:rPr>
                <a:t>p</a:t>
              </a:r>
              <a:r>
                <a:rPr lang="tr-TR" dirty="0">
                  <a:latin typeface="Times New Roman" panose="02020603050405020304" pitchFamily="18" charset="0"/>
                  <a:cs typeface="Times New Roman" panose="02020603050405020304" pitchFamily="18" charset="0"/>
                </a:rPr>
                <a:t>=9,11x10</a:t>
              </a:r>
              <a:r>
                <a:rPr lang="tr-TR" baseline="30000" dirty="0">
                  <a:latin typeface="Times New Roman" panose="02020603050405020304" pitchFamily="18" charset="0"/>
                  <a:cs typeface="Times New Roman" panose="02020603050405020304" pitchFamily="18" charset="0"/>
                </a:rPr>
                <a:t>-31</a:t>
              </a:r>
              <a:r>
                <a:rPr lang="tr-TR" dirty="0">
                  <a:latin typeface="Times New Roman" panose="02020603050405020304" pitchFamily="18" charset="0"/>
                  <a:cs typeface="Times New Roman" panose="02020603050405020304" pitchFamily="18" charset="0"/>
                </a:rPr>
                <a:t> kg, </a:t>
              </a:r>
              <a:r>
                <a:rPr lang="tr-TR" i="1" dirty="0">
                  <a:latin typeface="Times New Roman" panose="02020603050405020304" pitchFamily="18" charset="0"/>
                  <a:cs typeface="Times New Roman" panose="02020603050405020304" pitchFamily="18" charset="0"/>
                </a:rPr>
                <a:t>q</a:t>
              </a:r>
              <a:r>
                <a:rPr lang="tr-TR" dirty="0">
                  <a:latin typeface="Times New Roman" panose="02020603050405020304" pitchFamily="18" charset="0"/>
                  <a:cs typeface="Times New Roman" panose="02020603050405020304" pitchFamily="18" charset="0"/>
                </a:rPr>
                <a:t>=1,6x10</a:t>
              </a:r>
              <a:r>
                <a:rPr lang="tr-TR" baseline="30000" dirty="0">
                  <a:latin typeface="Times New Roman" panose="02020603050405020304" pitchFamily="18" charset="0"/>
                  <a:cs typeface="Times New Roman" panose="02020603050405020304" pitchFamily="18" charset="0"/>
                </a:rPr>
                <a:t>-19</a:t>
              </a:r>
              <a:r>
                <a:rPr lang="tr-TR" dirty="0">
                  <a:latin typeface="Times New Roman" panose="02020603050405020304" pitchFamily="18" charset="0"/>
                  <a:cs typeface="Times New Roman" panose="02020603050405020304" pitchFamily="18" charset="0"/>
                </a:rPr>
                <a:t> C)</a:t>
              </a:r>
              <a:endParaRPr lang="en-US" dirty="0">
                <a:latin typeface="Times New Roman" panose="02020603050405020304" pitchFamily="18" charset="0"/>
                <a:cs typeface="Times New Roman" panose="02020603050405020304" pitchFamily="18" charset="0"/>
              </a:endParaRPr>
            </a:p>
          </p:txBody>
        </p:sp>
      </p:grpSp>
      <p:sp>
        <p:nvSpPr>
          <p:cNvPr id="7" name="Metin kutusu 6">
            <a:extLst>
              <a:ext uri="{FF2B5EF4-FFF2-40B4-BE49-F238E27FC236}">
                <a16:creationId xmlns:a16="http://schemas.microsoft.com/office/drawing/2014/main" id="{FE3744F4-03A1-4C78-82D5-7AE46DDB43EB}"/>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D1</a:t>
            </a:r>
          </a:p>
        </p:txBody>
      </p:sp>
    </p:spTree>
    <p:extLst>
      <p:ext uri="{BB962C8B-B14F-4D97-AF65-F5344CB8AC3E}">
        <p14:creationId xmlns:p14="http://schemas.microsoft.com/office/powerpoint/2010/main" val="32862955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 2">
            <a:extLst>
              <a:ext uri="{FF2B5EF4-FFF2-40B4-BE49-F238E27FC236}">
                <a16:creationId xmlns:a16="http://schemas.microsoft.com/office/drawing/2014/main" id="{5579CBB0-37E2-45D5-83E6-5946AE2BBB8B}"/>
              </a:ext>
            </a:extLst>
          </p:cNvPr>
          <p:cNvGrpSpPr/>
          <p:nvPr/>
        </p:nvGrpSpPr>
        <p:grpSpPr>
          <a:xfrm>
            <a:off x="1085102" y="332656"/>
            <a:ext cx="7159305" cy="4347134"/>
            <a:chOff x="1085102" y="332656"/>
            <a:chExt cx="7159305" cy="4347134"/>
          </a:xfrm>
        </p:grpSpPr>
        <p:pic>
          <p:nvPicPr>
            <p:cNvPr id="2" name="Resim 1">
              <a:extLst>
                <a:ext uri="{FF2B5EF4-FFF2-40B4-BE49-F238E27FC236}">
                  <a16:creationId xmlns:a16="http://schemas.microsoft.com/office/drawing/2014/main" id="{95A4F6C9-5BD8-4475-9C47-8D404E50DC7C}"/>
                </a:ext>
              </a:extLst>
            </p:cNvPr>
            <p:cNvPicPr>
              <a:picLocks noChangeAspect="1"/>
            </p:cNvPicPr>
            <p:nvPr/>
          </p:nvPicPr>
          <p:blipFill>
            <a:blip r:embed="rId2"/>
            <a:stretch>
              <a:fillRect/>
            </a:stretch>
          </p:blipFill>
          <p:spPr>
            <a:xfrm>
              <a:off x="1547664" y="2627966"/>
              <a:ext cx="4906537" cy="2051824"/>
            </a:xfrm>
            <a:prstGeom prst="rect">
              <a:avLst/>
            </a:prstGeom>
          </p:spPr>
        </p:pic>
        <mc:AlternateContent xmlns:mc="http://schemas.openxmlformats.org/markup-compatibility/2006" xmlns:a14="http://schemas.microsoft.com/office/drawing/2010/main">
          <mc:Choice Requires="a14">
            <p:sp>
              <p:nvSpPr>
                <p:cNvPr id="4" name="Metin kutusu 3">
                  <a:extLst>
                    <a:ext uri="{FF2B5EF4-FFF2-40B4-BE49-F238E27FC236}">
                      <a16:creationId xmlns:a16="http://schemas.microsoft.com/office/drawing/2014/main" id="{429F38BE-B544-4A3B-A9EF-908DA1873B31}"/>
                    </a:ext>
                  </a:extLst>
                </p:cNvPr>
                <p:cNvSpPr txBox="1"/>
                <p:nvPr/>
              </p:nvSpPr>
              <p:spPr>
                <a:xfrm>
                  <a:off x="1085102" y="332656"/>
                  <a:ext cx="7015289"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the figure </a:t>
                  </a:r>
                  <a14:m>
                    <m:oMath xmlns:m="http://schemas.openxmlformats.org/officeDocument/2006/math">
                      <m:r>
                        <a:rPr lang="en-US" i="1" smtClean="0">
                          <a:latin typeface="Cambria Math" panose="02040503050406030204" pitchFamily="18" charset="0"/>
                          <a:ea typeface="Cambria Math" panose="02040503050406030204" pitchFamily="18" charset="0"/>
                          <a:cs typeface="Times New Roman" panose="02020603050405020304" pitchFamily="18" charset="0"/>
                        </a:rPr>
                        <m:t>𝜀</m:t>
                      </m:r>
                      <m:r>
                        <a:rPr lang="en-US" b="0" i="1" smtClean="0">
                          <a:latin typeface="Cambria Math" panose="02040503050406030204" pitchFamily="18" charset="0"/>
                          <a:ea typeface="Cambria Math" panose="02040503050406030204" pitchFamily="18" charset="0"/>
                          <a:cs typeface="Times New Roman" panose="02020603050405020304" pitchFamily="18" charset="0"/>
                        </a:rPr>
                        <m:t>=10.0</m:t>
                      </m:r>
                    </m:oMath>
                  </a14:m>
                  <a:r>
                    <a:rPr lang="en-US" dirty="0">
                      <a:latin typeface="Times New Roman" panose="02020603050405020304" pitchFamily="18" charset="0"/>
                      <a:cs typeface="Times New Roman" panose="02020603050405020304" pitchFamily="18" charset="0"/>
                    </a:rPr>
                    <a:t> V,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𝑅</m:t>
                          </m:r>
                        </m:e>
                        <m:sub>
                          <m:r>
                            <a:rPr lang="en-US" b="0" i="1" smtClean="0">
                              <a:latin typeface="Cambria Math" panose="02040503050406030204" pitchFamily="18" charset="0"/>
                              <a:cs typeface="Times New Roman" panose="02020603050405020304" pitchFamily="18" charset="0"/>
                            </a:rPr>
                            <m:t>1</m:t>
                          </m:r>
                        </m:sub>
                      </m:sSub>
                      <m:r>
                        <a:rPr lang="en-US"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4</m:t>
                      </m:r>
                      <m:r>
                        <a:rPr lang="en-US" i="1" smtClean="0">
                          <a:latin typeface="Cambria Math" panose="02040503050406030204" pitchFamily="18" charset="0"/>
                          <a:cs typeface="Times New Roman" panose="02020603050405020304" pitchFamily="18" charset="0"/>
                        </a:rPr>
                        <m:t>.00 </m:t>
                      </m:r>
                      <m:r>
                        <m:rPr>
                          <m:sty m:val="p"/>
                        </m:rPr>
                        <a:rPr lang="en-US" i="1" smtClean="0">
                          <a:latin typeface="Cambria Math" panose="02040503050406030204" pitchFamily="18" charset="0"/>
                          <a:ea typeface="Cambria Math" panose="02040503050406030204" pitchFamily="18" charset="0"/>
                          <a:cs typeface="Times New Roman" panose="02020603050405020304" pitchFamily="18" charset="0"/>
                        </a:rPr>
                        <m:t>Ω</m:t>
                      </m:r>
                      <m:r>
                        <a:rPr lang="en-US" b="0" i="1"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𝑅</m:t>
                          </m:r>
                        </m:e>
                        <m:sub>
                          <m:r>
                            <a:rPr lang="en-US" b="0" i="1" smtClean="0">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.00 </m:t>
                      </m:r>
                      <m:r>
                        <m:rPr>
                          <m:sty m:val="p"/>
                        </m:rPr>
                        <a:rPr lang="en-US" i="1">
                          <a:latin typeface="Cambria Math" panose="02040503050406030204" pitchFamily="18" charset="0"/>
                          <a:ea typeface="Cambria Math" panose="02040503050406030204" pitchFamily="18" charset="0"/>
                          <a:cs typeface="Times New Roman" panose="02020603050405020304" pitchFamily="18" charset="0"/>
                        </a:rPr>
                        <m:t>Ω</m:t>
                      </m:r>
                    </m:oMath>
                  </a14:m>
                  <a:r>
                    <a:rPr lang="en-US" dirty="0">
                      <a:latin typeface="Times New Roman" panose="02020603050405020304" pitchFamily="18" charset="0"/>
                      <a:cs typeface="Times New Roman" panose="02020603050405020304" pitchFamily="18" charset="0"/>
                    </a:rPr>
                    <a:t>. The inductor has an internal resistance of </a:t>
                  </a:r>
                  <a14:m>
                    <m:oMath xmlns:m="http://schemas.openxmlformats.org/officeDocument/2006/math">
                      <m:r>
                        <a:rPr lang="en-US" b="0" i="1" smtClean="0">
                          <a:latin typeface="Cambria Math" panose="02040503050406030204" pitchFamily="18" charset="0"/>
                          <a:cs typeface="Times New Roman" panose="02020603050405020304" pitchFamily="18" charset="0"/>
                        </a:rPr>
                        <m:t>𝑟</m:t>
                      </m:r>
                      <m:r>
                        <a:rPr lang="en-US" i="1">
                          <a:latin typeface="Cambria Math" panose="02040503050406030204" pitchFamily="18" charset="0"/>
                          <a:cs typeface="Times New Roman" panose="02020603050405020304" pitchFamily="18" charset="0"/>
                        </a:rPr>
                        <m:t>=1.00 </m:t>
                      </m:r>
                      <m:r>
                        <m:rPr>
                          <m:sty m:val="p"/>
                        </m:rPr>
                        <a:rPr lang="en-US" i="1">
                          <a:latin typeface="Cambria Math" panose="02040503050406030204" pitchFamily="18" charset="0"/>
                          <a:ea typeface="Cambria Math" panose="02040503050406030204" pitchFamily="18" charset="0"/>
                          <a:cs typeface="Times New Roman" panose="02020603050405020304" pitchFamily="18" charset="0"/>
                        </a:rPr>
                        <m:t>Ω</m:t>
                      </m:r>
                    </m:oMath>
                  </a14:m>
                  <a:r>
                    <a:rPr lang="en-US" dirty="0">
                      <a:latin typeface="Times New Roman" panose="02020603050405020304" pitchFamily="18" charset="0"/>
                      <a:cs typeface="Times New Roman" panose="02020603050405020304" pitchFamily="18" charset="0"/>
                    </a:rPr>
                    <a:t>. What is the power delivered by the battery as soon as the switch is closed? Give your answer in W.  </a:t>
                  </a:r>
                </a:p>
              </p:txBody>
            </p:sp>
          </mc:Choice>
          <mc:Fallback xmlns="">
            <p:sp>
              <p:nvSpPr>
                <p:cNvPr id="4" name="Metin kutusu 3">
                  <a:extLst>
                    <a:ext uri="{FF2B5EF4-FFF2-40B4-BE49-F238E27FC236}">
                      <a16:creationId xmlns:a16="http://schemas.microsoft.com/office/drawing/2014/main" id="{429F38BE-B544-4A3B-A9EF-908DA1873B31}"/>
                    </a:ext>
                  </a:extLst>
                </p:cNvPr>
                <p:cNvSpPr txBox="1">
                  <a:spLocks noRot="1" noChangeAspect="1" noMove="1" noResize="1" noEditPoints="1" noAdjustHandles="1" noChangeArrowheads="1" noChangeShapeType="1" noTextEdit="1"/>
                </p:cNvSpPr>
                <p:nvPr/>
              </p:nvSpPr>
              <p:spPr>
                <a:xfrm>
                  <a:off x="1085102" y="332656"/>
                  <a:ext cx="7015289" cy="923330"/>
                </a:xfrm>
                <a:prstGeom prst="rect">
                  <a:avLst/>
                </a:prstGeom>
                <a:blipFill>
                  <a:blip r:embed="rId3"/>
                  <a:stretch>
                    <a:fillRect l="-695"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AC130562-A895-484A-BF22-20D4B38C3396}"/>
                    </a:ext>
                  </a:extLst>
                </p:cNvPr>
                <p:cNvSpPr txBox="1"/>
                <p:nvPr/>
              </p:nvSpPr>
              <p:spPr>
                <a:xfrm>
                  <a:off x="1085102" y="1401080"/>
                  <a:ext cx="7159305" cy="923330"/>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Ş</a:t>
                  </a:r>
                  <a14:m>
                    <m:oMath xmlns:m="http://schemas.openxmlformats.org/officeDocument/2006/math">
                      <m:r>
                        <m:rPr>
                          <m:sty m:val="p"/>
                        </m:rPr>
                        <a:rPr lang="tr-TR" b="0" i="0" smtClean="0">
                          <a:latin typeface="Cambria Math" panose="02040503050406030204" pitchFamily="18" charset="0"/>
                          <a:ea typeface="Cambria Math" panose="02040503050406030204" pitchFamily="18" charset="0"/>
                          <a:cs typeface="Times New Roman" panose="02020603050405020304" pitchFamily="18" charset="0"/>
                        </a:rPr>
                        <m:t>ekildeki</m:t>
                      </m:r>
                      <m:r>
                        <a:rPr lang="tr-TR" b="0" i="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tr-TR" b="0" i="0" smtClean="0">
                          <a:latin typeface="Cambria Math" panose="02040503050406030204" pitchFamily="18" charset="0"/>
                          <a:ea typeface="Cambria Math" panose="02040503050406030204" pitchFamily="18" charset="0"/>
                          <a:cs typeface="Times New Roman" panose="02020603050405020304" pitchFamily="18" charset="0"/>
                        </a:rPr>
                        <m:t>devrede</m:t>
                      </m:r>
                      <m:r>
                        <a:rPr lang="tr-TR" b="0" i="0" smtClean="0">
                          <a:latin typeface="Cambria Math" panose="02040503050406030204" pitchFamily="18" charset="0"/>
                          <a:ea typeface="Cambria Math" panose="02040503050406030204" pitchFamily="18" charset="0"/>
                          <a:cs typeface="Times New Roman" panose="02020603050405020304" pitchFamily="18" charset="0"/>
                        </a:rPr>
                        <m:t> </m:t>
                      </m:r>
                      <m:r>
                        <a:rPr lang="en-US" i="1" smtClean="0">
                          <a:latin typeface="Cambria Math" panose="02040503050406030204" pitchFamily="18" charset="0"/>
                          <a:ea typeface="Cambria Math" panose="02040503050406030204" pitchFamily="18" charset="0"/>
                          <a:cs typeface="Times New Roman" panose="02020603050405020304" pitchFamily="18" charset="0"/>
                        </a:rPr>
                        <m:t>𝜀</m:t>
                      </m:r>
                      <m:r>
                        <a:rPr lang="en-US" b="0" i="1" smtClean="0">
                          <a:latin typeface="Cambria Math" panose="02040503050406030204" pitchFamily="18" charset="0"/>
                          <a:ea typeface="Cambria Math" panose="02040503050406030204" pitchFamily="18" charset="0"/>
                          <a:cs typeface="Times New Roman" panose="02020603050405020304" pitchFamily="18" charset="0"/>
                        </a:rPr>
                        <m:t>=10.0</m:t>
                      </m:r>
                    </m:oMath>
                  </a14:m>
                  <a:r>
                    <a:rPr lang="en-US" dirty="0">
                      <a:latin typeface="Times New Roman" panose="02020603050405020304" pitchFamily="18" charset="0"/>
                      <a:cs typeface="Times New Roman" panose="02020603050405020304" pitchFamily="18" charset="0"/>
                    </a:rPr>
                    <a:t> V,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𝑅</m:t>
                          </m:r>
                        </m:e>
                        <m:sub>
                          <m:r>
                            <a:rPr lang="en-US" b="0" i="1" smtClean="0">
                              <a:latin typeface="Cambria Math" panose="02040503050406030204" pitchFamily="18" charset="0"/>
                              <a:cs typeface="Times New Roman" panose="02020603050405020304" pitchFamily="18" charset="0"/>
                            </a:rPr>
                            <m:t>1</m:t>
                          </m:r>
                        </m:sub>
                      </m:sSub>
                      <m:r>
                        <a:rPr lang="en-US" i="1" smtClean="0">
                          <a:latin typeface="Cambria Math" panose="02040503050406030204" pitchFamily="18" charset="0"/>
                          <a:cs typeface="Times New Roman" panose="02020603050405020304" pitchFamily="18" charset="0"/>
                        </a:rPr>
                        <m:t>=</m:t>
                      </m:r>
                      <m:r>
                        <a:rPr lang="tr-TR" b="0" i="1" smtClean="0">
                          <a:latin typeface="Cambria Math" panose="02040503050406030204" pitchFamily="18" charset="0"/>
                          <a:cs typeface="Times New Roman" panose="02020603050405020304" pitchFamily="18" charset="0"/>
                        </a:rPr>
                        <m:t>4</m:t>
                      </m:r>
                      <m:r>
                        <a:rPr lang="en-US" i="1" smtClean="0">
                          <a:latin typeface="Cambria Math" panose="02040503050406030204" pitchFamily="18" charset="0"/>
                          <a:cs typeface="Times New Roman" panose="02020603050405020304" pitchFamily="18" charset="0"/>
                        </a:rPr>
                        <m:t>.00 </m:t>
                      </m:r>
                      <m:r>
                        <m:rPr>
                          <m:sty m:val="p"/>
                        </m:rPr>
                        <a:rPr lang="en-US" i="1" smtClean="0">
                          <a:latin typeface="Cambria Math" panose="02040503050406030204" pitchFamily="18" charset="0"/>
                          <a:ea typeface="Cambria Math" panose="02040503050406030204" pitchFamily="18" charset="0"/>
                          <a:cs typeface="Times New Roman" panose="02020603050405020304" pitchFamily="18" charset="0"/>
                        </a:rPr>
                        <m:t>Ω</m:t>
                      </m:r>
                      <m:r>
                        <a:rPr lang="en-US" b="0" i="1"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𝑅</m:t>
                          </m:r>
                        </m:e>
                        <m:sub>
                          <m:r>
                            <a:rPr lang="en-US" b="0" i="1" smtClean="0">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.00 </m:t>
                      </m:r>
                      <m:r>
                        <m:rPr>
                          <m:sty m:val="p"/>
                        </m:rPr>
                        <a:rPr lang="en-US" i="1">
                          <a:latin typeface="Cambria Math" panose="02040503050406030204" pitchFamily="18" charset="0"/>
                          <a:ea typeface="Cambria Math" panose="02040503050406030204" pitchFamily="18" charset="0"/>
                          <a:cs typeface="Times New Roman" panose="02020603050405020304" pitchFamily="18" charset="0"/>
                        </a:rPr>
                        <m:t>Ω</m:t>
                      </m:r>
                    </m:oMath>
                  </a14:m>
                  <a:r>
                    <a:rPr lang="tr-TR" dirty="0">
                      <a:latin typeface="Times New Roman" panose="02020603050405020304" pitchFamily="18" charset="0"/>
                      <a:cs typeface="Times New Roman" panose="02020603050405020304" pitchFamily="18" charset="0"/>
                    </a:rPr>
                    <a:t> olarak verilmişlerdir</a:t>
                  </a:r>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Solenoidin iç direnci </a:t>
                  </a:r>
                  <a14:m>
                    <m:oMath xmlns:m="http://schemas.openxmlformats.org/officeDocument/2006/math">
                      <m:r>
                        <a:rPr lang="en-US" i="1">
                          <a:latin typeface="Cambria Math" panose="02040503050406030204" pitchFamily="18" charset="0"/>
                          <a:cs typeface="Times New Roman" panose="02020603050405020304" pitchFamily="18" charset="0"/>
                        </a:rPr>
                        <m:t>𝑟</m:t>
                      </m:r>
                      <m:r>
                        <a:rPr lang="en-US" i="1">
                          <a:latin typeface="Cambria Math" panose="02040503050406030204" pitchFamily="18" charset="0"/>
                          <a:cs typeface="Times New Roman" panose="02020603050405020304" pitchFamily="18" charset="0"/>
                        </a:rPr>
                        <m:t>=1.00 </m:t>
                      </m:r>
                      <m:r>
                        <m:rPr>
                          <m:sty m:val="p"/>
                        </m:rPr>
                        <a:rPr lang="en-US" i="1">
                          <a:latin typeface="Cambria Math" panose="02040503050406030204" pitchFamily="18" charset="0"/>
                          <a:ea typeface="Cambria Math" panose="02040503050406030204" pitchFamily="18" charset="0"/>
                          <a:cs typeface="Times New Roman" panose="02020603050405020304" pitchFamily="18" charset="0"/>
                        </a:rPr>
                        <m:t>Ω</m:t>
                      </m:r>
                      <m:r>
                        <a:rPr lang="en-US" i="1">
                          <a:latin typeface="Cambria Math" panose="02040503050406030204" pitchFamily="18" charset="0"/>
                          <a:ea typeface="Cambria Math" panose="02040503050406030204" pitchFamily="18" charset="0"/>
                          <a:cs typeface="Times New Roman" panose="02020603050405020304" pitchFamily="18" charset="0"/>
                        </a:rPr>
                        <m:t> </m:t>
                      </m:r>
                    </m:oMath>
                  </a14:m>
                  <a:r>
                    <a:rPr lang="tr-TR" dirty="0">
                      <a:latin typeface="Times New Roman" panose="02020603050405020304" pitchFamily="18" charset="0"/>
                      <a:cs typeface="Times New Roman" panose="02020603050405020304" pitchFamily="18" charset="0"/>
                    </a:rPr>
                    <a:t> olarak verilmiştir. Anahtar kapatılır kapatılmaz bataryanın devreye verdiği güç W cinsinden nedir? </a:t>
                  </a:r>
                  <a:endParaRPr lang="en-US" dirty="0">
                    <a:latin typeface="Times New Roman" panose="02020603050405020304" pitchFamily="18"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AC130562-A895-484A-BF22-20D4B38C3396}"/>
                    </a:ext>
                  </a:extLst>
                </p:cNvPr>
                <p:cNvSpPr txBox="1">
                  <a:spLocks noRot="1" noChangeAspect="1" noMove="1" noResize="1" noEditPoints="1" noAdjustHandles="1" noChangeArrowheads="1" noChangeShapeType="1" noTextEdit="1"/>
                </p:cNvSpPr>
                <p:nvPr/>
              </p:nvSpPr>
              <p:spPr>
                <a:xfrm>
                  <a:off x="1085102" y="1401080"/>
                  <a:ext cx="7159305" cy="923330"/>
                </a:xfrm>
                <a:prstGeom prst="rect">
                  <a:avLst/>
                </a:prstGeom>
                <a:blipFill>
                  <a:blip r:embed="rId4"/>
                  <a:stretch>
                    <a:fillRect l="-681" t="-3974" r="-85" b="-9934"/>
                  </a:stretch>
                </a:blipFill>
              </p:spPr>
              <p:txBody>
                <a:bodyPr/>
                <a:lstStyle/>
                <a:p>
                  <a:r>
                    <a:rPr lang="en-US">
                      <a:noFill/>
                    </a:rPr>
                    <a:t> </a:t>
                  </a:r>
                </a:p>
              </p:txBody>
            </p:sp>
          </mc:Fallback>
        </mc:AlternateContent>
      </p:grpSp>
      <p:sp>
        <p:nvSpPr>
          <p:cNvPr id="6" name="Metin kutusu 5">
            <a:extLst>
              <a:ext uri="{FF2B5EF4-FFF2-40B4-BE49-F238E27FC236}">
                <a16:creationId xmlns:a16="http://schemas.microsoft.com/office/drawing/2014/main" id="{4E37D460-0E44-4A0A-90A4-4A3AADE9B23D}"/>
              </a:ext>
            </a:extLst>
          </p:cNvPr>
          <p:cNvSpPr txBox="1"/>
          <p:nvPr/>
        </p:nvSpPr>
        <p:spPr>
          <a:xfrm>
            <a:off x="7452320" y="5949280"/>
            <a:ext cx="648071" cy="369332"/>
          </a:xfrm>
          <a:prstGeom prst="rect">
            <a:avLst/>
          </a:prstGeom>
          <a:noFill/>
        </p:spPr>
        <p:txBody>
          <a:bodyPr wrap="square" rtlCol="0">
            <a:spAutoFit/>
          </a:bodyPr>
          <a:lstStyle/>
          <a:p>
            <a:r>
              <a:rPr lang="tr-TR" dirty="0"/>
              <a:t>20</a:t>
            </a:r>
            <a:endParaRPr lang="en-US" dirty="0"/>
          </a:p>
        </p:txBody>
      </p:sp>
      <p:sp>
        <p:nvSpPr>
          <p:cNvPr id="7" name="Metin kutusu 6">
            <a:extLst>
              <a:ext uri="{FF2B5EF4-FFF2-40B4-BE49-F238E27FC236}">
                <a16:creationId xmlns:a16="http://schemas.microsoft.com/office/drawing/2014/main" id="{04748BF8-A743-4812-98B3-8F1C570FB6E6}"/>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D10</a:t>
            </a:r>
          </a:p>
        </p:txBody>
      </p:sp>
    </p:spTree>
    <p:extLst>
      <p:ext uri="{BB962C8B-B14F-4D97-AF65-F5344CB8AC3E}">
        <p14:creationId xmlns:p14="http://schemas.microsoft.com/office/powerpoint/2010/main" val="300634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E2B4ED1D-9E1D-4235-BD8E-4F538819C22B}"/>
              </a:ext>
            </a:extLst>
          </p:cNvPr>
          <p:cNvPicPr>
            <a:picLocks noChangeAspect="1"/>
          </p:cNvPicPr>
          <p:nvPr/>
        </p:nvPicPr>
        <p:blipFill>
          <a:blip r:embed="rId2"/>
          <a:stretch>
            <a:fillRect/>
          </a:stretch>
        </p:blipFill>
        <p:spPr>
          <a:xfrm>
            <a:off x="6804248" y="5450045"/>
            <a:ext cx="1025912" cy="791737"/>
          </a:xfrm>
          <a:prstGeom prst="rect">
            <a:avLst/>
          </a:prstGeom>
        </p:spPr>
      </p:pic>
      <p:grpSp>
        <p:nvGrpSpPr>
          <p:cNvPr id="2" name="Grup 1">
            <a:extLst>
              <a:ext uri="{FF2B5EF4-FFF2-40B4-BE49-F238E27FC236}">
                <a16:creationId xmlns:a16="http://schemas.microsoft.com/office/drawing/2014/main" id="{AF1AC086-9E1D-42E9-A0D3-47C7DB515CBB}"/>
              </a:ext>
            </a:extLst>
          </p:cNvPr>
          <p:cNvGrpSpPr/>
          <p:nvPr/>
        </p:nvGrpSpPr>
        <p:grpSpPr>
          <a:xfrm>
            <a:off x="467544" y="764704"/>
            <a:ext cx="7200800" cy="2837234"/>
            <a:chOff x="467544" y="764704"/>
            <a:chExt cx="7200800" cy="2837234"/>
          </a:xfrm>
        </p:grpSpPr>
        <p:sp>
          <p:nvSpPr>
            <p:cNvPr id="3" name="Dikdörtgen 2">
              <a:extLst>
                <a:ext uri="{FF2B5EF4-FFF2-40B4-BE49-F238E27FC236}">
                  <a16:creationId xmlns:a16="http://schemas.microsoft.com/office/drawing/2014/main" id="{A0489D6C-EA89-4E98-BC5D-8FF16FCA103E}"/>
                </a:ext>
              </a:extLst>
            </p:cNvPr>
            <p:cNvSpPr/>
            <p:nvPr/>
          </p:nvSpPr>
          <p:spPr>
            <a:xfrm>
              <a:off x="467544" y="764704"/>
              <a:ext cx="7200800" cy="1200329"/>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 0.</a:t>
              </a:r>
              <a:r>
                <a:rPr lang="tr-TR" dirty="0">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00-kg metal rod carrying a current of </a:t>
              </a:r>
              <a:r>
                <a:rPr lang="tr-TR"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0.0 A glides on</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two horizontal rails </a:t>
              </a:r>
              <a:r>
                <a:rPr lang="tr-TR"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0 m apart. What vertical magnetic</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field is required to keep the rod moving at a constant</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speed if the coefficient of kinetic friction between the rod</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rails is 0.</a:t>
              </a:r>
              <a:r>
                <a:rPr lang="tr-TR"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00?</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Give your answer in </a:t>
              </a:r>
              <a:r>
                <a:rPr lang="en-US" dirty="0" err="1">
                  <a:latin typeface="Times New Roman" panose="02020603050405020304" pitchFamily="18" charset="0"/>
                  <a:cs typeface="Times New Roman" panose="02020603050405020304" pitchFamily="18" charset="0"/>
                </a:rPr>
                <a:t>mT.</a:t>
              </a:r>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a:t>
              </a:r>
              <a:r>
                <a:rPr lang="tr-TR" i="1" dirty="0">
                  <a:latin typeface="Times New Roman" panose="02020603050405020304" pitchFamily="18" charset="0"/>
                  <a:cs typeface="Times New Roman" panose="02020603050405020304" pitchFamily="18" charset="0"/>
                </a:rPr>
                <a:t>g</a:t>
              </a:r>
              <a:r>
                <a:rPr lang="tr-TR" dirty="0">
                  <a:latin typeface="Times New Roman" panose="02020603050405020304" pitchFamily="18" charset="0"/>
                  <a:cs typeface="Times New Roman" panose="02020603050405020304" pitchFamily="18" charset="0"/>
                </a:rPr>
                <a:t>=9.80 m/s</a:t>
              </a:r>
              <a:r>
                <a:rPr lang="tr-TR" baseline="30000" dirty="0">
                  <a:latin typeface="Times New Roman" panose="02020603050405020304" pitchFamily="18" charset="0"/>
                  <a:cs typeface="Times New Roman" panose="02020603050405020304" pitchFamily="18" charset="0"/>
                </a:rPr>
                <a:t>2</a:t>
              </a:r>
              <a:r>
                <a:rPr lang="tr-TR"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 name="Dikdörtgen 4">
              <a:extLst>
                <a:ext uri="{FF2B5EF4-FFF2-40B4-BE49-F238E27FC236}">
                  <a16:creationId xmlns:a16="http://schemas.microsoft.com/office/drawing/2014/main" id="{479903F5-2E56-446B-A65F-D893A224F971}"/>
                </a:ext>
              </a:extLst>
            </p:cNvPr>
            <p:cNvSpPr/>
            <p:nvPr/>
          </p:nvSpPr>
          <p:spPr>
            <a:xfrm>
              <a:off x="467544" y="2124610"/>
              <a:ext cx="6912768" cy="1477328"/>
            </a:xfrm>
            <a:prstGeom prst="rect">
              <a:avLst/>
            </a:prstGeom>
          </p:spPr>
          <p:txBody>
            <a:bodyPr wrap="square">
              <a:spAutoFit/>
            </a:bodyPr>
            <a:lstStyle/>
            <a:p>
              <a:r>
                <a:rPr lang="tr-TR" dirty="0">
                  <a:latin typeface="Times New Roman" panose="02020603050405020304" pitchFamily="18" charset="0"/>
                  <a:cs typeface="Times New Roman" panose="02020603050405020304" pitchFamily="18" charset="0"/>
                </a:rPr>
                <a:t>Üzerinden 20,0 A akım geçen, kütlesi </a:t>
              </a:r>
              <a:r>
                <a:rPr lang="en-US" dirty="0">
                  <a:latin typeface="Times New Roman" panose="02020603050405020304" pitchFamily="18" charset="0"/>
                  <a:cs typeface="Times New Roman" panose="02020603050405020304" pitchFamily="18" charset="0"/>
                </a:rPr>
                <a:t>0</a:t>
              </a:r>
              <a:r>
                <a:rPr lang="tr-TR" dirty="0">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00</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kg </a:t>
              </a:r>
              <a:r>
                <a:rPr lang="tr-TR" dirty="0">
                  <a:latin typeface="Times New Roman" panose="02020603050405020304" pitchFamily="18" charset="0"/>
                  <a:cs typeface="Times New Roman" panose="02020603050405020304" pitchFamily="18" charset="0"/>
                </a:rPr>
                <a:t>olan </a:t>
              </a:r>
              <a:r>
                <a:rPr lang="en-US" dirty="0">
                  <a:latin typeface="Times New Roman" panose="02020603050405020304" pitchFamily="18" charset="0"/>
                  <a:cs typeface="Times New Roman" panose="02020603050405020304" pitchFamily="18" charset="0"/>
                </a:rPr>
                <a:t>metal </a:t>
              </a:r>
              <a:r>
                <a:rPr lang="tr-TR" dirty="0">
                  <a:latin typeface="Times New Roman" panose="02020603050405020304" pitchFamily="18" charset="0"/>
                  <a:cs typeface="Times New Roman" panose="02020603050405020304" pitchFamily="18" charset="0"/>
                </a:rPr>
                <a:t>bir çubuk aralarında 1,00 m olan iki iletken ray üzerinde kaymaktadır. Raylar ile metal çubuk arasındaki kinetik sürtünme katsayısı 0,200 olduğuna göre çubuğun sabit süratli hareket etmesi için gereken düşey manyetik alanın büyüklüğü </a:t>
              </a:r>
              <a:r>
                <a:rPr lang="tr-TR" dirty="0" err="1">
                  <a:latin typeface="Times New Roman" panose="02020603050405020304" pitchFamily="18" charset="0"/>
                  <a:cs typeface="Times New Roman" panose="02020603050405020304" pitchFamily="18" charset="0"/>
                </a:rPr>
                <a:t>mT</a:t>
              </a:r>
              <a:r>
                <a:rPr lang="tr-TR" dirty="0">
                  <a:latin typeface="Times New Roman" panose="02020603050405020304" pitchFamily="18" charset="0"/>
                  <a:cs typeface="Times New Roman" panose="02020603050405020304" pitchFamily="18" charset="0"/>
                </a:rPr>
                <a:t> cinsinden nedir? (</a:t>
              </a:r>
              <a:r>
                <a:rPr lang="tr-TR" i="1" dirty="0">
                  <a:latin typeface="Times New Roman" panose="02020603050405020304" pitchFamily="18" charset="0"/>
                  <a:cs typeface="Times New Roman" panose="02020603050405020304" pitchFamily="18" charset="0"/>
                </a:rPr>
                <a:t>g</a:t>
              </a:r>
              <a:r>
                <a:rPr lang="tr-TR" dirty="0">
                  <a:latin typeface="Times New Roman" panose="02020603050405020304" pitchFamily="18" charset="0"/>
                  <a:cs typeface="Times New Roman" panose="02020603050405020304" pitchFamily="18" charset="0"/>
                </a:rPr>
                <a:t>=9,80 m/s</a:t>
              </a:r>
              <a:r>
                <a:rPr lang="tr-TR" baseline="30000" dirty="0">
                  <a:latin typeface="Times New Roman" panose="02020603050405020304" pitchFamily="18" charset="0"/>
                  <a:cs typeface="Times New Roman" panose="02020603050405020304" pitchFamily="18" charset="0"/>
                </a:rPr>
                <a:t>2</a:t>
              </a:r>
              <a:r>
                <a:rPr lang="tr-TR"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grpSp>
      <p:sp>
        <p:nvSpPr>
          <p:cNvPr id="6" name="Metin kutusu 5">
            <a:extLst>
              <a:ext uri="{FF2B5EF4-FFF2-40B4-BE49-F238E27FC236}">
                <a16:creationId xmlns:a16="http://schemas.microsoft.com/office/drawing/2014/main" id="{7B0E97F8-CF1C-4E65-A0E7-DF9ED69B4D32}"/>
              </a:ext>
            </a:extLst>
          </p:cNvPr>
          <p:cNvSpPr txBox="1"/>
          <p:nvPr/>
        </p:nvSpPr>
        <p:spPr>
          <a:xfrm>
            <a:off x="4572000" y="5661248"/>
            <a:ext cx="1008112" cy="369332"/>
          </a:xfrm>
          <a:prstGeom prst="rect">
            <a:avLst/>
          </a:prstGeom>
          <a:noFill/>
        </p:spPr>
        <p:txBody>
          <a:bodyPr wrap="square" rtlCol="0">
            <a:spAutoFit/>
          </a:bodyPr>
          <a:lstStyle/>
          <a:p>
            <a:r>
              <a:rPr lang="tr-TR" dirty="0"/>
              <a:t>49</a:t>
            </a:r>
            <a:endParaRPr lang="en-US" dirty="0"/>
          </a:p>
        </p:txBody>
      </p:sp>
      <p:sp>
        <p:nvSpPr>
          <p:cNvPr id="7" name="Metin kutusu 6">
            <a:extLst>
              <a:ext uri="{FF2B5EF4-FFF2-40B4-BE49-F238E27FC236}">
                <a16:creationId xmlns:a16="http://schemas.microsoft.com/office/drawing/2014/main" id="{167CFCFE-79FC-4BF1-BDF9-022DBA2ACF3C}"/>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A2</a:t>
            </a:r>
          </a:p>
        </p:txBody>
      </p:sp>
    </p:spTree>
    <p:extLst>
      <p:ext uri="{BB962C8B-B14F-4D97-AF65-F5344CB8AC3E}">
        <p14:creationId xmlns:p14="http://schemas.microsoft.com/office/powerpoint/2010/main" val="957347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 4">
            <a:extLst>
              <a:ext uri="{FF2B5EF4-FFF2-40B4-BE49-F238E27FC236}">
                <a16:creationId xmlns:a16="http://schemas.microsoft.com/office/drawing/2014/main" id="{B52FEEBF-4715-4C9B-AE33-7D6AC5430063}"/>
              </a:ext>
            </a:extLst>
          </p:cNvPr>
          <p:cNvGrpSpPr/>
          <p:nvPr/>
        </p:nvGrpSpPr>
        <p:grpSpPr>
          <a:xfrm>
            <a:off x="683568" y="548680"/>
            <a:ext cx="7632848" cy="2208441"/>
            <a:chOff x="683568" y="548680"/>
            <a:chExt cx="7632848" cy="2208441"/>
          </a:xfrm>
        </p:grpSpPr>
        <p:sp>
          <p:nvSpPr>
            <p:cNvPr id="2" name="Dikdörtgen 1">
              <a:extLst>
                <a:ext uri="{FF2B5EF4-FFF2-40B4-BE49-F238E27FC236}">
                  <a16:creationId xmlns:a16="http://schemas.microsoft.com/office/drawing/2014/main" id="{99CBBA7B-FBA7-4820-80B1-42088DD89FCC}"/>
                </a:ext>
              </a:extLst>
            </p:cNvPr>
            <p:cNvSpPr/>
            <p:nvPr/>
          </p:nvSpPr>
          <p:spPr>
            <a:xfrm>
              <a:off x="683568" y="548680"/>
              <a:ext cx="7632848"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 </a:t>
              </a:r>
              <a:r>
                <a:rPr lang="tr-TR" dirty="0">
                  <a:latin typeface="Times New Roman" panose="02020603050405020304" pitchFamily="18" charset="0"/>
                  <a:cs typeface="Times New Roman" panose="02020603050405020304" pitchFamily="18" charset="0"/>
                </a:rPr>
                <a:t>6</a:t>
              </a:r>
              <a:r>
                <a:rPr lang="en-US" dirty="0">
                  <a:latin typeface="Times New Roman" panose="02020603050405020304" pitchFamily="18" charset="0"/>
                  <a:cs typeface="Times New Roman" panose="02020603050405020304" pitchFamily="18" charset="0"/>
                </a:rPr>
                <a:t>0.0-cm length of wire carries a current of </a:t>
              </a:r>
              <a:r>
                <a:rPr lang="tr-TR"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0.0 A. It is</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bent into an equilateral</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triangle loop and placed with its normal perpendicular</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a magnetic field with a magnitude of </a:t>
              </a:r>
              <a:r>
                <a:rPr lang="tr-TR" dirty="0">
                  <a:latin typeface="Times New Roman" panose="02020603050405020304" pitchFamily="18" charset="0"/>
                  <a:cs typeface="Times New Roman" panose="02020603050405020304" pitchFamily="18" charset="0"/>
                </a:rPr>
                <a:t>0.750</a:t>
              </a:r>
              <a:r>
                <a:rPr lang="en-US" dirty="0">
                  <a:latin typeface="Times New Roman" panose="02020603050405020304" pitchFamily="18" charset="0"/>
                  <a:cs typeface="Times New Roman" panose="02020603050405020304" pitchFamily="18" charset="0"/>
                </a:rPr>
                <a:t> T. What is</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torque on the loop in </a:t>
              </a:r>
              <a:r>
                <a:rPr lang="en-US" dirty="0" err="1">
                  <a:latin typeface="Times New Roman" panose="02020603050405020304" pitchFamily="18" charset="0"/>
                  <a:cs typeface="Times New Roman" panose="02020603050405020304" pitchFamily="18" charset="0"/>
                </a:rPr>
                <a:t>N·m</a:t>
              </a:r>
              <a:r>
                <a:rPr lang="tr-TR"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Dikdörtgen 2">
              <a:extLst>
                <a:ext uri="{FF2B5EF4-FFF2-40B4-BE49-F238E27FC236}">
                  <a16:creationId xmlns:a16="http://schemas.microsoft.com/office/drawing/2014/main" id="{72019173-094C-4498-9C94-58E7D7481F68}"/>
                </a:ext>
              </a:extLst>
            </p:cNvPr>
            <p:cNvSpPr/>
            <p:nvPr/>
          </p:nvSpPr>
          <p:spPr>
            <a:xfrm>
              <a:off x="683568" y="1556792"/>
              <a:ext cx="7632848" cy="1200329"/>
            </a:xfrm>
            <a:prstGeom prst="rect">
              <a:avLst/>
            </a:prstGeom>
          </p:spPr>
          <p:txBody>
            <a:bodyPr wrap="square">
              <a:spAutoFit/>
            </a:bodyPr>
            <a:lstStyle/>
            <a:p>
              <a:r>
                <a:rPr lang="tr-TR" dirty="0">
                  <a:latin typeface="Times New Roman" panose="02020603050405020304" pitchFamily="18" charset="0"/>
                  <a:cs typeface="Times New Roman" panose="02020603050405020304" pitchFamily="18" charset="0"/>
                </a:rPr>
                <a:t>6</a:t>
              </a:r>
              <a:r>
                <a:rPr lang="en-US" dirty="0">
                  <a:latin typeface="Times New Roman" panose="02020603050405020304" pitchFamily="18" charset="0"/>
                  <a:cs typeface="Times New Roman" panose="02020603050405020304" pitchFamily="18" charset="0"/>
                </a:rPr>
                <a:t>0</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0-cm </a:t>
              </a:r>
              <a:r>
                <a:rPr lang="tr-TR" dirty="0">
                  <a:latin typeface="Times New Roman" panose="02020603050405020304" pitchFamily="18" charset="0"/>
                  <a:cs typeface="Times New Roman" panose="02020603050405020304" pitchFamily="18" charset="0"/>
                </a:rPr>
                <a:t>uzunluğunda bir telden 1</a:t>
              </a:r>
              <a:r>
                <a:rPr lang="en-US" dirty="0">
                  <a:latin typeface="Times New Roman" panose="02020603050405020304" pitchFamily="18" charset="0"/>
                  <a:cs typeface="Times New Roman" panose="02020603050405020304" pitchFamily="18" charset="0"/>
                </a:rPr>
                <a:t>0</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0 A</a:t>
              </a:r>
              <a:r>
                <a:rPr lang="tr-TR" dirty="0">
                  <a:latin typeface="Times New Roman" panose="02020603050405020304" pitchFamily="18" charset="0"/>
                  <a:cs typeface="Times New Roman" panose="02020603050405020304" pitchFamily="18" charset="0"/>
                </a:rPr>
                <a:t> akım geçmektedir</a:t>
              </a:r>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Bu tel eşkenar üçgen şeklinde bir ilmek oluşturacak şekilde bükülüp düzgün bir manyetik alan içine yerleştirilmiştir. Manyetik alan ilmeğin normaline dik ve 0,750 T şiddetinde ise ilmeğe etki eden </a:t>
              </a:r>
              <a:r>
                <a:rPr lang="tr-TR" dirty="0" err="1">
                  <a:latin typeface="Times New Roman" panose="02020603050405020304" pitchFamily="18" charset="0"/>
                  <a:cs typeface="Times New Roman" panose="02020603050405020304" pitchFamily="18" charset="0"/>
                </a:rPr>
                <a:t>tork</a:t>
              </a:r>
              <a:r>
                <a:rPr lang="tr-TR" dirty="0">
                  <a:latin typeface="Times New Roman" panose="02020603050405020304" pitchFamily="18" charset="0"/>
                  <a:cs typeface="Times New Roman" panose="02020603050405020304" pitchFamily="18" charset="0"/>
                </a:rPr>
                <a:t> N</a:t>
              </a:r>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m cinsinden nedir?</a:t>
              </a:r>
              <a:endParaRPr lang="en-US" dirty="0">
                <a:latin typeface="Times New Roman" panose="02020603050405020304" pitchFamily="18" charset="0"/>
                <a:cs typeface="Times New Roman" panose="02020603050405020304" pitchFamily="18" charset="0"/>
              </a:endParaRPr>
            </a:p>
          </p:txBody>
        </p:sp>
      </p:grpSp>
      <p:sp>
        <p:nvSpPr>
          <p:cNvPr id="4" name="Metin kutusu 3">
            <a:extLst>
              <a:ext uri="{FF2B5EF4-FFF2-40B4-BE49-F238E27FC236}">
                <a16:creationId xmlns:a16="http://schemas.microsoft.com/office/drawing/2014/main" id="{A63026F1-D91E-4777-82B5-54B4CC57451F}"/>
              </a:ext>
            </a:extLst>
          </p:cNvPr>
          <p:cNvSpPr txBox="1"/>
          <p:nvPr/>
        </p:nvSpPr>
        <p:spPr>
          <a:xfrm>
            <a:off x="4355976" y="5805264"/>
            <a:ext cx="1224136" cy="369332"/>
          </a:xfrm>
          <a:prstGeom prst="rect">
            <a:avLst/>
          </a:prstGeom>
          <a:noFill/>
        </p:spPr>
        <p:txBody>
          <a:bodyPr wrap="square" rtlCol="0">
            <a:spAutoFit/>
          </a:bodyPr>
          <a:lstStyle/>
          <a:p>
            <a:r>
              <a:rPr lang="tr-TR" dirty="0"/>
              <a:t>0.130</a:t>
            </a:r>
            <a:endParaRPr lang="en-US" dirty="0"/>
          </a:p>
        </p:txBody>
      </p:sp>
      <p:sp>
        <p:nvSpPr>
          <p:cNvPr id="6" name="Metin kutusu 5">
            <a:extLst>
              <a:ext uri="{FF2B5EF4-FFF2-40B4-BE49-F238E27FC236}">
                <a16:creationId xmlns:a16="http://schemas.microsoft.com/office/drawing/2014/main" id="{A5F40274-68B8-492A-B97D-807EACE720F5}"/>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B2</a:t>
            </a:r>
          </a:p>
        </p:txBody>
      </p:sp>
    </p:spTree>
    <p:extLst>
      <p:ext uri="{BB962C8B-B14F-4D97-AF65-F5344CB8AC3E}">
        <p14:creationId xmlns:p14="http://schemas.microsoft.com/office/powerpoint/2010/main" val="2264256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 1">
            <a:extLst>
              <a:ext uri="{FF2B5EF4-FFF2-40B4-BE49-F238E27FC236}">
                <a16:creationId xmlns:a16="http://schemas.microsoft.com/office/drawing/2014/main" id="{E2CE8AF6-BC46-4A86-A01B-356747D09424}"/>
              </a:ext>
            </a:extLst>
          </p:cNvPr>
          <p:cNvGrpSpPr/>
          <p:nvPr/>
        </p:nvGrpSpPr>
        <p:grpSpPr>
          <a:xfrm>
            <a:off x="683568" y="548680"/>
            <a:ext cx="7632848" cy="2352457"/>
            <a:chOff x="683568" y="548680"/>
            <a:chExt cx="7632848" cy="2352457"/>
          </a:xfrm>
        </p:grpSpPr>
        <p:sp>
          <p:nvSpPr>
            <p:cNvPr id="3" name="Dikdörtgen 2">
              <a:extLst>
                <a:ext uri="{FF2B5EF4-FFF2-40B4-BE49-F238E27FC236}">
                  <a16:creationId xmlns:a16="http://schemas.microsoft.com/office/drawing/2014/main" id="{96226A00-A413-4C69-B58C-14A08FD83E0C}"/>
                </a:ext>
              </a:extLst>
            </p:cNvPr>
            <p:cNvSpPr/>
            <p:nvPr/>
          </p:nvSpPr>
          <p:spPr>
            <a:xfrm>
              <a:off x="683568" y="548680"/>
              <a:ext cx="7632848"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 </a:t>
              </a:r>
              <a:r>
                <a:rPr lang="tr-TR" dirty="0">
                  <a:latin typeface="Times New Roman" panose="02020603050405020304" pitchFamily="18" charset="0"/>
                  <a:cs typeface="Times New Roman" panose="02020603050405020304" pitchFamily="18" charset="0"/>
                </a:rPr>
                <a:t>6</a:t>
              </a:r>
              <a:r>
                <a:rPr lang="en-US" dirty="0">
                  <a:latin typeface="Times New Roman" panose="02020603050405020304" pitchFamily="18" charset="0"/>
                  <a:cs typeface="Times New Roman" panose="02020603050405020304" pitchFamily="18" charset="0"/>
                </a:rPr>
                <a:t>0.0-cm length of wire carries a current of </a:t>
              </a:r>
              <a:r>
                <a:rPr lang="tr-TR"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0.0 A. It is</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bent into </a:t>
              </a:r>
              <a:r>
                <a:rPr lang="tr-TR"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square loop and placed with its normal perpendicular</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a magnetic field with a magnitude of </a:t>
              </a:r>
              <a:r>
                <a:rPr lang="tr-TR" dirty="0">
                  <a:latin typeface="Times New Roman" panose="02020603050405020304" pitchFamily="18" charset="0"/>
                  <a:cs typeface="Times New Roman" panose="02020603050405020304" pitchFamily="18" charset="0"/>
                </a:rPr>
                <a:t>0.750</a:t>
              </a:r>
              <a:r>
                <a:rPr lang="en-US" dirty="0">
                  <a:latin typeface="Times New Roman" panose="02020603050405020304" pitchFamily="18" charset="0"/>
                  <a:cs typeface="Times New Roman" panose="02020603050405020304" pitchFamily="18" charset="0"/>
                </a:rPr>
                <a:t> T. What is</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torque on the loop in </a:t>
              </a:r>
              <a:r>
                <a:rPr lang="en-US" dirty="0" err="1">
                  <a:latin typeface="Times New Roman" panose="02020603050405020304" pitchFamily="18" charset="0"/>
                  <a:cs typeface="Times New Roman" panose="02020603050405020304" pitchFamily="18" charset="0"/>
                </a:rPr>
                <a:t>N·m</a:t>
              </a:r>
              <a:r>
                <a:rPr lang="tr-TR"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Dikdörtgen 3">
              <a:extLst>
                <a:ext uri="{FF2B5EF4-FFF2-40B4-BE49-F238E27FC236}">
                  <a16:creationId xmlns:a16="http://schemas.microsoft.com/office/drawing/2014/main" id="{8DB126A3-87D5-4223-9169-20A30A73C2A4}"/>
                </a:ext>
              </a:extLst>
            </p:cNvPr>
            <p:cNvSpPr/>
            <p:nvPr/>
          </p:nvSpPr>
          <p:spPr>
            <a:xfrm>
              <a:off x="683568" y="1700808"/>
              <a:ext cx="7632848" cy="1200329"/>
            </a:xfrm>
            <a:prstGeom prst="rect">
              <a:avLst/>
            </a:prstGeom>
          </p:spPr>
          <p:txBody>
            <a:bodyPr wrap="square">
              <a:spAutoFit/>
            </a:bodyPr>
            <a:lstStyle/>
            <a:p>
              <a:r>
                <a:rPr lang="tr-TR" dirty="0">
                  <a:latin typeface="Times New Roman" panose="02020603050405020304" pitchFamily="18" charset="0"/>
                  <a:cs typeface="Times New Roman" panose="02020603050405020304" pitchFamily="18" charset="0"/>
                </a:rPr>
                <a:t>6</a:t>
              </a:r>
              <a:r>
                <a:rPr lang="en-US" dirty="0">
                  <a:latin typeface="Times New Roman" panose="02020603050405020304" pitchFamily="18" charset="0"/>
                  <a:cs typeface="Times New Roman" panose="02020603050405020304" pitchFamily="18" charset="0"/>
                </a:rPr>
                <a:t>0</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0-cm </a:t>
              </a:r>
              <a:r>
                <a:rPr lang="tr-TR" dirty="0">
                  <a:latin typeface="Times New Roman" panose="02020603050405020304" pitchFamily="18" charset="0"/>
                  <a:cs typeface="Times New Roman" panose="02020603050405020304" pitchFamily="18" charset="0"/>
                </a:rPr>
                <a:t>uzunluğunda bir telden 1</a:t>
              </a:r>
              <a:r>
                <a:rPr lang="en-US" dirty="0">
                  <a:latin typeface="Times New Roman" panose="02020603050405020304" pitchFamily="18" charset="0"/>
                  <a:cs typeface="Times New Roman" panose="02020603050405020304" pitchFamily="18" charset="0"/>
                </a:rPr>
                <a:t>0</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0 A</a:t>
              </a:r>
              <a:r>
                <a:rPr lang="tr-TR" dirty="0">
                  <a:latin typeface="Times New Roman" panose="02020603050405020304" pitchFamily="18" charset="0"/>
                  <a:cs typeface="Times New Roman" panose="02020603050405020304" pitchFamily="18" charset="0"/>
                </a:rPr>
                <a:t> akım geçmektedir</a:t>
              </a:r>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Bu tel kare şeklinde bir ilmek oluşturacak şekilde bükülüp düzgün bir manyetik alan içine yerleştirilmiştir. Manyetik alan ilmeğin normaline dik ve 0,750 T şiddetinde ise ilmeğe etki eden </a:t>
              </a:r>
              <a:r>
                <a:rPr lang="tr-TR" dirty="0" err="1">
                  <a:latin typeface="Times New Roman" panose="02020603050405020304" pitchFamily="18" charset="0"/>
                  <a:cs typeface="Times New Roman" panose="02020603050405020304" pitchFamily="18" charset="0"/>
                </a:rPr>
                <a:t>tork</a:t>
              </a:r>
              <a:r>
                <a:rPr lang="tr-TR" dirty="0">
                  <a:latin typeface="Times New Roman" panose="02020603050405020304" pitchFamily="18" charset="0"/>
                  <a:cs typeface="Times New Roman" panose="02020603050405020304" pitchFamily="18" charset="0"/>
                </a:rPr>
                <a:t> N</a:t>
              </a:r>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m cinsinden nedir?</a:t>
              </a:r>
              <a:endParaRPr lang="en-US" dirty="0">
                <a:latin typeface="Times New Roman" panose="02020603050405020304" pitchFamily="18" charset="0"/>
                <a:cs typeface="Times New Roman" panose="02020603050405020304" pitchFamily="18" charset="0"/>
              </a:endParaRPr>
            </a:p>
          </p:txBody>
        </p:sp>
      </p:grpSp>
      <p:sp>
        <p:nvSpPr>
          <p:cNvPr id="5" name="Metin kutusu 4">
            <a:extLst>
              <a:ext uri="{FF2B5EF4-FFF2-40B4-BE49-F238E27FC236}">
                <a16:creationId xmlns:a16="http://schemas.microsoft.com/office/drawing/2014/main" id="{59200654-2E55-47BA-A9B1-CA92D848676F}"/>
              </a:ext>
            </a:extLst>
          </p:cNvPr>
          <p:cNvSpPr txBox="1"/>
          <p:nvPr/>
        </p:nvSpPr>
        <p:spPr>
          <a:xfrm>
            <a:off x="4788024" y="5877272"/>
            <a:ext cx="1152128" cy="369332"/>
          </a:xfrm>
          <a:prstGeom prst="rect">
            <a:avLst/>
          </a:prstGeom>
          <a:noFill/>
        </p:spPr>
        <p:txBody>
          <a:bodyPr wrap="square" rtlCol="0">
            <a:spAutoFit/>
          </a:bodyPr>
          <a:lstStyle/>
          <a:p>
            <a:r>
              <a:rPr lang="tr-TR" dirty="0"/>
              <a:t>0.169</a:t>
            </a:r>
            <a:endParaRPr lang="en-US" dirty="0"/>
          </a:p>
        </p:txBody>
      </p:sp>
      <p:sp>
        <p:nvSpPr>
          <p:cNvPr id="6" name="Metin kutusu 5">
            <a:extLst>
              <a:ext uri="{FF2B5EF4-FFF2-40B4-BE49-F238E27FC236}">
                <a16:creationId xmlns:a16="http://schemas.microsoft.com/office/drawing/2014/main" id="{0525A42A-7D57-43ED-90A5-E423691AEA6E}"/>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C2</a:t>
            </a:r>
          </a:p>
        </p:txBody>
      </p:sp>
    </p:spTree>
    <p:extLst>
      <p:ext uri="{BB962C8B-B14F-4D97-AF65-F5344CB8AC3E}">
        <p14:creationId xmlns:p14="http://schemas.microsoft.com/office/powerpoint/2010/main" val="3239726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 1">
            <a:extLst>
              <a:ext uri="{FF2B5EF4-FFF2-40B4-BE49-F238E27FC236}">
                <a16:creationId xmlns:a16="http://schemas.microsoft.com/office/drawing/2014/main" id="{1620A41D-F7B0-4F4C-845D-844A6F6D09EC}"/>
              </a:ext>
            </a:extLst>
          </p:cNvPr>
          <p:cNvGrpSpPr/>
          <p:nvPr/>
        </p:nvGrpSpPr>
        <p:grpSpPr>
          <a:xfrm>
            <a:off x="683568" y="332656"/>
            <a:ext cx="7632848" cy="2352457"/>
            <a:chOff x="683568" y="332656"/>
            <a:chExt cx="7632848" cy="2352457"/>
          </a:xfrm>
        </p:grpSpPr>
        <p:sp>
          <p:nvSpPr>
            <p:cNvPr id="3" name="Dikdörtgen 2">
              <a:extLst>
                <a:ext uri="{FF2B5EF4-FFF2-40B4-BE49-F238E27FC236}">
                  <a16:creationId xmlns:a16="http://schemas.microsoft.com/office/drawing/2014/main" id="{0E89C63C-398F-4772-AC8E-B6D5FAE6F308}"/>
                </a:ext>
              </a:extLst>
            </p:cNvPr>
            <p:cNvSpPr/>
            <p:nvPr/>
          </p:nvSpPr>
          <p:spPr>
            <a:xfrm>
              <a:off x="683568" y="332656"/>
              <a:ext cx="7632848"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 60.0-cm length of wire carries a current of 10.0 A. It is bent into a circle and placed with its normal perpendicular to a magnetic field with a magnitude of 0.750 T. What is the total force on the loop?</a:t>
              </a:r>
            </a:p>
          </p:txBody>
        </p:sp>
        <p:sp>
          <p:nvSpPr>
            <p:cNvPr id="4" name="Dikdörtgen 3">
              <a:extLst>
                <a:ext uri="{FF2B5EF4-FFF2-40B4-BE49-F238E27FC236}">
                  <a16:creationId xmlns:a16="http://schemas.microsoft.com/office/drawing/2014/main" id="{F54D3D33-BB8E-4A35-8B72-F227EEE8284C}"/>
                </a:ext>
              </a:extLst>
            </p:cNvPr>
            <p:cNvSpPr/>
            <p:nvPr/>
          </p:nvSpPr>
          <p:spPr>
            <a:xfrm>
              <a:off x="683568" y="1484784"/>
              <a:ext cx="7632848" cy="1200329"/>
            </a:xfrm>
            <a:prstGeom prst="rect">
              <a:avLst/>
            </a:prstGeom>
          </p:spPr>
          <p:txBody>
            <a:bodyPr wrap="square">
              <a:spAutoFit/>
            </a:bodyPr>
            <a:lstStyle/>
            <a:p>
              <a:r>
                <a:rPr lang="tr-TR" dirty="0">
                  <a:latin typeface="Times New Roman" panose="02020603050405020304" pitchFamily="18" charset="0"/>
                  <a:cs typeface="Times New Roman" panose="02020603050405020304" pitchFamily="18" charset="0"/>
                </a:rPr>
                <a:t>6</a:t>
              </a:r>
              <a:r>
                <a:rPr lang="en-US" dirty="0">
                  <a:latin typeface="Times New Roman" panose="02020603050405020304" pitchFamily="18" charset="0"/>
                  <a:cs typeface="Times New Roman" panose="02020603050405020304" pitchFamily="18" charset="0"/>
                </a:rPr>
                <a:t>0</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0-cm </a:t>
              </a:r>
              <a:r>
                <a:rPr lang="tr-TR" dirty="0">
                  <a:latin typeface="Times New Roman" panose="02020603050405020304" pitchFamily="18" charset="0"/>
                  <a:cs typeface="Times New Roman" panose="02020603050405020304" pitchFamily="18" charset="0"/>
                </a:rPr>
                <a:t>uzunluğunda bir telden 1</a:t>
              </a:r>
              <a:r>
                <a:rPr lang="en-US" dirty="0">
                  <a:latin typeface="Times New Roman" panose="02020603050405020304" pitchFamily="18" charset="0"/>
                  <a:cs typeface="Times New Roman" panose="02020603050405020304" pitchFamily="18" charset="0"/>
                </a:rPr>
                <a:t>0</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0 A</a:t>
              </a:r>
              <a:r>
                <a:rPr lang="tr-TR" dirty="0">
                  <a:latin typeface="Times New Roman" panose="02020603050405020304" pitchFamily="18" charset="0"/>
                  <a:cs typeface="Times New Roman" panose="02020603050405020304" pitchFamily="18" charset="0"/>
                </a:rPr>
                <a:t> akım geçmektedir</a:t>
              </a:r>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Bu tel çember şeklinde bir ilmek oluşturacak şekilde bükülüp düzgün bir manyetik alan içine yerleştirilmiştir. Manyetik alan ilmeğin normaline dik ve 0,750 T şiddetinde ise ilmeğe etki toplam kuvvet nedir?</a:t>
              </a:r>
              <a:endParaRPr lang="en-US" dirty="0">
                <a:latin typeface="Times New Roman" panose="02020603050405020304" pitchFamily="18" charset="0"/>
                <a:cs typeface="Times New Roman" panose="02020603050405020304" pitchFamily="18" charset="0"/>
              </a:endParaRPr>
            </a:p>
          </p:txBody>
        </p:sp>
      </p:grpSp>
      <p:sp>
        <p:nvSpPr>
          <p:cNvPr id="5" name="Metin kutusu 4">
            <a:extLst>
              <a:ext uri="{FF2B5EF4-FFF2-40B4-BE49-F238E27FC236}">
                <a16:creationId xmlns:a16="http://schemas.microsoft.com/office/drawing/2014/main" id="{EF902374-5DF6-4531-BF44-91A00F1199B7}"/>
              </a:ext>
            </a:extLst>
          </p:cNvPr>
          <p:cNvSpPr txBox="1"/>
          <p:nvPr/>
        </p:nvSpPr>
        <p:spPr>
          <a:xfrm>
            <a:off x="6804248" y="5301208"/>
            <a:ext cx="936104" cy="369332"/>
          </a:xfrm>
          <a:prstGeom prst="rect">
            <a:avLst/>
          </a:prstGeom>
          <a:noFill/>
        </p:spPr>
        <p:txBody>
          <a:bodyPr wrap="square" rtlCol="0">
            <a:spAutoFit/>
          </a:bodyPr>
          <a:lstStyle/>
          <a:p>
            <a:r>
              <a:rPr lang="tr-TR" dirty="0"/>
              <a:t>0</a:t>
            </a:r>
            <a:endParaRPr lang="en-US" dirty="0"/>
          </a:p>
        </p:txBody>
      </p:sp>
      <p:sp>
        <p:nvSpPr>
          <p:cNvPr id="6" name="Metin kutusu 5">
            <a:extLst>
              <a:ext uri="{FF2B5EF4-FFF2-40B4-BE49-F238E27FC236}">
                <a16:creationId xmlns:a16="http://schemas.microsoft.com/office/drawing/2014/main" id="{431F4E30-952B-4C40-B70B-D0AF28503DE2}"/>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D2</a:t>
            </a:r>
          </a:p>
        </p:txBody>
      </p:sp>
    </p:spTree>
    <p:extLst>
      <p:ext uri="{BB962C8B-B14F-4D97-AF65-F5344CB8AC3E}">
        <p14:creationId xmlns:p14="http://schemas.microsoft.com/office/powerpoint/2010/main" val="2903931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1475656" y="5772002"/>
            <a:ext cx="938077" cy="369332"/>
          </a:xfrm>
          <a:prstGeom prst="rect">
            <a:avLst/>
          </a:prstGeom>
          <a:noFill/>
        </p:spPr>
        <p:txBody>
          <a:bodyPr wrap="none" rtlCol="0">
            <a:spAutoFit/>
          </a:bodyPr>
          <a:lstStyle/>
          <a:p>
            <a:r>
              <a:rPr lang="tr-TR" dirty="0"/>
              <a:t>0, 34.64</a:t>
            </a:r>
            <a:endParaRPr lang="en-US" dirty="0"/>
          </a:p>
        </p:txBody>
      </p:sp>
      <p:grpSp>
        <p:nvGrpSpPr>
          <p:cNvPr id="3" name="Grup 2">
            <a:extLst>
              <a:ext uri="{FF2B5EF4-FFF2-40B4-BE49-F238E27FC236}">
                <a16:creationId xmlns:a16="http://schemas.microsoft.com/office/drawing/2014/main" id="{1213DAF4-3978-41D0-9782-FA9DD3C045E3}"/>
              </a:ext>
            </a:extLst>
          </p:cNvPr>
          <p:cNvGrpSpPr/>
          <p:nvPr/>
        </p:nvGrpSpPr>
        <p:grpSpPr>
          <a:xfrm>
            <a:off x="83470" y="884532"/>
            <a:ext cx="8809010" cy="3800578"/>
            <a:chOff x="83470" y="884532"/>
            <a:chExt cx="8809010" cy="3800578"/>
          </a:xfrm>
        </p:grpSpPr>
        <mc:AlternateContent xmlns:mc="http://schemas.openxmlformats.org/markup-compatibility/2006" xmlns:a14="http://schemas.microsoft.com/office/drawing/2010/main">
          <mc:Choice Requires="a14">
            <p:sp>
              <p:nvSpPr>
                <p:cNvPr id="47" name="Metin kutusu 46"/>
                <p:cNvSpPr txBox="1"/>
                <p:nvPr/>
              </p:nvSpPr>
              <p:spPr>
                <a:xfrm>
                  <a:off x="83470" y="884532"/>
                  <a:ext cx="8491293"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Three long, parallel, straight wires each carrying a 5</a:t>
                  </a:r>
                  <a:r>
                    <a:rPr lang="tr-TR"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A current pass through the vertices</a:t>
                  </a:r>
                </a:p>
                <a:p>
                  <a:r>
                    <a:rPr lang="en-US" dirty="0">
                      <a:latin typeface="Times New Roman" panose="02020603050405020304" pitchFamily="18" charset="0"/>
                      <a:cs typeface="Times New Roman" panose="02020603050405020304" pitchFamily="18" charset="0"/>
                    </a:rPr>
                    <a:t>of an equilateral triangle (L = 5</a:t>
                  </a:r>
                  <a:r>
                    <a:rPr lang="tr-TR"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cm) as shown in the figure below. Currents on wires B and C are out of page while that of wire A is into the page. What is the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rPr>
                    <a:t> components of the magnetic field vector at the point of the wire A? Give your answer in </a:t>
                  </a:r>
                  <a14:m>
                    <m:oMath xmlns:m="http://schemas.openxmlformats.org/officeDocument/2006/math">
                      <m:r>
                        <a:rPr lang="en-US" i="1" smtClean="0">
                          <a:latin typeface="Cambria Math"/>
                          <a:ea typeface="Cambria Math"/>
                        </a:rPr>
                        <m:t>𝜇</m:t>
                      </m:r>
                      <m:r>
                        <a:rPr lang="en-US" i="1" smtClean="0">
                          <a:latin typeface="Cambria Math"/>
                          <a:ea typeface="Cambria Math"/>
                        </a:rPr>
                        <m:t>𝑇</m:t>
                      </m:r>
                    </m:oMath>
                  </a14:m>
                  <a:r>
                    <a:rPr lang="en-US" dirty="0">
                      <a:latin typeface="Times New Roman" panose="02020603050405020304" pitchFamily="18" charset="0"/>
                      <a:cs typeface="Times New Roman" panose="02020603050405020304" pitchFamily="18" charset="0"/>
                    </a:rPr>
                    <a:t>.</a:t>
                  </a:r>
                </a:p>
              </p:txBody>
            </p:sp>
          </mc:Choice>
          <mc:Fallback xmlns="">
            <p:sp>
              <p:nvSpPr>
                <p:cNvPr id="47" name="Metin kutusu 46"/>
                <p:cNvSpPr txBox="1">
                  <a:spLocks noRot="1" noChangeAspect="1" noMove="1" noResize="1" noEditPoints="1" noAdjustHandles="1" noChangeArrowheads="1" noChangeShapeType="1" noTextEdit="1"/>
                </p:cNvSpPr>
                <p:nvPr/>
              </p:nvSpPr>
              <p:spPr>
                <a:xfrm>
                  <a:off x="83470" y="884532"/>
                  <a:ext cx="8491293" cy="1200329"/>
                </a:xfrm>
                <a:prstGeom prst="rect">
                  <a:avLst/>
                </a:prstGeom>
                <a:blipFill>
                  <a:blip r:embed="rId4"/>
                  <a:stretch>
                    <a:fillRect l="-646" t="-2538" r="-1149" b="-7107"/>
                  </a:stretch>
                </a:blipFill>
              </p:spPr>
              <p:txBody>
                <a:bodyPr/>
                <a:lstStyle/>
                <a:p>
                  <a:r>
                    <a:rPr lang="en-US">
                      <a:noFill/>
                    </a:rPr>
                    <a:t> </a:t>
                  </a:r>
                </a:p>
              </p:txBody>
            </p:sp>
          </mc:Fallback>
        </mc:AlternateContent>
        <p:grpSp>
          <p:nvGrpSpPr>
            <p:cNvPr id="51" name="Grup 50"/>
            <p:cNvGrpSpPr/>
            <p:nvPr/>
          </p:nvGrpSpPr>
          <p:grpSpPr>
            <a:xfrm rot="5400000">
              <a:off x="6895956" y="2170900"/>
              <a:ext cx="1887702" cy="2105346"/>
              <a:chOff x="6511883" y="2170900"/>
              <a:chExt cx="1887702" cy="2105346"/>
            </a:xfrm>
          </p:grpSpPr>
          <p:grpSp>
            <p:nvGrpSpPr>
              <p:cNvPr id="46" name="Grup 45"/>
              <p:cNvGrpSpPr/>
              <p:nvPr/>
            </p:nvGrpSpPr>
            <p:grpSpPr>
              <a:xfrm>
                <a:off x="6567375" y="2514424"/>
                <a:ext cx="1737560" cy="1621817"/>
                <a:chOff x="2042352" y="1659070"/>
                <a:chExt cx="1737560" cy="1621817"/>
              </a:xfrm>
            </p:grpSpPr>
            <p:grpSp>
              <p:nvGrpSpPr>
                <p:cNvPr id="15" name="Grup 14"/>
                <p:cNvGrpSpPr/>
                <p:nvPr/>
              </p:nvGrpSpPr>
              <p:grpSpPr>
                <a:xfrm>
                  <a:off x="2820220" y="1659070"/>
                  <a:ext cx="288032" cy="288032"/>
                  <a:chOff x="2051720" y="2708920"/>
                  <a:chExt cx="288032" cy="288032"/>
                </a:xfrm>
              </p:grpSpPr>
              <p:sp>
                <p:nvSpPr>
                  <p:cNvPr id="16" name="Oval 15"/>
                  <p:cNvSpPr/>
                  <p:nvPr/>
                </p:nvSpPr>
                <p:spPr>
                  <a:xfrm>
                    <a:off x="2051720" y="2708920"/>
                    <a:ext cx="288032" cy="288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Düz Bağlayıcı 16"/>
                  <p:cNvCxnSpPr>
                    <a:stCxn id="16" idx="1"/>
                    <a:endCxn id="16" idx="5"/>
                  </p:cNvCxnSpPr>
                  <p:nvPr/>
                </p:nvCxnSpPr>
                <p:spPr>
                  <a:xfrm>
                    <a:off x="2093901" y="2751101"/>
                    <a:ext cx="203670" cy="2036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Düz Bağlayıcı 17"/>
                  <p:cNvCxnSpPr/>
                  <p:nvPr/>
                </p:nvCxnSpPr>
                <p:spPr>
                  <a:xfrm flipV="1">
                    <a:off x="2070866" y="2781371"/>
                    <a:ext cx="245851" cy="1440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up 24"/>
                <p:cNvGrpSpPr/>
                <p:nvPr/>
              </p:nvGrpSpPr>
              <p:grpSpPr>
                <a:xfrm>
                  <a:off x="2042352" y="2720784"/>
                  <a:ext cx="288032" cy="288032"/>
                  <a:chOff x="2042352" y="2720784"/>
                  <a:chExt cx="288032" cy="288032"/>
                </a:xfrm>
              </p:grpSpPr>
              <p:sp>
                <p:nvSpPr>
                  <p:cNvPr id="4" name="Oval 3"/>
                  <p:cNvSpPr/>
                  <p:nvPr/>
                </p:nvSpPr>
                <p:spPr>
                  <a:xfrm>
                    <a:off x="2132368" y="2806863"/>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042352" y="2720784"/>
                    <a:ext cx="288032" cy="288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up 25"/>
                <p:cNvGrpSpPr/>
                <p:nvPr/>
              </p:nvGrpSpPr>
              <p:grpSpPr>
                <a:xfrm>
                  <a:off x="3491880" y="2760917"/>
                  <a:ext cx="288032" cy="288032"/>
                  <a:chOff x="2042352" y="2720784"/>
                  <a:chExt cx="288032" cy="288032"/>
                </a:xfrm>
              </p:grpSpPr>
              <p:sp>
                <p:nvSpPr>
                  <p:cNvPr id="27" name="Oval 26"/>
                  <p:cNvSpPr/>
                  <p:nvPr/>
                </p:nvSpPr>
                <p:spPr>
                  <a:xfrm>
                    <a:off x="2132368" y="2806863"/>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042352" y="2720784"/>
                    <a:ext cx="288032" cy="288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0" name="Düz Bağlayıcı 29"/>
                <p:cNvCxnSpPr>
                  <a:endCxn id="28" idx="2"/>
                </p:cNvCxnSpPr>
                <p:nvPr/>
              </p:nvCxnSpPr>
              <p:spPr>
                <a:xfrm flipV="1">
                  <a:off x="2330811" y="2904933"/>
                  <a:ext cx="1161069" cy="99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Düz Bağlayıcı 38"/>
                <p:cNvCxnSpPr/>
                <p:nvPr/>
              </p:nvCxnSpPr>
              <p:spPr>
                <a:xfrm flipV="1">
                  <a:off x="2244929" y="1904921"/>
                  <a:ext cx="617472" cy="8472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Düz Bağlayıcı 40"/>
                <p:cNvCxnSpPr>
                  <a:stCxn id="28" idx="0"/>
                </p:cNvCxnSpPr>
                <p:nvPr/>
              </p:nvCxnSpPr>
              <p:spPr>
                <a:xfrm flipH="1" flipV="1">
                  <a:off x="3086736" y="1897174"/>
                  <a:ext cx="549160" cy="86374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etin kutusu 42"/>
                <p:cNvSpPr txBox="1"/>
                <p:nvPr/>
              </p:nvSpPr>
              <p:spPr>
                <a:xfrm rot="14068464">
                  <a:off x="3407447" y="2020198"/>
                  <a:ext cx="282450" cy="369332"/>
                </a:xfrm>
                <a:prstGeom prst="rect">
                  <a:avLst/>
                </a:prstGeom>
                <a:noFill/>
              </p:spPr>
              <p:txBody>
                <a:bodyPr wrap="none" rtlCol="0">
                  <a:spAutoFit/>
                </a:bodyPr>
                <a:lstStyle/>
                <a:p>
                  <a:r>
                    <a:rPr lang="tr-TR" dirty="0"/>
                    <a:t>L</a:t>
                  </a:r>
                  <a:endParaRPr lang="en-US" dirty="0"/>
                </a:p>
              </p:txBody>
            </p:sp>
            <p:sp>
              <p:nvSpPr>
                <p:cNvPr id="44" name="Metin kutusu 43"/>
                <p:cNvSpPr txBox="1"/>
                <p:nvPr/>
              </p:nvSpPr>
              <p:spPr>
                <a:xfrm rot="18445329">
                  <a:off x="2189587" y="1972118"/>
                  <a:ext cx="282450" cy="369332"/>
                </a:xfrm>
                <a:prstGeom prst="rect">
                  <a:avLst/>
                </a:prstGeom>
                <a:noFill/>
              </p:spPr>
              <p:txBody>
                <a:bodyPr wrap="none" rtlCol="0">
                  <a:spAutoFit/>
                </a:bodyPr>
                <a:lstStyle/>
                <a:p>
                  <a:r>
                    <a:rPr lang="tr-TR" dirty="0"/>
                    <a:t>L</a:t>
                  </a:r>
                  <a:endParaRPr lang="en-US" dirty="0"/>
                </a:p>
              </p:txBody>
            </p:sp>
            <p:sp>
              <p:nvSpPr>
                <p:cNvPr id="45" name="Metin kutusu 44"/>
                <p:cNvSpPr txBox="1"/>
                <p:nvPr/>
              </p:nvSpPr>
              <p:spPr>
                <a:xfrm rot="16200000">
                  <a:off x="2862401" y="2954996"/>
                  <a:ext cx="282450" cy="369332"/>
                </a:xfrm>
                <a:prstGeom prst="rect">
                  <a:avLst/>
                </a:prstGeom>
                <a:noFill/>
              </p:spPr>
              <p:txBody>
                <a:bodyPr wrap="none" rtlCol="0">
                  <a:spAutoFit/>
                </a:bodyPr>
                <a:lstStyle/>
                <a:p>
                  <a:r>
                    <a:rPr lang="tr-TR" dirty="0"/>
                    <a:t>L</a:t>
                  </a:r>
                  <a:endParaRPr lang="en-US" dirty="0"/>
                </a:p>
              </p:txBody>
            </p:sp>
          </p:grpSp>
          <p:sp>
            <p:nvSpPr>
              <p:cNvPr id="48" name="Metin kutusu 47"/>
              <p:cNvSpPr txBox="1"/>
              <p:nvPr/>
            </p:nvSpPr>
            <p:spPr>
              <a:xfrm rot="16200000">
                <a:off x="6537691" y="3930866"/>
                <a:ext cx="317716" cy="369332"/>
              </a:xfrm>
              <a:prstGeom prst="rect">
                <a:avLst/>
              </a:prstGeom>
              <a:noFill/>
            </p:spPr>
            <p:txBody>
              <a:bodyPr wrap="none" rtlCol="0">
                <a:spAutoFit/>
              </a:bodyPr>
              <a:lstStyle/>
              <a:p>
                <a:r>
                  <a:rPr lang="tr-TR" dirty="0"/>
                  <a:t>B</a:t>
                </a:r>
                <a:endParaRPr lang="en-US" dirty="0"/>
              </a:p>
            </p:txBody>
          </p:sp>
          <p:sp>
            <p:nvSpPr>
              <p:cNvPr id="49" name="Metin kutusu 48"/>
              <p:cNvSpPr txBox="1"/>
              <p:nvPr/>
            </p:nvSpPr>
            <p:spPr>
              <a:xfrm rot="16200000">
                <a:off x="7315559" y="2145092"/>
                <a:ext cx="317716" cy="369332"/>
              </a:xfrm>
              <a:prstGeom prst="rect">
                <a:avLst/>
              </a:prstGeom>
              <a:noFill/>
            </p:spPr>
            <p:txBody>
              <a:bodyPr wrap="none" rtlCol="0">
                <a:spAutoFit/>
              </a:bodyPr>
              <a:lstStyle/>
              <a:p>
                <a:r>
                  <a:rPr lang="tr-TR" dirty="0"/>
                  <a:t>A</a:t>
                </a:r>
                <a:endParaRPr lang="en-US" dirty="0"/>
              </a:p>
            </p:txBody>
          </p:sp>
          <p:sp>
            <p:nvSpPr>
              <p:cNvPr id="50" name="Metin kutusu 49"/>
              <p:cNvSpPr txBox="1"/>
              <p:nvPr/>
            </p:nvSpPr>
            <p:spPr>
              <a:xfrm rot="16200000">
                <a:off x="8056061" y="3932722"/>
                <a:ext cx="317716" cy="369332"/>
              </a:xfrm>
              <a:prstGeom prst="rect">
                <a:avLst/>
              </a:prstGeom>
              <a:noFill/>
            </p:spPr>
            <p:txBody>
              <a:bodyPr wrap="none" rtlCol="0">
                <a:spAutoFit/>
              </a:bodyPr>
              <a:lstStyle/>
              <a:p>
                <a:r>
                  <a:rPr lang="tr-TR" dirty="0"/>
                  <a:t>C</a:t>
                </a:r>
                <a:endParaRPr lang="en-US" dirty="0"/>
              </a:p>
            </p:txBody>
          </p:sp>
        </p:grpSp>
        <p:cxnSp>
          <p:nvCxnSpPr>
            <p:cNvPr id="5" name="Düz Bağlayıcı 4">
              <a:extLst>
                <a:ext uri="{FF2B5EF4-FFF2-40B4-BE49-F238E27FC236}">
                  <a16:creationId xmlns:a16="http://schemas.microsoft.com/office/drawing/2014/main" id="{C5C21BDE-7D8C-4670-80F2-667C1B8FB68A}"/>
                </a:ext>
              </a:extLst>
            </p:cNvPr>
            <p:cNvCxnSpPr>
              <a:cxnSpLocks/>
            </p:cNvCxnSpPr>
            <p:nvPr/>
          </p:nvCxnSpPr>
          <p:spPr>
            <a:xfrm>
              <a:off x="6468241" y="4365104"/>
              <a:ext cx="458899" cy="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Düz Bağlayıcı 28">
              <a:extLst>
                <a:ext uri="{FF2B5EF4-FFF2-40B4-BE49-F238E27FC236}">
                  <a16:creationId xmlns:a16="http://schemas.microsoft.com/office/drawing/2014/main" id="{376E5732-EC98-41D8-A514-ABF8C03B0379}"/>
                </a:ext>
              </a:extLst>
            </p:cNvPr>
            <p:cNvCxnSpPr>
              <a:cxnSpLocks/>
            </p:cNvCxnSpPr>
            <p:nvPr/>
          </p:nvCxnSpPr>
          <p:spPr>
            <a:xfrm flipV="1">
              <a:off x="6476287" y="3920375"/>
              <a:ext cx="0" cy="444729"/>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Metin kutusu 32">
              <a:extLst>
                <a:ext uri="{FF2B5EF4-FFF2-40B4-BE49-F238E27FC236}">
                  <a16:creationId xmlns:a16="http://schemas.microsoft.com/office/drawing/2014/main" id="{669619AC-4124-4CF0-92A9-C50DDBF72A30}"/>
                </a:ext>
              </a:extLst>
            </p:cNvPr>
            <p:cNvSpPr txBox="1"/>
            <p:nvPr/>
          </p:nvSpPr>
          <p:spPr>
            <a:xfrm>
              <a:off x="6662336" y="4315778"/>
              <a:ext cx="812058" cy="369332"/>
            </a:xfrm>
            <a:prstGeom prst="rect">
              <a:avLst/>
            </a:prstGeom>
            <a:noFill/>
          </p:spPr>
          <p:txBody>
            <a:bodyPr wrap="square" rtlCol="0">
              <a:spAutoFit/>
            </a:bodyPr>
            <a:lstStyle/>
            <a:p>
              <a:r>
                <a:rPr lang="tr-TR" i="1" dirty="0">
                  <a:latin typeface="Times New Roman" panose="02020603050405020304" pitchFamily="18" charset="0"/>
                  <a:cs typeface="Times New Roman" panose="02020603050405020304" pitchFamily="18" charset="0"/>
                </a:rPr>
                <a:t>x</a:t>
              </a:r>
            </a:p>
          </p:txBody>
        </p:sp>
        <p:sp>
          <p:nvSpPr>
            <p:cNvPr id="34" name="Metin kutusu 33">
              <a:extLst>
                <a:ext uri="{FF2B5EF4-FFF2-40B4-BE49-F238E27FC236}">
                  <a16:creationId xmlns:a16="http://schemas.microsoft.com/office/drawing/2014/main" id="{9F9C480D-72FB-403C-B8EF-3DAEF4726F52}"/>
                </a:ext>
              </a:extLst>
            </p:cNvPr>
            <p:cNvSpPr txBox="1"/>
            <p:nvPr/>
          </p:nvSpPr>
          <p:spPr>
            <a:xfrm>
              <a:off x="6187699" y="3792700"/>
              <a:ext cx="812058" cy="369332"/>
            </a:xfrm>
            <a:prstGeom prst="rect">
              <a:avLst/>
            </a:prstGeom>
            <a:noFill/>
          </p:spPr>
          <p:txBody>
            <a:bodyPr wrap="square" rtlCol="0">
              <a:spAutoFit/>
            </a:bodyPr>
            <a:lstStyle/>
            <a:p>
              <a:r>
                <a:rPr lang="tr-TR" i="1" dirty="0">
                  <a:latin typeface="Times New Roman" panose="02020603050405020304" pitchFamily="18" charset="0"/>
                  <a:cs typeface="Times New Roman" panose="02020603050405020304" pitchFamily="18" charset="0"/>
                </a:rPr>
                <a:t>y</a:t>
              </a:r>
            </a:p>
          </p:txBody>
        </p:sp>
        <mc:AlternateContent xmlns:mc="http://schemas.openxmlformats.org/markup-compatibility/2006" xmlns:a14="http://schemas.microsoft.com/office/drawing/2010/main">
          <mc:Choice Requires="a14">
            <p:sp>
              <p:nvSpPr>
                <p:cNvPr id="35" name="Metin kutusu 34">
                  <a:extLst>
                    <a:ext uri="{FF2B5EF4-FFF2-40B4-BE49-F238E27FC236}">
                      <a16:creationId xmlns:a16="http://schemas.microsoft.com/office/drawing/2014/main" id="{F96B6E3B-E3FD-4671-BEBC-BC0DC6FC1531}"/>
                    </a:ext>
                  </a:extLst>
                </p:cNvPr>
                <p:cNvSpPr txBox="1"/>
                <p:nvPr/>
              </p:nvSpPr>
              <p:spPr>
                <a:xfrm>
                  <a:off x="147433" y="2598415"/>
                  <a:ext cx="6008743" cy="1754326"/>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Her birinden 5,0 A akım geçen üç uzun ve birbirine paralel düz tel bir kenarı L=5,0 cm olan bir eşkenar üçgenin köşelerinden geçmektedirler. B ve C tellerinden geçen akım sayfa düzleminden bize doğru, A telinden geçen akım sayfa düzleminden içeri doğrudur. A telinin üstünde manyetik alanın </a:t>
                  </a:r>
                  <a:r>
                    <a:rPr lang="tr-TR" i="1" dirty="0">
                      <a:latin typeface="Times New Roman" panose="02020603050405020304" pitchFamily="18" charset="0"/>
                      <a:cs typeface="Times New Roman" panose="02020603050405020304" pitchFamily="18" charset="0"/>
                    </a:rPr>
                    <a:t>x</a:t>
                  </a:r>
                  <a:r>
                    <a:rPr lang="tr-TR" dirty="0">
                      <a:latin typeface="Times New Roman" panose="02020603050405020304" pitchFamily="18" charset="0"/>
                      <a:cs typeface="Times New Roman" panose="02020603050405020304" pitchFamily="18" charset="0"/>
                    </a:rPr>
                    <a:t> ve </a:t>
                  </a:r>
                  <a:r>
                    <a:rPr lang="tr-TR" i="1" dirty="0">
                      <a:latin typeface="Times New Roman" panose="02020603050405020304" pitchFamily="18" charset="0"/>
                      <a:cs typeface="Times New Roman" panose="02020603050405020304" pitchFamily="18" charset="0"/>
                    </a:rPr>
                    <a:t>y</a:t>
                  </a:r>
                  <a:r>
                    <a:rPr lang="tr-TR" dirty="0">
                      <a:latin typeface="Times New Roman" panose="02020603050405020304" pitchFamily="18" charset="0"/>
                      <a:cs typeface="Times New Roman" panose="02020603050405020304" pitchFamily="18" charset="0"/>
                    </a:rPr>
                    <a:t> bileşenleri </a:t>
                  </a:r>
                  <a14:m>
                    <m:oMath xmlns:m="http://schemas.openxmlformats.org/officeDocument/2006/math">
                      <m:r>
                        <a:rPr lang="en-US" i="1" smtClean="0">
                          <a:latin typeface="Cambria Math"/>
                          <a:ea typeface="Cambria Math"/>
                        </a:rPr>
                        <m:t>𝜇</m:t>
                      </m:r>
                      <m:r>
                        <a:rPr lang="en-US" i="1" smtClean="0">
                          <a:latin typeface="Cambria Math"/>
                          <a:ea typeface="Cambria Math"/>
                        </a:rPr>
                        <m:t>𝑇</m:t>
                      </m:r>
                    </m:oMath>
                  </a14:m>
                  <a:r>
                    <a:rPr lang="tr-TR" dirty="0">
                      <a:latin typeface="Times New Roman" panose="02020603050405020304" pitchFamily="18" charset="0"/>
                      <a:cs typeface="Times New Roman" panose="02020603050405020304" pitchFamily="18" charset="0"/>
                    </a:rPr>
                    <a:t> cinsinden nedir?</a:t>
                  </a:r>
                  <a:endParaRPr lang="en-US" dirty="0">
                    <a:latin typeface="Times New Roman" panose="02020603050405020304" pitchFamily="18" charset="0"/>
                    <a:cs typeface="Times New Roman" panose="02020603050405020304" pitchFamily="18" charset="0"/>
                  </a:endParaRPr>
                </a:p>
              </p:txBody>
            </p:sp>
          </mc:Choice>
          <mc:Fallback xmlns="">
            <p:sp>
              <p:nvSpPr>
                <p:cNvPr id="35" name="Metin kutusu 34">
                  <a:extLst>
                    <a:ext uri="{FF2B5EF4-FFF2-40B4-BE49-F238E27FC236}">
                      <a16:creationId xmlns:a16="http://schemas.microsoft.com/office/drawing/2014/main" id="{F96B6E3B-E3FD-4671-BEBC-BC0DC6FC1531}"/>
                    </a:ext>
                  </a:extLst>
                </p:cNvPr>
                <p:cNvSpPr txBox="1">
                  <a:spLocks noRot="1" noChangeAspect="1" noMove="1" noResize="1" noEditPoints="1" noAdjustHandles="1" noChangeArrowheads="1" noChangeShapeType="1" noTextEdit="1"/>
                </p:cNvSpPr>
                <p:nvPr/>
              </p:nvSpPr>
              <p:spPr>
                <a:xfrm>
                  <a:off x="147433" y="2598415"/>
                  <a:ext cx="6008743" cy="1754326"/>
                </a:xfrm>
                <a:prstGeom prst="rect">
                  <a:avLst/>
                </a:prstGeom>
                <a:blipFill>
                  <a:blip r:embed="rId5"/>
                  <a:stretch>
                    <a:fillRect l="-811" t="-1736" r="-811" b="-4514"/>
                  </a:stretch>
                </a:blipFill>
              </p:spPr>
              <p:txBody>
                <a:bodyPr/>
                <a:lstStyle/>
                <a:p>
                  <a:r>
                    <a:rPr lang="en-US">
                      <a:noFill/>
                    </a:rPr>
                    <a:t> </a:t>
                  </a:r>
                </a:p>
              </p:txBody>
            </p:sp>
          </mc:Fallback>
        </mc:AlternateContent>
      </p:grpSp>
      <p:sp>
        <p:nvSpPr>
          <p:cNvPr id="31" name="Metin kutusu 30">
            <a:extLst>
              <a:ext uri="{FF2B5EF4-FFF2-40B4-BE49-F238E27FC236}">
                <a16:creationId xmlns:a16="http://schemas.microsoft.com/office/drawing/2014/main" id="{871D1810-EE1F-47C5-A81B-56FB381FA2EB}"/>
              </a:ext>
            </a:extLst>
          </p:cNvPr>
          <p:cNvSpPr txBox="1"/>
          <p:nvPr/>
        </p:nvSpPr>
        <p:spPr>
          <a:xfrm>
            <a:off x="298117" y="6093296"/>
            <a:ext cx="673483" cy="369332"/>
          </a:xfrm>
          <a:prstGeom prst="rect">
            <a:avLst/>
          </a:prstGeom>
          <a:noFill/>
        </p:spPr>
        <p:txBody>
          <a:bodyPr wrap="square" rtlCol="0">
            <a:spAutoFit/>
          </a:bodyPr>
          <a:lstStyle/>
          <a:p>
            <a:r>
              <a:rPr lang="tr-TR" dirty="0">
                <a:solidFill>
                  <a:srgbClr val="C00000"/>
                </a:solidFill>
              </a:rPr>
              <a:t>A3</a:t>
            </a:r>
          </a:p>
        </p:txBody>
      </p:sp>
    </p:spTree>
    <p:extLst>
      <p:ext uri="{BB962C8B-B14F-4D97-AF65-F5344CB8AC3E}">
        <p14:creationId xmlns:p14="http://schemas.microsoft.com/office/powerpoint/2010/main" val="2225968045"/>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486F9620C95E2D4386FBA2864C92C189" ma:contentTypeVersion="7" ma:contentTypeDescription="Yeni belge oluşturun." ma:contentTypeScope="" ma:versionID="9b9ec6d1c42990a9319798a3fd502ec2">
  <xsd:schema xmlns:xsd="http://www.w3.org/2001/XMLSchema" xmlns:xs="http://www.w3.org/2001/XMLSchema" xmlns:p="http://schemas.microsoft.com/office/2006/metadata/properties" xmlns:ns2="b93212fc-b8b7-4257-9895-0bcb281f85e0" xmlns:ns3="4d012d21-2a97-40f8-b65b-de083562237b" targetNamespace="http://schemas.microsoft.com/office/2006/metadata/properties" ma:root="true" ma:fieldsID="1f675a55c86d5e36f861a27b3a0b488c" ns2:_="" ns3:_="">
    <xsd:import namespace="b93212fc-b8b7-4257-9895-0bcb281f85e0"/>
    <xsd:import namespace="4d012d21-2a97-40f8-b65b-de083562237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3212fc-b8b7-4257-9895-0bcb281f85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d012d21-2a97-40f8-b65b-de083562237b" elementFormDefault="qualified">
    <xsd:import namespace="http://schemas.microsoft.com/office/2006/documentManagement/types"/>
    <xsd:import namespace="http://schemas.microsoft.com/office/infopath/2007/PartnerControls"/>
    <xsd:element name="SharedWithUsers" ma:index="10" nillable="true" ma:displayName="Paylaşılanla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Ayrıntıları ile Paylaşıld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CA2F9F-2C7E-4894-9323-FE733A85A613}"/>
</file>

<file path=customXml/itemProps2.xml><?xml version="1.0" encoding="utf-8"?>
<ds:datastoreItem xmlns:ds="http://schemas.openxmlformats.org/officeDocument/2006/customXml" ds:itemID="{F12AAED5-9A99-40E4-95C3-791A2546F35D}"/>
</file>

<file path=customXml/itemProps3.xml><?xml version="1.0" encoding="utf-8"?>
<ds:datastoreItem xmlns:ds="http://schemas.openxmlformats.org/officeDocument/2006/customXml" ds:itemID="{798A240A-C7D5-4ACD-8F86-C072604B32F3}"/>
</file>

<file path=docProps/app.xml><?xml version="1.0" encoding="utf-8"?>
<Properties xmlns="http://schemas.openxmlformats.org/officeDocument/2006/extended-properties" xmlns:vt="http://schemas.openxmlformats.org/officeDocument/2006/docPropsVTypes">
  <TotalTime>1178</TotalTime>
  <Words>5538</Words>
  <Application>Microsoft Office PowerPoint</Application>
  <PresentationFormat>Ekran Gösterisi (4:3)</PresentationFormat>
  <Paragraphs>231</Paragraphs>
  <Slides>40</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40</vt:i4>
      </vt:variant>
    </vt:vector>
  </HeadingPairs>
  <TitlesOfParts>
    <vt:vector size="46" baseType="lpstr">
      <vt:lpstr>Arial</vt:lpstr>
      <vt:lpstr>Calibri</vt:lpstr>
      <vt:lpstr>Cambria Math</vt:lpstr>
      <vt:lpstr>NewBaskerville-Roman</vt:lpstr>
      <vt:lpstr>Times New Roman</vt:lpstr>
      <vt:lpstr>Ofis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Windows Kullanıcısı</dc:creator>
  <cp:lastModifiedBy>Savaş Berber</cp:lastModifiedBy>
  <cp:revision>67</cp:revision>
  <dcterms:created xsi:type="dcterms:W3CDTF">2021-05-12T13:50:09Z</dcterms:created>
  <dcterms:modified xsi:type="dcterms:W3CDTF">2021-05-22T20:30:45Z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0x010100486F9620C95E2D4386FBA2864C92C189</vt:lpwstr>
  </property>
</Properties>
</file>