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96" r:id="rId2"/>
    <p:sldId id="297" r:id="rId3"/>
    <p:sldId id="298" r:id="rId4"/>
    <p:sldId id="299" r:id="rId5"/>
    <p:sldId id="256" r:id="rId6"/>
    <p:sldId id="300" r:id="rId7"/>
    <p:sldId id="301" r:id="rId8"/>
    <p:sldId id="302" r:id="rId9"/>
    <p:sldId id="303" r:id="rId10"/>
    <p:sldId id="304" r:id="rId11"/>
    <p:sldId id="305" r:id="rId12"/>
    <p:sldId id="306" r:id="rId13"/>
    <p:sldId id="307" r:id="rId14"/>
    <p:sldId id="308" r:id="rId15"/>
    <p:sldId id="309" r:id="rId16"/>
    <p:sldId id="310" r:id="rId17"/>
    <p:sldId id="312" r:id="rId18"/>
    <p:sldId id="313" r:id="rId19"/>
    <p:sldId id="314" r:id="rId20"/>
    <p:sldId id="315" r:id="rId21"/>
    <p:sldId id="316" r:id="rId22"/>
    <p:sldId id="317" r:id="rId23"/>
    <p:sldId id="318" r:id="rId24"/>
    <p:sldId id="319" r:id="rId25"/>
    <p:sldId id="260" r:id="rId26"/>
    <p:sldId id="320" r:id="rId27"/>
    <p:sldId id="321" r:id="rId28"/>
    <p:sldId id="326" r:id="rId29"/>
    <p:sldId id="322" r:id="rId30"/>
    <p:sldId id="261" r:id="rId31"/>
    <p:sldId id="323" r:id="rId32"/>
    <p:sldId id="324" r:id="rId33"/>
    <p:sldId id="325" r:id="rId34"/>
    <p:sldId id="262" r:id="rId35"/>
    <p:sldId id="327" r:id="rId36"/>
    <p:sldId id="328" r:id="rId37"/>
    <p:sldId id="329" r:id="rId38"/>
    <p:sldId id="263" r:id="rId39"/>
    <p:sldId id="331" r:id="rId40"/>
    <p:sldId id="332" r:id="rId41"/>
    <p:sldId id="330"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Lst>
  <p:sldSz cx="12192000" cy="6858000"/>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FCBE5-0D9F-45A8-A2B8-A63B4F7C2DF6}" v="5" dt="2021-04-10T17:35:49.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6" d="100"/>
          <a:sy n="76" d="100"/>
        </p:scale>
        <p:origin x="2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ş Berber" userId="bbb012fd-edad-4291-bd0c-4c380268844c" providerId="ADAL" clId="{6F883FB6-35E5-40CB-8658-43B99055EA1D}"/>
    <pc:docChg chg="modNotesMaster">
      <pc:chgData name="Savaş Berber" userId="bbb012fd-edad-4291-bd0c-4c380268844c" providerId="ADAL" clId="{6F883FB6-35E5-40CB-8658-43B99055EA1D}" dt="2021-04-09T15:55:46.656" v="0"/>
      <pc:docMkLst>
        <pc:docMk/>
      </pc:docMkLst>
    </pc:docChg>
  </pc:docChgLst>
  <pc:docChgLst>
    <pc:chgData name="Savaş Berber" userId="bbb012fd-edad-4291-bd0c-4c380268844c" providerId="ADAL" clId="{6A2FCBE5-0D9F-45A8-A2B8-A63B4F7C2DF6}"/>
    <pc:docChg chg="modSld">
      <pc:chgData name="Savaş Berber" userId="bbb012fd-edad-4291-bd0c-4c380268844c" providerId="ADAL" clId="{6A2FCBE5-0D9F-45A8-A2B8-A63B4F7C2DF6}" dt="2021-04-10T17:35:49.182" v="26"/>
      <pc:docMkLst>
        <pc:docMk/>
      </pc:docMkLst>
      <pc:sldChg chg="modSp mod">
        <pc:chgData name="Savaş Berber" userId="bbb012fd-edad-4291-bd0c-4c380268844c" providerId="ADAL" clId="{6A2FCBE5-0D9F-45A8-A2B8-A63B4F7C2DF6}" dt="2021-04-10T17:34:37.350" v="3" actId="20577"/>
        <pc:sldMkLst>
          <pc:docMk/>
          <pc:sldMk cId="526682408" sldId="298"/>
        </pc:sldMkLst>
        <pc:spChg chg="mod">
          <ac:chgData name="Savaş Berber" userId="bbb012fd-edad-4291-bd0c-4c380268844c" providerId="ADAL" clId="{6A2FCBE5-0D9F-45A8-A2B8-A63B4F7C2DF6}" dt="2021-04-10T17:34:37.350" v="3" actId="20577"/>
          <ac:spMkLst>
            <pc:docMk/>
            <pc:sldMk cId="526682408" sldId="298"/>
            <ac:spMk id="9" creationId="{94650D02-19E2-4711-A306-93F83BE8AFE4}"/>
          </ac:spMkLst>
        </pc:spChg>
      </pc:sldChg>
      <pc:sldChg chg="modSp mod">
        <pc:chgData name="Savaş Berber" userId="bbb012fd-edad-4291-bd0c-4c380268844c" providerId="ADAL" clId="{6A2FCBE5-0D9F-45A8-A2B8-A63B4F7C2DF6}" dt="2021-04-10T17:34:57.068" v="7" actId="20577"/>
        <pc:sldMkLst>
          <pc:docMk/>
          <pc:sldMk cId="1156159775" sldId="299"/>
        </pc:sldMkLst>
        <pc:spChg chg="mod">
          <ac:chgData name="Savaş Berber" userId="bbb012fd-edad-4291-bd0c-4c380268844c" providerId="ADAL" clId="{6A2FCBE5-0D9F-45A8-A2B8-A63B4F7C2DF6}" dt="2021-04-10T17:34:57.068" v="7" actId="20577"/>
          <ac:spMkLst>
            <pc:docMk/>
            <pc:sldMk cId="1156159775" sldId="299"/>
            <ac:spMk id="9" creationId="{94650D02-19E2-4711-A306-93F83BE8AFE4}"/>
          </ac:spMkLst>
        </pc:spChg>
      </pc:sldChg>
      <pc:sldChg chg="addSp modSp mod">
        <pc:chgData name="Savaş Berber" userId="bbb012fd-edad-4291-bd0c-4c380268844c" providerId="ADAL" clId="{6A2FCBE5-0D9F-45A8-A2B8-A63B4F7C2DF6}" dt="2021-04-10T17:35:34.320" v="23" actId="14100"/>
        <pc:sldMkLst>
          <pc:docMk/>
          <pc:sldMk cId="2886310506" sldId="307"/>
        </pc:sldMkLst>
        <pc:spChg chg="add mod">
          <ac:chgData name="Savaş Berber" userId="bbb012fd-edad-4291-bd0c-4c380268844c" providerId="ADAL" clId="{6A2FCBE5-0D9F-45A8-A2B8-A63B4F7C2DF6}" dt="2021-04-10T17:35:34.320" v="23" actId="14100"/>
          <ac:spMkLst>
            <pc:docMk/>
            <pc:sldMk cId="2886310506" sldId="307"/>
            <ac:spMk id="5" creationId="{9D0A3399-C5E6-40F0-ABA9-C0FFD0D35E2C}"/>
          </ac:spMkLst>
        </pc:spChg>
      </pc:sldChg>
      <pc:sldChg chg="addSp modSp">
        <pc:chgData name="Savaş Berber" userId="bbb012fd-edad-4291-bd0c-4c380268844c" providerId="ADAL" clId="{6A2FCBE5-0D9F-45A8-A2B8-A63B4F7C2DF6}" dt="2021-04-10T17:35:40.714" v="24"/>
        <pc:sldMkLst>
          <pc:docMk/>
          <pc:sldMk cId="1340050602" sldId="308"/>
        </pc:sldMkLst>
        <pc:spChg chg="add mod">
          <ac:chgData name="Savaş Berber" userId="bbb012fd-edad-4291-bd0c-4c380268844c" providerId="ADAL" clId="{6A2FCBE5-0D9F-45A8-A2B8-A63B4F7C2DF6}" dt="2021-04-10T17:35:40.714" v="24"/>
          <ac:spMkLst>
            <pc:docMk/>
            <pc:sldMk cId="1340050602" sldId="308"/>
            <ac:spMk id="20" creationId="{ED5701E6-B566-4B2E-A70B-4231C2665630}"/>
          </ac:spMkLst>
        </pc:spChg>
      </pc:sldChg>
      <pc:sldChg chg="addSp modSp">
        <pc:chgData name="Savaş Berber" userId="bbb012fd-edad-4291-bd0c-4c380268844c" providerId="ADAL" clId="{6A2FCBE5-0D9F-45A8-A2B8-A63B4F7C2DF6}" dt="2021-04-10T17:35:43.732" v="25"/>
        <pc:sldMkLst>
          <pc:docMk/>
          <pc:sldMk cId="2653136681" sldId="309"/>
        </pc:sldMkLst>
        <pc:spChg chg="add mod">
          <ac:chgData name="Savaş Berber" userId="bbb012fd-edad-4291-bd0c-4c380268844c" providerId="ADAL" clId="{6A2FCBE5-0D9F-45A8-A2B8-A63B4F7C2DF6}" dt="2021-04-10T17:35:43.732" v="25"/>
          <ac:spMkLst>
            <pc:docMk/>
            <pc:sldMk cId="2653136681" sldId="309"/>
            <ac:spMk id="20" creationId="{C9313183-0614-4B3D-ABB2-376CEC3D4307}"/>
          </ac:spMkLst>
        </pc:spChg>
      </pc:sldChg>
      <pc:sldChg chg="addSp modSp">
        <pc:chgData name="Savaş Berber" userId="bbb012fd-edad-4291-bd0c-4c380268844c" providerId="ADAL" clId="{6A2FCBE5-0D9F-45A8-A2B8-A63B4F7C2DF6}" dt="2021-04-10T17:35:49.182" v="26"/>
        <pc:sldMkLst>
          <pc:docMk/>
          <pc:sldMk cId="1839606501" sldId="310"/>
        </pc:sldMkLst>
        <pc:spChg chg="add mod">
          <ac:chgData name="Savaş Berber" userId="bbb012fd-edad-4291-bd0c-4c380268844c" providerId="ADAL" clId="{6A2FCBE5-0D9F-45A8-A2B8-A63B4F7C2DF6}" dt="2021-04-10T17:35:49.182" v="26"/>
          <ac:spMkLst>
            <pc:docMk/>
            <pc:sldMk cId="1839606501" sldId="310"/>
            <ac:spMk id="20" creationId="{1D76F903-A523-4D39-A810-687AE8A31834}"/>
          </ac:spMkLst>
        </pc:spChg>
      </pc:sldChg>
      <pc:sldChg chg="addSp modSp">
        <pc:chgData name="Savaş Berber" userId="bbb012fd-edad-4291-bd0c-4c380268844c" providerId="ADAL" clId="{6A2FCBE5-0D9F-45A8-A2B8-A63B4F7C2DF6}" dt="2021-04-09T19:25:35.225" v="0" actId="164"/>
        <pc:sldMkLst>
          <pc:docMk/>
          <pc:sldMk cId="3438444170" sldId="314"/>
        </pc:sldMkLst>
        <pc:spChg chg="mod">
          <ac:chgData name="Savaş Berber" userId="bbb012fd-edad-4291-bd0c-4c380268844c" providerId="ADAL" clId="{6A2FCBE5-0D9F-45A8-A2B8-A63B4F7C2DF6}" dt="2021-04-09T19:25:35.225" v="0" actId="164"/>
          <ac:spMkLst>
            <pc:docMk/>
            <pc:sldMk cId="3438444170" sldId="314"/>
            <ac:spMk id="19" creationId="{2B2C8DB5-B5AC-4509-8086-8E677DFE9BB3}"/>
          </ac:spMkLst>
        </pc:spChg>
        <pc:spChg chg="mod">
          <ac:chgData name="Savaş Berber" userId="bbb012fd-edad-4291-bd0c-4c380268844c" providerId="ADAL" clId="{6A2FCBE5-0D9F-45A8-A2B8-A63B4F7C2DF6}" dt="2021-04-09T19:25:35.225" v="0" actId="164"/>
          <ac:spMkLst>
            <pc:docMk/>
            <pc:sldMk cId="3438444170" sldId="314"/>
            <ac:spMk id="23" creationId="{2B819D03-1902-4238-81C0-BAAEB399AC8A}"/>
          </ac:spMkLst>
        </pc:spChg>
        <pc:spChg chg="mod">
          <ac:chgData name="Savaş Berber" userId="bbb012fd-edad-4291-bd0c-4c380268844c" providerId="ADAL" clId="{6A2FCBE5-0D9F-45A8-A2B8-A63B4F7C2DF6}" dt="2021-04-09T19:25:35.225" v="0" actId="164"/>
          <ac:spMkLst>
            <pc:docMk/>
            <pc:sldMk cId="3438444170" sldId="314"/>
            <ac:spMk id="26" creationId="{060A8B07-7404-499A-A615-84A739E00227}"/>
          </ac:spMkLst>
        </pc:spChg>
        <pc:spChg chg="mod">
          <ac:chgData name="Savaş Berber" userId="bbb012fd-edad-4291-bd0c-4c380268844c" providerId="ADAL" clId="{6A2FCBE5-0D9F-45A8-A2B8-A63B4F7C2DF6}" dt="2021-04-09T19:25:35.225" v="0" actId="164"/>
          <ac:spMkLst>
            <pc:docMk/>
            <pc:sldMk cId="3438444170" sldId="314"/>
            <ac:spMk id="27" creationId="{33DE968D-4297-4EAA-91FE-D425BB1F6213}"/>
          </ac:spMkLst>
        </pc:spChg>
        <pc:spChg chg="mod">
          <ac:chgData name="Savaş Berber" userId="bbb012fd-edad-4291-bd0c-4c380268844c" providerId="ADAL" clId="{6A2FCBE5-0D9F-45A8-A2B8-A63B4F7C2DF6}" dt="2021-04-09T19:25:35.225" v="0" actId="164"/>
          <ac:spMkLst>
            <pc:docMk/>
            <pc:sldMk cId="3438444170" sldId="314"/>
            <ac:spMk id="28" creationId="{E3F785E6-AAB6-4CC9-8D8E-DD5558B9DF4F}"/>
          </ac:spMkLst>
        </pc:spChg>
        <pc:spChg chg="mod">
          <ac:chgData name="Savaş Berber" userId="bbb012fd-edad-4291-bd0c-4c380268844c" providerId="ADAL" clId="{6A2FCBE5-0D9F-45A8-A2B8-A63B4F7C2DF6}" dt="2021-04-09T19:25:35.225" v="0" actId="164"/>
          <ac:spMkLst>
            <pc:docMk/>
            <pc:sldMk cId="3438444170" sldId="314"/>
            <ac:spMk id="29" creationId="{701DA55E-3198-4257-AF8C-8F7556E3DDAC}"/>
          </ac:spMkLst>
        </pc:spChg>
        <pc:spChg chg="mod">
          <ac:chgData name="Savaş Berber" userId="bbb012fd-edad-4291-bd0c-4c380268844c" providerId="ADAL" clId="{6A2FCBE5-0D9F-45A8-A2B8-A63B4F7C2DF6}" dt="2021-04-09T19:25:35.225" v="0" actId="164"/>
          <ac:spMkLst>
            <pc:docMk/>
            <pc:sldMk cId="3438444170" sldId="314"/>
            <ac:spMk id="30" creationId="{3BEFA76A-7039-4688-B12E-9603E73DB91B}"/>
          </ac:spMkLst>
        </pc:spChg>
        <pc:spChg chg="mod">
          <ac:chgData name="Savaş Berber" userId="bbb012fd-edad-4291-bd0c-4c380268844c" providerId="ADAL" clId="{6A2FCBE5-0D9F-45A8-A2B8-A63B4F7C2DF6}" dt="2021-04-09T19:25:35.225" v="0" actId="164"/>
          <ac:spMkLst>
            <pc:docMk/>
            <pc:sldMk cId="3438444170" sldId="314"/>
            <ac:spMk id="36" creationId="{015E477B-94FB-42A1-89ED-D01F8EEAC7B9}"/>
          </ac:spMkLst>
        </pc:spChg>
        <pc:spChg chg="mod">
          <ac:chgData name="Savaş Berber" userId="bbb012fd-edad-4291-bd0c-4c380268844c" providerId="ADAL" clId="{6A2FCBE5-0D9F-45A8-A2B8-A63B4F7C2DF6}" dt="2021-04-09T19:25:35.225" v="0" actId="164"/>
          <ac:spMkLst>
            <pc:docMk/>
            <pc:sldMk cId="3438444170" sldId="314"/>
            <ac:spMk id="41" creationId="{6FAD3107-097B-440C-8E70-BBA84577F008}"/>
          </ac:spMkLst>
        </pc:spChg>
        <pc:spChg chg="mod">
          <ac:chgData name="Savaş Berber" userId="bbb012fd-edad-4291-bd0c-4c380268844c" providerId="ADAL" clId="{6A2FCBE5-0D9F-45A8-A2B8-A63B4F7C2DF6}" dt="2021-04-09T19:25:35.225" v="0" actId="164"/>
          <ac:spMkLst>
            <pc:docMk/>
            <pc:sldMk cId="3438444170" sldId="314"/>
            <ac:spMk id="60" creationId="{0969E5A4-CB2E-4CC9-BA64-CAA79D5F031E}"/>
          </ac:spMkLst>
        </pc:spChg>
        <pc:spChg chg="mod">
          <ac:chgData name="Savaş Berber" userId="bbb012fd-edad-4291-bd0c-4c380268844c" providerId="ADAL" clId="{6A2FCBE5-0D9F-45A8-A2B8-A63B4F7C2DF6}" dt="2021-04-09T19:25:35.225" v="0" actId="164"/>
          <ac:spMkLst>
            <pc:docMk/>
            <pc:sldMk cId="3438444170" sldId="314"/>
            <ac:spMk id="61" creationId="{FC5F604D-413B-43A1-A68D-959632A61AFF}"/>
          </ac:spMkLst>
        </pc:spChg>
        <pc:spChg chg="mod">
          <ac:chgData name="Savaş Berber" userId="bbb012fd-edad-4291-bd0c-4c380268844c" providerId="ADAL" clId="{6A2FCBE5-0D9F-45A8-A2B8-A63B4F7C2DF6}" dt="2021-04-09T19:25:35.225" v="0" actId="164"/>
          <ac:spMkLst>
            <pc:docMk/>
            <pc:sldMk cId="3438444170" sldId="314"/>
            <ac:spMk id="62" creationId="{33A88D32-0ECA-475C-96F7-9D033A2EB956}"/>
          </ac:spMkLst>
        </pc:spChg>
        <pc:spChg chg="mod">
          <ac:chgData name="Savaş Berber" userId="bbb012fd-edad-4291-bd0c-4c380268844c" providerId="ADAL" clId="{6A2FCBE5-0D9F-45A8-A2B8-A63B4F7C2DF6}" dt="2021-04-09T19:25:35.225" v="0" actId="164"/>
          <ac:spMkLst>
            <pc:docMk/>
            <pc:sldMk cId="3438444170" sldId="314"/>
            <ac:spMk id="63" creationId="{4D251339-B0C5-4E6F-8721-72C3CB3F7FCD}"/>
          </ac:spMkLst>
        </pc:spChg>
        <pc:spChg chg="mod">
          <ac:chgData name="Savaş Berber" userId="bbb012fd-edad-4291-bd0c-4c380268844c" providerId="ADAL" clId="{6A2FCBE5-0D9F-45A8-A2B8-A63B4F7C2DF6}" dt="2021-04-09T19:25:35.225" v="0" actId="164"/>
          <ac:spMkLst>
            <pc:docMk/>
            <pc:sldMk cId="3438444170" sldId="314"/>
            <ac:spMk id="64" creationId="{BD354A4B-899A-4EF9-9115-DEC56902AC57}"/>
          </ac:spMkLst>
        </pc:spChg>
        <pc:spChg chg="mod">
          <ac:chgData name="Savaş Berber" userId="bbb012fd-edad-4291-bd0c-4c380268844c" providerId="ADAL" clId="{6A2FCBE5-0D9F-45A8-A2B8-A63B4F7C2DF6}" dt="2021-04-09T19:25:35.225" v="0" actId="164"/>
          <ac:spMkLst>
            <pc:docMk/>
            <pc:sldMk cId="3438444170" sldId="314"/>
            <ac:spMk id="65" creationId="{2253F66A-D9C6-490F-B188-A100684E144E}"/>
          </ac:spMkLst>
        </pc:spChg>
        <pc:spChg chg="mod">
          <ac:chgData name="Savaş Berber" userId="bbb012fd-edad-4291-bd0c-4c380268844c" providerId="ADAL" clId="{6A2FCBE5-0D9F-45A8-A2B8-A63B4F7C2DF6}" dt="2021-04-09T19:25:35.225" v="0" actId="164"/>
          <ac:spMkLst>
            <pc:docMk/>
            <pc:sldMk cId="3438444170" sldId="314"/>
            <ac:spMk id="66" creationId="{D2414CF0-7C56-4660-B542-8BE5BE7E3928}"/>
          </ac:spMkLst>
        </pc:spChg>
        <pc:spChg chg="mod">
          <ac:chgData name="Savaş Berber" userId="bbb012fd-edad-4291-bd0c-4c380268844c" providerId="ADAL" clId="{6A2FCBE5-0D9F-45A8-A2B8-A63B4F7C2DF6}" dt="2021-04-09T19:25:35.225" v="0" actId="164"/>
          <ac:spMkLst>
            <pc:docMk/>
            <pc:sldMk cId="3438444170" sldId="314"/>
            <ac:spMk id="67" creationId="{40C6C2D4-9D88-42C8-8418-00746E516C17}"/>
          </ac:spMkLst>
        </pc:spChg>
        <pc:spChg chg="mod">
          <ac:chgData name="Savaş Berber" userId="bbb012fd-edad-4291-bd0c-4c380268844c" providerId="ADAL" clId="{6A2FCBE5-0D9F-45A8-A2B8-A63B4F7C2DF6}" dt="2021-04-09T19:25:35.225" v="0" actId="164"/>
          <ac:spMkLst>
            <pc:docMk/>
            <pc:sldMk cId="3438444170" sldId="314"/>
            <ac:spMk id="68" creationId="{F3B8DA2E-B9A0-4FBE-87E9-D3F557FDF483}"/>
          </ac:spMkLst>
        </pc:spChg>
        <pc:spChg chg="mod">
          <ac:chgData name="Savaş Berber" userId="bbb012fd-edad-4291-bd0c-4c380268844c" providerId="ADAL" clId="{6A2FCBE5-0D9F-45A8-A2B8-A63B4F7C2DF6}" dt="2021-04-09T19:25:35.225" v="0" actId="164"/>
          <ac:spMkLst>
            <pc:docMk/>
            <pc:sldMk cId="3438444170" sldId="314"/>
            <ac:spMk id="70" creationId="{54A9562E-2664-4A1F-A9ED-D1AB3D970638}"/>
          </ac:spMkLst>
        </pc:spChg>
        <pc:grpChg chg="add mod">
          <ac:chgData name="Savaş Berber" userId="bbb012fd-edad-4291-bd0c-4c380268844c" providerId="ADAL" clId="{6A2FCBE5-0D9F-45A8-A2B8-A63B4F7C2DF6}" dt="2021-04-09T19:25:35.225" v="0" actId="164"/>
          <ac:grpSpMkLst>
            <pc:docMk/>
            <pc:sldMk cId="3438444170" sldId="314"/>
            <ac:grpSpMk id="31" creationId="{7FB2BE6D-C84E-4FC8-9BB1-BA51C30BD25F}"/>
          </ac:grpSpMkLst>
        </pc:grpChg>
        <pc:grpChg chg="mod">
          <ac:chgData name="Savaş Berber" userId="bbb012fd-edad-4291-bd0c-4c380268844c" providerId="ADAL" clId="{6A2FCBE5-0D9F-45A8-A2B8-A63B4F7C2DF6}" dt="2021-04-09T19:25:35.225" v="0" actId="164"/>
          <ac:grpSpMkLst>
            <pc:docMk/>
            <pc:sldMk cId="3438444170" sldId="314"/>
            <ac:grpSpMk id="42" creationId="{456EAA56-402F-4A27-9EE8-69F86A990B27}"/>
          </ac:grpSpMkLst>
        </pc:grpChg>
        <pc:picChg chg="mod">
          <ac:chgData name="Savaş Berber" userId="bbb012fd-edad-4291-bd0c-4c380268844c" providerId="ADAL" clId="{6A2FCBE5-0D9F-45A8-A2B8-A63B4F7C2DF6}" dt="2021-04-09T19:25:35.225" v="0" actId="164"/>
          <ac:picMkLst>
            <pc:docMk/>
            <pc:sldMk cId="3438444170" sldId="314"/>
            <ac:picMk id="2" creationId="{F7051AF9-D394-4B28-8BD7-755A6607478C}"/>
          </ac:picMkLst>
        </pc:picChg>
        <pc:picChg chg="mod">
          <ac:chgData name="Savaş Berber" userId="bbb012fd-edad-4291-bd0c-4c380268844c" providerId="ADAL" clId="{6A2FCBE5-0D9F-45A8-A2B8-A63B4F7C2DF6}" dt="2021-04-09T19:25:35.225" v="0" actId="164"/>
          <ac:picMkLst>
            <pc:docMk/>
            <pc:sldMk cId="3438444170" sldId="314"/>
            <ac:picMk id="3" creationId="{CEE5F853-E587-42AD-8908-CA01FF26B2C1}"/>
          </ac:picMkLst>
        </pc:picChg>
        <pc:picChg chg="mod">
          <ac:chgData name="Savaş Berber" userId="bbb012fd-edad-4291-bd0c-4c380268844c" providerId="ADAL" clId="{6A2FCBE5-0D9F-45A8-A2B8-A63B4F7C2DF6}" dt="2021-04-09T19:25:35.225" v="0" actId="164"/>
          <ac:picMkLst>
            <pc:docMk/>
            <pc:sldMk cId="3438444170" sldId="314"/>
            <ac:picMk id="4" creationId="{F6FC49BC-EA6D-43AD-8AD5-16AC694E1150}"/>
          </ac:picMkLst>
        </pc:picChg>
        <pc:picChg chg="mod">
          <ac:chgData name="Savaş Berber" userId="bbb012fd-edad-4291-bd0c-4c380268844c" providerId="ADAL" clId="{6A2FCBE5-0D9F-45A8-A2B8-A63B4F7C2DF6}" dt="2021-04-09T19:25:35.225" v="0" actId="164"/>
          <ac:picMkLst>
            <pc:docMk/>
            <pc:sldMk cId="3438444170" sldId="314"/>
            <ac:picMk id="5" creationId="{67F1B6E9-A133-467F-BFDF-B80987FF5DFE}"/>
          </ac:picMkLst>
        </pc:picChg>
        <pc:picChg chg="mod">
          <ac:chgData name="Savaş Berber" userId="bbb012fd-edad-4291-bd0c-4c380268844c" providerId="ADAL" clId="{6A2FCBE5-0D9F-45A8-A2B8-A63B4F7C2DF6}" dt="2021-04-09T19:25:35.225" v="0" actId="164"/>
          <ac:picMkLst>
            <pc:docMk/>
            <pc:sldMk cId="3438444170" sldId="314"/>
            <ac:picMk id="6" creationId="{5E17D880-8305-4E40-90E2-633CE9C0B33C}"/>
          </ac:picMkLst>
        </pc:picChg>
        <pc:picChg chg="mod">
          <ac:chgData name="Savaş Berber" userId="bbb012fd-edad-4291-bd0c-4c380268844c" providerId="ADAL" clId="{6A2FCBE5-0D9F-45A8-A2B8-A63B4F7C2DF6}" dt="2021-04-09T19:25:35.225" v="0" actId="164"/>
          <ac:picMkLst>
            <pc:docMk/>
            <pc:sldMk cId="3438444170" sldId="314"/>
            <ac:picMk id="18" creationId="{F7773E6A-E474-4340-8571-0B53F0FFC926}"/>
          </ac:picMkLst>
        </pc:picChg>
        <pc:picChg chg="mod">
          <ac:chgData name="Savaş Berber" userId="bbb012fd-edad-4291-bd0c-4c380268844c" providerId="ADAL" clId="{6A2FCBE5-0D9F-45A8-A2B8-A63B4F7C2DF6}" dt="2021-04-09T19:25:35.225" v="0" actId="164"/>
          <ac:picMkLst>
            <pc:docMk/>
            <pc:sldMk cId="3438444170" sldId="314"/>
            <ac:picMk id="22" creationId="{562E26B5-82C8-4A31-B5AA-91A455426279}"/>
          </ac:picMkLst>
        </pc:picChg>
        <pc:cxnChg chg="mod">
          <ac:chgData name="Savaş Berber" userId="bbb012fd-edad-4291-bd0c-4c380268844c" providerId="ADAL" clId="{6A2FCBE5-0D9F-45A8-A2B8-A63B4F7C2DF6}" dt="2021-04-09T19:25:35.225" v="0" actId="164"/>
          <ac:cxnSpMkLst>
            <pc:docMk/>
            <pc:sldMk cId="3438444170" sldId="314"/>
            <ac:cxnSpMk id="7" creationId="{F711B883-DFB5-4209-AB4A-0FB38B7C89F7}"/>
          </ac:cxnSpMkLst>
        </pc:cxnChg>
        <pc:cxnChg chg="mod">
          <ac:chgData name="Savaş Berber" userId="bbb012fd-edad-4291-bd0c-4c380268844c" providerId="ADAL" clId="{6A2FCBE5-0D9F-45A8-A2B8-A63B4F7C2DF6}" dt="2021-04-09T19:25:35.225" v="0" actId="164"/>
          <ac:cxnSpMkLst>
            <pc:docMk/>
            <pc:sldMk cId="3438444170" sldId="314"/>
            <ac:cxnSpMk id="8" creationId="{9B575539-6378-45CF-A76A-3158880D9358}"/>
          </ac:cxnSpMkLst>
        </pc:cxnChg>
        <pc:cxnChg chg="mod">
          <ac:chgData name="Savaş Berber" userId="bbb012fd-edad-4291-bd0c-4c380268844c" providerId="ADAL" clId="{6A2FCBE5-0D9F-45A8-A2B8-A63B4F7C2DF6}" dt="2021-04-09T19:25:35.225" v="0" actId="164"/>
          <ac:cxnSpMkLst>
            <pc:docMk/>
            <pc:sldMk cId="3438444170" sldId="314"/>
            <ac:cxnSpMk id="9" creationId="{1A841C87-5268-4990-BADC-70F20905CCB8}"/>
          </ac:cxnSpMkLst>
        </pc:cxnChg>
        <pc:cxnChg chg="mod">
          <ac:chgData name="Savaş Berber" userId="bbb012fd-edad-4291-bd0c-4c380268844c" providerId="ADAL" clId="{6A2FCBE5-0D9F-45A8-A2B8-A63B4F7C2DF6}" dt="2021-04-09T19:25:35.225" v="0" actId="164"/>
          <ac:cxnSpMkLst>
            <pc:docMk/>
            <pc:sldMk cId="3438444170" sldId="314"/>
            <ac:cxnSpMk id="10" creationId="{27FF6135-AC76-4783-A0D4-6D33D3CEC834}"/>
          </ac:cxnSpMkLst>
        </pc:cxnChg>
        <pc:cxnChg chg="mod">
          <ac:chgData name="Savaş Berber" userId="bbb012fd-edad-4291-bd0c-4c380268844c" providerId="ADAL" clId="{6A2FCBE5-0D9F-45A8-A2B8-A63B4F7C2DF6}" dt="2021-04-09T19:25:35.225" v="0" actId="164"/>
          <ac:cxnSpMkLst>
            <pc:docMk/>
            <pc:sldMk cId="3438444170" sldId="314"/>
            <ac:cxnSpMk id="11" creationId="{5143B6C2-96D5-49F0-8F06-1F5494C3CD61}"/>
          </ac:cxnSpMkLst>
        </pc:cxnChg>
        <pc:cxnChg chg="mod">
          <ac:chgData name="Savaş Berber" userId="bbb012fd-edad-4291-bd0c-4c380268844c" providerId="ADAL" clId="{6A2FCBE5-0D9F-45A8-A2B8-A63B4F7C2DF6}" dt="2021-04-09T19:25:35.225" v="0" actId="164"/>
          <ac:cxnSpMkLst>
            <pc:docMk/>
            <pc:sldMk cId="3438444170" sldId="314"/>
            <ac:cxnSpMk id="12" creationId="{C2DF1394-1ADC-4D10-BCCC-D6279A589ED9}"/>
          </ac:cxnSpMkLst>
        </pc:cxnChg>
        <pc:cxnChg chg="mod">
          <ac:chgData name="Savaş Berber" userId="bbb012fd-edad-4291-bd0c-4c380268844c" providerId="ADAL" clId="{6A2FCBE5-0D9F-45A8-A2B8-A63B4F7C2DF6}" dt="2021-04-09T19:25:35.225" v="0" actId="164"/>
          <ac:cxnSpMkLst>
            <pc:docMk/>
            <pc:sldMk cId="3438444170" sldId="314"/>
            <ac:cxnSpMk id="13" creationId="{E1F3A03E-A931-4D5A-912F-D9A7DE3BB372}"/>
          </ac:cxnSpMkLst>
        </pc:cxnChg>
        <pc:cxnChg chg="mod">
          <ac:chgData name="Savaş Berber" userId="bbb012fd-edad-4291-bd0c-4c380268844c" providerId="ADAL" clId="{6A2FCBE5-0D9F-45A8-A2B8-A63B4F7C2DF6}" dt="2021-04-09T19:25:35.225" v="0" actId="164"/>
          <ac:cxnSpMkLst>
            <pc:docMk/>
            <pc:sldMk cId="3438444170" sldId="314"/>
            <ac:cxnSpMk id="14" creationId="{B665189F-344A-4B5E-96A5-C0079DE848AB}"/>
          </ac:cxnSpMkLst>
        </pc:cxnChg>
        <pc:cxnChg chg="mod">
          <ac:chgData name="Savaş Berber" userId="bbb012fd-edad-4291-bd0c-4c380268844c" providerId="ADAL" clId="{6A2FCBE5-0D9F-45A8-A2B8-A63B4F7C2DF6}" dt="2021-04-09T19:25:35.225" v="0" actId="164"/>
          <ac:cxnSpMkLst>
            <pc:docMk/>
            <pc:sldMk cId="3438444170" sldId="314"/>
            <ac:cxnSpMk id="15" creationId="{0BF216D4-81D1-4B1B-B561-0EFA55C0E4A4}"/>
          </ac:cxnSpMkLst>
        </pc:cxnChg>
        <pc:cxnChg chg="mod">
          <ac:chgData name="Savaş Berber" userId="bbb012fd-edad-4291-bd0c-4c380268844c" providerId="ADAL" clId="{6A2FCBE5-0D9F-45A8-A2B8-A63B4F7C2DF6}" dt="2021-04-09T19:25:35.225" v="0" actId="164"/>
          <ac:cxnSpMkLst>
            <pc:docMk/>
            <pc:sldMk cId="3438444170" sldId="314"/>
            <ac:cxnSpMk id="16" creationId="{AB0DE402-BC05-4ED4-854B-BEC52D9F22D6}"/>
          </ac:cxnSpMkLst>
        </pc:cxnChg>
        <pc:cxnChg chg="mod">
          <ac:chgData name="Savaş Berber" userId="bbb012fd-edad-4291-bd0c-4c380268844c" providerId="ADAL" clId="{6A2FCBE5-0D9F-45A8-A2B8-A63B4F7C2DF6}" dt="2021-04-09T19:25:35.225" v="0" actId="164"/>
          <ac:cxnSpMkLst>
            <pc:docMk/>
            <pc:sldMk cId="3438444170" sldId="314"/>
            <ac:cxnSpMk id="17" creationId="{0D1DA30B-649B-435F-B67A-62A74219948E}"/>
          </ac:cxnSpMkLst>
        </pc:cxnChg>
        <pc:cxnChg chg="mod">
          <ac:chgData name="Savaş Berber" userId="bbb012fd-edad-4291-bd0c-4c380268844c" providerId="ADAL" clId="{6A2FCBE5-0D9F-45A8-A2B8-A63B4F7C2DF6}" dt="2021-04-09T19:25:35.225" v="0" actId="164"/>
          <ac:cxnSpMkLst>
            <pc:docMk/>
            <pc:sldMk cId="3438444170" sldId="314"/>
            <ac:cxnSpMk id="20" creationId="{F68D7921-80F6-48EC-A731-5F39229E2F3B}"/>
          </ac:cxnSpMkLst>
        </pc:cxnChg>
        <pc:cxnChg chg="mod">
          <ac:chgData name="Savaş Berber" userId="bbb012fd-edad-4291-bd0c-4c380268844c" providerId="ADAL" clId="{6A2FCBE5-0D9F-45A8-A2B8-A63B4F7C2DF6}" dt="2021-04-09T19:25:35.225" v="0" actId="164"/>
          <ac:cxnSpMkLst>
            <pc:docMk/>
            <pc:sldMk cId="3438444170" sldId="314"/>
            <ac:cxnSpMk id="21" creationId="{CBD2892C-8DF1-4044-9AFC-6269032B4863}"/>
          </ac:cxnSpMkLst>
        </pc:cxnChg>
        <pc:cxnChg chg="mod">
          <ac:chgData name="Savaş Berber" userId="bbb012fd-edad-4291-bd0c-4c380268844c" providerId="ADAL" clId="{6A2FCBE5-0D9F-45A8-A2B8-A63B4F7C2DF6}" dt="2021-04-09T19:25:35.225" v="0" actId="164"/>
          <ac:cxnSpMkLst>
            <pc:docMk/>
            <pc:sldMk cId="3438444170" sldId="314"/>
            <ac:cxnSpMk id="24" creationId="{C696E618-D443-477A-93D2-CFF7674F8D68}"/>
          </ac:cxnSpMkLst>
        </pc:cxnChg>
        <pc:cxnChg chg="mod">
          <ac:chgData name="Savaş Berber" userId="bbb012fd-edad-4291-bd0c-4c380268844c" providerId="ADAL" clId="{6A2FCBE5-0D9F-45A8-A2B8-A63B4F7C2DF6}" dt="2021-04-09T19:25:35.225" v="0" actId="164"/>
          <ac:cxnSpMkLst>
            <pc:docMk/>
            <pc:sldMk cId="3438444170" sldId="314"/>
            <ac:cxnSpMk id="25" creationId="{59300099-DC13-48BA-931C-611881A5679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2689D15-01F6-4F5E-B90A-C937F1003B4C}" type="datetimeFigureOut">
              <a:rPr lang="en-US" smtClean="0"/>
              <a:t>4/10/2021</a:t>
            </a:fld>
            <a:endParaRPr lang="en-US"/>
          </a:p>
        </p:txBody>
      </p:sp>
      <p:sp>
        <p:nvSpPr>
          <p:cNvPr id="4" name="Slayt Resmi Yer Tutucus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F45546C-172A-44B6-B3EE-F2F061C6A7A8}" type="slidenum">
              <a:rPr lang="en-US" smtClean="0"/>
              <a:t>‹#›</a:t>
            </a:fld>
            <a:endParaRPr lang="en-US"/>
          </a:p>
        </p:txBody>
      </p:sp>
    </p:spTree>
    <p:extLst>
      <p:ext uri="{BB962C8B-B14F-4D97-AF65-F5344CB8AC3E}">
        <p14:creationId xmlns:p14="http://schemas.microsoft.com/office/powerpoint/2010/main" val="27725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33E2E0-9EDF-4A83-8164-61BC5B1EA6F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5BD00F8B-7C83-4CED-9DCD-78E620230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4186282-D700-40E9-A081-68762B36E9D5}"/>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CC17474A-E11C-4214-8BE8-A755FA655C0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3BF3ED7-3E7C-41BF-8DE4-656B6F59F767}"/>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207884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38F4F2-DA31-4E61-B351-3829CF12E3A6}"/>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8225656B-E441-449A-99BF-9DD7FB2CB52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BB50F65-7C4C-46C2-AB06-F203215127A2}"/>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BDF7ED97-6F83-45E1-813E-CCFDE0416F6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4F72825-EDEF-4677-A276-86233759F459}"/>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168041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58405C9-A36F-40C8-909E-FBF98372657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D9D9415C-3DD0-4B20-AC4C-A15DBBFED93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32642B8-7292-4635-9435-8DD54382ADC5}"/>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79E07102-3D5A-4362-9A76-23DBE6BA347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CF8358D-2211-458A-9B85-3BE6AD5C3F3D}"/>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415424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25B7C-927D-4C7C-8CDF-FB3A5750374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8594127-94DC-4640-A74E-0415438D52A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8BAD2B3-D2A5-45BF-AAB9-55F53639EEFC}"/>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2C023F2B-3D4A-4A60-91E6-70AD3CFE144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29A4343-55F1-4D94-90D0-873BAF5275EA}"/>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159155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42948-7F63-42E7-BC53-ACFB82AE1EA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080B86E3-80AC-4C16-9C44-71B284022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0D74152-0ED3-48FC-82CA-03ECB36AFC7E}"/>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5E2DB8CE-9D93-4737-87CE-4A4B034BFA4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A107E78-3612-4704-A227-F0340F679443}"/>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260568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1A40F-9A83-4CA1-8245-8E3B2D652277}"/>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2A2C5AD-5324-4D90-B82A-50D48BF08C6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CEF0D9E3-8F5F-421D-80A4-1BE56AC7F8D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F21B04CB-7A7D-4BD8-AF28-917B4654CF21}"/>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6" name="Alt Bilgi Yer Tutucusu 5">
            <a:extLst>
              <a:ext uri="{FF2B5EF4-FFF2-40B4-BE49-F238E27FC236}">
                <a16:creationId xmlns:a16="http://schemas.microsoft.com/office/drawing/2014/main" id="{9E4335A2-C035-451A-A003-1EC7D930DE3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B7B6B9D7-8590-4E59-B37D-E39F8B5EC3AE}"/>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416496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718E2-1C36-41C8-A89E-B9A23B29E8DE}"/>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9EDD95D-57BA-4255-8D84-6C9940F0E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5E7421C-451A-410F-887D-286E5C50993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81C63FDB-0513-4D89-BB3D-FB0B57AA9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28D6BBF-2069-4481-8244-6953AC25CC7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869EC31A-F67D-4735-993C-730299252FF4}"/>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8" name="Alt Bilgi Yer Tutucusu 7">
            <a:extLst>
              <a:ext uri="{FF2B5EF4-FFF2-40B4-BE49-F238E27FC236}">
                <a16:creationId xmlns:a16="http://schemas.microsoft.com/office/drawing/2014/main" id="{BF8764C7-6EDA-4259-8F51-676C141C1523}"/>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E4F91E86-34A3-40CD-A9FC-12BE91DD5A6E}"/>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310488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2B750C-FBBD-4526-B874-1BF406834892}"/>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363CE397-00C1-49DB-BBE3-9C6F2AB088BF}"/>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4" name="Alt Bilgi Yer Tutucusu 3">
            <a:extLst>
              <a:ext uri="{FF2B5EF4-FFF2-40B4-BE49-F238E27FC236}">
                <a16:creationId xmlns:a16="http://schemas.microsoft.com/office/drawing/2014/main" id="{DF3FF6B5-DF09-4136-8175-848250803114}"/>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DBA674EE-7E0E-4A6F-B1B1-01BDA85C47B7}"/>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331727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A9CADBC-6BF5-4216-AEFD-7ED0F7D2B90F}"/>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3" name="Alt Bilgi Yer Tutucusu 2">
            <a:extLst>
              <a:ext uri="{FF2B5EF4-FFF2-40B4-BE49-F238E27FC236}">
                <a16:creationId xmlns:a16="http://schemas.microsoft.com/office/drawing/2014/main" id="{AF8A6B16-8299-4A6F-8D4C-F40C0365C427}"/>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5AF7B825-A370-4167-9D14-E44C8E486163}"/>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42561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6A2740-310B-48EC-9A8E-0A8B65BA2C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3D5D3E93-FB93-4BBD-951A-D28A22EAB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2AD1335F-F2A8-483F-A078-7B665914E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9832792-DB12-4071-98D7-6977450502A0}"/>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6" name="Alt Bilgi Yer Tutucusu 5">
            <a:extLst>
              <a:ext uri="{FF2B5EF4-FFF2-40B4-BE49-F238E27FC236}">
                <a16:creationId xmlns:a16="http://schemas.microsoft.com/office/drawing/2014/main" id="{250A6764-2753-4FA1-B3B8-62896532844E}"/>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B775152-EE11-41EC-8803-086022A59793}"/>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132787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20E9CC-88E1-47DD-8EFF-D7B243BCD6C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627C4C0-29FE-4D17-9D4C-D40B7A932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850D8DED-E091-49DB-8E98-44C8D8255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96624F9-2C5F-4DED-A5F1-B2B8EFC888CC}"/>
              </a:ext>
            </a:extLst>
          </p:cNvPr>
          <p:cNvSpPr>
            <a:spLocks noGrp="1"/>
          </p:cNvSpPr>
          <p:nvPr>
            <p:ph type="dt" sz="half" idx="10"/>
          </p:nvPr>
        </p:nvSpPr>
        <p:spPr/>
        <p:txBody>
          <a:bodyPr/>
          <a:lstStyle/>
          <a:p>
            <a:fld id="{9076C16B-3DBB-4010-A802-5722881CF4C5}" type="datetimeFigureOut">
              <a:rPr lang="en-US" smtClean="0"/>
              <a:t>4/10/2021</a:t>
            </a:fld>
            <a:endParaRPr lang="en-US"/>
          </a:p>
        </p:txBody>
      </p:sp>
      <p:sp>
        <p:nvSpPr>
          <p:cNvPr id="6" name="Alt Bilgi Yer Tutucusu 5">
            <a:extLst>
              <a:ext uri="{FF2B5EF4-FFF2-40B4-BE49-F238E27FC236}">
                <a16:creationId xmlns:a16="http://schemas.microsoft.com/office/drawing/2014/main" id="{5D60A186-CA4B-4574-A048-290C11F682FD}"/>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CE2E02A-FF9C-4485-BDB6-D018AF3774E7}"/>
              </a:ext>
            </a:extLst>
          </p:cNvPr>
          <p:cNvSpPr>
            <a:spLocks noGrp="1"/>
          </p:cNvSpPr>
          <p:nvPr>
            <p:ph type="sldNum" sz="quarter" idx="12"/>
          </p:nvPr>
        </p:nvSpPr>
        <p:spPr/>
        <p:txBody>
          <a:bodyPr/>
          <a:lstStyle/>
          <a:p>
            <a:fld id="{77B08A4F-1C01-4720-8ACE-B0F7632DF8C6}" type="slidenum">
              <a:rPr lang="en-US" smtClean="0"/>
              <a:t>‹#›</a:t>
            </a:fld>
            <a:endParaRPr lang="en-US"/>
          </a:p>
        </p:txBody>
      </p:sp>
    </p:spTree>
    <p:extLst>
      <p:ext uri="{BB962C8B-B14F-4D97-AF65-F5344CB8AC3E}">
        <p14:creationId xmlns:p14="http://schemas.microsoft.com/office/powerpoint/2010/main" val="80181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2362A50-751A-4547-8F72-B565EF8F5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3B2D51F5-7D6B-48D2-B6CA-777064F97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F45B22B-95C1-484B-88AE-9D88F6848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6C16B-3DBB-4010-A802-5722881CF4C5}" type="datetimeFigureOut">
              <a:rPr lang="en-US" smtClean="0"/>
              <a:t>4/10/2021</a:t>
            </a:fld>
            <a:endParaRPr lang="en-US"/>
          </a:p>
        </p:txBody>
      </p:sp>
      <p:sp>
        <p:nvSpPr>
          <p:cNvPr id="5" name="Alt Bilgi Yer Tutucusu 4">
            <a:extLst>
              <a:ext uri="{FF2B5EF4-FFF2-40B4-BE49-F238E27FC236}">
                <a16:creationId xmlns:a16="http://schemas.microsoft.com/office/drawing/2014/main" id="{EFCFC1C9-07C5-415A-BA66-5DCF298A6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B410E428-66D8-4350-AAA1-855823C84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08A4F-1C01-4720-8ACE-B0F7632DF8C6}" type="slidenum">
              <a:rPr lang="en-US" smtClean="0"/>
              <a:t>‹#›</a:t>
            </a:fld>
            <a:endParaRPr lang="en-US"/>
          </a:p>
        </p:txBody>
      </p:sp>
    </p:spTree>
    <p:extLst>
      <p:ext uri="{BB962C8B-B14F-4D97-AF65-F5344CB8AC3E}">
        <p14:creationId xmlns:p14="http://schemas.microsoft.com/office/powerpoint/2010/main" val="314057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42.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90.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0.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a:extLst>
              <a:ext uri="{FF2B5EF4-FFF2-40B4-BE49-F238E27FC236}">
                <a16:creationId xmlns:a16="http://schemas.microsoft.com/office/drawing/2014/main" id="{C90A7732-AD36-471E-8DF2-5AD82DF75080}"/>
              </a:ext>
            </a:extLst>
          </p:cNvPr>
          <p:cNvGrpSpPr/>
          <p:nvPr/>
        </p:nvGrpSpPr>
        <p:grpSpPr>
          <a:xfrm>
            <a:off x="2537252" y="377310"/>
            <a:ext cx="7002457" cy="1554101"/>
            <a:chOff x="2537252" y="377310"/>
            <a:chExt cx="7002457" cy="1554101"/>
          </a:xfrm>
        </p:grpSpPr>
        <mc:AlternateContent xmlns:mc="http://schemas.openxmlformats.org/markup-compatibility/2006" xmlns:a14="http://schemas.microsoft.com/office/drawing/2010/main">
          <mc:Choice Requires="a14">
            <p:sp>
              <p:nvSpPr>
                <p:cNvPr id="2" name="Dikdörtgen 1"/>
                <p:cNvSpPr/>
                <p:nvPr/>
              </p:nvSpPr>
              <p:spPr>
                <a:xfrm>
                  <a:off x="2537252" y="692696"/>
                  <a:ext cx="6079027" cy="1200329"/>
                </a:xfrm>
                <a:prstGeom prst="rect">
                  <a:avLst/>
                </a:prstGeom>
              </p:spPr>
              <p:txBody>
                <a:bodyPr wrap="square">
                  <a:spAutoFit/>
                </a:bodyPr>
                <a:lstStyle/>
                <a:p>
                  <a14:m>
                    <m:oMath xmlns:m="http://schemas.openxmlformats.org/officeDocument/2006/math">
                      <m:r>
                        <a:rPr lang="tr-TR" i="1" dirty="0" smtClean="0">
                          <a:latin typeface="Cambria Math" panose="02040503050406030204" pitchFamily="18" charset="0"/>
                          <a:sym typeface="Symbol"/>
                        </a:rPr>
                        <m:t></m:t>
                      </m:r>
                      <m:r>
                        <a:rPr lang="tr-TR" i="1" dirty="0">
                          <a:latin typeface="Cambria Math" panose="02040503050406030204" pitchFamily="18" charset="0"/>
                        </a:rPr>
                        <m:t>(</m:t>
                      </m:r>
                      <m:r>
                        <a:rPr lang="tr-TR" i="1" dirty="0" smtClean="0">
                          <a:latin typeface="Cambria Math" panose="02040503050406030204" pitchFamily="18" charset="0"/>
                          <a:ea typeface="Cambria Math" panose="02040503050406030204" pitchFamily="18" charset="0"/>
                        </a:rPr>
                        <m:t>𝜃</m:t>
                      </m:r>
                      <m:r>
                        <a:rPr lang="tr-TR" i="1" dirty="0">
                          <a:latin typeface="Cambria Math" panose="02040503050406030204" pitchFamily="18" charset="0"/>
                        </a:rPr>
                        <m:t>)=5</m:t>
                      </m:r>
                      <m:r>
                        <a:rPr lang="tr-TR" b="0" i="1" dirty="0" smtClean="0">
                          <a:latin typeface="Cambria Math" panose="02040503050406030204" pitchFamily="18" charset="0"/>
                        </a:rPr>
                        <m:t>,0</m:t>
                      </m:r>
                      <m:r>
                        <a:rPr lang="tr-TR" i="1" dirty="0" smtClean="0">
                          <a:latin typeface="Cambria Math" panose="02040503050406030204" pitchFamily="18" charset="0"/>
                          <a:ea typeface="Cambria Math" panose="02040503050406030204" pitchFamily="18" charset="0"/>
                        </a:rPr>
                        <m:t>×</m:t>
                      </m:r>
                      <m:sSup>
                        <m:sSupPr>
                          <m:ctrlPr>
                            <a:rPr lang="tr-TR" i="1" dirty="0" smtClean="0">
                              <a:latin typeface="Cambria Math" panose="02040503050406030204" pitchFamily="18" charset="0"/>
                              <a:ea typeface="Cambria Math" panose="02040503050406030204" pitchFamily="18" charset="0"/>
                            </a:rPr>
                          </m:ctrlPr>
                        </m:sSupPr>
                        <m:e>
                          <m:r>
                            <a:rPr lang="tr-TR" b="0" i="1" dirty="0" smtClean="0">
                              <a:latin typeface="Cambria Math" panose="02040503050406030204" pitchFamily="18" charset="0"/>
                              <a:ea typeface="Cambria Math" panose="02040503050406030204" pitchFamily="18" charset="0"/>
                            </a:rPr>
                            <m:t>10</m:t>
                          </m:r>
                        </m:e>
                        <m:sup>
                          <m:r>
                            <a:rPr lang="tr-TR" b="0" i="1" dirty="0" smtClean="0">
                              <a:latin typeface="Cambria Math" panose="02040503050406030204" pitchFamily="18" charset="0"/>
                              <a:ea typeface="Cambria Math" panose="02040503050406030204" pitchFamily="18" charset="0"/>
                            </a:rPr>
                            <m:t>−9</m:t>
                          </m:r>
                        </m:sup>
                      </m:sSup>
                      <m:r>
                        <m:rPr>
                          <m:sty m:val="p"/>
                        </m:rPr>
                        <a:rPr lang="tr-TR" b="0" i="0" dirty="0" smtClean="0">
                          <a:latin typeface="Cambria Math" panose="02040503050406030204" pitchFamily="18" charset="0"/>
                          <a:ea typeface="Cambria Math" panose="02040503050406030204" pitchFamily="18" charset="0"/>
                        </a:rPr>
                        <m:t>sin</m:t>
                      </m:r>
                      <m:r>
                        <a:rPr lang="tr-TR" b="0" i="1" dirty="0" smtClean="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𝜃</m:t>
                      </m:r>
                      <m:r>
                        <a:rPr lang="tr-TR" b="0" i="1" dirty="0" smtClean="0">
                          <a:latin typeface="Cambria Math" panose="02040503050406030204" pitchFamily="18" charset="0"/>
                          <a:ea typeface="Cambria Math" panose="02040503050406030204" pitchFamily="18" charset="0"/>
                        </a:rPr>
                        <m:t>) </m:t>
                      </m:r>
                    </m:oMath>
                  </a14:m>
                  <a:r>
                    <a:rPr lang="tr-TR" dirty="0"/>
                    <a:t> C/m düzgün olmayan lineer yük yoğunluğuna sahip, yarıçapı </a:t>
                  </a:r>
                  <a:r>
                    <a:rPr lang="tr-TR" i="1" dirty="0"/>
                    <a:t>R</a:t>
                  </a:r>
                  <a:r>
                    <a:rPr lang="tr-TR" dirty="0"/>
                    <a:t>=10 cm olan yarım çemberin merkezindeki O noktasında oluşturduğu elektriksel potansiyel volt cinsinden nedir?</a:t>
                  </a:r>
                  <a:endParaRPr lang="en-US" dirty="0"/>
                </a:p>
              </p:txBody>
            </p:sp>
          </mc:Choice>
          <mc:Fallback xmlns="">
            <p:sp>
              <p:nvSpPr>
                <p:cNvPr id="2" name="Dikdörtgen 1"/>
                <p:cNvSpPr>
                  <a:spLocks noRot="1" noChangeAspect="1" noMove="1" noResize="1" noEditPoints="1" noAdjustHandles="1" noChangeArrowheads="1" noChangeShapeType="1" noTextEdit="1"/>
                </p:cNvSpPr>
                <p:nvPr/>
              </p:nvSpPr>
              <p:spPr>
                <a:xfrm>
                  <a:off x="2537252" y="692696"/>
                  <a:ext cx="6079027" cy="1200329"/>
                </a:xfrm>
                <a:prstGeom prst="rect">
                  <a:avLst/>
                </a:prstGeom>
                <a:blipFill>
                  <a:blip r:embed="rId2"/>
                  <a:stretch>
                    <a:fillRect l="-802" t="-3046" b="-7107"/>
                  </a:stretch>
                </a:blipFill>
              </p:spPr>
              <p:txBody>
                <a:bodyPr/>
                <a:lstStyle/>
                <a:p>
                  <a:r>
                    <a:rPr lang="en-US">
                      <a:noFill/>
                    </a:rPr>
                    <a:t> </a:t>
                  </a:r>
                </a:p>
              </p:txBody>
            </p:sp>
          </mc:Fallback>
        </mc:AlternateContent>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80" y="377310"/>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up 5">
            <a:extLst>
              <a:ext uri="{FF2B5EF4-FFF2-40B4-BE49-F238E27FC236}">
                <a16:creationId xmlns:a16="http://schemas.microsoft.com/office/drawing/2014/main" id="{DA4D5D88-5ED5-4186-8ADC-371377D266F7}"/>
              </a:ext>
            </a:extLst>
          </p:cNvPr>
          <p:cNvGrpSpPr/>
          <p:nvPr/>
        </p:nvGrpSpPr>
        <p:grpSpPr>
          <a:xfrm>
            <a:off x="2537254" y="3013449"/>
            <a:ext cx="7002454" cy="1554101"/>
            <a:chOff x="2537254" y="3013449"/>
            <a:chExt cx="7002454" cy="1554101"/>
          </a:xfrm>
        </p:grpSpPr>
        <mc:AlternateContent xmlns:mc="http://schemas.openxmlformats.org/markup-compatibility/2006" xmlns:a14="http://schemas.microsoft.com/office/drawing/2010/main">
          <mc:Choice Requires="a14">
            <p:sp>
              <p:nvSpPr>
                <p:cNvPr id="4" name="Dikdörtgen 3"/>
                <p:cNvSpPr/>
                <p:nvPr/>
              </p:nvSpPr>
              <p:spPr>
                <a:xfrm>
                  <a:off x="2537254" y="3284984"/>
                  <a:ext cx="6079026" cy="1200329"/>
                </a:xfrm>
                <a:prstGeom prst="rect">
                  <a:avLst/>
                </a:prstGeom>
              </p:spPr>
              <p:txBody>
                <a:bodyPr wrap="square">
                  <a:spAutoFit/>
                </a:bodyPr>
                <a:lstStyle/>
                <a:p>
                  <a:r>
                    <a:rPr lang="en-US" dirty="0">
                      <a:sym typeface="Symbol"/>
                    </a:rPr>
                    <a:t>What is the electrical potential at the center (point O) of a non-uniformly charged semicircular ring of radius </a:t>
                  </a:r>
                  <a:r>
                    <a:rPr lang="en-US" i="1" dirty="0"/>
                    <a:t>R</a:t>
                  </a:r>
                  <a:r>
                    <a:rPr lang="en-US" dirty="0"/>
                    <a:t>=5 cm and  charge density </a:t>
                  </a:r>
                  <a14:m>
                    <m:oMath xmlns:m="http://schemas.openxmlformats.org/officeDocument/2006/math">
                      <m:r>
                        <a:rPr lang="en-US" i="1" smtClean="0">
                          <a:latin typeface="Cambria Math" panose="02040503050406030204" pitchFamily="18" charset="0"/>
                          <a:sym typeface="Symbol"/>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)=5</m:t>
                      </m:r>
                      <m:r>
                        <a:rPr lang="en-US" b="0" i="1" smtClean="0">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m:t>
                          </m:r>
                        </m:sup>
                      </m:sSup>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dirty="0"/>
                    <a:t> C/m? Give your answer in volts.</a:t>
                  </a:r>
                </a:p>
              </p:txBody>
            </p:sp>
          </mc:Choice>
          <mc:Fallback xmlns="">
            <p:sp>
              <p:nvSpPr>
                <p:cNvPr id="4" name="Dikdörtgen 3"/>
                <p:cNvSpPr>
                  <a:spLocks noRot="1" noChangeAspect="1" noMove="1" noResize="1" noEditPoints="1" noAdjustHandles="1" noChangeArrowheads="1" noChangeShapeType="1" noTextEdit="1"/>
                </p:cNvSpPr>
                <p:nvPr/>
              </p:nvSpPr>
              <p:spPr>
                <a:xfrm>
                  <a:off x="2537254" y="3284984"/>
                  <a:ext cx="6079026" cy="1200329"/>
                </a:xfrm>
                <a:prstGeom prst="rect">
                  <a:avLst/>
                </a:prstGeom>
                <a:blipFill>
                  <a:blip r:embed="rId4"/>
                  <a:stretch>
                    <a:fillRect l="-802" t="-3046" r="-602" b="-7107"/>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9B1F6227-861E-41A7-8250-E01C269DA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79" y="3013449"/>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Metin kutusu 8">
            <a:extLst>
              <a:ext uri="{FF2B5EF4-FFF2-40B4-BE49-F238E27FC236}">
                <a16:creationId xmlns:a16="http://schemas.microsoft.com/office/drawing/2014/main" id="{94650D02-19E2-4711-A306-93F83BE8AFE4}"/>
              </a:ext>
            </a:extLst>
          </p:cNvPr>
          <p:cNvSpPr txBox="1"/>
          <p:nvPr/>
        </p:nvSpPr>
        <p:spPr>
          <a:xfrm>
            <a:off x="9160476" y="5914768"/>
            <a:ext cx="1037967" cy="369332"/>
          </a:xfrm>
          <a:prstGeom prst="rect">
            <a:avLst/>
          </a:prstGeom>
          <a:noFill/>
        </p:spPr>
        <p:txBody>
          <a:bodyPr wrap="square" rtlCol="0">
            <a:spAutoFit/>
          </a:bodyPr>
          <a:lstStyle/>
          <a:p>
            <a:r>
              <a:rPr lang="tr-TR" dirty="0"/>
              <a:t>Cevap 90</a:t>
            </a:r>
            <a:endParaRPr lang="en-US" dirty="0"/>
          </a:p>
        </p:txBody>
      </p:sp>
      <p:sp>
        <p:nvSpPr>
          <p:cNvPr id="10" name="Metin kutusu 9">
            <a:extLst>
              <a:ext uri="{FF2B5EF4-FFF2-40B4-BE49-F238E27FC236}">
                <a16:creationId xmlns:a16="http://schemas.microsoft.com/office/drawing/2014/main" id="{0D813A66-F243-49CC-A3F8-DD428A4AA42F}"/>
              </a:ext>
            </a:extLst>
          </p:cNvPr>
          <p:cNvSpPr txBox="1"/>
          <p:nvPr/>
        </p:nvSpPr>
        <p:spPr>
          <a:xfrm>
            <a:off x="255373" y="222422"/>
            <a:ext cx="543697" cy="369332"/>
          </a:xfrm>
          <a:prstGeom prst="rect">
            <a:avLst/>
          </a:prstGeom>
          <a:noFill/>
        </p:spPr>
        <p:txBody>
          <a:bodyPr wrap="square" rtlCol="0">
            <a:spAutoFit/>
          </a:bodyPr>
          <a:lstStyle/>
          <a:p>
            <a:r>
              <a:rPr lang="tr-TR" dirty="0"/>
              <a:t>A1</a:t>
            </a:r>
            <a:endParaRPr lang="en-US" dirty="0"/>
          </a:p>
        </p:txBody>
      </p:sp>
    </p:spTree>
    <p:extLst>
      <p:ext uri="{BB962C8B-B14F-4D97-AF65-F5344CB8AC3E}">
        <p14:creationId xmlns:p14="http://schemas.microsoft.com/office/powerpoint/2010/main" val="37510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83" name="Grup 82">
            <a:extLst>
              <a:ext uri="{FF2B5EF4-FFF2-40B4-BE49-F238E27FC236}">
                <a16:creationId xmlns:a16="http://schemas.microsoft.com/office/drawing/2014/main" id="{7859B9CC-07B8-4964-8005-D07F90B58EE5}"/>
              </a:ext>
            </a:extLst>
          </p:cNvPr>
          <p:cNvGrpSpPr/>
          <p:nvPr/>
        </p:nvGrpSpPr>
        <p:grpSpPr>
          <a:xfrm>
            <a:off x="1957786" y="721355"/>
            <a:ext cx="6786823" cy="1477328"/>
            <a:chOff x="1957786" y="721355"/>
            <a:chExt cx="6786823" cy="1477328"/>
          </a:xfrm>
        </p:grpSpPr>
        <p:grpSp>
          <p:nvGrpSpPr>
            <p:cNvPr id="3" name="Grup 2"/>
            <p:cNvGrpSpPr/>
            <p:nvPr/>
          </p:nvGrpSpPr>
          <p:grpSpPr>
            <a:xfrm>
              <a:off x="6777516" y="859556"/>
              <a:ext cx="1967093" cy="923925"/>
              <a:chOff x="4716016" y="1024897"/>
              <a:chExt cx="1967093" cy="923925"/>
            </a:xfrm>
          </p:grpSpPr>
          <p:grpSp>
            <p:nvGrpSpPr>
              <p:cNvPr id="4" name="Group 1"/>
              <p:cNvGrpSpPr>
                <a:grpSpLocks/>
              </p:cNvGrpSpPr>
              <p:nvPr/>
            </p:nvGrpSpPr>
            <p:grpSpPr bwMode="auto">
              <a:xfrm>
                <a:off x="4716016" y="1024897"/>
                <a:ext cx="1600200" cy="923925"/>
                <a:chOff x="1980" y="4702"/>
                <a:chExt cx="2520" cy="1456"/>
              </a:xfrm>
            </p:grpSpPr>
            <p:sp>
              <p:nvSpPr>
                <p:cNvPr id="8"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32"/>
                <p:cNvGrpSpPr>
                  <a:grpSpLocks/>
                </p:cNvGrpSpPr>
                <p:nvPr/>
              </p:nvGrpSpPr>
              <p:grpSpPr bwMode="auto">
                <a:xfrm rot="5404639">
                  <a:off x="2274" y="5209"/>
                  <a:ext cx="142" cy="369"/>
                  <a:chOff x="7116" y="11138"/>
                  <a:chExt cx="255" cy="540"/>
                </a:xfrm>
              </p:grpSpPr>
              <p:sp>
                <p:nvSpPr>
                  <p:cNvPr id="40"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11" name="Group 28"/>
                <p:cNvGrpSpPr>
                  <a:grpSpLocks/>
                </p:cNvGrpSpPr>
                <p:nvPr/>
              </p:nvGrpSpPr>
              <p:grpSpPr bwMode="auto">
                <a:xfrm>
                  <a:off x="3240" y="4859"/>
                  <a:ext cx="370" cy="141"/>
                  <a:chOff x="3276" y="5586"/>
                  <a:chExt cx="370" cy="141"/>
                </a:xfrm>
              </p:grpSpPr>
              <p:sp>
                <p:nvSpPr>
                  <p:cNvPr id="38"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25"/>
                <p:cNvGrpSpPr>
                  <a:grpSpLocks/>
                </p:cNvGrpSpPr>
                <p:nvPr/>
              </p:nvGrpSpPr>
              <p:grpSpPr bwMode="auto">
                <a:xfrm>
                  <a:off x="3255" y="5258"/>
                  <a:ext cx="370" cy="141"/>
                  <a:chOff x="3276" y="5586"/>
                  <a:chExt cx="370" cy="141"/>
                </a:xfrm>
              </p:grpSpPr>
              <p:sp>
                <p:nvSpPr>
                  <p:cNvPr id="36"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a:grpSpLocks/>
                </p:cNvGrpSpPr>
                <p:nvPr/>
              </p:nvGrpSpPr>
              <p:grpSpPr bwMode="auto">
                <a:xfrm>
                  <a:off x="4130" y="5039"/>
                  <a:ext cx="370" cy="141"/>
                  <a:chOff x="3276" y="5586"/>
                  <a:chExt cx="370" cy="141"/>
                </a:xfrm>
              </p:grpSpPr>
              <p:sp>
                <p:nvSpPr>
                  <p:cNvPr id="34"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12"/>
                <p:cNvGrpSpPr>
                  <a:grpSpLocks/>
                </p:cNvGrpSpPr>
                <p:nvPr/>
              </p:nvGrpSpPr>
              <p:grpSpPr bwMode="auto">
                <a:xfrm>
                  <a:off x="3705" y="5759"/>
                  <a:ext cx="370" cy="141"/>
                  <a:chOff x="3276" y="5586"/>
                  <a:chExt cx="370" cy="141"/>
                </a:xfrm>
              </p:grpSpPr>
              <p:sp>
                <p:nvSpPr>
                  <p:cNvPr id="32"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31"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5" name="Metin kutusu 4"/>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6" name="Metin kutusu 5"/>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7" name="Metin kutusu 6"/>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sp>
          <p:nvSpPr>
            <p:cNvPr id="42" name="Dikdörtgen 41"/>
            <p:cNvSpPr/>
            <p:nvPr/>
          </p:nvSpPr>
          <p:spPr>
            <a:xfrm>
              <a:off x="1957786" y="721355"/>
              <a:ext cx="4858294" cy="1477328"/>
            </a:xfrm>
            <a:prstGeom prst="rect">
              <a:avLst/>
            </a:prstGeom>
          </p:spPr>
          <p:txBody>
            <a:bodyPr wrap="square">
              <a:spAutoFit/>
            </a:bodyPr>
            <a:lstStyle/>
            <a:p>
              <a:r>
                <a:rPr lang="tr-TR" dirty="0"/>
                <a:t>Her birinin sığası 10 µF olan C</a:t>
              </a:r>
              <a:r>
                <a:rPr lang="tr-TR" baseline="-25000" dirty="0"/>
                <a:t>1</a:t>
              </a:r>
              <a:r>
                <a:rPr lang="tr-TR" dirty="0"/>
                <a:t>, C</a:t>
              </a:r>
              <a:r>
                <a:rPr lang="tr-TR" baseline="-25000" dirty="0"/>
                <a:t>2</a:t>
              </a:r>
              <a:r>
                <a:rPr lang="tr-TR" dirty="0"/>
                <a:t> , C</a:t>
              </a:r>
              <a:r>
                <a:rPr lang="tr-TR" baseline="-25000" dirty="0"/>
                <a:t>3</a:t>
              </a:r>
              <a:r>
                <a:rPr lang="tr-TR" dirty="0"/>
                <a:t>, C</a:t>
              </a:r>
              <a:r>
                <a:rPr lang="tr-TR" baseline="-25000" dirty="0"/>
                <a:t>4</a:t>
              </a:r>
              <a:r>
                <a:rPr lang="tr-TR" dirty="0"/>
                <a:t>, C</a:t>
              </a:r>
              <a:r>
                <a:rPr lang="tr-TR" baseline="-25000" dirty="0"/>
                <a:t>5</a:t>
              </a:r>
              <a:r>
                <a:rPr lang="tr-TR" dirty="0"/>
                <a:t>  kondansatörleri V=20 volt gerilime sahip bir pile yandaki şekilde gösterildiği gibi bağlanmıştır. </a:t>
              </a:r>
            </a:p>
            <a:p>
              <a:r>
                <a:rPr lang="tr-TR" dirty="0"/>
                <a:t>C</a:t>
              </a:r>
              <a:r>
                <a:rPr lang="tr-TR" baseline="-25000" dirty="0"/>
                <a:t>3</a:t>
              </a:r>
              <a:r>
                <a:rPr lang="tr-TR" dirty="0"/>
                <a:t> kondansatörünün uçları arasındaki potansiyel farkı volt cinsinden nedir? </a:t>
              </a:r>
              <a:endParaRPr lang="en-US" dirty="0"/>
            </a:p>
          </p:txBody>
        </p:sp>
      </p:grpSp>
      <p:grpSp>
        <p:nvGrpSpPr>
          <p:cNvPr id="86" name="Grup 85">
            <a:extLst>
              <a:ext uri="{FF2B5EF4-FFF2-40B4-BE49-F238E27FC236}">
                <a16:creationId xmlns:a16="http://schemas.microsoft.com/office/drawing/2014/main" id="{DE012A32-AEBD-41A3-A960-555564183BD2}"/>
              </a:ext>
            </a:extLst>
          </p:cNvPr>
          <p:cNvGrpSpPr/>
          <p:nvPr/>
        </p:nvGrpSpPr>
        <p:grpSpPr>
          <a:xfrm>
            <a:off x="1957329" y="3645025"/>
            <a:ext cx="6899425" cy="1477328"/>
            <a:chOff x="1957329" y="3645025"/>
            <a:chExt cx="6899425" cy="1477328"/>
          </a:xfrm>
        </p:grpSpPr>
        <p:sp>
          <p:nvSpPr>
            <p:cNvPr id="43" name="Dikdörtgen 42"/>
            <p:cNvSpPr/>
            <p:nvPr/>
          </p:nvSpPr>
          <p:spPr>
            <a:xfrm>
              <a:off x="1957329" y="3645025"/>
              <a:ext cx="4858294" cy="1477328"/>
            </a:xfrm>
            <a:prstGeom prst="rect">
              <a:avLst/>
            </a:prstGeom>
          </p:spPr>
          <p:txBody>
            <a:bodyPr wrap="square">
              <a:spAutoFit/>
            </a:bodyPr>
            <a:lstStyle/>
            <a:p>
              <a:r>
                <a:rPr lang="en-US" dirty="0"/>
                <a:t>The capacitors C</a:t>
              </a:r>
              <a:r>
                <a:rPr lang="en-US" baseline="-25000" dirty="0"/>
                <a:t>1</a:t>
              </a:r>
              <a:r>
                <a:rPr lang="en-US" dirty="0"/>
                <a:t>, C</a:t>
              </a:r>
              <a:r>
                <a:rPr lang="en-US" baseline="-25000" dirty="0"/>
                <a:t>2</a:t>
              </a:r>
              <a:r>
                <a:rPr lang="en-US" dirty="0"/>
                <a:t> C</a:t>
              </a:r>
              <a:r>
                <a:rPr lang="en-US" baseline="-25000" dirty="0"/>
                <a:t>3</a:t>
              </a:r>
              <a:r>
                <a:rPr lang="en-US" dirty="0"/>
                <a:t>, C</a:t>
              </a:r>
              <a:r>
                <a:rPr lang="en-US" baseline="-25000" dirty="0"/>
                <a:t>4</a:t>
              </a:r>
              <a:r>
                <a:rPr lang="tr-TR" dirty="0"/>
                <a:t>, </a:t>
              </a:r>
              <a:r>
                <a:rPr lang="en-US" dirty="0"/>
                <a:t>and</a:t>
              </a:r>
              <a:r>
                <a:rPr lang="tr-TR" dirty="0"/>
                <a:t> </a:t>
              </a:r>
              <a:r>
                <a:rPr lang="en-US" dirty="0"/>
                <a:t>C</a:t>
              </a:r>
              <a:r>
                <a:rPr lang="en-US" baseline="-25000" dirty="0"/>
                <a:t>5</a:t>
              </a:r>
              <a:r>
                <a:rPr lang="en-US" dirty="0"/>
                <a:t> are charged with a battery of V = </a:t>
              </a:r>
              <a:r>
                <a:rPr lang="tr-TR" dirty="0"/>
                <a:t>20</a:t>
              </a:r>
              <a:r>
                <a:rPr lang="en-US" dirty="0"/>
                <a:t> </a:t>
              </a:r>
              <a:r>
                <a:rPr lang="tr-TR" dirty="0"/>
                <a:t>volt</a:t>
              </a:r>
              <a:r>
                <a:rPr lang="en-US" dirty="0"/>
                <a:t> as shown in the circuit. The capacitance of each capacitor in the circuit is </a:t>
              </a:r>
              <a:r>
                <a:rPr lang="tr-TR" dirty="0"/>
                <a:t>20</a:t>
              </a:r>
              <a:r>
                <a:rPr lang="en-US" dirty="0"/>
                <a:t> µF. What is the potential difference across</a:t>
              </a:r>
              <a:r>
                <a:rPr lang="tr-TR" dirty="0"/>
                <a:t> </a:t>
              </a:r>
              <a:r>
                <a:rPr lang="en-US" dirty="0"/>
                <a:t>C</a:t>
              </a:r>
              <a:r>
                <a:rPr lang="en-US" baseline="-25000" dirty="0"/>
                <a:t>3</a:t>
              </a:r>
              <a:r>
                <a:rPr lang="en-US" dirty="0"/>
                <a:t> </a:t>
              </a:r>
              <a:r>
                <a:rPr lang="tr-TR" dirty="0"/>
                <a:t>in </a:t>
              </a:r>
              <a:r>
                <a:rPr lang="en-US" dirty="0"/>
                <a:t>volts</a:t>
              </a:r>
              <a:r>
                <a:rPr lang="tr-TR" dirty="0"/>
                <a:t>? </a:t>
              </a:r>
              <a:endParaRPr lang="en-US" dirty="0"/>
            </a:p>
          </p:txBody>
        </p:sp>
        <p:grpSp>
          <p:nvGrpSpPr>
            <p:cNvPr id="44" name="Grup 43"/>
            <p:cNvGrpSpPr/>
            <p:nvPr/>
          </p:nvGrpSpPr>
          <p:grpSpPr>
            <a:xfrm>
              <a:off x="6889661" y="3818580"/>
              <a:ext cx="1967093" cy="923925"/>
              <a:chOff x="4716016" y="1024897"/>
              <a:chExt cx="1967093" cy="923925"/>
            </a:xfrm>
          </p:grpSpPr>
          <p:grpSp>
            <p:nvGrpSpPr>
              <p:cNvPr id="45" name="Group 1"/>
              <p:cNvGrpSpPr>
                <a:grpSpLocks/>
              </p:cNvGrpSpPr>
              <p:nvPr/>
            </p:nvGrpSpPr>
            <p:grpSpPr bwMode="auto">
              <a:xfrm>
                <a:off x="4716016" y="1024897"/>
                <a:ext cx="1600200" cy="923925"/>
                <a:chOff x="1980" y="4702"/>
                <a:chExt cx="2520" cy="1456"/>
              </a:xfrm>
            </p:grpSpPr>
            <p:sp>
              <p:nvSpPr>
                <p:cNvPr id="49"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32"/>
                <p:cNvGrpSpPr>
                  <a:grpSpLocks/>
                </p:cNvGrpSpPr>
                <p:nvPr/>
              </p:nvGrpSpPr>
              <p:grpSpPr bwMode="auto">
                <a:xfrm rot="5404639">
                  <a:off x="2274" y="5209"/>
                  <a:ext cx="142" cy="369"/>
                  <a:chOff x="7116" y="11138"/>
                  <a:chExt cx="255" cy="540"/>
                </a:xfrm>
              </p:grpSpPr>
              <p:sp>
                <p:nvSpPr>
                  <p:cNvPr id="81"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52" name="Group 28"/>
                <p:cNvGrpSpPr>
                  <a:grpSpLocks/>
                </p:cNvGrpSpPr>
                <p:nvPr/>
              </p:nvGrpSpPr>
              <p:grpSpPr bwMode="auto">
                <a:xfrm>
                  <a:off x="3240" y="4859"/>
                  <a:ext cx="370" cy="141"/>
                  <a:chOff x="3276" y="5586"/>
                  <a:chExt cx="370" cy="141"/>
                </a:xfrm>
              </p:grpSpPr>
              <p:sp>
                <p:nvSpPr>
                  <p:cNvPr id="79"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25"/>
                <p:cNvGrpSpPr>
                  <a:grpSpLocks/>
                </p:cNvGrpSpPr>
                <p:nvPr/>
              </p:nvGrpSpPr>
              <p:grpSpPr bwMode="auto">
                <a:xfrm>
                  <a:off x="3255" y="5258"/>
                  <a:ext cx="370" cy="141"/>
                  <a:chOff x="3276" y="5586"/>
                  <a:chExt cx="370" cy="141"/>
                </a:xfrm>
              </p:grpSpPr>
              <p:sp>
                <p:nvSpPr>
                  <p:cNvPr id="77"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4"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9" name="Group 17"/>
                <p:cNvGrpSpPr>
                  <a:grpSpLocks/>
                </p:cNvGrpSpPr>
                <p:nvPr/>
              </p:nvGrpSpPr>
              <p:grpSpPr bwMode="auto">
                <a:xfrm>
                  <a:off x="4130" y="5039"/>
                  <a:ext cx="370" cy="141"/>
                  <a:chOff x="3276" y="5586"/>
                  <a:chExt cx="370" cy="141"/>
                </a:xfrm>
              </p:grpSpPr>
              <p:sp>
                <p:nvSpPr>
                  <p:cNvPr id="75"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2" name="Group 12"/>
                <p:cNvGrpSpPr>
                  <a:grpSpLocks/>
                </p:cNvGrpSpPr>
                <p:nvPr/>
              </p:nvGrpSpPr>
              <p:grpSpPr bwMode="auto">
                <a:xfrm>
                  <a:off x="3705" y="5759"/>
                  <a:ext cx="370" cy="141"/>
                  <a:chOff x="3276" y="5586"/>
                  <a:chExt cx="370" cy="141"/>
                </a:xfrm>
              </p:grpSpPr>
              <p:sp>
                <p:nvSpPr>
                  <p:cNvPr id="73"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72"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46" name="Metin kutusu 45"/>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47" name="Metin kutusu 46"/>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48" name="Metin kutusu 47"/>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grpSp>
      <p:sp>
        <p:nvSpPr>
          <p:cNvPr id="85" name="Metin kutusu 84">
            <a:extLst>
              <a:ext uri="{FF2B5EF4-FFF2-40B4-BE49-F238E27FC236}">
                <a16:creationId xmlns:a16="http://schemas.microsoft.com/office/drawing/2014/main" id="{C88B9B63-58BE-485E-8732-FA2C425C73C4}"/>
              </a:ext>
            </a:extLst>
          </p:cNvPr>
          <p:cNvSpPr txBox="1"/>
          <p:nvPr/>
        </p:nvSpPr>
        <p:spPr>
          <a:xfrm>
            <a:off x="9605319" y="5865340"/>
            <a:ext cx="1367481" cy="369332"/>
          </a:xfrm>
          <a:prstGeom prst="rect">
            <a:avLst/>
          </a:prstGeom>
          <a:noFill/>
        </p:spPr>
        <p:txBody>
          <a:bodyPr wrap="square" rtlCol="0">
            <a:spAutoFit/>
          </a:bodyPr>
          <a:lstStyle/>
          <a:p>
            <a:r>
              <a:rPr lang="tr-TR" dirty="0"/>
              <a:t>Cevap 4</a:t>
            </a:r>
            <a:endParaRPr lang="en-US" dirty="0"/>
          </a:p>
        </p:txBody>
      </p:sp>
      <p:sp>
        <p:nvSpPr>
          <p:cNvPr id="84" name="Metin kutusu 83">
            <a:extLst>
              <a:ext uri="{FF2B5EF4-FFF2-40B4-BE49-F238E27FC236}">
                <a16:creationId xmlns:a16="http://schemas.microsoft.com/office/drawing/2014/main" id="{03305120-9C24-4299-BD0A-73DB529D6997}"/>
              </a:ext>
            </a:extLst>
          </p:cNvPr>
          <p:cNvSpPr txBox="1"/>
          <p:nvPr/>
        </p:nvSpPr>
        <p:spPr>
          <a:xfrm>
            <a:off x="255373" y="222422"/>
            <a:ext cx="543697" cy="369332"/>
          </a:xfrm>
          <a:prstGeom prst="rect">
            <a:avLst/>
          </a:prstGeom>
          <a:noFill/>
        </p:spPr>
        <p:txBody>
          <a:bodyPr wrap="square" rtlCol="0">
            <a:spAutoFit/>
          </a:bodyPr>
          <a:lstStyle/>
          <a:p>
            <a:r>
              <a:rPr lang="tr-TR" dirty="0"/>
              <a:t>B3</a:t>
            </a:r>
            <a:endParaRPr lang="en-US" dirty="0"/>
          </a:p>
        </p:txBody>
      </p:sp>
    </p:spTree>
    <p:extLst>
      <p:ext uri="{BB962C8B-B14F-4D97-AF65-F5344CB8AC3E}">
        <p14:creationId xmlns:p14="http://schemas.microsoft.com/office/powerpoint/2010/main" val="309082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83" name="Grup 82">
            <a:extLst>
              <a:ext uri="{FF2B5EF4-FFF2-40B4-BE49-F238E27FC236}">
                <a16:creationId xmlns:a16="http://schemas.microsoft.com/office/drawing/2014/main" id="{84B14C66-D034-4956-9596-73A955301EB8}"/>
              </a:ext>
            </a:extLst>
          </p:cNvPr>
          <p:cNvGrpSpPr/>
          <p:nvPr/>
        </p:nvGrpSpPr>
        <p:grpSpPr>
          <a:xfrm>
            <a:off x="1957786" y="721355"/>
            <a:ext cx="6786823" cy="1477328"/>
            <a:chOff x="1957786" y="721355"/>
            <a:chExt cx="6786823" cy="1477328"/>
          </a:xfrm>
        </p:grpSpPr>
        <p:grpSp>
          <p:nvGrpSpPr>
            <p:cNvPr id="3" name="Grup 2"/>
            <p:cNvGrpSpPr/>
            <p:nvPr/>
          </p:nvGrpSpPr>
          <p:grpSpPr>
            <a:xfrm>
              <a:off x="6777516" y="859556"/>
              <a:ext cx="1967093" cy="923925"/>
              <a:chOff x="4716016" y="1024897"/>
              <a:chExt cx="1967093" cy="923925"/>
            </a:xfrm>
          </p:grpSpPr>
          <p:grpSp>
            <p:nvGrpSpPr>
              <p:cNvPr id="4" name="Group 1"/>
              <p:cNvGrpSpPr>
                <a:grpSpLocks/>
              </p:cNvGrpSpPr>
              <p:nvPr/>
            </p:nvGrpSpPr>
            <p:grpSpPr bwMode="auto">
              <a:xfrm>
                <a:off x="4716016" y="1024897"/>
                <a:ext cx="1600200" cy="923925"/>
                <a:chOff x="1980" y="4702"/>
                <a:chExt cx="2520" cy="1456"/>
              </a:xfrm>
            </p:grpSpPr>
            <p:sp>
              <p:nvSpPr>
                <p:cNvPr id="8"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32"/>
                <p:cNvGrpSpPr>
                  <a:grpSpLocks/>
                </p:cNvGrpSpPr>
                <p:nvPr/>
              </p:nvGrpSpPr>
              <p:grpSpPr bwMode="auto">
                <a:xfrm rot="5404639">
                  <a:off x="2274" y="5209"/>
                  <a:ext cx="142" cy="369"/>
                  <a:chOff x="7116" y="11138"/>
                  <a:chExt cx="255" cy="540"/>
                </a:xfrm>
              </p:grpSpPr>
              <p:sp>
                <p:nvSpPr>
                  <p:cNvPr id="40"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11" name="Group 28"/>
                <p:cNvGrpSpPr>
                  <a:grpSpLocks/>
                </p:cNvGrpSpPr>
                <p:nvPr/>
              </p:nvGrpSpPr>
              <p:grpSpPr bwMode="auto">
                <a:xfrm>
                  <a:off x="3240" y="4859"/>
                  <a:ext cx="370" cy="141"/>
                  <a:chOff x="3276" y="5586"/>
                  <a:chExt cx="370" cy="141"/>
                </a:xfrm>
              </p:grpSpPr>
              <p:sp>
                <p:nvSpPr>
                  <p:cNvPr id="38"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25"/>
                <p:cNvGrpSpPr>
                  <a:grpSpLocks/>
                </p:cNvGrpSpPr>
                <p:nvPr/>
              </p:nvGrpSpPr>
              <p:grpSpPr bwMode="auto">
                <a:xfrm>
                  <a:off x="3255" y="5258"/>
                  <a:ext cx="370" cy="141"/>
                  <a:chOff x="3276" y="5586"/>
                  <a:chExt cx="370" cy="141"/>
                </a:xfrm>
              </p:grpSpPr>
              <p:sp>
                <p:nvSpPr>
                  <p:cNvPr id="36"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a:grpSpLocks/>
                </p:cNvGrpSpPr>
                <p:nvPr/>
              </p:nvGrpSpPr>
              <p:grpSpPr bwMode="auto">
                <a:xfrm>
                  <a:off x="4130" y="5039"/>
                  <a:ext cx="370" cy="141"/>
                  <a:chOff x="3276" y="5586"/>
                  <a:chExt cx="370" cy="141"/>
                </a:xfrm>
              </p:grpSpPr>
              <p:sp>
                <p:nvSpPr>
                  <p:cNvPr id="34"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12"/>
                <p:cNvGrpSpPr>
                  <a:grpSpLocks/>
                </p:cNvGrpSpPr>
                <p:nvPr/>
              </p:nvGrpSpPr>
              <p:grpSpPr bwMode="auto">
                <a:xfrm>
                  <a:off x="3705" y="5759"/>
                  <a:ext cx="370" cy="141"/>
                  <a:chOff x="3276" y="5586"/>
                  <a:chExt cx="370" cy="141"/>
                </a:xfrm>
              </p:grpSpPr>
              <p:sp>
                <p:nvSpPr>
                  <p:cNvPr id="32"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31"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5" name="Metin kutusu 4"/>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6" name="Metin kutusu 5"/>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7" name="Metin kutusu 6"/>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sp>
          <p:nvSpPr>
            <p:cNvPr id="42" name="Dikdörtgen 41"/>
            <p:cNvSpPr/>
            <p:nvPr/>
          </p:nvSpPr>
          <p:spPr>
            <a:xfrm>
              <a:off x="1957786" y="721355"/>
              <a:ext cx="4858294" cy="1477328"/>
            </a:xfrm>
            <a:prstGeom prst="rect">
              <a:avLst/>
            </a:prstGeom>
          </p:spPr>
          <p:txBody>
            <a:bodyPr wrap="square">
              <a:spAutoFit/>
            </a:bodyPr>
            <a:lstStyle/>
            <a:p>
              <a:r>
                <a:rPr lang="tr-TR" dirty="0"/>
                <a:t>Her birinin sığası 5 µF olan C</a:t>
              </a:r>
              <a:r>
                <a:rPr lang="tr-TR" baseline="-25000" dirty="0"/>
                <a:t>1</a:t>
              </a:r>
              <a:r>
                <a:rPr lang="tr-TR" dirty="0"/>
                <a:t>, C</a:t>
              </a:r>
              <a:r>
                <a:rPr lang="tr-TR" baseline="-25000" dirty="0"/>
                <a:t>2</a:t>
              </a:r>
              <a:r>
                <a:rPr lang="tr-TR" dirty="0"/>
                <a:t> , C</a:t>
              </a:r>
              <a:r>
                <a:rPr lang="tr-TR" baseline="-25000" dirty="0"/>
                <a:t>3</a:t>
              </a:r>
              <a:r>
                <a:rPr lang="tr-TR" dirty="0"/>
                <a:t>, C</a:t>
              </a:r>
              <a:r>
                <a:rPr lang="tr-TR" baseline="-25000" dirty="0"/>
                <a:t>4</a:t>
              </a:r>
              <a:r>
                <a:rPr lang="tr-TR" dirty="0"/>
                <a:t>, C</a:t>
              </a:r>
              <a:r>
                <a:rPr lang="tr-TR" baseline="-25000" dirty="0"/>
                <a:t>5</a:t>
              </a:r>
              <a:r>
                <a:rPr lang="tr-TR" dirty="0"/>
                <a:t>  kondansatörleri V=20 volt gerilime sahip bir pile yandaki şekilde gösterildiği gibi bağlanmıştır. </a:t>
              </a:r>
            </a:p>
            <a:p>
              <a:r>
                <a:rPr lang="tr-TR" dirty="0"/>
                <a:t>C</a:t>
              </a:r>
              <a:r>
                <a:rPr lang="tr-TR" baseline="-25000" dirty="0"/>
                <a:t>2</a:t>
              </a:r>
              <a:r>
                <a:rPr lang="tr-TR" dirty="0"/>
                <a:t> kondansatöründe depolanan enerji µJ cinsinden nedir? </a:t>
              </a:r>
              <a:endParaRPr lang="en-US" dirty="0"/>
            </a:p>
          </p:txBody>
        </p:sp>
      </p:grpSp>
      <p:grpSp>
        <p:nvGrpSpPr>
          <p:cNvPr id="86" name="Grup 85">
            <a:extLst>
              <a:ext uri="{FF2B5EF4-FFF2-40B4-BE49-F238E27FC236}">
                <a16:creationId xmlns:a16="http://schemas.microsoft.com/office/drawing/2014/main" id="{125FEB82-19DC-421D-BA4E-6F538F295D20}"/>
              </a:ext>
            </a:extLst>
          </p:cNvPr>
          <p:cNvGrpSpPr/>
          <p:nvPr/>
        </p:nvGrpSpPr>
        <p:grpSpPr>
          <a:xfrm>
            <a:off x="1957329" y="3645025"/>
            <a:ext cx="6899425" cy="1477328"/>
            <a:chOff x="1957329" y="3645025"/>
            <a:chExt cx="6899425" cy="1477328"/>
          </a:xfrm>
        </p:grpSpPr>
        <p:sp>
          <p:nvSpPr>
            <p:cNvPr id="43" name="Dikdörtgen 42"/>
            <p:cNvSpPr/>
            <p:nvPr/>
          </p:nvSpPr>
          <p:spPr>
            <a:xfrm>
              <a:off x="1957329" y="3645025"/>
              <a:ext cx="4858294" cy="1477328"/>
            </a:xfrm>
            <a:prstGeom prst="rect">
              <a:avLst/>
            </a:prstGeom>
          </p:spPr>
          <p:txBody>
            <a:bodyPr wrap="square">
              <a:spAutoFit/>
            </a:bodyPr>
            <a:lstStyle/>
            <a:p>
              <a:r>
                <a:rPr lang="en-US" dirty="0"/>
                <a:t>The capacitors C</a:t>
              </a:r>
              <a:r>
                <a:rPr lang="en-US" baseline="-25000" dirty="0"/>
                <a:t>1</a:t>
              </a:r>
              <a:r>
                <a:rPr lang="en-US" dirty="0"/>
                <a:t>, C</a:t>
              </a:r>
              <a:r>
                <a:rPr lang="en-US" baseline="-25000" dirty="0"/>
                <a:t>2</a:t>
              </a:r>
              <a:r>
                <a:rPr lang="en-US" dirty="0"/>
                <a:t> C</a:t>
              </a:r>
              <a:r>
                <a:rPr lang="en-US" baseline="-25000" dirty="0"/>
                <a:t>3</a:t>
              </a:r>
              <a:r>
                <a:rPr lang="en-US" dirty="0"/>
                <a:t>, C</a:t>
              </a:r>
              <a:r>
                <a:rPr lang="en-US" baseline="-25000" dirty="0"/>
                <a:t>4</a:t>
              </a:r>
              <a:r>
                <a:rPr lang="tr-TR" dirty="0"/>
                <a:t>, </a:t>
              </a:r>
              <a:r>
                <a:rPr lang="en-US" dirty="0"/>
                <a:t>and</a:t>
              </a:r>
              <a:r>
                <a:rPr lang="tr-TR" dirty="0"/>
                <a:t> </a:t>
              </a:r>
              <a:r>
                <a:rPr lang="en-US" dirty="0"/>
                <a:t>C</a:t>
              </a:r>
              <a:r>
                <a:rPr lang="en-US" baseline="-25000" dirty="0"/>
                <a:t>5</a:t>
              </a:r>
              <a:r>
                <a:rPr lang="en-US" dirty="0"/>
                <a:t> are charged with a battery of V = </a:t>
              </a:r>
              <a:r>
                <a:rPr lang="tr-TR" dirty="0"/>
                <a:t>2</a:t>
              </a:r>
              <a:r>
                <a:rPr lang="en-US" dirty="0"/>
                <a:t>0 </a:t>
              </a:r>
              <a:r>
                <a:rPr lang="tr-TR" dirty="0"/>
                <a:t>volt</a:t>
              </a:r>
              <a:r>
                <a:rPr lang="en-US" dirty="0"/>
                <a:t> as shown in the circuit. The capacitance of each capacitor in the circuit is </a:t>
              </a:r>
              <a:r>
                <a:rPr lang="tr-TR" dirty="0"/>
                <a:t>5</a:t>
              </a:r>
              <a:r>
                <a:rPr lang="en-US" dirty="0"/>
                <a:t> µF. What is the energy stored </a:t>
              </a:r>
              <a:r>
                <a:rPr lang="tr-TR" dirty="0"/>
                <a:t>in </a:t>
              </a:r>
              <a:r>
                <a:rPr lang="en-US" dirty="0"/>
                <a:t>C</a:t>
              </a:r>
              <a:r>
                <a:rPr lang="tr-TR" baseline="-25000" dirty="0"/>
                <a:t>2</a:t>
              </a:r>
              <a:r>
                <a:rPr lang="tr-TR" dirty="0"/>
                <a:t>? </a:t>
              </a:r>
              <a:r>
                <a:rPr lang="en-US" dirty="0"/>
                <a:t>Give your answer </a:t>
              </a:r>
              <a:r>
                <a:rPr lang="tr-TR" dirty="0"/>
                <a:t>in </a:t>
              </a:r>
              <a:r>
                <a:rPr lang="en-US" dirty="0"/>
                <a:t>the unit of µ</a:t>
              </a:r>
              <a:r>
                <a:rPr lang="tr-TR" dirty="0"/>
                <a:t>J? </a:t>
              </a:r>
              <a:endParaRPr lang="en-US" dirty="0"/>
            </a:p>
          </p:txBody>
        </p:sp>
        <p:grpSp>
          <p:nvGrpSpPr>
            <p:cNvPr id="44" name="Grup 43"/>
            <p:cNvGrpSpPr/>
            <p:nvPr/>
          </p:nvGrpSpPr>
          <p:grpSpPr>
            <a:xfrm>
              <a:off x="6889661" y="3818580"/>
              <a:ext cx="1967093" cy="923925"/>
              <a:chOff x="4716016" y="1024897"/>
              <a:chExt cx="1967093" cy="923925"/>
            </a:xfrm>
          </p:grpSpPr>
          <p:grpSp>
            <p:nvGrpSpPr>
              <p:cNvPr id="45" name="Group 1"/>
              <p:cNvGrpSpPr>
                <a:grpSpLocks/>
              </p:cNvGrpSpPr>
              <p:nvPr/>
            </p:nvGrpSpPr>
            <p:grpSpPr bwMode="auto">
              <a:xfrm>
                <a:off x="4716016" y="1024897"/>
                <a:ext cx="1600200" cy="923925"/>
                <a:chOff x="1980" y="4702"/>
                <a:chExt cx="2520" cy="1456"/>
              </a:xfrm>
            </p:grpSpPr>
            <p:sp>
              <p:nvSpPr>
                <p:cNvPr id="49"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32"/>
                <p:cNvGrpSpPr>
                  <a:grpSpLocks/>
                </p:cNvGrpSpPr>
                <p:nvPr/>
              </p:nvGrpSpPr>
              <p:grpSpPr bwMode="auto">
                <a:xfrm rot="5404639">
                  <a:off x="2274" y="5209"/>
                  <a:ext cx="142" cy="369"/>
                  <a:chOff x="7116" y="11138"/>
                  <a:chExt cx="255" cy="540"/>
                </a:xfrm>
              </p:grpSpPr>
              <p:sp>
                <p:nvSpPr>
                  <p:cNvPr id="81"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52" name="Group 28"/>
                <p:cNvGrpSpPr>
                  <a:grpSpLocks/>
                </p:cNvGrpSpPr>
                <p:nvPr/>
              </p:nvGrpSpPr>
              <p:grpSpPr bwMode="auto">
                <a:xfrm>
                  <a:off x="3240" y="4859"/>
                  <a:ext cx="370" cy="141"/>
                  <a:chOff x="3276" y="5586"/>
                  <a:chExt cx="370" cy="141"/>
                </a:xfrm>
              </p:grpSpPr>
              <p:sp>
                <p:nvSpPr>
                  <p:cNvPr id="79"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25"/>
                <p:cNvGrpSpPr>
                  <a:grpSpLocks/>
                </p:cNvGrpSpPr>
                <p:nvPr/>
              </p:nvGrpSpPr>
              <p:grpSpPr bwMode="auto">
                <a:xfrm>
                  <a:off x="3255" y="5258"/>
                  <a:ext cx="370" cy="141"/>
                  <a:chOff x="3276" y="5586"/>
                  <a:chExt cx="370" cy="141"/>
                </a:xfrm>
              </p:grpSpPr>
              <p:sp>
                <p:nvSpPr>
                  <p:cNvPr id="77"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4"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9" name="Group 17"/>
                <p:cNvGrpSpPr>
                  <a:grpSpLocks/>
                </p:cNvGrpSpPr>
                <p:nvPr/>
              </p:nvGrpSpPr>
              <p:grpSpPr bwMode="auto">
                <a:xfrm>
                  <a:off x="4130" y="5039"/>
                  <a:ext cx="370" cy="141"/>
                  <a:chOff x="3276" y="5586"/>
                  <a:chExt cx="370" cy="141"/>
                </a:xfrm>
              </p:grpSpPr>
              <p:sp>
                <p:nvSpPr>
                  <p:cNvPr id="75"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2" name="Group 12"/>
                <p:cNvGrpSpPr>
                  <a:grpSpLocks/>
                </p:cNvGrpSpPr>
                <p:nvPr/>
              </p:nvGrpSpPr>
              <p:grpSpPr bwMode="auto">
                <a:xfrm>
                  <a:off x="3705" y="5759"/>
                  <a:ext cx="370" cy="141"/>
                  <a:chOff x="3276" y="5586"/>
                  <a:chExt cx="370" cy="141"/>
                </a:xfrm>
              </p:grpSpPr>
              <p:sp>
                <p:nvSpPr>
                  <p:cNvPr id="73"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72"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46" name="Metin kutusu 45"/>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47" name="Metin kutusu 46"/>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48" name="Metin kutusu 47"/>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grpSp>
      <p:sp>
        <p:nvSpPr>
          <p:cNvPr id="85" name="Metin kutusu 84">
            <a:extLst>
              <a:ext uri="{FF2B5EF4-FFF2-40B4-BE49-F238E27FC236}">
                <a16:creationId xmlns:a16="http://schemas.microsoft.com/office/drawing/2014/main" id="{C88B9B63-58BE-485E-8732-FA2C425C73C4}"/>
              </a:ext>
            </a:extLst>
          </p:cNvPr>
          <p:cNvSpPr txBox="1"/>
          <p:nvPr/>
        </p:nvSpPr>
        <p:spPr>
          <a:xfrm>
            <a:off x="9605319" y="5865340"/>
            <a:ext cx="1367481" cy="369332"/>
          </a:xfrm>
          <a:prstGeom prst="rect">
            <a:avLst/>
          </a:prstGeom>
          <a:noFill/>
        </p:spPr>
        <p:txBody>
          <a:bodyPr wrap="square" rtlCol="0">
            <a:spAutoFit/>
          </a:bodyPr>
          <a:lstStyle/>
          <a:p>
            <a:r>
              <a:rPr lang="tr-TR" dirty="0"/>
              <a:t>Cevap 40</a:t>
            </a:r>
            <a:endParaRPr lang="en-US" dirty="0"/>
          </a:p>
        </p:txBody>
      </p:sp>
      <p:sp>
        <p:nvSpPr>
          <p:cNvPr id="84" name="Metin kutusu 83">
            <a:extLst>
              <a:ext uri="{FF2B5EF4-FFF2-40B4-BE49-F238E27FC236}">
                <a16:creationId xmlns:a16="http://schemas.microsoft.com/office/drawing/2014/main" id="{3D5EFA55-EBBD-4F42-8740-65A3BA2C1A36}"/>
              </a:ext>
            </a:extLst>
          </p:cNvPr>
          <p:cNvSpPr txBox="1"/>
          <p:nvPr/>
        </p:nvSpPr>
        <p:spPr>
          <a:xfrm>
            <a:off x="255373" y="222422"/>
            <a:ext cx="543697" cy="369332"/>
          </a:xfrm>
          <a:prstGeom prst="rect">
            <a:avLst/>
          </a:prstGeom>
          <a:noFill/>
        </p:spPr>
        <p:txBody>
          <a:bodyPr wrap="square" rtlCol="0">
            <a:spAutoFit/>
          </a:bodyPr>
          <a:lstStyle/>
          <a:p>
            <a:r>
              <a:rPr lang="tr-TR" dirty="0"/>
              <a:t>C3</a:t>
            </a:r>
            <a:endParaRPr lang="en-US" dirty="0"/>
          </a:p>
        </p:txBody>
      </p:sp>
    </p:spTree>
    <p:extLst>
      <p:ext uri="{BB962C8B-B14F-4D97-AF65-F5344CB8AC3E}">
        <p14:creationId xmlns:p14="http://schemas.microsoft.com/office/powerpoint/2010/main" val="275318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83" name="Grup 82">
            <a:extLst>
              <a:ext uri="{FF2B5EF4-FFF2-40B4-BE49-F238E27FC236}">
                <a16:creationId xmlns:a16="http://schemas.microsoft.com/office/drawing/2014/main" id="{E0C22896-C1FB-42E0-AB8C-77F264BCBFE9}"/>
              </a:ext>
            </a:extLst>
          </p:cNvPr>
          <p:cNvGrpSpPr/>
          <p:nvPr/>
        </p:nvGrpSpPr>
        <p:grpSpPr>
          <a:xfrm>
            <a:off x="1957786" y="721355"/>
            <a:ext cx="6786823" cy="1477328"/>
            <a:chOff x="1957786" y="721355"/>
            <a:chExt cx="6786823" cy="1477328"/>
          </a:xfrm>
        </p:grpSpPr>
        <p:grpSp>
          <p:nvGrpSpPr>
            <p:cNvPr id="3" name="Grup 2"/>
            <p:cNvGrpSpPr/>
            <p:nvPr/>
          </p:nvGrpSpPr>
          <p:grpSpPr>
            <a:xfrm>
              <a:off x="6777516" y="859556"/>
              <a:ext cx="1967093" cy="923925"/>
              <a:chOff x="4716016" y="1024897"/>
              <a:chExt cx="1967093" cy="923925"/>
            </a:xfrm>
          </p:grpSpPr>
          <p:grpSp>
            <p:nvGrpSpPr>
              <p:cNvPr id="4" name="Group 1"/>
              <p:cNvGrpSpPr>
                <a:grpSpLocks/>
              </p:cNvGrpSpPr>
              <p:nvPr/>
            </p:nvGrpSpPr>
            <p:grpSpPr bwMode="auto">
              <a:xfrm>
                <a:off x="4716016" y="1024897"/>
                <a:ext cx="1600200" cy="923925"/>
                <a:chOff x="1980" y="4702"/>
                <a:chExt cx="2520" cy="1456"/>
              </a:xfrm>
            </p:grpSpPr>
            <p:sp>
              <p:nvSpPr>
                <p:cNvPr id="8"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32"/>
                <p:cNvGrpSpPr>
                  <a:grpSpLocks/>
                </p:cNvGrpSpPr>
                <p:nvPr/>
              </p:nvGrpSpPr>
              <p:grpSpPr bwMode="auto">
                <a:xfrm rot="5404639">
                  <a:off x="2274" y="5209"/>
                  <a:ext cx="142" cy="369"/>
                  <a:chOff x="7116" y="11138"/>
                  <a:chExt cx="255" cy="540"/>
                </a:xfrm>
              </p:grpSpPr>
              <p:sp>
                <p:nvSpPr>
                  <p:cNvPr id="40"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11" name="Group 28"/>
                <p:cNvGrpSpPr>
                  <a:grpSpLocks/>
                </p:cNvGrpSpPr>
                <p:nvPr/>
              </p:nvGrpSpPr>
              <p:grpSpPr bwMode="auto">
                <a:xfrm>
                  <a:off x="3240" y="4859"/>
                  <a:ext cx="370" cy="141"/>
                  <a:chOff x="3276" y="5586"/>
                  <a:chExt cx="370" cy="141"/>
                </a:xfrm>
              </p:grpSpPr>
              <p:sp>
                <p:nvSpPr>
                  <p:cNvPr id="38"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25"/>
                <p:cNvGrpSpPr>
                  <a:grpSpLocks/>
                </p:cNvGrpSpPr>
                <p:nvPr/>
              </p:nvGrpSpPr>
              <p:grpSpPr bwMode="auto">
                <a:xfrm>
                  <a:off x="3255" y="5258"/>
                  <a:ext cx="370" cy="141"/>
                  <a:chOff x="3276" y="5586"/>
                  <a:chExt cx="370" cy="141"/>
                </a:xfrm>
              </p:grpSpPr>
              <p:sp>
                <p:nvSpPr>
                  <p:cNvPr id="36"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a:grpSpLocks/>
                </p:cNvGrpSpPr>
                <p:nvPr/>
              </p:nvGrpSpPr>
              <p:grpSpPr bwMode="auto">
                <a:xfrm>
                  <a:off x="4130" y="5039"/>
                  <a:ext cx="370" cy="141"/>
                  <a:chOff x="3276" y="5586"/>
                  <a:chExt cx="370" cy="141"/>
                </a:xfrm>
              </p:grpSpPr>
              <p:sp>
                <p:nvSpPr>
                  <p:cNvPr id="34"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12"/>
                <p:cNvGrpSpPr>
                  <a:grpSpLocks/>
                </p:cNvGrpSpPr>
                <p:nvPr/>
              </p:nvGrpSpPr>
              <p:grpSpPr bwMode="auto">
                <a:xfrm>
                  <a:off x="3705" y="5759"/>
                  <a:ext cx="370" cy="141"/>
                  <a:chOff x="3276" y="5586"/>
                  <a:chExt cx="370" cy="141"/>
                </a:xfrm>
              </p:grpSpPr>
              <p:sp>
                <p:nvSpPr>
                  <p:cNvPr id="32"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31"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5" name="Metin kutusu 4"/>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6" name="Metin kutusu 5"/>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7" name="Metin kutusu 6"/>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sp>
          <p:nvSpPr>
            <p:cNvPr id="42" name="Dikdörtgen 41"/>
            <p:cNvSpPr/>
            <p:nvPr/>
          </p:nvSpPr>
          <p:spPr>
            <a:xfrm>
              <a:off x="1957786" y="721355"/>
              <a:ext cx="4858294" cy="1477328"/>
            </a:xfrm>
            <a:prstGeom prst="rect">
              <a:avLst/>
            </a:prstGeom>
          </p:spPr>
          <p:txBody>
            <a:bodyPr wrap="square">
              <a:spAutoFit/>
            </a:bodyPr>
            <a:lstStyle/>
            <a:p>
              <a:r>
                <a:rPr lang="tr-TR" dirty="0"/>
                <a:t>Her birinin sığası 1,0 µF olan C</a:t>
              </a:r>
              <a:r>
                <a:rPr lang="tr-TR" baseline="-25000" dirty="0"/>
                <a:t>1</a:t>
              </a:r>
              <a:r>
                <a:rPr lang="tr-TR" dirty="0"/>
                <a:t>, C</a:t>
              </a:r>
              <a:r>
                <a:rPr lang="tr-TR" baseline="-25000" dirty="0"/>
                <a:t>2</a:t>
              </a:r>
              <a:r>
                <a:rPr lang="tr-TR" dirty="0"/>
                <a:t> , C</a:t>
              </a:r>
              <a:r>
                <a:rPr lang="tr-TR" baseline="-25000" dirty="0"/>
                <a:t>3</a:t>
              </a:r>
              <a:r>
                <a:rPr lang="tr-TR" dirty="0"/>
                <a:t>, C</a:t>
              </a:r>
              <a:r>
                <a:rPr lang="tr-TR" baseline="-25000" dirty="0"/>
                <a:t>4</a:t>
              </a:r>
              <a:r>
                <a:rPr lang="tr-TR" dirty="0"/>
                <a:t>, C</a:t>
              </a:r>
              <a:r>
                <a:rPr lang="tr-TR" baseline="-25000" dirty="0"/>
                <a:t>5</a:t>
              </a:r>
              <a:r>
                <a:rPr lang="tr-TR" dirty="0"/>
                <a:t>  kondansatörleri V=10 volt gerilime sahip bir pile yandaki şekilde gösterildiği gibi bağlanmıştır. </a:t>
              </a:r>
            </a:p>
            <a:p>
              <a:r>
                <a:rPr lang="tr-TR" dirty="0"/>
                <a:t>C</a:t>
              </a:r>
              <a:r>
                <a:rPr lang="tr-TR" baseline="-25000" dirty="0"/>
                <a:t>4</a:t>
              </a:r>
              <a:r>
                <a:rPr lang="tr-TR" dirty="0"/>
                <a:t> kondansatöründe depolanana enerji µJ cinsinden nedir? </a:t>
              </a:r>
              <a:endParaRPr lang="en-US" dirty="0"/>
            </a:p>
          </p:txBody>
        </p:sp>
      </p:grpSp>
      <p:grpSp>
        <p:nvGrpSpPr>
          <p:cNvPr id="86" name="Grup 85">
            <a:extLst>
              <a:ext uri="{FF2B5EF4-FFF2-40B4-BE49-F238E27FC236}">
                <a16:creationId xmlns:a16="http://schemas.microsoft.com/office/drawing/2014/main" id="{E9830284-5F62-492F-A2D6-AC83B89B284D}"/>
              </a:ext>
            </a:extLst>
          </p:cNvPr>
          <p:cNvGrpSpPr/>
          <p:nvPr/>
        </p:nvGrpSpPr>
        <p:grpSpPr>
          <a:xfrm>
            <a:off x="1957329" y="3645025"/>
            <a:ext cx="6899425" cy="1477328"/>
            <a:chOff x="1957329" y="3645025"/>
            <a:chExt cx="6899425" cy="1477328"/>
          </a:xfrm>
        </p:grpSpPr>
        <p:sp>
          <p:nvSpPr>
            <p:cNvPr id="43" name="Dikdörtgen 42"/>
            <p:cNvSpPr/>
            <p:nvPr/>
          </p:nvSpPr>
          <p:spPr>
            <a:xfrm>
              <a:off x="1957329" y="3645025"/>
              <a:ext cx="4858294" cy="1477328"/>
            </a:xfrm>
            <a:prstGeom prst="rect">
              <a:avLst/>
            </a:prstGeom>
          </p:spPr>
          <p:txBody>
            <a:bodyPr wrap="square">
              <a:spAutoFit/>
            </a:bodyPr>
            <a:lstStyle/>
            <a:p>
              <a:r>
                <a:rPr lang="en-US" dirty="0"/>
                <a:t>The capacitors C</a:t>
              </a:r>
              <a:r>
                <a:rPr lang="en-US" baseline="-25000" dirty="0"/>
                <a:t>1</a:t>
              </a:r>
              <a:r>
                <a:rPr lang="en-US" dirty="0"/>
                <a:t>, C</a:t>
              </a:r>
              <a:r>
                <a:rPr lang="en-US" baseline="-25000" dirty="0"/>
                <a:t>2</a:t>
              </a:r>
              <a:r>
                <a:rPr lang="en-US" dirty="0"/>
                <a:t> C</a:t>
              </a:r>
              <a:r>
                <a:rPr lang="en-US" baseline="-25000" dirty="0"/>
                <a:t>3</a:t>
              </a:r>
              <a:r>
                <a:rPr lang="en-US" dirty="0"/>
                <a:t>, C</a:t>
              </a:r>
              <a:r>
                <a:rPr lang="en-US" baseline="-25000" dirty="0"/>
                <a:t>4</a:t>
              </a:r>
              <a:r>
                <a:rPr lang="tr-TR" dirty="0"/>
                <a:t>, </a:t>
              </a:r>
              <a:r>
                <a:rPr lang="en-US" dirty="0"/>
                <a:t>and</a:t>
              </a:r>
              <a:r>
                <a:rPr lang="tr-TR" dirty="0"/>
                <a:t> </a:t>
              </a:r>
              <a:r>
                <a:rPr lang="en-US" dirty="0"/>
                <a:t>C</a:t>
              </a:r>
              <a:r>
                <a:rPr lang="en-US" baseline="-25000" dirty="0"/>
                <a:t>5</a:t>
              </a:r>
              <a:r>
                <a:rPr lang="en-US" dirty="0"/>
                <a:t> are charged with a battery of V = </a:t>
              </a:r>
              <a:r>
                <a:rPr lang="tr-TR" dirty="0"/>
                <a:t>1</a:t>
              </a:r>
              <a:r>
                <a:rPr lang="en-US" dirty="0"/>
                <a:t>0 </a:t>
              </a:r>
              <a:r>
                <a:rPr lang="tr-TR" dirty="0"/>
                <a:t>volt</a:t>
              </a:r>
              <a:r>
                <a:rPr lang="en-US" dirty="0"/>
                <a:t> as shown in the circuit. The capacitance of each capacitor in the circuit is </a:t>
              </a:r>
              <a:r>
                <a:rPr lang="tr-TR" dirty="0"/>
                <a:t>1.0</a:t>
              </a:r>
              <a:r>
                <a:rPr lang="en-US" dirty="0"/>
                <a:t> µF. What is the energy stored </a:t>
              </a:r>
              <a:r>
                <a:rPr lang="tr-TR" dirty="0"/>
                <a:t>in </a:t>
              </a:r>
              <a:r>
                <a:rPr lang="en-US" dirty="0"/>
                <a:t>C</a:t>
              </a:r>
              <a:r>
                <a:rPr lang="tr-TR" baseline="-25000" dirty="0"/>
                <a:t>4</a:t>
              </a:r>
              <a:r>
                <a:rPr lang="tr-TR" dirty="0"/>
                <a:t>? </a:t>
              </a:r>
              <a:r>
                <a:rPr lang="en-US" dirty="0"/>
                <a:t>Give your answer </a:t>
              </a:r>
              <a:r>
                <a:rPr lang="tr-TR" dirty="0"/>
                <a:t>in </a:t>
              </a:r>
              <a:r>
                <a:rPr lang="en-US" dirty="0"/>
                <a:t>the unit of µ</a:t>
              </a:r>
              <a:r>
                <a:rPr lang="tr-TR" dirty="0"/>
                <a:t>J? </a:t>
              </a:r>
              <a:endParaRPr lang="en-US" dirty="0"/>
            </a:p>
          </p:txBody>
        </p:sp>
        <p:grpSp>
          <p:nvGrpSpPr>
            <p:cNvPr id="44" name="Grup 43"/>
            <p:cNvGrpSpPr/>
            <p:nvPr/>
          </p:nvGrpSpPr>
          <p:grpSpPr>
            <a:xfrm>
              <a:off x="6889661" y="3818580"/>
              <a:ext cx="1967093" cy="923925"/>
              <a:chOff x="4716016" y="1024897"/>
              <a:chExt cx="1967093" cy="923925"/>
            </a:xfrm>
          </p:grpSpPr>
          <p:grpSp>
            <p:nvGrpSpPr>
              <p:cNvPr id="45" name="Group 1"/>
              <p:cNvGrpSpPr>
                <a:grpSpLocks/>
              </p:cNvGrpSpPr>
              <p:nvPr/>
            </p:nvGrpSpPr>
            <p:grpSpPr bwMode="auto">
              <a:xfrm>
                <a:off x="4716016" y="1024897"/>
                <a:ext cx="1600200" cy="923925"/>
                <a:chOff x="1980" y="4702"/>
                <a:chExt cx="2520" cy="1456"/>
              </a:xfrm>
            </p:grpSpPr>
            <p:sp>
              <p:nvSpPr>
                <p:cNvPr id="49"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32"/>
                <p:cNvGrpSpPr>
                  <a:grpSpLocks/>
                </p:cNvGrpSpPr>
                <p:nvPr/>
              </p:nvGrpSpPr>
              <p:grpSpPr bwMode="auto">
                <a:xfrm rot="5404639">
                  <a:off x="2274" y="5209"/>
                  <a:ext cx="142" cy="369"/>
                  <a:chOff x="7116" y="11138"/>
                  <a:chExt cx="255" cy="540"/>
                </a:xfrm>
              </p:grpSpPr>
              <p:sp>
                <p:nvSpPr>
                  <p:cNvPr id="81"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52" name="Group 28"/>
                <p:cNvGrpSpPr>
                  <a:grpSpLocks/>
                </p:cNvGrpSpPr>
                <p:nvPr/>
              </p:nvGrpSpPr>
              <p:grpSpPr bwMode="auto">
                <a:xfrm>
                  <a:off x="3240" y="4859"/>
                  <a:ext cx="370" cy="141"/>
                  <a:chOff x="3276" y="5586"/>
                  <a:chExt cx="370" cy="141"/>
                </a:xfrm>
              </p:grpSpPr>
              <p:sp>
                <p:nvSpPr>
                  <p:cNvPr id="79"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25"/>
                <p:cNvGrpSpPr>
                  <a:grpSpLocks/>
                </p:cNvGrpSpPr>
                <p:nvPr/>
              </p:nvGrpSpPr>
              <p:grpSpPr bwMode="auto">
                <a:xfrm>
                  <a:off x="3255" y="5258"/>
                  <a:ext cx="370" cy="141"/>
                  <a:chOff x="3276" y="5586"/>
                  <a:chExt cx="370" cy="141"/>
                </a:xfrm>
              </p:grpSpPr>
              <p:sp>
                <p:nvSpPr>
                  <p:cNvPr id="77"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4"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9" name="Group 17"/>
                <p:cNvGrpSpPr>
                  <a:grpSpLocks/>
                </p:cNvGrpSpPr>
                <p:nvPr/>
              </p:nvGrpSpPr>
              <p:grpSpPr bwMode="auto">
                <a:xfrm>
                  <a:off x="4130" y="5039"/>
                  <a:ext cx="370" cy="141"/>
                  <a:chOff x="3276" y="5586"/>
                  <a:chExt cx="370" cy="141"/>
                </a:xfrm>
              </p:grpSpPr>
              <p:sp>
                <p:nvSpPr>
                  <p:cNvPr id="75"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2" name="Group 12"/>
                <p:cNvGrpSpPr>
                  <a:grpSpLocks/>
                </p:cNvGrpSpPr>
                <p:nvPr/>
              </p:nvGrpSpPr>
              <p:grpSpPr bwMode="auto">
                <a:xfrm>
                  <a:off x="3705" y="5759"/>
                  <a:ext cx="370" cy="141"/>
                  <a:chOff x="3276" y="5586"/>
                  <a:chExt cx="370" cy="141"/>
                </a:xfrm>
              </p:grpSpPr>
              <p:sp>
                <p:nvSpPr>
                  <p:cNvPr id="73"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72"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46" name="Metin kutusu 45"/>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47" name="Metin kutusu 46"/>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48" name="Metin kutusu 47"/>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grpSp>
      <p:sp>
        <p:nvSpPr>
          <p:cNvPr id="85" name="Metin kutusu 84">
            <a:extLst>
              <a:ext uri="{FF2B5EF4-FFF2-40B4-BE49-F238E27FC236}">
                <a16:creationId xmlns:a16="http://schemas.microsoft.com/office/drawing/2014/main" id="{C88B9B63-58BE-485E-8732-FA2C425C73C4}"/>
              </a:ext>
            </a:extLst>
          </p:cNvPr>
          <p:cNvSpPr txBox="1"/>
          <p:nvPr/>
        </p:nvSpPr>
        <p:spPr>
          <a:xfrm>
            <a:off x="9605319" y="5865340"/>
            <a:ext cx="1367481" cy="369332"/>
          </a:xfrm>
          <a:prstGeom prst="rect">
            <a:avLst/>
          </a:prstGeom>
          <a:noFill/>
        </p:spPr>
        <p:txBody>
          <a:bodyPr wrap="square" rtlCol="0">
            <a:spAutoFit/>
          </a:bodyPr>
          <a:lstStyle/>
          <a:p>
            <a:r>
              <a:rPr lang="tr-TR" dirty="0"/>
              <a:t>Cevap 8</a:t>
            </a:r>
            <a:endParaRPr lang="en-US" dirty="0"/>
          </a:p>
        </p:txBody>
      </p:sp>
      <p:sp>
        <p:nvSpPr>
          <p:cNvPr id="84" name="Metin kutusu 83">
            <a:extLst>
              <a:ext uri="{FF2B5EF4-FFF2-40B4-BE49-F238E27FC236}">
                <a16:creationId xmlns:a16="http://schemas.microsoft.com/office/drawing/2014/main" id="{8C33DA2D-9894-4FEF-816A-67FBB76B54F7}"/>
              </a:ext>
            </a:extLst>
          </p:cNvPr>
          <p:cNvSpPr txBox="1"/>
          <p:nvPr/>
        </p:nvSpPr>
        <p:spPr>
          <a:xfrm>
            <a:off x="255373" y="222422"/>
            <a:ext cx="543697" cy="369332"/>
          </a:xfrm>
          <a:prstGeom prst="rect">
            <a:avLst/>
          </a:prstGeom>
          <a:noFill/>
        </p:spPr>
        <p:txBody>
          <a:bodyPr wrap="square" rtlCol="0">
            <a:spAutoFit/>
          </a:bodyPr>
          <a:lstStyle/>
          <a:p>
            <a:r>
              <a:rPr lang="tr-TR" dirty="0"/>
              <a:t>D3</a:t>
            </a:r>
            <a:endParaRPr lang="en-US" dirty="0"/>
          </a:p>
        </p:txBody>
      </p:sp>
    </p:spTree>
    <p:extLst>
      <p:ext uri="{BB962C8B-B14F-4D97-AF65-F5344CB8AC3E}">
        <p14:creationId xmlns:p14="http://schemas.microsoft.com/office/powerpoint/2010/main" val="154576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a:extLst>
              <a:ext uri="{FF2B5EF4-FFF2-40B4-BE49-F238E27FC236}">
                <a16:creationId xmlns:a16="http://schemas.microsoft.com/office/drawing/2014/main" id="{D0656740-AD91-49B6-993C-6CBA9AE8B16E}"/>
              </a:ext>
            </a:extLst>
          </p:cNvPr>
          <p:cNvGrpSpPr/>
          <p:nvPr/>
        </p:nvGrpSpPr>
        <p:grpSpPr>
          <a:xfrm>
            <a:off x="427452" y="78129"/>
            <a:ext cx="8988251" cy="5990789"/>
            <a:chOff x="427452" y="78129"/>
            <a:chExt cx="8988251" cy="5990789"/>
          </a:xfrm>
        </p:grpSpPr>
        <p:sp>
          <p:nvSpPr>
            <p:cNvPr id="2" name="TextBox 1">
              <a:extLst>
                <a:ext uri="{FF2B5EF4-FFF2-40B4-BE49-F238E27FC236}">
                  <a16:creationId xmlns:a16="http://schemas.microsoft.com/office/drawing/2014/main" id="{6F081718-66E1-42DA-8653-C5F4CC5EEDF5}"/>
                </a:ext>
              </a:extLst>
            </p:cNvPr>
            <p:cNvSpPr txBox="1"/>
            <p:nvPr/>
          </p:nvSpPr>
          <p:spPr>
            <a:xfrm>
              <a:off x="427452" y="78129"/>
              <a:ext cx="8988251" cy="923330"/>
            </a:xfrm>
            <a:prstGeom prst="rect">
              <a:avLst/>
            </a:prstGeom>
            <a:noFill/>
          </p:spPr>
          <p:txBody>
            <a:bodyPr wrap="square" rtlCol="0">
              <a:spAutoFit/>
            </a:bodyPr>
            <a:lstStyle/>
            <a:p>
              <a:r>
                <a:rPr lang="tr-TR" dirty="0"/>
                <a:t>5 adet pozitif Q yükü simetrik olarak (eşit aralıklarla) </a:t>
              </a:r>
              <a:r>
                <a:rPr lang="tr-TR" i="1" dirty="0"/>
                <a:t>r</a:t>
              </a:r>
              <a:r>
                <a:rPr lang="tr-TR" dirty="0"/>
                <a:t> yarıçaplı bir çember üzerine yerleştirilmiştir. Sonradan yüklerden biri kaldırılmıştır. Son durumda çemberin merkezindeki elektrik alan büyüklüğü nedir?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3B7FFC-6FB5-46DC-9C15-5B2F466FBBD0}"/>
                    </a:ext>
                  </a:extLst>
                </p:cNvPr>
                <p:cNvSpPr txBox="1"/>
                <p:nvPr/>
              </p:nvSpPr>
              <p:spPr>
                <a:xfrm>
                  <a:off x="2591843" y="4426153"/>
                  <a:ext cx="1008353" cy="76412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5</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6" name="TextBox 5">
                  <a:extLst>
                    <a:ext uri="{FF2B5EF4-FFF2-40B4-BE49-F238E27FC236}">
                      <a16:creationId xmlns:a16="http://schemas.microsoft.com/office/drawing/2014/main" id="{783B7FFC-6FB5-46DC-9C15-5B2F466FBBD0}"/>
                    </a:ext>
                  </a:extLst>
                </p:cNvPr>
                <p:cNvSpPr txBox="1">
                  <a:spLocks noRot="1" noChangeAspect="1" noMove="1" noResize="1" noEditPoints="1" noAdjustHandles="1" noChangeArrowheads="1" noChangeShapeType="1" noTextEdit="1"/>
                </p:cNvSpPr>
                <p:nvPr/>
              </p:nvSpPr>
              <p:spPr>
                <a:xfrm>
                  <a:off x="2591843" y="4426153"/>
                  <a:ext cx="1008353" cy="764120"/>
                </a:xfrm>
                <a:prstGeom prst="rect">
                  <a:avLst/>
                </a:prstGeom>
                <a:blipFill>
                  <a:blip r:embed="rId2"/>
                  <a:stretch>
                    <a:fillRect/>
                  </a:stretch>
                </a:blipFill>
                <a:ln>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B5A4BBA-DDA4-4943-A07A-383FC502147F}"/>
                </a:ext>
              </a:extLst>
            </p:cNvPr>
            <p:cNvSpPr txBox="1"/>
            <p:nvPr/>
          </p:nvSpPr>
          <p:spPr>
            <a:xfrm>
              <a:off x="1910349" y="1853631"/>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30A9283D-766B-4C59-97B3-57B31DDE5A49}"/>
                </a:ext>
              </a:extLst>
            </p:cNvPr>
            <p:cNvSpPr txBox="1"/>
            <p:nvPr/>
          </p:nvSpPr>
          <p:spPr>
            <a:xfrm>
              <a:off x="1843925" y="2739779"/>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10" name="TextBox 9">
              <a:extLst>
                <a:ext uri="{FF2B5EF4-FFF2-40B4-BE49-F238E27FC236}">
                  <a16:creationId xmlns:a16="http://schemas.microsoft.com/office/drawing/2014/main" id="{DB5BA3BB-E8B5-427F-848A-9AED6387DB9B}"/>
                </a:ext>
              </a:extLst>
            </p:cNvPr>
            <p:cNvSpPr txBox="1"/>
            <p:nvPr/>
          </p:nvSpPr>
          <p:spPr>
            <a:xfrm>
              <a:off x="1774094" y="3625927"/>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11" name="TextBox 10">
              <a:extLst>
                <a:ext uri="{FF2B5EF4-FFF2-40B4-BE49-F238E27FC236}">
                  <a16:creationId xmlns:a16="http://schemas.microsoft.com/office/drawing/2014/main" id="{5B6F16E1-F271-45F9-B4BB-BE4DD396DCDB}"/>
                </a:ext>
              </a:extLst>
            </p:cNvPr>
            <p:cNvSpPr txBox="1"/>
            <p:nvPr/>
          </p:nvSpPr>
          <p:spPr>
            <a:xfrm>
              <a:off x="1774094" y="4512073"/>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12" name="TextBox 11">
              <a:extLst>
                <a:ext uri="{FF2B5EF4-FFF2-40B4-BE49-F238E27FC236}">
                  <a16:creationId xmlns:a16="http://schemas.microsoft.com/office/drawing/2014/main" id="{12525C04-27AB-4970-96BE-5D82D351CBD2}"/>
                </a:ext>
              </a:extLst>
            </p:cNvPr>
            <p:cNvSpPr txBox="1"/>
            <p:nvPr/>
          </p:nvSpPr>
          <p:spPr>
            <a:xfrm>
              <a:off x="1842221" y="5398221"/>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85A001-0358-4CCD-8C21-0021576F3F02}"/>
                    </a:ext>
                  </a:extLst>
                </p:cNvPr>
                <p:cNvSpPr txBox="1"/>
                <p:nvPr/>
              </p:nvSpPr>
              <p:spPr>
                <a:xfrm>
                  <a:off x="2582966" y="1767709"/>
                  <a:ext cx="1008353" cy="76412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5</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4" name="TextBox 13">
                  <a:extLst>
                    <a:ext uri="{FF2B5EF4-FFF2-40B4-BE49-F238E27FC236}">
                      <a16:creationId xmlns:a16="http://schemas.microsoft.com/office/drawing/2014/main" id="{7B85A001-0358-4CCD-8C21-0021576F3F02}"/>
                    </a:ext>
                  </a:extLst>
                </p:cNvPr>
                <p:cNvSpPr txBox="1">
                  <a:spLocks noRot="1" noChangeAspect="1" noMove="1" noResize="1" noEditPoints="1" noAdjustHandles="1" noChangeArrowheads="1" noChangeShapeType="1" noTextEdit="1"/>
                </p:cNvSpPr>
                <p:nvPr/>
              </p:nvSpPr>
              <p:spPr>
                <a:xfrm>
                  <a:off x="2582966" y="1767709"/>
                  <a:ext cx="1008353" cy="764120"/>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B51D53-15BD-4584-8351-ADA556ABEFCB}"/>
                    </a:ext>
                  </a:extLst>
                </p:cNvPr>
                <p:cNvSpPr txBox="1"/>
                <p:nvPr/>
              </p:nvSpPr>
              <p:spPr>
                <a:xfrm>
                  <a:off x="2591843" y="2653857"/>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5</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5" name="TextBox 14">
                  <a:extLst>
                    <a:ext uri="{FF2B5EF4-FFF2-40B4-BE49-F238E27FC236}">
                      <a16:creationId xmlns:a16="http://schemas.microsoft.com/office/drawing/2014/main" id="{65B51D53-15BD-4584-8351-ADA556ABEFCB}"/>
                    </a:ext>
                  </a:extLst>
                </p:cNvPr>
                <p:cNvSpPr txBox="1">
                  <a:spLocks noRot="1" noChangeAspect="1" noMove="1" noResize="1" noEditPoints="1" noAdjustHandles="1" noChangeArrowheads="1" noChangeShapeType="1" noTextEdit="1"/>
                </p:cNvSpPr>
                <p:nvPr/>
              </p:nvSpPr>
              <p:spPr>
                <a:xfrm>
                  <a:off x="2591843" y="2653857"/>
                  <a:ext cx="1008353" cy="756617"/>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70E6C8-C379-4042-9A86-3C02B8377951}"/>
                    </a:ext>
                  </a:extLst>
                </p:cNvPr>
                <p:cNvSpPr txBox="1"/>
                <p:nvPr/>
              </p:nvSpPr>
              <p:spPr>
                <a:xfrm>
                  <a:off x="2596583" y="3540005"/>
                  <a:ext cx="2324995"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5</m:t>
                                    </m:r>
                                  </m:den>
                                </m:f>
                              </m:e>
                            </m:d>
                          </m:e>
                        </m:func>
                      </m:oMath>
                    </m:oMathPara>
                  </a14:m>
                  <a:endParaRPr lang="tr-TR" sz="2400" dirty="0"/>
                </a:p>
              </p:txBody>
            </p:sp>
          </mc:Choice>
          <mc:Fallback xmlns="">
            <p:sp>
              <p:nvSpPr>
                <p:cNvPr id="16" name="TextBox 15">
                  <a:extLst>
                    <a:ext uri="{FF2B5EF4-FFF2-40B4-BE49-F238E27FC236}">
                      <a16:creationId xmlns:a16="http://schemas.microsoft.com/office/drawing/2014/main" id="{A870E6C8-C379-4042-9A86-3C02B8377951}"/>
                    </a:ext>
                  </a:extLst>
                </p:cNvPr>
                <p:cNvSpPr txBox="1">
                  <a:spLocks noRot="1" noChangeAspect="1" noMove="1" noResize="1" noEditPoints="1" noAdjustHandles="1" noChangeArrowheads="1" noChangeShapeType="1" noTextEdit="1"/>
                </p:cNvSpPr>
                <p:nvPr/>
              </p:nvSpPr>
              <p:spPr>
                <a:xfrm>
                  <a:off x="2596583" y="3540005"/>
                  <a:ext cx="2324995" cy="756617"/>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8357C14-5E70-4EAC-9FAB-9BB592781EA2}"/>
                    </a:ext>
                  </a:extLst>
                </p:cNvPr>
                <p:cNvSpPr txBox="1"/>
                <p:nvPr/>
              </p:nvSpPr>
              <p:spPr>
                <a:xfrm>
                  <a:off x="2596583" y="5312301"/>
                  <a:ext cx="2324995"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5</m:t>
                                    </m:r>
                                  </m:den>
                                </m:f>
                              </m:e>
                            </m:d>
                          </m:e>
                        </m:func>
                      </m:oMath>
                    </m:oMathPara>
                  </a14:m>
                  <a:endParaRPr lang="tr-TR" sz="2400" dirty="0"/>
                </a:p>
              </p:txBody>
            </p:sp>
          </mc:Choice>
          <mc:Fallback xmlns="">
            <p:sp>
              <p:nvSpPr>
                <p:cNvPr id="17" name="TextBox 16">
                  <a:extLst>
                    <a:ext uri="{FF2B5EF4-FFF2-40B4-BE49-F238E27FC236}">
                      <a16:creationId xmlns:a16="http://schemas.microsoft.com/office/drawing/2014/main" id="{48357C14-5E70-4EAC-9FAB-9BB592781EA2}"/>
                    </a:ext>
                  </a:extLst>
                </p:cNvPr>
                <p:cNvSpPr txBox="1">
                  <a:spLocks noRot="1" noChangeAspect="1" noMove="1" noResize="1" noEditPoints="1" noAdjustHandles="1" noChangeArrowheads="1" noChangeShapeType="1" noTextEdit="1"/>
                </p:cNvSpPr>
                <p:nvPr/>
              </p:nvSpPr>
              <p:spPr>
                <a:xfrm>
                  <a:off x="2596583" y="5312301"/>
                  <a:ext cx="2324995" cy="756617"/>
                </a:xfrm>
                <a:prstGeom prst="rect">
                  <a:avLst/>
                </a:prstGeom>
                <a:blipFill>
                  <a:blip r:embed="rId6"/>
                  <a:stretch>
                    <a:fillRect/>
                  </a:stretch>
                </a:blipFill>
                <a:ln>
                  <a:solidFill>
                    <a:srgbClr val="FF0000"/>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0FDD3B7F-A184-48C9-9C05-56612AFCD732}"/>
                </a:ext>
              </a:extLst>
            </p:cNvPr>
            <p:cNvSpPr txBox="1"/>
            <p:nvPr/>
          </p:nvSpPr>
          <p:spPr>
            <a:xfrm>
              <a:off x="427452" y="965880"/>
              <a:ext cx="8988251" cy="923330"/>
            </a:xfrm>
            <a:prstGeom prst="rect">
              <a:avLst/>
            </a:prstGeom>
            <a:noFill/>
          </p:spPr>
          <p:txBody>
            <a:bodyPr wrap="square" rtlCol="0">
              <a:spAutoFit/>
            </a:bodyPr>
            <a:lstStyle/>
            <a:p>
              <a:r>
                <a:rPr lang="en-US" dirty="0"/>
                <a:t>5 positive charges of magnitude Q are symmetrically placed on the circle of radius </a:t>
              </a:r>
              <a:r>
                <a:rPr lang="en-US" i="1" dirty="0"/>
                <a:t>r</a:t>
              </a:r>
              <a:r>
                <a:rPr lang="en-US" dirty="0"/>
                <a:t>. Later one of the charges is removed. What is the magnitude of the electric field at the center of the circle? </a:t>
              </a:r>
            </a:p>
          </p:txBody>
        </p:sp>
      </p:grpSp>
      <p:sp>
        <p:nvSpPr>
          <p:cNvPr id="3" name="Metin kutusu 2">
            <a:extLst>
              <a:ext uri="{FF2B5EF4-FFF2-40B4-BE49-F238E27FC236}">
                <a16:creationId xmlns:a16="http://schemas.microsoft.com/office/drawing/2014/main" id="{070EC714-6716-4CA7-ADE4-5ACE4040FBD0}"/>
              </a:ext>
            </a:extLst>
          </p:cNvPr>
          <p:cNvSpPr txBox="1"/>
          <p:nvPr/>
        </p:nvSpPr>
        <p:spPr>
          <a:xfrm>
            <a:off x="11582400" y="6137189"/>
            <a:ext cx="528320" cy="369332"/>
          </a:xfrm>
          <a:prstGeom prst="rect">
            <a:avLst/>
          </a:prstGeom>
          <a:noFill/>
        </p:spPr>
        <p:txBody>
          <a:bodyPr wrap="square" rtlCol="0">
            <a:spAutoFit/>
          </a:bodyPr>
          <a:lstStyle/>
          <a:p>
            <a:r>
              <a:rPr lang="tr-TR" dirty="0"/>
              <a:t>A4</a:t>
            </a:r>
            <a:endParaRPr lang="en-US" dirty="0"/>
          </a:p>
        </p:txBody>
      </p:sp>
      <p:sp>
        <p:nvSpPr>
          <p:cNvPr id="5" name="Metin kutusu 4">
            <a:extLst>
              <a:ext uri="{FF2B5EF4-FFF2-40B4-BE49-F238E27FC236}">
                <a16:creationId xmlns:a16="http://schemas.microsoft.com/office/drawing/2014/main" id="{9D0A3399-C5E6-40F0-ABA9-C0FFD0D35E2C}"/>
              </a:ext>
            </a:extLst>
          </p:cNvPr>
          <p:cNvSpPr txBox="1"/>
          <p:nvPr/>
        </p:nvSpPr>
        <p:spPr>
          <a:xfrm>
            <a:off x="8178800" y="5664200"/>
            <a:ext cx="1689100" cy="369332"/>
          </a:xfrm>
          <a:prstGeom prst="rect">
            <a:avLst/>
          </a:prstGeom>
          <a:noFill/>
        </p:spPr>
        <p:txBody>
          <a:bodyPr wrap="square" rtlCol="0">
            <a:spAutoFit/>
          </a:bodyPr>
          <a:lstStyle/>
          <a:p>
            <a:r>
              <a:rPr lang="tr-TR" dirty="0"/>
              <a:t>Cevap: hiçbiri</a:t>
            </a:r>
          </a:p>
        </p:txBody>
      </p:sp>
    </p:spTree>
    <p:extLst>
      <p:ext uri="{BB962C8B-B14F-4D97-AF65-F5344CB8AC3E}">
        <p14:creationId xmlns:p14="http://schemas.microsoft.com/office/powerpoint/2010/main" val="288631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F74632C3-CE62-4587-838B-A9375870609B}"/>
              </a:ext>
            </a:extLst>
          </p:cNvPr>
          <p:cNvGrpSpPr/>
          <p:nvPr/>
        </p:nvGrpSpPr>
        <p:grpSpPr>
          <a:xfrm>
            <a:off x="427452" y="78129"/>
            <a:ext cx="8988251" cy="5990789"/>
            <a:chOff x="427452" y="78129"/>
            <a:chExt cx="8988251" cy="5990789"/>
          </a:xfrm>
        </p:grpSpPr>
        <p:sp>
          <p:nvSpPr>
            <p:cNvPr id="2" name="TextBox 1">
              <a:extLst>
                <a:ext uri="{FF2B5EF4-FFF2-40B4-BE49-F238E27FC236}">
                  <a16:creationId xmlns:a16="http://schemas.microsoft.com/office/drawing/2014/main" id="{6F081718-66E1-42DA-8653-C5F4CC5EEDF5}"/>
                </a:ext>
              </a:extLst>
            </p:cNvPr>
            <p:cNvSpPr txBox="1"/>
            <p:nvPr/>
          </p:nvSpPr>
          <p:spPr>
            <a:xfrm>
              <a:off x="427452" y="78129"/>
              <a:ext cx="8988251" cy="923330"/>
            </a:xfrm>
            <a:prstGeom prst="rect">
              <a:avLst/>
            </a:prstGeom>
            <a:noFill/>
          </p:spPr>
          <p:txBody>
            <a:bodyPr wrap="square" rtlCol="0">
              <a:spAutoFit/>
            </a:bodyPr>
            <a:lstStyle/>
            <a:p>
              <a:r>
                <a:rPr lang="tr-TR" dirty="0"/>
                <a:t>7 adet pozitif Q yükü simetrik olarak (eşit aralıklarla) </a:t>
              </a:r>
              <a:r>
                <a:rPr lang="tr-TR" i="1" dirty="0"/>
                <a:t>r</a:t>
              </a:r>
              <a:r>
                <a:rPr lang="tr-TR" dirty="0"/>
                <a:t> yarıçaplı bir çember üzerine yerleştirilmiştir. Sonradan yüklerden biri kaldırılmıştır. Son durumda çemberin merkezindeki elektrik alan büyüklüğü nedir?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3B7FFC-6FB5-46DC-9C15-5B2F466FBBD0}"/>
                    </a:ext>
                  </a:extLst>
                </p:cNvPr>
                <p:cNvSpPr txBox="1"/>
                <p:nvPr/>
              </p:nvSpPr>
              <p:spPr>
                <a:xfrm>
                  <a:off x="2591843" y="4426153"/>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7</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6" name="TextBox 5">
                  <a:extLst>
                    <a:ext uri="{FF2B5EF4-FFF2-40B4-BE49-F238E27FC236}">
                      <a16:creationId xmlns:a16="http://schemas.microsoft.com/office/drawing/2014/main" id="{783B7FFC-6FB5-46DC-9C15-5B2F466FBBD0}"/>
                    </a:ext>
                  </a:extLst>
                </p:cNvPr>
                <p:cNvSpPr txBox="1">
                  <a:spLocks noRot="1" noChangeAspect="1" noMove="1" noResize="1" noEditPoints="1" noAdjustHandles="1" noChangeArrowheads="1" noChangeShapeType="1" noTextEdit="1"/>
                </p:cNvSpPr>
                <p:nvPr/>
              </p:nvSpPr>
              <p:spPr>
                <a:xfrm>
                  <a:off x="2591843" y="4426153"/>
                  <a:ext cx="1008353" cy="756617"/>
                </a:xfrm>
                <a:prstGeom prst="rect">
                  <a:avLst/>
                </a:prstGeom>
                <a:blipFill>
                  <a:blip r:embed="rId2"/>
                  <a:stretch>
                    <a:fillRect/>
                  </a:stretch>
                </a:blipFill>
                <a:ln>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B5A4BBA-DDA4-4943-A07A-383FC502147F}"/>
                </a:ext>
              </a:extLst>
            </p:cNvPr>
            <p:cNvSpPr txBox="1"/>
            <p:nvPr/>
          </p:nvSpPr>
          <p:spPr>
            <a:xfrm>
              <a:off x="1910349" y="1853631"/>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30A9283D-766B-4C59-97B3-57B31DDE5A49}"/>
                </a:ext>
              </a:extLst>
            </p:cNvPr>
            <p:cNvSpPr txBox="1"/>
            <p:nvPr/>
          </p:nvSpPr>
          <p:spPr>
            <a:xfrm>
              <a:off x="1843925" y="2739779"/>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10" name="TextBox 9">
              <a:extLst>
                <a:ext uri="{FF2B5EF4-FFF2-40B4-BE49-F238E27FC236}">
                  <a16:creationId xmlns:a16="http://schemas.microsoft.com/office/drawing/2014/main" id="{DB5BA3BB-E8B5-427F-848A-9AED6387DB9B}"/>
                </a:ext>
              </a:extLst>
            </p:cNvPr>
            <p:cNvSpPr txBox="1"/>
            <p:nvPr/>
          </p:nvSpPr>
          <p:spPr>
            <a:xfrm>
              <a:off x="1774094" y="3625927"/>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11" name="TextBox 10">
              <a:extLst>
                <a:ext uri="{FF2B5EF4-FFF2-40B4-BE49-F238E27FC236}">
                  <a16:creationId xmlns:a16="http://schemas.microsoft.com/office/drawing/2014/main" id="{5B6F16E1-F271-45F9-B4BB-BE4DD396DCDB}"/>
                </a:ext>
              </a:extLst>
            </p:cNvPr>
            <p:cNvSpPr txBox="1"/>
            <p:nvPr/>
          </p:nvSpPr>
          <p:spPr>
            <a:xfrm>
              <a:off x="1774094" y="4512073"/>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12" name="TextBox 11">
              <a:extLst>
                <a:ext uri="{FF2B5EF4-FFF2-40B4-BE49-F238E27FC236}">
                  <a16:creationId xmlns:a16="http://schemas.microsoft.com/office/drawing/2014/main" id="{12525C04-27AB-4970-96BE-5D82D351CBD2}"/>
                </a:ext>
              </a:extLst>
            </p:cNvPr>
            <p:cNvSpPr txBox="1"/>
            <p:nvPr/>
          </p:nvSpPr>
          <p:spPr>
            <a:xfrm>
              <a:off x="1842221" y="5398221"/>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85A001-0358-4CCD-8C21-0021576F3F02}"/>
                    </a:ext>
                  </a:extLst>
                </p:cNvPr>
                <p:cNvSpPr txBox="1"/>
                <p:nvPr/>
              </p:nvSpPr>
              <p:spPr>
                <a:xfrm>
                  <a:off x="2582966" y="1767709"/>
                  <a:ext cx="1008353" cy="76412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7</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4" name="TextBox 13">
                  <a:extLst>
                    <a:ext uri="{FF2B5EF4-FFF2-40B4-BE49-F238E27FC236}">
                      <a16:creationId xmlns:a16="http://schemas.microsoft.com/office/drawing/2014/main" id="{7B85A001-0358-4CCD-8C21-0021576F3F02}"/>
                    </a:ext>
                  </a:extLst>
                </p:cNvPr>
                <p:cNvSpPr txBox="1">
                  <a:spLocks noRot="1" noChangeAspect="1" noMove="1" noResize="1" noEditPoints="1" noAdjustHandles="1" noChangeArrowheads="1" noChangeShapeType="1" noTextEdit="1"/>
                </p:cNvSpPr>
                <p:nvPr/>
              </p:nvSpPr>
              <p:spPr>
                <a:xfrm>
                  <a:off x="2582966" y="1767709"/>
                  <a:ext cx="1008353" cy="764120"/>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B51D53-15BD-4584-8351-ADA556ABEFCB}"/>
                    </a:ext>
                  </a:extLst>
                </p:cNvPr>
                <p:cNvSpPr txBox="1"/>
                <p:nvPr/>
              </p:nvSpPr>
              <p:spPr>
                <a:xfrm>
                  <a:off x="2591843" y="2653857"/>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7</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5" name="TextBox 14">
                  <a:extLst>
                    <a:ext uri="{FF2B5EF4-FFF2-40B4-BE49-F238E27FC236}">
                      <a16:creationId xmlns:a16="http://schemas.microsoft.com/office/drawing/2014/main" id="{65B51D53-15BD-4584-8351-ADA556ABEFCB}"/>
                    </a:ext>
                  </a:extLst>
                </p:cNvPr>
                <p:cNvSpPr txBox="1">
                  <a:spLocks noRot="1" noChangeAspect="1" noMove="1" noResize="1" noEditPoints="1" noAdjustHandles="1" noChangeArrowheads="1" noChangeShapeType="1" noTextEdit="1"/>
                </p:cNvSpPr>
                <p:nvPr/>
              </p:nvSpPr>
              <p:spPr>
                <a:xfrm>
                  <a:off x="2591843" y="2653857"/>
                  <a:ext cx="1008353" cy="756617"/>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70E6C8-C379-4042-9A86-3C02B8377951}"/>
                    </a:ext>
                  </a:extLst>
                </p:cNvPr>
                <p:cNvSpPr txBox="1"/>
                <p:nvPr/>
              </p:nvSpPr>
              <p:spPr>
                <a:xfrm>
                  <a:off x="2596583" y="3540005"/>
                  <a:ext cx="2248436"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7</m:t>
                                    </m:r>
                                  </m:den>
                                </m:f>
                              </m:e>
                            </m:d>
                          </m:e>
                        </m:func>
                      </m:oMath>
                    </m:oMathPara>
                  </a14:m>
                  <a:endParaRPr lang="tr-TR" sz="2400" dirty="0"/>
                </a:p>
              </p:txBody>
            </p:sp>
          </mc:Choice>
          <mc:Fallback xmlns="">
            <p:sp>
              <p:nvSpPr>
                <p:cNvPr id="16" name="TextBox 15">
                  <a:extLst>
                    <a:ext uri="{FF2B5EF4-FFF2-40B4-BE49-F238E27FC236}">
                      <a16:creationId xmlns:a16="http://schemas.microsoft.com/office/drawing/2014/main" id="{A870E6C8-C379-4042-9A86-3C02B8377951}"/>
                    </a:ext>
                  </a:extLst>
                </p:cNvPr>
                <p:cNvSpPr txBox="1">
                  <a:spLocks noRot="1" noChangeAspect="1" noMove="1" noResize="1" noEditPoints="1" noAdjustHandles="1" noChangeArrowheads="1" noChangeShapeType="1" noTextEdit="1"/>
                </p:cNvSpPr>
                <p:nvPr/>
              </p:nvSpPr>
              <p:spPr>
                <a:xfrm>
                  <a:off x="2596583" y="3540005"/>
                  <a:ext cx="2248436" cy="756617"/>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8357C14-5E70-4EAC-9FAB-9BB592781EA2}"/>
                    </a:ext>
                  </a:extLst>
                </p:cNvPr>
                <p:cNvSpPr txBox="1"/>
                <p:nvPr/>
              </p:nvSpPr>
              <p:spPr>
                <a:xfrm>
                  <a:off x="2596583" y="5312301"/>
                  <a:ext cx="2248436"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7</m:t>
                                    </m:r>
                                  </m:den>
                                </m:f>
                              </m:e>
                            </m:d>
                          </m:e>
                        </m:func>
                      </m:oMath>
                    </m:oMathPara>
                  </a14:m>
                  <a:endParaRPr lang="tr-TR" sz="2400" dirty="0"/>
                </a:p>
              </p:txBody>
            </p:sp>
          </mc:Choice>
          <mc:Fallback xmlns="">
            <p:sp>
              <p:nvSpPr>
                <p:cNvPr id="17" name="TextBox 16">
                  <a:extLst>
                    <a:ext uri="{FF2B5EF4-FFF2-40B4-BE49-F238E27FC236}">
                      <a16:creationId xmlns:a16="http://schemas.microsoft.com/office/drawing/2014/main" id="{48357C14-5E70-4EAC-9FAB-9BB592781EA2}"/>
                    </a:ext>
                  </a:extLst>
                </p:cNvPr>
                <p:cNvSpPr txBox="1">
                  <a:spLocks noRot="1" noChangeAspect="1" noMove="1" noResize="1" noEditPoints="1" noAdjustHandles="1" noChangeArrowheads="1" noChangeShapeType="1" noTextEdit="1"/>
                </p:cNvSpPr>
                <p:nvPr/>
              </p:nvSpPr>
              <p:spPr>
                <a:xfrm>
                  <a:off x="2596583" y="5312301"/>
                  <a:ext cx="2248436" cy="756617"/>
                </a:xfrm>
                <a:prstGeom prst="rect">
                  <a:avLst/>
                </a:prstGeom>
                <a:blipFill>
                  <a:blip r:embed="rId6"/>
                  <a:stretch>
                    <a:fillRect/>
                  </a:stretch>
                </a:blipFill>
                <a:ln>
                  <a:solidFill>
                    <a:srgbClr val="FF0000"/>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0FDD3B7F-A184-48C9-9C05-56612AFCD732}"/>
                </a:ext>
              </a:extLst>
            </p:cNvPr>
            <p:cNvSpPr txBox="1"/>
            <p:nvPr/>
          </p:nvSpPr>
          <p:spPr>
            <a:xfrm>
              <a:off x="427452" y="965880"/>
              <a:ext cx="8988251" cy="923330"/>
            </a:xfrm>
            <a:prstGeom prst="rect">
              <a:avLst/>
            </a:prstGeom>
            <a:noFill/>
          </p:spPr>
          <p:txBody>
            <a:bodyPr wrap="square" rtlCol="0">
              <a:spAutoFit/>
            </a:bodyPr>
            <a:lstStyle/>
            <a:p>
              <a:r>
                <a:rPr lang="tr-TR" dirty="0"/>
                <a:t>7</a:t>
              </a:r>
              <a:r>
                <a:rPr lang="en-US" dirty="0"/>
                <a:t> positive charges of magnitude Q are symmetrically placed on the circle of radius </a:t>
              </a:r>
              <a:r>
                <a:rPr lang="en-US" i="1" dirty="0"/>
                <a:t>r</a:t>
              </a:r>
              <a:r>
                <a:rPr lang="en-US" dirty="0"/>
                <a:t>. Later one of the charges is removed. What is the magnitude of the electric field at the center of the circle? </a:t>
              </a:r>
            </a:p>
          </p:txBody>
        </p:sp>
      </p:grpSp>
      <p:sp>
        <p:nvSpPr>
          <p:cNvPr id="19" name="Metin kutusu 18">
            <a:extLst>
              <a:ext uri="{FF2B5EF4-FFF2-40B4-BE49-F238E27FC236}">
                <a16:creationId xmlns:a16="http://schemas.microsoft.com/office/drawing/2014/main" id="{B12E50B9-AC6E-4B47-8D2B-241305F1F20B}"/>
              </a:ext>
            </a:extLst>
          </p:cNvPr>
          <p:cNvSpPr txBox="1"/>
          <p:nvPr/>
        </p:nvSpPr>
        <p:spPr>
          <a:xfrm>
            <a:off x="11582400" y="6137189"/>
            <a:ext cx="528320" cy="369332"/>
          </a:xfrm>
          <a:prstGeom prst="rect">
            <a:avLst/>
          </a:prstGeom>
          <a:noFill/>
        </p:spPr>
        <p:txBody>
          <a:bodyPr wrap="square" rtlCol="0">
            <a:spAutoFit/>
          </a:bodyPr>
          <a:lstStyle/>
          <a:p>
            <a:r>
              <a:rPr lang="tr-TR" dirty="0"/>
              <a:t>B4</a:t>
            </a:r>
            <a:endParaRPr lang="en-US" dirty="0"/>
          </a:p>
        </p:txBody>
      </p:sp>
      <p:sp>
        <p:nvSpPr>
          <p:cNvPr id="20" name="Metin kutusu 19">
            <a:extLst>
              <a:ext uri="{FF2B5EF4-FFF2-40B4-BE49-F238E27FC236}">
                <a16:creationId xmlns:a16="http://schemas.microsoft.com/office/drawing/2014/main" id="{ED5701E6-B566-4B2E-A70B-4231C2665630}"/>
              </a:ext>
            </a:extLst>
          </p:cNvPr>
          <p:cNvSpPr txBox="1"/>
          <p:nvPr/>
        </p:nvSpPr>
        <p:spPr>
          <a:xfrm>
            <a:off x="8178800" y="5664200"/>
            <a:ext cx="1689100" cy="369332"/>
          </a:xfrm>
          <a:prstGeom prst="rect">
            <a:avLst/>
          </a:prstGeom>
          <a:noFill/>
        </p:spPr>
        <p:txBody>
          <a:bodyPr wrap="square" rtlCol="0">
            <a:spAutoFit/>
          </a:bodyPr>
          <a:lstStyle/>
          <a:p>
            <a:r>
              <a:rPr lang="tr-TR" dirty="0"/>
              <a:t>Cevap: hiçbiri</a:t>
            </a:r>
          </a:p>
        </p:txBody>
      </p:sp>
    </p:spTree>
    <p:extLst>
      <p:ext uri="{BB962C8B-B14F-4D97-AF65-F5344CB8AC3E}">
        <p14:creationId xmlns:p14="http://schemas.microsoft.com/office/powerpoint/2010/main" val="134005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BF61C303-8A35-46D1-956C-1DF90F3FD17D}"/>
              </a:ext>
            </a:extLst>
          </p:cNvPr>
          <p:cNvGrpSpPr/>
          <p:nvPr/>
        </p:nvGrpSpPr>
        <p:grpSpPr>
          <a:xfrm>
            <a:off x="427452" y="78129"/>
            <a:ext cx="8988251" cy="5990789"/>
            <a:chOff x="427452" y="78129"/>
            <a:chExt cx="8988251" cy="5990789"/>
          </a:xfrm>
        </p:grpSpPr>
        <p:sp>
          <p:nvSpPr>
            <p:cNvPr id="2" name="TextBox 1">
              <a:extLst>
                <a:ext uri="{FF2B5EF4-FFF2-40B4-BE49-F238E27FC236}">
                  <a16:creationId xmlns:a16="http://schemas.microsoft.com/office/drawing/2014/main" id="{6F081718-66E1-42DA-8653-C5F4CC5EEDF5}"/>
                </a:ext>
              </a:extLst>
            </p:cNvPr>
            <p:cNvSpPr txBox="1"/>
            <p:nvPr/>
          </p:nvSpPr>
          <p:spPr>
            <a:xfrm>
              <a:off x="427452" y="78129"/>
              <a:ext cx="8988251" cy="923330"/>
            </a:xfrm>
            <a:prstGeom prst="rect">
              <a:avLst/>
            </a:prstGeom>
            <a:noFill/>
          </p:spPr>
          <p:txBody>
            <a:bodyPr wrap="square" rtlCol="0">
              <a:spAutoFit/>
            </a:bodyPr>
            <a:lstStyle/>
            <a:p>
              <a:r>
                <a:rPr lang="tr-TR" dirty="0"/>
                <a:t>9 adet pozitif Q yükü simetrik olarak (eşit aralıklarla) </a:t>
              </a:r>
              <a:r>
                <a:rPr lang="tr-TR" i="1" dirty="0"/>
                <a:t>r</a:t>
              </a:r>
              <a:r>
                <a:rPr lang="tr-TR" dirty="0"/>
                <a:t> yarıçaplı bir çember üzerine yerleştirilmiştir. Sonradan yüklerden biri kaldırılmıştır. Son durumda çemberin merkezindeki elektrik alan büyüklüğü nedir?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3B7FFC-6FB5-46DC-9C15-5B2F466FBBD0}"/>
                    </a:ext>
                  </a:extLst>
                </p:cNvPr>
                <p:cNvSpPr txBox="1"/>
                <p:nvPr/>
              </p:nvSpPr>
              <p:spPr>
                <a:xfrm>
                  <a:off x="2591843" y="4426153"/>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9</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6" name="TextBox 5">
                  <a:extLst>
                    <a:ext uri="{FF2B5EF4-FFF2-40B4-BE49-F238E27FC236}">
                      <a16:creationId xmlns:a16="http://schemas.microsoft.com/office/drawing/2014/main" id="{783B7FFC-6FB5-46DC-9C15-5B2F466FBBD0}"/>
                    </a:ext>
                  </a:extLst>
                </p:cNvPr>
                <p:cNvSpPr txBox="1">
                  <a:spLocks noRot="1" noChangeAspect="1" noMove="1" noResize="1" noEditPoints="1" noAdjustHandles="1" noChangeArrowheads="1" noChangeShapeType="1" noTextEdit="1"/>
                </p:cNvSpPr>
                <p:nvPr/>
              </p:nvSpPr>
              <p:spPr>
                <a:xfrm>
                  <a:off x="2591843" y="4426153"/>
                  <a:ext cx="1008353" cy="756617"/>
                </a:xfrm>
                <a:prstGeom prst="rect">
                  <a:avLst/>
                </a:prstGeom>
                <a:blipFill>
                  <a:blip r:embed="rId2"/>
                  <a:stretch>
                    <a:fillRect/>
                  </a:stretch>
                </a:blipFill>
                <a:ln>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B5A4BBA-DDA4-4943-A07A-383FC502147F}"/>
                </a:ext>
              </a:extLst>
            </p:cNvPr>
            <p:cNvSpPr txBox="1"/>
            <p:nvPr/>
          </p:nvSpPr>
          <p:spPr>
            <a:xfrm>
              <a:off x="1910349" y="1853631"/>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30A9283D-766B-4C59-97B3-57B31DDE5A49}"/>
                </a:ext>
              </a:extLst>
            </p:cNvPr>
            <p:cNvSpPr txBox="1"/>
            <p:nvPr/>
          </p:nvSpPr>
          <p:spPr>
            <a:xfrm>
              <a:off x="1843925" y="2739779"/>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10" name="TextBox 9">
              <a:extLst>
                <a:ext uri="{FF2B5EF4-FFF2-40B4-BE49-F238E27FC236}">
                  <a16:creationId xmlns:a16="http://schemas.microsoft.com/office/drawing/2014/main" id="{DB5BA3BB-E8B5-427F-848A-9AED6387DB9B}"/>
                </a:ext>
              </a:extLst>
            </p:cNvPr>
            <p:cNvSpPr txBox="1"/>
            <p:nvPr/>
          </p:nvSpPr>
          <p:spPr>
            <a:xfrm>
              <a:off x="1774094" y="3625927"/>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11" name="TextBox 10">
              <a:extLst>
                <a:ext uri="{FF2B5EF4-FFF2-40B4-BE49-F238E27FC236}">
                  <a16:creationId xmlns:a16="http://schemas.microsoft.com/office/drawing/2014/main" id="{5B6F16E1-F271-45F9-B4BB-BE4DD396DCDB}"/>
                </a:ext>
              </a:extLst>
            </p:cNvPr>
            <p:cNvSpPr txBox="1"/>
            <p:nvPr/>
          </p:nvSpPr>
          <p:spPr>
            <a:xfrm>
              <a:off x="1774094" y="4512073"/>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12" name="TextBox 11">
              <a:extLst>
                <a:ext uri="{FF2B5EF4-FFF2-40B4-BE49-F238E27FC236}">
                  <a16:creationId xmlns:a16="http://schemas.microsoft.com/office/drawing/2014/main" id="{12525C04-27AB-4970-96BE-5D82D351CBD2}"/>
                </a:ext>
              </a:extLst>
            </p:cNvPr>
            <p:cNvSpPr txBox="1"/>
            <p:nvPr/>
          </p:nvSpPr>
          <p:spPr>
            <a:xfrm>
              <a:off x="1842221" y="5398221"/>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85A001-0358-4CCD-8C21-0021576F3F02}"/>
                    </a:ext>
                  </a:extLst>
                </p:cNvPr>
                <p:cNvSpPr txBox="1"/>
                <p:nvPr/>
              </p:nvSpPr>
              <p:spPr>
                <a:xfrm>
                  <a:off x="2582966" y="1767709"/>
                  <a:ext cx="1008353" cy="76412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9</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4" name="TextBox 13">
                  <a:extLst>
                    <a:ext uri="{FF2B5EF4-FFF2-40B4-BE49-F238E27FC236}">
                      <a16:creationId xmlns:a16="http://schemas.microsoft.com/office/drawing/2014/main" id="{7B85A001-0358-4CCD-8C21-0021576F3F02}"/>
                    </a:ext>
                  </a:extLst>
                </p:cNvPr>
                <p:cNvSpPr txBox="1">
                  <a:spLocks noRot="1" noChangeAspect="1" noMove="1" noResize="1" noEditPoints="1" noAdjustHandles="1" noChangeArrowheads="1" noChangeShapeType="1" noTextEdit="1"/>
                </p:cNvSpPr>
                <p:nvPr/>
              </p:nvSpPr>
              <p:spPr>
                <a:xfrm>
                  <a:off x="2582966" y="1767709"/>
                  <a:ext cx="1008353" cy="764120"/>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B51D53-15BD-4584-8351-ADA556ABEFCB}"/>
                    </a:ext>
                  </a:extLst>
                </p:cNvPr>
                <p:cNvSpPr txBox="1"/>
                <p:nvPr/>
              </p:nvSpPr>
              <p:spPr>
                <a:xfrm>
                  <a:off x="2591843" y="2653857"/>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9</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5" name="TextBox 14">
                  <a:extLst>
                    <a:ext uri="{FF2B5EF4-FFF2-40B4-BE49-F238E27FC236}">
                      <a16:creationId xmlns:a16="http://schemas.microsoft.com/office/drawing/2014/main" id="{65B51D53-15BD-4584-8351-ADA556ABEFCB}"/>
                    </a:ext>
                  </a:extLst>
                </p:cNvPr>
                <p:cNvSpPr txBox="1">
                  <a:spLocks noRot="1" noChangeAspect="1" noMove="1" noResize="1" noEditPoints="1" noAdjustHandles="1" noChangeArrowheads="1" noChangeShapeType="1" noTextEdit="1"/>
                </p:cNvSpPr>
                <p:nvPr/>
              </p:nvSpPr>
              <p:spPr>
                <a:xfrm>
                  <a:off x="2591843" y="2653857"/>
                  <a:ext cx="1008353" cy="756617"/>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70E6C8-C379-4042-9A86-3C02B8377951}"/>
                    </a:ext>
                  </a:extLst>
                </p:cNvPr>
                <p:cNvSpPr txBox="1"/>
                <p:nvPr/>
              </p:nvSpPr>
              <p:spPr>
                <a:xfrm>
                  <a:off x="2596583" y="3540005"/>
                  <a:ext cx="2248436"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9</m:t>
                                    </m:r>
                                  </m:den>
                                </m:f>
                              </m:e>
                            </m:d>
                          </m:e>
                        </m:func>
                      </m:oMath>
                    </m:oMathPara>
                  </a14:m>
                  <a:endParaRPr lang="tr-TR" sz="2400" dirty="0"/>
                </a:p>
              </p:txBody>
            </p:sp>
          </mc:Choice>
          <mc:Fallback xmlns="">
            <p:sp>
              <p:nvSpPr>
                <p:cNvPr id="16" name="TextBox 15">
                  <a:extLst>
                    <a:ext uri="{FF2B5EF4-FFF2-40B4-BE49-F238E27FC236}">
                      <a16:creationId xmlns:a16="http://schemas.microsoft.com/office/drawing/2014/main" id="{A870E6C8-C379-4042-9A86-3C02B8377951}"/>
                    </a:ext>
                  </a:extLst>
                </p:cNvPr>
                <p:cNvSpPr txBox="1">
                  <a:spLocks noRot="1" noChangeAspect="1" noMove="1" noResize="1" noEditPoints="1" noAdjustHandles="1" noChangeArrowheads="1" noChangeShapeType="1" noTextEdit="1"/>
                </p:cNvSpPr>
                <p:nvPr/>
              </p:nvSpPr>
              <p:spPr>
                <a:xfrm>
                  <a:off x="2596583" y="3540005"/>
                  <a:ext cx="2248436" cy="756617"/>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8357C14-5E70-4EAC-9FAB-9BB592781EA2}"/>
                    </a:ext>
                  </a:extLst>
                </p:cNvPr>
                <p:cNvSpPr txBox="1"/>
                <p:nvPr/>
              </p:nvSpPr>
              <p:spPr>
                <a:xfrm>
                  <a:off x="2596583" y="5312301"/>
                  <a:ext cx="2248436"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9</m:t>
                                    </m:r>
                                  </m:den>
                                </m:f>
                              </m:e>
                            </m:d>
                          </m:e>
                        </m:func>
                      </m:oMath>
                    </m:oMathPara>
                  </a14:m>
                  <a:endParaRPr lang="tr-TR" sz="2400" dirty="0"/>
                </a:p>
              </p:txBody>
            </p:sp>
          </mc:Choice>
          <mc:Fallback xmlns="">
            <p:sp>
              <p:nvSpPr>
                <p:cNvPr id="17" name="TextBox 16">
                  <a:extLst>
                    <a:ext uri="{FF2B5EF4-FFF2-40B4-BE49-F238E27FC236}">
                      <a16:creationId xmlns:a16="http://schemas.microsoft.com/office/drawing/2014/main" id="{48357C14-5E70-4EAC-9FAB-9BB592781EA2}"/>
                    </a:ext>
                  </a:extLst>
                </p:cNvPr>
                <p:cNvSpPr txBox="1">
                  <a:spLocks noRot="1" noChangeAspect="1" noMove="1" noResize="1" noEditPoints="1" noAdjustHandles="1" noChangeArrowheads="1" noChangeShapeType="1" noTextEdit="1"/>
                </p:cNvSpPr>
                <p:nvPr/>
              </p:nvSpPr>
              <p:spPr>
                <a:xfrm>
                  <a:off x="2596583" y="5312301"/>
                  <a:ext cx="2248436" cy="756617"/>
                </a:xfrm>
                <a:prstGeom prst="rect">
                  <a:avLst/>
                </a:prstGeom>
                <a:blipFill>
                  <a:blip r:embed="rId6"/>
                  <a:stretch>
                    <a:fillRect/>
                  </a:stretch>
                </a:blipFill>
                <a:ln>
                  <a:solidFill>
                    <a:srgbClr val="FF0000"/>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0FDD3B7F-A184-48C9-9C05-56612AFCD732}"/>
                </a:ext>
              </a:extLst>
            </p:cNvPr>
            <p:cNvSpPr txBox="1"/>
            <p:nvPr/>
          </p:nvSpPr>
          <p:spPr>
            <a:xfrm>
              <a:off x="427452" y="965880"/>
              <a:ext cx="8988251" cy="923330"/>
            </a:xfrm>
            <a:prstGeom prst="rect">
              <a:avLst/>
            </a:prstGeom>
            <a:noFill/>
          </p:spPr>
          <p:txBody>
            <a:bodyPr wrap="square" rtlCol="0">
              <a:spAutoFit/>
            </a:bodyPr>
            <a:lstStyle/>
            <a:p>
              <a:r>
                <a:rPr lang="tr-TR" dirty="0"/>
                <a:t>9</a:t>
              </a:r>
              <a:r>
                <a:rPr lang="en-US" dirty="0"/>
                <a:t> positive charges of magnitude Q are symmetrically placed on the circle of radius </a:t>
              </a:r>
              <a:r>
                <a:rPr lang="en-US" i="1" dirty="0"/>
                <a:t>r</a:t>
              </a:r>
              <a:r>
                <a:rPr lang="en-US" dirty="0"/>
                <a:t>. Later one of the charges is removed. What is the magnitude of the electric field at the center of the circle? </a:t>
              </a:r>
            </a:p>
          </p:txBody>
        </p:sp>
      </p:grpSp>
      <p:sp>
        <p:nvSpPr>
          <p:cNvPr id="19" name="Metin kutusu 18">
            <a:extLst>
              <a:ext uri="{FF2B5EF4-FFF2-40B4-BE49-F238E27FC236}">
                <a16:creationId xmlns:a16="http://schemas.microsoft.com/office/drawing/2014/main" id="{988B9DD1-3B5E-49D2-8F39-AB3D39AC65E7}"/>
              </a:ext>
            </a:extLst>
          </p:cNvPr>
          <p:cNvSpPr txBox="1"/>
          <p:nvPr/>
        </p:nvSpPr>
        <p:spPr>
          <a:xfrm>
            <a:off x="11582400" y="6137189"/>
            <a:ext cx="538480" cy="369332"/>
          </a:xfrm>
          <a:prstGeom prst="rect">
            <a:avLst/>
          </a:prstGeom>
          <a:noFill/>
        </p:spPr>
        <p:txBody>
          <a:bodyPr wrap="square" rtlCol="0">
            <a:spAutoFit/>
          </a:bodyPr>
          <a:lstStyle/>
          <a:p>
            <a:r>
              <a:rPr lang="tr-TR" dirty="0"/>
              <a:t>C4</a:t>
            </a:r>
            <a:endParaRPr lang="en-US" dirty="0"/>
          </a:p>
        </p:txBody>
      </p:sp>
      <p:sp>
        <p:nvSpPr>
          <p:cNvPr id="20" name="Metin kutusu 19">
            <a:extLst>
              <a:ext uri="{FF2B5EF4-FFF2-40B4-BE49-F238E27FC236}">
                <a16:creationId xmlns:a16="http://schemas.microsoft.com/office/drawing/2014/main" id="{C9313183-0614-4B3D-ABB2-376CEC3D4307}"/>
              </a:ext>
            </a:extLst>
          </p:cNvPr>
          <p:cNvSpPr txBox="1"/>
          <p:nvPr/>
        </p:nvSpPr>
        <p:spPr>
          <a:xfrm>
            <a:off x="8178800" y="5664200"/>
            <a:ext cx="1689100" cy="369332"/>
          </a:xfrm>
          <a:prstGeom prst="rect">
            <a:avLst/>
          </a:prstGeom>
          <a:noFill/>
        </p:spPr>
        <p:txBody>
          <a:bodyPr wrap="square" rtlCol="0">
            <a:spAutoFit/>
          </a:bodyPr>
          <a:lstStyle/>
          <a:p>
            <a:r>
              <a:rPr lang="tr-TR" dirty="0"/>
              <a:t>Cevap: hiçbiri</a:t>
            </a:r>
          </a:p>
        </p:txBody>
      </p:sp>
    </p:spTree>
    <p:extLst>
      <p:ext uri="{BB962C8B-B14F-4D97-AF65-F5344CB8AC3E}">
        <p14:creationId xmlns:p14="http://schemas.microsoft.com/office/powerpoint/2010/main" val="265313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779F8B07-7F69-42C9-8F81-FDE1DAA42203}"/>
              </a:ext>
            </a:extLst>
          </p:cNvPr>
          <p:cNvGrpSpPr/>
          <p:nvPr/>
        </p:nvGrpSpPr>
        <p:grpSpPr>
          <a:xfrm>
            <a:off x="427452" y="78129"/>
            <a:ext cx="8988251" cy="5990789"/>
            <a:chOff x="427452" y="78129"/>
            <a:chExt cx="8988251" cy="5990789"/>
          </a:xfrm>
        </p:grpSpPr>
        <p:sp>
          <p:nvSpPr>
            <p:cNvPr id="2" name="TextBox 1">
              <a:extLst>
                <a:ext uri="{FF2B5EF4-FFF2-40B4-BE49-F238E27FC236}">
                  <a16:creationId xmlns:a16="http://schemas.microsoft.com/office/drawing/2014/main" id="{6F081718-66E1-42DA-8653-C5F4CC5EEDF5}"/>
                </a:ext>
              </a:extLst>
            </p:cNvPr>
            <p:cNvSpPr txBox="1"/>
            <p:nvPr/>
          </p:nvSpPr>
          <p:spPr>
            <a:xfrm>
              <a:off x="427452" y="78129"/>
              <a:ext cx="8988251" cy="923330"/>
            </a:xfrm>
            <a:prstGeom prst="rect">
              <a:avLst/>
            </a:prstGeom>
            <a:noFill/>
          </p:spPr>
          <p:txBody>
            <a:bodyPr wrap="square" rtlCol="0">
              <a:spAutoFit/>
            </a:bodyPr>
            <a:lstStyle/>
            <a:p>
              <a:r>
                <a:rPr lang="tr-TR" dirty="0"/>
                <a:t>11 adet pozitif Q yükü simetrik olarak (eşit aralıklarla) </a:t>
              </a:r>
              <a:r>
                <a:rPr lang="tr-TR" i="1" dirty="0"/>
                <a:t>r</a:t>
              </a:r>
              <a:r>
                <a:rPr lang="tr-TR" dirty="0"/>
                <a:t> yarıçaplı bir çember üzerine yerleştirilmiştir. Sonradan yüklerden biri kaldırılmıştır. Son durumda çemberin merkezindeki elektrik alan büyüklüğü nedir?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3B7FFC-6FB5-46DC-9C15-5B2F466FBBD0}"/>
                    </a:ext>
                  </a:extLst>
                </p:cNvPr>
                <p:cNvSpPr txBox="1"/>
                <p:nvPr/>
              </p:nvSpPr>
              <p:spPr>
                <a:xfrm>
                  <a:off x="2591843" y="4426153"/>
                  <a:ext cx="1008353"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11</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6" name="TextBox 5">
                  <a:extLst>
                    <a:ext uri="{FF2B5EF4-FFF2-40B4-BE49-F238E27FC236}">
                      <a16:creationId xmlns:a16="http://schemas.microsoft.com/office/drawing/2014/main" id="{783B7FFC-6FB5-46DC-9C15-5B2F466FBBD0}"/>
                    </a:ext>
                  </a:extLst>
                </p:cNvPr>
                <p:cNvSpPr txBox="1">
                  <a:spLocks noRot="1" noChangeAspect="1" noMove="1" noResize="1" noEditPoints="1" noAdjustHandles="1" noChangeArrowheads="1" noChangeShapeType="1" noTextEdit="1"/>
                </p:cNvSpPr>
                <p:nvPr/>
              </p:nvSpPr>
              <p:spPr>
                <a:xfrm>
                  <a:off x="2591843" y="4426153"/>
                  <a:ext cx="1008353" cy="756617"/>
                </a:xfrm>
                <a:prstGeom prst="rect">
                  <a:avLst/>
                </a:prstGeom>
                <a:blipFill>
                  <a:blip r:embed="rId2"/>
                  <a:stretch>
                    <a:fillRect/>
                  </a:stretch>
                </a:blipFill>
                <a:ln>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B5A4BBA-DDA4-4943-A07A-383FC502147F}"/>
                </a:ext>
              </a:extLst>
            </p:cNvPr>
            <p:cNvSpPr txBox="1"/>
            <p:nvPr/>
          </p:nvSpPr>
          <p:spPr>
            <a:xfrm>
              <a:off x="1910349" y="1853631"/>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30A9283D-766B-4C59-97B3-57B31DDE5A49}"/>
                </a:ext>
              </a:extLst>
            </p:cNvPr>
            <p:cNvSpPr txBox="1"/>
            <p:nvPr/>
          </p:nvSpPr>
          <p:spPr>
            <a:xfrm>
              <a:off x="1843925" y="2739779"/>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10" name="TextBox 9">
              <a:extLst>
                <a:ext uri="{FF2B5EF4-FFF2-40B4-BE49-F238E27FC236}">
                  <a16:creationId xmlns:a16="http://schemas.microsoft.com/office/drawing/2014/main" id="{DB5BA3BB-E8B5-427F-848A-9AED6387DB9B}"/>
                </a:ext>
              </a:extLst>
            </p:cNvPr>
            <p:cNvSpPr txBox="1"/>
            <p:nvPr/>
          </p:nvSpPr>
          <p:spPr>
            <a:xfrm>
              <a:off x="1774094" y="3625927"/>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11" name="TextBox 10">
              <a:extLst>
                <a:ext uri="{FF2B5EF4-FFF2-40B4-BE49-F238E27FC236}">
                  <a16:creationId xmlns:a16="http://schemas.microsoft.com/office/drawing/2014/main" id="{5B6F16E1-F271-45F9-B4BB-BE4DD396DCDB}"/>
                </a:ext>
              </a:extLst>
            </p:cNvPr>
            <p:cNvSpPr txBox="1"/>
            <p:nvPr/>
          </p:nvSpPr>
          <p:spPr>
            <a:xfrm>
              <a:off x="1774094" y="4512073"/>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12" name="TextBox 11">
              <a:extLst>
                <a:ext uri="{FF2B5EF4-FFF2-40B4-BE49-F238E27FC236}">
                  <a16:creationId xmlns:a16="http://schemas.microsoft.com/office/drawing/2014/main" id="{12525C04-27AB-4970-96BE-5D82D351CBD2}"/>
                </a:ext>
              </a:extLst>
            </p:cNvPr>
            <p:cNvSpPr txBox="1"/>
            <p:nvPr/>
          </p:nvSpPr>
          <p:spPr>
            <a:xfrm>
              <a:off x="1842221" y="5398221"/>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85A001-0358-4CCD-8C21-0021576F3F02}"/>
                    </a:ext>
                  </a:extLst>
                </p:cNvPr>
                <p:cNvSpPr txBox="1"/>
                <p:nvPr/>
              </p:nvSpPr>
              <p:spPr>
                <a:xfrm>
                  <a:off x="2582966" y="1767709"/>
                  <a:ext cx="1008353" cy="76412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11</m:t>
                            </m:r>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4" name="TextBox 13">
                  <a:extLst>
                    <a:ext uri="{FF2B5EF4-FFF2-40B4-BE49-F238E27FC236}">
                      <a16:creationId xmlns:a16="http://schemas.microsoft.com/office/drawing/2014/main" id="{7B85A001-0358-4CCD-8C21-0021576F3F02}"/>
                    </a:ext>
                  </a:extLst>
                </p:cNvPr>
                <p:cNvSpPr txBox="1">
                  <a:spLocks noRot="1" noChangeAspect="1" noMove="1" noResize="1" noEditPoints="1" noAdjustHandles="1" noChangeArrowheads="1" noChangeShapeType="1" noTextEdit="1"/>
                </p:cNvSpPr>
                <p:nvPr/>
              </p:nvSpPr>
              <p:spPr>
                <a:xfrm>
                  <a:off x="2582966" y="1767709"/>
                  <a:ext cx="1008353" cy="764120"/>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B51D53-15BD-4584-8351-ADA556ABEFCB}"/>
                    </a:ext>
                  </a:extLst>
                </p:cNvPr>
                <p:cNvSpPr txBox="1"/>
                <p:nvPr/>
              </p:nvSpPr>
              <p:spPr>
                <a:xfrm>
                  <a:off x="2591843" y="2653857"/>
                  <a:ext cx="1178271"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11</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oMath>
                    </m:oMathPara>
                  </a14:m>
                  <a:endParaRPr lang="tr-TR" sz="2400" dirty="0"/>
                </a:p>
              </p:txBody>
            </p:sp>
          </mc:Choice>
          <mc:Fallback xmlns="">
            <p:sp>
              <p:nvSpPr>
                <p:cNvPr id="15" name="TextBox 14">
                  <a:extLst>
                    <a:ext uri="{FF2B5EF4-FFF2-40B4-BE49-F238E27FC236}">
                      <a16:creationId xmlns:a16="http://schemas.microsoft.com/office/drawing/2014/main" id="{65B51D53-15BD-4584-8351-ADA556ABEFCB}"/>
                    </a:ext>
                  </a:extLst>
                </p:cNvPr>
                <p:cNvSpPr txBox="1">
                  <a:spLocks noRot="1" noChangeAspect="1" noMove="1" noResize="1" noEditPoints="1" noAdjustHandles="1" noChangeArrowheads="1" noChangeShapeType="1" noTextEdit="1"/>
                </p:cNvSpPr>
                <p:nvPr/>
              </p:nvSpPr>
              <p:spPr>
                <a:xfrm>
                  <a:off x="2591843" y="2653857"/>
                  <a:ext cx="1178271" cy="756617"/>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70E6C8-C379-4042-9A86-3C02B8377951}"/>
                    </a:ext>
                  </a:extLst>
                </p:cNvPr>
                <p:cNvSpPr txBox="1"/>
                <p:nvPr/>
              </p:nvSpPr>
              <p:spPr>
                <a:xfrm>
                  <a:off x="2596583" y="3540005"/>
                  <a:ext cx="2418354"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2</m:t>
                                    </m:r>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11</m:t>
                                    </m:r>
                                  </m:den>
                                </m:f>
                              </m:e>
                            </m:d>
                          </m:e>
                        </m:func>
                      </m:oMath>
                    </m:oMathPara>
                  </a14:m>
                  <a:endParaRPr lang="tr-TR" sz="2400" dirty="0"/>
                </a:p>
              </p:txBody>
            </p:sp>
          </mc:Choice>
          <mc:Fallback xmlns="">
            <p:sp>
              <p:nvSpPr>
                <p:cNvPr id="16" name="TextBox 15">
                  <a:extLst>
                    <a:ext uri="{FF2B5EF4-FFF2-40B4-BE49-F238E27FC236}">
                      <a16:creationId xmlns:a16="http://schemas.microsoft.com/office/drawing/2014/main" id="{A870E6C8-C379-4042-9A86-3C02B8377951}"/>
                    </a:ext>
                  </a:extLst>
                </p:cNvPr>
                <p:cNvSpPr txBox="1">
                  <a:spLocks noRot="1" noChangeAspect="1" noMove="1" noResize="1" noEditPoints="1" noAdjustHandles="1" noChangeArrowheads="1" noChangeShapeType="1" noTextEdit="1"/>
                </p:cNvSpPr>
                <p:nvPr/>
              </p:nvSpPr>
              <p:spPr>
                <a:xfrm>
                  <a:off x="2596583" y="3540005"/>
                  <a:ext cx="2418354" cy="756617"/>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8357C14-5E70-4EAC-9FAB-9BB592781EA2}"/>
                    </a:ext>
                  </a:extLst>
                </p:cNvPr>
                <p:cNvSpPr txBox="1"/>
                <p:nvPr/>
              </p:nvSpPr>
              <p:spPr>
                <a:xfrm>
                  <a:off x="2596583" y="5312301"/>
                  <a:ext cx="2418354" cy="75661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400" b="0" i="1" smtClean="0">
                                <a:latin typeface="Cambria Math" panose="02040503050406030204" pitchFamily="18" charset="0"/>
                              </a:rPr>
                            </m:ctrlPr>
                          </m:fPr>
                          <m:num>
                            <m:r>
                              <m:rPr>
                                <m:sty m:val="p"/>
                              </m:rPr>
                              <a:rPr lang="tr-TR" sz="2400" i="1" smtClean="0">
                                <a:latin typeface="Cambria Math" panose="02040503050406030204" pitchFamily="18" charset="0"/>
                              </a:rPr>
                              <m:t>Q</m:t>
                            </m:r>
                          </m:num>
                          <m:den>
                            <m:r>
                              <a:rPr lang="tr-TR" sz="2400" b="0" i="1" smtClean="0">
                                <a:latin typeface="Cambria Math" panose="02040503050406030204" pitchFamily="18" charset="0"/>
                              </a:rPr>
                              <m:t>4</m:t>
                            </m:r>
                            <m:r>
                              <a:rPr lang="tr-TR" sz="2400" b="0" i="1" smtClean="0">
                                <a:latin typeface="Cambria Math" panose="02040503050406030204" pitchFamily="18" charset="0"/>
                                <a:ea typeface="Cambria Math" panose="02040503050406030204" pitchFamily="18" charset="0"/>
                              </a:rPr>
                              <m:t>𝜋</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𝜀</m:t>
                                </m:r>
                              </m:e>
                              <m:sub>
                                <m:r>
                                  <a:rPr lang="tr-TR" sz="2400" b="0" i="1" smtClean="0">
                                    <a:latin typeface="Cambria Math" panose="02040503050406030204" pitchFamily="18" charset="0"/>
                                    <a:ea typeface="Cambria Math" panose="02040503050406030204" pitchFamily="18" charset="0"/>
                                  </a:rPr>
                                  <m:t>0</m:t>
                                </m:r>
                              </m:sub>
                            </m:sSub>
                            <m:sSup>
                              <m:sSupPr>
                                <m:ctrlPr>
                                  <a:rPr lang="tr-TR" sz="2400" b="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𝑟</m:t>
                                </m:r>
                              </m:e>
                              <m:sup>
                                <m:r>
                                  <a:rPr lang="tr-TR" sz="2400" b="0" i="1" smtClean="0">
                                    <a:latin typeface="Cambria Math" panose="02040503050406030204" pitchFamily="18" charset="0"/>
                                    <a:ea typeface="Cambria Math" panose="02040503050406030204" pitchFamily="18" charset="0"/>
                                  </a:rPr>
                                  <m:t>2</m:t>
                                </m:r>
                              </m:sup>
                            </m:sSup>
                          </m:den>
                        </m:f>
                        <m:func>
                          <m:funcPr>
                            <m:ctrlPr>
                              <a:rPr lang="tr-TR" sz="2400" b="0" i="1" smtClean="0">
                                <a:latin typeface="Cambria Math" panose="02040503050406030204" pitchFamily="18" charset="0"/>
                                <a:ea typeface="Cambria Math" panose="02040503050406030204" pitchFamily="18" charset="0"/>
                              </a:rPr>
                            </m:ctrlPr>
                          </m:funcPr>
                          <m:fName>
                            <m:r>
                              <m:rPr>
                                <m:sty m:val="p"/>
                              </m:rPr>
                              <a:rPr lang="tr-TR" sz="2400" b="0" i="0" smtClean="0">
                                <a:latin typeface="Cambria Math" panose="02040503050406030204" pitchFamily="18" charset="0"/>
                                <a:ea typeface="Cambria Math" panose="02040503050406030204" pitchFamily="18" charset="0"/>
                              </a:rPr>
                              <m:t>cos</m:t>
                            </m:r>
                          </m:fName>
                          <m:e>
                            <m:d>
                              <m:dPr>
                                <m:ctrlPr>
                                  <a:rPr lang="tr-TR" sz="2400" b="0" i="1" smtClean="0">
                                    <a:latin typeface="Cambria Math" panose="02040503050406030204" pitchFamily="18" charset="0"/>
                                    <a:ea typeface="Cambria Math" panose="02040503050406030204" pitchFamily="18" charset="0"/>
                                  </a:rPr>
                                </m:ctrlPr>
                              </m:dPr>
                              <m:e>
                                <m:f>
                                  <m:fPr>
                                    <m:type m:val="skw"/>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𝜋</m:t>
                                    </m:r>
                                  </m:num>
                                  <m:den>
                                    <m:r>
                                      <a:rPr lang="tr-TR" sz="2400" b="0" i="1" smtClean="0">
                                        <a:latin typeface="Cambria Math" panose="02040503050406030204" pitchFamily="18" charset="0"/>
                                        <a:ea typeface="Cambria Math" panose="02040503050406030204" pitchFamily="18" charset="0"/>
                                      </a:rPr>
                                      <m:t>11</m:t>
                                    </m:r>
                                  </m:den>
                                </m:f>
                              </m:e>
                            </m:d>
                          </m:e>
                        </m:func>
                      </m:oMath>
                    </m:oMathPara>
                  </a14:m>
                  <a:endParaRPr lang="tr-TR" sz="2400" dirty="0"/>
                </a:p>
              </p:txBody>
            </p:sp>
          </mc:Choice>
          <mc:Fallback xmlns="">
            <p:sp>
              <p:nvSpPr>
                <p:cNvPr id="17" name="TextBox 16">
                  <a:extLst>
                    <a:ext uri="{FF2B5EF4-FFF2-40B4-BE49-F238E27FC236}">
                      <a16:creationId xmlns:a16="http://schemas.microsoft.com/office/drawing/2014/main" id="{48357C14-5E70-4EAC-9FAB-9BB592781EA2}"/>
                    </a:ext>
                  </a:extLst>
                </p:cNvPr>
                <p:cNvSpPr txBox="1">
                  <a:spLocks noRot="1" noChangeAspect="1" noMove="1" noResize="1" noEditPoints="1" noAdjustHandles="1" noChangeArrowheads="1" noChangeShapeType="1" noTextEdit="1"/>
                </p:cNvSpPr>
                <p:nvPr/>
              </p:nvSpPr>
              <p:spPr>
                <a:xfrm>
                  <a:off x="2596583" y="5312301"/>
                  <a:ext cx="2418354" cy="756617"/>
                </a:xfrm>
                <a:prstGeom prst="rect">
                  <a:avLst/>
                </a:prstGeom>
                <a:blipFill>
                  <a:blip r:embed="rId6"/>
                  <a:stretch>
                    <a:fillRect/>
                  </a:stretch>
                </a:blipFill>
                <a:ln>
                  <a:solidFill>
                    <a:srgbClr val="FF0000"/>
                  </a:solid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0FDD3B7F-A184-48C9-9C05-56612AFCD732}"/>
                </a:ext>
              </a:extLst>
            </p:cNvPr>
            <p:cNvSpPr txBox="1"/>
            <p:nvPr/>
          </p:nvSpPr>
          <p:spPr>
            <a:xfrm>
              <a:off x="427452" y="965880"/>
              <a:ext cx="8988251" cy="923330"/>
            </a:xfrm>
            <a:prstGeom prst="rect">
              <a:avLst/>
            </a:prstGeom>
            <a:noFill/>
          </p:spPr>
          <p:txBody>
            <a:bodyPr wrap="square" rtlCol="0">
              <a:spAutoFit/>
            </a:bodyPr>
            <a:lstStyle/>
            <a:p>
              <a:r>
                <a:rPr lang="tr-TR" dirty="0"/>
                <a:t>11</a:t>
              </a:r>
              <a:r>
                <a:rPr lang="en-US" dirty="0"/>
                <a:t> positive charges of magnitude Q are symmetrically placed on the circle of radius </a:t>
              </a:r>
              <a:r>
                <a:rPr lang="en-US" i="1" dirty="0"/>
                <a:t>r</a:t>
              </a:r>
              <a:r>
                <a:rPr lang="en-US" dirty="0"/>
                <a:t>. Later one of the charges is removed. What is the magnitude of the electric field at the center of the circle? </a:t>
              </a:r>
            </a:p>
          </p:txBody>
        </p:sp>
      </p:grpSp>
      <p:sp>
        <p:nvSpPr>
          <p:cNvPr id="19" name="Metin kutusu 18">
            <a:extLst>
              <a:ext uri="{FF2B5EF4-FFF2-40B4-BE49-F238E27FC236}">
                <a16:creationId xmlns:a16="http://schemas.microsoft.com/office/drawing/2014/main" id="{404FF2B8-69BD-4242-A269-1CE2ECE634C0}"/>
              </a:ext>
            </a:extLst>
          </p:cNvPr>
          <p:cNvSpPr txBox="1"/>
          <p:nvPr/>
        </p:nvSpPr>
        <p:spPr>
          <a:xfrm>
            <a:off x="11582400" y="6137189"/>
            <a:ext cx="538480" cy="369332"/>
          </a:xfrm>
          <a:prstGeom prst="rect">
            <a:avLst/>
          </a:prstGeom>
          <a:noFill/>
        </p:spPr>
        <p:txBody>
          <a:bodyPr wrap="square" rtlCol="0">
            <a:spAutoFit/>
          </a:bodyPr>
          <a:lstStyle/>
          <a:p>
            <a:r>
              <a:rPr lang="tr-TR" dirty="0"/>
              <a:t>D4</a:t>
            </a:r>
            <a:endParaRPr lang="en-US" dirty="0"/>
          </a:p>
        </p:txBody>
      </p:sp>
      <p:sp>
        <p:nvSpPr>
          <p:cNvPr id="20" name="Metin kutusu 19">
            <a:extLst>
              <a:ext uri="{FF2B5EF4-FFF2-40B4-BE49-F238E27FC236}">
                <a16:creationId xmlns:a16="http://schemas.microsoft.com/office/drawing/2014/main" id="{1D76F903-A523-4D39-A810-687AE8A31834}"/>
              </a:ext>
            </a:extLst>
          </p:cNvPr>
          <p:cNvSpPr txBox="1"/>
          <p:nvPr/>
        </p:nvSpPr>
        <p:spPr>
          <a:xfrm>
            <a:off x="8178800" y="5664200"/>
            <a:ext cx="1689100" cy="369332"/>
          </a:xfrm>
          <a:prstGeom prst="rect">
            <a:avLst/>
          </a:prstGeom>
          <a:noFill/>
        </p:spPr>
        <p:txBody>
          <a:bodyPr wrap="square" rtlCol="0">
            <a:spAutoFit/>
          </a:bodyPr>
          <a:lstStyle/>
          <a:p>
            <a:r>
              <a:rPr lang="tr-TR" dirty="0"/>
              <a:t>Cevap: hiçbiri</a:t>
            </a:r>
          </a:p>
        </p:txBody>
      </p:sp>
    </p:spTree>
    <p:extLst>
      <p:ext uri="{BB962C8B-B14F-4D97-AF65-F5344CB8AC3E}">
        <p14:creationId xmlns:p14="http://schemas.microsoft.com/office/powerpoint/2010/main" val="183960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62BA3B1A-AD78-40DD-9688-B9D5CD872ED0}"/>
              </a:ext>
            </a:extLst>
          </p:cNvPr>
          <p:cNvSpPr txBox="1"/>
          <p:nvPr/>
        </p:nvSpPr>
        <p:spPr>
          <a:xfrm>
            <a:off x="8006921" y="6071423"/>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a:t>
            </a:r>
            <a:r>
              <a:rPr lang="en-US" dirty="0">
                <a:solidFill>
                  <a:srgbClr val="FF0000"/>
                </a:solidFill>
              </a:rPr>
              <a:t> I</a:t>
            </a:r>
            <a:r>
              <a:rPr lang="tr-TR" dirty="0">
                <a:solidFill>
                  <a:srgbClr val="FF0000"/>
                </a:solidFill>
              </a:rPr>
              <a:t>I</a:t>
            </a:r>
            <a:endParaRPr lang="en-US" dirty="0">
              <a:solidFill>
                <a:srgbClr val="FF0000"/>
              </a:solidFill>
            </a:endParaRPr>
          </a:p>
        </p:txBody>
      </p:sp>
      <p:grpSp>
        <p:nvGrpSpPr>
          <p:cNvPr id="32" name="Grup 31">
            <a:extLst>
              <a:ext uri="{FF2B5EF4-FFF2-40B4-BE49-F238E27FC236}">
                <a16:creationId xmlns:a16="http://schemas.microsoft.com/office/drawing/2014/main" id="{8E866B50-D40D-4CFE-8724-4EB1FE14D632}"/>
              </a:ext>
            </a:extLst>
          </p:cNvPr>
          <p:cNvGrpSpPr/>
          <p:nvPr/>
        </p:nvGrpSpPr>
        <p:grpSpPr>
          <a:xfrm>
            <a:off x="1225244" y="271639"/>
            <a:ext cx="10505437" cy="4656312"/>
            <a:chOff x="1225244" y="271639"/>
            <a:chExt cx="10505437" cy="4656312"/>
          </a:xfrm>
        </p:grpSpPr>
        <p:pic>
          <p:nvPicPr>
            <p:cNvPr id="2" name="Picture 2" descr="https://upload.wikimedia.org/wikipedia/commons/thumb/e/ee/Resistor_symbol_America.svg/320px-Resistor_symbol_America.svg.png">
              <a:extLst>
                <a:ext uri="{FF2B5EF4-FFF2-40B4-BE49-F238E27FC236}">
                  <a16:creationId xmlns:a16="http://schemas.microsoft.com/office/drawing/2014/main" id="{F7051AF9-D394-4B28-8BD7-755A66074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58796" y="1219652"/>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commons/thumb/e/ee/Resistor_symbol_America.svg/320px-Resistor_symbol_America.svg.png">
              <a:extLst>
                <a:ext uri="{FF2B5EF4-FFF2-40B4-BE49-F238E27FC236}">
                  <a16:creationId xmlns:a16="http://schemas.microsoft.com/office/drawing/2014/main" id="{CEE5F853-E587-42AD-8908-CA01FF26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86225" y="277733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thumb/e/ee/Resistor_symbol_America.svg/320px-Resistor_symbol_America.svg.png">
              <a:extLst>
                <a:ext uri="{FF2B5EF4-FFF2-40B4-BE49-F238E27FC236}">
                  <a16:creationId xmlns:a16="http://schemas.microsoft.com/office/drawing/2014/main" id="{F6FC49BC-EA6D-43AD-8AD5-16AC694E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85712" y="1214543"/>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e/ee/Resistor_symbol_America.svg/320px-Resistor_symbol_America.svg.png">
              <a:extLst>
                <a:ext uri="{FF2B5EF4-FFF2-40B4-BE49-F238E27FC236}">
                  <a16:creationId xmlns:a16="http://schemas.microsoft.com/office/drawing/2014/main" id="{67F1B6E9-A133-467F-BFDF-B80987FF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68731" y="278954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e/ee/Resistor_symbol_America.svg/320px-Resistor_symbol_America.svg.png">
              <a:extLst>
                <a:ext uri="{FF2B5EF4-FFF2-40B4-BE49-F238E27FC236}">
                  <a16:creationId xmlns:a16="http://schemas.microsoft.com/office/drawing/2014/main" id="{5E17D880-8305-4E40-90E2-633CE9C0B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058828" y="1985610"/>
              <a:ext cx="1521507" cy="5705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711B883-DFB5-4209-AB4A-0FB38B7C89F7}"/>
                </a:ext>
              </a:extLst>
            </p:cNvPr>
            <p:cNvCxnSpPr/>
            <p:nvPr/>
          </p:nvCxnSpPr>
          <p:spPr>
            <a:xfrm rot="2700000" flipV="1">
              <a:off x="3507308" y="165233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575539-6378-45CF-A76A-3158880D9358}"/>
                </a:ext>
              </a:extLst>
            </p:cNvPr>
            <p:cNvCxnSpPr/>
            <p:nvPr/>
          </p:nvCxnSpPr>
          <p:spPr>
            <a:xfrm rot="2700000" flipV="1">
              <a:off x="4570232" y="58880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841C87-5268-4990-BADC-70F20905CCB8}"/>
                </a:ext>
              </a:extLst>
            </p:cNvPr>
            <p:cNvCxnSpPr/>
            <p:nvPr/>
          </p:nvCxnSpPr>
          <p:spPr>
            <a:xfrm rot="-2700000" flipV="1">
              <a:off x="5089127" y="580218"/>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FF6135-AC76-4783-A0D4-6D33D3CEC834}"/>
                </a:ext>
              </a:extLst>
            </p:cNvPr>
            <p:cNvCxnSpPr/>
            <p:nvPr/>
          </p:nvCxnSpPr>
          <p:spPr>
            <a:xfrm flipH="1">
              <a:off x="3247174"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43B6C2-96D5-49F0-8F06-1F5494C3CD61}"/>
                </a:ext>
              </a:extLst>
            </p:cNvPr>
            <p:cNvCxnSpPr/>
            <p:nvPr/>
          </p:nvCxnSpPr>
          <p:spPr>
            <a:xfrm flipH="1">
              <a:off x="5385008"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DF1394-1ADC-4D10-BCCC-D6279A589ED9}"/>
                </a:ext>
              </a:extLst>
            </p:cNvPr>
            <p:cNvCxnSpPr/>
            <p:nvPr/>
          </p:nvCxnSpPr>
          <p:spPr>
            <a:xfrm rot="-2700000" flipV="1">
              <a:off x="6180176" y="1668007"/>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3A03E-A931-4D5A-912F-D9A7DE3BB372}"/>
                </a:ext>
              </a:extLst>
            </p:cNvPr>
            <p:cNvCxnSpPr/>
            <p:nvPr/>
          </p:nvCxnSpPr>
          <p:spPr>
            <a:xfrm rot="-2700000" flipV="1">
              <a:off x="3505806" y="215479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65189F-344A-4B5E-96A5-C0079DE848AB}"/>
                </a:ext>
              </a:extLst>
            </p:cNvPr>
            <p:cNvCxnSpPr/>
            <p:nvPr/>
          </p:nvCxnSpPr>
          <p:spPr>
            <a:xfrm rot="-2700000" flipV="1">
              <a:off x="4586695" y="323242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F216D4-81D1-4B1B-B561-0EFA55C0E4A4}"/>
                </a:ext>
              </a:extLst>
            </p:cNvPr>
            <p:cNvCxnSpPr/>
            <p:nvPr/>
          </p:nvCxnSpPr>
          <p:spPr>
            <a:xfrm rot="2700000" flipV="1">
              <a:off x="5094625" y="324741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DE402-BC05-4ED4-854B-BEC52D9F22D6}"/>
                </a:ext>
              </a:extLst>
            </p:cNvPr>
            <p:cNvCxnSpPr/>
            <p:nvPr/>
          </p:nvCxnSpPr>
          <p:spPr>
            <a:xfrm rot="2700000" flipV="1">
              <a:off x="6157549" y="218388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1DA30B-649B-435F-B67A-62A74219948E}"/>
                </a:ext>
              </a:extLst>
            </p:cNvPr>
            <p:cNvCxnSpPr/>
            <p:nvPr/>
          </p:nvCxnSpPr>
          <p:spPr>
            <a:xfrm flipV="1">
              <a:off x="1782000" y="3566402"/>
              <a:ext cx="0" cy="292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https://upload.wikimedia.org/wikipedia/commons/thumb/e/ee/Resistor_symbol_America.svg/320px-Resistor_symbol_America.svg.png">
              <a:extLst>
                <a:ext uri="{FF2B5EF4-FFF2-40B4-BE49-F238E27FC236}">
                  <a16:creationId xmlns:a16="http://schemas.microsoft.com/office/drawing/2014/main" id="{F7773E6A-E474-4340-8571-0B53F0FF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7006" y="1647171"/>
              <a:ext cx="1521507" cy="5705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B2C8DB5-B5AC-4509-8086-8E677DFE9BB3}"/>
                </a:ext>
              </a:extLst>
            </p:cNvPr>
            <p:cNvSpPr txBox="1"/>
            <p:nvPr/>
          </p:nvSpPr>
          <p:spPr>
            <a:xfrm rot="16200000">
              <a:off x="1780169" y="1795251"/>
              <a:ext cx="479618" cy="369332"/>
            </a:xfrm>
            <a:prstGeom prst="rect">
              <a:avLst/>
            </a:prstGeom>
            <a:solidFill>
              <a:schemeClr val="bg1"/>
            </a:solidFill>
            <a:effectLst>
              <a:softEdge rad="63500"/>
            </a:effectLst>
          </p:spPr>
          <p:txBody>
            <a:bodyPr wrap="none" rtlCol="0">
              <a:spAutoFit/>
            </a:bodyPr>
            <a:lstStyle/>
            <a:p>
              <a:r>
                <a:rPr lang="en-US" b="1" dirty="0"/>
                <a:t>R6</a:t>
              </a:r>
              <a:endParaRPr lang="tr-TR" b="1" dirty="0"/>
            </a:p>
          </p:txBody>
        </p:sp>
        <p:cxnSp>
          <p:nvCxnSpPr>
            <p:cNvPr id="20" name="Straight Connector 19">
              <a:extLst>
                <a:ext uri="{FF2B5EF4-FFF2-40B4-BE49-F238E27FC236}">
                  <a16:creationId xmlns:a16="http://schemas.microsoft.com/office/drawing/2014/main" id="{F68D7921-80F6-48EC-A731-5F39229E2F3B}"/>
                </a:ext>
              </a:extLst>
            </p:cNvPr>
            <p:cNvCxnSpPr/>
            <p:nvPr/>
          </p:nvCxnSpPr>
          <p:spPr>
            <a:xfrm flipH="1" flipV="1">
              <a:off x="1782002" y="695928"/>
              <a:ext cx="1" cy="872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2892C-8DF1-4044-9AFC-6269032B4863}"/>
                </a:ext>
              </a:extLst>
            </p:cNvPr>
            <p:cNvCxnSpPr/>
            <p:nvPr/>
          </p:nvCxnSpPr>
          <p:spPr>
            <a:xfrm flipV="1">
              <a:off x="1778422" y="2250608"/>
              <a:ext cx="1" cy="735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https://upload.wikimedia.org/wikipedia/commons/thumb/a/a3/Battery_symbol1.svg/205px-Battery_symbol1.svg.png">
              <a:extLst>
                <a:ext uri="{FF2B5EF4-FFF2-40B4-BE49-F238E27FC236}">
                  <a16:creationId xmlns:a16="http://schemas.microsoft.com/office/drawing/2014/main" id="{562E26B5-82C8-4A31-B5AA-91A455426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184" y="2921431"/>
              <a:ext cx="584313" cy="6840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B819D03-1902-4238-81C0-BAAEB399AC8A}"/>
                </a:ext>
              </a:extLst>
            </p:cNvPr>
            <p:cNvSpPr/>
            <p:nvPr/>
          </p:nvSpPr>
          <p:spPr>
            <a:xfrm>
              <a:off x="2067840" y="2955511"/>
              <a:ext cx="356188" cy="461665"/>
            </a:xfrm>
            <a:prstGeom prst="rect">
              <a:avLst/>
            </a:prstGeom>
            <a:solidFill>
              <a:schemeClr val="bg1"/>
            </a:solidFill>
            <a:effectLst>
              <a:softEdge rad="63500"/>
            </a:effectLst>
          </p:spPr>
          <p:txBody>
            <a:bodyPr wrap="none">
              <a:spAutoFit/>
            </a:bodyPr>
            <a:lstStyle/>
            <a:p>
              <a:r>
                <a:rPr lang="en-US" sz="2400" b="1" dirty="0">
                  <a:latin typeface="Cambria Math" panose="02040503050406030204" pitchFamily="18" charset="0"/>
                  <a:ea typeface="Cambria Math" panose="02040503050406030204" pitchFamily="18" charset="0"/>
                </a:rPr>
                <a:t>ℰ</a:t>
              </a:r>
              <a:endParaRPr lang="tr-TR" sz="2400" baseline="-25000" dirty="0"/>
            </a:p>
          </p:txBody>
        </p:sp>
        <p:cxnSp>
          <p:nvCxnSpPr>
            <p:cNvPr id="24" name="Straight Connector 23">
              <a:extLst>
                <a:ext uri="{FF2B5EF4-FFF2-40B4-BE49-F238E27FC236}">
                  <a16:creationId xmlns:a16="http://schemas.microsoft.com/office/drawing/2014/main" id="{C696E618-D443-477A-93D2-CFF7674F8D68}"/>
                </a:ext>
              </a:extLst>
            </p:cNvPr>
            <p:cNvCxnSpPr/>
            <p:nvPr/>
          </p:nvCxnSpPr>
          <p:spPr>
            <a:xfrm flipH="1">
              <a:off x="1778422" y="3866972"/>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300099-DC13-48BA-931C-611881A56793}"/>
                </a:ext>
              </a:extLst>
            </p:cNvPr>
            <p:cNvCxnSpPr/>
            <p:nvPr/>
          </p:nvCxnSpPr>
          <p:spPr>
            <a:xfrm flipH="1">
              <a:off x="1778422" y="695928"/>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0A8B07-7404-499A-A615-84A739E00227}"/>
                </a:ext>
              </a:extLst>
            </p:cNvPr>
            <p:cNvSpPr txBox="1"/>
            <p:nvPr/>
          </p:nvSpPr>
          <p:spPr>
            <a:xfrm rot="16200000">
              <a:off x="5705780" y="1092723"/>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5</a:t>
              </a:r>
            </a:p>
          </p:txBody>
        </p:sp>
        <p:sp>
          <p:nvSpPr>
            <p:cNvPr id="27" name="TextBox 26">
              <a:extLst>
                <a:ext uri="{FF2B5EF4-FFF2-40B4-BE49-F238E27FC236}">
                  <a16:creationId xmlns:a16="http://schemas.microsoft.com/office/drawing/2014/main" id="{33DE968D-4297-4EAA-91FE-D425BB1F6213}"/>
                </a:ext>
              </a:extLst>
            </p:cNvPr>
            <p:cNvSpPr txBox="1"/>
            <p:nvPr/>
          </p:nvSpPr>
          <p:spPr>
            <a:xfrm rot="16200000">
              <a:off x="3510285" y="1144064"/>
              <a:ext cx="479618" cy="369332"/>
            </a:xfrm>
            <a:prstGeom prst="rect">
              <a:avLst/>
            </a:prstGeom>
            <a:solidFill>
              <a:schemeClr val="bg1"/>
            </a:solidFill>
            <a:effectLst>
              <a:softEdge rad="63500"/>
            </a:effectLst>
          </p:spPr>
          <p:txBody>
            <a:bodyPr wrap="none" rtlCol="0">
              <a:spAutoFit/>
            </a:bodyPr>
            <a:lstStyle/>
            <a:p>
              <a:r>
                <a:rPr lang="en-US" b="1" dirty="0"/>
                <a:t>R1</a:t>
              </a:r>
              <a:endParaRPr lang="tr-TR" b="1" dirty="0"/>
            </a:p>
          </p:txBody>
        </p:sp>
        <p:sp>
          <p:nvSpPr>
            <p:cNvPr id="28" name="TextBox 27">
              <a:extLst>
                <a:ext uri="{FF2B5EF4-FFF2-40B4-BE49-F238E27FC236}">
                  <a16:creationId xmlns:a16="http://schemas.microsoft.com/office/drawing/2014/main" id="{E3F785E6-AAB6-4CC9-8D8E-DD5558B9DF4F}"/>
                </a:ext>
              </a:extLst>
            </p:cNvPr>
            <p:cNvSpPr txBox="1"/>
            <p:nvPr/>
          </p:nvSpPr>
          <p:spPr>
            <a:xfrm rot="16200000">
              <a:off x="3411578" y="3010654"/>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2</a:t>
              </a:r>
            </a:p>
          </p:txBody>
        </p:sp>
        <p:sp>
          <p:nvSpPr>
            <p:cNvPr id="29" name="TextBox 28">
              <a:extLst>
                <a:ext uri="{FF2B5EF4-FFF2-40B4-BE49-F238E27FC236}">
                  <a16:creationId xmlns:a16="http://schemas.microsoft.com/office/drawing/2014/main" id="{701DA55E-3198-4257-AF8C-8F7556E3DDAC}"/>
                </a:ext>
              </a:extLst>
            </p:cNvPr>
            <p:cNvSpPr txBox="1"/>
            <p:nvPr/>
          </p:nvSpPr>
          <p:spPr>
            <a:xfrm rot="16200000">
              <a:off x="5707428" y="3047758"/>
              <a:ext cx="479618" cy="369332"/>
            </a:xfrm>
            <a:prstGeom prst="rect">
              <a:avLst/>
            </a:prstGeom>
            <a:solidFill>
              <a:schemeClr val="bg1"/>
            </a:solidFill>
            <a:effectLst>
              <a:softEdge rad="63500"/>
            </a:effectLst>
          </p:spPr>
          <p:txBody>
            <a:bodyPr wrap="none" rtlCol="0">
              <a:spAutoFit/>
            </a:bodyPr>
            <a:lstStyle/>
            <a:p>
              <a:r>
                <a:rPr lang="en-US" b="1" dirty="0"/>
                <a:t>R4</a:t>
              </a:r>
              <a:endParaRPr lang="tr-TR" b="1" dirty="0"/>
            </a:p>
          </p:txBody>
        </p:sp>
        <p:sp>
          <p:nvSpPr>
            <p:cNvPr id="41" name="TextBox 40">
              <a:extLst>
                <a:ext uri="{FF2B5EF4-FFF2-40B4-BE49-F238E27FC236}">
                  <a16:creationId xmlns:a16="http://schemas.microsoft.com/office/drawing/2014/main" id="{6FAD3107-097B-440C-8E70-BBA84577F008}"/>
                </a:ext>
              </a:extLst>
            </p:cNvPr>
            <p:cNvSpPr txBox="1"/>
            <p:nvPr/>
          </p:nvSpPr>
          <p:spPr>
            <a:xfrm>
              <a:off x="4605519" y="1822897"/>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3</a:t>
              </a:r>
            </a:p>
          </p:txBody>
        </p:sp>
        <p:grpSp>
          <p:nvGrpSpPr>
            <p:cNvPr id="42" name="Group 41">
              <a:extLst>
                <a:ext uri="{FF2B5EF4-FFF2-40B4-BE49-F238E27FC236}">
                  <a16:creationId xmlns:a16="http://schemas.microsoft.com/office/drawing/2014/main" id="{456EAA56-402F-4A27-9EE8-69F86A990B27}"/>
                </a:ext>
              </a:extLst>
            </p:cNvPr>
            <p:cNvGrpSpPr/>
            <p:nvPr/>
          </p:nvGrpSpPr>
          <p:grpSpPr>
            <a:xfrm>
              <a:off x="1225244" y="271639"/>
              <a:ext cx="4801833" cy="3533058"/>
              <a:chOff x="412256" y="1559510"/>
              <a:chExt cx="4801833" cy="3533058"/>
            </a:xfrm>
          </p:grpSpPr>
          <p:sp>
            <p:nvSpPr>
              <p:cNvPr id="43" name="TextBox 42">
                <a:extLst>
                  <a:ext uri="{FF2B5EF4-FFF2-40B4-BE49-F238E27FC236}">
                    <a16:creationId xmlns:a16="http://schemas.microsoft.com/office/drawing/2014/main" id="{981B3117-4353-4A65-9D2D-35C2BC92CCE6}"/>
                  </a:ext>
                </a:extLst>
              </p:cNvPr>
              <p:cNvSpPr txBox="1"/>
              <p:nvPr/>
            </p:nvSpPr>
            <p:spPr>
              <a:xfrm>
                <a:off x="2149185" y="1559510"/>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4" name="Straight Arrow Connector 43">
                <a:extLst>
                  <a:ext uri="{FF2B5EF4-FFF2-40B4-BE49-F238E27FC236}">
                    <a16:creationId xmlns:a16="http://schemas.microsoft.com/office/drawing/2014/main" id="{F4B133C8-225E-47D1-A308-9FE4AF203BA3}"/>
                  </a:ext>
                </a:extLst>
              </p:cNvPr>
              <p:cNvCxnSpPr/>
              <p:nvPr/>
            </p:nvCxnSpPr>
            <p:spPr>
              <a:xfrm>
                <a:off x="2069662" y="1885426"/>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8E5D53-C03D-442E-ABE0-8597B5CA5C66}"/>
                  </a:ext>
                </a:extLst>
              </p:cNvPr>
              <p:cNvSpPr txBox="1"/>
              <p:nvPr/>
            </p:nvSpPr>
            <p:spPr>
              <a:xfrm>
                <a:off x="2027743" y="4754014"/>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6" name="Straight Arrow Connector 45">
                <a:extLst>
                  <a:ext uri="{FF2B5EF4-FFF2-40B4-BE49-F238E27FC236}">
                    <a16:creationId xmlns:a16="http://schemas.microsoft.com/office/drawing/2014/main" id="{C9EE27F9-D14D-4744-AC02-EA0D76DA181F}"/>
                  </a:ext>
                </a:extLst>
              </p:cNvPr>
              <p:cNvCxnSpPr/>
              <p:nvPr/>
            </p:nvCxnSpPr>
            <p:spPr>
              <a:xfrm flipH="1">
                <a:off x="1948220" y="507993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83730F4-A3E4-421F-BE31-AEC385D0DEA1}"/>
                  </a:ext>
                </a:extLst>
              </p:cNvPr>
              <p:cNvSpPr txBox="1"/>
              <p:nvPr/>
            </p:nvSpPr>
            <p:spPr>
              <a:xfrm rot="16200000">
                <a:off x="422675" y="2642916"/>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8" name="Straight Arrow Connector 47">
                <a:extLst>
                  <a:ext uri="{FF2B5EF4-FFF2-40B4-BE49-F238E27FC236}">
                    <a16:creationId xmlns:a16="http://schemas.microsoft.com/office/drawing/2014/main" id="{52ED0EF3-A647-4B59-AFAF-0D5C696A7C0D}"/>
                  </a:ext>
                </a:extLst>
              </p:cNvPr>
              <p:cNvCxnSpPr/>
              <p:nvPr/>
            </p:nvCxnSpPr>
            <p:spPr>
              <a:xfrm rot="16200000">
                <a:off x="493767" y="281277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9DF1199-AC4E-4C1A-BC36-6D51C1800332}"/>
                  </a:ext>
                </a:extLst>
              </p:cNvPr>
              <p:cNvSpPr txBox="1"/>
              <p:nvPr/>
            </p:nvSpPr>
            <p:spPr>
              <a:xfrm rot="2379115">
                <a:off x="4624001" y="1929100"/>
                <a:ext cx="317716" cy="338554"/>
              </a:xfrm>
              <a:prstGeom prst="rect">
                <a:avLst/>
              </a:prstGeom>
              <a:noFill/>
            </p:spPr>
            <p:txBody>
              <a:bodyPr wrap="none" rtlCol="0">
                <a:spAutoFit/>
              </a:bodyPr>
              <a:lstStyle/>
              <a:p>
                <a:r>
                  <a:rPr lang="en-US" sz="1600" b="1" dirty="0"/>
                  <a:t>I</a:t>
                </a:r>
                <a:r>
                  <a:rPr lang="en-US" sz="1600" b="1" baseline="-25000" dirty="0"/>
                  <a:t>2</a:t>
                </a:r>
                <a:endParaRPr lang="tr-TR" sz="1600" b="1" baseline="-25000" dirty="0"/>
              </a:p>
            </p:txBody>
          </p:sp>
          <p:cxnSp>
            <p:nvCxnSpPr>
              <p:cNvPr id="50" name="Straight Arrow Connector 49">
                <a:extLst>
                  <a:ext uri="{FF2B5EF4-FFF2-40B4-BE49-F238E27FC236}">
                    <a16:creationId xmlns:a16="http://schemas.microsoft.com/office/drawing/2014/main" id="{3F39AF63-393F-454D-83B3-097283C7864A}"/>
                  </a:ext>
                </a:extLst>
              </p:cNvPr>
              <p:cNvCxnSpPr/>
              <p:nvPr/>
            </p:nvCxnSpPr>
            <p:spPr>
              <a:xfrm rot="2379115">
                <a:off x="4397880" y="2273413"/>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8664CCB-FC51-40F3-BF4F-D19A9CB18DDB}"/>
                  </a:ext>
                </a:extLst>
              </p:cNvPr>
              <p:cNvSpPr txBox="1"/>
              <p:nvPr/>
            </p:nvSpPr>
            <p:spPr>
              <a:xfrm rot="19169813">
                <a:off x="3252190" y="2050694"/>
                <a:ext cx="317716" cy="338554"/>
              </a:xfrm>
              <a:prstGeom prst="rect">
                <a:avLst/>
              </a:prstGeom>
              <a:noFill/>
            </p:spPr>
            <p:txBody>
              <a:bodyPr wrap="none" rtlCol="0">
                <a:spAutoFit/>
              </a:bodyPr>
              <a:lstStyle/>
              <a:p>
                <a:r>
                  <a:rPr lang="en-US" sz="1600" b="1" dirty="0"/>
                  <a:t>I</a:t>
                </a:r>
                <a:r>
                  <a:rPr lang="en-US" sz="1600" b="1" baseline="-25000" dirty="0"/>
                  <a:t>3</a:t>
                </a:r>
                <a:endParaRPr lang="tr-TR" sz="1600" b="1" baseline="-25000" dirty="0"/>
              </a:p>
            </p:txBody>
          </p:sp>
          <p:cxnSp>
            <p:nvCxnSpPr>
              <p:cNvPr id="52" name="Straight Arrow Connector 51">
                <a:extLst>
                  <a:ext uri="{FF2B5EF4-FFF2-40B4-BE49-F238E27FC236}">
                    <a16:creationId xmlns:a16="http://schemas.microsoft.com/office/drawing/2014/main" id="{0E6CB4B9-26E8-4D87-8283-4EFB402DF579}"/>
                  </a:ext>
                </a:extLst>
              </p:cNvPr>
              <p:cNvCxnSpPr/>
              <p:nvPr/>
            </p:nvCxnSpPr>
            <p:spPr>
              <a:xfrm rot="10800000" flipV="1">
                <a:off x="3337456" y="2105276"/>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3929BD-8732-4039-B7A8-4A498B1D40C2}"/>
                  </a:ext>
                </a:extLst>
              </p:cNvPr>
              <p:cNvSpPr txBox="1"/>
              <p:nvPr/>
            </p:nvSpPr>
            <p:spPr>
              <a:xfrm rot="2916889">
                <a:off x="2983068" y="3593420"/>
                <a:ext cx="317716" cy="338554"/>
              </a:xfrm>
              <a:prstGeom prst="rect">
                <a:avLst/>
              </a:prstGeom>
              <a:noFill/>
            </p:spPr>
            <p:txBody>
              <a:bodyPr wrap="none" rtlCol="0">
                <a:spAutoFit/>
              </a:bodyPr>
              <a:lstStyle/>
              <a:p>
                <a:r>
                  <a:rPr lang="en-US" sz="1600" b="1" dirty="0"/>
                  <a:t>I</a:t>
                </a:r>
                <a:r>
                  <a:rPr lang="en-US" sz="1600" b="1" baseline="-25000" dirty="0"/>
                  <a:t>4</a:t>
                </a:r>
                <a:endParaRPr lang="tr-TR" sz="1600" b="1" baseline="-25000" dirty="0"/>
              </a:p>
            </p:txBody>
          </p:sp>
          <p:cxnSp>
            <p:nvCxnSpPr>
              <p:cNvPr id="54" name="Straight Arrow Connector 53">
                <a:extLst>
                  <a:ext uri="{FF2B5EF4-FFF2-40B4-BE49-F238E27FC236}">
                    <a16:creationId xmlns:a16="http://schemas.microsoft.com/office/drawing/2014/main" id="{09096CDB-E2D6-46AC-85F6-3974F3665C8A}"/>
                  </a:ext>
                </a:extLst>
              </p:cNvPr>
              <p:cNvCxnSpPr/>
              <p:nvPr/>
            </p:nvCxnSpPr>
            <p:spPr>
              <a:xfrm>
                <a:off x="2830131" y="3724281"/>
                <a:ext cx="446713" cy="478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4C1E6B2-4B2A-49B2-8197-9BE55059B0B3}"/>
                  </a:ext>
                </a:extLst>
              </p:cNvPr>
              <p:cNvSpPr txBox="1"/>
              <p:nvPr/>
            </p:nvSpPr>
            <p:spPr>
              <a:xfrm rot="19169813">
                <a:off x="4709498" y="3682008"/>
                <a:ext cx="317716" cy="338554"/>
              </a:xfrm>
              <a:prstGeom prst="rect">
                <a:avLst/>
              </a:prstGeom>
              <a:noFill/>
            </p:spPr>
            <p:txBody>
              <a:bodyPr wrap="none" rtlCol="0">
                <a:spAutoFit/>
              </a:bodyPr>
              <a:lstStyle/>
              <a:p>
                <a:r>
                  <a:rPr lang="en-US" sz="1600" b="1" dirty="0"/>
                  <a:t>I</a:t>
                </a:r>
                <a:r>
                  <a:rPr lang="en-US" sz="1600" b="1" baseline="-25000" dirty="0"/>
                  <a:t>6</a:t>
                </a:r>
                <a:endParaRPr lang="tr-TR" sz="1600" b="1" baseline="-25000" dirty="0"/>
              </a:p>
            </p:txBody>
          </p:sp>
          <p:cxnSp>
            <p:nvCxnSpPr>
              <p:cNvPr id="56" name="Straight Arrow Connector 55">
                <a:extLst>
                  <a:ext uri="{FF2B5EF4-FFF2-40B4-BE49-F238E27FC236}">
                    <a16:creationId xmlns:a16="http://schemas.microsoft.com/office/drawing/2014/main" id="{FD7AA393-4C41-4BF6-93F6-C9E34065989C}"/>
                  </a:ext>
                </a:extLst>
              </p:cNvPr>
              <p:cNvCxnSpPr/>
              <p:nvPr/>
            </p:nvCxnSpPr>
            <p:spPr>
              <a:xfrm rot="10800000" flipV="1">
                <a:off x="4794764" y="3736590"/>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3FFD7C9-F212-4A39-AA38-2DACCB58AE34}"/>
                  </a:ext>
                </a:extLst>
              </p:cNvPr>
              <p:cNvSpPr txBox="1"/>
              <p:nvPr/>
            </p:nvSpPr>
            <p:spPr>
              <a:xfrm>
                <a:off x="3138221" y="3131839"/>
                <a:ext cx="317716" cy="338554"/>
              </a:xfrm>
              <a:prstGeom prst="rect">
                <a:avLst/>
              </a:prstGeom>
              <a:noFill/>
            </p:spPr>
            <p:txBody>
              <a:bodyPr wrap="none" rtlCol="0">
                <a:spAutoFit/>
              </a:bodyPr>
              <a:lstStyle/>
              <a:p>
                <a:r>
                  <a:rPr lang="en-US" sz="1600" b="1" dirty="0"/>
                  <a:t>I</a:t>
                </a:r>
                <a:r>
                  <a:rPr lang="en-US" sz="1600" b="1" baseline="-25000" dirty="0"/>
                  <a:t>5</a:t>
                </a:r>
                <a:endParaRPr lang="tr-TR" sz="1600" b="1" baseline="-25000" dirty="0"/>
              </a:p>
            </p:txBody>
          </p:sp>
          <p:cxnSp>
            <p:nvCxnSpPr>
              <p:cNvPr id="58" name="Straight Arrow Connector 57">
                <a:extLst>
                  <a:ext uri="{FF2B5EF4-FFF2-40B4-BE49-F238E27FC236}">
                    <a16:creationId xmlns:a16="http://schemas.microsoft.com/office/drawing/2014/main" id="{FCA9FE2A-741E-413B-80EC-575D7512FC24}"/>
                  </a:ext>
                </a:extLst>
              </p:cNvPr>
              <p:cNvCxnSpPr/>
              <p:nvPr/>
            </p:nvCxnSpPr>
            <p:spPr>
              <a:xfrm>
                <a:off x="3058698" y="3457755"/>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969E5A4-CB2E-4CC9-BA64-CAA79D5F031E}"/>
                    </a:ext>
                  </a:extLst>
                </p:cNvPr>
                <p:cNvSpPr txBox="1"/>
                <p:nvPr/>
              </p:nvSpPr>
              <p:spPr>
                <a:xfrm>
                  <a:off x="7642581" y="2131337"/>
                  <a:ext cx="3087577"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rPr>
                              <m:t>2</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tr-TR" sz="2400" b="0" i="1" smtClean="0">
                            <a:latin typeface="Cambria Math" panose="02040503050406030204" pitchFamily="18" charset="0"/>
                          </a:rPr>
                          <m:t>=0</m:t>
                        </m:r>
                      </m:oMath>
                    </m:oMathPara>
                  </a14:m>
                  <a:endParaRPr lang="tr-TR" sz="2400" dirty="0"/>
                </a:p>
              </p:txBody>
            </p:sp>
          </mc:Choice>
          <mc:Fallback xmlns="">
            <p:sp>
              <p:nvSpPr>
                <p:cNvPr id="60" name="TextBox 59">
                  <a:extLst>
                    <a:ext uri="{FF2B5EF4-FFF2-40B4-BE49-F238E27FC236}">
                      <a16:creationId xmlns:a16="http://schemas.microsoft.com/office/drawing/2014/main" id="{0969E5A4-CB2E-4CC9-BA64-CAA79D5F031E}"/>
                    </a:ext>
                  </a:extLst>
                </p:cNvPr>
                <p:cNvSpPr txBox="1">
                  <a:spLocks noRot="1" noChangeAspect="1" noMove="1" noResize="1" noEditPoints="1" noAdjustHandles="1" noChangeArrowheads="1" noChangeShapeType="1" noTextEdit="1"/>
                </p:cNvSpPr>
                <p:nvPr/>
              </p:nvSpPr>
              <p:spPr>
                <a:xfrm>
                  <a:off x="7642581" y="2131337"/>
                  <a:ext cx="3087577" cy="369332"/>
                </a:xfrm>
                <a:prstGeom prst="rect">
                  <a:avLst/>
                </a:prstGeom>
                <a:blipFill>
                  <a:blip r:embed="rId4"/>
                  <a:stretch>
                    <a:fillRect l="-1772" r="-1772" b="-1290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C5F604D-413B-43A1-A68D-959632A61AFF}"/>
                    </a:ext>
                  </a:extLst>
                </p:cNvPr>
                <p:cNvSpPr txBox="1"/>
                <p:nvPr/>
              </p:nvSpPr>
              <p:spPr>
                <a:xfrm>
                  <a:off x="7626156" y="1506334"/>
                  <a:ext cx="2558713"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oMath>
                    </m:oMathPara>
                  </a14:m>
                  <a:endParaRPr lang="tr-TR" sz="2400" dirty="0"/>
                </a:p>
              </p:txBody>
            </p:sp>
          </mc:Choice>
          <mc:Fallback xmlns="">
            <p:sp>
              <p:nvSpPr>
                <p:cNvPr id="61" name="TextBox 60">
                  <a:extLst>
                    <a:ext uri="{FF2B5EF4-FFF2-40B4-BE49-F238E27FC236}">
                      <a16:creationId xmlns:a16="http://schemas.microsoft.com/office/drawing/2014/main" id="{FC5F604D-413B-43A1-A68D-959632A61AFF}"/>
                    </a:ext>
                  </a:extLst>
                </p:cNvPr>
                <p:cNvSpPr txBox="1">
                  <a:spLocks noRot="1" noChangeAspect="1" noMove="1" noResize="1" noEditPoints="1" noAdjustHandles="1" noChangeArrowheads="1" noChangeShapeType="1" noTextEdit="1"/>
                </p:cNvSpPr>
                <p:nvPr/>
              </p:nvSpPr>
              <p:spPr>
                <a:xfrm>
                  <a:off x="7626156" y="1506334"/>
                  <a:ext cx="2558713" cy="369332"/>
                </a:xfrm>
                <a:prstGeom prst="rect">
                  <a:avLst/>
                </a:prstGeom>
                <a:blipFill>
                  <a:blip r:embed="rId5"/>
                  <a:stretch>
                    <a:fillRect l="-1896" r="-237" b="-12698"/>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3A88D32-0ECA-475C-96F7-9D033A2EB956}"/>
                    </a:ext>
                  </a:extLst>
                </p:cNvPr>
                <p:cNvSpPr txBox="1"/>
                <p:nvPr/>
              </p:nvSpPr>
              <p:spPr>
                <a:xfrm>
                  <a:off x="7626156" y="841835"/>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=0</m:t>
                        </m:r>
                      </m:oMath>
                    </m:oMathPara>
                  </a14:m>
                  <a:endParaRPr lang="tr-TR" sz="2400" dirty="0"/>
                </a:p>
              </p:txBody>
            </p:sp>
          </mc:Choice>
          <mc:Fallback xmlns="">
            <p:sp>
              <p:nvSpPr>
                <p:cNvPr id="62" name="TextBox 61">
                  <a:extLst>
                    <a:ext uri="{FF2B5EF4-FFF2-40B4-BE49-F238E27FC236}">
                      <a16:creationId xmlns:a16="http://schemas.microsoft.com/office/drawing/2014/main" id="{33A88D32-0ECA-475C-96F7-9D033A2EB956}"/>
                    </a:ext>
                  </a:extLst>
                </p:cNvPr>
                <p:cNvSpPr txBox="1">
                  <a:spLocks noRot="1" noChangeAspect="1" noMove="1" noResize="1" noEditPoints="1" noAdjustHandles="1" noChangeArrowheads="1" noChangeShapeType="1" noTextEdit="1"/>
                </p:cNvSpPr>
                <p:nvPr/>
              </p:nvSpPr>
              <p:spPr>
                <a:xfrm>
                  <a:off x="7626156" y="841835"/>
                  <a:ext cx="3850478" cy="369332"/>
                </a:xfrm>
                <a:prstGeom prst="rect">
                  <a:avLst/>
                </a:prstGeom>
                <a:blipFill>
                  <a:blip r:embed="rId6"/>
                  <a:stretch>
                    <a:fillRect r="-1262" b="-11111"/>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D251339-B0C5-4E6F-8721-72C3CB3F7FCD}"/>
                    </a:ext>
                  </a:extLst>
                </p:cNvPr>
                <p:cNvSpPr txBox="1"/>
                <p:nvPr/>
              </p:nvSpPr>
              <p:spPr>
                <a:xfrm>
                  <a:off x="7626156" y="2834472"/>
                  <a:ext cx="3316805"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2</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en-US" sz="2400" b="0" i="1" smtClean="0">
                            <a:latin typeface="Cambria Math" panose="02040503050406030204" pitchFamily="18" charset="0"/>
                          </a:rPr>
                          <m:t>=0</m:t>
                        </m:r>
                      </m:oMath>
                    </m:oMathPara>
                  </a14:m>
                  <a:endParaRPr lang="tr-TR" sz="2400" dirty="0"/>
                </a:p>
              </p:txBody>
            </p:sp>
          </mc:Choice>
          <mc:Fallback xmlns="">
            <p:sp>
              <p:nvSpPr>
                <p:cNvPr id="63" name="TextBox 62">
                  <a:extLst>
                    <a:ext uri="{FF2B5EF4-FFF2-40B4-BE49-F238E27FC236}">
                      <a16:creationId xmlns:a16="http://schemas.microsoft.com/office/drawing/2014/main" id="{4D251339-B0C5-4E6F-8721-72C3CB3F7FCD}"/>
                    </a:ext>
                  </a:extLst>
                </p:cNvPr>
                <p:cNvSpPr txBox="1">
                  <a:spLocks noRot="1" noChangeAspect="1" noMove="1" noResize="1" noEditPoints="1" noAdjustHandles="1" noChangeArrowheads="1" noChangeShapeType="1" noTextEdit="1"/>
                </p:cNvSpPr>
                <p:nvPr/>
              </p:nvSpPr>
              <p:spPr>
                <a:xfrm>
                  <a:off x="7626156" y="2834472"/>
                  <a:ext cx="3316805" cy="369332"/>
                </a:xfrm>
                <a:prstGeom prst="rect">
                  <a:avLst/>
                </a:prstGeom>
                <a:blipFill>
                  <a:blip r:embed="rId7"/>
                  <a:stretch>
                    <a:fillRect r="-1648" b="-11111"/>
                  </a:stretch>
                </a:blipFill>
                <a:ln>
                  <a:solidFill>
                    <a:srgbClr val="FF0000"/>
                  </a:solidFill>
                </a:ln>
              </p:spPr>
              <p:txBody>
                <a:bodyPr/>
                <a:lstStyle/>
                <a:p>
                  <a:r>
                    <a:rPr lang="en-US">
                      <a:noFill/>
                    </a:rPr>
                    <a:t> </a:t>
                  </a:r>
                </a:p>
              </p:txBody>
            </p:sp>
          </mc:Fallback>
        </mc:AlternateContent>
        <p:sp>
          <p:nvSpPr>
            <p:cNvPr id="64" name="TextBox 63">
              <a:extLst>
                <a:ext uri="{FF2B5EF4-FFF2-40B4-BE49-F238E27FC236}">
                  <a16:creationId xmlns:a16="http://schemas.microsoft.com/office/drawing/2014/main" id="{BD354A4B-899A-4EF9-9115-DEC56902AC57}"/>
                </a:ext>
              </a:extLst>
            </p:cNvPr>
            <p:cNvSpPr txBox="1"/>
            <p:nvPr/>
          </p:nvSpPr>
          <p:spPr>
            <a:xfrm>
              <a:off x="6979498" y="735045"/>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65" name="TextBox 64">
              <a:extLst>
                <a:ext uri="{FF2B5EF4-FFF2-40B4-BE49-F238E27FC236}">
                  <a16:creationId xmlns:a16="http://schemas.microsoft.com/office/drawing/2014/main" id="{2253F66A-D9C6-490F-B188-A100684E144E}"/>
                </a:ext>
              </a:extLst>
            </p:cNvPr>
            <p:cNvSpPr txBox="1"/>
            <p:nvPr/>
          </p:nvSpPr>
          <p:spPr>
            <a:xfrm>
              <a:off x="6966342" y="1390373"/>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66" name="TextBox 65">
              <a:extLst>
                <a:ext uri="{FF2B5EF4-FFF2-40B4-BE49-F238E27FC236}">
                  <a16:creationId xmlns:a16="http://schemas.microsoft.com/office/drawing/2014/main" id="{D2414CF0-7C56-4660-B542-8BE5BE7E3928}"/>
                </a:ext>
              </a:extLst>
            </p:cNvPr>
            <p:cNvSpPr txBox="1"/>
            <p:nvPr/>
          </p:nvSpPr>
          <p:spPr>
            <a:xfrm>
              <a:off x="6956091" y="2039136"/>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67" name="TextBox 66">
              <a:extLst>
                <a:ext uri="{FF2B5EF4-FFF2-40B4-BE49-F238E27FC236}">
                  <a16:creationId xmlns:a16="http://schemas.microsoft.com/office/drawing/2014/main" id="{40C6C2D4-9D88-42C8-8418-00746E516C17}"/>
                </a:ext>
              </a:extLst>
            </p:cNvPr>
            <p:cNvSpPr txBox="1"/>
            <p:nvPr/>
          </p:nvSpPr>
          <p:spPr>
            <a:xfrm>
              <a:off x="6958986" y="2705927"/>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68" name="TextBox 67">
              <a:extLst>
                <a:ext uri="{FF2B5EF4-FFF2-40B4-BE49-F238E27FC236}">
                  <a16:creationId xmlns:a16="http://schemas.microsoft.com/office/drawing/2014/main" id="{F3B8DA2E-B9A0-4FBE-87E9-D3F557FDF483}"/>
                </a:ext>
              </a:extLst>
            </p:cNvPr>
            <p:cNvSpPr txBox="1"/>
            <p:nvPr/>
          </p:nvSpPr>
          <p:spPr>
            <a:xfrm>
              <a:off x="7003716" y="3297427"/>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4A9562E-2664-4A1F-A9ED-D1AB3D970638}"/>
                    </a:ext>
                  </a:extLst>
                </p:cNvPr>
                <p:cNvSpPr txBox="1"/>
                <p:nvPr/>
              </p:nvSpPr>
              <p:spPr>
                <a:xfrm>
                  <a:off x="7628464" y="3429000"/>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tr-TR" sz="2400" b="0" i="1" smtClean="0">
                            <a:latin typeface="Cambria Math" panose="02040503050406030204" pitchFamily="18" charset="0"/>
                            <a:ea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i="1">
                                <a:latin typeface="Cambria Math" panose="02040503050406030204" pitchFamily="18" charset="0"/>
                              </a:rPr>
                              <m:t>6</m:t>
                            </m:r>
                          </m:sub>
                        </m:sSub>
                        <m:r>
                          <a:rPr lang="tr-TR" sz="2400" b="0" i="1" smtClean="0">
                            <a:latin typeface="Cambria Math" panose="02040503050406030204" pitchFamily="18" charset="0"/>
                          </a:rPr>
                          <m:t>=0</m:t>
                        </m:r>
                      </m:oMath>
                    </m:oMathPara>
                  </a14:m>
                  <a:endParaRPr lang="tr-TR" sz="2400" dirty="0"/>
                </a:p>
              </p:txBody>
            </p:sp>
          </mc:Choice>
          <mc:Fallback xmlns="">
            <p:sp>
              <p:nvSpPr>
                <p:cNvPr id="70" name="TextBox 69">
                  <a:extLst>
                    <a:ext uri="{FF2B5EF4-FFF2-40B4-BE49-F238E27FC236}">
                      <a16:creationId xmlns:a16="http://schemas.microsoft.com/office/drawing/2014/main" id="{54A9562E-2664-4A1F-A9ED-D1AB3D970638}"/>
                    </a:ext>
                  </a:extLst>
                </p:cNvPr>
                <p:cNvSpPr txBox="1">
                  <a:spLocks noRot="1" noChangeAspect="1" noMove="1" noResize="1" noEditPoints="1" noAdjustHandles="1" noChangeArrowheads="1" noChangeShapeType="1" noTextEdit="1"/>
                </p:cNvSpPr>
                <p:nvPr/>
              </p:nvSpPr>
              <p:spPr>
                <a:xfrm>
                  <a:off x="7628464" y="3429000"/>
                  <a:ext cx="3850478" cy="369332"/>
                </a:xfrm>
                <a:prstGeom prst="rect">
                  <a:avLst/>
                </a:prstGeom>
                <a:blipFill>
                  <a:blip r:embed="rId8"/>
                  <a:stretch>
                    <a:fillRect r="-1262" b="-11290"/>
                  </a:stretch>
                </a:blipFill>
                <a:ln>
                  <a:solidFill>
                    <a:srgbClr val="FF0000"/>
                  </a:solidFill>
                </a:ln>
              </p:spPr>
              <p:txBody>
                <a:bodyPr/>
                <a:lstStyle/>
                <a:p>
                  <a:r>
                    <a:rPr lang="en-US">
                      <a:noFill/>
                    </a:rPr>
                    <a:t> </a:t>
                  </a:r>
                </a:p>
              </p:txBody>
            </p:sp>
          </mc:Fallback>
        </mc:AlternateContent>
        <p:sp>
          <p:nvSpPr>
            <p:cNvPr id="30" name="Rectangle 29">
              <a:extLst>
                <a:ext uri="{FF2B5EF4-FFF2-40B4-BE49-F238E27FC236}">
                  <a16:creationId xmlns:a16="http://schemas.microsoft.com/office/drawing/2014/main" id="{3BEFA76A-7039-4688-B12E-9603E73DB91B}"/>
                </a:ext>
              </a:extLst>
            </p:cNvPr>
            <p:cNvSpPr/>
            <p:nvPr/>
          </p:nvSpPr>
          <p:spPr>
            <a:xfrm>
              <a:off x="1647571" y="4059150"/>
              <a:ext cx="10083110" cy="369332"/>
            </a:xfrm>
            <a:prstGeom prst="rect">
              <a:avLst/>
            </a:prstGeom>
          </p:spPr>
          <p:txBody>
            <a:bodyPr wrap="square">
              <a:spAutoFit/>
            </a:bodyPr>
            <a:lstStyle/>
            <a:p>
              <a:r>
                <a:rPr lang="en-US" dirty="0"/>
                <a:t>Consider the circuit shown in the figure and the provided current directions. Which equation </a:t>
              </a:r>
              <a:r>
                <a:rPr lang="tr-TR" dirty="0"/>
                <a:t>is </a:t>
              </a:r>
              <a:r>
                <a:rPr lang="en-US" dirty="0"/>
                <a:t>correct?</a:t>
              </a:r>
            </a:p>
          </p:txBody>
        </p:sp>
        <p:sp>
          <p:nvSpPr>
            <p:cNvPr id="36" name="Rectangle 35">
              <a:extLst>
                <a:ext uri="{FF2B5EF4-FFF2-40B4-BE49-F238E27FC236}">
                  <a16:creationId xmlns:a16="http://schemas.microsoft.com/office/drawing/2014/main" id="{015E477B-94FB-42A1-89ED-D01F8EEAC7B9}"/>
                </a:ext>
              </a:extLst>
            </p:cNvPr>
            <p:cNvSpPr/>
            <p:nvPr/>
          </p:nvSpPr>
          <p:spPr>
            <a:xfrm>
              <a:off x="1664047" y="4558619"/>
              <a:ext cx="9630029" cy="369332"/>
            </a:xfrm>
            <a:prstGeom prst="rect">
              <a:avLst/>
            </a:prstGeom>
          </p:spPr>
          <p:txBody>
            <a:bodyPr wrap="square">
              <a:spAutoFit/>
            </a:bodyPr>
            <a:lstStyle/>
            <a:p>
              <a:r>
                <a:rPr lang="tr-TR" dirty="0"/>
                <a:t>Şekilde gösterilen devreyi ve verilmiş olan akım yönlerini göz önüne alırsak hangi denklem doğrudur?</a:t>
              </a:r>
            </a:p>
          </p:txBody>
        </p:sp>
      </p:grpSp>
      <p:sp>
        <p:nvSpPr>
          <p:cNvPr id="31" name="Metin kutusu 30">
            <a:extLst>
              <a:ext uri="{FF2B5EF4-FFF2-40B4-BE49-F238E27FC236}">
                <a16:creationId xmlns:a16="http://schemas.microsoft.com/office/drawing/2014/main" id="{7D477B1D-0A15-451B-A475-1B5A162F7200}"/>
              </a:ext>
            </a:extLst>
          </p:cNvPr>
          <p:cNvSpPr txBox="1"/>
          <p:nvPr/>
        </p:nvSpPr>
        <p:spPr>
          <a:xfrm>
            <a:off x="11294076" y="6211330"/>
            <a:ext cx="436605" cy="369332"/>
          </a:xfrm>
          <a:prstGeom prst="rect">
            <a:avLst/>
          </a:prstGeom>
          <a:noFill/>
        </p:spPr>
        <p:txBody>
          <a:bodyPr wrap="square" rtlCol="0">
            <a:spAutoFit/>
          </a:bodyPr>
          <a:lstStyle/>
          <a:p>
            <a:r>
              <a:rPr lang="tr-TR" dirty="0"/>
              <a:t>A5</a:t>
            </a:r>
            <a:endParaRPr lang="en-US" dirty="0"/>
          </a:p>
        </p:txBody>
      </p:sp>
    </p:spTree>
    <p:extLst>
      <p:ext uri="{BB962C8B-B14F-4D97-AF65-F5344CB8AC3E}">
        <p14:creationId xmlns:p14="http://schemas.microsoft.com/office/powerpoint/2010/main" val="179900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62BA3B1A-AD78-40DD-9688-B9D5CD872ED0}"/>
              </a:ext>
            </a:extLst>
          </p:cNvPr>
          <p:cNvSpPr txBox="1"/>
          <p:nvPr/>
        </p:nvSpPr>
        <p:spPr>
          <a:xfrm>
            <a:off x="8006921" y="6071423"/>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a:t>
            </a:r>
            <a:r>
              <a:rPr lang="en-US" dirty="0">
                <a:solidFill>
                  <a:srgbClr val="FF0000"/>
                </a:solidFill>
              </a:rPr>
              <a:t> V</a:t>
            </a:r>
          </a:p>
        </p:txBody>
      </p:sp>
      <p:grpSp>
        <p:nvGrpSpPr>
          <p:cNvPr id="31" name="Grup 30">
            <a:extLst>
              <a:ext uri="{FF2B5EF4-FFF2-40B4-BE49-F238E27FC236}">
                <a16:creationId xmlns:a16="http://schemas.microsoft.com/office/drawing/2014/main" id="{0956D830-4728-451C-B9EF-738D0685A4AB}"/>
              </a:ext>
            </a:extLst>
          </p:cNvPr>
          <p:cNvGrpSpPr/>
          <p:nvPr/>
        </p:nvGrpSpPr>
        <p:grpSpPr>
          <a:xfrm>
            <a:off x="1225244" y="271639"/>
            <a:ext cx="10505437" cy="4656312"/>
            <a:chOff x="1225244" y="271639"/>
            <a:chExt cx="10505437" cy="4656312"/>
          </a:xfrm>
        </p:grpSpPr>
        <p:pic>
          <p:nvPicPr>
            <p:cNvPr id="2" name="Picture 2" descr="https://upload.wikimedia.org/wikipedia/commons/thumb/e/ee/Resistor_symbol_America.svg/320px-Resistor_symbol_America.svg.png">
              <a:extLst>
                <a:ext uri="{FF2B5EF4-FFF2-40B4-BE49-F238E27FC236}">
                  <a16:creationId xmlns:a16="http://schemas.microsoft.com/office/drawing/2014/main" id="{F7051AF9-D394-4B28-8BD7-755A66074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58796" y="1219652"/>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commons/thumb/e/ee/Resistor_symbol_America.svg/320px-Resistor_symbol_America.svg.png">
              <a:extLst>
                <a:ext uri="{FF2B5EF4-FFF2-40B4-BE49-F238E27FC236}">
                  <a16:creationId xmlns:a16="http://schemas.microsoft.com/office/drawing/2014/main" id="{CEE5F853-E587-42AD-8908-CA01FF26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86225" y="277733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thumb/e/ee/Resistor_symbol_America.svg/320px-Resistor_symbol_America.svg.png">
              <a:extLst>
                <a:ext uri="{FF2B5EF4-FFF2-40B4-BE49-F238E27FC236}">
                  <a16:creationId xmlns:a16="http://schemas.microsoft.com/office/drawing/2014/main" id="{F6FC49BC-EA6D-43AD-8AD5-16AC694E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85712" y="1214543"/>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e/ee/Resistor_symbol_America.svg/320px-Resistor_symbol_America.svg.png">
              <a:extLst>
                <a:ext uri="{FF2B5EF4-FFF2-40B4-BE49-F238E27FC236}">
                  <a16:creationId xmlns:a16="http://schemas.microsoft.com/office/drawing/2014/main" id="{67F1B6E9-A133-467F-BFDF-B80987FF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68731" y="278954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e/ee/Resistor_symbol_America.svg/320px-Resistor_symbol_America.svg.png">
              <a:extLst>
                <a:ext uri="{FF2B5EF4-FFF2-40B4-BE49-F238E27FC236}">
                  <a16:creationId xmlns:a16="http://schemas.microsoft.com/office/drawing/2014/main" id="{5E17D880-8305-4E40-90E2-633CE9C0B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058828" y="1985610"/>
              <a:ext cx="1521507" cy="5705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711B883-DFB5-4209-AB4A-0FB38B7C89F7}"/>
                </a:ext>
              </a:extLst>
            </p:cNvPr>
            <p:cNvCxnSpPr/>
            <p:nvPr/>
          </p:nvCxnSpPr>
          <p:spPr>
            <a:xfrm rot="2700000" flipV="1">
              <a:off x="3507308" y="165233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575539-6378-45CF-A76A-3158880D9358}"/>
                </a:ext>
              </a:extLst>
            </p:cNvPr>
            <p:cNvCxnSpPr/>
            <p:nvPr/>
          </p:nvCxnSpPr>
          <p:spPr>
            <a:xfrm rot="2700000" flipV="1">
              <a:off x="4570232" y="58880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841C87-5268-4990-BADC-70F20905CCB8}"/>
                </a:ext>
              </a:extLst>
            </p:cNvPr>
            <p:cNvCxnSpPr/>
            <p:nvPr/>
          </p:nvCxnSpPr>
          <p:spPr>
            <a:xfrm rot="-2700000" flipV="1">
              <a:off x="5089127" y="580218"/>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FF6135-AC76-4783-A0D4-6D33D3CEC834}"/>
                </a:ext>
              </a:extLst>
            </p:cNvPr>
            <p:cNvCxnSpPr/>
            <p:nvPr/>
          </p:nvCxnSpPr>
          <p:spPr>
            <a:xfrm flipH="1">
              <a:off x="3247174"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43B6C2-96D5-49F0-8F06-1F5494C3CD61}"/>
                </a:ext>
              </a:extLst>
            </p:cNvPr>
            <p:cNvCxnSpPr/>
            <p:nvPr/>
          </p:nvCxnSpPr>
          <p:spPr>
            <a:xfrm flipH="1">
              <a:off x="5385008"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DF1394-1ADC-4D10-BCCC-D6279A589ED9}"/>
                </a:ext>
              </a:extLst>
            </p:cNvPr>
            <p:cNvCxnSpPr/>
            <p:nvPr/>
          </p:nvCxnSpPr>
          <p:spPr>
            <a:xfrm rot="-2700000" flipV="1">
              <a:off x="6180176" y="1668007"/>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3A03E-A931-4D5A-912F-D9A7DE3BB372}"/>
                </a:ext>
              </a:extLst>
            </p:cNvPr>
            <p:cNvCxnSpPr/>
            <p:nvPr/>
          </p:nvCxnSpPr>
          <p:spPr>
            <a:xfrm rot="-2700000" flipV="1">
              <a:off x="3505806" y="215479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65189F-344A-4B5E-96A5-C0079DE848AB}"/>
                </a:ext>
              </a:extLst>
            </p:cNvPr>
            <p:cNvCxnSpPr/>
            <p:nvPr/>
          </p:nvCxnSpPr>
          <p:spPr>
            <a:xfrm rot="-2700000" flipV="1">
              <a:off x="4586695" y="323242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F216D4-81D1-4B1B-B561-0EFA55C0E4A4}"/>
                </a:ext>
              </a:extLst>
            </p:cNvPr>
            <p:cNvCxnSpPr/>
            <p:nvPr/>
          </p:nvCxnSpPr>
          <p:spPr>
            <a:xfrm rot="2700000" flipV="1">
              <a:off x="5094625" y="324741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DE402-BC05-4ED4-854B-BEC52D9F22D6}"/>
                </a:ext>
              </a:extLst>
            </p:cNvPr>
            <p:cNvCxnSpPr/>
            <p:nvPr/>
          </p:nvCxnSpPr>
          <p:spPr>
            <a:xfrm rot="2700000" flipV="1">
              <a:off x="6157549" y="218388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1DA30B-649B-435F-B67A-62A74219948E}"/>
                </a:ext>
              </a:extLst>
            </p:cNvPr>
            <p:cNvCxnSpPr/>
            <p:nvPr/>
          </p:nvCxnSpPr>
          <p:spPr>
            <a:xfrm flipV="1">
              <a:off x="1782000" y="3566402"/>
              <a:ext cx="0" cy="292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https://upload.wikimedia.org/wikipedia/commons/thumb/e/ee/Resistor_symbol_America.svg/320px-Resistor_symbol_America.svg.png">
              <a:extLst>
                <a:ext uri="{FF2B5EF4-FFF2-40B4-BE49-F238E27FC236}">
                  <a16:creationId xmlns:a16="http://schemas.microsoft.com/office/drawing/2014/main" id="{F7773E6A-E474-4340-8571-0B53F0FF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7006" y="1647171"/>
              <a:ext cx="1521507" cy="5705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B2C8DB5-B5AC-4509-8086-8E677DFE9BB3}"/>
                </a:ext>
              </a:extLst>
            </p:cNvPr>
            <p:cNvSpPr txBox="1"/>
            <p:nvPr/>
          </p:nvSpPr>
          <p:spPr>
            <a:xfrm rot="16200000">
              <a:off x="1780169" y="1795251"/>
              <a:ext cx="479618" cy="369332"/>
            </a:xfrm>
            <a:prstGeom prst="rect">
              <a:avLst/>
            </a:prstGeom>
            <a:solidFill>
              <a:schemeClr val="bg1"/>
            </a:solidFill>
            <a:effectLst>
              <a:softEdge rad="63500"/>
            </a:effectLst>
          </p:spPr>
          <p:txBody>
            <a:bodyPr wrap="none" rtlCol="0">
              <a:spAutoFit/>
            </a:bodyPr>
            <a:lstStyle/>
            <a:p>
              <a:r>
                <a:rPr lang="en-US" b="1" dirty="0"/>
                <a:t>R6</a:t>
              </a:r>
              <a:endParaRPr lang="tr-TR" b="1" dirty="0"/>
            </a:p>
          </p:txBody>
        </p:sp>
        <p:cxnSp>
          <p:nvCxnSpPr>
            <p:cNvPr id="20" name="Straight Connector 19">
              <a:extLst>
                <a:ext uri="{FF2B5EF4-FFF2-40B4-BE49-F238E27FC236}">
                  <a16:creationId xmlns:a16="http://schemas.microsoft.com/office/drawing/2014/main" id="{F68D7921-80F6-48EC-A731-5F39229E2F3B}"/>
                </a:ext>
              </a:extLst>
            </p:cNvPr>
            <p:cNvCxnSpPr/>
            <p:nvPr/>
          </p:nvCxnSpPr>
          <p:spPr>
            <a:xfrm flipH="1" flipV="1">
              <a:off x="1782002" y="695928"/>
              <a:ext cx="1" cy="872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2892C-8DF1-4044-9AFC-6269032B4863}"/>
                </a:ext>
              </a:extLst>
            </p:cNvPr>
            <p:cNvCxnSpPr/>
            <p:nvPr/>
          </p:nvCxnSpPr>
          <p:spPr>
            <a:xfrm flipV="1">
              <a:off x="1778422" y="2250608"/>
              <a:ext cx="1" cy="735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https://upload.wikimedia.org/wikipedia/commons/thumb/a/a3/Battery_symbol1.svg/205px-Battery_symbol1.svg.png">
              <a:extLst>
                <a:ext uri="{FF2B5EF4-FFF2-40B4-BE49-F238E27FC236}">
                  <a16:creationId xmlns:a16="http://schemas.microsoft.com/office/drawing/2014/main" id="{562E26B5-82C8-4A31-B5AA-91A455426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184" y="2921431"/>
              <a:ext cx="584313" cy="6840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B819D03-1902-4238-81C0-BAAEB399AC8A}"/>
                </a:ext>
              </a:extLst>
            </p:cNvPr>
            <p:cNvSpPr/>
            <p:nvPr/>
          </p:nvSpPr>
          <p:spPr>
            <a:xfrm>
              <a:off x="2067840" y="2955511"/>
              <a:ext cx="356188" cy="461665"/>
            </a:xfrm>
            <a:prstGeom prst="rect">
              <a:avLst/>
            </a:prstGeom>
            <a:solidFill>
              <a:schemeClr val="bg1"/>
            </a:solidFill>
            <a:effectLst>
              <a:softEdge rad="63500"/>
            </a:effectLst>
          </p:spPr>
          <p:txBody>
            <a:bodyPr wrap="none">
              <a:spAutoFit/>
            </a:bodyPr>
            <a:lstStyle/>
            <a:p>
              <a:r>
                <a:rPr lang="en-US" sz="2400" b="1" dirty="0">
                  <a:latin typeface="Cambria Math" panose="02040503050406030204" pitchFamily="18" charset="0"/>
                  <a:ea typeface="Cambria Math" panose="02040503050406030204" pitchFamily="18" charset="0"/>
                </a:rPr>
                <a:t>ℰ</a:t>
              </a:r>
              <a:endParaRPr lang="tr-TR" sz="2400" baseline="-25000" dirty="0"/>
            </a:p>
          </p:txBody>
        </p:sp>
        <p:cxnSp>
          <p:nvCxnSpPr>
            <p:cNvPr id="24" name="Straight Connector 23">
              <a:extLst>
                <a:ext uri="{FF2B5EF4-FFF2-40B4-BE49-F238E27FC236}">
                  <a16:creationId xmlns:a16="http://schemas.microsoft.com/office/drawing/2014/main" id="{C696E618-D443-477A-93D2-CFF7674F8D68}"/>
                </a:ext>
              </a:extLst>
            </p:cNvPr>
            <p:cNvCxnSpPr/>
            <p:nvPr/>
          </p:nvCxnSpPr>
          <p:spPr>
            <a:xfrm flipH="1">
              <a:off x="1778422" y="3866972"/>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300099-DC13-48BA-931C-611881A56793}"/>
                </a:ext>
              </a:extLst>
            </p:cNvPr>
            <p:cNvCxnSpPr/>
            <p:nvPr/>
          </p:nvCxnSpPr>
          <p:spPr>
            <a:xfrm flipH="1">
              <a:off x="1778422" y="695928"/>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0A8B07-7404-499A-A615-84A739E00227}"/>
                </a:ext>
              </a:extLst>
            </p:cNvPr>
            <p:cNvSpPr txBox="1"/>
            <p:nvPr/>
          </p:nvSpPr>
          <p:spPr>
            <a:xfrm rot="16200000">
              <a:off x="5705780" y="1092723"/>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5</a:t>
              </a:r>
            </a:p>
          </p:txBody>
        </p:sp>
        <p:sp>
          <p:nvSpPr>
            <p:cNvPr id="27" name="TextBox 26">
              <a:extLst>
                <a:ext uri="{FF2B5EF4-FFF2-40B4-BE49-F238E27FC236}">
                  <a16:creationId xmlns:a16="http://schemas.microsoft.com/office/drawing/2014/main" id="{33DE968D-4297-4EAA-91FE-D425BB1F6213}"/>
                </a:ext>
              </a:extLst>
            </p:cNvPr>
            <p:cNvSpPr txBox="1"/>
            <p:nvPr/>
          </p:nvSpPr>
          <p:spPr>
            <a:xfrm rot="16200000">
              <a:off x="3510285" y="1144064"/>
              <a:ext cx="479618" cy="369332"/>
            </a:xfrm>
            <a:prstGeom prst="rect">
              <a:avLst/>
            </a:prstGeom>
            <a:solidFill>
              <a:schemeClr val="bg1"/>
            </a:solidFill>
            <a:effectLst>
              <a:softEdge rad="63500"/>
            </a:effectLst>
          </p:spPr>
          <p:txBody>
            <a:bodyPr wrap="none" rtlCol="0">
              <a:spAutoFit/>
            </a:bodyPr>
            <a:lstStyle/>
            <a:p>
              <a:r>
                <a:rPr lang="en-US" b="1" dirty="0"/>
                <a:t>R1</a:t>
              </a:r>
              <a:endParaRPr lang="tr-TR" b="1" dirty="0"/>
            </a:p>
          </p:txBody>
        </p:sp>
        <p:sp>
          <p:nvSpPr>
            <p:cNvPr id="28" name="TextBox 27">
              <a:extLst>
                <a:ext uri="{FF2B5EF4-FFF2-40B4-BE49-F238E27FC236}">
                  <a16:creationId xmlns:a16="http://schemas.microsoft.com/office/drawing/2014/main" id="{E3F785E6-AAB6-4CC9-8D8E-DD5558B9DF4F}"/>
                </a:ext>
              </a:extLst>
            </p:cNvPr>
            <p:cNvSpPr txBox="1"/>
            <p:nvPr/>
          </p:nvSpPr>
          <p:spPr>
            <a:xfrm rot="16200000">
              <a:off x="3411578" y="3010654"/>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2</a:t>
              </a:r>
            </a:p>
          </p:txBody>
        </p:sp>
        <p:sp>
          <p:nvSpPr>
            <p:cNvPr id="29" name="TextBox 28">
              <a:extLst>
                <a:ext uri="{FF2B5EF4-FFF2-40B4-BE49-F238E27FC236}">
                  <a16:creationId xmlns:a16="http://schemas.microsoft.com/office/drawing/2014/main" id="{701DA55E-3198-4257-AF8C-8F7556E3DDAC}"/>
                </a:ext>
              </a:extLst>
            </p:cNvPr>
            <p:cNvSpPr txBox="1"/>
            <p:nvPr/>
          </p:nvSpPr>
          <p:spPr>
            <a:xfrm rot="16200000">
              <a:off x="5707428" y="3047758"/>
              <a:ext cx="479618" cy="369332"/>
            </a:xfrm>
            <a:prstGeom prst="rect">
              <a:avLst/>
            </a:prstGeom>
            <a:solidFill>
              <a:schemeClr val="bg1"/>
            </a:solidFill>
            <a:effectLst>
              <a:softEdge rad="63500"/>
            </a:effectLst>
          </p:spPr>
          <p:txBody>
            <a:bodyPr wrap="none" rtlCol="0">
              <a:spAutoFit/>
            </a:bodyPr>
            <a:lstStyle/>
            <a:p>
              <a:r>
                <a:rPr lang="en-US" b="1" dirty="0"/>
                <a:t>R4</a:t>
              </a:r>
              <a:endParaRPr lang="tr-TR" b="1" dirty="0"/>
            </a:p>
          </p:txBody>
        </p:sp>
        <p:sp>
          <p:nvSpPr>
            <p:cNvPr id="41" name="TextBox 40">
              <a:extLst>
                <a:ext uri="{FF2B5EF4-FFF2-40B4-BE49-F238E27FC236}">
                  <a16:creationId xmlns:a16="http://schemas.microsoft.com/office/drawing/2014/main" id="{6FAD3107-097B-440C-8E70-BBA84577F008}"/>
                </a:ext>
              </a:extLst>
            </p:cNvPr>
            <p:cNvSpPr txBox="1"/>
            <p:nvPr/>
          </p:nvSpPr>
          <p:spPr>
            <a:xfrm>
              <a:off x="4605519" y="1822897"/>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3</a:t>
              </a:r>
            </a:p>
          </p:txBody>
        </p:sp>
        <p:grpSp>
          <p:nvGrpSpPr>
            <p:cNvPr id="42" name="Group 41">
              <a:extLst>
                <a:ext uri="{FF2B5EF4-FFF2-40B4-BE49-F238E27FC236}">
                  <a16:creationId xmlns:a16="http://schemas.microsoft.com/office/drawing/2014/main" id="{456EAA56-402F-4A27-9EE8-69F86A990B27}"/>
                </a:ext>
              </a:extLst>
            </p:cNvPr>
            <p:cNvGrpSpPr/>
            <p:nvPr/>
          </p:nvGrpSpPr>
          <p:grpSpPr>
            <a:xfrm>
              <a:off x="1225244" y="271639"/>
              <a:ext cx="4801833" cy="3533058"/>
              <a:chOff x="412256" y="1559510"/>
              <a:chExt cx="4801833" cy="3533058"/>
            </a:xfrm>
          </p:grpSpPr>
          <p:sp>
            <p:nvSpPr>
              <p:cNvPr id="43" name="TextBox 42">
                <a:extLst>
                  <a:ext uri="{FF2B5EF4-FFF2-40B4-BE49-F238E27FC236}">
                    <a16:creationId xmlns:a16="http://schemas.microsoft.com/office/drawing/2014/main" id="{981B3117-4353-4A65-9D2D-35C2BC92CCE6}"/>
                  </a:ext>
                </a:extLst>
              </p:cNvPr>
              <p:cNvSpPr txBox="1"/>
              <p:nvPr/>
            </p:nvSpPr>
            <p:spPr>
              <a:xfrm>
                <a:off x="2149185" y="1559510"/>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4" name="Straight Arrow Connector 43">
                <a:extLst>
                  <a:ext uri="{FF2B5EF4-FFF2-40B4-BE49-F238E27FC236}">
                    <a16:creationId xmlns:a16="http://schemas.microsoft.com/office/drawing/2014/main" id="{F4B133C8-225E-47D1-A308-9FE4AF203BA3}"/>
                  </a:ext>
                </a:extLst>
              </p:cNvPr>
              <p:cNvCxnSpPr/>
              <p:nvPr/>
            </p:nvCxnSpPr>
            <p:spPr>
              <a:xfrm>
                <a:off x="2069662" y="1885426"/>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8E5D53-C03D-442E-ABE0-8597B5CA5C66}"/>
                  </a:ext>
                </a:extLst>
              </p:cNvPr>
              <p:cNvSpPr txBox="1"/>
              <p:nvPr/>
            </p:nvSpPr>
            <p:spPr>
              <a:xfrm>
                <a:off x="2027743" y="4754014"/>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6" name="Straight Arrow Connector 45">
                <a:extLst>
                  <a:ext uri="{FF2B5EF4-FFF2-40B4-BE49-F238E27FC236}">
                    <a16:creationId xmlns:a16="http://schemas.microsoft.com/office/drawing/2014/main" id="{C9EE27F9-D14D-4744-AC02-EA0D76DA181F}"/>
                  </a:ext>
                </a:extLst>
              </p:cNvPr>
              <p:cNvCxnSpPr/>
              <p:nvPr/>
            </p:nvCxnSpPr>
            <p:spPr>
              <a:xfrm flipH="1">
                <a:off x="1948220" y="507993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83730F4-A3E4-421F-BE31-AEC385D0DEA1}"/>
                  </a:ext>
                </a:extLst>
              </p:cNvPr>
              <p:cNvSpPr txBox="1"/>
              <p:nvPr/>
            </p:nvSpPr>
            <p:spPr>
              <a:xfrm rot="16200000">
                <a:off x="422675" y="2642916"/>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8" name="Straight Arrow Connector 47">
                <a:extLst>
                  <a:ext uri="{FF2B5EF4-FFF2-40B4-BE49-F238E27FC236}">
                    <a16:creationId xmlns:a16="http://schemas.microsoft.com/office/drawing/2014/main" id="{52ED0EF3-A647-4B59-AFAF-0D5C696A7C0D}"/>
                  </a:ext>
                </a:extLst>
              </p:cNvPr>
              <p:cNvCxnSpPr/>
              <p:nvPr/>
            </p:nvCxnSpPr>
            <p:spPr>
              <a:xfrm rot="16200000">
                <a:off x="493767" y="281277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9DF1199-AC4E-4C1A-BC36-6D51C1800332}"/>
                  </a:ext>
                </a:extLst>
              </p:cNvPr>
              <p:cNvSpPr txBox="1"/>
              <p:nvPr/>
            </p:nvSpPr>
            <p:spPr>
              <a:xfrm rot="2379115">
                <a:off x="4624001" y="1929100"/>
                <a:ext cx="317716" cy="338554"/>
              </a:xfrm>
              <a:prstGeom prst="rect">
                <a:avLst/>
              </a:prstGeom>
              <a:noFill/>
            </p:spPr>
            <p:txBody>
              <a:bodyPr wrap="none" rtlCol="0">
                <a:spAutoFit/>
              </a:bodyPr>
              <a:lstStyle/>
              <a:p>
                <a:r>
                  <a:rPr lang="en-US" sz="1600" b="1" dirty="0"/>
                  <a:t>I</a:t>
                </a:r>
                <a:r>
                  <a:rPr lang="en-US" sz="1600" b="1" baseline="-25000" dirty="0"/>
                  <a:t>2</a:t>
                </a:r>
                <a:endParaRPr lang="tr-TR" sz="1600" b="1" baseline="-25000" dirty="0"/>
              </a:p>
            </p:txBody>
          </p:sp>
          <p:cxnSp>
            <p:nvCxnSpPr>
              <p:cNvPr id="50" name="Straight Arrow Connector 49">
                <a:extLst>
                  <a:ext uri="{FF2B5EF4-FFF2-40B4-BE49-F238E27FC236}">
                    <a16:creationId xmlns:a16="http://schemas.microsoft.com/office/drawing/2014/main" id="{3F39AF63-393F-454D-83B3-097283C7864A}"/>
                  </a:ext>
                </a:extLst>
              </p:cNvPr>
              <p:cNvCxnSpPr/>
              <p:nvPr/>
            </p:nvCxnSpPr>
            <p:spPr>
              <a:xfrm rot="2379115">
                <a:off x="4397880" y="2273413"/>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8664CCB-FC51-40F3-BF4F-D19A9CB18DDB}"/>
                  </a:ext>
                </a:extLst>
              </p:cNvPr>
              <p:cNvSpPr txBox="1"/>
              <p:nvPr/>
            </p:nvSpPr>
            <p:spPr>
              <a:xfrm rot="19169813">
                <a:off x="3252190" y="2050694"/>
                <a:ext cx="317716" cy="338554"/>
              </a:xfrm>
              <a:prstGeom prst="rect">
                <a:avLst/>
              </a:prstGeom>
              <a:noFill/>
            </p:spPr>
            <p:txBody>
              <a:bodyPr wrap="none" rtlCol="0">
                <a:spAutoFit/>
              </a:bodyPr>
              <a:lstStyle/>
              <a:p>
                <a:r>
                  <a:rPr lang="en-US" sz="1600" b="1" dirty="0"/>
                  <a:t>I</a:t>
                </a:r>
                <a:r>
                  <a:rPr lang="en-US" sz="1600" b="1" baseline="-25000" dirty="0"/>
                  <a:t>3</a:t>
                </a:r>
                <a:endParaRPr lang="tr-TR" sz="1600" b="1" baseline="-25000" dirty="0"/>
              </a:p>
            </p:txBody>
          </p:sp>
          <p:cxnSp>
            <p:nvCxnSpPr>
              <p:cNvPr id="52" name="Straight Arrow Connector 51">
                <a:extLst>
                  <a:ext uri="{FF2B5EF4-FFF2-40B4-BE49-F238E27FC236}">
                    <a16:creationId xmlns:a16="http://schemas.microsoft.com/office/drawing/2014/main" id="{0E6CB4B9-26E8-4D87-8283-4EFB402DF579}"/>
                  </a:ext>
                </a:extLst>
              </p:cNvPr>
              <p:cNvCxnSpPr/>
              <p:nvPr/>
            </p:nvCxnSpPr>
            <p:spPr>
              <a:xfrm rot="10800000" flipV="1">
                <a:off x="3337456" y="2105276"/>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3929BD-8732-4039-B7A8-4A498B1D40C2}"/>
                  </a:ext>
                </a:extLst>
              </p:cNvPr>
              <p:cNvSpPr txBox="1"/>
              <p:nvPr/>
            </p:nvSpPr>
            <p:spPr>
              <a:xfrm rot="2916889">
                <a:off x="2983068" y="3593420"/>
                <a:ext cx="317716" cy="338554"/>
              </a:xfrm>
              <a:prstGeom prst="rect">
                <a:avLst/>
              </a:prstGeom>
              <a:noFill/>
            </p:spPr>
            <p:txBody>
              <a:bodyPr wrap="none" rtlCol="0">
                <a:spAutoFit/>
              </a:bodyPr>
              <a:lstStyle/>
              <a:p>
                <a:r>
                  <a:rPr lang="en-US" sz="1600" b="1" dirty="0"/>
                  <a:t>I</a:t>
                </a:r>
                <a:r>
                  <a:rPr lang="en-US" sz="1600" b="1" baseline="-25000" dirty="0"/>
                  <a:t>4</a:t>
                </a:r>
                <a:endParaRPr lang="tr-TR" sz="1600" b="1" baseline="-25000" dirty="0"/>
              </a:p>
            </p:txBody>
          </p:sp>
          <p:cxnSp>
            <p:nvCxnSpPr>
              <p:cNvPr id="54" name="Straight Arrow Connector 53">
                <a:extLst>
                  <a:ext uri="{FF2B5EF4-FFF2-40B4-BE49-F238E27FC236}">
                    <a16:creationId xmlns:a16="http://schemas.microsoft.com/office/drawing/2014/main" id="{09096CDB-E2D6-46AC-85F6-3974F3665C8A}"/>
                  </a:ext>
                </a:extLst>
              </p:cNvPr>
              <p:cNvCxnSpPr/>
              <p:nvPr/>
            </p:nvCxnSpPr>
            <p:spPr>
              <a:xfrm>
                <a:off x="2830131" y="3724281"/>
                <a:ext cx="446713" cy="478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4C1E6B2-4B2A-49B2-8197-9BE55059B0B3}"/>
                  </a:ext>
                </a:extLst>
              </p:cNvPr>
              <p:cNvSpPr txBox="1"/>
              <p:nvPr/>
            </p:nvSpPr>
            <p:spPr>
              <a:xfrm rot="19169813">
                <a:off x="4709498" y="3682008"/>
                <a:ext cx="317716" cy="338554"/>
              </a:xfrm>
              <a:prstGeom prst="rect">
                <a:avLst/>
              </a:prstGeom>
              <a:noFill/>
            </p:spPr>
            <p:txBody>
              <a:bodyPr wrap="none" rtlCol="0">
                <a:spAutoFit/>
              </a:bodyPr>
              <a:lstStyle/>
              <a:p>
                <a:r>
                  <a:rPr lang="en-US" sz="1600" b="1" dirty="0"/>
                  <a:t>I</a:t>
                </a:r>
                <a:r>
                  <a:rPr lang="en-US" sz="1600" b="1" baseline="-25000" dirty="0"/>
                  <a:t>6</a:t>
                </a:r>
                <a:endParaRPr lang="tr-TR" sz="1600" b="1" baseline="-25000" dirty="0"/>
              </a:p>
            </p:txBody>
          </p:sp>
          <p:cxnSp>
            <p:nvCxnSpPr>
              <p:cNvPr id="56" name="Straight Arrow Connector 55">
                <a:extLst>
                  <a:ext uri="{FF2B5EF4-FFF2-40B4-BE49-F238E27FC236}">
                    <a16:creationId xmlns:a16="http://schemas.microsoft.com/office/drawing/2014/main" id="{FD7AA393-4C41-4BF6-93F6-C9E34065989C}"/>
                  </a:ext>
                </a:extLst>
              </p:cNvPr>
              <p:cNvCxnSpPr/>
              <p:nvPr/>
            </p:nvCxnSpPr>
            <p:spPr>
              <a:xfrm rot="10800000" flipV="1">
                <a:off x="4794764" y="3736590"/>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3FFD7C9-F212-4A39-AA38-2DACCB58AE34}"/>
                  </a:ext>
                </a:extLst>
              </p:cNvPr>
              <p:cNvSpPr txBox="1"/>
              <p:nvPr/>
            </p:nvSpPr>
            <p:spPr>
              <a:xfrm>
                <a:off x="3138221" y="3131839"/>
                <a:ext cx="317716" cy="338554"/>
              </a:xfrm>
              <a:prstGeom prst="rect">
                <a:avLst/>
              </a:prstGeom>
              <a:noFill/>
            </p:spPr>
            <p:txBody>
              <a:bodyPr wrap="none" rtlCol="0">
                <a:spAutoFit/>
              </a:bodyPr>
              <a:lstStyle/>
              <a:p>
                <a:r>
                  <a:rPr lang="en-US" sz="1600" b="1" dirty="0"/>
                  <a:t>I</a:t>
                </a:r>
                <a:r>
                  <a:rPr lang="en-US" sz="1600" b="1" baseline="-25000" dirty="0"/>
                  <a:t>5</a:t>
                </a:r>
                <a:endParaRPr lang="tr-TR" sz="1600" b="1" baseline="-25000" dirty="0"/>
              </a:p>
            </p:txBody>
          </p:sp>
          <p:cxnSp>
            <p:nvCxnSpPr>
              <p:cNvPr id="58" name="Straight Arrow Connector 57">
                <a:extLst>
                  <a:ext uri="{FF2B5EF4-FFF2-40B4-BE49-F238E27FC236}">
                    <a16:creationId xmlns:a16="http://schemas.microsoft.com/office/drawing/2014/main" id="{FCA9FE2A-741E-413B-80EC-575D7512FC24}"/>
                  </a:ext>
                </a:extLst>
              </p:cNvPr>
              <p:cNvCxnSpPr/>
              <p:nvPr/>
            </p:nvCxnSpPr>
            <p:spPr>
              <a:xfrm>
                <a:off x="3058698" y="3457755"/>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969E5A4-CB2E-4CC9-BA64-CAA79D5F031E}"/>
                    </a:ext>
                  </a:extLst>
                </p:cNvPr>
                <p:cNvSpPr txBox="1"/>
                <p:nvPr/>
              </p:nvSpPr>
              <p:spPr>
                <a:xfrm>
                  <a:off x="7642581" y="2131337"/>
                  <a:ext cx="3087577"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tr-TR" sz="2400" b="0" i="1" smtClean="0">
                            <a:latin typeface="Cambria Math" panose="02040503050406030204" pitchFamily="18" charset="0"/>
                          </a:rPr>
                          <m:t>+</m:t>
                        </m:r>
                        <m:sSub>
                          <m:sSubPr>
                            <m:ctrlPr>
                              <a:rPr lang="tr-TR"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rPr>
                              <m:t>2</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tr-TR" sz="2400" b="0" i="1" smtClean="0">
                            <a:latin typeface="Cambria Math" panose="02040503050406030204" pitchFamily="18" charset="0"/>
                          </a:rPr>
                          <m:t>=0</m:t>
                        </m:r>
                      </m:oMath>
                    </m:oMathPara>
                  </a14:m>
                  <a:endParaRPr lang="tr-TR" sz="2400" dirty="0"/>
                </a:p>
              </p:txBody>
            </p:sp>
          </mc:Choice>
          <mc:Fallback xmlns="">
            <p:sp>
              <p:nvSpPr>
                <p:cNvPr id="60" name="TextBox 59">
                  <a:extLst>
                    <a:ext uri="{FF2B5EF4-FFF2-40B4-BE49-F238E27FC236}">
                      <a16:creationId xmlns:a16="http://schemas.microsoft.com/office/drawing/2014/main" id="{0969E5A4-CB2E-4CC9-BA64-CAA79D5F031E}"/>
                    </a:ext>
                  </a:extLst>
                </p:cNvPr>
                <p:cNvSpPr txBox="1">
                  <a:spLocks noRot="1" noChangeAspect="1" noMove="1" noResize="1" noEditPoints="1" noAdjustHandles="1" noChangeArrowheads="1" noChangeShapeType="1" noTextEdit="1"/>
                </p:cNvSpPr>
                <p:nvPr/>
              </p:nvSpPr>
              <p:spPr>
                <a:xfrm>
                  <a:off x="7642581" y="2131337"/>
                  <a:ext cx="3087577" cy="369332"/>
                </a:xfrm>
                <a:prstGeom prst="rect">
                  <a:avLst/>
                </a:prstGeom>
                <a:blipFill>
                  <a:blip r:embed="rId4"/>
                  <a:stretch>
                    <a:fillRect l="-1772" r="-1772" b="-1290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C5F604D-413B-43A1-A68D-959632A61AFF}"/>
                    </a:ext>
                  </a:extLst>
                </p:cNvPr>
                <p:cNvSpPr txBox="1"/>
                <p:nvPr/>
              </p:nvSpPr>
              <p:spPr>
                <a:xfrm>
                  <a:off x="7626156" y="1506334"/>
                  <a:ext cx="3094693"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tr-TR" sz="2400" b="0" i="1" smtClean="0">
                            <a:latin typeface="Cambria Math" panose="02040503050406030204" pitchFamily="18" charset="0"/>
                          </a:rPr>
                          <m:t>=0</m:t>
                        </m:r>
                      </m:oMath>
                    </m:oMathPara>
                  </a14:m>
                  <a:endParaRPr lang="tr-TR" sz="2400" dirty="0"/>
                </a:p>
              </p:txBody>
            </p:sp>
          </mc:Choice>
          <mc:Fallback xmlns="">
            <p:sp>
              <p:nvSpPr>
                <p:cNvPr id="61" name="TextBox 60">
                  <a:extLst>
                    <a:ext uri="{FF2B5EF4-FFF2-40B4-BE49-F238E27FC236}">
                      <a16:creationId xmlns:a16="http://schemas.microsoft.com/office/drawing/2014/main" id="{FC5F604D-413B-43A1-A68D-959632A61AFF}"/>
                    </a:ext>
                  </a:extLst>
                </p:cNvPr>
                <p:cNvSpPr txBox="1">
                  <a:spLocks noRot="1" noChangeAspect="1" noMove="1" noResize="1" noEditPoints="1" noAdjustHandles="1" noChangeArrowheads="1" noChangeShapeType="1" noTextEdit="1"/>
                </p:cNvSpPr>
                <p:nvPr/>
              </p:nvSpPr>
              <p:spPr>
                <a:xfrm>
                  <a:off x="7626156" y="1506334"/>
                  <a:ext cx="3094693" cy="369332"/>
                </a:xfrm>
                <a:prstGeom prst="rect">
                  <a:avLst/>
                </a:prstGeom>
                <a:blipFill>
                  <a:blip r:embed="rId5"/>
                  <a:stretch>
                    <a:fillRect l="-1569" r="-1765" b="-12698"/>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3A88D32-0ECA-475C-96F7-9D033A2EB956}"/>
                    </a:ext>
                  </a:extLst>
                </p:cNvPr>
                <p:cNvSpPr txBox="1"/>
                <p:nvPr/>
              </p:nvSpPr>
              <p:spPr>
                <a:xfrm>
                  <a:off x="7626156" y="841835"/>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=0</m:t>
                        </m:r>
                      </m:oMath>
                    </m:oMathPara>
                  </a14:m>
                  <a:endParaRPr lang="tr-TR" sz="2400" dirty="0"/>
                </a:p>
              </p:txBody>
            </p:sp>
          </mc:Choice>
          <mc:Fallback xmlns="">
            <p:sp>
              <p:nvSpPr>
                <p:cNvPr id="62" name="TextBox 61">
                  <a:extLst>
                    <a:ext uri="{FF2B5EF4-FFF2-40B4-BE49-F238E27FC236}">
                      <a16:creationId xmlns:a16="http://schemas.microsoft.com/office/drawing/2014/main" id="{33A88D32-0ECA-475C-96F7-9D033A2EB956}"/>
                    </a:ext>
                  </a:extLst>
                </p:cNvPr>
                <p:cNvSpPr txBox="1">
                  <a:spLocks noRot="1" noChangeAspect="1" noMove="1" noResize="1" noEditPoints="1" noAdjustHandles="1" noChangeArrowheads="1" noChangeShapeType="1" noTextEdit="1"/>
                </p:cNvSpPr>
                <p:nvPr/>
              </p:nvSpPr>
              <p:spPr>
                <a:xfrm>
                  <a:off x="7626156" y="841835"/>
                  <a:ext cx="3850478" cy="369332"/>
                </a:xfrm>
                <a:prstGeom prst="rect">
                  <a:avLst/>
                </a:prstGeom>
                <a:blipFill>
                  <a:blip r:embed="rId6"/>
                  <a:stretch>
                    <a:fillRect r="-1262" b="-11111"/>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D251339-B0C5-4E6F-8721-72C3CB3F7FCD}"/>
                    </a:ext>
                  </a:extLst>
                </p:cNvPr>
                <p:cNvSpPr txBox="1"/>
                <p:nvPr/>
              </p:nvSpPr>
              <p:spPr>
                <a:xfrm>
                  <a:off x="7626156" y="2834472"/>
                  <a:ext cx="3316805"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2</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en-US" sz="2400" b="0" i="1" smtClean="0">
                            <a:latin typeface="Cambria Math" panose="02040503050406030204" pitchFamily="18" charset="0"/>
                          </a:rPr>
                          <m:t>=0</m:t>
                        </m:r>
                      </m:oMath>
                    </m:oMathPara>
                  </a14:m>
                  <a:endParaRPr lang="tr-TR" sz="2400" dirty="0"/>
                </a:p>
              </p:txBody>
            </p:sp>
          </mc:Choice>
          <mc:Fallback xmlns="">
            <p:sp>
              <p:nvSpPr>
                <p:cNvPr id="63" name="TextBox 62">
                  <a:extLst>
                    <a:ext uri="{FF2B5EF4-FFF2-40B4-BE49-F238E27FC236}">
                      <a16:creationId xmlns:a16="http://schemas.microsoft.com/office/drawing/2014/main" id="{4D251339-B0C5-4E6F-8721-72C3CB3F7FCD}"/>
                    </a:ext>
                  </a:extLst>
                </p:cNvPr>
                <p:cNvSpPr txBox="1">
                  <a:spLocks noRot="1" noChangeAspect="1" noMove="1" noResize="1" noEditPoints="1" noAdjustHandles="1" noChangeArrowheads="1" noChangeShapeType="1" noTextEdit="1"/>
                </p:cNvSpPr>
                <p:nvPr/>
              </p:nvSpPr>
              <p:spPr>
                <a:xfrm>
                  <a:off x="7626156" y="2834472"/>
                  <a:ext cx="3316805" cy="369332"/>
                </a:xfrm>
                <a:prstGeom prst="rect">
                  <a:avLst/>
                </a:prstGeom>
                <a:blipFill>
                  <a:blip r:embed="rId7"/>
                  <a:stretch>
                    <a:fillRect r="-1648" b="-11111"/>
                  </a:stretch>
                </a:blipFill>
                <a:ln>
                  <a:solidFill>
                    <a:srgbClr val="FF0000"/>
                  </a:solidFill>
                </a:ln>
              </p:spPr>
              <p:txBody>
                <a:bodyPr/>
                <a:lstStyle/>
                <a:p>
                  <a:r>
                    <a:rPr lang="en-US">
                      <a:noFill/>
                    </a:rPr>
                    <a:t> </a:t>
                  </a:r>
                </a:p>
              </p:txBody>
            </p:sp>
          </mc:Fallback>
        </mc:AlternateContent>
        <p:sp>
          <p:nvSpPr>
            <p:cNvPr id="64" name="TextBox 63">
              <a:extLst>
                <a:ext uri="{FF2B5EF4-FFF2-40B4-BE49-F238E27FC236}">
                  <a16:creationId xmlns:a16="http://schemas.microsoft.com/office/drawing/2014/main" id="{BD354A4B-899A-4EF9-9115-DEC56902AC57}"/>
                </a:ext>
              </a:extLst>
            </p:cNvPr>
            <p:cNvSpPr txBox="1"/>
            <p:nvPr/>
          </p:nvSpPr>
          <p:spPr>
            <a:xfrm>
              <a:off x="6979498" y="735045"/>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65" name="TextBox 64">
              <a:extLst>
                <a:ext uri="{FF2B5EF4-FFF2-40B4-BE49-F238E27FC236}">
                  <a16:creationId xmlns:a16="http://schemas.microsoft.com/office/drawing/2014/main" id="{2253F66A-D9C6-490F-B188-A100684E144E}"/>
                </a:ext>
              </a:extLst>
            </p:cNvPr>
            <p:cNvSpPr txBox="1"/>
            <p:nvPr/>
          </p:nvSpPr>
          <p:spPr>
            <a:xfrm>
              <a:off x="6966342" y="1390373"/>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66" name="TextBox 65">
              <a:extLst>
                <a:ext uri="{FF2B5EF4-FFF2-40B4-BE49-F238E27FC236}">
                  <a16:creationId xmlns:a16="http://schemas.microsoft.com/office/drawing/2014/main" id="{D2414CF0-7C56-4660-B542-8BE5BE7E3928}"/>
                </a:ext>
              </a:extLst>
            </p:cNvPr>
            <p:cNvSpPr txBox="1"/>
            <p:nvPr/>
          </p:nvSpPr>
          <p:spPr>
            <a:xfrm>
              <a:off x="6956091" y="2039136"/>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67" name="TextBox 66">
              <a:extLst>
                <a:ext uri="{FF2B5EF4-FFF2-40B4-BE49-F238E27FC236}">
                  <a16:creationId xmlns:a16="http://schemas.microsoft.com/office/drawing/2014/main" id="{40C6C2D4-9D88-42C8-8418-00746E516C17}"/>
                </a:ext>
              </a:extLst>
            </p:cNvPr>
            <p:cNvSpPr txBox="1"/>
            <p:nvPr/>
          </p:nvSpPr>
          <p:spPr>
            <a:xfrm>
              <a:off x="6958986" y="2705927"/>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68" name="TextBox 67">
              <a:extLst>
                <a:ext uri="{FF2B5EF4-FFF2-40B4-BE49-F238E27FC236}">
                  <a16:creationId xmlns:a16="http://schemas.microsoft.com/office/drawing/2014/main" id="{F3B8DA2E-B9A0-4FBE-87E9-D3F557FDF483}"/>
                </a:ext>
              </a:extLst>
            </p:cNvPr>
            <p:cNvSpPr txBox="1"/>
            <p:nvPr/>
          </p:nvSpPr>
          <p:spPr>
            <a:xfrm>
              <a:off x="7003716" y="3297427"/>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4A9562E-2664-4A1F-A9ED-D1AB3D970638}"/>
                    </a:ext>
                  </a:extLst>
                </p:cNvPr>
                <p:cNvSpPr txBox="1"/>
                <p:nvPr/>
              </p:nvSpPr>
              <p:spPr>
                <a:xfrm>
                  <a:off x="7628464" y="3429000"/>
                  <a:ext cx="3314497"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i="1">
                                <a:latin typeface="Cambria Math" panose="02040503050406030204" pitchFamily="18" charset="0"/>
                              </a:rPr>
                              <m:t>6</m:t>
                            </m:r>
                          </m:sub>
                        </m:sSub>
                      </m:oMath>
                    </m:oMathPara>
                  </a14:m>
                  <a:endParaRPr lang="tr-TR" sz="2400" dirty="0"/>
                </a:p>
              </p:txBody>
            </p:sp>
          </mc:Choice>
          <mc:Fallback xmlns="">
            <p:sp>
              <p:nvSpPr>
                <p:cNvPr id="70" name="TextBox 69">
                  <a:extLst>
                    <a:ext uri="{FF2B5EF4-FFF2-40B4-BE49-F238E27FC236}">
                      <a16:creationId xmlns:a16="http://schemas.microsoft.com/office/drawing/2014/main" id="{54A9562E-2664-4A1F-A9ED-D1AB3D970638}"/>
                    </a:ext>
                  </a:extLst>
                </p:cNvPr>
                <p:cNvSpPr txBox="1">
                  <a:spLocks noRot="1" noChangeAspect="1" noMove="1" noResize="1" noEditPoints="1" noAdjustHandles="1" noChangeArrowheads="1" noChangeShapeType="1" noTextEdit="1"/>
                </p:cNvSpPr>
                <p:nvPr/>
              </p:nvSpPr>
              <p:spPr>
                <a:xfrm>
                  <a:off x="7628464" y="3429000"/>
                  <a:ext cx="3314497" cy="369332"/>
                </a:xfrm>
                <a:prstGeom prst="rect">
                  <a:avLst/>
                </a:prstGeom>
                <a:blipFill>
                  <a:blip r:embed="rId8"/>
                  <a:stretch>
                    <a:fillRect b="-11290"/>
                  </a:stretch>
                </a:blipFill>
                <a:ln>
                  <a:solidFill>
                    <a:srgbClr val="FF0000"/>
                  </a:solidFill>
                </a:ln>
              </p:spPr>
              <p:txBody>
                <a:bodyPr/>
                <a:lstStyle/>
                <a:p>
                  <a:r>
                    <a:rPr lang="en-US">
                      <a:noFill/>
                    </a:rPr>
                    <a:t> </a:t>
                  </a:r>
                </a:p>
              </p:txBody>
            </p:sp>
          </mc:Fallback>
        </mc:AlternateContent>
        <p:sp>
          <p:nvSpPr>
            <p:cNvPr id="30" name="Rectangle 29">
              <a:extLst>
                <a:ext uri="{FF2B5EF4-FFF2-40B4-BE49-F238E27FC236}">
                  <a16:creationId xmlns:a16="http://schemas.microsoft.com/office/drawing/2014/main" id="{3BEFA76A-7039-4688-B12E-9603E73DB91B}"/>
                </a:ext>
              </a:extLst>
            </p:cNvPr>
            <p:cNvSpPr/>
            <p:nvPr/>
          </p:nvSpPr>
          <p:spPr>
            <a:xfrm>
              <a:off x="1647571" y="4059150"/>
              <a:ext cx="10083110" cy="369332"/>
            </a:xfrm>
            <a:prstGeom prst="rect">
              <a:avLst/>
            </a:prstGeom>
          </p:spPr>
          <p:txBody>
            <a:bodyPr wrap="square">
              <a:spAutoFit/>
            </a:bodyPr>
            <a:lstStyle/>
            <a:p>
              <a:r>
                <a:rPr lang="en-US" dirty="0"/>
                <a:t>Consider the circuit shown in the figure and the provided current directions. Which equation </a:t>
              </a:r>
              <a:r>
                <a:rPr lang="tr-TR" dirty="0"/>
                <a:t>is </a:t>
              </a:r>
              <a:r>
                <a:rPr lang="en-US" dirty="0"/>
                <a:t>correct?</a:t>
              </a:r>
            </a:p>
          </p:txBody>
        </p:sp>
        <p:sp>
          <p:nvSpPr>
            <p:cNvPr id="36" name="Rectangle 35">
              <a:extLst>
                <a:ext uri="{FF2B5EF4-FFF2-40B4-BE49-F238E27FC236}">
                  <a16:creationId xmlns:a16="http://schemas.microsoft.com/office/drawing/2014/main" id="{015E477B-94FB-42A1-89ED-D01F8EEAC7B9}"/>
                </a:ext>
              </a:extLst>
            </p:cNvPr>
            <p:cNvSpPr/>
            <p:nvPr/>
          </p:nvSpPr>
          <p:spPr>
            <a:xfrm>
              <a:off x="1664047" y="4558619"/>
              <a:ext cx="9630029" cy="369332"/>
            </a:xfrm>
            <a:prstGeom prst="rect">
              <a:avLst/>
            </a:prstGeom>
          </p:spPr>
          <p:txBody>
            <a:bodyPr wrap="square">
              <a:spAutoFit/>
            </a:bodyPr>
            <a:lstStyle/>
            <a:p>
              <a:r>
                <a:rPr lang="en-US" dirty="0"/>
                <a:t> </a:t>
              </a:r>
              <a:r>
                <a:rPr lang="tr-TR" dirty="0"/>
                <a:t>Şekilde gösterilen devreyi ve verilmiş olan akım yönlerini göz önüne alırsak hangi denklem doğrudur?</a:t>
              </a:r>
            </a:p>
          </p:txBody>
        </p:sp>
      </p:grpSp>
      <p:sp>
        <p:nvSpPr>
          <p:cNvPr id="69" name="Metin kutusu 68">
            <a:extLst>
              <a:ext uri="{FF2B5EF4-FFF2-40B4-BE49-F238E27FC236}">
                <a16:creationId xmlns:a16="http://schemas.microsoft.com/office/drawing/2014/main" id="{52F428DA-A322-4E05-AD1E-5A9FC483053E}"/>
              </a:ext>
            </a:extLst>
          </p:cNvPr>
          <p:cNvSpPr txBox="1"/>
          <p:nvPr/>
        </p:nvSpPr>
        <p:spPr>
          <a:xfrm>
            <a:off x="11294076" y="6211330"/>
            <a:ext cx="436605" cy="369332"/>
          </a:xfrm>
          <a:prstGeom prst="rect">
            <a:avLst/>
          </a:prstGeom>
          <a:noFill/>
        </p:spPr>
        <p:txBody>
          <a:bodyPr wrap="square" rtlCol="0">
            <a:spAutoFit/>
          </a:bodyPr>
          <a:lstStyle/>
          <a:p>
            <a:r>
              <a:rPr lang="tr-TR" dirty="0"/>
              <a:t>B5</a:t>
            </a:r>
            <a:endParaRPr lang="en-US" dirty="0"/>
          </a:p>
        </p:txBody>
      </p:sp>
    </p:spTree>
    <p:extLst>
      <p:ext uri="{BB962C8B-B14F-4D97-AF65-F5344CB8AC3E}">
        <p14:creationId xmlns:p14="http://schemas.microsoft.com/office/powerpoint/2010/main" val="294333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62BA3B1A-AD78-40DD-9688-B9D5CD872ED0}"/>
              </a:ext>
            </a:extLst>
          </p:cNvPr>
          <p:cNvSpPr txBox="1"/>
          <p:nvPr/>
        </p:nvSpPr>
        <p:spPr>
          <a:xfrm>
            <a:off x="8006921" y="6071423"/>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a:t>
            </a:r>
            <a:r>
              <a:rPr lang="en-US" dirty="0">
                <a:solidFill>
                  <a:srgbClr val="FF0000"/>
                </a:solidFill>
              </a:rPr>
              <a:t> </a:t>
            </a:r>
            <a:r>
              <a:rPr lang="tr-TR" dirty="0">
                <a:solidFill>
                  <a:srgbClr val="FF0000"/>
                </a:solidFill>
              </a:rPr>
              <a:t>III</a:t>
            </a:r>
            <a:endParaRPr lang="en-US" dirty="0">
              <a:solidFill>
                <a:srgbClr val="FF0000"/>
              </a:solidFill>
            </a:endParaRPr>
          </a:p>
        </p:txBody>
      </p:sp>
      <p:grpSp>
        <p:nvGrpSpPr>
          <p:cNvPr id="31" name="Grup 30">
            <a:extLst>
              <a:ext uri="{FF2B5EF4-FFF2-40B4-BE49-F238E27FC236}">
                <a16:creationId xmlns:a16="http://schemas.microsoft.com/office/drawing/2014/main" id="{7FB2BE6D-C84E-4FC8-9BB1-BA51C30BD25F}"/>
              </a:ext>
            </a:extLst>
          </p:cNvPr>
          <p:cNvGrpSpPr/>
          <p:nvPr/>
        </p:nvGrpSpPr>
        <p:grpSpPr>
          <a:xfrm>
            <a:off x="1225244" y="271639"/>
            <a:ext cx="10505437" cy="4656312"/>
            <a:chOff x="1225244" y="271639"/>
            <a:chExt cx="10505437" cy="4656312"/>
          </a:xfrm>
        </p:grpSpPr>
        <p:pic>
          <p:nvPicPr>
            <p:cNvPr id="2" name="Picture 2" descr="https://upload.wikimedia.org/wikipedia/commons/thumb/e/ee/Resistor_symbol_America.svg/320px-Resistor_symbol_America.svg.png">
              <a:extLst>
                <a:ext uri="{FF2B5EF4-FFF2-40B4-BE49-F238E27FC236}">
                  <a16:creationId xmlns:a16="http://schemas.microsoft.com/office/drawing/2014/main" id="{F7051AF9-D394-4B28-8BD7-755A66074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58796" y="1219652"/>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commons/thumb/e/ee/Resistor_symbol_America.svg/320px-Resistor_symbol_America.svg.png">
              <a:extLst>
                <a:ext uri="{FF2B5EF4-FFF2-40B4-BE49-F238E27FC236}">
                  <a16:creationId xmlns:a16="http://schemas.microsoft.com/office/drawing/2014/main" id="{CEE5F853-E587-42AD-8908-CA01FF26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86225" y="277733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thumb/e/ee/Resistor_symbol_America.svg/320px-Resistor_symbol_America.svg.png">
              <a:extLst>
                <a:ext uri="{FF2B5EF4-FFF2-40B4-BE49-F238E27FC236}">
                  <a16:creationId xmlns:a16="http://schemas.microsoft.com/office/drawing/2014/main" id="{F6FC49BC-EA6D-43AD-8AD5-16AC694E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85712" y="1214543"/>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e/ee/Resistor_symbol_America.svg/320px-Resistor_symbol_America.svg.png">
              <a:extLst>
                <a:ext uri="{FF2B5EF4-FFF2-40B4-BE49-F238E27FC236}">
                  <a16:creationId xmlns:a16="http://schemas.microsoft.com/office/drawing/2014/main" id="{67F1B6E9-A133-467F-BFDF-B80987FF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68731" y="278954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e/ee/Resistor_symbol_America.svg/320px-Resistor_symbol_America.svg.png">
              <a:extLst>
                <a:ext uri="{FF2B5EF4-FFF2-40B4-BE49-F238E27FC236}">
                  <a16:creationId xmlns:a16="http://schemas.microsoft.com/office/drawing/2014/main" id="{5E17D880-8305-4E40-90E2-633CE9C0B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058828" y="1985610"/>
              <a:ext cx="1521507" cy="5705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711B883-DFB5-4209-AB4A-0FB38B7C89F7}"/>
                </a:ext>
              </a:extLst>
            </p:cNvPr>
            <p:cNvCxnSpPr/>
            <p:nvPr/>
          </p:nvCxnSpPr>
          <p:spPr>
            <a:xfrm rot="2700000" flipV="1">
              <a:off x="3507308" y="165233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575539-6378-45CF-A76A-3158880D9358}"/>
                </a:ext>
              </a:extLst>
            </p:cNvPr>
            <p:cNvCxnSpPr/>
            <p:nvPr/>
          </p:nvCxnSpPr>
          <p:spPr>
            <a:xfrm rot="2700000" flipV="1">
              <a:off x="4570232" y="58880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841C87-5268-4990-BADC-70F20905CCB8}"/>
                </a:ext>
              </a:extLst>
            </p:cNvPr>
            <p:cNvCxnSpPr/>
            <p:nvPr/>
          </p:nvCxnSpPr>
          <p:spPr>
            <a:xfrm rot="-2700000" flipV="1">
              <a:off x="5089127" y="580218"/>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FF6135-AC76-4783-A0D4-6D33D3CEC834}"/>
                </a:ext>
              </a:extLst>
            </p:cNvPr>
            <p:cNvCxnSpPr/>
            <p:nvPr/>
          </p:nvCxnSpPr>
          <p:spPr>
            <a:xfrm flipH="1">
              <a:off x="3247174"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43B6C2-96D5-49F0-8F06-1F5494C3CD61}"/>
                </a:ext>
              </a:extLst>
            </p:cNvPr>
            <p:cNvCxnSpPr/>
            <p:nvPr/>
          </p:nvCxnSpPr>
          <p:spPr>
            <a:xfrm flipH="1">
              <a:off x="5385008"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DF1394-1ADC-4D10-BCCC-D6279A589ED9}"/>
                </a:ext>
              </a:extLst>
            </p:cNvPr>
            <p:cNvCxnSpPr/>
            <p:nvPr/>
          </p:nvCxnSpPr>
          <p:spPr>
            <a:xfrm rot="-2700000" flipV="1">
              <a:off x="6180176" y="1668007"/>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3A03E-A931-4D5A-912F-D9A7DE3BB372}"/>
                </a:ext>
              </a:extLst>
            </p:cNvPr>
            <p:cNvCxnSpPr/>
            <p:nvPr/>
          </p:nvCxnSpPr>
          <p:spPr>
            <a:xfrm rot="-2700000" flipV="1">
              <a:off x="3505806" y="215479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65189F-344A-4B5E-96A5-C0079DE848AB}"/>
                </a:ext>
              </a:extLst>
            </p:cNvPr>
            <p:cNvCxnSpPr/>
            <p:nvPr/>
          </p:nvCxnSpPr>
          <p:spPr>
            <a:xfrm rot="-2700000" flipV="1">
              <a:off x="4586695" y="323242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F216D4-81D1-4B1B-B561-0EFA55C0E4A4}"/>
                </a:ext>
              </a:extLst>
            </p:cNvPr>
            <p:cNvCxnSpPr/>
            <p:nvPr/>
          </p:nvCxnSpPr>
          <p:spPr>
            <a:xfrm rot="2700000" flipV="1">
              <a:off x="5094625" y="324741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DE402-BC05-4ED4-854B-BEC52D9F22D6}"/>
                </a:ext>
              </a:extLst>
            </p:cNvPr>
            <p:cNvCxnSpPr/>
            <p:nvPr/>
          </p:nvCxnSpPr>
          <p:spPr>
            <a:xfrm rot="2700000" flipV="1">
              <a:off x="6157549" y="218388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1DA30B-649B-435F-B67A-62A74219948E}"/>
                </a:ext>
              </a:extLst>
            </p:cNvPr>
            <p:cNvCxnSpPr/>
            <p:nvPr/>
          </p:nvCxnSpPr>
          <p:spPr>
            <a:xfrm flipV="1">
              <a:off x="1782000" y="3566402"/>
              <a:ext cx="0" cy="292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https://upload.wikimedia.org/wikipedia/commons/thumb/e/ee/Resistor_symbol_America.svg/320px-Resistor_symbol_America.svg.png">
              <a:extLst>
                <a:ext uri="{FF2B5EF4-FFF2-40B4-BE49-F238E27FC236}">
                  <a16:creationId xmlns:a16="http://schemas.microsoft.com/office/drawing/2014/main" id="{F7773E6A-E474-4340-8571-0B53F0FF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7006" y="1647171"/>
              <a:ext cx="1521507" cy="5705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B2C8DB5-B5AC-4509-8086-8E677DFE9BB3}"/>
                </a:ext>
              </a:extLst>
            </p:cNvPr>
            <p:cNvSpPr txBox="1"/>
            <p:nvPr/>
          </p:nvSpPr>
          <p:spPr>
            <a:xfrm rot="16200000">
              <a:off x="1780169" y="1795251"/>
              <a:ext cx="479618" cy="369332"/>
            </a:xfrm>
            <a:prstGeom prst="rect">
              <a:avLst/>
            </a:prstGeom>
            <a:solidFill>
              <a:schemeClr val="bg1"/>
            </a:solidFill>
            <a:effectLst>
              <a:softEdge rad="63500"/>
            </a:effectLst>
          </p:spPr>
          <p:txBody>
            <a:bodyPr wrap="none" rtlCol="0">
              <a:spAutoFit/>
            </a:bodyPr>
            <a:lstStyle/>
            <a:p>
              <a:r>
                <a:rPr lang="en-US" b="1" dirty="0"/>
                <a:t>R6</a:t>
              </a:r>
              <a:endParaRPr lang="tr-TR" b="1" dirty="0"/>
            </a:p>
          </p:txBody>
        </p:sp>
        <p:cxnSp>
          <p:nvCxnSpPr>
            <p:cNvPr id="20" name="Straight Connector 19">
              <a:extLst>
                <a:ext uri="{FF2B5EF4-FFF2-40B4-BE49-F238E27FC236}">
                  <a16:creationId xmlns:a16="http://schemas.microsoft.com/office/drawing/2014/main" id="{F68D7921-80F6-48EC-A731-5F39229E2F3B}"/>
                </a:ext>
              </a:extLst>
            </p:cNvPr>
            <p:cNvCxnSpPr/>
            <p:nvPr/>
          </p:nvCxnSpPr>
          <p:spPr>
            <a:xfrm flipH="1" flipV="1">
              <a:off x="1782002" y="695928"/>
              <a:ext cx="1" cy="872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2892C-8DF1-4044-9AFC-6269032B4863}"/>
                </a:ext>
              </a:extLst>
            </p:cNvPr>
            <p:cNvCxnSpPr/>
            <p:nvPr/>
          </p:nvCxnSpPr>
          <p:spPr>
            <a:xfrm flipV="1">
              <a:off x="1778422" y="2250608"/>
              <a:ext cx="1" cy="735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https://upload.wikimedia.org/wikipedia/commons/thumb/a/a3/Battery_symbol1.svg/205px-Battery_symbol1.svg.png">
              <a:extLst>
                <a:ext uri="{FF2B5EF4-FFF2-40B4-BE49-F238E27FC236}">
                  <a16:creationId xmlns:a16="http://schemas.microsoft.com/office/drawing/2014/main" id="{562E26B5-82C8-4A31-B5AA-91A455426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184" y="2921431"/>
              <a:ext cx="584313" cy="6840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B819D03-1902-4238-81C0-BAAEB399AC8A}"/>
                </a:ext>
              </a:extLst>
            </p:cNvPr>
            <p:cNvSpPr/>
            <p:nvPr/>
          </p:nvSpPr>
          <p:spPr>
            <a:xfrm>
              <a:off x="2067840" y="2955511"/>
              <a:ext cx="356188" cy="461665"/>
            </a:xfrm>
            <a:prstGeom prst="rect">
              <a:avLst/>
            </a:prstGeom>
            <a:solidFill>
              <a:schemeClr val="bg1"/>
            </a:solidFill>
            <a:effectLst>
              <a:softEdge rad="63500"/>
            </a:effectLst>
          </p:spPr>
          <p:txBody>
            <a:bodyPr wrap="none">
              <a:spAutoFit/>
            </a:bodyPr>
            <a:lstStyle/>
            <a:p>
              <a:r>
                <a:rPr lang="en-US" sz="2400" b="1" dirty="0">
                  <a:latin typeface="Cambria Math" panose="02040503050406030204" pitchFamily="18" charset="0"/>
                  <a:ea typeface="Cambria Math" panose="02040503050406030204" pitchFamily="18" charset="0"/>
                </a:rPr>
                <a:t>ℰ</a:t>
              </a:r>
              <a:endParaRPr lang="tr-TR" sz="2400" baseline="-25000" dirty="0"/>
            </a:p>
          </p:txBody>
        </p:sp>
        <p:cxnSp>
          <p:nvCxnSpPr>
            <p:cNvPr id="24" name="Straight Connector 23">
              <a:extLst>
                <a:ext uri="{FF2B5EF4-FFF2-40B4-BE49-F238E27FC236}">
                  <a16:creationId xmlns:a16="http://schemas.microsoft.com/office/drawing/2014/main" id="{C696E618-D443-477A-93D2-CFF7674F8D68}"/>
                </a:ext>
              </a:extLst>
            </p:cNvPr>
            <p:cNvCxnSpPr/>
            <p:nvPr/>
          </p:nvCxnSpPr>
          <p:spPr>
            <a:xfrm flipH="1">
              <a:off x="1778422" y="3866972"/>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300099-DC13-48BA-931C-611881A56793}"/>
                </a:ext>
              </a:extLst>
            </p:cNvPr>
            <p:cNvCxnSpPr/>
            <p:nvPr/>
          </p:nvCxnSpPr>
          <p:spPr>
            <a:xfrm flipH="1">
              <a:off x="1778422" y="695928"/>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0A8B07-7404-499A-A615-84A739E00227}"/>
                </a:ext>
              </a:extLst>
            </p:cNvPr>
            <p:cNvSpPr txBox="1"/>
            <p:nvPr/>
          </p:nvSpPr>
          <p:spPr>
            <a:xfrm rot="16200000">
              <a:off x="5705780" y="1092723"/>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5</a:t>
              </a:r>
            </a:p>
          </p:txBody>
        </p:sp>
        <p:sp>
          <p:nvSpPr>
            <p:cNvPr id="27" name="TextBox 26">
              <a:extLst>
                <a:ext uri="{FF2B5EF4-FFF2-40B4-BE49-F238E27FC236}">
                  <a16:creationId xmlns:a16="http://schemas.microsoft.com/office/drawing/2014/main" id="{33DE968D-4297-4EAA-91FE-D425BB1F6213}"/>
                </a:ext>
              </a:extLst>
            </p:cNvPr>
            <p:cNvSpPr txBox="1"/>
            <p:nvPr/>
          </p:nvSpPr>
          <p:spPr>
            <a:xfrm rot="16200000">
              <a:off x="3510285" y="1144064"/>
              <a:ext cx="479618" cy="369332"/>
            </a:xfrm>
            <a:prstGeom prst="rect">
              <a:avLst/>
            </a:prstGeom>
            <a:solidFill>
              <a:schemeClr val="bg1"/>
            </a:solidFill>
            <a:effectLst>
              <a:softEdge rad="63500"/>
            </a:effectLst>
          </p:spPr>
          <p:txBody>
            <a:bodyPr wrap="none" rtlCol="0">
              <a:spAutoFit/>
            </a:bodyPr>
            <a:lstStyle/>
            <a:p>
              <a:r>
                <a:rPr lang="en-US" b="1" dirty="0"/>
                <a:t>R1</a:t>
              </a:r>
              <a:endParaRPr lang="tr-TR" b="1" dirty="0"/>
            </a:p>
          </p:txBody>
        </p:sp>
        <p:sp>
          <p:nvSpPr>
            <p:cNvPr id="28" name="TextBox 27">
              <a:extLst>
                <a:ext uri="{FF2B5EF4-FFF2-40B4-BE49-F238E27FC236}">
                  <a16:creationId xmlns:a16="http://schemas.microsoft.com/office/drawing/2014/main" id="{E3F785E6-AAB6-4CC9-8D8E-DD5558B9DF4F}"/>
                </a:ext>
              </a:extLst>
            </p:cNvPr>
            <p:cNvSpPr txBox="1"/>
            <p:nvPr/>
          </p:nvSpPr>
          <p:spPr>
            <a:xfrm rot="16200000">
              <a:off x="3411578" y="3010654"/>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2</a:t>
              </a:r>
            </a:p>
          </p:txBody>
        </p:sp>
        <p:sp>
          <p:nvSpPr>
            <p:cNvPr id="29" name="TextBox 28">
              <a:extLst>
                <a:ext uri="{FF2B5EF4-FFF2-40B4-BE49-F238E27FC236}">
                  <a16:creationId xmlns:a16="http://schemas.microsoft.com/office/drawing/2014/main" id="{701DA55E-3198-4257-AF8C-8F7556E3DDAC}"/>
                </a:ext>
              </a:extLst>
            </p:cNvPr>
            <p:cNvSpPr txBox="1"/>
            <p:nvPr/>
          </p:nvSpPr>
          <p:spPr>
            <a:xfrm rot="16200000">
              <a:off x="5707428" y="3047758"/>
              <a:ext cx="479618" cy="369332"/>
            </a:xfrm>
            <a:prstGeom prst="rect">
              <a:avLst/>
            </a:prstGeom>
            <a:solidFill>
              <a:schemeClr val="bg1"/>
            </a:solidFill>
            <a:effectLst>
              <a:softEdge rad="63500"/>
            </a:effectLst>
          </p:spPr>
          <p:txBody>
            <a:bodyPr wrap="none" rtlCol="0">
              <a:spAutoFit/>
            </a:bodyPr>
            <a:lstStyle/>
            <a:p>
              <a:r>
                <a:rPr lang="en-US" b="1" dirty="0"/>
                <a:t>R4</a:t>
              </a:r>
              <a:endParaRPr lang="tr-TR" b="1" dirty="0"/>
            </a:p>
          </p:txBody>
        </p:sp>
        <p:sp>
          <p:nvSpPr>
            <p:cNvPr id="41" name="TextBox 40">
              <a:extLst>
                <a:ext uri="{FF2B5EF4-FFF2-40B4-BE49-F238E27FC236}">
                  <a16:creationId xmlns:a16="http://schemas.microsoft.com/office/drawing/2014/main" id="{6FAD3107-097B-440C-8E70-BBA84577F008}"/>
                </a:ext>
              </a:extLst>
            </p:cNvPr>
            <p:cNvSpPr txBox="1"/>
            <p:nvPr/>
          </p:nvSpPr>
          <p:spPr>
            <a:xfrm>
              <a:off x="4605519" y="1822897"/>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3</a:t>
              </a:r>
            </a:p>
          </p:txBody>
        </p:sp>
        <p:grpSp>
          <p:nvGrpSpPr>
            <p:cNvPr id="42" name="Group 41">
              <a:extLst>
                <a:ext uri="{FF2B5EF4-FFF2-40B4-BE49-F238E27FC236}">
                  <a16:creationId xmlns:a16="http://schemas.microsoft.com/office/drawing/2014/main" id="{456EAA56-402F-4A27-9EE8-69F86A990B27}"/>
                </a:ext>
              </a:extLst>
            </p:cNvPr>
            <p:cNvGrpSpPr/>
            <p:nvPr/>
          </p:nvGrpSpPr>
          <p:grpSpPr>
            <a:xfrm>
              <a:off x="1225244" y="271639"/>
              <a:ext cx="4801833" cy="3533058"/>
              <a:chOff x="412256" y="1559510"/>
              <a:chExt cx="4801833" cy="3533058"/>
            </a:xfrm>
          </p:grpSpPr>
          <p:sp>
            <p:nvSpPr>
              <p:cNvPr id="43" name="TextBox 42">
                <a:extLst>
                  <a:ext uri="{FF2B5EF4-FFF2-40B4-BE49-F238E27FC236}">
                    <a16:creationId xmlns:a16="http://schemas.microsoft.com/office/drawing/2014/main" id="{981B3117-4353-4A65-9D2D-35C2BC92CCE6}"/>
                  </a:ext>
                </a:extLst>
              </p:cNvPr>
              <p:cNvSpPr txBox="1"/>
              <p:nvPr/>
            </p:nvSpPr>
            <p:spPr>
              <a:xfrm>
                <a:off x="2149185" y="1559510"/>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4" name="Straight Arrow Connector 43">
                <a:extLst>
                  <a:ext uri="{FF2B5EF4-FFF2-40B4-BE49-F238E27FC236}">
                    <a16:creationId xmlns:a16="http://schemas.microsoft.com/office/drawing/2014/main" id="{F4B133C8-225E-47D1-A308-9FE4AF203BA3}"/>
                  </a:ext>
                </a:extLst>
              </p:cNvPr>
              <p:cNvCxnSpPr/>
              <p:nvPr/>
            </p:nvCxnSpPr>
            <p:spPr>
              <a:xfrm>
                <a:off x="2069662" y="1885426"/>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8E5D53-C03D-442E-ABE0-8597B5CA5C66}"/>
                  </a:ext>
                </a:extLst>
              </p:cNvPr>
              <p:cNvSpPr txBox="1"/>
              <p:nvPr/>
            </p:nvSpPr>
            <p:spPr>
              <a:xfrm>
                <a:off x="2027743" y="4754014"/>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6" name="Straight Arrow Connector 45">
                <a:extLst>
                  <a:ext uri="{FF2B5EF4-FFF2-40B4-BE49-F238E27FC236}">
                    <a16:creationId xmlns:a16="http://schemas.microsoft.com/office/drawing/2014/main" id="{C9EE27F9-D14D-4744-AC02-EA0D76DA181F}"/>
                  </a:ext>
                </a:extLst>
              </p:cNvPr>
              <p:cNvCxnSpPr/>
              <p:nvPr/>
            </p:nvCxnSpPr>
            <p:spPr>
              <a:xfrm flipH="1">
                <a:off x="1948220" y="507993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83730F4-A3E4-421F-BE31-AEC385D0DEA1}"/>
                  </a:ext>
                </a:extLst>
              </p:cNvPr>
              <p:cNvSpPr txBox="1"/>
              <p:nvPr/>
            </p:nvSpPr>
            <p:spPr>
              <a:xfrm rot="16200000">
                <a:off x="422675" y="2642916"/>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8" name="Straight Arrow Connector 47">
                <a:extLst>
                  <a:ext uri="{FF2B5EF4-FFF2-40B4-BE49-F238E27FC236}">
                    <a16:creationId xmlns:a16="http://schemas.microsoft.com/office/drawing/2014/main" id="{52ED0EF3-A647-4B59-AFAF-0D5C696A7C0D}"/>
                  </a:ext>
                </a:extLst>
              </p:cNvPr>
              <p:cNvCxnSpPr/>
              <p:nvPr/>
            </p:nvCxnSpPr>
            <p:spPr>
              <a:xfrm rot="16200000">
                <a:off x="493767" y="281277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9DF1199-AC4E-4C1A-BC36-6D51C1800332}"/>
                  </a:ext>
                </a:extLst>
              </p:cNvPr>
              <p:cNvSpPr txBox="1"/>
              <p:nvPr/>
            </p:nvSpPr>
            <p:spPr>
              <a:xfrm rot="2379115">
                <a:off x="4624001" y="1929100"/>
                <a:ext cx="317716" cy="338554"/>
              </a:xfrm>
              <a:prstGeom prst="rect">
                <a:avLst/>
              </a:prstGeom>
              <a:noFill/>
            </p:spPr>
            <p:txBody>
              <a:bodyPr wrap="none" rtlCol="0">
                <a:spAutoFit/>
              </a:bodyPr>
              <a:lstStyle/>
              <a:p>
                <a:r>
                  <a:rPr lang="en-US" sz="1600" b="1" dirty="0"/>
                  <a:t>I</a:t>
                </a:r>
                <a:r>
                  <a:rPr lang="en-US" sz="1600" b="1" baseline="-25000" dirty="0"/>
                  <a:t>2</a:t>
                </a:r>
                <a:endParaRPr lang="tr-TR" sz="1600" b="1" baseline="-25000" dirty="0"/>
              </a:p>
            </p:txBody>
          </p:sp>
          <p:cxnSp>
            <p:nvCxnSpPr>
              <p:cNvPr id="50" name="Straight Arrow Connector 49">
                <a:extLst>
                  <a:ext uri="{FF2B5EF4-FFF2-40B4-BE49-F238E27FC236}">
                    <a16:creationId xmlns:a16="http://schemas.microsoft.com/office/drawing/2014/main" id="{3F39AF63-393F-454D-83B3-097283C7864A}"/>
                  </a:ext>
                </a:extLst>
              </p:cNvPr>
              <p:cNvCxnSpPr/>
              <p:nvPr/>
            </p:nvCxnSpPr>
            <p:spPr>
              <a:xfrm rot="2379115">
                <a:off x="4397880" y="2273413"/>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8664CCB-FC51-40F3-BF4F-D19A9CB18DDB}"/>
                  </a:ext>
                </a:extLst>
              </p:cNvPr>
              <p:cNvSpPr txBox="1"/>
              <p:nvPr/>
            </p:nvSpPr>
            <p:spPr>
              <a:xfrm rot="19169813">
                <a:off x="3252190" y="2050694"/>
                <a:ext cx="317716" cy="338554"/>
              </a:xfrm>
              <a:prstGeom prst="rect">
                <a:avLst/>
              </a:prstGeom>
              <a:noFill/>
            </p:spPr>
            <p:txBody>
              <a:bodyPr wrap="none" rtlCol="0">
                <a:spAutoFit/>
              </a:bodyPr>
              <a:lstStyle/>
              <a:p>
                <a:r>
                  <a:rPr lang="en-US" sz="1600" b="1" dirty="0"/>
                  <a:t>I</a:t>
                </a:r>
                <a:r>
                  <a:rPr lang="en-US" sz="1600" b="1" baseline="-25000" dirty="0"/>
                  <a:t>3</a:t>
                </a:r>
                <a:endParaRPr lang="tr-TR" sz="1600" b="1" baseline="-25000" dirty="0"/>
              </a:p>
            </p:txBody>
          </p:sp>
          <p:cxnSp>
            <p:nvCxnSpPr>
              <p:cNvPr id="52" name="Straight Arrow Connector 51">
                <a:extLst>
                  <a:ext uri="{FF2B5EF4-FFF2-40B4-BE49-F238E27FC236}">
                    <a16:creationId xmlns:a16="http://schemas.microsoft.com/office/drawing/2014/main" id="{0E6CB4B9-26E8-4D87-8283-4EFB402DF579}"/>
                  </a:ext>
                </a:extLst>
              </p:cNvPr>
              <p:cNvCxnSpPr/>
              <p:nvPr/>
            </p:nvCxnSpPr>
            <p:spPr>
              <a:xfrm rot="10800000" flipV="1">
                <a:off x="3337456" y="2105276"/>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3929BD-8732-4039-B7A8-4A498B1D40C2}"/>
                  </a:ext>
                </a:extLst>
              </p:cNvPr>
              <p:cNvSpPr txBox="1"/>
              <p:nvPr/>
            </p:nvSpPr>
            <p:spPr>
              <a:xfrm rot="2916889">
                <a:off x="2983068" y="3593420"/>
                <a:ext cx="317716" cy="338554"/>
              </a:xfrm>
              <a:prstGeom prst="rect">
                <a:avLst/>
              </a:prstGeom>
              <a:noFill/>
            </p:spPr>
            <p:txBody>
              <a:bodyPr wrap="none" rtlCol="0">
                <a:spAutoFit/>
              </a:bodyPr>
              <a:lstStyle/>
              <a:p>
                <a:r>
                  <a:rPr lang="en-US" sz="1600" b="1" dirty="0"/>
                  <a:t>I</a:t>
                </a:r>
                <a:r>
                  <a:rPr lang="en-US" sz="1600" b="1" baseline="-25000" dirty="0"/>
                  <a:t>4</a:t>
                </a:r>
                <a:endParaRPr lang="tr-TR" sz="1600" b="1" baseline="-25000" dirty="0"/>
              </a:p>
            </p:txBody>
          </p:sp>
          <p:cxnSp>
            <p:nvCxnSpPr>
              <p:cNvPr id="54" name="Straight Arrow Connector 53">
                <a:extLst>
                  <a:ext uri="{FF2B5EF4-FFF2-40B4-BE49-F238E27FC236}">
                    <a16:creationId xmlns:a16="http://schemas.microsoft.com/office/drawing/2014/main" id="{09096CDB-E2D6-46AC-85F6-3974F3665C8A}"/>
                  </a:ext>
                </a:extLst>
              </p:cNvPr>
              <p:cNvCxnSpPr/>
              <p:nvPr/>
            </p:nvCxnSpPr>
            <p:spPr>
              <a:xfrm>
                <a:off x="2830131" y="3724281"/>
                <a:ext cx="446713" cy="478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4C1E6B2-4B2A-49B2-8197-9BE55059B0B3}"/>
                  </a:ext>
                </a:extLst>
              </p:cNvPr>
              <p:cNvSpPr txBox="1"/>
              <p:nvPr/>
            </p:nvSpPr>
            <p:spPr>
              <a:xfrm rot="19169813">
                <a:off x="4709498" y="3682008"/>
                <a:ext cx="317716" cy="338554"/>
              </a:xfrm>
              <a:prstGeom prst="rect">
                <a:avLst/>
              </a:prstGeom>
              <a:noFill/>
            </p:spPr>
            <p:txBody>
              <a:bodyPr wrap="none" rtlCol="0">
                <a:spAutoFit/>
              </a:bodyPr>
              <a:lstStyle/>
              <a:p>
                <a:r>
                  <a:rPr lang="en-US" sz="1600" b="1" dirty="0"/>
                  <a:t>I</a:t>
                </a:r>
                <a:r>
                  <a:rPr lang="en-US" sz="1600" b="1" baseline="-25000" dirty="0"/>
                  <a:t>6</a:t>
                </a:r>
                <a:endParaRPr lang="tr-TR" sz="1600" b="1" baseline="-25000" dirty="0"/>
              </a:p>
            </p:txBody>
          </p:sp>
          <p:cxnSp>
            <p:nvCxnSpPr>
              <p:cNvPr id="56" name="Straight Arrow Connector 55">
                <a:extLst>
                  <a:ext uri="{FF2B5EF4-FFF2-40B4-BE49-F238E27FC236}">
                    <a16:creationId xmlns:a16="http://schemas.microsoft.com/office/drawing/2014/main" id="{FD7AA393-4C41-4BF6-93F6-C9E34065989C}"/>
                  </a:ext>
                </a:extLst>
              </p:cNvPr>
              <p:cNvCxnSpPr/>
              <p:nvPr/>
            </p:nvCxnSpPr>
            <p:spPr>
              <a:xfrm rot="10800000" flipV="1">
                <a:off x="4794764" y="3736590"/>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3FFD7C9-F212-4A39-AA38-2DACCB58AE34}"/>
                  </a:ext>
                </a:extLst>
              </p:cNvPr>
              <p:cNvSpPr txBox="1"/>
              <p:nvPr/>
            </p:nvSpPr>
            <p:spPr>
              <a:xfrm>
                <a:off x="3138221" y="3131839"/>
                <a:ext cx="317716" cy="338554"/>
              </a:xfrm>
              <a:prstGeom prst="rect">
                <a:avLst/>
              </a:prstGeom>
              <a:noFill/>
            </p:spPr>
            <p:txBody>
              <a:bodyPr wrap="none" rtlCol="0">
                <a:spAutoFit/>
              </a:bodyPr>
              <a:lstStyle/>
              <a:p>
                <a:r>
                  <a:rPr lang="en-US" sz="1600" b="1" dirty="0"/>
                  <a:t>I</a:t>
                </a:r>
                <a:r>
                  <a:rPr lang="en-US" sz="1600" b="1" baseline="-25000" dirty="0"/>
                  <a:t>5</a:t>
                </a:r>
                <a:endParaRPr lang="tr-TR" sz="1600" b="1" baseline="-25000" dirty="0"/>
              </a:p>
            </p:txBody>
          </p:sp>
          <p:cxnSp>
            <p:nvCxnSpPr>
              <p:cNvPr id="58" name="Straight Arrow Connector 57">
                <a:extLst>
                  <a:ext uri="{FF2B5EF4-FFF2-40B4-BE49-F238E27FC236}">
                    <a16:creationId xmlns:a16="http://schemas.microsoft.com/office/drawing/2014/main" id="{FCA9FE2A-741E-413B-80EC-575D7512FC24}"/>
                  </a:ext>
                </a:extLst>
              </p:cNvPr>
              <p:cNvCxnSpPr/>
              <p:nvPr/>
            </p:nvCxnSpPr>
            <p:spPr>
              <a:xfrm>
                <a:off x="3058698" y="3457755"/>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969E5A4-CB2E-4CC9-BA64-CAA79D5F031E}"/>
                    </a:ext>
                  </a:extLst>
                </p:cNvPr>
                <p:cNvSpPr txBox="1"/>
                <p:nvPr/>
              </p:nvSpPr>
              <p:spPr>
                <a:xfrm>
                  <a:off x="7642581" y="2131337"/>
                  <a:ext cx="2551596"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rPr>
                              <m:t>2</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oMath>
                    </m:oMathPara>
                  </a14:m>
                  <a:endParaRPr lang="tr-TR" sz="2400" dirty="0"/>
                </a:p>
              </p:txBody>
            </p:sp>
          </mc:Choice>
          <mc:Fallback xmlns="">
            <p:sp>
              <p:nvSpPr>
                <p:cNvPr id="60" name="TextBox 59">
                  <a:extLst>
                    <a:ext uri="{FF2B5EF4-FFF2-40B4-BE49-F238E27FC236}">
                      <a16:creationId xmlns:a16="http://schemas.microsoft.com/office/drawing/2014/main" id="{0969E5A4-CB2E-4CC9-BA64-CAA79D5F031E}"/>
                    </a:ext>
                  </a:extLst>
                </p:cNvPr>
                <p:cNvSpPr txBox="1">
                  <a:spLocks noRot="1" noChangeAspect="1" noMove="1" noResize="1" noEditPoints="1" noAdjustHandles="1" noChangeArrowheads="1" noChangeShapeType="1" noTextEdit="1"/>
                </p:cNvSpPr>
                <p:nvPr/>
              </p:nvSpPr>
              <p:spPr>
                <a:xfrm>
                  <a:off x="7642581" y="2131337"/>
                  <a:ext cx="2551596" cy="369332"/>
                </a:xfrm>
                <a:prstGeom prst="rect">
                  <a:avLst/>
                </a:prstGeom>
                <a:blipFill>
                  <a:blip r:embed="rId4"/>
                  <a:stretch>
                    <a:fillRect l="-2143" r="-476" b="-12903"/>
                  </a:stretch>
                </a:blipFill>
                <a:ln>
                  <a:solidFill>
                    <a:srgbClr val="FF0000"/>
                  </a:solidFill>
                </a:ln>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C5F604D-413B-43A1-A68D-959632A61AFF}"/>
                    </a:ext>
                  </a:extLst>
                </p:cNvPr>
                <p:cNvSpPr txBox="1"/>
                <p:nvPr/>
              </p:nvSpPr>
              <p:spPr>
                <a:xfrm>
                  <a:off x="7626156" y="1506334"/>
                  <a:ext cx="3094693"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tr-TR" sz="2400" b="0" i="1" smtClean="0">
                            <a:latin typeface="Cambria Math" panose="02040503050406030204" pitchFamily="18" charset="0"/>
                          </a:rPr>
                          <m:t>=0</m:t>
                        </m:r>
                      </m:oMath>
                    </m:oMathPara>
                  </a14:m>
                  <a:endParaRPr lang="tr-TR" sz="2400" dirty="0"/>
                </a:p>
              </p:txBody>
            </p:sp>
          </mc:Choice>
          <mc:Fallback xmlns="">
            <p:sp>
              <p:nvSpPr>
                <p:cNvPr id="61" name="TextBox 60">
                  <a:extLst>
                    <a:ext uri="{FF2B5EF4-FFF2-40B4-BE49-F238E27FC236}">
                      <a16:creationId xmlns:a16="http://schemas.microsoft.com/office/drawing/2014/main" id="{FC5F604D-413B-43A1-A68D-959632A61AFF}"/>
                    </a:ext>
                  </a:extLst>
                </p:cNvPr>
                <p:cNvSpPr txBox="1">
                  <a:spLocks noRot="1" noChangeAspect="1" noMove="1" noResize="1" noEditPoints="1" noAdjustHandles="1" noChangeArrowheads="1" noChangeShapeType="1" noTextEdit="1"/>
                </p:cNvSpPr>
                <p:nvPr/>
              </p:nvSpPr>
              <p:spPr>
                <a:xfrm>
                  <a:off x="7626156" y="1506334"/>
                  <a:ext cx="3094693" cy="369332"/>
                </a:xfrm>
                <a:prstGeom prst="rect">
                  <a:avLst/>
                </a:prstGeom>
                <a:blipFill>
                  <a:blip r:embed="rId5"/>
                  <a:stretch>
                    <a:fillRect l="-1569" r="-1765" b="-12698"/>
                  </a:stretch>
                </a:blipFill>
                <a:ln>
                  <a:solidFill>
                    <a:srgbClr val="FF0000"/>
                  </a:solidFill>
                </a:ln>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3A88D32-0ECA-475C-96F7-9D033A2EB956}"/>
                    </a:ext>
                  </a:extLst>
                </p:cNvPr>
                <p:cNvSpPr txBox="1"/>
                <p:nvPr/>
              </p:nvSpPr>
              <p:spPr>
                <a:xfrm>
                  <a:off x="7626156" y="841835"/>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=0</m:t>
                        </m:r>
                      </m:oMath>
                    </m:oMathPara>
                  </a14:m>
                  <a:endParaRPr lang="tr-TR" sz="2400" dirty="0"/>
                </a:p>
              </p:txBody>
            </p:sp>
          </mc:Choice>
          <mc:Fallback xmlns="">
            <p:sp>
              <p:nvSpPr>
                <p:cNvPr id="62" name="TextBox 61">
                  <a:extLst>
                    <a:ext uri="{FF2B5EF4-FFF2-40B4-BE49-F238E27FC236}">
                      <a16:creationId xmlns:a16="http://schemas.microsoft.com/office/drawing/2014/main" id="{33A88D32-0ECA-475C-96F7-9D033A2EB956}"/>
                    </a:ext>
                  </a:extLst>
                </p:cNvPr>
                <p:cNvSpPr txBox="1">
                  <a:spLocks noRot="1" noChangeAspect="1" noMove="1" noResize="1" noEditPoints="1" noAdjustHandles="1" noChangeArrowheads="1" noChangeShapeType="1" noTextEdit="1"/>
                </p:cNvSpPr>
                <p:nvPr/>
              </p:nvSpPr>
              <p:spPr>
                <a:xfrm>
                  <a:off x="7626156" y="841835"/>
                  <a:ext cx="3850478" cy="369332"/>
                </a:xfrm>
                <a:prstGeom prst="rect">
                  <a:avLst/>
                </a:prstGeom>
                <a:blipFill>
                  <a:blip r:embed="rId6"/>
                  <a:stretch>
                    <a:fillRect r="-1262" b="-11111"/>
                  </a:stretch>
                </a:blipFill>
                <a:ln>
                  <a:solidFill>
                    <a:srgbClr val="FF0000"/>
                  </a:solidFill>
                </a:ln>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D251339-B0C5-4E6F-8721-72C3CB3F7FCD}"/>
                    </a:ext>
                  </a:extLst>
                </p:cNvPr>
                <p:cNvSpPr txBox="1"/>
                <p:nvPr/>
              </p:nvSpPr>
              <p:spPr>
                <a:xfrm>
                  <a:off x="7626156" y="2834472"/>
                  <a:ext cx="3316805"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2</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en-US" sz="2400" b="0" i="1" smtClean="0">
                            <a:latin typeface="Cambria Math" panose="02040503050406030204" pitchFamily="18" charset="0"/>
                          </a:rPr>
                          <m:t>=0</m:t>
                        </m:r>
                      </m:oMath>
                    </m:oMathPara>
                  </a14:m>
                  <a:endParaRPr lang="tr-TR" sz="2400" dirty="0"/>
                </a:p>
              </p:txBody>
            </p:sp>
          </mc:Choice>
          <mc:Fallback xmlns="">
            <p:sp>
              <p:nvSpPr>
                <p:cNvPr id="63" name="TextBox 62">
                  <a:extLst>
                    <a:ext uri="{FF2B5EF4-FFF2-40B4-BE49-F238E27FC236}">
                      <a16:creationId xmlns:a16="http://schemas.microsoft.com/office/drawing/2014/main" id="{4D251339-B0C5-4E6F-8721-72C3CB3F7FCD}"/>
                    </a:ext>
                  </a:extLst>
                </p:cNvPr>
                <p:cNvSpPr txBox="1">
                  <a:spLocks noRot="1" noChangeAspect="1" noMove="1" noResize="1" noEditPoints="1" noAdjustHandles="1" noChangeArrowheads="1" noChangeShapeType="1" noTextEdit="1"/>
                </p:cNvSpPr>
                <p:nvPr/>
              </p:nvSpPr>
              <p:spPr>
                <a:xfrm>
                  <a:off x="7626156" y="2834472"/>
                  <a:ext cx="3316805" cy="369332"/>
                </a:xfrm>
                <a:prstGeom prst="rect">
                  <a:avLst/>
                </a:prstGeom>
                <a:blipFill>
                  <a:blip r:embed="rId7"/>
                  <a:stretch>
                    <a:fillRect r="-1648" b="-11111"/>
                  </a:stretch>
                </a:blipFill>
                <a:ln>
                  <a:solidFill>
                    <a:srgbClr val="FF0000"/>
                  </a:solidFill>
                </a:ln>
              </p:spPr>
              <p:txBody>
                <a:bodyPr/>
                <a:lstStyle/>
                <a:p>
                  <a:r>
                    <a:rPr lang="tr-TR">
                      <a:noFill/>
                    </a:rPr>
                    <a:t> </a:t>
                  </a:r>
                </a:p>
              </p:txBody>
            </p:sp>
          </mc:Fallback>
        </mc:AlternateContent>
        <p:sp>
          <p:nvSpPr>
            <p:cNvPr id="64" name="TextBox 63">
              <a:extLst>
                <a:ext uri="{FF2B5EF4-FFF2-40B4-BE49-F238E27FC236}">
                  <a16:creationId xmlns:a16="http://schemas.microsoft.com/office/drawing/2014/main" id="{BD354A4B-899A-4EF9-9115-DEC56902AC57}"/>
                </a:ext>
              </a:extLst>
            </p:cNvPr>
            <p:cNvSpPr txBox="1"/>
            <p:nvPr/>
          </p:nvSpPr>
          <p:spPr>
            <a:xfrm>
              <a:off x="6979498" y="735045"/>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65" name="TextBox 64">
              <a:extLst>
                <a:ext uri="{FF2B5EF4-FFF2-40B4-BE49-F238E27FC236}">
                  <a16:creationId xmlns:a16="http://schemas.microsoft.com/office/drawing/2014/main" id="{2253F66A-D9C6-490F-B188-A100684E144E}"/>
                </a:ext>
              </a:extLst>
            </p:cNvPr>
            <p:cNvSpPr txBox="1"/>
            <p:nvPr/>
          </p:nvSpPr>
          <p:spPr>
            <a:xfrm>
              <a:off x="6966342" y="1390373"/>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66" name="TextBox 65">
              <a:extLst>
                <a:ext uri="{FF2B5EF4-FFF2-40B4-BE49-F238E27FC236}">
                  <a16:creationId xmlns:a16="http://schemas.microsoft.com/office/drawing/2014/main" id="{D2414CF0-7C56-4660-B542-8BE5BE7E3928}"/>
                </a:ext>
              </a:extLst>
            </p:cNvPr>
            <p:cNvSpPr txBox="1"/>
            <p:nvPr/>
          </p:nvSpPr>
          <p:spPr>
            <a:xfrm>
              <a:off x="6956091" y="2039136"/>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67" name="TextBox 66">
              <a:extLst>
                <a:ext uri="{FF2B5EF4-FFF2-40B4-BE49-F238E27FC236}">
                  <a16:creationId xmlns:a16="http://schemas.microsoft.com/office/drawing/2014/main" id="{40C6C2D4-9D88-42C8-8418-00746E516C17}"/>
                </a:ext>
              </a:extLst>
            </p:cNvPr>
            <p:cNvSpPr txBox="1"/>
            <p:nvPr/>
          </p:nvSpPr>
          <p:spPr>
            <a:xfrm>
              <a:off x="6958986" y="2705927"/>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68" name="TextBox 67">
              <a:extLst>
                <a:ext uri="{FF2B5EF4-FFF2-40B4-BE49-F238E27FC236}">
                  <a16:creationId xmlns:a16="http://schemas.microsoft.com/office/drawing/2014/main" id="{F3B8DA2E-B9A0-4FBE-87E9-D3F557FDF483}"/>
                </a:ext>
              </a:extLst>
            </p:cNvPr>
            <p:cNvSpPr txBox="1"/>
            <p:nvPr/>
          </p:nvSpPr>
          <p:spPr>
            <a:xfrm>
              <a:off x="7003716" y="3297427"/>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4A9562E-2664-4A1F-A9ED-D1AB3D970638}"/>
                    </a:ext>
                  </a:extLst>
                </p:cNvPr>
                <p:cNvSpPr txBox="1"/>
                <p:nvPr/>
              </p:nvSpPr>
              <p:spPr>
                <a:xfrm>
                  <a:off x="7628464" y="3429000"/>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tr-TR" sz="2400" b="0" i="1" smtClean="0">
                            <a:latin typeface="Cambria Math" panose="02040503050406030204" pitchFamily="18" charset="0"/>
                            <a:ea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i="1">
                                <a:latin typeface="Cambria Math" panose="02040503050406030204" pitchFamily="18" charset="0"/>
                              </a:rPr>
                              <m:t>6</m:t>
                            </m:r>
                          </m:sub>
                        </m:sSub>
                        <m:r>
                          <a:rPr lang="tr-TR" sz="2400" b="0" i="1" smtClean="0">
                            <a:latin typeface="Cambria Math" panose="02040503050406030204" pitchFamily="18" charset="0"/>
                          </a:rPr>
                          <m:t>=0</m:t>
                        </m:r>
                      </m:oMath>
                    </m:oMathPara>
                  </a14:m>
                  <a:endParaRPr lang="tr-TR" sz="2400" dirty="0"/>
                </a:p>
              </p:txBody>
            </p:sp>
          </mc:Choice>
          <mc:Fallback xmlns="">
            <p:sp>
              <p:nvSpPr>
                <p:cNvPr id="70" name="TextBox 69">
                  <a:extLst>
                    <a:ext uri="{FF2B5EF4-FFF2-40B4-BE49-F238E27FC236}">
                      <a16:creationId xmlns:a16="http://schemas.microsoft.com/office/drawing/2014/main" id="{54A9562E-2664-4A1F-A9ED-D1AB3D970638}"/>
                    </a:ext>
                  </a:extLst>
                </p:cNvPr>
                <p:cNvSpPr txBox="1">
                  <a:spLocks noRot="1" noChangeAspect="1" noMove="1" noResize="1" noEditPoints="1" noAdjustHandles="1" noChangeArrowheads="1" noChangeShapeType="1" noTextEdit="1"/>
                </p:cNvSpPr>
                <p:nvPr/>
              </p:nvSpPr>
              <p:spPr>
                <a:xfrm>
                  <a:off x="7628464" y="3429000"/>
                  <a:ext cx="3850478" cy="369332"/>
                </a:xfrm>
                <a:prstGeom prst="rect">
                  <a:avLst/>
                </a:prstGeom>
                <a:blipFill>
                  <a:blip r:embed="rId8"/>
                  <a:stretch>
                    <a:fillRect r="-1262" b="-11290"/>
                  </a:stretch>
                </a:blipFill>
                <a:ln>
                  <a:solidFill>
                    <a:srgbClr val="FF0000"/>
                  </a:solidFill>
                </a:ln>
              </p:spPr>
              <p:txBody>
                <a:bodyPr/>
                <a:lstStyle/>
                <a:p>
                  <a:r>
                    <a:rPr lang="tr-TR">
                      <a:noFill/>
                    </a:rPr>
                    <a:t> </a:t>
                  </a:r>
                </a:p>
              </p:txBody>
            </p:sp>
          </mc:Fallback>
        </mc:AlternateContent>
        <p:sp>
          <p:nvSpPr>
            <p:cNvPr id="30" name="Rectangle 29">
              <a:extLst>
                <a:ext uri="{FF2B5EF4-FFF2-40B4-BE49-F238E27FC236}">
                  <a16:creationId xmlns:a16="http://schemas.microsoft.com/office/drawing/2014/main" id="{3BEFA76A-7039-4688-B12E-9603E73DB91B}"/>
                </a:ext>
              </a:extLst>
            </p:cNvPr>
            <p:cNvSpPr/>
            <p:nvPr/>
          </p:nvSpPr>
          <p:spPr>
            <a:xfrm>
              <a:off x="1647571" y="4059150"/>
              <a:ext cx="10083110" cy="369332"/>
            </a:xfrm>
            <a:prstGeom prst="rect">
              <a:avLst/>
            </a:prstGeom>
          </p:spPr>
          <p:txBody>
            <a:bodyPr wrap="square">
              <a:spAutoFit/>
            </a:bodyPr>
            <a:lstStyle/>
            <a:p>
              <a:r>
                <a:rPr lang="en-US" dirty="0"/>
                <a:t>Consider the circuit shown in the figure and the provided current directions. Which equation </a:t>
              </a:r>
              <a:r>
                <a:rPr lang="tr-TR" dirty="0"/>
                <a:t>is </a:t>
              </a:r>
              <a:r>
                <a:rPr lang="en-US" dirty="0"/>
                <a:t>correct?</a:t>
              </a:r>
            </a:p>
          </p:txBody>
        </p:sp>
        <p:sp>
          <p:nvSpPr>
            <p:cNvPr id="36" name="Rectangle 35">
              <a:extLst>
                <a:ext uri="{FF2B5EF4-FFF2-40B4-BE49-F238E27FC236}">
                  <a16:creationId xmlns:a16="http://schemas.microsoft.com/office/drawing/2014/main" id="{015E477B-94FB-42A1-89ED-D01F8EEAC7B9}"/>
                </a:ext>
              </a:extLst>
            </p:cNvPr>
            <p:cNvSpPr/>
            <p:nvPr/>
          </p:nvSpPr>
          <p:spPr>
            <a:xfrm>
              <a:off x="1664047" y="4558619"/>
              <a:ext cx="9630029" cy="369332"/>
            </a:xfrm>
            <a:prstGeom prst="rect">
              <a:avLst/>
            </a:prstGeom>
          </p:spPr>
          <p:txBody>
            <a:bodyPr wrap="square">
              <a:spAutoFit/>
            </a:bodyPr>
            <a:lstStyle/>
            <a:p>
              <a:r>
                <a:rPr lang="en-US" dirty="0"/>
                <a:t> </a:t>
              </a:r>
              <a:r>
                <a:rPr lang="tr-TR" dirty="0"/>
                <a:t>Şekilde gösterilen devreyi ve verilmiş olan akım yönlerini göz önüne alırsak hangi denklem doğrudur?</a:t>
              </a:r>
            </a:p>
          </p:txBody>
        </p:sp>
      </p:grpSp>
      <p:sp>
        <p:nvSpPr>
          <p:cNvPr id="69" name="Metin kutusu 68">
            <a:extLst>
              <a:ext uri="{FF2B5EF4-FFF2-40B4-BE49-F238E27FC236}">
                <a16:creationId xmlns:a16="http://schemas.microsoft.com/office/drawing/2014/main" id="{04ABA88A-06BC-494F-A9D0-78F0A098F138}"/>
              </a:ext>
            </a:extLst>
          </p:cNvPr>
          <p:cNvSpPr txBox="1"/>
          <p:nvPr/>
        </p:nvSpPr>
        <p:spPr>
          <a:xfrm>
            <a:off x="11294076" y="6211330"/>
            <a:ext cx="436605" cy="369332"/>
          </a:xfrm>
          <a:prstGeom prst="rect">
            <a:avLst/>
          </a:prstGeom>
          <a:noFill/>
        </p:spPr>
        <p:txBody>
          <a:bodyPr wrap="square" rtlCol="0">
            <a:spAutoFit/>
          </a:bodyPr>
          <a:lstStyle/>
          <a:p>
            <a:r>
              <a:rPr lang="tr-TR" dirty="0"/>
              <a:t>C5</a:t>
            </a:r>
            <a:endParaRPr lang="en-US" dirty="0"/>
          </a:p>
        </p:txBody>
      </p:sp>
    </p:spTree>
    <p:extLst>
      <p:ext uri="{BB962C8B-B14F-4D97-AF65-F5344CB8AC3E}">
        <p14:creationId xmlns:p14="http://schemas.microsoft.com/office/powerpoint/2010/main" val="343844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a:extLst>
              <a:ext uri="{FF2B5EF4-FFF2-40B4-BE49-F238E27FC236}">
                <a16:creationId xmlns:a16="http://schemas.microsoft.com/office/drawing/2014/main" id="{5FFF61D6-B4AA-4242-B990-BD507997182D}"/>
              </a:ext>
            </a:extLst>
          </p:cNvPr>
          <p:cNvGrpSpPr/>
          <p:nvPr/>
        </p:nvGrpSpPr>
        <p:grpSpPr>
          <a:xfrm>
            <a:off x="2537252" y="377310"/>
            <a:ext cx="7002457" cy="1554101"/>
            <a:chOff x="2537252" y="377310"/>
            <a:chExt cx="7002457" cy="1554101"/>
          </a:xfrm>
        </p:grpSpPr>
        <mc:AlternateContent xmlns:mc="http://schemas.openxmlformats.org/markup-compatibility/2006" xmlns:a14="http://schemas.microsoft.com/office/drawing/2010/main">
          <mc:Choice Requires="a14">
            <p:sp>
              <p:nvSpPr>
                <p:cNvPr id="2" name="Dikdörtgen 1"/>
                <p:cNvSpPr/>
                <p:nvPr/>
              </p:nvSpPr>
              <p:spPr>
                <a:xfrm>
                  <a:off x="2537252" y="692696"/>
                  <a:ext cx="6079027" cy="1200329"/>
                </a:xfrm>
                <a:prstGeom prst="rect">
                  <a:avLst/>
                </a:prstGeom>
              </p:spPr>
              <p:txBody>
                <a:bodyPr wrap="square">
                  <a:spAutoFit/>
                </a:bodyPr>
                <a:lstStyle/>
                <a:p>
                  <a14:m>
                    <m:oMath xmlns:m="http://schemas.openxmlformats.org/officeDocument/2006/math">
                      <m:r>
                        <a:rPr lang="tr-TR" i="1" dirty="0" smtClean="0">
                          <a:latin typeface="Cambria Math" panose="02040503050406030204" pitchFamily="18" charset="0"/>
                          <a:sym typeface="Symbol"/>
                        </a:rPr>
                        <m:t></m:t>
                      </m:r>
                      <m:r>
                        <a:rPr lang="tr-TR" i="1" dirty="0">
                          <a:latin typeface="Cambria Math" panose="02040503050406030204" pitchFamily="18" charset="0"/>
                        </a:rPr>
                        <m:t>(</m:t>
                      </m:r>
                      <m:r>
                        <a:rPr lang="tr-TR" i="1" dirty="0" smtClean="0">
                          <a:latin typeface="Cambria Math" panose="02040503050406030204" pitchFamily="18" charset="0"/>
                          <a:ea typeface="Cambria Math" panose="02040503050406030204" pitchFamily="18" charset="0"/>
                        </a:rPr>
                        <m:t>𝜃</m:t>
                      </m:r>
                      <m:r>
                        <a:rPr lang="tr-TR" i="1" dirty="0">
                          <a:latin typeface="Cambria Math" panose="02040503050406030204" pitchFamily="18" charset="0"/>
                        </a:rPr>
                        <m:t>)=5</m:t>
                      </m:r>
                      <m:r>
                        <a:rPr lang="tr-TR" b="0" i="1" dirty="0" smtClean="0">
                          <a:latin typeface="Cambria Math" panose="02040503050406030204" pitchFamily="18" charset="0"/>
                        </a:rPr>
                        <m:t>,0</m:t>
                      </m:r>
                      <m:r>
                        <a:rPr lang="tr-TR" i="1" dirty="0" smtClean="0">
                          <a:latin typeface="Cambria Math" panose="02040503050406030204" pitchFamily="18" charset="0"/>
                          <a:ea typeface="Cambria Math" panose="02040503050406030204" pitchFamily="18" charset="0"/>
                        </a:rPr>
                        <m:t>×</m:t>
                      </m:r>
                      <m:sSup>
                        <m:sSupPr>
                          <m:ctrlPr>
                            <a:rPr lang="tr-TR" i="1" dirty="0" smtClean="0">
                              <a:latin typeface="Cambria Math" panose="02040503050406030204" pitchFamily="18" charset="0"/>
                              <a:ea typeface="Cambria Math" panose="02040503050406030204" pitchFamily="18" charset="0"/>
                            </a:rPr>
                          </m:ctrlPr>
                        </m:sSupPr>
                        <m:e>
                          <m:r>
                            <a:rPr lang="tr-TR" b="0" i="1" dirty="0" smtClean="0">
                              <a:latin typeface="Cambria Math" panose="02040503050406030204" pitchFamily="18" charset="0"/>
                              <a:ea typeface="Cambria Math" panose="02040503050406030204" pitchFamily="18" charset="0"/>
                            </a:rPr>
                            <m:t>10</m:t>
                          </m:r>
                        </m:e>
                        <m:sup>
                          <m:r>
                            <a:rPr lang="tr-TR" b="0" i="1" dirty="0" smtClean="0">
                              <a:latin typeface="Cambria Math" panose="02040503050406030204" pitchFamily="18" charset="0"/>
                              <a:ea typeface="Cambria Math" panose="02040503050406030204" pitchFamily="18" charset="0"/>
                            </a:rPr>
                            <m:t>−10</m:t>
                          </m:r>
                        </m:sup>
                      </m:sSup>
                      <m:r>
                        <m:rPr>
                          <m:sty m:val="p"/>
                        </m:rPr>
                        <a:rPr lang="tr-TR" b="0" i="0" dirty="0" smtClean="0">
                          <a:latin typeface="Cambria Math" panose="02040503050406030204" pitchFamily="18" charset="0"/>
                          <a:ea typeface="Cambria Math" panose="02040503050406030204" pitchFamily="18" charset="0"/>
                        </a:rPr>
                        <m:t>cos</m:t>
                      </m:r>
                      <m:r>
                        <a:rPr lang="tr-TR" b="0" i="1" dirty="0" smtClean="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𝜃</m:t>
                      </m:r>
                      <m:r>
                        <a:rPr lang="tr-TR" b="0" i="1" dirty="0" smtClean="0">
                          <a:latin typeface="Cambria Math" panose="02040503050406030204" pitchFamily="18" charset="0"/>
                          <a:ea typeface="Cambria Math" panose="02040503050406030204" pitchFamily="18" charset="0"/>
                        </a:rPr>
                        <m:t>) </m:t>
                      </m:r>
                    </m:oMath>
                  </a14:m>
                  <a:r>
                    <a:rPr lang="tr-TR" dirty="0"/>
                    <a:t> C/m düzgün olmayan lineer yük yoğunluğuna sahip, yarıçapı </a:t>
                  </a:r>
                  <a:r>
                    <a:rPr lang="tr-TR" i="1" dirty="0"/>
                    <a:t>R</a:t>
                  </a:r>
                  <a:r>
                    <a:rPr lang="tr-TR" dirty="0"/>
                    <a:t>=20 cm olan yarım çemberin merkezindeki O noktasında oluşturduğu elektriksel potansiyel volt cinsinden nedir?</a:t>
                  </a:r>
                  <a:endParaRPr lang="en-US" dirty="0"/>
                </a:p>
              </p:txBody>
            </p:sp>
          </mc:Choice>
          <mc:Fallback xmlns="">
            <p:sp>
              <p:nvSpPr>
                <p:cNvPr id="2" name="Dikdörtgen 1"/>
                <p:cNvSpPr>
                  <a:spLocks noRot="1" noChangeAspect="1" noMove="1" noResize="1" noEditPoints="1" noAdjustHandles="1" noChangeArrowheads="1" noChangeShapeType="1" noTextEdit="1"/>
                </p:cNvSpPr>
                <p:nvPr/>
              </p:nvSpPr>
              <p:spPr>
                <a:xfrm>
                  <a:off x="2537252" y="692696"/>
                  <a:ext cx="6079027" cy="1200329"/>
                </a:xfrm>
                <a:prstGeom prst="rect">
                  <a:avLst/>
                </a:prstGeom>
                <a:blipFill>
                  <a:blip r:embed="rId2"/>
                  <a:stretch>
                    <a:fillRect l="-802" t="-3046" b="-7107"/>
                  </a:stretch>
                </a:blipFill>
              </p:spPr>
              <p:txBody>
                <a:bodyPr/>
                <a:lstStyle/>
                <a:p>
                  <a:r>
                    <a:rPr lang="en-US">
                      <a:noFill/>
                    </a:rPr>
                    <a:t> </a:t>
                  </a:r>
                </a:p>
              </p:txBody>
            </p:sp>
          </mc:Fallback>
        </mc:AlternateContent>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80" y="377310"/>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up 5">
            <a:extLst>
              <a:ext uri="{FF2B5EF4-FFF2-40B4-BE49-F238E27FC236}">
                <a16:creationId xmlns:a16="http://schemas.microsoft.com/office/drawing/2014/main" id="{73C6B3FB-DEE0-45C9-81AD-DAE1C65B9FD1}"/>
              </a:ext>
            </a:extLst>
          </p:cNvPr>
          <p:cNvGrpSpPr/>
          <p:nvPr/>
        </p:nvGrpSpPr>
        <p:grpSpPr>
          <a:xfrm>
            <a:off x="2537254" y="3013449"/>
            <a:ext cx="7002454" cy="1554101"/>
            <a:chOff x="2537254" y="3013449"/>
            <a:chExt cx="7002454" cy="1554101"/>
          </a:xfrm>
        </p:grpSpPr>
        <mc:AlternateContent xmlns:mc="http://schemas.openxmlformats.org/markup-compatibility/2006" xmlns:a14="http://schemas.microsoft.com/office/drawing/2010/main">
          <mc:Choice Requires="a14">
            <p:sp>
              <p:nvSpPr>
                <p:cNvPr id="4" name="Dikdörtgen 3"/>
                <p:cNvSpPr/>
                <p:nvPr/>
              </p:nvSpPr>
              <p:spPr>
                <a:xfrm>
                  <a:off x="2537254" y="3284984"/>
                  <a:ext cx="6079026" cy="1200329"/>
                </a:xfrm>
                <a:prstGeom prst="rect">
                  <a:avLst/>
                </a:prstGeom>
              </p:spPr>
              <p:txBody>
                <a:bodyPr wrap="square">
                  <a:spAutoFit/>
                </a:bodyPr>
                <a:lstStyle/>
                <a:p>
                  <a:r>
                    <a:rPr lang="en-US" dirty="0">
                      <a:sym typeface="Symbol"/>
                    </a:rPr>
                    <a:t>What is the electrical potential at the center (point O) of a non-uniformly charged semicircular ring of radius </a:t>
                  </a:r>
                  <a:r>
                    <a:rPr lang="en-US" i="1" dirty="0"/>
                    <a:t>R</a:t>
                  </a:r>
                  <a:r>
                    <a:rPr lang="en-US" dirty="0"/>
                    <a:t>=15 cm and  charge density </a:t>
                  </a:r>
                  <a14:m>
                    <m:oMath xmlns:m="http://schemas.openxmlformats.org/officeDocument/2006/math">
                      <m:r>
                        <a:rPr lang="en-US" i="1" smtClean="0">
                          <a:latin typeface="Cambria Math" panose="02040503050406030204" pitchFamily="18" charset="0"/>
                          <a:sym typeface="Symbol"/>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)=5</m:t>
                      </m:r>
                      <m:r>
                        <a:rPr lang="en-US" b="0" i="1" smtClean="0">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dirty="0"/>
                    <a:t> C/m? Give your answer in volts.</a:t>
                  </a:r>
                </a:p>
              </p:txBody>
            </p:sp>
          </mc:Choice>
          <mc:Fallback xmlns="">
            <p:sp>
              <p:nvSpPr>
                <p:cNvPr id="4" name="Dikdörtgen 3"/>
                <p:cNvSpPr>
                  <a:spLocks noRot="1" noChangeAspect="1" noMove="1" noResize="1" noEditPoints="1" noAdjustHandles="1" noChangeArrowheads="1" noChangeShapeType="1" noTextEdit="1"/>
                </p:cNvSpPr>
                <p:nvPr/>
              </p:nvSpPr>
              <p:spPr>
                <a:xfrm>
                  <a:off x="2537254" y="3284984"/>
                  <a:ext cx="6079026" cy="1200329"/>
                </a:xfrm>
                <a:prstGeom prst="rect">
                  <a:avLst/>
                </a:prstGeom>
                <a:blipFill>
                  <a:blip r:embed="rId4"/>
                  <a:stretch>
                    <a:fillRect l="-802" t="-3046" r="-602" b="-7107"/>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9B1F6227-861E-41A7-8250-E01C269DA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79" y="3013449"/>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Metin kutusu 8">
            <a:extLst>
              <a:ext uri="{FF2B5EF4-FFF2-40B4-BE49-F238E27FC236}">
                <a16:creationId xmlns:a16="http://schemas.microsoft.com/office/drawing/2014/main" id="{94650D02-19E2-4711-A306-93F83BE8AFE4}"/>
              </a:ext>
            </a:extLst>
          </p:cNvPr>
          <p:cNvSpPr txBox="1"/>
          <p:nvPr/>
        </p:nvSpPr>
        <p:spPr>
          <a:xfrm>
            <a:off x="9160476" y="5914768"/>
            <a:ext cx="1037967" cy="369332"/>
          </a:xfrm>
          <a:prstGeom prst="rect">
            <a:avLst/>
          </a:prstGeom>
          <a:noFill/>
        </p:spPr>
        <p:txBody>
          <a:bodyPr wrap="square" rtlCol="0">
            <a:spAutoFit/>
          </a:bodyPr>
          <a:lstStyle/>
          <a:p>
            <a:r>
              <a:rPr lang="tr-TR" dirty="0"/>
              <a:t>Cevap 0</a:t>
            </a:r>
            <a:endParaRPr lang="en-US" dirty="0"/>
          </a:p>
        </p:txBody>
      </p:sp>
      <p:sp>
        <p:nvSpPr>
          <p:cNvPr id="7" name="Metin kutusu 6">
            <a:extLst>
              <a:ext uri="{FF2B5EF4-FFF2-40B4-BE49-F238E27FC236}">
                <a16:creationId xmlns:a16="http://schemas.microsoft.com/office/drawing/2014/main" id="{2332B07C-C263-4D0D-B682-7F1C8C9C844C}"/>
              </a:ext>
            </a:extLst>
          </p:cNvPr>
          <p:cNvSpPr txBox="1"/>
          <p:nvPr/>
        </p:nvSpPr>
        <p:spPr>
          <a:xfrm>
            <a:off x="255373" y="222422"/>
            <a:ext cx="543697" cy="369332"/>
          </a:xfrm>
          <a:prstGeom prst="rect">
            <a:avLst/>
          </a:prstGeom>
          <a:noFill/>
        </p:spPr>
        <p:txBody>
          <a:bodyPr wrap="square" rtlCol="0">
            <a:spAutoFit/>
          </a:bodyPr>
          <a:lstStyle/>
          <a:p>
            <a:r>
              <a:rPr lang="tr-TR" dirty="0"/>
              <a:t>B1</a:t>
            </a:r>
            <a:endParaRPr lang="en-US" dirty="0"/>
          </a:p>
        </p:txBody>
      </p:sp>
    </p:spTree>
    <p:extLst>
      <p:ext uri="{BB962C8B-B14F-4D97-AF65-F5344CB8AC3E}">
        <p14:creationId xmlns:p14="http://schemas.microsoft.com/office/powerpoint/2010/main" val="3579293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62BA3B1A-AD78-40DD-9688-B9D5CD872ED0}"/>
              </a:ext>
            </a:extLst>
          </p:cNvPr>
          <p:cNvSpPr txBox="1"/>
          <p:nvPr/>
        </p:nvSpPr>
        <p:spPr>
          <a:xfrm>
            <a:off x="8006921" y="6071423"/>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a:t>
            </a:r>
            <a:r>
              <a:rPr lang="en-US" dirty="0">
                <a:solidFill>
                  <a:srgbClr val="FF0000"/>
                </a:solidFill>
              </a:rPr>
              <a:t> </a:t>
            </a:r>
            <a:r>
              <a:rPr lang="tr-TR" dirty="0">
                <a:solidFill>
                  <a:srgbClr val="FF0000"/>
                </a:solidFill>
              </a:rPr>
              <a:t>hiçbiri</a:t>
            </a:r>
            <a:endParaRPr lang="en-US" dirty="0">
              <a:solidFill>
                <a:srgbClr val="FF0000"/>
              </a:solidFill>
            </a:endParaRPr>
          </a:p>
        </p:txBody>
      </p:sp>
      <p:grpSp>
        <p:nvGrpSpPr>
          <p:cNvPr id="31" name="Grup 30">
            <a:extLst>
              <a:ext uri="{FF2B5EF4-FFF2-40B4-BE49-F238E27FC236}">
                <a16:creationId xmlns:a16="http://schemas.microsoft.com/office/drawing/2014/main" id="{02C4A6C0-B565-494C-95AF-28BBB9919071}"/>
              </a:ext>
            </a:extLst>
          </p:cNvPr>
          <p:cNvGrpSpPr/>
          <p:nvPr/>
        </p:nvGrpSpPr>
        <p:grpSpPr>
          <a:xfrm>
            <a:off x="1225244" y="271639"/>
            <a:ext cx="10505437" cy="4656312"/>
            <a:chOff x="1225244" y="271639"/>
            <a:chExt cx="10505437" cy="4656312"/>
          </a:xfrm>
        </p:grpSpPr>
        <p:pic>
          <p:nvPicPr>
            <p:cNvPr id="2" name="Picture 2" descr="https://upload.wikimedia.org/wikipedia/commons/thumb/e/ee/Resistor_symbol_America.svg/320px-Resistor_symbol_America.svg.png">
              <a:extLst>
                <a:ext uri="{FF2B5EF4-FFF2-40B4-BE49-F238E27FC236}">
                  <a16:creationId xmlns:a16="http://schemas.microsoft.com/office/drawing/2014/main" id="{F7051AF9-D394-4B28-8BD7-755A66074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58796" y="1219652"/>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commons/thumb/e/ee/Resistor_symbol_America.svg/320px-Resistor_symbol_America.svg.png">
              <a:extLst>
                <a:ext uri="{FF2B5EF4-FFF2-40B4-BE49-F238E27FC236}">
                  <a16:creationId xmlns:a16="http://schemas.microsoft.com/office/drawing/2014/main" id="{CEE5F853-E587-42AD-8908-CA01FF26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3286225" y="277733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thumb/e/ee/Resistor_symbol_America.svg/320px-Resistor_symbol_America.svg.png">
              <a:extLst>
                <a:ext uri="{FF2B5EF4-FFF2-40B4-BE49-F238E27FC236}">
                  <a16:creationId xmlns:a16="http://schemas.microsoft.com/office/drawing/2014/main" id="{F6FC49BC-EA6D-43AD-8AD5-16AC694E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85712" y="1214543"/>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e/ee/Resistor_symbol_America.svg/320px-Resistor_symbol_America.svg.png">
              <a:extLst>
                <a:ext uri="{FF2B5EF4-FFF2-40B4-BE49-F238E27FC236}">
                  <a16:creationId xmlns:a16="http://schemas.microsoft.com/office/drawing/2014/main" id="{67F1B6E9-A133-467F-BFDF-B80987FF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00000">
              <a:off x="4868731" y="2789549"/>
              <a:ext cx="1521507" cy="5705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e/ee/Resistor_symbol_America.svg/320px-Resistor_symbol_America.svg.png">
              <a:extLst>
                <a:ext uri="{FF2B5EF4-FFF2-40B4-BE49-F238E27FC236}">
                  <a16:creationId xmlns:a16="http://schemas.microsoft.com/office/drawing/2014/main" id="{5E17D880-8305-4E40-90E2-633CE9C0B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058828" y="1985610"/>
              <a:ext cx="1521507" cy="5705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711B883-DFB5-4209-AB4A-0FB38B7C89F7}"/>
                </a:ext>
              </a:extLst>
            </p:cNvPr>
            <p:cNvCxnSpPr/>
            <p:nvPr/>
          </p:nvCxnSpPr>
          <p:spPr>
            <a:xfrm rot="2700000" flipV="1">
              <a:off x="3507308" y="165233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575539-6378-45CF-A76A-3158880D9358}"/>
                </a:ext>
              </a:extLst>
            </p:cNvPr>
            <p:cNvCxnSpPr/>
            <p:nvPr/>
          </p:nvCxnSpPr>
          <p:spPr>
            <a:xfrm rot="2700000" flipV="1">
              <a:off x="4570232" y="58880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841C87-5268-4990-BADC-70F20905CCB8}"/>
                </a:ext>
              </a:extLst>
            </p:cNvPr>
            <p:cNvCxnSpPr/>
            <p:nvPr/>
          </p:nvCxnSpPr>
          <p:spPr>
            <a:xfrm rot="-2700000" flipV="1">
              <a:off x="5089127" y="580218"/>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FF6135-AC76-4783-A0D4-6D33D3CEC834}"/>
                </a:ext>
              </a:extLst>
            </p:cNvPr>
            <p:cNvCxnSpPr/>
            <p:nvPr/>
          </p:nvCxnSpPr>
          <p:spPr>
            <a:xfrm flipH="1">
              <a:off x="3247174"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43B6C2-96D5-49F0-8F06-1F5494C3CD61}"/>
                </a:ext>
              </a:extLst>
            </p:cNvPr>
            <p:cNvCxnSpPr/>
            <p:nvPr/>
          </p:nvCxnSpPr>
          <p:spPr>
            <a:xfrm flipH="1">
              <a:off x="5385008" y="2270327"/>
              <a:ext cx="10058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DF1394-1ADC-4D10-BCCC-D6279A589ED9}"/>
                </a:ext>
              </a:extLst>
            </p:cNvPr>
            <p:cNvCxnSpPr/>
            <p:nvPr/>
          </p:nvCxnSpPr>
          <p:spPr>
            <a:xfrm rot="-2700000" flipV="1">
              <a:off x="6180176" y="1668007"/>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3A03E-A931-4D5A-912F-D9A7DE3BB372}"/>
                </a:ext>
              </a:extLst>
            </p:cNvPr>
            <p:cNvCxnSpPr/>
            <p:nvPr/>
          </p:nvCxnSpPr>
          <p:spPr>
            <a:xfrm rot="-2700000" flipV="1">
              <a:off x="3505806" y="215479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65189F-344A-4B5E-96A5-C0079DE848AB}"/>
                </a:ext>
              </a:extLst>
            </p:cNvPr>
            <p:cNvCxnSpPr/>
            <p:nvPr/>
          </p:nvCxnSpPr>
          <p:spPr>
            <a:xfrm rot="-2700000" flipV="1">
              <a:off x="4586695" y="3232420"/>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F216D4-81D1-4B1B-B561-0EFA55C0E4A4}"/>
                </a:ext>
              </a:extLst>
            </p:cNvPr>
            <p:cNvCxnSpPr/>
            <p:nvPr/>
          </p:nvCxnSpPr>
          <p:spPr>
            <a:xfrm rot="2700000" flipV="1">
              <a:off x="5094625" y="324741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DE402-BC05-4ED4-854B-BEC52D9F22D6}"/>
                </a:ext>
              </a:extLst>
            </p:cNvPr>
            <p:cNvCxnSpPr/>
            <p:nvPr/>
          </p:nvCxnSpPr>
          <p:spPr>
            <a:xfrm rot="2700000" flipV="1">
              <a:off x="6157549" y="2183881"/>
              <a:ext cx="1" cy="73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1DA30B-649B-435F-B67A-62A74219948E}"/>
                </a:ext>
              </a:extLst>
            </p:cNvPr>
            <p:cNvCxnSpPr/>
            <p:nvPr/>
          </p:nvCxnSpPr>
          <p:spPr>
            <a:xfrm flipV="1">
              <a:off x="1782000" y="3566402"/>
              <a:ext cx="0" cy="292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https://upload.wikimedia.org/wikipedia/commons/thumb/e/ee/Resistor_symbol_America.svg/320px-Resistor_symbol_America.svg.png">
              <a:extLst>
                <a:ext uri="{FF2B5EF4-FFF2-40B4-BE49-F238E27FC236}">
                  <a16:creationId xmlns:a16="http://schemas.microsoft.com/office/drawing/2014/main" id="{F7773E6A-E474-4340-8571-0B53F0FF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7006" y="1647171"/>
              <a:ext cx="1521507" cy="5705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B2C8DB5-B5AC-4509-8086-8E677DFE9BB3}"/>
                </a:ext>
              </a:extLst>
            </p:cNvPr>
            <p:cNvSpPr txBox="1"/>
            <p:nvPr/>
          </p:nvSpPr>
          <p:spPr>
            <a:xfrm rot="16200000">
              <a:off x="1780169" y="1795251"/>
              <a:ext cx="479618" cy="369332"/>
            </a:xfrm>
            <a:prstGeom prst="rect">
              <a:avLst/>
            </a:prstGeom>
            <a:solidFill>
              <a:schemeClr val="bg1"/>
            </a:solidFill>
            <a:effectLst>
              <a:softEdge rad="63500"/>
            </a:effectLst>
          </p:spPr>
          <p:txBody>
            <a:bodyPr wrap="none" rtlCol="0">
              <a:spAutoFit/>
            </a:bodyPr>
            <a:lstStyle/>
            <a:p>
              <a:r>
                <a:rPr lang="en-US" b="1" dirty="0"/>
                <a:t>R6</a:t>
              </a:r>
              <a:endParaRPr lang="tr-TR" b="1" dirty="0"/>
            </a:p>
          </p:txBody>
        </p:sp>
        <p:cxnSp>
          <p:nvCxnSpPr>
            <p:cNvPr id="20" name="Straight Connector 19">
              <a:extLst>
                <a:ext uri="{FF2B5EF4-FFF2-40B4-BE49-F238E27FC236}">
                  <a16:creationId xmlns:a16="http://schemas.microsoft.com/office/drawing/2014/main" id="{F68D7921-80F6-48EC-A731-5F39229E2F3B}"/>
                </a:ext>
              </a:extLst>
            </p:cNvPr>
            <p:cNvCxnSpPr/>
            <p:nvPr/>
          </p:nvCxnSpPr>
          <p:spPr>
            <a:xfrm flipH="1" flipV="1">
              <a:off x="1782002" y="695928"/>
              <a:ext cx="1" cy="872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2892C-8DF1-4044-9AFC-6269032B4863}"/>
                </a:ext>
              </a:extLst>
            </p:cNvPr>
            <p:cNvCxnSpPr/>
            <p:nvPr/>
          </p:nvCxnSpPr>
          <p:spPr>
            <a:xfrm flipV="1">
              <a:off x="1778422" y="2250608"/>
              <a:ext cx="1" cy="735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https://upload.wikimedia.org/wikipedia/commons/thumb/a/a3/Battery_symbol1.svg/205px-Battery_symbol1.svg.png">
              <a:extLst>
                <a:ext uri="{FF2B5EF4-FFF2-40B4-BE49-F238E27FC236}">
                  <a16:creationId xmlns:a16="http://schemas.microsoft.com/office/drawing/2014/main" id="{562E26B5-82C8-4A31-B5AA-91A455426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184" y="2921431"/>
              <a:ext cx="584313" cy="6840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B819D03-1902-4238-81C0-BAAEB399AC8A}"/>
                </a:ext>
              </a:extLst>
            </p:cNvPr>
            <p:cNvSpPr/>
            <p:nvPr/>
          </p:nvSpPr>
          <p:spPr>
            <a:xfrm>
              <a:off x="2067840" y="2955511"/>
              <a:ext cx="356188" cy="461665"/>
            </a:xfrm>
            <a:prstGeom prst="rect">
              <a:avLst/>
            </a:prstGeom>
            <a:solidFill>
              <a:schemeClr val="bg1"/>
            </a:solidFill>
            <a:effectLst>
              <a:softEdge rad="63500"/>
            </a:effectLst>
          </p:spPr>
          <p:txBody>
            <a:bodyPr wrap="none">
              <a:spAutoFit/>
            </a:bodyPr>
            <a:lstStyle/>
            <a:p>
              <a:r>
                <a:rPr lang="en-US" sz="2400" b="1" dirty="0">
                  <a:latin typeface="Cambria Math" panose="02040503050406030204" pitchFamily="18" charset="0"/>
                  <a:ea typeface="Cambria Math" panose="02040503050406030204" pitchFamily="18" charset="0"/>
                </a:rPr>
                <a:t>ℰ</a:t>
              </a:r>
              <a:endParaRPr lang="tr-TR" sz="2400" baseline="-25000" dirty="0"/>
            </a:p>
          </p:txBody>
        </p:sp>
        <p:cxnSp>
          <p:nvCxnSpPr>
            <p:cNvPr id="24" name="Straight Connector 23">
              <a:extLst>
                <a:ext uri="{FF2B5EF4-FFF2-40B4-BE49-F238E27FC236}">
                  <a16:creationId xmlns:a16="http://schemas.microsoft.com/office/drawing/2014/main" id="{C696E618-D443-477A-93D2-CFF7674F8D68}"/>
                </a:ext>
              </a:extLst>
            </p:cNvPr>
            <p:cNvCxnSpPr/>
            <p:nvPr/>
          </p:nvCxnSpPr>
          <p:spPr>
            <a:xfrm flipH="1">
              <a:off x="1778422" y="3866972"/>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300099-DC13-48BA-931C-611881A56793}"/>
                </a:ext>
              </a:extLst>
            </p:cNvPr>
            <p:cNvCxnSpPr/>
            <p:nvPr/>
          </p:nvCxnSpPr>
          <p:spPr>
            <a:xfrm flipH="1">
              <a:off x="1778422" y="695928"/>
              <a:ext cx="30669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0A8B07-7404-499A-A615-84A739E00227}"/>
                </a:ext>
              </a:extLst>
            </p:cNvPr>
            <p:cNvSpPr txBox="1"/>
            <p:nvPr/>
          </p:nvSpPr>
          <p:spPr>
            <a:xfrm rot="16200000">
              <a:off x="5705780" y="1092723"/>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5</a:t>
              </a:r>
            </a:p>
          </p:txBody>
        </p:sp>
        <p:sp>
          <p:nvSpPr>
            <p:cNvPr id="27" name="TextBox 26">
              <a:extLst>
                <a:ext uri="{FF2B5EF4-FFF2-40B4-BE49-F238E27FC236}">
                  <a16:creationId xmlns:a16="http://schemas.microsoft.com/office/drawing/2014/main" id="{33DE968D-4297-4EAA-91FE-D425BB1F6213}"/>
                </a:ext>
              </a:extLst>
            </p:cNvPr>
            <p:cNvSpPr txBox="1"/>
            <p:nvPr/>
          </p:nvSpPr>
          <p:spPr>
            <a:xfrm rot="16200000">
              <a:off x="3510285" y="1144064"/>
              <a:ext cx="479618" cy="369332"/>
            </a:xfrm>
            <a:prstGeom prst="rect">
              <a:avLst/>
            </a:prstGeom>
            <a:solidFill>
              <a:schemeClr val="bg1"/>
            </a:solidFill>
            <a:effectLst>
              <a:softEdge rad="63500"/>
            </a:effectLst>
          </p:spPr>
          <p:txBody>
            <a:bodyPr wrap="none" rtlCol="0">
              <a:spAutoFit/>
            </a:bodyPr>
            <a:lstStyle/>
            <a:p>
              <a:r>
                <a:rPr lang="en-US" b="1" dirty="0"/>
                <a:t>R1</a:t>
              </a:r>
              <a:endParaRPr lang="tr-TR" b="1" dirty="0"/>
            </a:p>
          </p:txBody>
        </p:sp>
        <p:sp>
          <p:nvSpPr>
            <p:cNvPr id="28" name="TextBox 27">
              <a:extLst>
                <a:ext uri="{FF2B5EF4-FFF2-40B4-BE49-F238E27FC236}">
                  <a16:creationId xmlns:a16="http://schemas.microsoft.com/office/drawing/2014/main" id="{E3F785E6-AAB6-4CC9-8D8E-DD5558B9DF4F}"/>
                </a:ext>
              </a:extLst>
            </p:cNvPr>
            <p:cNvSpPr txBox="1"/>
            <p:nvPr/>
          </p:nvSpPr>
          <p:spPr>
            <a:xfrm rot="16200000">
              <a:off x="3411578" y="3010654"/>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2</a:t>
              </a:r>
            </a:p>
          </p:txBody>
        </p:sp>
        <p:sp>
          <p:nvSpPr>
            <p:cNvPr id="29" name="TextBox 28">
              <a:extLst>
                <a:ext uri="{FF2B5EF4-FFF2-40B4-BE49-F238E27FC236}">
                  <a16:creationId xmlns:a16="http://schemas.microsoft.com/office/drawing/2014/main" id="{701DA55E-3198-4257-AF8C-8F7556E3DDAC}"/>
                </a:ext>
              </a:extLst>
            </p:cNvPr>
            <p:cNvSpPr txBox="1"/>
            <p:nvPr/>
          </p:nvSpPr>
          <p:spPr>
            <a:xfrm rot="16200000">
              <a:off x="5707428" y="3047758"/>
              <a:ext cx="479618" cy="369332"/>
            </a:xfrm>
            <a:prstGeom prst="rect">
              <a:avLst/>
            </a:prstGeom>
            <a:solidFill>
              <a:schemeClr val="bg1"/>
            </a:solidFill>
            <a:effectLst>
              <a:softEdge rad="63500"/>
            </a:effectLst>
          </p:spPr>
          <p:txBody>
            <a:bodyPr wrap="none" rtlCol="0">
              <a:spAutoFit/>
            </a:bodyPr>
            <a:lstStyle/>
            <a:p>
              <a:r>
                <a:rPr lang="en-US" b="1" dirty="0"/>
                <a:t>R4</a:t>
              </a:r>
              <a:endParaRPr lang="tr-TR" b="1" dirty="0"/>
            </a:p>
          </p:txBody>
        </p:sp>
        <p:sp>
          <p:nvSpPr>
            <p:cNvPr id="41" name="TextBox 40">
              <a:extLst>
                <a:ext uri="{FF2B5EF4-FFF2-40B4-BE49-F238E27FC236}">
                  <a16:creationId xmlns:a16="http://schemas.microsoft.com/office/drawing/2014/main" id="{6FAD3107-097B-440C-8E70-BBA84577F008}"/>
                </a:ext>
              </a:extLst>
            </p:cNvPr>
            <p:cNvSpPr txBox="1"/>
            <p:nvPr/>
          </p:nvSpPr>
          <p:spPr>
            <a:xfrm>
              <a:off x="4605519" y="1822897"/>
              <a:ext cx="431528" cy="369332"/>
            </a:xfrm>
            <a:prstGeom prst="rect">
              <a:avLst/>
            </a:prstGeom>
            <a:solidFill>
              <a:schemeClr val="bg1"/>
            </a:solidFill>
            <a:effectLst>
              <a:softEdge rad="63500"/>
            </a:effectLst>
          </p:spPr>
          <p:txBody>
            <a:bodyPr wrap="none" rtlCol="0">
              <a:spAutoFit/>
            </a:bodyPr>
            <a:lstStyle/>
            <a:p>
              <a:r>
                <a:rPr lang="en-US" b="1" dirty="0"/>
                <a:t>R</a:t>
              </a:r>
              <a:r>
                <a:rPr lang="tr-TR" b="1" dirty="0"/>
                <a:t>3</a:t>
              </a:r>
            </a:p>
          </p:txBody>
        </p:sp>
        <p:grpSp>
          <p:nvGrpSpPr>
            <p:cNvPr id="42" name="Group 41">
              <a:extLst>
                <a:ext uri="{FF2B5EF4-FFF2-40B4-BE49-F238E27FC236}">
                  <a16:creationId xmlns:a16="http://schemas.microsoft.com/office/drawing/2014/main" id="{456EAA56-402F-4A27-9EE8-69F86A990B27}"/>
                </a:ext>
              </a:extLst>
            </p:cNvPr>
            <p:cNvGrpSpPr/>
            <p:nvPr/>
          </p:nvGrpSpPr>
          <p:grpSpPr>
            <a:xfrm>
              <a:off x="1225244" y="271639"/>
              <a:ext cx="4801833" cy="3533058"/>
              <a:chOff x="412256" y="1559510"/>
              <a:chExt cx="4801833" cy="3533058"/>
            </a:xfrm>
          </p:grpSpPr>
          <p:sp>
            <p:nvSpPr>
              <p:cNvPr id="43" name="TextBox 42">
                <a:extLst>
                  <a:ext uri="{FF2B5EF4-FFF2-40B4-BE49-F238E27FC236}">
                    <a16:creationId xmlns:a16="http://schemas.microsoft.com/office/drawing/2014/main" id="{981B3117-4353-4A65-9D2D-35C2BC92CCE6}"/>
                  </a:ext>
                </a:extLst>
              </p:cNvPr>
              <p:cNvSpPr txBox="1"/>
              <p:nvPr/>
            </p:nvSpPr>
            <p:spPr>
              <a:xfrm>
                <a:off x="2149185" y="1559510"/>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4" name="Straight Arrow Connector 43">
                <a:extLst>
                  <a:ext uri="{FF2B5EF4-FFF2-40B4-BE49-F238E27FC236}">
                    <a16:creationId xmlns:a16="http://schemas.microsoft.com/office/drawing/2014/main" id="{F4B133C8-225E-47D1-A308-9FE4AF203BA3}"/>
                  </a:ext>
                </a:extLst>
              </p:cNvPr>
              <p:cNvCxnSpPr/>
              <p:nvPr/>
            </p:nvCxnSpPr>
            <p:spPr>
              <a:xfrm>
                <a:off x="2069662" y="1885426"/>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8E5D53-C03D-442E-ABE0-8597B5CA5C66}"/>
                  </a:ext>
                </a:extLst>
              </p:cNvPr>
              <p:cNvSpPr txBox="1"/>
              <p:nvPr/>
            </p:nvSpPr>
            <p:spPr>
              <a:xfrm>
                <a:off x="2027743" y="4754014"/>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6" name="Straight Arrow Connector 45">
                <a:extLst>
                  <a:ext uri="{FF2B5EF4-FFF2-40B4-BE49-F238E27FC236}">
                    <a16:creationId xmlns:a16="http://schemas.microsoft.com/office/drawing/2014/main" id="{C9EE27F9-D14D-4744-AC02-EA0D76DA181F}"/>
                  </a:ext>
                </a:extLst>
              </p:cNvPr>
              <p:cNvCxnSpPr/>
              <p:nvPr/>
            </p:nvCxnSpPr>
            <p:spPr>
              <a:xfrm flipH="1">
                <a:off x="1948220" y="507993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83730F4-A3E4-421F-BE31-AEC385D0DEA1}"/>
                  </a:ext>
                </a:extLst>
              </p:cNvPr>
              <p:cNvSpPr txBox="1"/>
              <p:nvPr/>
            </p:nvSpPr>
            <p:spPr>
              <a:xfrm rot="16200000">
                <a:off x="422675" y="2642916"/>
                <a:ext cx="317716" cy="338554"/>
              </a:xfrm>
              <a:prstGeom prst="rect">
                <a:avLst/>
              </a:prstGeom>
              <a:noFill/>
            </p:spPr>
            <p:txBody>
              <a:bodyPr wrap="none" rtlCol="0">
                <a:spAutoFit/>
              </a:bodyPr>
              <a:lstStyle/>
              <a:p>
                <a:r>
                  <a:rPr lang="en-US" sz="1600" b="1" dirty="0"/>
                  <a:t>I</a:t>
                </a:r>
                <a:r>
                  <a:rPr lang="en-US" sz="1600" b="1" baseline="-25000" dirty="0"/>
                  <a:t>1</a:t>
                </a:r>
                <a:endParaRPr lang="tr-TR" sz="1600" b="1" baseline="-25000" dirty="0"/>
              </a:p>
            </p:txBody>
          </p:sp>
          <p:cxnSp>
            <p:nvCxnSpPr>
              <p:cNvPr id="48" name="Straight Arrow Connector 47">
                <a:extLst>
                  <a:ext uri="{FF2B5EF4-FFF2-40B4-BE49-F238E27FC236}">
                    <a16:creationId xmlns:a16="http://schemas.microsoft.com/office/drawing/2014/main" id="{52ED0EF3-A647-4B59-AFAF-0D5C696A7C0D}"/>
                  </a:ext>
                </a:extLst>
              </p:cNvPr>
              <p:cNvCxnSpPr/>
              <p:nvPr/>
            </p:nvCxnSpPr>
            <p:spPr>
              <a:xfrm rot="16200000">
                <a:off x="493767" y="2812770"/>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9DF1199-AC4E-4C1A-BC36-6D51C1800332}"/>
                  </a:ext>
                </a:extLst>
              </p:cNvPr>
              <p:cNvSpPr txBox="1"/>
              <p:nvPr/>
            </p:nvSpPr>
            <p:spPr>
              <a:xfrm rot="2379115">
                <a:off x="4624001" y="1929100"/>
                <a:ext cx="317716" cy="338554"/>
              </a:xfrm>
              <a:prstGeom prst="rect">
                <a:avLst/>
              </a:prstGeom>
              <a:noFill/>
            </p:spPr>
            <p:txBody>
              <a:bodyPr wrap="none" rtlCol="0">
                <a:spAutoFit/>
              </a:bodyPr>
              <a:lstStyle/>
              <a:p>
                <a:r>
                  <a:rPr lang="en-US" sz="1600" b="1" dirty="0"/>
                  <a:t>I</a:t>
                </a:r>
                <a:r>
                  <a:rPr lang="en-US" sz="1600" b="1" baseline="-25000" dirty="0"/>
                  <a:t>2</a:t>
                </a:r>
                <a:endParaRPr lang="tr-TR" sz="1600" b="1" baseline="-25000" dirty="0"/>
              </a:p>
            </p:txBody>
          </p:sp>
          <p:cxnSp>
            <p:nvCxnSpPr>
              <p:cNvPr id="50" name="Straight Arrow Connector 49">
                <a:extLst>
                  <a:ext uri="{FF2B5EF4-FFF2-40B4-BE49-F238E27FC236}">
                    <a16:creationId xmlns:a16="http://schemas.microsoft.com/office/drawing/2014/main" id="{3F39AF63-393F-454D-83B3-097283C7864A}"/>
                  </a:ext>
                </a:extLst>
              </p:cNvPr>
              <p:cNvCxnSpPr/>
              <p:nvPr/>
            </p:nvCxnSpPr>
            <p:spPr>
              <a:xfrm rot="2379115">
                <a:off x="4397880" y="2273413"/>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8664CCB-FC51-40F3-BF4F-D19A9CB18DDB}"/>
                  </a:ext>
                </a:extLst>
              </p:cNvPr>
              <p:cNvSpPr txBox="1"/>
              <p:nvPr/>
            </p:nvSpPr>
            <p:spPr>
              <a:xfrm rot="19169813">
                <a:off x="3252190" y="2050694"/>
                <a:ext cx="317716" cy="338554"/>
              </a:xfrm>
              <a:prstGeom prst="rect">
                <a:avLst/>
              </a:prstGeom>
              <a:noFill/>
            </p:spPr>
            <p:txBody>
              <a:bodyPr wrap="none" rtlCol="0">
                <a:spAutoFit/>
              </a:bodyPr>
              <a:lstStyle/>
              <a:p>
                <a:r>
                  <a:rPr lang="en-US" sz="1600" b="1" dirty="0"/>
                  <a:t>I</a:t>
                </a:r>
                <a:r>
                  <a:rPr lang="en-US" sz="1600" b="1" baseline="-25000" dirty="0"/>
                  <a:t>3</a:t>
                </a:r>
                <a:endParaRPr lang="tr-TR" sz="1600" b="1" baseline="-25000" dirty="0"/>
              </a:p>
            </p:txBody>
          </p:sp>
          <p:cxnSp>
            <p:nvCxnSpPr>
              <p:cNvPr id="52" name="Straight Arrow Connector 51">
                <a:extLst>
                  <a:ext uri="{FF2B5EF4-FFF2-40B4-BE49-F238E27FC236}">
                    <a16:creationId xmlns:a16="http://schemas.microsoft.com/office/drawing/2014/main" id="{0E6CB4B9-26E8-4D87-8283-4EFB402DF579}"/>
                  </a:ext>
                </a:extLst>
              </p:cNvPr>
              <p:cNvCxnSpPr/>
              <p:nvPr/>
            </p:nvCxnSpPr>
            <p:spPr>
              <a:xfrm rot="10800000" flipV="1">
                <a:off x="3337456" y="2105276"/>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3929BD-8732-4039-B7A8-4A498B1D40C2}"/>
                  </a:ext>
                </a:extLst>
              </p:cNvPr>
              <p:cNvSpPr txBox="1"/>
              <p:nvPr/>
            </p:nvSpPr>
            <p:spPr>
              <a:xfrm rot="2916889">
                <a:off x="2983068" y="3593420"/>
                <a:ext cx="317716" cy="338554"/>
              </a:xfrm>
              <a:prstGeom prst="rect">
                <a:avLst/>
              </a:prstGeom>
              <a:noFill/>
            </p:spPr>
            <p:txBody>
              <a:bodyPr wrap="none" rtlCol="0">
                <a:spAutoFit/>
              </a:bodyPr>
              <a:lstStyle/>
              <a:p>
                <a:r>
                  <a:rPr lang="en-US" sz="1600" b="1" dirty="0"/>
                  <a:t>I</a:t>
                </a:r>
                <a:r>
                  <a:rPr lang="en-US" sz="1600" b="1" baseline="-25000" dirty="0"/>
                  <a:t>4</a:t>
                </a:r>
                <a:endParaRPr lang="tr-TR" sz="1600" b="1" baseline="-25000" dirty="0"/>
              </a:p>
            </p:txBody>
          </p:sp>
          <p:cxnSp>
            <p:nvCxnSpPr>
              <p:cNvPr id="54" name="Straight Arrow Connector 53">
                <a:extLst>
                  <a:ext uri="{FF2B5EF4-FFF2-40B4-BE49-F238E27FC236}">
                    <a16:creationId xmlns:a16="http://schemas.microsoft.com/office/drawing/2014/main" id="{09096CDB-E2D6-46AC-85F6-3974F3665C8A}"/>
                  </a:ext>
                </a:extLst>
              </p:cNvPr>
              <p:cNvCxnSpPr/>
              <p:nvPr/>
            </p:nvCxnSpPr>
            <p:spPr>
              <a:xfrm>
                <a:off x="2830131" y="3724281"/>
                <a:ext cx="446713" cy="478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4C1E6B2-4B2A-49B2-8197-9BE55059B0B3}"/>
                  </a:ext>
                </a:extLst>
              </p:cNvPr>
              <p:cNvSpPr txBox="1"/>
              <p:nvPr/>
            </p:nvSpPr>
            <p:spPr>
              <a:xfrm rot="19169813">
                <a:off x="4709498" y="3682008"/>
                <a:ext cx="317716" cy="338554"/>
              </a:xfrm>
              <a:prstGeom prst="rect">
                <a:avLst/>
              </a:prstGeom>
              <a:noFill/>
            </p:spPr>
            <p:txBody>
              <a:bodyPr wrap="none" rtlCol="0">
                <a:spAutoFit/>
              </a:bodyPr>
              <a:lstStyle/>
              <a:p>
                <a:r>
                  <a:rPr lang="en-US" sz="1600" b="1" dirty="0"/>
                  <a:t>I</a:t>
                </a:r>
                <a:r>
                  <a:rPr lang="en-US" sz="1600" b="1" baseline="-25000" dirty="0"/>
                  <a:t>6</a:t>
                </a:r>
                <a:endParaRPr lang="tr-TR" sz="1600" b="1" baseline="-25000" dirty="0"/>
              </a:p>
            </p:txBody>
          </p:sp>
          <p:cxnSp>
            <p:nvCxnSpPr>
              <p:cNvPr id="56" name="Straight Arrow Connector 55">
                <a:extLst>
                  <a:ext uri="{FF2B5EF4-FFF2-40B4-BE49-F238E27FC236}">
                    <a16:creationId xmlns:a16="http://schemas.microsoft.com/office/drawing/2014/main" id="{FD7AA393-4C41-4BF6-93F6-C9E34065989C}"/>
                  </a:ext>
                </a:extLst>
              </p:cNvPr>
              <p:cNvCxnSpPr/>
              <p:nvPr/>
            </p:nvCxnSpPr>
            <p:spPr>
              <a:xfrm rot="10800000" flipV="1">
                <a:off x="4794764" y="3736590"/>
                <a:ext cx="419325" cy="42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3FFD7C9-F212-4A39-AA38-2DACCB58AE34}"/>
                  </a:ext>
                </a:extLst>
              </p:cNvPr>
              <p:cNvSpPr txBox="1"/>
              <p:nvPr/>
            </p:nvSpPr>
            <p:spPr>
              <a:xfrm>
                <a:off x="3138221" y="3131839"/>
                <a:ext cx="317716" cy="338554"/>
              </a:xfrm>
              <a:prstGeom prst="rect">
                <a:avLst/>
              </a:prstGeom>
              <a:noFill/>
            </p:spPr>
            <p:txBody>
              <a:bodyPr wrap="none" rtlCol="0">
                <a:spAutoFit/>
              </a:bodyPr>
              <a:lstStyle/>
              <a:p>
                <a:r>
                  <a:rPr lang="en-US" sz="1600" b="1" dirty="0"/>
                  <a:t>I</a:t>
                </a:r>
                <a:r>
                  <a:rPr lang="en-US" sz="1600" b="1" baseline="-25000" dirty="0"/>
                  <a:t>5</a:t>
                </a:r>
                <a:endParaRPr lang="tr-TR" sz="1600" b="1" baseline="-25000" dirty="0"/>
              </a:p>
            </p:txBody>
          </p:sp>
          <p:cxnSp>
            <p:nvCxnSpPr>
              <p:cNvPr id="58" name="Straight Arrow Connector 57">
                <a:extLst>
                  <a:ext uri="{FF2B5EF4-FFF2-40B4-BE49-F238E27FC236}">
                    <a16:creationId xmlns:a16="http://schemas.microsoft.com/office/drawing/2014/main" id="{FCA9FE2A-741E-413B-80EC-575D7512FC24}"/>
                  </a:ext>
                </a:extLst>
              </p:cNvPr>
              <p:cNvCxnSpPr/>
              <p:nvPr/>
            </p:nvCxnSpPr>
            <p:spPr>
              <a:xfrm>
                <a:off x="3058698" y="3457755"/>
                <a:ext cx="548640" cy="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969E5A4-CB2E-4CC9-BA64-CAA79D5F031E}"/>
                    </a:ext>
                  </a:extLst>
                </p:cNvPr>
                <p:cNvSpPr txBox="1"/>
                <p:nvPr/>
              </p:nvSpPr>
              <p:spPr>
                <a:xfrm>
                  <a:off x="7642581" y="2131337"/>
                  <a:ext cx="3087577"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rPr>
                              <m:t>2</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tr-TR" sz="2400" b="0" i="1" smtClean="0">
                            <a:latin typeface="Cambria Math" panose="02040503050406030204" pitchFamily="18" charset="0"/>
                          </a:rPr>
                          <m:t>=0</m:t>
                        </m:r>
                      </m:oMath>
                    </m:oMathPara>
                  </a14:m>
                  <a:endParaRPr lang="tr-TR" sz="2400" dirty="0"/>
                </a:p>
              </p:txBody>
            </p:sp>
          </mc:Choice>
          <mc:Fallback xmlns="">
            <p:sp>
              <p:nvSpPr>
                <p:cNvPr id="60" name="TextBox 59">
                  <a:extLst>
                    <a:ext uri="{FF2B5EF4-FFF2-40B4-BE49-F238E27FC236}">
                      <a16:creationId xmlns:a16="http://schemas.microsoft.com/office/drawing/2014/main" id="{0969E5A4-CB2E-4CC9-BA64-CAA79D5F031E}"/>
                    </a:ext>
                  </a:extLst>
                </p:cNvPr>
                <p:cNvSpPr txBox="1">
                  <a:spLocks noRot="1" noChangeAspect="1" noMove="1" noResize="1" noEditPoints="1" noAdjustHandles="1" noChangeArrowheads="1" noChangeShapeType="1" noTextEdit="1"/>
                </p:cNvSpPr>
                <p:nvPr/>
              </p:nvSpPr>
              <p:spPr>
                <a:xfrm>
                  <a:off x="7642581" y="2131337"/>
                  <a:ext cx="3087577" cy="369332"/>
                </a:xfrm>
                <a:prstGeom prst="rect">
                  <a:avLst/>
                </a:prstGeom>
                <a:blipFill>
                  <a:blip r:embed="rId4"/>
                  <a:stretch>
                    <a:fillRect l="-1772" r="-1772" b="-12903"/>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C5F604D-413B-43A1-A68D-959632A61AFF}"/>
                    </a:ext>
                  </a:extLst>
                </p:cNvPr>
                <p:cNvSpPr txBox="1"/>
                <p:nvPr/>
              </p:nvSpPr>
              <p:spPr>
                <a:xfrm>
                  <a:off x="7626156" y="1506334"/>
                  <a:ext cx="2558714"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ea typeface="Cambria Math" panose="02040503050406030204" pitchFamily="18" charset="0"/>
                              </a:rPr>
                              <m:t>2</m:t>
                            </m:r>
                          </m:sub>
                        </m:sSub>
                        <m:r>
                          <a:rPr lang="tr-TR" sz="2400" b="0" i="1" smtClean="0">
                            <a:latin typeface="Cambria Math" panose="02040503050406030204" pitchFamily="18" charset="0"/>
                            <a:ea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5</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3</m:t>
                            </m:r>
                          </m:sub>
                        </m:sSub>
                      </m:oMath>
                    </m:oMathPara>
                  </a14:m>
                  <a:endParaRPr lang="tr-TR" sz="2400" dirty="0"/>
                </a:p>
              </p:txBody>
            </p:sp>
          </mc:Choice>
          <mc:Fallback xmlns="">
            <p:sp>
              <p:nvSpPr>
                <p:cNvPr id="61" name="TextBox 60">
                  <a:extLst>
                    <a:ext uri="{FF2B5EF4-FFF2-40B4-BE49-F238E27FC236}">
                      <a16:creationId xmlns:a16="http://schemas.microsoft.com/office/drawing/2014/main" id="{FC5F604D-413B-43A1-A68D-959632A61AFF}"/>
                    </a:ext>
                  </a:extLst>
                </p:cNvPr>
                <p:cNvSpPr txBox="1">
                  <a:spLocks noRot="1" noChangeAspect="1" noMove="1" noResize="1" noEditPoints="1" noAdjustHandles="1" noChangeArrowheads="1" noChangeShapeType="1" noTextEdit="1"/>
                </p:cNvSpPr>
                <p:nvPr/>
              </p:nvSpPr>
              <p:spPr>
                <a:xfrm>
                  <a:off x="7626156" y="1506334"/>
                  <a:ext cx="2558714" cy="369332"/>
                </a:xfrm>
                <a:prstGeom prst="rect">
                  <a:avLst/>
                </a:prstGeom>
                <a:blipFill>
                  <a:blip r:embed="rId5"/>
                  <a:stretch>
                    <a:fillRect l="-1896" r="-237" b="-12698"/>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3A88D32-0ECA-475C-96F7-9D033A2EB956}"/>
                    </a:ext>
                  </a:extLst>
                </p:cNvPr>
                <p:cNvSpPr txBox="1"/>
                <p:nvPr/>
              </p:nvSpPr>
              <p:spPr>
                <a:xfrm>
                  <a:off x="7626156" y="841835"/>
                  <a:ext cx="3850478"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=0</m:t>
                        </m:r>
                      </m:oMath>
                    </m:oMathPara>
                  </a14:m>
                  <a:endParaRPr lang="tr-TR" sz="2400" dirty="0"/>
                </a:p>
              </p:txBody>
            </p:sp>
          </mc:Choice>
          <mc:Fallback xmlns="">
            <p:sp>
              <p:nvSpPr>
                <p:cNvPr id="62" name="TextBox 61">
                  <a:extLst>
                    <a:ext uri="{FF2B5EF4-FFF2-40B4-BE49-F238E27FC236}">
                      <a16:creationId xmlns:a16="http://schemas.microsoft.com/office/drawing/2014/main" id="{33A88D32-0ECA-475C-96F7-9D033A2EB956}"/>
                    </a:ext>
                  </a:extLst>
                </p:cNvPr>
                <p:cNvSpPr txBox="1">
                  <a:spLocks noRot="1" noChangeAspect="1" noMove="1" noResize="1" noEditPoints="1" noAdjustHandles="1" noChangeArrowheads="1" noChangeShapeType="1" noTextEdit="1"/>
                </p:cNvSpPr>
                <p:nvPr/>
              </p:nvSpPr>
              <p:spPr>
                <a:xfrm>
                  <a:off x="7626156" y="841835"/>
                  <a:ext cx="3850478" cy="369332"/>
                </a:xfrm>
                <a:prstGeom prst="rect">
                  <a:avLst/>
                </a:prstGeom>
                <a:blipFill>
                  <a:blip r:embed="rId6"/>
                  <a:stretch>
                    <a:fillRect r="-1262" b="-11111"/>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D251339-B0C5-4E6F-8721-72C3CB3F7FCD}"/>
                    </a:ext>
                  </a:extLst>
                </p:cNvPr>
                <p:cNvSpPr txBox="1"/>
                <p:nvPr/>
              </p:nvSpPr>
              <p:spPr>
                <a:xfrm>
                  <a:off x="7626156" y="2834472"/>
                  <a:ext cx="3316805"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2</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6</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4</m:t>
                            </m:r>
                          </m:sub>
                        </m:sSub>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6</m:t>
                            </m:r>
                          </m:sub>
                        </m:sSub>
                        <m:r>
                          <a:rPr lang="en-US" sz="2400" b="0" i="1" smtClean="0">
                            <a:latin typeface="Cambria Math" panose="02040503050406030204" pitchFamily="18" charset="0"/>
                          </a:rPr>
                          <m:t>=0</m:t>
                        </m:r>
                      </m:oMath>
                    </m:oMathPara>
                  </a14:m>
                  <a:endParaRPr lang="tr-TR" sz="2400" dirty="0"/>
                </a:p>
              </p:txBody>
            </p:sp>
          </mc:Choice>
          <mc:Fallback xmlns="">
            <p:sp>
              <p:nvSpPr>
                <p:cNvPr id="63" name="TextBox 62">
                  <a:extLst>
                    <a:ext uri="{FF2B5EF4-FFF2-40B4-BE49-F238E27FC236}">
                      <a16:creationId xmlns:a16="http://schemas.microsoft.com/office/drawing/2014/main" id="{4D251339-B0C5-4E6F-8721-72C3CB3F7FCD}"/>
                    </a:ext>
                  </a:extLst>
                </p:cNvPr>
                <p:cNvSpPr txBox="1">
                  <a:spLocks noRot="1" noChangeAspect="1" noMove="1" noResize="1" noEditPoints="1" noAdjustHandles="1" noChangeArrowheads="1" noChangeShapeType="1" noTextEdit="1"/>
                </p:cNvSpPr>
                <p:nvPr/>
              </p:nvSpPr>
              <p:spPr>
                <a:xfrm>
                  <a:off x="7626156" y="2834472"/>
                  <a:ext cx="3316805" cy="369332"/>
                </a:xfrm>
                <a:prstGeom prst="rect">
                  <a:avLst/>
                </a:prstGeom>
                <a:blipFill>
                  <a:blip r:embed="rId7"/>
                  <a:stretch>
                    <a:fillRect r="-1648" b="-11111"/>
                  </a:stretch>
                </a:blipFill>
                <a:ln>
                  <a:solidFill>
                    <a:srgbClr val="FF0000"/>
                  </a:solidFill>
                </a:ln>
              </p:spPr>
              <p:txBody>
                <a:bodyPr/>
                <a:lstStyle/>
                <a:p>
                  <a:r>
                    <a:rPr lang="en-US">
                      <a:noFill/>
                    </a:rPr>
                    <a:t> </a:t>
                  </a:r>
                </a:p>
              </p:txBody>
            </p:sp>
          </mc:Fallback>
        </mc:AlternateContent>
        <p:sp>
          <p:nvSpPr>
            <p:cNvPr id="64" name="TextBox 63">
              <a:extLst>
                <a:ext uri="{FF2B5EF4-FFF2-40B4-BE49-F238E27FC236}">
                  <a16:creationId xmlns:a16="http://schemas.microsoft.com/office/drawing/2014/main" id="{BD354A4B-899A-4EF9-9115-DEC56902AC57}"/>
                </a:ext>
              </a:extLst>
            </p:cNvPr>
            <p:cNvSpPr txBox="1"/>
            <p:nvPr/>
          </p:nvSpPr>
          <p:spPr>
            <a:xfrm>
              <a:off x="6979498" y="735045"/>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65" name="TextBox 64">
              <a:extLst>
                <a:ext uri="{FF2B5EF4-FFF2-40B4-BE49-F238E27FC236}">
                  <a16:creationId xmlns:a16="http://schemas.microsoft.com/office/drawing/2014/main" id="{2253F66A-D9C6-490F-B188-A100684E144E}"/>
                </a:ext>
              </a:extLst>
            </p:cNvPr>
            <p:cNvSpPr txBox="1"/>
            <p:nvPr/>
          </p:nvSpPr>
          <p:spPr>
            <a:xfrm>
              <a:off x="6966342" y="1390373"/>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66" name="TextBox 65">
              <a:extLst>
                <a:ext uri="{FF2B5EF4-FFF2-40B4-BE49-F238E27FC236}">
                  <a16:creationId xmlns:a16="http://schemas.microsoft.com/office/drawing/2014/main" id="{D2414CF0-7C56-4660-B542-8BE5BE7E3928}"/>
                </a:ext>
              </a:extLst>
            </p:cNvPr>
            <p:cNvSpPr txBox="1"/>
            <p:nvPr/>
          </p:nvSpPr>
          <p:spPr>
            <a:xfrm>
              <a:off x="6956091" y="2039136"/>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67" name="TextBox 66">
              <a:extLst>
                <a:ext uri="{FF2B5EF4-FFF2-40B4-BE49-F238E27FC236}">
                  <a16:creationId xmlns:a16="http://schemas.microsoft.com/office/drawing/2014/main" id="{40C6C2D4-9D88-42C8-8418-00746E516C17}"/>
                </a:ext>
              </a:extLst>
            </p:cNvPr>
            <p:cNvSpPr txBox="1"/>
            <p:nvPr/>
          </p:nvSpPr>
          <p:spPr>
            <a:xfrm>
              <a:off x="6958986" y="2705927"/>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68" name="TextBox 67">
              <a:extLst>
                <a:ext uri="{FF2B5EF4-FFF2-40B4-BE49-F238E27FC236}">
                  <a16:creationId xmlns:a16="http://schemas.microsoft.com/office/drawing/2014/main" id="{F3B8DA2E-B9A0-4FBE-87E9-D3F557FDF483}"/>
                </a:ext>
              </a:extLst>
            </p:cNvPr>
            <p:cNvSpPr txBox="1"/>
            <p:nvPr/>
          </p:nvSpPr>
          <p:spPr>
            <a:xfrm>
              <a:off x="7003716" y="3297427"/>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4A9562E-2664-4A1F-A9ED-D1AB3D970638}"/>
                    </a:ext>
                  </a:extLst>
                </p:cNvPr>
                <p:cNvSpPr txBox="1"/>
                <p:nvPr/>
              </p:nvSpPr>
              <p:spPr>
                <a:xfrm>
                  <a:off x="7628464" y="3429000"/>
                  <a:ext cx="3314497" cy="369332"/>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i="1" smtClean="0">
                                <a:latin typeface="Cambria Math" panose="02040503050406030204" pitchFamily="18" charset="0"/>
                              </a:rPr>
                            </m:ctrlPr>
                          </m:sSubPr>
                          <m:e>
                            <m:r>
                              <a:rPr lang="tr-TR"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3</m:t>
                            </m:r>
                          </m:sub>
                        </m:sSub>
                        <m:sSub>
                          <m:sSubPr>
                            <m:ctrlPr>
                              <a:rPr lang="tr-TR"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b="0" i="1" smtClean="0">
                                <a:latin typeface="Cambria Math" panose="02040503050406030204" pitchFamily="18" charset="0"/>
                              </a:rPr>
                              <m:t>4</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b="0" i="1" smtClean="0">
                                <a:latin typeface="Cambria Math" panose="02040503050406030204" pitchFamily="18" charset="0"/>
                              </a:rPr>
                              <m:t>2</m:t>
                            </m:r>
                          </m:sub>
                        </m:sSub>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ℇ</m:t>
                        </m:r>
                        <m:r>
                          <a:rPr lang="en-US" sz="2400" b="0" i="1" smtClean="0">
                            <a:latin typeface="Cambria Math" panose="02040503050406030204" pitchFamily="18" charset="0"/>
                          </a:rPr>
                          <m:t>=</m:t>
                        </m:r>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tr-TR" sz="2400" i="1">
                                <a:latin typeface="Cambria Math" panose="02040503050406030204" pitchFamily="18" charset="0"/>
                              </a:rPr>
                              <m:t>1</m:t>
                            </m:r>
                          </m:sub>
                        </m:sSub>
                        <m:sSub>
                          <m:sSubPr>
                            <m:ctrlPr>
                              <a:rPr lang="tr-T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tr-TR" sz="2400" i="1">
                                <a:latin typeface="Cambria Math" panose="02040503050406030204" pitchFamily="18" charset="0"/>
                              </a:rPr>
                              <m:t>6</m:t>
                            </m:r>
                          </m:sub>
                        </m:sSub>
                      </m:oMath>
                    </m:oMathPara>
                  </a14:m>
                  <a:endParaRPr lang="tr-TR" sz="2400" dirty="0"/>
                </a:p>
              </p:txBody>
            </p:sp>
          </mc:Choice>
          <mc:Fallback xmlns="">
            <p:sp>
              <p:nvSpPr>
                <p:cNvPr id="70" name="TextBox 69">
                  <a:extLst>
                    <a:ext uri="{FF2B5EF4-FFF2-40B4-BE49-F238E27FC236}">
                      <a16:creationId xmlns:a16="http://schemas.microsoft.com/office/drawing/2014/main" id="{54A9562E-2664-4A1F-A9ED-D1AB3D970638}"/>
                    </a:ext>
                  </a:extLst>
                </p:cNvPr>
                <p:cNvSpPr txBox="1">
                  <a:spLocks noRot="1" noChangeAspect="1" noMove="1" noResize="1" noEditPoints="1" noAdjustHandles="1" noChangeArrowheads="1" noChangeShapeType="1" noTextEdit="1"/>
                </p:cNvSpPr>
                <p:nvPr/>
              </p:nvSpPr>
              <p:spPr>
                <a:xfrm>
                  <a:off x="7628464" y="3429000"/>
                  <a:ext cx="3314497" cy="369332"/>
                </a:xfrm>
                <a:prstGeom prst="rect">
                  <a:avLst/>
                </a:prstGeom>
                <a:blipFill>
                  <a:blip r:embed="rId8"/>
                  <a:stretch>
                    <a:fillRect b="-11290"/>
                  </a:stretch>
                </a:blipFill>
                <a:ln>
                  <a:solidFill>
                    <a:srgbClr val="FF0000"/>
                  </a:solidFill>
                </a:ln>
              </p:spPr>
              <p:txBody>
                <a:bodyPr/>
                <a:lstStyle/>
                <a:p>
                  <a:r>
                    <a:rPr lang="en-US">
                      <a:noFill/>
                    </a:rPr>
                    <a:t> </a:t>
                  </a:r>
                </a:p>
              </p:txBody>
            </p:sp>
          </mc:Fallback>
        </mc:AlternateContent>
        <p:sp>
          <p:nvSpPr>
            <p:cNvPr id="30" name="Rectangle 29">
              <a:extLst>
                <a:ext uri="{FF2B5EF4-FFF2-40B4-BE49-F238E27FC236}">
                  <a16:creationId xmlns:a16="http://schemas.microsoft.com/office/drawing/2014/main" id="{3BEFA76A-7039-4688-B12E-9603E73DB91B}"/>
                </a:ext>
              </a:extLst>
            </p:cNvPr>
            <p:cNvSpPr/>
            <p:nvPr/>
          </p:nvSpPr>
          <p:spPr>
            <a:xfrm>
              <a:off x="1647571" y="4059150"/>
              <a:ext cx="10083110" cy="369332"/>
            </a:xfrm>
            <a:prstGeom prst="rect">
              <a:avLst/>
            </a:prstGeom>
          </p:spPr>
          <p:txBody>
            <a:bodyPr wrap="square">
              <a:spAutoFit/>
            </a:bodyPr>
            <a:lstStyle/>
            <a:p>
              <a:r>
                <a:rPr lang="en-US" dirty="0"/>
                <a:t>Consider the circuit shown in the figure and the provided current directions. Which equation </a:t>
              </a:r>
              <a:r>
                <a:rPr lang="tr-TR" dirty="0"/>
                <a:t>is </a:t>
              </a:r>
              <a:r>
                <a:rPr lang="en-US" dirty="0"/>
                <a:t>correct?</a:t>
              </a:r>
            </a:p>
          </p:txBody>
        </p:sp>
        <p:sp>
          <p:nvSpPr>
            <p:cNvPr id="36" name="Rectangle 35">
              <a:extLst>
                <a:ext uri="{FF2B5EF4-FFF2-40B4-BE49-F238E27FC236}">
                  <a16:creationId xmlns:a16="http://schemas.microsoft.com/office/drawing/2014/main" id="{015E477B-94FB-42A1-89ED-D01F8EEAC7B9}"/>
                </a:ext>
              </a:extLst>
            </p:cNvPr>
            <p:cNvSpPr/>
            <p:nvPr/>
          </p:nvSpPr>
          <p:spPr>
            <a:xfrm>
              <a:off x="1664047" y="4558619"/>
              <a:ext cx="9630029" cy="369332"/>
            </a:xfrm>
            <a:prstGeom prst="rect">
              <a:avLst/>
            </a:prstGeom>
          </p:spPr>
          <p:txBody>
            <a:bodyPr wrap="square">
              <a:spAutoFit/>
            </a:bodyPr>
            <a:lstStyle/>
            <a:p>
              <a:r>
                <a:rPr lang="tr-TR" dirty="0"/>
                <a:t> Şekilde gösterilen devreyi ve verilmiş olan akım yönlerini göz önüne alırsak hangi denklem doğrudur?</a:t>
              </a:r>
            </a:p>
          </p:txBody>
        </p:sp>
      </p:grpSp>
      <p:sp>
        <p:nvSpPr>
          <p:cNvPr id="69" name="Metin kutusu 68">
            <a:extLst>
              <a:ext uri="{FF2B5EF4-FFF2-40B4-BE49-F238E27FC236}">
                <a16:creationId xmlns:a16="http://schemas.microsoft.com/office/drawing/2014/main" id="{E036AF34-0513-4E09-A648-8FA44245F982}"/>
              </a:ext>
            </a:extLst>
          </p:cNvPr>
          <p:cNvSpPr txBox="1"/>
          <p:nvPr/>
        </p:nvSpPr>
        <p:spPr>
          <a:xfrm>
            <a:off x="11294076" y="6211330"/>
            <a:ext cx="593124" cy="369332"/>
          </a:xfrm>
          <a:prstGeom prst="rect">
            <a:avLst/>
          </a:prstGeom>
          <a:noFill/>
        </p:spPr>
        <p:txBody>
          <a:bodyPr wrap="square" rtlCol="0">
            <a:spAutoFit/>
          </a:bodyPr>
          <a:lstStyle/>
          <a:p>
            <a:r>
              <a:rPr lang="tr-TR" dirty="0"/>
              <a:t>D5</a:t>
            </a:r>
            <a:endParaRPr lang="en-US" dirty="0"/>
          </a:p>
        </p:txBody>
      </p:sp>
    </p:spTree>
    <p:extLst>
      <p:ext uri="{BB962C8B-B14F-4D97-AF65-F5344CB8AC3E}">
        <p14:creationId xmlns:p14="http://schemas.microsoft.com/office/powerpoint/2010/main" val="261888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3B97A5EA-8DBD-4236-901A-4FC5E3E7017B}"/>
              </a:ext>
            </a:extLst>
          </p:cNvPr>
          <p:cNvGrpSpPr/>
          <p:nvPr/>
        </p:nvGrpSpPr>
        <p:grpSpPr>
          <a:xfrm>
            <a:off x="1306882" y="1422374"/>
            <a:ext cx="10079277" cy="3274589"/>
            <a:chOff x="1306882" y="1422374"/>
            <a:chExt cx="10079277" cy="3274589"/>
          </a:xfrm>
        </p:grpSpPr>
        <p:pic>
          <p:nvPicPr>
            <p:cNvPr id="7" name="Resim 6">
              <a:extLst>
                <a:ext uri="{FF2B5EF4-FFF2-40B4-BE49-F238E27FC236}">
                  <a16:creationId xmlns:a16="http://schemas.microsoft.com/office/drawing/2014/main" id="{AB3662A6-FADA-4790-8E64-18D06A0CF0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9968" y="1515505"/>
              <a:ext cx="3076191" cy="2768395"/>
            </a:xfrm>
            <a:prstGeom prst="rect">
              <a:avLst/>
            </a:prstGeom>
            <a:noFill/>
            <a:ln>
              <a:noFill/>
            </a:ln>
          </p:spPr>
        </p:pic>
        <p:sp>
          <p:nvSpPr>
            <p:cNvPr id="8" name="Dikdörtgen 7">
              <a:extLst>
                <a:ext uri="{FF2B5EF4-FFF2-40B4-BE49-F238E27FC236}">
                  <a16:creationId xmlns:a16="http://schemas.microsoft.com/office/drawing/2014/main" id="{A9815461-F018-45F2-A7A7-56557C84FBF8}"/>
                </a:ext>
              </a:extLst>
            </p:cNvPr>
            <p:cNvSpPr/>
            <p:nvPr/>
          </p:nvSpPr>
          <p:spPr>
            <a:xfrm>
              <a:off x="1306882" y="1422374"/>
              <a:ext cx="7047978" cy="1754326"/>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rPr>
                <a:t>A plastic rod has been bent into a circle of radius </a:t>
              </a:r>
              <a:r>
                <a:rPr lang="en-GB" i="1" dirty="0">
                  <a:latin typeface="Times New Roman" panose="02020603050405020304" pitchFamily="18" charset="0"/>
                  <a:ea typeface="Calibri" panose="020F0502020204030204" pitchFamily="34" charset="0"/>
                </a:rPr>
                <a:t>R</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6</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a:t>
              </a:r>
              <a:r>
                <a:rPr lang="en-GB" dirty="0">
                  <a:latin typeface="Times New Roman" panose="02020603050405020304" pitchFamily="18" charset="0"/>
                  <a:ea typeface="Calibri" panose="020F0502020204030204" pitchFamily="34" charset="0"/>
                </a:rPr>
                <a:t>0 cm. It has a charge Q</a:t>
              </a:r>
              <a:r>
                <a:rPr lang="en-GB" baseline="-25000" dirty="0">
                  <a:latin typeface="Times New Roman" panose="02020603050405020304" pitchFamily="18" charset="0"/>
                  <a:ea typeface="Calibri" panose="020F0502020204030204" pitchFamily="34" charset="0"/>
                </a:rPr>
                <a:t>1</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100.</a:t>
              </a:r>
              <a:r>
                <a:rPr lang="en-GB" dirty="0">
                  <a:latin typeface="Times New Roman" panose="02020603050405020304" pitchFamily="18" charset="0"/>
                  <a:ea typeface="Calibri" panose="020F0502020204030204" pitchFamily="34" charset="0"/>
                </a:rPr>
                <a:t>0 </a:t>
              </a:r>
              <a:r>
                <a:rPr lang="tr-TR" dirty="0">
                  <a:latin typeface="Times New Roman" panose="02020603050405020304" pitchFamily="18" charset="0"/>
                  <a:ea typeface="Calibri" panose="020F0502020204030204" pitchFamily="34" charset="0"/>
                </a:rPr>
                <a:t>p</a:t>
              </a:r>
              <a:r>
                <a:rPr lang="en-GB" dirty="0">
                  <a:latin typeface="Times New Roman" panose="02020603050405020304" pitchFamily="18" charset="0"/>
                  <a:ea typeface="Calibri" panose="020F0502020204030204" pitchFamily="34" charset="0"/>
                </a:rPr>
                <a:t>C uniformly distributed along one quarter of its circumference and a charge Q</a:t>
              </a:r>
              <a:r>
                <a:rPr lang="en-GB" baseline="-25000" dirty="0">
                  <a:latin typeface="Times New Roman" panose="02020603050405020304" pitchFamily="18" charset="0"/>
                  <a:ea typeface="Calibri" panose="020F0502020204030204" pitchFamily="34" charset="0"/>
                </a:rPr>
                <a:t>2</a:t>
              </a:r>
              <a:r>
                <a:rPr lang="en-GB" dirty="0">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200.0 pC</a:t>
              </a:r>
              <a:r>
                <a:rPr lang="en-GB" dirty="0">
                  <a:latin typeface="Times New Roman" panose="02020603050405020304" pitchFamily="18" charset="0"/>
                  <a:ea typeface="Calibri" panose="020F0502020204030204" pitchFamily="34" charset="0"/>
                </a:rPr>
                <a:t> uniformly distributed along the rest of the circumference. What is the electric potential at  point P, on the central axis of the circle at distance </a:t>
              </a:r>
              <a:r>
                <a:rPr lang="en-GB" i="1" dirty="0">
                  <a:latin typeface="Times New Roman" panose="02020603050405020304" pitchFamily="18" charset="0"/>
                  <a:ea typeface="Calibri" panose="020F0502020204030204" pitchFamily="34" charset="0"/>
                </a:rPr>
                <a:t>D</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8</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00</a:t>
              </a:r>
              <a:r>
                <a:rPr lang="en-GB" dirty="0">
                  <a:latin typeface="Times New Roman" panose="02020603050405020304" pitchFamily="18" charset="0"/>
                  <a:ea typeface="Calibri" panose="020F0502020204030204" pitchFamily="34" charset="0"/>
                </a:rPr>
                <a:t> cm from the centre</a:t>
              </a:r>
              <a:r>
                <a:rPr lang="tr-TR"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Give your answer in volts.</a:t>
              </a:r>
              <a:endParaRPr lang="en-US" dirty="0"/>
            </a:p>
          </p:txBody>
        </p:sp>
        <p:sp>
          <p:nvSpPr>
            <p:cNvPr id="9" name="Dikdörtgen 8">
              <a:extLst>
                <a:ext uri="{FF2B5EF4-FFF2-40B4-BE49-F238E27FC236}">
                  <a16:creationId xmlns:a16="http://schemas.microsoft.com/office/drawing/2014/main" id="{E998F207-D4F0-441C-8C1D-071C8C795B3A}"/>
                </a:ext>
              </a:extLst>
            </p:cNvPr>
            <p:cNvSpPr/>
            <p:nvPr/>
          </p:nvSpPr>
          <p:spPr>
            <a:xfrm>
              <a:off x="1306882" y="3219635"/>
              <a:ext cx="6897666" cy="1477328"/>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Plastik bir çubuk </a:t>
              </a:r>
              <a:r>
                <a:rPr lang="tr-TR" i="1" dirty="0">
                  <a:latin typeface="Times New Roman" panose="02020603050405020304" pitchFamily="18" charset="0"/>
                  <a:ea typeface="Calibri" panose="020F0502020204030204" pitchFamily="34" charset="0"/>
                </a:rPr>
                <a:t>R</a:t>
              </a:r>
              <a:r>
                <a:rPr lang="tr-TR" dirty="0">
                  <a:latin typeface="Times New Roman" panose="02020603050405020304" pitchFamily="18" charset="0"/>
                  <a:ea typeface="Calibri" panose="020F0502020204030204" pitchFamily="34" charset="0"/>
                </a:rPr>
                <a:t> = 6,00 cm yarıçaplı bir çember şeklinde bükülmüştür. Çubukta çemberin bir çeyreği boyunca Q</a:t>
              </a:r>
              <a:r>
                <a:rPr lang="tr-TR" baseline="-25000" dirty="0">
                  <a:latin typeface="Times New Roman" panose="02020603050405020304" pitchFamily="18" charset="0"/>
                  <a:ea typeface="Calibri" panose="020F0502020204030204" pitchFamily="34" charset="0"/>
                </a:rPr>
                <a:t>1</a:t>
              </a:r>
              <a:r>
                <a:rPr lang="tr-TR" dirty="0">
                  <a:latin typeface="Times New Roman" panose="02020603050405020304" pitchFamily="18" charset="0"/>
                  <a:ea typeface="Calibri" panose="020F0502020204030204" pitchFamily="34" charset="0"/>
                </a:rPr>
                <a:t>=+100,0 pC yükü, dairenin geri kalanında da Q</a:t>
              </a:r>
              <a:r>
                <a:rPr lang="tr-TR" baseline="-25000" dirty="0">
                  <a:latin typeface="Times New Roman" panose="02020603050405020304" pitchFamily="18" charset="0"/>
                  <a:ea typeface="Calibri" panose="020F0502020204030204" pitchFamily="34" charset="0"/>
                </a:rPr>
                <a:t>2</a:t>
              </a:r>
              <a:r>
                <a:rPr lang="tr-TR" dirty="0">
                  <a:latin typeface="Times New Roman" panose="02020603050405020304" pitchFamily="18" charset="0"/>
                  <a:ea typeface="Calibri" panose="020F0502020204030204" pitchFamily="34" charset="0"/>
                </a:rPr>
                <a:t> =-200,0 pC yükü düzgün olarak dağılmıştır. Dairenin merkez ekseninde merkezden </a:t>
              </a:r>
              <a:r>
                <a:rPr lang="tr-TR" i="1" dirty="0">
                  <a:latin typeface="Times New Roman" panose="02020603050405020304" pitchFamily="18" charset="0"/>
                  <a:ea typeface="Calibri" panose="020F0502020204030204" pitchFamily="34" charset="0"/>
                </a:rPr>
                <a:t>D</a:t>
              </a:r>
              <a:r>
                <a:rPr lang="tr-TR" dirty="0">
                  <a:latin typeface="Times New Roman" panose="02020603050405020304" pitchFamily="18" charset="0"/>
                  <a:ea typeface="Calibri" panose="020F0502020204030204" pitchFamily="34" charset="0"/>
                </a:rPr>
                <a:t> = 8,00 cm kadar uzaktaki P noktasında elektrik potansiyel volt cinsinden nedir?</a:t>
              </a:r>
              <a:endParaRPr lang="tr-TR" dirty="0"/>
            </a:p>
          </p:txBody>
        </p:sp>
      </p:grpSp>
      <p:sp>
        <p:nvSpPr>
          <p:cNvPr id="10" name="Metin kutusu 9">
            <a:extLst>
              <a:ext uri="{FF2B5EF4-FFF2-40B4-BE49-F238E27FC236}">
                <a16:creationId xmlns:a16="http://schemas.microsoft.com/office/drawing/2014/main" id="{26D21A87-7646-4944-A261-6C0F4718E6ED}"/>
              </a:ext>
            </a:extLst>
          </p:cNvPr>
          <p:cNvSpPr txBox="1"/>
          <p:nvPr/>
        </p:nvSpPr>
        <p:spPr>
          <a:xfrm>
            <a:off x="8507896" y="5625548"/>
            <a:ext cx="1391478" cy="369332"/>
          </a:xfrm>
          <a:prstGeom prst="rect">
            <a:avLst/>
          </a:prstGeom>
          <a:noFill/>
        </p:spPr>
        <p:txBody>
          <a:bodyPr wrap="square" rtlCol="0">
            <a:spAutoFit/>
          </a:bodyPr>
          <a:lstStyle/>
          <a:p>
            <a:r>
              <a:rPr lang="tr-TR" dirty="0"/>
              <a:t>Cevap: -9</a:t>
            </a:r>
            <a:endParaRPr lang="en-US" dirty="0"/>
          </a:p>
        </p:txBody>
      </p:sp>
      <p:sp>
        <p:nvSpPr>
          <p:cNvPr id="2" name="Metin kutusu 1">
            <a:extLst>
              <a:ext uri="{FF2B5EF4-FFF2-40B4-BE49-F238E27FC236}">
                <a16:creationId xmlns:a16="http://schemas.microsoft.com/office/drawing/2014/main" id="{526F0021-6BB4-478A-B00A-920961ABE72F}"/>
              </a:ext>
            </a:extLst>
          </p:cNvPr>
          <p:cNvSpPr txBox="1"/>
          <p:nvPr/>
        </p:nvSpPr>
        <p:spPr>
          <a:xfrm>
            <a:off x="330200" y="203200"/>
            <a:ext cx="457200" cy="369332"/>
          </a:xfrm>
          <a:prstGeom prst="rect">
            <a:avLst/>
          </a:prstGeom>
          <a:noFill/>
        </p:spPr>
        <p:txBody>
          <a:bodyPr wrap="square" rtlCol="0">
            <a:spAutoFit/>
          </a:bodyPr>
          <a:lstStyle/>
          <a:p>
            <a:r>
              <a:rPr lang="tr-TR" dirty="0"/>
              <a:t>A6</a:t>
            </a:r>
          </a:p>
        </p:txBody>
      </p:sp>
    </p:spTree>
    <p:extLst>
      <p:ext uri="{BB962C8B-B14F-4D97-AF65-F5344CB8AC3E}">
        <p14:creationId xmlns:p14="http://schemas.microsoft.com/office/powerpoint/2010/main" val="22490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70ED40A0-A1A0-46FE-B11A-D10AA2210A2D}"/>
              </a:ext>
            </a:extLst>
          </p:cNvPr>
          <p:cNvGrpSpPr/>
          <p:nvPr/>
        </p:nvGrpSpPr>
        <p:grpSpPr>
          <a:xfrm>
            <a:off x="1306882" y="1422374"/>
            <a:ext cx="10079277" cy="3274589"/>
            <a:chOff x="1306882" y="1422374"/>
            <a:chExt cx="10079277" cy="3274589"/>
          </a:xfrm>
        </p:grpSpPr>
        <p:pic>
          <p:nvPicPr>
            <p:cNvPr id="7" name="Resim 6">
              <a:extLst>
                <a:ext uri="{FF2B5EF4-FFF2-40B4-BE49-F238E27FC236}">
                  <a16:creationId xmlns:a16="http://schemas.microsoft.com/office/drawing/2014/main" id="{AB3662A6-FADA-4790-8E64-18D06A0CF0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9968" y="1515505"/>
              <a:ext cx="3076191" cy="2768395"/>
            </a:xfrm>
            <a:prstGeom prst="rect">
              <a:avLst/>
            </a:prstGeom>
            <a:noFill/>
            <a:ln>
              <a:noFill/>
            </a:ln>
          </p:spPr>
        </p:pic>
        <p:sp>
          <p:nvSpPr>
            <p:cNvPr id="8" name="Dikdörtgen 7">
              <a:extLst>
                <a:ext uri="{FF2B5EF4-FFF2-40B4-BE49-F238E27FC236}">
                  <a16:creationId xmlns:a16="http://schemas.microsoft.com/office/drawing/2014/main" id="{A9815461-F018-45F2-A7A7-56557C84FBF8}"/>
                </a:ext>
              </a:extLst>
            </p:cNvPr>
            <p:cNvSpPr/>
            <p:nvPr/>
          </p:nvSpPr>
          <p:spPr>
            <a:xfrm>
              <a:off x="1306882" y="1422374"/>
              <a:ext cx="7047978" cy="1754326"/>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rPr>
                <a:t>A plastic rod has been bent into a circle of radius </a:t>
              </a:r>
              <a:r>
                <a:rPr lang="en-GB" i="1" dirty="0">
                  <a:latin typeface="Times New Roman" panose="02020603050405020304" pitchFamily="18" charset="0"/>
                  <a:ea typeface="Calibri" panose="020F0502020204030204" pitchFamily="34" charset="0"/>
                </a:rPr>
                <a:t>R</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8</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a:t>
              </a:r>
              <a:r>
                <a:rPr lang="en-GB" dirty="0">
                  <a:latin typeface="Times New Roman" panose="02020603050405020304" pitchFamily="18" charset="0"/>
                  <a:ea typeface="Calibri" panose="020F0502020204030204" pitchFamily="34" charset="0"/>
                </a:rPr>
                <a:t>0 cm. It has a charge Q</a:t>
              </a:r>
              <a:r>
                <a:rPr lang="en-GB" baseline="-25000" dirty="0">
                  <a:latin typeface="Times New Roman" panose="02020603050405020304" pitchFamily="18" charset="0"/>
                  <a:ea typeface="Calibri" panose="020F0502020204030204" pitchFamily="34" charset="0"/>
                </a:rPr>
                <a:t>1</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100.</a:t>
              </a:r>
              <a:r>
                <a:rPr lang="en-GB" dirty="0">
                  <a:latin typeface="Times New Roman" panose="02020603050405020304" pitchFamily="18" charset="0"/>
                  <a:ea typeface="Calibri" panose="020F0502020204030204" pitchFamily="34" charset="0"/>
                </a:rPr>
                <a:t>0 </a:t>
              </a:r>
              <a:r>
                <a:rPr lang="tr-TR" dirty="0">
                  <a:latin typeface="Times New Roman" panose="02020603050405020304" pitchFamily="18" charset="0"/>
                  <a:ea typeface="Calibri" panose="020F0502020204030204" pitchFamily="34" charset="0"/>
                </a:rPr>
                <a:t>p</a:t>
              </a:r>
              <a:r>
                <a:rPr lang="en-GB" dirty="0">
                  <a:latin typeface="Times New Roman" panose="02020603050405020304" pitchFamily="18" charset="0"/>
                  <a:ea typeface="Calibri" panose="020F0502020204030204" pitchFamily="34" charset="0"/>
                </a:rPr>
                <a:t>C uniformly distributed along one quarter of its circumference and a charge Q</a:t>
              </a:r>
              <a:r>
                <a:rPr lang="en-GB" baseline="-25000" dirty="0">
                  <a:latin typeface="Times New Roman" panose="02020603050405020304" pitchFamily="18" charset="0"/>
                  <a:ea typeface="Calibri" panose="020F0502020204030204" pitchFamily="34" charset="0"/>
                </a:rPr>
                <a:t>2</a:t>
              </a:r>
              <a:r>
                <a:rPr lang="en-GB" dirty="0">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+200.0 pC</a:t>
              </a:r>
              <a:r>
                <a:rPr lang="en-GB" dirty="0">
                  <a:latin typeface="Times New Roman" panose="02020603050405020304" pitchFamily="18" charset="0"/>
                  <a:ea typeface="Calibri" panose="020F0502020204030204" pitchFamily="34" charset="0"/>
                </a:rPr>
                <a:t> uniformly distributed along the rest of the circumference. What is the electric potential at  point P, on the central axis of the circle at distance </a:t>
              </a:r>
              <a:r>
                <a:rPr lang="en-GB" i="1" dirty="0">
                  <a:latin typeface="Times New Roman" panose="02020603050405020304" pitchFamily="18" charset="0"/>
                  <a:ea typeface="Calibri" panose="020F0502020204030204" pitchFamily="34" charset="0"/>
                </a:rPr>
                <a:t>D</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6</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00</a:t>
              </a:r>
              <a:r>
                <a:rPr lang="en-GB" dirty="0">
                  <a:latin typeface="Times New Roman" panose="02020603050405020304" pitchFamily="18" charset="0"/>
                  <a:ea typeface="Calibri" panose="020F0502020204030204" pitchFamily="34" charset="0"/>
                </a:rPr>
                <a:t> cm from the centre</a:t>
              </a:r>
              <a:r>
                <a:rPr lang="tr-TR"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Give your answer in volts.</a:t>
              </a:r>
              <a:endParaRPr lang="en-US" dirty="0"/>
            </a:p>
          </p:txBody>
        </p:sp>
        <p:sp>
          <p:nvSpPr>
            <p:cNvPr id="9" name="Dikdörtgen 8">
              <a:extLst>
                <a:ext uri="{FF2B5EF4-FFF2-40B4-BE49-F238E27FC236}">
                  <a16:creationId xmlns:a16="http://schemas.microsoft.com/office/drawing/2014/main" id="{E998F207-D4F0-441C-8C1D-071C8C795B3A}"/>
                </a:ext>
              </a:extLst>
            </p:cNvPr>
            <p:cNvSpPr/>
            <p:nvPr/>
          </p:nvSpPr>
          <p:spPr>
            <a:xfrm>
              <a:off x="1306882" y="3219635"/>
              <a:ext cx="6897666" cy="1477328"/>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Plastik bir çubuk </a:t>
              </a:r>
              <a:r>
                <a:rPr lang="tr-TR" i="1" dirty="0">
                  <a:latin typeface="Times New Roman" panose="02020603050405020304" pitchFamily="18" charset="0"/>
                  <a:ea typeface="Calibri" panose="020F0502020204030204" pitchFamily="34" charset="0"/>
                </a:rPr>
                <a:t>R</a:t>
              </a:r>
              <a:r>
                <a:rPr lang="tr-TR" dirty="0">
                  <a:latin typeface="Times New Roman" panose="02020603050405020304" pitchFamily="18" charset="0"/>
                  <a:ea typeface="Calibri" panose="020F0502020204030204" pitchFamily="34" charset="0"/>
                </a:rPr>
                <a:t> = 8,00 cm yarıçaplı bir çember şeklinde bükülmüştür. Çubukta çemberin bir çeyreği boyunca Q</a:t>
              </a:r>
              <a:r>
                <a:rPr lang="tr-TR" baseline="-25000" dirty="0">
                  <a:latin typeface="Times New Roman" panose="02020603050405020304" pitchFamily="18" charset="0"/>
                  <a:ea typeface="Calibri" panose="020F0502020204030204" pitchFamily="34" charset="0"/>
                </a:rPr>
                <a:t>1</a:t>
              </a:r>
              <a:r>
                <a:rPr lang="tr-TR" dirty="0">
                  <a:latin typeface="Times New Roman" panose="02020603050405020304" pitchFamily="18" charset="0"/>
                  <a:ea typeface="Calibri" panose="020F0502020204030204" pitchFamily="34" charset="0"/>
                </a:rPr>
                <a:t>=+100,0 pC yükü, dairenin geri kalanında da Q</a:t>
              </a:r>
              <a:r>
                <a:rPr lang="tr-TR" baseline="-25000" dirty="0">
                  <a:latin typeface="Times New Roman" panose="02020603050405020304" pitchFamily="18" charset="0"/>
                  <a:ea typeface="Calibri" panose="020F0502020204030204" pitchFamily="34" charset="0"/>
                </a:rPr>
                <a:t>2</a:t>
              </a:r>
              <a:r>
                <a:rPr lang="tr-TR" dirty="0">
                  <a:latin typeface="Times New Roman" panose="02020603050405020304" pitchFamily="18" charset="0"/>
                  <a:ea typeface="Calibri" panose="020F0502020204030204" pitchFamily="34" charset="0"/>
                </a:rPr>
                <a:t> =+200,0 pC yükü düzgün olarak dağılmıştır. Dairenin merkez ekseninde merkezden </a:t>
              </a:r>
              <a:r>
                <a:rPr lang="tr-TR" i="1" dirty="0">
                  <a:latin typeface="Times New Roman" panose="02020603050405020304" pitchFamily="18" charset="0"/>
                  <a:ea typeface="Calibri" panose="020F0502020204030204" pitchFamily="34" charset="0"/>
                </a:rPr>
                <a:t>D</a:t>
              </a:r>
              <a:r>
                <a:rPr lang="tr-TR" dirty="0">
                  <a:latin typeface="Times New Roman" panose="02020603050405020304" pitchFamily="18" charset="0"/>
                  <a:ea typeface="Calibri" panose="020F0502020204030204" pitchFamily="34" charset="0"/>
                </a:rPr>
                <a:t> = 6,00 cm kadar uzaktaki P noktasında elektrik potansiyel volt cinsinden nedir?</a:t>
              </a:r>
              <a:endParaRPr lang="tr-TR" dirty="0"/>
            </a:p>
          </p:txBody>
        </p:sp>
      </p:grpSp>
      <p:sp>
        <p:nvSpPr>
          <p:cNvPr id="10" name="Metin kutusu 9">
            <a:extLst>
              <a:ext uri="{FF2B5EF4-FFF2-40B4-BE49-F238E27FC236}">
                <a16:creationId xmlns:a16="http://schemas.microsoft.com/office/drawing/2014/main" id="{26D21A87-7646-4944-A261-6C0F4718E6ED}"/>
              </a:ext>
            </a:extLst>
          </p:cNvPr>
          <p:cNvSpPr txBox="1"/>
          <p:nvPr/>
        </p:nvSpPr>
        <p:spPr>
          <a:xfrm>
            <a:off x="8507896" y="5625548"/>
            <a:ext cx="1391478" cy="369332"/>
          </a:xfrm>
          <a:prstGeom prst="rect">
            <a:avLst/>
          </a:prstGeom>
          <a:noFill/>
        </p:spPr>
        <p:txBody>
          <a:bodyPr wrap="square" rtlCol="0">
            <a:spAutoFit/>
          </a:bodyPr>
          <a:lstStyle/>
          <a:p>
            <a:r>
              <a:rPr lang="tr-TR" dirty="0"/>
              <a:t>Cevap: 27</a:t>
            </a:r>
            <a:endParaRPr lang="en-US" dirty="0"/>
          </a:p>
        </p:txBody>
      </p:sp>
      <p:sp>
        <p:nvSpPr>
          <p:cNvPr id="6" name="Metin kutusu 5">
            <a:extLst>
              <a:ext uri="{FF2B5EF4-FFF2-40B4-BE49-F238E27FC236}">
                <a16:creationId xmlns:a16="http://schemas.microsoft.com/office/drawing/2014/main" id="{88E8D3B1-D396-47A1-B55C-3B3C1DF7A7F5}"/>
              </a:ext>
            </a:extLst>
          </p:cNvPr>
          <p:cNvSpPr txBox="1"/>
          <p:nvPr/>
        </p:nvSpPr>
        <p:spPr>
          <a:xfrm>
            <a:off x="330200" y="203200"/>
            <a:ext cx="457200" cy="369332"/>
          </a:xfrm>
          <a:prstGeom prst="rect">
            <a:avLst/>
          </a:prstGeom>
          <a:noFill/>
        </p:spPr>
        <p:txBody>
          <a:bodyPr wrap="square" rtlCol="0">
            <a:spAutoFit/>
          </a:bodyPr>
          <a:lstStyle/>
          <a:p>
            <a:r>
              <a:rPr lang="tr-TR" dirty="0"/>
              <a:t>B6</a:t>
            </a:r>
          </a:p>
        </p:txBody>
      </p:sp>
    </p:spTree>
    <p:extLst>
      <p:ext uri="{BB962C8B-B14F-4D97-AF65-F5344CB8AC3E}">
        <p14:creationId xmlns:p14="http://schemas.microsoft.com/office/powerpoint/2010/main" val="387921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E25E7777-FE3B-44A9-A461-A922C43150E3}"/>
              </a:ext>
            </a:extLst>
          </p:cNvPr>
          <p:cNvGrpSpPr/>
          <p:nvPr/>
        </p:nvGrpSpPr>
        <p:grpSpPr>
          <a:xfrm>
            <a:off x="1306882" y="1422374"/>
            <a:ext cx="10079277" cy="3274589"/>
            <a:chOff x="1306882" y="1422374"/>
            <a:chExt cx="10079277" cy="3274589"/>
          </a:xfrm>
        </p:grpSpPr>
        <p:pic>
          <p:nvPicPr>
            <p:cNvPr id="7" name="Resim 6">
              <a:extLst>
                <a:ext uri="{FF2B5EF4-FFF2-40B4-BE49-F238E27FC236}">
                  <a16:creationId xmlns:a16="http://schemas.microsoft.com/office/drawing/2014/main" id="{AB3662A6-FADA-4790-8E64-18D06A0CF0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9968" y="1515505"/>
              <a:ext cx="3076191" cy="2768395"/>
            </a:xfrm>
            <a:prstGeom prst="rect">
              <a:avLst/>
            </a:prstGeom>
            <a:noFill/>
            <a:ln>
              <a:noFill/>
            </a:ln>
          </p:spPr>
        </p:pic>
        <p:sp>
          <p:nvSpPr>
            <p:cNvPr id="8" name="Dikdörtgen 7">
              <a:extLst>
                <a:ext uri="{FF2B5EF4-FFF2-40B4-BE49-F238E27FC236}">
                  <a16:creationId xmlns:a16="http://schemas.microsoft.com/office/drawing/2014/main" id="{A9815461-F018-45F2-A7A7-56557C84FBF8}"/>
                </a:ext>
              </a:extLst>
            </p:cNvPr>
            <p:cNvSpPr/>
            <p:nvPr/>
          </p:nvSpPr>
          <p:spPr>
            <a:xfrm>
              <a:off x="1306882" y="1422374"/>
              <a:ext cx="7047978" cy="1754326"/>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rPr>
                <a:t>A plastic rod has been bent into a circle of radius </a:t>
              </a:r>
              <a:r>
                <a:rPr lang="en-GB" i="1" dirty="0">
                  <a:latin typeface="Times New Roman" panose="02020603050405020304" pitchFamily="18" charset="0"/>
                  <a:ea typeface="Calibri" panose="020F0502020204030204" pitchFamily="34" charset="0"/>
                </a:rPr>
                <a:t>R</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10</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a:t>
              </a:r>
              <a:r>
                <a:rPr lang="en-GB" dirty="0">
                  <a:latin typeface="Times New Roman" panose="02020603050405020304" pitchFamily="18" charset="0"/>
                  <a:ea typeface="Calibri" panose="020F0502020204030204" pitchFamily="34" charset="0"/>
                </a:rPr>
                <a:t> cm. It has a charge Q</a:t>
              </a:r>
              <a:r>
                <a:rPr lang="en-GB" baseline="-25000" dirty="0">
                  <a:latin typeface="Times New Roman" panose="02020603050405020304" pitchFamily="18" charset="0"/>
                  <a:ea typeface="Calibri" panose="020F0502020204030204" pitchFamily="34" charset="0"/>
                </a:rPr>
                <a:t>1</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200.</a:t>
              </a:r>
              <a:r>
                <a:rPr lang="en-GB" dirty="0">
                  <a:latin typeface="Times New Roman" panose="02020603050405020304" pitchFamily="18" charset="0"/>
                  <a:ea typeface="Calibri" panose="020F0502020204030204" pitchFamily="34" charset="0"/>
                </a:rPr>
                <a:t>0 </a:t>
              </a:r>
              <a:r>
                <a:rPr lang="tr-TR" dirty="0">
                  <a:latin typeface="Times New Roman" panose="02020603050405020304" pitchFamily="18" charset="0"/>
                  <a:ea typeface="Calibri" panose="020F0502020204030204" pitchFamily="34" charset="0"/>
                </a:rPr>
                <a:t>p</a:t>
              </a:r>
              <a:r>
                <a:rPr lang="en-GB" dirty="0">
                  <a:latin typeface="Times New Roman" panose="02020603050405020304" pitchFamily="18" charset="0"/>
                  <a:ea typeface="Calibri" panose="020F0502020204030204" pitchFamily="34" charset="0"/>
                </a:rPr>
                <a:t>C uniformly distributed along one quarter of its circumference and a charge Q</a:t>
              </a:r>
              <a:r>
                <a:rPr lang="en-GB" baseline="-25000" dirty="0">
                  <a:latin typeface="Times New Roman" panose="02020603050405020304" pitchFamily="18" charset="0"/>
                  <a:ea typeface="Calibri" panose="020F0502020204030204" pitchFamily="34" charset="0"/>
                </a:rPr>
                <a:t>2</a:t>
              </a:r>
              <a:r>
                <a:rPr lang="en-GB" dirty="0">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200.0 pC</a:t>
              </a:r>
              <a:r>
                <a:rPr lang="en-GB" dirty="0">
                  <a:latin typeface="Times New Roman" panose="02020603050405020304" pitchFamily="18" charset="0"/>
                  <a:ea typeface="Calibri" panose="020F0502020204030204" pitchFamily="34" charset="0"/>
                </a:rPr>
                <a:t> uniformly distributed along the rest of the circumference. What is the electric potential at  point P, on the central axis of the circle at distance </a:t>
              </a:r>
              <a:r>
                <a:rPr lang="en-GB" i="1" dirty="0">
                  <a:latin typeface="Times New Roman" panose="02020603050405020304" pitchFamily="18" charset="0"/>
                  <a:ea typeface="Calibri" panose="020F0502020204030204" pitchFamily="34" charset="0"/>
                </a:rPr>
                <a:t>D</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10</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a:t>
              </a:r>
              <a:r>
                <a:rPr lang="en-GB" dirty="0">
                  <a:latin typeface="Times New Roman" panose="02020603050405020304" pitchFamily="18" charset="0"/>
                  <a:ea typeface="Calibri" panose="020F0502020204030204" pitchFamily="34" charset="0"/>
                </a:rPr>
                <a:t> cm from the centre</a:t>
              </a:r>
              <a:r>
                <a:rPr lang="tr-TR"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Give your answer in volts.</a:t>
              </a:r>
              <a:endParaRPr lang="en-US" dirty="0"/>
            </a:p>
          </p:txBody>
        </p:sp>
        <p:sp>
          <p:nvSpPr>
            <p:cNvPr id="9" name="Dikdörtgen 8">
              <a:extLst>
                <a:ext uri="{FF2B5EF4-FFF2-40B4-BE49-F238E27FC236}">
                  <a16:creationId xmlns:a16="http://schemas.microsoft.com/office/drawing/2014/main" id="{E998F207-D4F0-441C-8C1D-071C8C795B3A}"/>
                </a:ext>
              </a:extLst>
            </p:cNvPr>
            <p:cNvSpPr/>
            <p:nvPr/>
          </p:nvSpPr>
          <p:spPr>
            <a:xfrm>
              <a:off x="1306882" y="3219635"/>
              <a:ext cx="6897666" cy="1477328"/>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Plastik bir çubuk </a:t>
              </a:r>
              <a:r>
                <a:rPr lang="tr-TR" i="1" dirty="0">
                  <a:latin typeface="Times New Roman" panose="02020603050405020304" pitchFamily="18" charset="0"/>
                  <a:ea typeface="Calibri" panose="020F0502020204030204" pitchFamily="34" charset="0"/>
                </a:rPr>
                <a:t>R</a:t>
              </a:r>
              <a:r>
                <a:rPr lang="tr-TR" dirty="0">
                  <a:latin typeface="Times New Roman" panose="02020603050405020304" pitchFamily="18" charset="0"/>
                  <a:ea typeface="Calibri" panose="020F0502020204030204" pitchFamily="34" charset="0"/>
                </a:rPr>
                <a:t> = 10,0 cm yarıçaplı çember şeklinde bükülmüştür. Çubukta çemberin bir çeyreği boyunca Q</a:t>
              </a:r>
              <a:r>
                <a:rPr lang="tr-TR" baseline="-25000" dirty="0">
                  <a:latin typeface="Times New Roman" panose="02020603050405020304" pitchFamily="18" charset="0"/>
                  <a:ea typeface="Calibri" panose="020F0502020204030204" pitchFamily="34" charset="0"/>
                </a:rPr>
                <a:t>1</a:t>
              </a:r>
              <a:r>
                <a:rPr lang="tr-TR" dirty="0">
                  <a:latin typeface="Times New Roman" panose="02020603050405020304" pitchFamily="18" charset="0"/>
                  <a:ea typeface="Calibri" panose="020F0502020204030204" pitchFamily="34" charset="0"/>
                </a:rPr>
                <a:t>=+200,0 pC yükü, dairenin geri kalanında da Q</a:t>
              </a:r>
              <a:r>
                <a:rPr lang="tr-TR" baseline="-25000" dirty="0">
                  <a:latin typeface="Times New Roman" panose="02020603050405020304" pitchFamily="18" charset="0"/>
                  <a:ea typeface="Calibri" panose="020F0502020204030204" pitchFamily="34" charset="0"/>
                </a:rPr>
                <a:t>2</a:t>
              </a:r>
              <a:r>
                <a:rPr lang="tr-TR" dirty="0">
                  <a:latin typeface="Times New Roman" panose="02020603050405020304" pitchFamily="18" charset="0"/>
                  <a:ea typeface="Calibri" panose="020F0502020204030204" pitchFamily="34" charset="0"/>
                </a:rPr>
                <a:t> =-200,0 pC yükü düzgün olarak dağılmıştır. Dairenin merkez ekseninde merkezden </a:t>
              </a:r>
              <a:r>
                <a:rPr lang="tr-TR" i="1" dirty="0">
                  <a:latin typeface="Times New Roman" panose="02020603050405020304" pitchFamily="18" charset="0"/>
                  <a:ea typeface="Calibri" panose="020F0502020204030204" pitchFamily="34" charset="0"/>
                </a:rPr>
                <a:t>D</a:t>
              </a:r>
              <a:r>
                <a:rPr lang="tr-TR" dirty="0">
                  <a:latin typeface="Times New Roman" panose="02020603050405020304" pitchFamily="18" charset="0"/>
                  <a:ea typeface="Calibri" panose="020F0502020204030204" pitchFamily="34" charset="0"/>
                </a:rPr>
                <a:t> = 10,0 cm kadar uzaktaki P noktasında elektrik potansiyel volt cinsinden nedir?</a:t>
              </a:r>
              <a:endParaRPr lang="tr-TR" dirty="0"/>
            </a:p>
          </p:txBody>
        </p:sp>
      </p:grpSp>
      <p:sp>
        <p:nvSpPr>
          <p:cNvPr id="10" name="Metin kutusu 9">
            <a:extLst>
              <a:ext uri="{FF2B5EF4-FFF2-40B4-BE49-F238E27FC236}">
                <a16:creationId xmlns:a16="http://schemas.microsoft.com/office/drawing/2014/main" id="{26D21A87-7646-4944-A261-6C0F4718E6ED}"/>
              </a:ext>
            </a:extLst>
          </p:cNvPr>
          <p:cNvSpPr txBox="1"/>
          <p:nvPr/>
        </p:nvSpPr>
        <p:spPr>
          <a:xfrm>
            <a:off x="8507896" y="5625548"/>
            <a:ext cx="1391478" cy="369332"/>
          </a:xfrm>
          <a:prstGeom prst="rect">
            <a:avLst/>
          </a:prstGeom>
          <a:noFill/>
        </p:spPr>
        <p:txBody>
          <a:bodyPr wrap="square" rtlCol="0">
            <a:spAutoFit/>
          </a:bodyPr>
          <a:lstStyle/>
          <a:p>
            <a:r>
              <a:rPr lang="tr-TR" dirty="0"/>
              <a:t>Cevap: 0</a:t>
            </a:r>
            <a:endParaRPr lang="en-US" dirty="0"/>
          </a:p>
        </p:txBody>
      </p:sp>
      <p:sp>
        <p:nvSpPr>
          <p:cNvPr id="6" name="Metin kutusu 5">
            <a:extLst>
              <a:ext uri="{FF2B5EF4-FFF2-40B4-BE49-F238E27FC236}">
                <a16:creationId xmlns:a16="http://schemas.microsoft.com/office/drawing/2014/main" id="{88FC0B2E-ED04-457C-AB8F-BEB35DA3CB7D}"/>
              </a:ext>
            </a:extLst>
          </p:cNvPr>
          <p:cNvSpPr txBox="1"/>
          <p:nvPr/>
        </p:nvSpPr>
        <p:spPr>
          <a:xfrm>
            <a:off x="330200" y="203200"/>
            <a:ext cx="457200" cy="369332"/>
          </a:xfrm>
          <a:prstGeom prst="rect">
            <a:avLst/>
          </a:prstGeom>
          <a:noFill/>
        </p:spPr>
        <p:txBody>
          <a:bodyPr wrap="square" rtlCol="0">
            <a:spAutoFit/>
          </a:bodyPr>
          <a:lstStyle/>
          <a:p>
            <a:r>
              <a:rPr lang="tr-TR" dirty="0"/>
              <a:t>C6</a:t>
            </a:r>
          </a:p>
        </p:txBody>
      </p:sp>
    </p:spTree>
    <p:extLst>
      <p:ext uri="{BB962C8B-B14F-4D97-AF65-F5344CB8AC3E}">
        <p14:creationId xmlns:p14="http://schemas.microsoft.com/office/powerpoint/2010/main" val="336907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9">
            <a:extLst>
              <a:ext uri="{FF2B5EF4-FFF2-40B4-BE49-F238E27FC236}">
                <a16:creationId xmlns:a16="http://schemas.microsoft.com/office/drawing/2014/main" id="{26D21A87-7646-4944-A261-6C0F4718E6ED}"/>
              </a:ext>
            </a:extLst>
          </p:cNvPr>
          <p:cNvSpPr txBox="1"/>
          <p:nvPr/>
        </p:nvSpPr>
        <p:spPr>
          <a:xfrm>
            <a:off x="8507896" y="5625548"/>
            <a:ext cx="1391478" cy="369332"/>
          </a:xfrm>
          <a:prstGeom prst="rect">
            <a:avLst/>
          </a:prstGeom>
          <a:noFill/>
        </p:spPr>
        <p:txBody>
          <a:bodyPr wrap="square" rtlCol="0">
            <a:spAutoFit/>
          </a:bodyPr>
          <a:lstStyle/>
          <a:p>
            <a:r>
              <a:rPr lang="tr-TR" dirty="0"/>
              <a:t>Cevap: 18</a:t>
            </a:r>
            <a:endParaRPr lang="en-US" dirty="0"/>
          </a:p>
        </p:txBody>
      </p:sp>
      <p:grpSp>
        <p:nvGrpSpPr>
          <p:cNvPr id="4" name="Grup 3">
            <a:extLst>
              <a:ext uri="{FF2B5EF4-FFF2-40B4-BE49-F238E27FC236}">
                <a16:creationId xmlns:a16="http://schemas.microsoft.com/office/drawing/2014/main" id="{C92345DB-2A9E-433B-A629-458FB753524A}"/>
              </a:ext>
            </a:extLst>
          </p:cNvPr>
          <p:cNvGrpSpPr/>
          <p:nvPr/>
        </p:nvGrpSpPr>
        <p:grpSpPr>
          <a:xfrm>
            <a:off x="1306882" y="1422374"/>
            <a:ext cx="10079277" cy="2997590"/>
            <a:chOff x="1306882" y="1422374"/>
            <a:chExt cx="10079277" cy="2997590"/>
          </a:xfrm>
        </p:grpSpPr>
        <p:sp>
          <p:nvSpPr>
            <p:cNvPr id="8" name="Dikdörtgen 7">
              <a:extLst>
                <a:ext uri="{FF2B5EF4-FFF2-40B4-BE49-F238E27FC236}">
                  <a16:creationId xmlns:a16="http://schemas.microsoft.com/office/drawing/2014/main" id="{A9815461-F018-45F2-A7A7-56557C84FBF8}"/>
                </a:ext>
              </a:extLst>
            </p:cNvPr>
            <p:cNvSpPr/>
            <p:nvPr/>
          </p:nvSpPr>
          <p:spPr>
            <a:xfrm>
              <a:off x="1306882" y="1422374"/>
              <a:ext cx="7047978" cy="1477328"/>
            </a:xfrm>
            <a:prstGeom prst="rect">
              <a:avLst/>
            </a:prstGeom>
          </p:spPr>
          <p:txBody>
            <a:bodyPr wrap="square">
              <a:spAutoFit/>
            </a:bodyPr>
            <a:lstStyle/>
            <a:p>
              <a:r>
                <a:rPr lang="en-GB" dirty="0">
                  <a:latin typeface="Times New Roman" panose="02020603050405020304" pitchFamily="18" charset="0"/>
                  <a:ea typeface="Calibri" panose="020F0502020204030204" pitchFamily="34" charset="0"/>
                </a:rPr>
                <a:t>A plastic rod has been bent into a circle of radius </a:t>
              </a:r>
              <a:r>
                <a:rPr lang="en-GB" i="1" dirty="0">
                  <a:latin typeface="Times New Roman" panose="02020603050405020304" pitchFamily="18" charset="0"/>
                  <a:ea typeface="Calibri" panose="020F0502020204030204" pitchFamily="34" charset="0"/>
                </a:rPr>
                <a:t>R</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8</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a:t>
              </a:r>
              <a:r>
                <a:rPr lang="en-GB" dirty="0">
                  <a:latin typeface="Times New Roman" panose="02020603050405020304" pitchFamily="18" charset="0"/>
                  <a:ea typeface="Calibri" panose="020F0502020204030204" pitchFamily="34" charset="0"/>
                </a:rPr>
                <a:t>0 cm. It has a charge Q</a:t>
              </a:r>
              <a:r>
                <a:rPr lang="en-GB" baseline="-25000" dirty="0">
                  <a:latin typeface="Times New Roman" panose="02020603050405020304" pitchFamily="18" charset="0"/>
                  <a:ea typeface="Calibri" panose="020F0502020204030204" pitchFamily="34" charset="0"/>
                </a:rPr>
                <a:t>1</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200.</a:t>
              </a:r>
              <a:r>
                <a:rPr lang="en-GB" dirty="0">
                  <a:latin typeface="Times New Roman" panose="02020603050405020304" pitchFamily="18" charset="0"/>
                  <a:ea typeface="Calibri" panose="020F0502020204030204" pitchFamily="34" charset="0"/>
                </a:rPr>
                <a:t>0 </a:t>
              </a:r>
              <a:r>
                <a:rPr lang="tr-TR" dirty="0">
                  <a:latin typeface="Times New Roman" panose="02020603050405020304" pitchFamily="18" charset="0"/>
                  <a:ea typeface="Calibri" panose="020F0502020204030204" pitchFamily="34" charset="0"/>
                </a:rPr>
                <a:t>p</a:t>
              </a:r>
              <a:r>
                <a:rPr lang="en-GB" dirty="0">
                  <a:latin typeface="Times New Roman" panose="02020603050405020304" pitchFamily="18" charset="0"/>
                  <a:ea typeface="Calibri" panose="020F0502020204030204" pitchFamily="34" charset="0"/>
                </a:rPr>
                <a:t>C uniformly distributed along one quarter of its circumference and </a:t>
              </a:r>
              <a:r>
                <a:rPr lang="en-US" dirty="0">
                  <a:latin typeface="Times New Roman" panose="02020603050405020304" pitchFamily="18" charset="0"/>
                  <a:ea typeface="Calibri" panose="020F0502020204030204" pitchFamily="34" charset="0"/>
                </a:rPr>
                <a:t>the rest has no charge</a:t>
              </a:r>
              <a:r>
                <a:rPr lang="en-GB" dirty="0">
                  <a:latin typeface="Times New Roman" panose="02020603050405020304" pitchFamily="18" charset="0"/>
                  <a:ea typeface="Calibri" panose="020F0502020204030204" pitchFamily="34" charset="0"/>
                </a:rPr>
                <a:t>. What is the electric potential at  point P, on the central axis of the circle at distance </a:t>
              </a:r>
              <a:r>
                <a:rPr lang="en-GB" i="1" dirty="0">
                  <a:latin typeface="Times New Roman" panose="02020603050405020304" pitchFamily="18" charset="0"/>
                  <a:ea typeface="Calibri" panose="020F0502020204030204" pitchFamily="34" charset="0"/>
                </a:rPr>
                <a:t>D</a:t>
              </a:r>
              <a:r>
                <a:rPr lang="en-GB" dirty="0">
                  <a:latin typeface="Times New Roman" panose="02020603050405020304" pitchFamily="18" charset="0"/>
                  <a:ea typeface="Calibri" panose="020F0502020204030204" pitchFamily="34" charset="0"/>
                </a:rPr>
                <a:t> = </a:t>
              </a:r>
              <a:r>
                <a:rPr lang="tr-TR" dirty="0">
                  <a:latin typeface="Times New Roman" panose="02020603050405020304" pitchFamily="18" charset="0"/>
                  <a:ea typeface="Calibri" panose="020F0502020204030204" pitchFamily="34" charset="0"/>
                </a:rPr>
                <a:t>6</a:t>
              </a:r>
              <a:r>
                <a:rPr lang="en-GB"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00</a:t>
              </a:r>
              <a:r>
                <a:rPr lang="en-GB" dirty="0">
                  <a:latin typeface="Times New Roman" panose="02020603050405020304" pitchFamily="18" charset="0"/>
                  <a:ea typeface="Calibri" panose="020F0502020204030204" pitchFamily="34" charset="0"/>
                </a:rPr>
                <a:t> cm from the centre</a:t>
              </a:r>
              <a:r>
                <a:rPr lang="tr-TR"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Give your answer in volts.</a:t>
              </a:r>
              <a:endParaRPr lang="en-US" dirty="0"/>
            </a:p>
          </p:txBody>
        </p:sp>
        <p:sp>
          <p:nvSpPr>
            <p:cNvPr id="9" name="Dikdörtgen 8">
              <a:extLst>
                <a:ext uri="{FF2B5EF4-FFF2-40B4-BE49-F238E27FC236}">
                  <a16:creationId xmlns:a16="http://schemas.microsoft.com/office/drawing/2014/main" id="{E998F207-D4F0-441C-8C1D-071C8C795B3A}"/>
                </a:ext>
              </a:extLst>
            </p:cNvPr>
            <p:cNvSpPr/>
            <p:nvPr/>
          </p:nvSpPr>
          <p:spPr>
            <a:xfrm>
              <a:off x="1306882" y="3219635"/>
              <a:ext cx="6897666" cy="1200329"/>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Plastik bir çubuk </a:t>
              </a:r>
              <a:r>
                <a:rPr lang="tr-TR" i="1" dirty="0">
                  <a:latin typeface="Times New Roman" panose="02020603050405020304" pitchFamily="18" charset="0"/>
                  <a:ea typeface="Calibri" panose="020F0502020204030204" pitchFamily="34" charset="0"/>
                </a:rPr>
                <a:t>R</a:t>
              </a:r>
              <a:r>
                <a:rPr lang="tr-TR" dirty="0">
                  <a:latin typeface="Times New Roman" panose="02020603050405020304" pitchFamily="18" charset="0"/>
                  <a:ea typeface="Calibri" panose="020F0502020204030204" pitchFamily="34" charset="0"/>
                </a:rPr>
                <a:t> = 8,00 cm yarıçaplı bir çember şeklinde bükülmüştür. Çemberin bir çeyreği boyunca Q</a:t>
              </a:r>
              <a:r>
                <a:rPr lang="tr-TR" baseline="-25000" dirty="0">
                  <a:latin typeface="Times New Roman" panose="02020603050405020304" pitchFamily="18" charset="0"/>
                  <a:ea typeface="Calibri" panose="020F0502020204030204" pitchFamily="34" charset="0"/>
                </a:rPr>
                <a:t>1</a:t>
              </a:r>
              <a:r>
                <a:rPr lang="tr-TR" dirty="0">
                  <a:latin typeface="Times New Roman" panose="02020603050405020304" pitchFamily="18" charset="0"/>
                  <a:ea typeface="Calibri" panose="020F0502020204030204" pitchFamily="34" charset="0"/>
                </a:rPr>
                <a:t>=+200,0 pC yükü vardır, dairenin geri kalanı yüksüzdür. Dairenin merkez ekseninde merkezden </a:t>
              </a:r>
              <a:r>
                <a:rPr lang="tr-TR" i="1" dirty="0">
                  <a:latin typeface="Times New Roman" panose="02020603050405020304" pitchFamily="18" charset="0"/>
                  <a:ea typeface="Calibri" panose="020F0502020204030204" pitchFamily="34" charset="0"/>
                </a:rPr>
                <a:t>D</a:t>
              </a:r>
              <a:r>
                <a:rPr lang="tr-TR" dirty="0">
                  <a:latin typeface="Times New Roman" panose="02020603050405020304" pitchFamily="18" charset="0"/>
                  <a:ea typeface="Calibri" panose="020F0502020204030204" pitchFamily="34" charset="0"/>
                </a:rPr>
                <a:t> = 6,00 cm kadar uzaktaki P noktasında elektrik potansiyel volt cinsinden nedir?</a:t>
              </a:r>
              <a:endParaRPr lang="tr-TR" dirty="0"/>
            </a:p>
          </p:txBody>
        </p:sp>
        <p:grpSp>
          <p:nvGrpSpPr>
            <p:cNvPr id="3" name="Grup 2">
              <a:extLst>
                <a:ext uri="{FF2B5EF4-FFF2-40B4-BE49-F238E27FC236}">
                  <a16:creationId xmlns:a16="http://schemas.microsoft.com/office/drawing/2014/main" id="{52AF633D-5BD2-4C9B-9350-B0AEE8381A63}"/>
                </a:ext>
              </a:extLst>
            </p:cNvPr>
            <p:cNvGrpSpPr/>
            <p:nvPr/>
          </p:nvGrpSpPr>
          <p:grpSpPr>
            <a:xfrm>
              <a:off x="8309968" y="1515505"/>
              <a:ext cx="3076191" cy="2768395"/>
              <a:chOff x="8309968" y="1515505"/>
              <a:chExt cx="3076191" cy="2768395"/>
            </a:xfrm>
          </p:grpSpPr>
          <p:pic>
            <p:nvPicPr>
              <p:cNvPr id="7" name="Resim 6">
                <a:extLst>
                  <a:ext uri="{FF2B5EF4-FFF2-40B4-BE49-F238E27FC236}">
                    <a16:creationId xmlns:a16="http://schemas.microsoft.com/office/drawing/2014/main" id="{AB3662A6-FADA-4790-8E64-18D06A0CF0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9968" y="1515505"/>
                <a:ext cx="3076191" cy="2768395"/>
              </a:xfrm>
              <a:prstGeom prst="rect">
                <a:avLst/>
              </a:prstGeom>
              <a:noFill/>
              <a:ln>
                <a:noFill/>
              </a:ln>
            </p:spPr>
          </p:pic>
          <p:sp>
            <p:nvSpPr>
              <p:cNvPr id="2" name="Dikdörtgen 1">
                <a:extLst>
                  <a:ext uri="{FF2B5EF4-FFF2-40B4-BE49-F238E27FC236}">
                    <a16:creationId xmlns:a16="http://schemas.microsoft.com/office/drawing/2014/main" id="{8B28C0F9-CEFC-4B0A-AC7F-46C169633F39}"/>
                  </a:ext>
                </a:extLst>
              </p:cNvPr>
              <p:cNvSpPr/>
              <p:nvPr/>
            </p:nvSpPr>
            <p:spPr>
              <a:xfrm>
                <a:off x="8507896" y="2494722"/>
                <a:ext cx="357808"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Metin kutusu 10">
            <a:extLst>
              <a:ext uri="{FF2B5EF4-FFF2-40B4-BE49-F238E27FC236}">
                <a16:creationId xmlns:a16="http://schemas.microsoft.com/office/drawing/2014/main" id="{9636D16F-B049-4948-9430-D57BC11EE4A4}"/>
              </a:ext>
            </a:extLst>
          </p:cNvPr>
          <p:cNvSpPr txBox="1"/>
          <p:nvPr/>
        </p:nvSpPr>
        <p:spPr>
          <a:xfrm>
            <a:off x="330200" y="203200"/>
            <a:ext cx="457200" cy="369332"/>
          </a:xfrm>
          <a:prstGeom prst="rect">
            <a:avLst/>
          </a:prstGeom>
          <a:noFill/>
        </p:spPr>
        <p:txBody>
          <a:bodyPr wrap="square" rtlCol="0">
            <a:spAutoFit/>
          </a:bodyPr>
          <a:lstStyle/>
          <a:p>
            <a:r>
              <a:rPr lang="tr-TR" dirty="0"/>
              <a:t>D6</a:t>
            </a:r>
          </a:p>
        </p:txBody>
      </p:sp>
    </p:spTree>
    <p:extLst>
      <p:ext uri="{BB962C8B-B14F-4D97-AF65-F5344CB8AC3E}">
        <p14:creationId xmlns:p14="http://schemas.microsoft.com/office/powerpoint/2010/main" val="453699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 5">
            <a:extLst>
              <a:ext uri="{FF2B5EF4-FFF2-40B4-BE49-F238E27FC236}">
                <a16:creationId xmlns:a16="http://schemas.microsoft.com/office/drawing/2014/main" id="{00A86A85-0154-417A-A0D0-CF16E8AD7959}"/>
              </a:ext>
            </a:extLst>
          </p:cNvPr>
          <p:cNvGrpSpPr/>
          <p:nvPr/>
        </p:nvGrpSpPr>
        <p:grpSpPr>
          <a:xfrm>
            <a:off x="905690" y="777967"/>
            <a:ext cx="9818916" cy="3273062"/>
            <a:chOff x="905690" y="777967"/>
            <a:chExt cx="9818916" cy="3273062"/>
          </a:xfrm>
        </p:grpSpPr>
        <p:sp>
          <p:nvSpPr>
            <p:cNvPr id="2" name="Dikdörtgen 1">
              <a:extLst>
                <a:ext uri="{FF2B5EF4-FFF2-40B4-BE49-F238E27FC236}">
                  <a16:creationId xmlns:a16="http://schemas.microsoft.com/office/drawing/2014/main" id="{831CE514-1413-40B7-98A8-39092070E3CE}"/>
                </a:ext>
              </a:extLst>
            </p:cNvPr>
            <p:cNvSpPr/>
            <p:nvPr/>
          </p:nvSpPr>
          <p:spPr>
            <a:xfrm>
              <a:off x="1180012" y="777967"/>
              <a:ext cx="9544594" cy="1569660"/>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A potential difference of 3.00 </a:t>
              </a:r>
              <a:r>
                <a:rPr lang="en-US" sz="2400" dirty="0" err="1">
                  <a:latin typeface="Times New Roman" panose="02020603050405020304" pitchFamily="18" charset="0"/>
                  <a:cs typeface="Times New Roman" panose="02020603050405020304" pitchFamily="18" charset="0"/>
                </a:rPr>
                <a:t>μ</a:t>
              </a:r>
              <a:r>
                <a:rPr lang="en-US" sz="2400" dirty="0" err="1">
                  <a:latin typeface="Times New Roman" panose="02020603050405020304" pitchFamily="18" charset="0"/>
                  <a:ea typeface="Calibri" panose="020F0502020204030204" pitchFamily="34" charset="0"/>
                </a:rPr>
                <a:t>V</a:t>
              </a:r>
              <a:r>
                <a:rPr lang="en-US" sz="2400" dirty="0">
                  <a:latin typeface="Times New Roman" panose="02020603050405020304" pitchFamily="18" charset="0"/>
                  <a:ea typeface="Calibri" panose="020F0502020204030204" pitchFamily="34" charset="0"/>
                </a:rPr>
                <a:t> is set up across a 2.00 cm length of a wire (with resistivity of 10</a:t>
              </a:r>
              <a:r>
                <a:rPr lang="en-US" sz="2400" baseline="30000" dirty="0">
                  <a:latin typeface="Times New Roman" panose="02020603050405020304" pitchFamily="18" charset="0"/>
                  <a:ea typeface="Calibri" panose="020F0502020204030204" pitchFamily="34" charset="0"/>
                </a:rPr>
                <a:t>-8</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Ω·m</a:t>
              </a:r>
              <a:r>
                <a:rPr lang="en-US" sz="2400" dirty="0">
                  <a:latin typeface="Times New Roman" panose="02020603050405020304" pitchFamily="18" charset="0"/>
                  <a:ea typeface="Calibri" panose="020F0502020204030204" pitchFamily="34" charset="0"/>
                </a:rPr>
                <a:t>) that has the cross-section area of 10</a:t>
              </a:r>
              <a:r>
                <a:rPr lang="en-US" sz="2400" baseline="30000" dirty="0">
                  <a:latin typeface="Times New Roman" panose="02020603050405020304" pitchFamily="18" charset="0"/>
                  <a:ea typeface="Calibri" panose="020F0502020204030204" pitchFamily="34" charset="0"/>
                </a:rPr>
                <a:t>-</a:t>
              </a:r>
              <a:r>
                <a:rPr lang="tr-TR" sz="2400" baseline="30000" dirty="0">
                  <a:latin typeface="Times New Roman" panose="02020603050405020304" pitchFamily="18" charset="0"/>
                  <a:ea typeface="Calibri" panose="020F0502020204030204" pitchFamily="34" charset="0"/>
                </a:rPr>
                <a:t>6</a:t>
              </a:r>
              <a:r>
                <a:rPr lang="en-US" sz="2400" dirty="0">
                  <a:latin typeface="Times New Roman" panose="02020603050405020304" pitchFamily="18" charset="0"/>
                  <a:ea typeface="Calibri" panose="020F0502020204030204" pitchFamily="34" charset="0"/>
                </a:rPr>
                <a:t> m</a:t>
              </a:r>
              <a:r>
                <a:rPr lang="en-US" sz="2400" baseline="30000" dirty="0">
                  <a:latin typeface="Times New Roman" panose="02020603050405020304" pitchFamily="18" charset="0"/>
                  <a:ea typeface="Calibri" panose="020F0502020204030204" pitchFamily="34" charset="0"/>
                </a:rPr>
                <a:t>2</a:t>
              </a:r>
              <a:r>
                <a:rPr lang="en-US" sz="2400" dirty="0">
                  <a:latin typeface="Times New Roman" panose="02020603050405020304" pitchFamily="18" charset="0"/>
                  <a:ea typeface="Calibri" panose="020F0502020204030204" pitchFamily="34" charset="0"/>
                </a:rPr>
                <a:t>. How much charge drifts through a cross section of the wire in </a:t>
              </a:r>
              <a:r>
                <a:rPr lang="tr-TR" sz="2400" dirty="0">
                  <a:latin typeface="Times New Roman" panose="02020603050405020304" pitchFamily="18" charset="0"/>
                  <a:ea typeface="Calibri" panose="020F0502020204030204" pitchFamily="34" charset="0"/>
                </a:rPr>
                <a:t>4.0</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ms</a:t>
              </a:r>
              <a:r>
                <a:rPr lang="en-US" sz="2400" dirty="0">
                  <a:latin typeface="Times New Roman" panose="02020603050405020304" pitchFamily="18" charset="0"/>
                  <a:ea typeface="Calibri" panose="020F0502020204030204" pitchFamily="34" charset="0"/>
                </a:rPr>
                <a:t>? Give your answer in </a:t>
              </a:r>
              <a:r>
                <a:rPr lang="en-US" sz="2400" dirty="0" err="1">
                  <a:latin typeface="Times New Roman" panose="02020603050405020304" pitchFamily="18" charset="0"/>
                  <a:cs typeface="Times New Roman" panose="02020603050405020304" pitchFamily="18" charset="0"/>
                </a:rPr>
                <a:t>μC</a:t>
              </a:r>
              <a:r>
                <a:rPr lang="en-US" sz="2400" dirty="0">
                  <a:latin typeface="Times New Roman" panose="02020603050405020304" pitchFamily="18" charset="0"/>
                  <a:cs typeface="Times New Roman" panose="02020603050405020304" pitchFamily="18" charset="0"/>
                </a:rPr>
                <a:t>.</a:t>
              </a:r>
            </a:p>
          </p:txBody>
        </p:sp>
        <p:sp>
          <p:nvSpPr>
            <p:cNvPr id="3" name="Dikdörtgen 2">
              <a:extLst>
                <a:ext uri="{FF2B5EF4-FFF2-40B4-BE49-F238E27FC236}">
                  <a16:creationId xmlns:a16="http://schemas.microsoft.com/office/drawing/2014/main" id="{0D96FD37-12BC-4193-847F-9E458B15093C}"/>
                </a:ext>
              </a:extLst>
            </p:cNvPr>
            <p:cNvSpPr/>
            <p:nvPr/>
          </p:nvSpPr>
          <p:spPr>
            <a:xfrm>
              <a:off x="905690" y="2799789"/>
              <a:ext cx="9544593" cy="1251240"/>
            </a:xfrm>
            <a:prstGeom prst="rect">
              <a:avLst/>
            </a:prstGeom>
          </p:spPr>
          <p:txBody>
            <a:bodyPr wrap="square">
              <a:spAutoFit/>
            </a:bodyPr>
            <a:lstStyle/>
            <a:p>
              <a:pPr marL="180340" algn="just">
                <a:lnSpc>
                  <a:spcPct val="107000"/>
                </a:lnSpc>
                <a:spcAft>
                  <a:spcPts val="8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Kesit alanı </a:t>
              </a:r>
              <a:r>
                <a:rPr lang="tr-TR" sz="2400" dirty="0">
                  <a:latin typeface="Times New Roman" panose="02020603050405020304" pitchFamily="18" charset="0"/>
                  <a:ea typeface="Calibri" panose="020F0502020204030204" pitchFamily="34" charset="0"/>
                </a:rPr>
                <a:t>10</a:t>
              </a:r>
              <a:r>
                <a:rPr lang="tr-TR" sz="2400" baseline="30000" dirty="0">
                  <a:latin typeface="Times New Roman" panose="02020603050405020304" pitchFamily="18" charset="0"/>
                  <a:ea typeface="Calibri" panose="020F0502020204030204" pitchFamily="34" charset="0"/>
                </a:rPr>
                <a:t>-6</a:t>
              </a:r>
              <a:r>
                <a:rPr lang="tr-TR" sz="2400" dirty="0">
                  <a:latin typeface="Times New Roman" panose="02020603050405020304" pitchFamily="18" charset="0"/>
                  <a:ea typeface="Calibri" panose="020F0502020204030204" pitchFamily="34" charset="0"/>
                </a:rPr>
                <a:t> m</a:t>
              </a:r>
              <a:r>
                <a:rPr lang="tr-TR" sz="2400" baseline="30000" dirty="0">
                  <a:latin typeface="Times New Roman" panose="02020603050405020304" pitchFamily="18" charset="0"/>
                  <a:ea typeface="Calibri" panose="020F0502020204030204" pitchFamily="34" charset="0"/>
                </a:rPr>
                <a:t>2</a:t>
              </a:r>
              <a:r>
                <a:rPr lang="tr-TR" sz="2400" dirty="0">
                  <a:latin typeface="Times New Roman" panose="02020603050405020304" pitchFamily="18" charset="0"/>
                  <a:ea typeface="Calibri" panose="020F0502020204030204" pitchFamily="34" charset="0"/>
                  <a:cs typeface="Times New Roman" panose="02020603050405020304" pitchFamily="18" charset="0"/>
                </a:rPr>
                <a:t> olan 2.00 cm uzunluğunda tel (10</a:t>
              </a:r>
              <a:r>
                <a:rPr lang="tr-TR" sz="2400" baseline="30000" dirty="0">
                  <a:latin typeface="Times New Roman" panose="02020603050405020304" pitchFamily="18" charset="0"/>
                  <a:ea typeface="Calibri" panose="020F0502020204030204" pitchFamily="34" charset="0"/>
                </a:rPr>
                <a:t>-8</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Ω·m</a:t>
              </a:r>
              <a:r>
                <a:rPr lang="tr-TR" sz="2400" dirty="0">
                  <a:latin typeface="Times New Roman" panose="02020603050405020304" pitchFamily="18" charset="0"/>
                  <a:ea typeface="Calibri" panose="020F0502020204030204" pitchFamily="34" charset="0"/>
                  <a:cs typeface="Times New Roman" panose="02020603050405020304" pitchFamily="18" charset="0"/>
                </a:rPr>
                <a:t> özdirencine sahip) boyunca 3,00 </a:t>
              </a:r>
              <a:r>
                <a:rPr lang="tr-TR" sz="2400" dirty="0" err="1">
                  <a:latin typeface="Times New Roman" panose="02020603050405020304" pitchFamily="18" charset="0"/>
                  <a:cs typeface="Times New Roman" panose="02020603050405020304" pitchFamily="18" charset="0"/>
                </a:rPr>
                <a:t>μ</a:t>
              </a:r>
              <a:r>
                <a:rPr lang="tr-TR" sz="2400" dirty="0" err="1">
                  <a:latin typeface="Times New Roman" panose="02020603050405020304" pitchFamily="18" charset="0"/>
                  <a:ea typeface="Calibri" panose="020F0502020204030204" pitchFamily="34" charset="0"/>
                  <a:cs typeface="Times New Roman" panose="02020603050405020304" pitchFamily="18" charset="0"/>
                </a:rPr>
                <a:t>V</a:t>
              </a:r>
              <a:r>
                <a:rPr lang="tr-TR" sz="2400" dirty="0">
                  <a:latin typeface="Times New Roman" panose="02020603050405020304" pitchFamily="18" charset="0"/>
                  <a:ea typeface="Calibri" panose="020F0502020204030204" pitchFamily="34" charset="0"/>
                  <a:cs typeface="Times New Roman" panose="02020603050405020304" pitchFamily="18" charset="0"/>
                </a:rPr>
                <a:t> potansiyel farkı uygulanmaktadır. 4,0 </a:t>
              </a:r>
              <a:r>
                <a:rPr lang="tr-TR" sz="2400" dirty="0" err="1">
                  <a:latin typeface="Times New Roman" panose="02020603050405020304" pitchFamily="18" charset="0"/>
                  <a:ea typeface="Calibri" panose="020F0502020204030204" pitchFamily="34" charset="0"/>
                  <a:cs typeface="Times New Roman" panose="02020603050405020304" pitchFamily="18" charset="0"/>
                </a:rPr>
                <a:t>ms</a:t>
              </a:r>
              <a:r>
                <a:rPr lang="tr-TR" sz="2400" dirty="0">
                  <a:latin typeface="Times New Roman" panose="02020603050405020304" pitchFamily="18" charset="0"/>
                  <a:ea typeface="Calibri" panose="020F0502020204030204" pitchFamily="34" charset="0"/>
                  <a:cs typeface="Times New Roman" panose="02020603050405020304" pitchFamily="18" charset="0"/>
                </a:rPr>
                <a:t> içinde telin kesitinden ne kadar yük sürüklenir? Cevabınızı </a:t>
              </a:r>
              <a:r>
                <a:rPr lang="tr-TR" sz="2400" dirty="0" err="1">
                  <a:latin typeface="Times New Roman" panose="02020603050405020304" pitchFamily="18" charset="0"/>
                  <a:cs typeface="Times New Roman" panose="02020603050405020304" pitchFamily="18" charset="0"/>
                </a:rPr>
                <a:t>μC</a:t>
              </a:r>
              <a:r>
                <a:rPr lang="tr-TR" sz="20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cinsinden veriniz</a:t>
              </a:r>
              <a:r>
                <a:rPr lang="tr-TR" sz="2000" dirty="0">
                  <a:latin typeface="Times New Roman" panose="02020603050405020304" pitchFamily="18" charset="0"/>
                  <a:cs typeface="Times New Roman" panose="02020603050405020304" pitchFamily="18" charset="0"/>
                </a:rPr>
                <a:t>.</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Metin kutusu 3">
            <a:extLst>
              <a:ext uri="{FF2B5EF4-FFF2-40B4-BE49-F238E27FC236}">
                <a16:creationId xmlns:a16="http://schemas.microsoft.com/office/drawing/2014/main" id="{766BABCD-8302-4E89-A2A7-FA6DD29AE537}"/>
              </a:ext>
            </a:extLst>
          </p:cNvPr>
          <p:cNvSpPr txBox="1"/>
          <p:nvPr/>
        </p:nvSpPr>
        <p:spPr>
          <a:xfrm>
            <a:off x="9444446" y="5434149"/>
            <a:ext cx="1280160" cy="369332"/>
          </a:xfrm>
          <a:prstGeom prst="rect">
            <a:avLst/>
          </a:prstGeom>
          <a:noFill/>
        </p:spPr>
        <p:txBody>
          <a:bodyPr wrap="square" rtlCol="0">
            <a:spAutoFit/>
          </a:bodyPr>
          <a:lstStyle/>
          <a:p>
            <a:r>
              <a:rPr lang="tr-TR" dirty="0"/>
              <a:t>Cevap: 60 </a:t>
            </a:r>
            <a:endParaRPr lang="en-US" dirty="0"/>
          </a:p>
        </p:txBody>
      </p:sp>
      <p:sp>
        <p:nvSpPr>
          <p:cNvPr id="5" name="Metin kutusu 4">
            <a:extLst>
              <a:ext uri="{FF2B5EF4-FFF2-40B4-BE49-F238E27FC236}">
                <a16:creationId xmlns:a16="http://schemas.microsoft.com/office/drawing/2014/main" id="{D63D4E7B-22B1-4E26-8E8D-9C8BD7189F66}"/>
              </a:ext>
            </a:extLst>
          </p:cNvPr>
          <p:cNvSpPr txBox="1"/>
          <p:nvPr/>
        </p:nvSpPr>
        <p:spPr>
          <a:xfrm>
            <a:off x="330200" y="203200"/>
            <a:ext cx="457200" cy="369332"/>
          </a:xfrm>
          <a:prstGeom prst="rect">
            <a:avLst/>
          </a:prstGeom>
          <a:noFill/>
        </p:spPr>
        <p:txBody>
          <a:bodyPr wrap="square" rtlCol="0">
            <a:spAutoFit/>
          </a:bodyPr>
          <a:lstStyle/>
          <a:p>
            <a:r>
              <a:rPr lang="tr-TR" dirty="0"/>
              <a:t>A7</a:t>
            </a:r>
          </a:p>
        </p:txBody>
      </p:sp>
    </p:spTree>
    <p:extLst>
      <p:ext uri="{BB962C8B-B14F-4D97-AF65-F5344CB8AC3E}">
        <p14:creationId xmlns:p14="http://schemas.microsoft.com/office/powerpoint/2010/main" val="103888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4BB41627-E423-4E91-B931-B8393E14C829}"/>
              </a:ext>
            </a:extLst>
          </p:cNvPr>
          <p:cNvGrpSpPr/>
          <p:nvPr/>
        </p:nvGrpSpPr>
        <p:grpSpPr>
          <a:xfrm>
            <a:off x="696351" y="814976"/>
            <a:ext cx="8988251" cy="2382540"/>
            <a:chOff x="696351" y="814976"/>
            <a:chExt cx="8988251" cy="2382540"/>
          </a:xfrm>
        </p:grpSpPr>
        <p:sp>
          <p:nvSpPr>
            <p:cNvPr id="24" name="TextBox 23">
              <a:extLst>
                <a:ext uri="{FF2B5EF4-FFF2-40B4-BE49-F238E27FC236}">
                  <a16:creationId xmlns:a16="http://schemas.microsoft.com/office/drawing/2014/main" id="{43DBF2CC-19DB-4D5F-A1F6-EFD9753FF1E3}"/>
                </a:ext>
              </a:extLst>
            </p:cNvPr>
            <p:cNvSpPr txBox="1"/>
            <p:nvPr/>
          </p:nvSpPr>
          <p:spPr>
            <a:xfrm>
              <a:off x="696351" y="814976"/>
              <a:ext cx="8988251" cy="923330"/>
            </a:xfrm>
            <a:prstGeom prst="rect">
              <a:avLst/>
            </a:prstGeom>
            <a:noFill/>
          </p:spPr>
          <p:txBody>
            <a:bodyPr wrap="square" rtlCol="0">
              <a:spAutoFit/>
            </a:bodyPr>
            <a:lstStyle/>
            <a:p>
              <a:r>
                <a:rPr lang="en-US" dirty="0"/>
                <a:t>The potential difference across the terminals of a battery</a:t>
              </a:r>
              <a:r>
                <a:rPr lang="tr-TR" dirty="0"/>
                <a:t> </a:t>
              </a:r>
              <a:r>
                <a:rPr lang="en-US" dirty="0"/>
                <a:t>is </a:t>
              </a:r>
              <a:r>
                <a:rPr lang="tr-TR" dirty="0"/>
                <a:t>6</a:t>
              </a:r>
              <a:r>
                <a:rPr lang="en-US" dirty="0"/>
                <a:t>.</a:t>
              </a:r>
              <a:r>
                <a:rPr lang="tr-TR" dirty="0"/>
                <a:t>5</a:t>
              </a:r>
              <a:r>
                <a:rPr lang="en-US" dirty="0"/>
                <a:t>0 V when there is a current of</a:t>
              </a:r>
              <a:r>
                <a:rPr lang="tr-TR" dirty="0"/>
                <a:t> 0</a:t>
              </a:r>
              <a:r>
                <a:rPr lang="en-US" dirty="0"/>
                <a:t>.</a:t>
              </a:r>
              <a:r>
                <a:rPr lang="tr-TR" dirty="0"/>
                <a:t>3</a:t>
              </a:r>
              <a:r>
                <a:rPr lang="en-US" dirty="0"/>
                <a:t>0 A in the battery from the</a:t>
              </a:r>
              <a:r>
                <a:rPr lang="tr-TR" dirty="0"/>
                <a:t> </a:t>
              </a:r>
              <a:r>
                <a:rPr lang="en-US" dirty="0"/>
                <a:t>negative to the positive terminal. When the current is </a:t>
              </a:r>
              <a:r>
                <a:rPr lang="tr-TR" dirty="0"/>
                <a:t>0</a:t>
              </a:r>
              <a:r>
                <a:rPr lang="en-US" dirty="0"/>
                <a:t>.</a:t>
              </a:r>
              <a:r>
                <a:rPr lang="tr-TR" dirty="0"/>
                <a:t>6</a:t>
              </a:r>
              <a:r>
                <a:rPr lang="en-US" dirty="0"/>
                <a:t>0 A in</a:t>
              </a:r>
              <a:r>
                <a:rPr lang="tr-TR" dirty="0"/>
                <a:t> </a:t>
              </a:r>
              <a:r>
                <a:rPr lang="en-US" dirty="0"/>
                <a:t>the reverse direction, the potential difference becomes </a:t>
              </a:r>
              <a:r>
                <a:rPr lang="tr-TR" dirty="0"/>
                <a:t>8</a:t>
              </a:r>
              <a:r>
                <a:rPr lang="en-US" dirty="0"/>
                <a:t>.</a:t>
              </a:r>
              <a:r>
                <a:rPr lang="tr-TR" dirty="0"/>
                <a:t>3</a:t>
              </a:r>
              <a:r>
                <a:rPr lang="en-US" dirty="0"/>
                <a:t>0 V.</a:t>
              </a:r>
              <a:r>
                <a:rPr lang="tr-TR" dirty="0"/>
                <a:t> </a:t>
              </a:r>
              <a:r>
                <a:rPr lang="en-US" dirty="0"/>
                <a:t>What is the</a:t>
              </a:r>
              <a:r>
                <a:rPr lang="tr-TR" dirty="0"/>
                <a:t> </a:t>
              </a:r>
              <a:r>
                <a:rPr lang="en-US" dirty="0"/>
                <a:t>emf of the battery?</a:t>
              </a:r>
            </a:p>
          </p:txBody>
        </p:sp>
        <p:sp>
          <p:nvSpPr>
            <p:cNvPr id="25" name="TextBox 24">
              <a:extLst>
                <a:ext uri="{FF2B5EF4-FFF2-40B4-BE49-F238E27FC236}">
                  <a16:creationId xmlns:a16="http://schemas.microsoft.com/office/drawing/2014/main" id="{262BF390-0AEA-4888-91F8-69CA056A2E51}"/>
                </a:ext>
              </a:extLst>
            </p:cNvPr>
            <p:cNvSpPr txBox="1"/>
            <p:nvPr/>
          </p:nvSpPr>
          <p:spPr>
            <a:xfrm>
              <a:off x="696351" y="1997187"/>
              <a:ext cx="8988251" cy="1200329"/>
            </a:xfrm>
            <a:prstGeom prst="rect">
              <a:avLst/>
            </a:prstGeom>
            <a:noFill/>
          </p:spPr>
          <p:txBody>
            <a:bodyPr wrap="square" rtlCol="0">
              <a:spAutoFit/>
            </a:bodyPr>
            <a:lstStyle/>
            <a:p>
              <a:r>
                <a:rPr lang="tr-TR" dirty="0"/>
                <a:t>Bir bataryanın içerisinde 0,3 amperlik bir akım eksi kutuptan artı kutba aktığında bataryanın kutupları arasındaki voltaj düşmesi 6,5 V olmaktadır. Bataryanın içerisinde 0,6 amperlik bir akım tam ters yönde aktığında ise bataryanın kutupları arasındaki voltaj düşmesi 8,3 V olmaktadır. Bataryanın </a:t>
              </a:r>
              <a:r>
                <a:rPr lang="tr-TR" dirty="0" err="1"/>
                <a:t>emk</a:t>
              </a:r>
              <a:r>
                <a:rPr lang="tr-TR" dirty="0"/>
                <a:t> değeri nedir?</a:t>
              </a:r>
              <a:endParaRPr lang="en-US" dirty="0"/>
            </a:p>
          </p:txBody>
        </p:sp>
      </p:grpSp>
      <p:sp>
        <p:nvSpPr>
          <p:cNvPr id="26" name="TextBox 25">
            <a:extLst>
              <a:ext uri="{FF2B5EF4-FFF2-40B4-BE49-F238E27FC236}">
                <a16:creationId xmlns:a16="http://schemas.microsoft.com/office/drawing/2014/main" id="{25467AD2-4CAD-43D2-B380-93D3744E4705}"/>
              </a:ext>
            </a:extLst>
          </p:cNvPr>
          <p:cNvSpPr txBox="1"/>
          <p:nvPr/>
        </p:nvSpPr>
        <p:spPr>
          <a:xfrm>
            <a:off x="8416996" y="5644682"/>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 7.1 </a:t>
            </a:r>
            <a:r>
              <a:rPr lang="en-US" dirty="0">
                <a:solidFill>
                  <a:srgbClr val="FF0000"/>
                </a:solidFill>
              </a:rPr>
              <a:t>V</a:t>
            </a:r>
          </a:p>
        </p:txBody>
      </p:sp>
      <p:sp>
        <p:nvSpPr>
          <p:cNvPr id="5" name="Metin kutusu 4">
            <a:extLst>
              <a:ext uri="{FF2B5EF4-FFF2-40B4-BE49-F238E27FC236}">
                <a16:creationId xmlns:a16="http://schemas.microsoft.com/office/drawing/2014/main" id="{5EB4FD18-F1B0-46DA-9B9B-3435171EA8A1}"/>
              </a:ext>
            </a:extLst>
          </p:cNvPr>
          <p:cNvSpPr txBox="1"/>
          <p:nvPr/>
        </p:nvSpPr>
        <p:spPr>
          <a:xfrm>
            <a:off x="340360" y="304800"/>
            <a:ext cx="457200" cy="369332"/>
          </a:xfrm>
          <a:prstGeom prst="rect">
            <a:avLst/>
          </a:prstGeom>
          <a:noFill/>
        </p:spPr>
        <p:txBody>
          <a:bodyPr wrap="square" rtlCol="0">
            <a:spAutoFit/>
          </a:bodyPr>
          <a:lstStyle/>
          <a:p>
            <a:r>
              <a:rPr lang="tr-TR" dirty="0"/>
              <a:t>B7</a:t>
            </a:r>
          </a:p>
        </p:txBody>
      </p:sp>
    </p:spTree>
    <p:extLst>
      <p:ext uri="{BB962C8B-B14F-4D97-AF65-F5344CB8AC3E}">
        <p14:creationId xmlns:p14="http://schemas.microsoft.com/office/powerpoint/2010/main" val="3215921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BC2C7E70-B086-44CF-ADF5-E1B4576A00E1}"/>
              </a:ext>
            </a:extLst>
          </p:cNvPr>
          <p:cNvGrpSpPr/>
          <p:nvPr/>
        </p:nvGrpSpPr>
        <p:grpSpPr>
          <a:xfrm>
            <a:off x="1123985" y="136512"/>
            <a:ext cx="10488424" cy="6047652"/>
            <a:chOff x="1123985" y="136512"/>
            <a:chExt cx="10488424" cy="6047652"/>
          </a:xfrm>
        </p:grpSpPr>
        <p:sp>
          <p:nvSpPr>
            <p:cNvPr id="10" name="Oval 9">
              <a:extLst>
                <a:ext uri="{FF2B5EF4-FFF2-40B4-BE49-F238E27FC236}">
                  <a16:creationId xmlns:a16="http://schemas.microsoft.com/office/drawing/2014/main" id="{E4AE7A78-A60A-48D7-84C9-894D9037CAF1}"/>
                </a:ext>
              </a:extLst>
            </p:cNvPr>
            <p:cNvSpPr/>
            <p:nvPr/>
          </p:nvSpPr>
          <p:spPr>
            <a:xfrm>
              <a:off x="1880866" y="136513"/>
              <a:ext cx="2960341" cy="2803567"/>
            </a:xfrm>
            <a:prstGeom prst="ellipse">
              <a:avLst/>
            </a:prstGeom>
            <a:noFill/>
            <a:ln w="76200" cap="flat" cmpd="sng" algn="ctr">
              <a:solidFill>
                <a:srgbClr val="FF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953D9DC9-6739-448C-803D-18722D456C7F}"/>
                </a:ext>
              </a:extLst>
            </p:cNvPr>
            <p:cNvSpPr/>
            <p:nvPr/>
          </p:nvSpPr>
          <p:spPr>
            <a:xfrm>
              <a:off x="1123985" y="3256930"/>
              <a:ext cx="10042051" cy="1077218"/>
            </a:xfrm>
            <a:prstGeom prst="rect">
              <a:avLst/>
            </a:prstGeom>
          </p:spPr>
          <p:txBody>
            <a:bodyPr wrap="square">
              <a:spAutoFit/>
            </a:bodyPr>
            <a:lstStyle/>
            <a:p>
              <a:r>
                <a:rPr lang="en-US" sz="1600" dirty="0"/>
                <a:t>A charged paint is spread in a very thin uniform layer over the entire surface of a plastic spherical ball, giving it a charge of +Q. The same charged paint is spread in a very thin uniform layer over another identical spherical ball, again giving it +Q charge, except this time a small region is left unpainted as seen in the figure. Which of the following statements are correct considering Gauss’s law and symmetry and asymmetry of the two different cases?  </a:t>
              </a:r>
            </a:p>
          </p:txBody>
        </p:sp>
        <p:sp>
          <p:nvSpPr>
            <p:cNvPr id="14" name="Rectangle 13">
              <a:extLst>
                <a:ext uri="{FF2B5EF4-FFF2-40B4-BE49-F238E27FC236}">
                  <a16:creationId xmlns:a16="http://schemas.microsoft.com/office/drawing/2014/main" id="{79C08B39-0CF9-4D16-8A1D-36B24DAF620B}"/>
                </a:ext>
              </a:extLst>
            </p:cNvPr>
            <p:cNvSpPr/>
            <p:nvPr/>
          </p:nvSpPr>
          <p:spPr>
            <a:xfrm>
              <a:off x="4396052" y="2569254"/>
              <a:ext cx="2398356" cy="646331"/>
            </a:xfrm>
            <a:prstGeom prst="rect">
              <a:avLst/>
            </a:prstGeom>
          </p:spPr>
          <p:txBody>
            <a:bodyPr wrap="square">
              <a:spAutoFit/>
            </a:bodyPr>
            <a:lstStyle/>
            <a:p>
              <a:pPr algn="ctr"/>
              <a:r>
                <a:rPr lang="en-US" dirty="0"/>
                <a:t>+Q charged uniformly spread paint. </a:t>
              </a:r>
            </a:p>
          </p:txBody>
        </p:sp>
        <p:sp>
          <p:nvSpPr>
            <p:cNvPr id="20" name="Partial Circle 19">
              <a:extLst>
                <a:ext uri="{FF2B5EF4-FFF2-40B4-BE49-F238E27FC236}">
                  <a16:creationId xmlns:a16="http://schemas.microsoft.com/office/drawing/2014/main" id="{9FE69605-7A44-42B0-BBDB-2728A8CC8AAB}"/>
                </a:ext>
              </a:extLst>
            </p:cNvPr>
            <p:cNvSpPr/>
            <p:nvPr/>
          </p:nvSpPr>
          <p:spPr>
            <a:xfrm>
              <a:off x="6929115" y="136512"/>
              <a:ext cx="2960341" cy="2803567"/>
            </a:xfrm>
            <a:prstGeom prst="pie">
              <a:avLst>
                <a:gd name="adj1" fmla="val 779345"/>
                <a:gd name="adj2" fmla="val 20613485"/>
              </a:avLst>
            </a:prstGeom>
            <a:noFill/>
            <a:ln w="76200" cap="flat" cmpd="sng" algn="ctr">
              <a:solidFill>
                <a:srgbClr val="FF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prstClr val="white"/>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592BD15D-2882-424E-90A0-948DB8FB0064}"/>
                </a:ext>
              </a:extLst>
            </p:cNvPr>
            <p:cNvCxnSpPr/>
            <p:nvPr/>
          </p:nvCxnSpPr>
          <p:spPr>
            <a:xfrm flipH="1" flipV="1">
              <a:off x="9665083" y="2276423"/>
              <a:ext cx="85725" cy="4191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D6ECD34-0E59-4E92-A274-9986247E6438}"/>
                </a:ext>
              </a:extLst>
            </p:cNvPr>
            <p:cNvSpPr/>
            <p:nvPr/>
          </p:nvSpPr>
          <p:spPr>
            <a:xfrm>
              <a:off x="9395675" y="2604796"/>
              <a:ext cx="2216734" cy="646331"/>
            </a:xfrm>
            <a:prstGeom prst="rect">
              <a:avLst/>
            </a:prstGeom>
          </p:spPr>
          <p:txBody>
            <a:bodyPr wrap="square">
              <a:spAutoFit/>
            </a:bodyPr>
            <a:lstStyle/>
            <a:p>
              <a:pPr algn="ctr"/>
              <a:r>
                <a:rPr lang="en-US" dirty="0"/>
                <a:t>+Q charged uniformly spread paint. </a:t>
              </a:r>
            </a:p>
          </p:txBody>
        </p:sp>
        <p:sp>
          <p:nvSpPr>
            <p:cNvPr id="8" name="Oval 7">
              <a:extLst>
                <a:ext uri="{FF2B5EF4-FFF2-40B4-BE49-F238E27FC236}">
                  <a16:creationId xmlns:a16="http://schemas.microsoft.com/office/drawing/2014/main" id="{5415C4CE-38B9-4282-8225-35E201AFBE49}"/>
                </a:ext>
              </a:extLst>
            </p:cNvPr>
            <p:cNvSpPr/>
            <p:nvPr/>
          </p:nvSpPr>
          <p:spPr>
            <a:xfrm>
              <a:off x="1880866" y="136513"/>
              <a:ext cx="2960341" cy="2803567"/>
            </a:xfrm>
            <a:prstGeom prst="ellipse">
              <a:avLst/>
            </a:prstGeom>
            <a:solidFill>
              <a:schemeClr val="accent3">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3200" b="1" i="0" u="none" strike="noStrike" kern="0" cap="none" spc="0" normalizeH="0" baseline="0" noProof="0" dirty="0">
                  <a:ln>
                    <a:noFill/>
                  </a:ln>
                  <a:solidFill>
                    <a:prstClr val="white"/>
                  </a:solidFill>
                  <a:effectLst/>
                  <a:uLnTx/>
                  <a:uFillTx/>
                  <a:latin typeface="Arial" panose="020B0604020202020204"/>
                  <a:ea typeface="+mn-ea"/>
                  <a:cs typeface="+mn-cs"/>
                </a:rPr>
                <a:t>BALL</a:t>
              </a:r>
              <a:endParaRPr kumimoji="0" lang="en-US" sz="1800" b="1" i="0" u="none" strike="noStrike" kern="0" cap="none" spc="0" normalizeH="0" baseline="0" noProof="0" dirty="0">
                <a:ln>
                  <a:noFill/>
                </a:ln>
                <a:solidFill>
                  <a:prstClr val="white"/>
                </a:solidFill>
                <a:effectLst/>
                <a:uLnTx/>
                <a:uFillTx/>
                <a:latin typeface="Arial" panose="020B0604020202020204"/>
                <a:ea typeface="+mn-ea"/>
                <a:cs typeface="+mn-cs"/>
              </a:endParaRPr>
            </a:p>
          </p:txBody>
        </p:sp>
        <p:cxnSp>
          <p:nvCxnSpPr>
            <p:cNvPr id="26" name="Straight Arrow Connector 25">
              <a:extLst>
                <a:ext uri="{FF2B5EF4-FFF2-40B4-BE49-F238E27FC236}">
                  <a16:creationId xmlns:a16="http://schemas.microsoft.com/office/drawing/2014/main" id="{11829D25-7E2B-4D14-B089-BE8B19631E9A}"/>
                </a:ext>
              </a:extLst>
            </p:cNvPr>
            <p:cNvCxnSpPr/>
            <p:nvPr/>
          </p:nvCxnSpPr>
          <p:spPr>
            <a:xfrm flipH="1">
              <a:off x="9969883" y="1073180"/>
              <a:ext cx="356585" cy="371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57F63DA-52FA-4992-9390-66A8EBF926B0}"/>
                </a:ext>
              </a:extLst>
            </p:cNvPr>
            <p:cNvSpPr/>
            <p:nvPr/>
          </p:nvSpPr>
          <p:spPr>
            <a:xfrm>
              <a:off x="9750808" y="698092"/>
              <a:ext cx="1861601" cy="646331"/>
            </a:xfrm>
            <a:prstGeom prst="rect">
              <a:avLst/>
            </a:prstGeom>
          </p:spPr>
          <p:txBody>
            <a:bodyPr wrap="square">
              <a:spAutoFit/>
            </a:bodyPr>
            <a:lstStyle/>
            <a:p>
              <a:pPr algn="ctr"/>
              <a:r>
                <a:rPr lang="tr-TR" dirty="0" err="1"/>
                <a:t>Unpainted</a:t>
              </a:r>
              <a:r>
                <a:rPr lang="tr-TR" dirty="0"/>
                <a:t> </a:t>
              </a:r>
              <a:r>
                <a:rPr lang="tr-TR" dirty="0" err="1"/>
                <a:t>region</a:t>
              </a:r>
              <a:r>
                <a:rPr lang="en-US" dirty="0"/>
                <a:t>. </a:t>
              </a:r>
            </a:p>
          </p:txBody>
        </p:sp>
        <p:sp>
          <p:nvSpPr>
            <p:cNvPr id="28" name="TextBox 27">
              <a:extLst>
                <a:ext uri="{FF2B5EF4-FFF2-40B4-BE49-F238E27FC236}">
                  <a16:creationId xmlns:a16="http://schemas.microsoft.com/office/drawing/2014/main" id="{D898A97C-447B-4A29-AE26-76BA6814FDBF}"/>
                </a:ext>
              </a:extLst>
            </p:cNvPr>
            <p:cNvSpPr txBox="1"/>
            <p:nvPr/>
          </p:nvSpPr>
          <p:spPr>
            <a:xfrm>
              <a:off x="2393471" y="4217206"/>
              <a:ext cx="4916602" cy="400110"/>
            </a:xfrm>
            <a:prstGeom prst="rect">
              <a:avLst/>
            </a:prstGeom>
            <a:noFill/>
          </p:spPr>
          <p:txBody>
            <a:bodyPr wrap="none" rtlCol="0">
              <a:spAutoFit/>
            </a:bodyPr>
            <a:lstStyle/>
            <a:p>
              <a:r>
                <a:rPr lang="en-US" sz="1600" dirty="0">
                  <a:cs typeface="Times New Roman" panose="02020603050405020304" pitchFamily="18" charset="0"/>
                </a:rPr>
                <a:t>I</a:t>
              </a:r>
              <a:r>
                <a:rPr lang="en-US" sz="2000" dirty="0">
                  <a:cs typeface="Times New Roman" panose="02020603050405020304" pitchFamily="18" charset="0"/>
                </a:rPr>
                <a:t>.</a:t>
              </a:r>
              <a:r>
                <a:rPr lang="tr-TR" sz="2000" dirty="0">
                  <a:cs typeface="Times New Roman" panose="02020603050405020304" pitchFamily="18" charset="0"/>
                </a:rPr>
                <a:t> </a:t>
              </a:r>
              <a:r>
                <a:rPr lang="en-US" sz="1600" dirty="0">
                  <a:cs typeface="Times New Roman" panose="02020603050405020304" pitchFamily="18" charset="0"/>
                </a:rPr>
                <a:t>The magnitude of e-field at point A and B are the same</a:t>
              </a:r>
              <a:endParaRPr lang="en-US" sz="1200" dirty="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E06687A-907D-48AC-ADF5-E262A396A79E}"/>
                </a:ext>
              </a:extLst>
            </p:cNvPr>
            <p:cNvCxnSpPr/>
            <p:nvPr/>
          </p:nvCxnSpPr>
          <p:spPr>
            <a:xfrm flipH="1" flipV="1">
              <a:off x="4616833" y="2276423"/>
              <a:ext cx="85725" cy="4191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368C92-FBA2-49F0-87B0-9F93E27DA72D}"/>
                </a:ext>
              </a:extLst>
            </p:cNvPr>
            <p:cNvCxnSpPr>
              <a:stCxn id="10" idx="0"/>
              <a:endCxn id="10" idx="4"/>
            </p:cNvCxnSpPr>
            <p:nvPr/>
          </p:nvCxnSpPr>
          <p:spPr>
            <a:xfrm>
              <a:off x="3361037" y="136513"/>
              <a:ext cx="0" cy="28035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9D38DE-BAAB-400D-A263-12F6D679EE46}"/>
                </a:ext>
              </a:extLst>
            </p:cNvPr>
            <p:cNvCxnSpPr>
              <a:cxnSpLocks/>
              <a:stCxn id="10" idx="2"/>
              <a:endCxn id="10" idx="6"/>
            </p:cNvCxnSpPr>
            <p:nvPr/>
          </p:nvCxnSpPr>
          <p:spPr>
            <a:xfrm>
              <a:off x="1880866" y="1538297"/>
              <a:ext cx="29603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84BC44E-E3F2-4EC8-B01C-30819E86BE63}"/>
                </a:ext>
              </a:extLst>
            </p:cNvPr>
            <p:cNvSpPr/>
            <p:nvPr/>
          </p:nvSpPr>
          <p:spPr>
            <a:xfrm>
              <a:off x="4026283" y="1021256"/>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628D93F-0BA8-48AD-9742-7A115CEFA1EA}"/>
                </a:ext>
              </a:extLst>
            </p:cNvPr>
            <p:cNvSpPr txBox="1"/>
            <p:nvPr/>
          </p:nvSpPr>
          <p:spPr>
            <a:xfrm>
              <a:off x="3928418" y="697644"/>
              <a:ext cx="317716" cy="369332"/>
            </a:xfrm>
            <a:prstGeom prst="rect">
              <a:avLst/>
            </a:prstGeom>
            <a:noFill/>
          </p:spPr>
          <p:txBody>
            <a:bodyPr wrap="none" rtlCol="0">
              <a:spAutoFit/>
            </a:bodyPr>
            <a:lstStyle/>
            <a:p>
              <a:r>
                <a:rPr lang="tr-TR" dirty="0"/>
                <a:t>A</a:t>
              </a:r>
              <a:endParaRPr lang="en-US" dirty="0"/>
            </a:p>
          </p:txBody>
        </p:sp>
        <p:sp>
          <p:nvSpPr>
            <p:cNvPr id="19" name="Oval 18">
              <a:extLst>
                <a:ext uri="{FF2B5EF4-FFF2-40B4-BE49-F238E27FC236}">
                  <a16:creationId xmlns:a16="http://schemas.microsoft.com/office/drawing/2014/main" id="{245DA855-A0CE-48E5-B9E2-299252367D10}"/>
                </a:ext>
              </a:extLst>
            </p:cNvPr>
            <p:cNvSpPr/>
            <p:nvPr/>
          </p:nvSpPr>
          <p:spPr>
            <a:xfrm>
              <a:off x="6929116" y="136513"/>
              <a:ext cx="2960341" cy="2803567"/>
            </a:xfrm>
            <a:prstGeom prst="ellipse">
              <a:avLst/>
            </a:prstGeom>
            <a:solidFill>
              <a:schemeClr val="accent3">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3200" b="1" i="0" u="none" strike="noStrike" kern="0" cap="none" spc="0" normalizeH="0" baseline="0" noProof="0" dirty="0">
                  <a:ln>
                    <a:noFill/>
                  </a:ln>
                  <a:solidFill>
                    <a:prstClr val="white"/>
                  </a:solidFill>
                  <a:effectLst/>
                  <a:uLnTx/>
                  <a:uFillTx/>
                  <a:latin typeface="Arial" panose="020B0604020202020204"/>
                  <a:ea typeface="+mn-ea"/>
                  <a:cs typeface="+mn-cs"/>
                </a:rPr>
                <a:t>BALL</a:t>
              </a:r>
              <a:endParaRPr kumimoji="0" lang="en-US" sz="1800" b="1" i="0" u="none" strike="noStrike" kern="0" cap="none" spc="0" normalizeH="0" baseline="0" noProof="0" dirty="0">
                <a:ln>
                  <a:noFill/>
                </a:ln>
                <a:solidFill>
                  <a:prstClr val="white"/>
                </a:solidFill>
                <a:effectLst/>
                <a:uLnTx/>
                <a:uFillTx/>
                <a:latin typeface="Arial" panose="020B0604020202020204"/>
                <a:ea typeface="+mn-ea"/>
                <a:cs typeface="+mn-cs"/>
              </a:endParaRPr>
            </a:p>
          </p:txBody>
        </p:sp>
        <p:cxnSp>
          <p:nvCxnSpPr>
            <p:cNvPr id="24" name="Straight Connector 23">
              <a:extLst>
                <a:ext uri="{FF2B5EF4-FFF2-40B4-BE49-F238E27FC236}">
                  <a16:creationId xmlns:a16="http://schemas.microsoft.com/office/drawing/2014/main" id="{6C229099-1656-4D00-BE89-C9B5DC7924CF}"/>
                </a:ext>
              </a:extLst>
            </p:cNvPr>
            <p:cNvCxnSpPr>
              <a:cxnSpLocks/>
            </p:cNvCxnSpPr>
            <p:nvPr/>
          </p:nvCxnSpPr>
          <p:spPr>
            <a:xfrm>
              <a:off x="6929116" y="1538297"/>
              <a:ext cx="29603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8DC7B-E806-42C0-94AF-DB6AEB6A2312}"/>
                </a:ext>
              </a:extLst>
            </p:cNvPr>
            <p:cNvCxnSpPr/>
            <p:nvPr/>
          </p:nvCxnSpPr>
          <p:spPr>
            <a:xfrm>
              <a:off x="8409287" y="136513"/>
              <a:ext cx="0" cy="28035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354821C-04DF-4588-A5ED-61B31377498B}"/>
                </a:ext>
              </a:extLst>
            </p:cNvPr>
            <p:cNvSpPr/>
            <p:nvPr/>
          </p:nvSpPr>
          <p:spPr>
            <a:xfrm>
              <a:off x="3491148" y="2023446"/>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931CA3D-6A98-4FA7-949F-50321D934761}"/>
                </a:ext>
              </a:extLst>
            </p:cNvPr>
            <p:cNvSpPr txBox="1"/>
            <p:nvPr/>
          </p:nvSpPr>
          <p:spPr>
            <a:xfrm>
              <a:off x="3393283" y="1699834"/>
              <a:ext cx="317716" cy="369332"/>
            </a:xfrm>
            <a:prstGeom prst="rect">
              <a:avLst/>
            </a:prstGeom>
            <a:noFill/>
          </p:spPr>
          <p:txBody>
            <a:bodyPr wrap="none" rtlCol="0">
              <a:spAutoFit/>
            </a:bodyPr>
            <a:lstStyle/>
            <a:p>
              <a:r>
                <a:rPr lang="tr-TR" dirty="0"/>
                <a:t>B</a:t>
              </a:r>
              <a:endParaRPr lang="en-US" dirty="0"/>
            </a:p>
          </p:txBody>
        </p:sp>
        <p:sp>
          <p:nvSpPr>
            <p:cNvPr id="37" name="Oval 36">
              <a:extLst>
                <a:ext uri="{FF2B5EF4-FFF2-40B4-BE49-F238E27FC236}">
                  <a16:creationId xmlns:a16="http://schemas.microsoft.com/office/drawing/2014/main" id="{87203DA5-6EF8-41EF-9136-1FD4C37750CB}"/>
                </a:ext>
              </a:extLst>
            </p:cNvPr>
            <p:cNvSpPr/>
            <p:nvPr/>
          </p:nvSpPr>
          <p:spPr>
            <a:xfrm>
              <a:off x="9422247" y="1492577"/>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C97507C-DC03-4CFE-8745-0F5CEDAD5788}"/>
                </a:ext>
              </a:extLst>
            </p:cNvPr>
            <p:cNvSpPr txBox="1"/>
            <p:nvPr/>
          </p:nvSpPr>
          <p:spPr>
            <a:xfrm>
              <a:off x="9324382" y="1168965"/>
              <a:ext cx="327334" cy="369332"/>
            </a:xfrm>
            <a:prstGeom prst="rect">
              <a:avLst/>
            </a:prstGeom>
            <a:noFill/>
          </p:spPr>
          <p:txBody>
            <a:bodyPr wrap="none" rtlCol="0">
              <a:spAutoFit/>
            </a:bodyPr>
            <a:lstStyle/>
            <a:p>
              <a:r>
                <a:rPr lang="tr-TR" dirty="0"/>
                <a:t>D</a:t>
              </a:r>
              <a:endParaRPr lang="en-US" dirty="0"/>
            </a:p>
          </p:txBody>
        </p:sp>
        <p:sp>
          <p:nvSpPr>
            <p:cNvPr id="39" name="Oval 38">
              <a:extLst>
                <a:ext uri="{FF2B5EF4-FFF2-40B4-BE49-F238E27FC236}">
                  <a16:creationId xmlns:a16="http://schemas.microsoft.com/office/drawing/2014/main" id="{5C854B90-BFA4-4A1D-9027-DAB06AB26B84}"/>
                </a:ext>
              </a:extLst>
            </p:cNvPr>
            <p:cNvSpPr/>
            <p:nvPr/>
          </p:nvSpPr>
          <p:spPr>
            <a:xfrm>
              <a:off x="8372778" y="1495670"/>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EB4DAAA-4BAD-4FD4-B825-1974918F84ED}"/>
                </a:ext>
              </a:extLst>
            </p:cNvPr>
            <p:cNvSpPr txBox="1"/>
            <p:nvPr/>
          </p:nvSpPr>
          <p:spPr>
            <a:xfrm>
              <a:off x="8274913" y="1172058"/>
              <a:ext cx="317716" cy="369332"/>
            </a:xfrm>
            <a:prstGeom prst="rect">
              <a:avLst/>
            </a:prstGeom>
            <a:noFill/>
          </p:spPr>
          <p:txBody>
            <a:bodyPr wrap="none" rtlCol="0">
              <a:spAutoFit/>
            </a:bodyPr>
            <a:lstStyle/>
            <a:p>
              <a:r>
                <a:rPr lang="tr-TR" dirty="0"/>
                <a:t>C</a:t>
              </a:r>
              <a:endParaRPr lang="en-US" dirty="0"/>
            </a:p>
          </p:txBody>
        </p:sp>
        <p:sp>
          <p:nvSpPr>
            <p:cNvPr id="41" name="TextBox 40">
              <a:extLst>
                <a:ext uri="{FF2B5EF4-FFF2-40B4-BE49-F238E27FC236}">
                  <a16:creationId xmlns:a16="http://schemas.microsoft.com/office/drawing/2014/main" id="{CB791514-85EB-4473-9582-32ABEF466778}"/>
                </a:ext>
              </a:extLst>
            </p:cNvPr>
            <p:cNvSpPr txBox="1"/>
            <p:nvPr/>
          </p:nvSpPr>
          <p:spPr>
            <a:xfrm>
              <a:off x="2378439" y="4585991"/>
              <a:ext cx="5799023" cy="338554"/>
            </a:xfrm>
            <a:prstGeom prst="rect">
              <a:avLst/>
            </a:prstGeom>
            <a:noFill/>
          </p:spPr>
          <p:txBody>
            <a:bodyPr wrap="none" rtlCol="0">
              <a:spAutoFit/>
            </a:bodyPr>
            <a:lstStyle/>
            <a:p>
              <a:r>
                <a:rPr lang="en-US" sz="1600" dirty="0">
                  <a:cs typeface="Times New Roman" panose="02020603050405020304" pitchFamily="18" charset="0"/>
                </a:rPr>
                <a:t>II. The magnitude of e-field is higher at point A compared to point B</a:t>
              </a:r>
            </a:p>
          </p:txBody>
        </p:sp>
        <p:sp>
          <p:nvSpPr>
            <p:cNvPr id="42" name="TextBox 41">
              <a:extLst>
                <a:ext uri="{FF2B5EF4-FFF2-40B4-BE49-F238E27FC236}">
                  <a16:creationId xmlns:a16="http://schemas.microsoft.com/office/drawing/2014/main" id="{3CA05EF1-F6E6-4C33-A77E-7AF19A91D190}"/>
                </a:ext>
              </a:extLst>
            </p:cNvPr>
            <p:cNvSpPr txBox="1"/>
            <p:nvPr/>
          </p:nvSpPr>
          <p:spPr>
            <a:xfrm>
              <a:off x="2378439" y="4867848"/>
              <a:ext cx="3733907" cy="338554"/>
            </a:xfrm>
            <a:prstGeom prst="rect">
              <a:avLst/>
            </a:prstGeom>
            <a:noFill/>
          </p:spPr>
          <p:txBody>
            <a:bodyPr wrap="none" rtlCol="0">
              <a:spAutoFit/>
            </a:bodyPr>
            <a:lstStyle/>
            <a:p>
              <a:r>
                <a:rPr lang="en-US" sz="1600" dirty="0">
                  <a:cs typeface="Times New Roman" panose="02020603050405020304" pitchFamily="18" charset="0"/>
                </a:rPr>
                <a:t>I</a:t>
              </a:r>
              <a:r>
                <a:rPr lang="tr-TR" sz="1600" dirty="0">
                  <a:cs typeface="Times New Roman" panose="02020603050405020304" pitchFamily="18" charset="0"/>
                </a:rPr>
                <a:t>II</a:t>
              </a:r>
              <a:r>
                <a:rPr lang="en-US" sz="1600" dirty="0">
                  <a:cs typeface="Times New Roman" panose="02020603050405020304" pitchFamily="18" charset="0"/>
                </a:rPr>
                <a:t>. The magnitude of e-field is 0 for point C</a:t>
              </a:r>
            </a:p>
          </p:txBody>
        </p:sp>
        <p:sp>
          <p:nvSpPr>
            <p:cNvPr id="44" name="TextBox 43">
              <a:extLst>
                <a:ext uri="{FF2B5EF4-FFF2-40B4-BE49-F238E27FC236}">
                  <a16:creationId xmlns:a16="http://schemas.microsoft.com/office/drawing/2014/main" id="{9D25484D-A584-4E59-997F-DD6667A36A7E}"/>
                </a:ext>
              </a:extLst>
            </p:cNvPr>
            <p:cNvSpPr txBox="1"/>
            <p:nvPr/>
          </p:nvSpPr>
          <p:spPr>
            <a:xfrm>
              <a:off x="2378439" y="5171527"/>
              <a:ext cx="5852243" cy="338554"/>
            </a:xfrm>
            <a:prstGeom prst="rect">
              <a:avLst/>
            </a:prstGeom>
            <a:noFill/>
          </p:spPr>
          <p:txBody>
            <a:bodyPr wrap="none" rtlCol="0">
              <a:spAutoFit/>
            </a:bodyPr>
            <a:lstStyle/>
            <a:p>
              <a:r>
                <a:rPr lang="tr-TR" sz="1600" dirty="0">
                  <a:cs typeface="Times New Roman" panose="02020603050405020304" pitchFamily="18" charset="0"/>
                </a:rPr>
                <a:t>IV</a:t>
              </a:r>
              <a:r>
                <a:rPr lang="en-US" sz="1600" dirty="0">
                  <a:cs typeface="Times New Roman" panose="02020603050405020304" pitchFamily="18" charset="0"/>
                </a:rPr>
                <a:t>.</a:t>
              </a:r>
              <a:r>
                <a:rPr lang="tr-TR" sz="1600" dirty="0">
                  <a:cs typeface="Times New Roman" panose="02020603050405020304" pitchFamily="18" charset="0"/>
                </a:rPr>
                <a:t> </a:t>
              </a:r>
              <a:r>
                <a:rPr lang="en-US" sz="1600" dirty="0">
                  <a:cs typeface="Times New Roman" panose="02020603050405020304" pitchFamily="18" charset="0"/>
                </a:rPr>
                <a:t>The magnitude of e-field is higher at point D compared to point B</a:t>
              </a:r>
            </a:p>
          </p:txBody>
        </p:sp>
        <p:sp>
          <p:nvSpPr>
            <p:cNvPr id="45" name="TextBox 44">
              <a:extLst>
                <a:ext uri="{FF2B5EF4-FFF2-40B4-BE49-F238E27FC236}">
                  <a16:creationId xmlns:a16="http://schemas.microsoft.com/office/drawing/2014/main" id="{CDEFF115-ABD9-4995-8370-4F82E8E16AD3}"/>
                </a:ext>
              </a:extLst>
            </p:cNvPr>
            <p:cNvSpPr txBox="1"/>
            <p:nvPr/>
          </p:nvSpPr>
          <p:spPr>
            <a:xfrm>
              <a:off x="2397489" y="5500606"/>
              <a:ext cx="5783314" cy="338554"/>
            </a:xfrm>
            <a:prstGeom prst="rect">
              <a:avLst/>
            </a:prstGeom>
            <a:noFill/>
          </p:spPr>
          <p:txBody>
            <a:bodyPr wrap="none" rtlCol="0">
              <a:spAutoFit/>
            </a:bodyPr>
            <a:lstStyle/>
            <a:p>
              <a:r>
                <a:rPr lang="tr-TR" sz="1600" dirty="0">
                  <a:cs typeface="Times New Roman" panose="02020603050405020304" pitchFamily="18" charset="0"/>
                </a:rPr>
                <a:t>V</a:t>
              </a:r>
              <a:r>
                <a:rPr lang="en-US" sz="1600" dirty="0">
                  <a:cs typeface="Times New Roman" panose="02020603050405020304" pitchFamily="18" charset="0"/>
                </a:rPr>
                <a:t>.</a:t>
              </a:r>
              <a:r>
                <a:rPr lang="tr-TR" sz="1600" dirty="0">
                  <a:cs typeface="Times New Roman" panose="02020603050405020304" pitchFamily="18" charset="0"/>
                </a:rPr>
                <a:t> </a:t>
              </a:r>
              <a:r>
                <a:rPr lang="en-US" sz="1600" dirty="0">
                  <a:cs typeface="Times New Roman" panose="02020603050405020304" pitchFamily="18" charset="0"/>
                </a:rPr>
                <a:t>The magnitude of e-field is higher at point B compared to point C</a:t>
              </a:r>
            </a:p>
          </p:txBody>
        </p:sp>
        <p:sp>
          <p:nvSpPr>
            <p:cNvPr id="46" name="TextBox 45">
              <a:extLst>
                <a:ext uri="{FF2B5EF4-FFF2-40B4-BE49-F238E27FC236}">
                  <a16:creationId xmlns:a16="http://schemas.microsoft.com/office/drawing/2014/main" id="{C078716F-1CB9-4789-B56C-C8073BC9863C}"/>
                </a:ext>
              </a:extLst>
            </p:cNvPr>
            <p:cNvSpPr txBox="1"/>
            <p:nvPr/>
          </p:nvSpPr>
          <p:spPr>
            <a:xfrm>
              <a:off x="2393471" y="5845610"/>
              <a:ext cx="3751540" cy="338554"/>
            </a:xfrm>
            <a:prstGeom prst="rect">
              <a:avLst/>
            </a:prstGeom>
            <a:noFill/>
          </p:spPr>
          <p:txBody>
            <a:bodyPr wrap="none" rtlCol="0">
              <a:spAutoFit/>
            </a:bodyPr>
            <a:lstStyle/>
            <a:p>
              <a:r>
                <a:rPr lang="tr-TR" sz="1600" dirty="0">
                  <a:cs typeface="Times New Roman" panose="02020603050405020304" pitchFamily="18" charset="0"/>
                </a:rPr>
                <a:t>VI</a:t>
              </a:r>
              <a:r>
                <a:rPr lang="en-US" sz="1600" dirty="0">
                  <a:cs typeface="Times New Roman" panose="02020603050405020304" pitchFamily="18" charset="0"/>
                </a:rPr>
                <a:t>.</a:t>
              </a:r>
              <a:r>
                <a:rPr lang="tr-TR" sz="1600" dirty="0">
                  <a:cs typeface="Times New Roman" panose="02020603050405020304" pitchFamily="18" charset="0"/>
                </a:rPr>
                <a:t> </a:t>
              </a:r>
              <a:r>
                <a:rPr lang="en-US" sz="1600" dirty="0">
                  <a:cs typeface="Times New Roman" panose="02020603050405020304" pitchFamily="18" charset="0"/>
                </a:rPr>
                <a:t>The magnitude of e-field is 0 for point B</a:t>
              </a:r>
            </a:p>
          </p:txBody>
        </p:sp>
      </p:grpSp>
      <p:sp>
        <p:nvSpPr>
          <p:cNvPr id="53" name="TextBox 52">
            <a:extLst>
              <a:ext uri="{FF2B5EF4-FFF2-40B4-BE49-F238E27FC236}">
                <a16:creationId xmlns:a16="http://schemas.microsoft.com/office/drawing/2014/main" id="{C560809B-8824-4D33-8A65-801B1682DAC4}"/>
              </a:ext>
            </a:extLst>
          </p:cNvPr>
          <p:cNvSpPr txBox="1"/>
          <p:nvPr/>
        </p:nvSpPr>
        <p:spPr>
          <a:xfrm>
            <a:off x="9732706" y="6188560"/>
            <a:ext cx="2507658"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 </a:t>
            </a:r>
            <a:r>
              <a:rPr lang="tr-TR" dirty="0" err="1">
                <a:solidFill>
                  <a:srgbClr val="FF0000"/>
                </a:solidFill>
              </a:rPr>
              <a:t>Only</a:t>
            </a:r>
            <a:r>
              <a:rPr lang="tr-TR" dirty="0">
                <a:solidFill>
                  <a:srgbClr val="FF0000"/>
                </a:solidFill>
              </a:rPr>
              <a:t> I, IV </a:t>
            </a:r>
            <a:r>
              <a:rPr lang="tr-TR" dirty="0" err="1">
                <a:solidFill>
                  <a:srgbClr val="FF0000"/>
                </a:solidFill>
              </a:rPr>
              <a:t>and</a:t>
            </a:r>
            <a:r>
              <a:rPr lang="tr-TR" dirty="0">
                <a:solidFill>
                  <a:srgbClr val="FF0000"/>
                </a:solidFill>
              </a:rPr>
              <a:t> VI</a:t>
            </a:r>
            <a:endParaRPr lang="en-US" dirty="0">
              <a:solidFill>
                <a:srgbClr val="FF0000"/>
              </a:solidFill>
            </a:endParaRPr>
          </a:p>
        </p:txBody>
      </p:sp>
      <p:sp>
        <p:nvSpPr>
          <p:cNvPr id="61" name="Rectangle 60">
            <a:extLst>
              <a:ext uri="{FF2B5EF4-FFF2-40B4-BE49-F238E27FC236}">
                <a16:creationId xmlns:a16="http://schemas.microsoft.com/office/drawing/2014/main" id="{39B5F711-477E-43EE-AB22-89930BAC88FD}"/>
              </a:ext>
            </a:extLst>
          </p:cNvPr>
          <p:cNvSpPr/>
          <p:nvPr/>
        </p:nvSpPr>
        <p:spPr>
          <a:xfrm>
            <a:off x="1709589" y="6547080"/>
            <a:ext cx="1173719" cy="276999"/>
          </a:xfrm>
          <a:prstGeom prst="rect">
            <a:avLst/>
          </a:prstGeom>
        </p:spPr>
        <p:txBody>
          <a:bodyPr wrap="none">
            <a:spAutoFit/>
          </a:bodyPr>
          <a:lstStyle/>
          <a:p>
            <a:r>
              <a:rPr lang="en-US" sz="1200" dirty="0"/>
              <a:t>Only II, I</a:t>
            </a:r>
            <a:r>
              <a:rPr lang="tr-TR" sz="1200" dirty="0"/>
              <a:t>V</a:t>
            </a:r>
            <a:r>
              <a:rPr lang="en-US" sz="1200" dirty="0"/>
              <a:t> and V</a:t>
            </a:r>
          </a:p>
        </p:txBody>
      </p:sp>
      <p:sp>
        <p:nvSpPr>
          <p:cNvPr id="62" name="Rectangle 61">
            <a:extLst>
              <a:ext uri="{FF2B5EF4-FFF2-40B4-BE49-F238E27FC236}">
                <a16:creationId xmlns:a16="http://schemas.microsoft.com/office/drawing/2014/main" id="{B43D0F34-004E-4214-8434-EC8967A2EDCE}"/>
              </a:ext>
            </a:extLst>
          </p:cNvPr>
          <p:cNvSpPr/>
          <p:nvPr/>
        </p:nvSpPr>
        <p:spPr>
          <a:xfrm>
            <a:off x="817413" y="6547960"/>
            <a:ext cx="974947" cy="276999"/>
          </a:xfrm>
          <a:prstGeom prst="rect">
            <a:avLst/>
          </a:prstGeom>
        </p:spPr>
        <p:txBody>
          <a:bodyPr wrap="none">
            <a:spAutoFit/>
          </a:bodyPr>
          <a:lstStyle/>
          <a:p>
            <a:r>
              <a:rPr lang="en-US" sz="1200" dirty="0"/>
              <a:t>Only II and V</a:t>
            </a:r>
          </a:p>
        </p:txBody>
      </p:sp>
      <p:sp>
        <p:nvSpPr>
          <p:cNvPr id="63" name="Rectangle 62">
            <a:extLst>
              <a:ext uri="{FF2B5EF4-FFF2-40B4-BE49-F238E27FC236}">
                <a16:creationId xmlns:a16="http://schemas.microsoft.com/office/drawing/2014/main" id="{2CFC37DC-193D-43D7-90BC-3E65891098BC}"/>
              </a:ext>
            </a:extLst>
          </p:cNvPr>
          <p:cNvSpPr/>
          <p:nvPr/>
        </p:nvSpPr>
        <p:spPr>
          <a:xfrm>
            <a:off x="2801162" y="6557892"/>
            <a:ext cx="974947" cy="276999"/>
          </a:xfrm>
          <a:prstGeom prst="rect">
            <a:avLst/>
          </a:prstGeom>
        </p:spPr>
        <p:txBody>
          <a:bodyPr wrap="none">
            <a:spAutoFit/>
          </a:bodyPr>
          <a:lstStyle/>
          <a:p>
            <a:r>
              <a:rPr lang="en-US" sz="1200" dirty="0"/>
              <a:t>Only I and IV</a:t>
            </a:r>
          </a:p>
        </p:txBody>
      </p:sp>
      <p:sp>
        <p:nvSpPr>
          <p:cNvPr id="64" name="Rectangle 63">
            <a:extLst>
              <a:ext uri="{FF2B5EF4-FFF2-40B4-BE49-F238E27FC236}">
                <a16:creationId xmlns:a16="http://schemas.microsoft.com/office/drawing/2014/main" id="{529937CD-7C56-4D3B-8C46-826094C9E60B}"/>
              </a:ext>
            </a:extLst>
          </p:cNvPr>
          <p:cNvSpPr/>
          <p:nvPr/>
        </p:nvSpPr>
        <p:spPr>
          <a:xfrm>
            <a:off x="3744082" y="6547081"/>
            <a:ext cx="1173719" cy="276999"/>
          </a:xfrm>
          <a:prstGeom prst="rect">
            <a:avLst/>
          </a:prstGeom>
        </p:spPr>
        <p:txBody>
          <a:bodyPr wrap="none">
            <a:spAutoFit/>
          </a:bodyPr>
          <a:lstStyle/>
          <a:p>
            <a:r>
              <a:rPr lang="en-US" sz="1200" dirty="0"/>
              <a:t>Only </a:t>
            </a:r>
            <a:r>
              <a:rPr lang="tr-TR" sz="1200" dirty="0"/>
              <a:t>I, </a:t>
            </a:r>
            <a:r>
              <a:rPr lang="en-US" sz="1200" dirty="0"/>
              <a:t>IV and </a:t>
            </a:r>
            <a:r>
              <a:rPr lang="tr-TR" sz="1200" dirty="0"/>
              <a:t>I</a:t>
            </a:r>
            <a:r>
              <a:rPr lang="en-US" sz="1200" dirty="0"/>
              <a:t>V</a:t>
            </a:r>
          </a:p>
        </p:txBody>
      </p:sp>
      <p:sp>
        <p:nvSpPr>
          <p:cNvPr id="65" name="Rectangle 64">
            <a:extLst>
              <a:ext uri="{FF2B5EF4-FFF2-40B4-BE49-F238E27FC236}">
                <a16:creationId xmlns:a16="http://schemas.microsoft.com/office/drawing/2014/main" id="{2291FFB0-5044-46CE-B371-48AC674D3837}"/>
              </a:ext>
            </a:extLst>
          </p:cNvPr>
          <p:cNvSpPr/>
          <p:nvPr/>
        </p:nvSpPr>
        <p:spPr>
          <a:xfrm>
            <a:off x="5189483" y="6547284"/>
            <a:ext cx="2077172" cy="276999"/>
          </a:xfrm>
          <a:prstGeom prst="rect">
            <a:avLst/>
          </a:prstGeom>
        </p:spPr>
        <p:txBody>
          <a:bodyPr wrap="none">
            <a:spAutoFit/>
          </a:bodyPr>
          <a:lstStyle/>
          <a:p>
            <a:r>
              <a:rPr lang="en-US" sz="1200" dirty="0"/>
              <a:t>All the </a:t>
            </a:r>
            <a:r>
              <a:rPr lang="tr-TR" sz="1200" dirty="0" err="1"/>
              <a:t>statements</a:t>
            </a:r>
            <a:r>
              <a:rPr lang="en-US" sz="1200" dirty="0"/>
              <a:t> are correct.</a:t>
            </a:r>
          </a:p>
        </p:txBody>
      </p:sp>
      <p:sp>
        <p:nvSpPr>
          <p:cNvPr id="54" name="Metin kutusu 53">
            <a:extLst>
              <a:ext uri="{FF2B5EF4-FFF2-40B4-BE49-F238E27FC236}">
                <a16:creationId xmlns:a16="http://schemas.microsoft.com/office/drawing/2014/main" id="{37AEE3B7-63D4-436F-8480-F16A272E89CB}"/>
              </a:ext>
            </a:extLst>
          </p:cNvPr>
          <p:cNvSpPr txBox="1"/>
          <p:nvPr/>
        </p:nvSpPr>
        <p:spPr>
          <a:xfrm>
            <a:off x="68649" y="33041"/>
            <a:ext cx="1082041" cy="369332"/>
          </a:xfrm>
          <a:prstGeom prst="rect">
            <a:avLst/>
          </a:prstGeom>
          <a:noFill/>
        </p:spPr>
        <p:txBody>
          <a:bodyPr wrap="square" rtlCol="0">
            <a:spAutoFit/>
          </a:bodyPr>
          <a:lstStyle/>
          <a:p>
            <a:r>
              <a:rPr lang="tr-TR" dirty="0"/>
              <a:t>C7-eng</a:t>
            </a:r>
          </a:p>
        </p:txBody>
      </p:sp>
    </p:spTree>
    <p:extLst>
      <p:ext uri="{BB962C8B-B14F-4D97-AF65-F5344CB8AC3E}">
        <p14:creationId xmlns:p14="http://schemas.microsoft.com/office/powerpoint/2010/main" val="58374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C560809B-8824-4D33-8A65-801B1682DAC4}"/>
              </a:ext>
            </a:extLst>
          </p:cNvPr>
          <p:cNvSpPr txBox="1"/>
          <p:nvPr/>
        </p:nvSpPr>
        <p:spPr>
          <a:xfrm>
            <a:off x="8956515" y="6454747"/>
            <a:ext cx="2507658"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 </a:t>
            </a:r>
            <a:r>
              <a:rPr lang="tr-TR" dirty="0" err="1">
                <a:solidFill>
                  <a:srgbClr val="FF0000"/>
                </a:solidFill>
              </a:rPr>
              <a:t>Only</a:t>
            </a:r>
            <a:r>
              <a:rPr lang="tr-TR" dirty="0">
                <a:solidFill>
                  <a:srgbClr val="FF0000"/>
                </a:solidFill>
              </a:rPr>
              <a:t> I, IV </a:t>
            </a:r>
            <a:r>
              <a:rPr lang="tr-TR" dirty="0" err="1">
                <a:solidFill>
                  <a:srgbClr val="FF0000"/>
                </a:solidFill>
              </a:rPr>
              <a:t>and</a:t>
            </a:r>
            <a:r>
              <a:rPr lang="tr-TR" dirty="0">
                <a:solidFill>
                  <a:srgbClr val="FF0000"/>
                </a:solidFill>
              </a:rPr>
              <a:t> VI</a:t>
            </a:r>
            <a:endParaRPr lang="en-US" dirty="0">
              <a:solidFill>
                <a:srgbClr val="FF0000"/>
              </a:solidFill>
            </a:endParaRPr>
          </a:p>
        </p:txBody>
      </p:sp>
      <p:sp>
        <p:nvSpPr>
          <p:cNvPr id="56" name="Rectangle 55">
            <a:extLst>
              <a:ext uri="{FF2B5EF4-FFF2-40B4-BE49-F238E27FC236}">
                <a16:creationId xmlns:a16="http://schemas.microsoft.com/office/drawing/2014/main" id="{023461D9-0259-4CF8-8EE2-1F877C2CC293}"/>
              </a:ext>
            </a:extLst>
          </p:cNvPr>
          <p:cNvSpPr/>
          <p:nvPr/>
        </p:nvSpPr>
        <p:spPr>
          <a:xfrm>
            <a:off x="9979" y="6549253"/>
            <a:ext cx="1042401" cy="276999"/>
          </a:xfrm>
          <a:prstGeom prst="rect">
            <a:avLst/>
          </a:prstGeom>
        </p:spPr>
        <p:txBody>
          <a:bodyPr wrap="none">
            <a:spAutoFit/>
          </a:bodyPr>
          <a:lstStyle/>
          <a:p>
            <a:r>
              <a:rPr lang="en-US" sz="1200" dirty="0" err="1"/>
              <a:t>Sadece</a:t>
            </a:r>
            <a:r>
              <a:rPr lang="en-US" sz="1200" dirty="0"/>
              <a:t> II ve V</a:t>
            </a:r>
          </a:p>
        </p:txBody>
      </p:sp>
      <p:sp>
        <p:nvSpPr>
          <p:cNvPr id="57" name="Rectangle 56">
            <a:extLst>
              <a:ext uri="{FF2B5EF4-FFF2-40B4-BE49-F238E27FC236}">
                <a16:creationId xmlns:a16="http://schemas.microsoft.com/office/drawing/2014/main" id="{3FFFCA61-3921-4FBB-A465-A5ABEB739834}"/>
              </a:ext>
            </a:extLst>
          </p:cNvPr>
          <p:cNvSpPr/>
          <p:nvPr/>
        </p:nvSpPr>
        <p:spPr>
          <a:xfrm>
            <a:off x="1040730" y="6549253"/>
            <a:ext cx="1241174" cy="276999"/>
          </a:xfrm>
          <a:prstGeom prst="rect">
            <a:avLst/>
          </a:prstGeom>
        </p:spPr>
        <p:txBody>
          <a:bodyPr wrap="none">
            <a:spAutoFit/>
          </a:bodyPr>
          <a:lstStyle/>
          <a:p>
            <a:r>
              <a:rPr lang="en-US" sz="1200" dirty="0" err="1"/>
              <a:t>Sadece</a:t>
            </a:r>
            <a:r>
              <a:rPr lang="en-US" sz="1200" dirty="0"/>
              <a:t> II, </a:t>
            </a:r>
            <a:r>
              <a:rPr lang="tr-TR" sz="1200" dirty="0"/>
              <a:t>IV</a:t>
            </a:r>
            <a:r>
              <a:rPr lang="en-US" sz="1200" dirty="0"/>
              <a:t> ve V</a:t>
            </a:r>
          </a:p>
        </p:txBody>
      </p:sp>
      <p:sp>
        <p:nvSpPr>
          <p:cNvPr id="58" name="Rectangle 57">
            <a:extLst>
              <a:ext uri="{FF2B5EF4-FFF2-40B4-BE49-F238E27FC236}">
                <a16:creationId xmlns:a16="http://schemas.microsoft.com/office/drawing/2014/main" id="{E4AF465B-F6A4-4AB0-8D1D-6379342FF223}"/>
              </a:ext>
            </a:extLst>
          </p:cNvPr>
          <p:cNvSpPr/>
          <p:nvPr/>
        </p:nvSpPr>
        <p:spPr>
          <a:xfrm>
            <a:off x="2236693" y="6547080"/>
            <a:ext cx="1042401" cy="276999"/>
          </a:xfrm>
          <a:prstGeom prst="rect">
            <a:avLst/>
          </a:prstGeom>
        </p:spPr>
        <p:txBody>
          <a:bodyPr wrap="none">
            <a:spAutoFit/>
          </a:bodyPr>
          <a:lstStyle/>
          <a:p>
            <a:r>
              <a:rPr lang="en-US" sz="1200" dirty="0" err="1"/>
              <a:t>Sadece</a:t>
            </a:r>
            <a:r>
              <a:rPr lang="en-US" sz="1200" dirty="0"/>
              <a:t> I ve IV</a:t>
            </a:r>
          </a:p>
        </p:txBody>
      </p:sp>
      <p:sp>
        <p:nvSpPr>
          <p:cNvPr id="59" name="Rectangle 58">
            <a:extLst>
              <a:ext uri="{FF2B5EF4-FFF2-40B4-BE49-F238E27FC236}">
                <a16:creationId xmlns:a16="http://schemas.microsoft.com/office/drawing/2014/main" id="{6248AC86-7AAF-4C2B-84D0-70CB0EA5F6F1}"/>
              </a:ext>
            </a:extLst>
          </p:cNvPr>
          <p:cNvSpPr/>
          <p:nvPr/>
        </p:nvSpPr>
        <p:spPr>
          <a:xfrm>
            <a:off x="3310130" y="6548407"/>
            <a:ext cx="1241174" cy="276999"/>
          </a:xfrm>
          <a:prstGeom prst="rect">
            <a:avLst/>
          </a:prstGeom>
        </p:spPr>
        <p:txBody>
          <a:bodyPr wrap="none">
            <a:spAutoFit/>
          </a:bodyPr>
          <a:lstStyle/>
          <a:p>
            <a:r>
              <a:rPr lang="en-US" sz="1200" dirty="0" err="1"/>
              <a:t>Sadece</a:t>
            </a:r>
            <a:r>
              <a:rPr lang="en-US" sz="1200" dirty="0"/>
              <a:t> I</a:t>
            </a:r>
            <a:r>
              <a:rPr lang="tr-TR" sz="1200" dirty="0"/>
              <a:t>, I</a:t>
            </a:r>
            <a:r>
              <a:rPr lang="en-US" sz="1200" dirty="0"/>
              <a:t>V ve V</a:t>
            </a:r>
            <a:r>
              <a:rPr lang="tr-TR" sz="1200" dirty="0"/>
              <a:t>I</a:t>
            </a:r>
            <a:endParaRPr lang="en-US" sz="1200" dirty="0"/>
          </a:p>
        </p:txBody>
      </p:sp>
      <p:sp>
        <p:nvSpPr>
          <p:cNvPr id="60" name="Rectangle 59">
            <a:extLst>
              <a:ext uri="{FF2B5EF4-FFF2-40B4-BE49-F238E27FC236}">
                <a16:creationId xmlns:a16="http://schemas.microsoft.com/office/drawing/2014/main" id="{DD946CD0-9052-4F6A-BF82-92896445706E}"/>
              </a:ext>
            </a:extLst>
          </p:cNvPr>
          <p:cNvSpPr/>
          <p:nvPr/>
        </p:nvSpPr>
        <p:spPr>
          <a:xfrm>
            <a:off x="4500364" y="6547080"/>
            <a:ext cx="1890839" cy="276999"/>
          </a:xfrm>
          <a:prstGeom prst="rect">
            <a:avLst/>
          </a:prstGeom>
        </p:spPr>
        <p:txBody>
          <a:bodyPr wrap="none">
            <a:spAutoFit/>
          </a:bodyPr>
          <a:lstStyle/>
          <a:p>
            <a:r>
              <a:rPr lang="en-US" sz="1200" dirty="0" err="1"/>
              <a:t>Bütün</a:t>
            </a:r>
            <a:r>
              <a:rPr lang="en-US" sz="1200" dirty="0"/>
              <a:t> </a:t>
            </a:r>
            <a:r>
              <a:rPr lang="tr-TR" sz="1200" dirty="0"/>
              <a:t>önermeler</a:t>
            </a:r>
            <a:r>
              <a:rPr lang="en-US" sz="1200" dirty="0"/>
              <a:t> </a:t>
            </a:r>
            <a:r>
              <a:rPr lang="en-US" sz="1200" dirty="0" err="1"/>
              <a:t>doğrudur</a:t>
            </a:r>
            <a:r>
              <a:rPr lang="en-US" sz="1200" dirty="0"/>
              <a:t>.</a:t>
            </a:r>
          </a:p>
        </p:txBody>
      </p:sp>
      <p:grpSp>
        <p:nvGrpSpPr>
          <p:cNvPr id="2" name="Grup 1">
            <a:extLst>
              <a:ext uri="{FF2B5EF4-FFF2-40B4-BE49-F238E27FC236}">
                <a16:creationId xmlns:a16="http://schemas.microsoft.com/office/drawing/2014/main" id="{873D4F2E-6107-4B3B-88B2-FF832AC8DD27}"/>
              </a:ext>
            </a:extLst>
          </p:cNvPr>
          <p:cNvGrpSpPr/>
          <p:nvPr/>
        </p:nvGrpSpPr>
        <p:grpSpPr>
          <a:xfrm>
            <a:off x="850900" y="136512"/>
            <a:ext cx="10985497" cy="6345130"/>
            <a:chOff x="850900" y="136512"/>
            <a:chExt cx="10985497" cy="6345130"/>
          </a:xfrm>
        </p:grpSpPr>
        <p:sp>
          <p:nvSpPr>
            <p:cNvPr id="10" name="Oval 9">
              <a:extLst>
                <a:ext uri="{FF2B5EF4-FFF2-40B4-BE49-F238E27FC236}">
                  <a16:creationId xmlns:a16="http://schemas.microsoft.com/office/drawing/2014/main" id="{E4AE7A78-A60A-48D7-84C9-894D9037CAF1}"/>
                </a:ext>
              </a:extLst>
            </p:cNvPr>
            <p:cNvSpPr/>
            <p:nvPr/>
          </p:nvSpPr>
          <p:spPr>
            <a:xfrm>
              <a:off x="1880866" y="136513"/>
              <a:ext cx="2960341" cy="2803567"/>
            </a:xfrm>
            <a:prstGeom prst="ellipse">
              <a:avLst/>
            </a:prstGeom>
            <a:noFill/>
            <a:ln w="76200" cap="flat" cmpd="sng" algn="ctr">
              <a:solidFill>
                <a:srgbClr val="FF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79C08B39-0CF9-4D16-8A1D-36B24DAF620B}"/>
                </a:ext>
              </a:extLst>
            </p:cNvPr>
            <p:cNvSpPr/>
            <p:nvPr/>
          </p:nvSpPr>
          <p:spPr>
            <a:xfrm>
              <a:off x="4330194" y="2579119"/>
              <a:ext cx="2231178" cy="646331"/>
            </a:xfrm>
            <a:prstGeom prst="rect">
              <a:avLst/>
            </a:prstGeom>
          </p:spPr>
          <p:txBody>
            <a:bodyPr wrap="square">
              <a:spAutoFit/>
            </a:bodyPr>
            <a:lstStyle/>
            <a:p>
              <a:pPr algn="ctr"/>
              <a:r>
                <a:rPr lang="en-US" dirty="0"/>
                <a:t>+Q </a:t>
              </a:r>
              <a:r>
                <a:rPr lang="tr-TR" dirty="0"/>
                <a:t>yüklü düzgün boyanmış</a:t>
              </a:r>
              <a:r>
                <a:rPr lang="en-US" dirty="0"/>
                <a:t> </a:t>
              </a:r>
            </a:p>
          </p:txBody>
        </p:sp>
        <p:sp>
          <p:nvSpPr>
            <p:cNvPr id="20" name="Partial Circle 19">
              <a:extLst>
                <a:ext uri="{FF2B5EF4-FFF2-40B4-BE49-F238E27FC236}">
                  <a16:creationId xmlns:a16="http://schemas.microsoft.com/office/drawing/2014/main" id="{9FE69605-7A44-42B0-BBDB-2728A8CC8AAB}"/>
                </a:ext>
              </a:extLst>
            </p:cNvPr>
            <p:cNvSpPr/>
            <p:nvPr/>
          </p:nvSpPr>
          <p:spPr>
            <a:xfrm>
              <a:off x="6929115" y="136512"/>
              <a:ext cx="2960341" cy="2803567"/>
            </a:xfrm>
            <a:prstGeom prst="pie">
              <a:avLst>
                <a:gd name="adj1" fmla="val 779345"/>
                <a:gd name="adj2" fmla="val 20613485"/>
              </a:avLst>
            </a:prstGeom>
            <a:noFill/>
            <a:ln w="76200" cap="flat" cmpd="sng" algn="ctr">
              <a:solidFill>
                <a:srgbClr val="FF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prstClr val="white"/>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592BD15D-2882-424E-90A0-948DB8FB0064}"/>
                </a:ext>
              </a:extLst>
            </p:cNvPr>
            <p:cNvCxnSpPr/>
            <p:nvPr/>
          </p:nvCxnSpPr>
          <p:spPr>
            <a:xfrm flipH="1" flipV="1">
              <a:off x="9665083" y="2276423"/>
              <a:ext cx="85725" cy="4191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D6ECD34-0E59-4E92-A274-9986247E6438}"/>
                </a:ext>
              </a:extLst>
            </p:cNvPr>
            <p:cNvSpPr/>
            <p:nvPr/>
          </p:nvSpPr>
          <p:spPr>
            <a:xfrm>
              <a:off x="9313050" y="2606024"/>
              <a:ext cx="2231177" cy="646331"/>
            </a:xfrm>
            <a:prstGeom prst="rect">
              <a:avLst/>
            </a:prstGeom>
          </p:spPr>
          <p:txBody>
            <a:bodyPr wrap="square">
              <a:spAutoFit/>
            </a:bodyPr>
            <a:lstStyle/>
            <a:p>
              <a:pPr algn="ctr"/>
              <a:r>
                <a:rPr lang="en-US" dirty="0"/>
                <a:t>+Q </a:t>
              </a:r>
              <a:r>
                <a:rPr lang="tr-TR" dirty="0"/>
                <a:t>yüklü düzgün boyanmış</a:t>
              </a:r>
              <a:r>
                <a:rPr lang="en-US" dirty="0"/>
                <a:t> </a:t>
              </a:r>
            </a:p>
          </p:txBody>
        </p:sp>
        <p:sp>
          <p:nvSpPr>
            <p:cNvPr id="8" name="Oval 7">
              <a:extLst>
                <a:ext uri="{FF2B5EF4-FFF2-40B4-BE49-F238E27FC236}">
                  <a16:creationId xmlns:a16="http://schemas.microsoft.com/office/drawing/2014/main" id="{5415C4CE-38B9-4282-8225-35E201AFBE49}"/>
                </a:ext>
              </a:extLst>
            </p:cNvPr>
            <p:cNvSpPr/>
            <p:nvPr/>
          </p:nvSpPr>
          <p:spPr>
            <a:xfrm>
              <a:off x="1880866" y="136513"/>
              <a:ext cx="2960341" cy="2803567"/>
            </a:xfrm>
            <a:prstGeom prst="ellipse">
              <a:avLst/>
            </a:prstGeom>
            <a:solidFill>
              <a:schemeClr val="accent3">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3200" b="1" i="0" u="none" strike="noStrike" kern="0" cap="none" spc="0" normalizeH="0" baseline="0" noProof="0" dirty="0">
                  <a:ln>
                    <a:noFill/>
                  </a:ln>
                  <a:solidFill>
                    <a:prstClr val="white"/>
                  </a:solidFill>
                  <a:effectLst/>
                  <a:uLnTx/>
                  <a:uFillTx/>
                  <a:latin typeface="Arial" panose="020B0604020202020204"/>
                  <a:ea typeface="+mn-ea"/>
                  <a:cs typeface="+mn-cs"/>
                </a:rPr>
                <a:t>BALL</a:t>
              </a:r>
              <a:endParaRPr kumimoji="0" lang="en-US" sz="1800" b="1" i="0" u="none" strike="noStrike" kern="0" cap="none" spc="0" normalizeH="0" baseline="0" noProof="0" dirty="0">
                <a:ln>
                  <a:noFill/>
                </a:ln>
                <a:solidFill>
                  <a:prstClr val="white"/>
                </a:solidFill>
                <a:effectLst/>
                <a:uLnTx/>
                <a:uFillTx/>
                <a:latin typeface="Arial" panose="020B0604020202020204"/>
                <a:ea typeface="+mn-ea"/>
                <a:cs typeface="+mn-cs"/>
              </a:endParaRPr>
            </a:p>
          </p:txBody>
        </p:sp>
        <p:cxnSp>
          <p:nvCxnSpPr>
            <p:cNvPr id="26" name="Straight Arrow Connector 25">
              <a:extLst>
                <a:ext uri="{FF2B5EF4-FFF2-40B4-BE49-F238E27FC236}">
                  <a16:creationId xmlns:a16="http://schemas.microsoft.com/office/drawing/2014/main" id="{11829D25-7E2B-4D14-B089-BE8B19631E9A}"/>
                </a:ext>
              </a:extLst>
            </p:cNvPr>
            <p:cNvCxnSpPr/>
            <p:nvPr/>
          </p:nvCxnSpPr>
          <p:spPr>
            <a:xfrm flipH="1">
              <a:off x="9969883" y="1073180"/>
              <a:ext cx="356585" cy="3714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57F63DA-52FA-4992-9390-66A8EBF926B0}"/>
                </a:ext>
              </a:extLst>
            </p:cNvPr>
            <p:cNvSpPr/>
            <p:nvPr/>
          </p:nvSpPr>
          <p:spPr>
            <a:xfrm>
              <a:off x="9750808" y="698092"/>
              <a:ext cx="1861601" cy="646331"/>
            </a:xfrm>
            <a:prstGeom prst="rect">
              <a:avLst/>
            </a:prstGeom>
          </p:spPr>
          <p:txBody>
            <a:bodyPr wrap="square">
              <a:spAutoFit/>
            </a:bodyPr>
            <a:lstStyle/>
            <a:p>
              <a:pPr algn="ctr"/>
              <a:r>
                <a:rPr lang="tr-TR" dirty="0"/>
                <a:t>Boyanmamış kısım</a:t>
              </a:r>
              <a:r>
                <a:rPr lang="en-US" dirty="0"/>
                <a:t>. </a:t>
              </a:r>
            </a:p>
          </p:txBody>
        </p:sp>
        <p:cxnSp>
          <p:nvCxnSpPr>
            <p:cNvPr id="13" name="Straight Arrow Connector 12">
              <a:extLst>
                <a:ext uri="{FF2B5EF4-FFF2-40B4-BE49-F238E27FC236}">
                  <a16:creationId xmlns:a16="http://schemas.microsoft.com/office/drawing/2014/main" id="{6E06687A-907D-48AC-ADF5-E262A396A79E}"/>
                </a:ext>
              </a:extLst>
            </p:cNvPr>
            <p:cNvCxnSpPr/>
            <p:nvPr/>
          </p:nvCxnSpPr>
          <p:spPr>
            <a:xfrm flipH="1" flipV="1">
              <a:off x="4616833" y="2276423"/>
              <a:ext cx="85725" cy="4191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368C92-FBA2-49F0-87B0-9F93E27DA72D}"/>
                </a:ext>
              </a:extLst>
            </p:cNvPr>
            <p:cNvCxnSpPr>
              <a:stCxn id="10" idx="0"/>
              <a:endCxn id="10" idx="4"/>
            </p:cNvCxnSpPr>
            <p:nvPr/>
          </p:nvCxnSpPr>
          <p:spPr>
            <a:xfrm>
              <a:off x="3361037" y="136513"/>
              <a:ext cx="0" cy="28035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9D38DE-BAAB-400D-A263-12F6D679EE46}"/>
                </a:ext>
              </a:extLst>
            </p:cNvPr>
            <p:cNvCxnSpPr>
              <a:cxnSpLocks/>
              <a:stCxn id="10" idx="2"/>
              <a:endCxn id="10" idx="6"/>
            </p:cNvCxnSpPr>
            <p:nvPr/>
          </p:nvCxnSpPr>
          <p:spPr>
            <a:xfrm>
              <a:off x="1880866" y="1538297"/>
              <a:ext cx="29603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84BC44E-E3F2-4EC8-B01C-30819E86BE63}"/>
                </a:ext>
              </a:extLst>
            </p:cNvPr>
            <p:cNvSpPr/>
            <p:nvPr/>
          </p:nvSpPr>
          <p:spPr>
            <a:xfrm>
              <a:off x="4026283" y="1021256"/>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628D93F-0BA8-48AD-9742-7A115CEFA1EA}"/>
                </a:ext>
              </a:extLst>
            </p:cNvPr>
            <p:cNvSpPr txBox="1"/>
            <p:nvPr/>
          </p:nvSpPr>
          <p:spPr>
            <a:xfrm>
              <a:off x="3928418" y="697644"/>
              <a:ext cx="317716" cy="369332"/>
            </a:xfrm>
            <a:prstGeom prst="rect">
              <a:avLst/>
            </a:prstGeom>
            <a:noFill/>
          </p:spPr>
          <p:txBody>
            <a:bodyPr wrap="none" rtlCol="0">
              <a:spAutoFit/>
            </a:bodyPr>
            <a:lstStyle/>
            <a:p>
              <a:r>
                <a:rPr lang="tr-TR" dirty="0"/>
                <a:t>A</a:t>
              </a:r>
              <a:endParaRPr lang="en-US" dirty="0"/>
            </a:p>
          </p:txBody>
        </p:sp>
        <p:sp>
          <p:nvSpPr>
            <p:cNvPr id="19" name="Oval 18">
              <a:extLst>
                <a:ext uri="{FF2B5EF4-FFF2-40B4-BE49-F238E27FC236}">
                  <a16:creationId xmlns:a16="http://schemas.microsoft.com/office/drawing/2014/main" id="{245DA855-A0CE-48E5-B9E2-299252367D10}"/>
                </a:ext>
              </a:extLst>
            </p:cNvPr>
            <p:cNvSpPr/>
            <p:nvPr/>
          </p:nvSpPr>
          <p:spPr>
            <a:xfrm>
              <a:off x="6929116" y="136513"/>
              <a:ext cx="2960341" cy="2803567"/>
            </a:xfrm>
            <a:prstGeom prst="ellipse">
              <a:avLst/>
            </a:prstGeom>
            <a:solidFill>
              <a:schemeClr val="accent3">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3200" b="1" i="0" u="none" strike="noStrike" kern="0" cap="none" spc="0" normalizeH="0" baseline="0" noProof="0" dirty="0">
                  <a:ln>
                    <a:noFill/>
                  </a:ln>
                  <a:solidFill>
                    <a:prstClr val="white"/>
                  </a:solidFill>
                  <a:effectLst/>
                  <a:uLnTx/>
                  <a:uFillTx/>
                  <a:latin typeface="Arial" panose="020B0604020202020204"/>
                  <a:ea typeface="+mn-ea"/>
                  <a:cs typeface="+mn-cs"/>
                </a:rPr>
                <a:t>BALL</a:t>
              </a:r>
              <a:endParaRPr kumimoji="0" lang="en-US" sz="1800" b="1" i="0" u="none" strike="noStrike" kern="0" cap="none" spc="0" normalizeH="0" baseline="0" noProof="0" dirty="0">
                <a:ln>
                  <a:noFill/>
                </a:ln>
                <a:solidFill>
                  <a:prstClr val="white"/>
                </a:solidFill>
                <a:effectLst/>
                <a:uLnTx/>
                <a:uFillTx/>
                <a:latin typeface="Arial" panose="020B0604020202020204"/>
                <a:ea typeface="+mn-ea"/>
                <a:cs typeface="+mn-cs"/>
              </a:endParaRPr>
            </a:p>
          </p:txBody>
        </p:sp>
        <p:cxnSp>
          <p:nvCxnSpPr>
            <p:cNvPr id="24" name="Straight Connector 23">
              <a:extLst>
                <a:ext uri="{FF2B5EF4-FFF2-40B4-BE49-F238E27FC236}">
                  <a16:creationId xmlns:a16="http://schemas.microsoft.com/office/drawing/2014/main" id="{6C229099-1656-4D00-BE89-C9B5DC7924CF}"/>
                </a:ext>
              </a:extLst>
            </p:cNvPr>
            <p:cNvCxnSpPr>
              <a:cxnSpLocks/>
            </p:cNvCxnSpPr>
            <p:nvPr/>
          </p:nvCxnSpPr>
          <p:spPr>
            <a:xfrm>
              <a:off x="6929116" y="1538297"/>
              <a:ext cx="29603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8DC7B-E806-42C0-94AF-DB6AEB6A2312}"/>
                </a:ext>
              </a:extLst>
            </p:cNvPr>
            <p:cNvCxnSpPr/>
            <p:nvPr/>
          </p:nvCxnSpPr>
          <p:spPr>
            <a:xfrm>
              <a:off x="8409287" y="136513"/>
              <a:ext cx="0" cy="28035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354821C-04DF-4588-A5ED-61B31377498B}"/>
                </a:ext>
              </a:extLst>
            </p:cNvPr>
            <p:cNvSpPr/>
            <p:nvPr/>
          </p:nvSpPr>
          <p:spPr>
            <a:xfrm>
              <a:off x="3491148" y="2023446"/>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931CA3D-6A98-4FA7-949F-50321D934761}"/>
                </a:ext>
              </a:extLst>
            </p:cNvPr>
            <p:cNvSpPr txBox="1"/>
            <p:nvPr/>
          </p:nvSpPr>
          <p:spPr>
            <a:xfrm>
              <a:off x="3393283" y="1699834"/>
              <a:ext cx="317716" cy="369332"/>
            </a:xfrm>
            <a:prstGeom prst="rect">
              <a:avLst/>
            </a:prstGeom>
            <a:noFill/>
          </p:spPr>
          <p:txBody>
            <a:bodyPr wrap="none" rtlCol="0">
              <a:spAutoFit/>
            </a:bodyPr>
            <a:lstStyle/>
            <a:p>
              <a:r>
                <a:rPr lang="tr-TR" dirty="0"/>
                <a:t>B</a:t>
              </a:r>
              <a:endParaRPr lang="en-US" dirty="0"/>
            </a:p>
          </p:txBody>
        </p:sp>
        <p:sp>
          <p:nvSpPr>
            <p:cNvPr id="37" name="Oval 36">
              <a:extLst>
                <a:ext uri="{FF2B5EF4-FFF2-40B4-BE49-F238E27FC236}">
                  <a16:creationId xmlns:a16="http://schemas.microsoft.com/office/drawing/2014/main" id="{87203DA5-6EF8-41EF-9136-1FD4C37750CB}"/>
                </a:ext>
              </a:extLst>
            </p:cNvPr>
            <p:cNvSpPr/>
            <p:nvPr/>
          </p:nvSpPr>
          <p:spPr>
            <a:xfrm>
              <a:off x="9422247" y="1492577"/>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C97507C-DC03-4CFE-8745-0F5CEDAD5788}"/>
                </a:ext>
              </a:extLst>
            </p:cNvPr>
            <p:cNvSpPr txBox="1"/>
            <p:nvPr/>
          </p:nvSpPr>
          <p:spPr>
            <a:xfrm>
              <a:off x="9324382" y="1168965"/>
              <a:ext cx="327334" cy="369332"/>
            </a:xfrm>
            <a:prstGeom prst="rect">
              <a:avLst/>
            </a:prstGeom>
            <a:noFill/>
          </p:spPr>
          <p:txBody>
            <a:bodyPr wrap="none" rtlCol="0">
              <a:spAutoFit/>
            </a:bodyPr>
            <a:lstStyle/>
            <a:p>
              <a:r>
                <a:rPr lang="tr-TR" dirty="0"/>
                <a:t>D</a:t>
              </a:r>
              <a:endParaRPr lang="en-US" dirty="0"/>
            </a:p>
          </p:txBody>
        </p:sp>
        <p:sp>
          <p:nvSpPr>
            <p:cNvPr id="39" name="Oval 38">
              <a:extLst>
                <a:ext uri="{FF2B5EF4-FFF2-40B4-BE49-F238E27FC236}">
                  <a16:creationId xmlns:a16="http://schemas.microsoft.com/office/drawing/2014/main" id="{5C854B90-BFA4-4A1D-9027-DAB06AB26B84}"/>
                </a:ext>
              </a:extLst>
            </p:cNvPr>
            <p:cNvSpPr/>
            <p:nvPr/>
          </p:nvSpPr>
          <p:spPr>
            <a:xfrm>
              <a:off x="8372778" y="1495670"/>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EB4DAAA-4BAD-4FD4-B825-1974918F84ED}"/>
                </a:ext>
              </a:extLst>
            </p:cNvPr>
            <p:cNvSpPr txBox="1"/>
            <p:nvPr/>
          </p:nvSpPr>
          <p:spPr>
            <a:xfrm>
              <a:off x="8274913" y="1172058"/>
              <a:ext cx="317716" cy="369332"/>
            </a:xfrm>
            <a:prstGeom prst="rect">
              <a:avLst/>
            </a:prstGeom>
            <a:noFill/>
          </p:spPr>
          <p:txBody>
            <a:bodyPr wrap="none" rtlCol="0">
              <a:spAutoFit/>
            </a:bodyPr>
            <a:lstStyle/>
            <a:p>
              <a:r>
                <a:rPr lang="tr-TR" dirty="0"/>
                <a:t>C</a:t>
              </a:r>
              <a:endParaRPr lang="en-US" dirty="0"/>
            </a:p>
          </p:txBody>
        </p:sp>
        <p:sp>
          <p:nvSpPr>
            <p:cNvPr id="47" name="TextBox 46">
              <a:extLst>
                <a:ext uri="{FF2B5EF4-FFF2-40B4-BE49-F238E27FC236}">
                  <a16:creationId xmlns:a16="http://schemas.microsoft.com/office/drawing/2014/main" id="{E0CD021E-E35E-455C-9AB2-3C6956BB88D5}"/>
                </a:ext>
              </a:extLst>
            </p:cNvPr>
            <p:cNvSpPr txBox="1"/>
            <p:nvPr/>
          </p:nvSpPr>
          <p:spPr>
            <a:xfrm>
              <a:off x="1830694" y="4511003"/>
              <a:ext cx="5023106" cy="369332"/>
            </a:xfrm>
            <a:prstGeom prst="rect">
              <a:avLst/>
            </a:prstGeom>
            <a:noFill/>
          </p:spPr>
          <p:txBody>
            <a:bodyPr wrap="none" rtlCol="0">
              <a:spAutoFit/>
            </a:bodyPr>
            <a:lstStyle/>
            <a:p>
              <a:r>
                <a:rPr lang="en-US" dirty="0">
                  <a:cs typeface="Times New Roman" panose="02020603050405020304" pitchFamily="18" charset="0"/>
                </a:rPr>
                <a:t>I.</a:t>
              </a:r>
              <a:r>
                <a:rPr lang="tr-TR" dirty="0">
                  <a:cs typeface="Times New Roman" panose="02020603050405020304" pitchFamily="18" charset="0"/>
                </a:rPr>
                <a:t> A ve B noktaları için elektrik alan büyüklüğü eşittir</a:t>
              </a:r>
              <a:endParaRPr lang="en-US" dirty="0">
                <a:cs typeface="Times New Roman" panose="02020603050405020304" pitchFamily="18" charset="0"/>
              </a:endParaRPr>
            </a:p>
          </p:txBody>
        </p:sp>
        <p:sp>
          <p:nvSpPr>
            <p:cNvPr id="48" name="TextBox 47">
              <a:extLst>
                <a:ext uri="{FF2B5EF4-FFF2-40B4-BE49-F238E27FC236}">
                  <a16:creationId xmlns:a16="http://schemas.microsoft.com/office/drawing/2014/main" id="{59ADEB17-2E47-4CE7-B4E2-C300E5B96D8F}"/>
                </a:ext>
              </a:extLst>
            </p:cNvPr>
            <p:cNvSpPr txBox="1"/>
            <p:nvPr/>
          </p:nvSpPr>
          <p:spPr>
            <a:xfrm>
              <a:off x="1783069" y="4827291"/>
              <a:ext cx="6818854" cy="369332"/>
            </a:xfrm>
            <a:prstGeom prst="rect">
              <a:avLst/>
            </a:prstGeom>
            <a:noFill/>
          </p:spPr>
          <p:txBody>
            <a:bodyPr wrap="none" rtlCol="0">
              <a:spAutoFit/>
            </a:bodyPr>
            <a:lstStyle/>
            <a:p>
              <a:r>
                <a:rPr lang="en-US" dirty="0">
                  <a:cs typeface="Times New Roman" panose="02020603050405020304" pitchFamily="18" charset="0"/>
                </a:rPr>
                <a:t>I</a:t>
              </a:r>
              <a:r>
                <a:rPr lang="tr-TR" dirty="0">
                  <a:cs typeface="Times New Roman" panose="02020603050405020304" pitchFamily="18" charset="0"/>
                </a:rPr>
                <a:t>I</a:t>
              </a:r>
              <a:r>
                <a:rPr lang="en-US" dirty="0">
                  <a:cs typeface="Times New Roman" panose="02020603050405020304" pitchFamily="18" charset="0"/>
                </a:rPr>
                <a:t>.</a:t>
              </a:r>
              <a:r>
                <a:rPr lang="tr-TR" dirty="0">
                  <a:cs typeface="Times New Roman" panose="02020603050405020304" pitchFamily="18" charset="0"/>
                </a:rPr>
                <a:t> A noktasındaki elektrik alan büyüklüğü B noktasındakinden büyüktür</a:t>
              </a:r>
              <a:endParaRPr lang="en-US" dirty="0">
                <a:cs typeface="Times New Roman" panose="02020603050405020304" pitchFamily="18" charset="0"/>
              </a:endParaRPr>
            </a:p>
          </p:txBody>
        </p:sp>
        <p:sp>
          <p:nvSpPr>
            <p:cNvPr id="49" name="TextBox 48">
              <a:extLst>
                <a:ext uri="{FF2B5EF4-FFF2-40B4-BE49-F238E27FC236}">
                  <a16:creationId xmlns:a16="http://schemas.microsoft.com/office/drawing/2014/main" id="{84DB1257-ACEB-4EB4-A533-FF55B90D2D72}"/>
                </a:ext>
              </a:extLst>
            </p:cNvPr>
            <p:cNvSpPr txBox="1"/>
            <p:nvPr/>
          </p:nvSpPr>
          <p:spPr>
            <a:xfrm>
              <a:off x="1783069" y="5185348"/>
              <a:ext cx="4750596" cy="369332"/>
            </a:xfrm>
            <a:prstGeom prst="rect">
              <a:avLst/>
            </a:prstGeom>
            <a:noFill/>
          </p:spPr>
          <p:txBody>
            <a:bodyPr wrap="none" rtlCol="0">
              <a:spAutoFit/>
            </a:bodyPr>
            <a:lstStyle/>
            <a:p>
              <a:r>
                <a:rPr lang="en-US" dirty="0">
                  <a:cs typeface="Times New Roman" panose="02020603050405020304" pitchFamily="18" charset="0"/>
                </a:rPr>
                <a:t>I</a:t>
              </a:r>
              <a:r>
                <a:rPr lang="tr-TR" dirty="0">
                  <a:cs typeface="Times New Roman" panose="02020603050405020304" pitchFamily="18" charset="0"/>
                </a:rPr>
                <a:t>II</a:t>
              </a:r>
              <a:r>
                <a:rPr lang="en-US" dirty="0">
                  <a:cs typeface="Times New Roman" panose="02020603050405020304" pitchFamily="18" charset="0"/>
                </a:rPr>
                <a:t>.</a:t>
              </a:r>
              <a:r>
                <a:rPr lang="tr-TR" dirty="0">
                  <a:cs typeface="Times New Roman" panose="02020603050405020304" pitchFamily="18" charset="0"/>
                </a:rPr>
                <a:t> C noktasındaki elektrik alan büyüklüğü sıfırdır.</a:t>
              </a:r>
              <a:endParaRPr lang="en-US" dirty="0">
                <a:cs typeface="Times New Roman" panose="02020603050405020304" pitchFamily="18" charset="0"/>
              </a:endParaRPr>
            </a:p>
          </p:txBody>
        </p:sp>
        <p:sp>
          <p:nvSpPr>
            <p:cNvPr id="50" name="TextBox 49">
              <a:extLst>
                <a:ext uri="{FF2B5EF4-FFF2-40B4-BE49-F238E27FC236}">
                  <a16:creationId xmlns:a16="http://schemas.microsoft.com/office/drawing/2014/main" id="{609996FC-2C1C-44BB-A97B-0D449CF388A4}"/>
                </a:ext>
              </a:extLst>
            </p:cNvPr>
            <p:cNvSpPr txBox="1"/>
            <p:nvPr/>
          </p:nvSpPr>
          <p:spPr>
            <a:xfrm>
              <a:off x="1783069" y="5501727"/>
              <a:ext cx="6879127" cy="369332"/>
            </a:xfrm>
            <a:prstGeom prst="rect">
              <a:avLst/>
            </a:prstGeom>
            <a:noFill/>
          </p:spPr>
          <p:txBody>
            <a:bodyPr wrap="none" rtlCol="0">
              <a:spAutoFit/>
            </a:bodyPr>
            <a:lstStyle/>
            <a:p>
              <a:r>
                <a:rPr lang="tr-TR" dirty="0">
                  <a:cs typeface="Times New Roman" panose="02020603050405020304" pitchFamily="18" charset="0"/>
                </a:rPr>
                <a:t>IV</a:t>
              </a:r>
              <a:r>
                <a:rPr lang="en-US" dirty="0">
                  <a:cs typeface="Times New Roman" panose="02020603050405020304" pitchFamily="18" charset="0"/>
                </a:rPr>
                <a:t>.</a:t>
              </a:r>
              <a:r>
                <a:rPr lang="tr-TR" dirty="0">
                  <a:cs typeface="Times New Roman" panose="02020603050405020304" pitchFamily="18" charset="0"/>
                </a:rPr>
                <a:t> D noktasındaki elektrik alan büyüklüğü B noktasındakinden büyüktür</a:t>
              </a:r>
              <a:endParaRPr lang="en-US" dirty="0">
                <a:cs typeface="Times New Roman" panose="02020603050405020304" pitchFamily="18" charset="0"/>
              </a:endParaRPr>
            </a:p>
          </p:txBody>
        </p:sp>
        <p:sp>
          <p:nvSpPr>
            <p:cNvPr id="51" name="TextBox 50">
              <a:extLst>
                <a:ext uri="{FF2B5EF4-FFF2-40B4-BE49-F238E27FC236}">
                  <a16:creationId xmlns:a16="http://schemas.microsoft.com/office/drawing/2014/main" id="{A793166B-4EC9-4222-8D20-C7D6551C878A}"/>
                </a:ext>
              </a:extLst>
            </p:cNvPr>
            <p:cNvSpPr txBox="1"/>
            <p:nvPr/>
          </p:nvSpPr>
          <p:spPr>
            <a:xfrm>
              <a:off x="1802119" y="5818106"/>
              <a:ext cx="6802183" cy="369332"/>
            </a:xfrm>
            <a:prstGeom prst="rect">
              <a:avLst/>
            </a:prstGeom>
            <a:noFill/>
          </p:spPr>
          <p:txBody>
            <a:bodyPr wrap="none" rtlCol="0">
              <a:spAutoFit/>
            </a:bodyPr>
            <a:lstStyle/>
            <a:p>
              <a:r>
                <a:rPr lang="tr-TR" dirty="0">
                  <a:cs typeface="Times New Roman" panose="02020603050405020304" pitchFamily="18" charset="0"/>
                </a:rPr>
                <a:t>V</a:t>
              </a:r>
              <a:r>
                <a:rPr lang="en-US" dirty="0">
                  <a:cs typeface="Times New Roman" panose="02020603050405020304" pitchFamily="18" charset="0"/>
                </a:rPr>
                <a:t>.</a:t>
              </a:r>
              <a:r>
                <a:rPr lang="tr-TR" dirty="0">
                  <a:cs typeface="Times New Roman" panose="02020603050405020304" pitchFamily="18" charset="0"/>
                </a:rPr>
                <a:t> B noktasındaki elektrik alan büyüklüğü C noktasındakinden büyüktür</a:t>
              </a:r>
              <a:endParaRPr lang="en-US" dirty="0">
                <a:cs typeface="Times New Roman" panose="02020603050405020304" pitchFamily="18" charset="0"/>
              </a:endParaRPr>
            </a:p>
          </p:txBody>
        </p:sp>
        <p:sp>
          <p:nvSpPr>
            <p:cNvPr id="52" name="TextBox 51">
              <a:extLst>
                <a:ext uri="{FF2B5EF4-FFF2-40B4-BE49-F238E27FC236}">
                  <a16:creationId xmlns:a16="http://schemas.microsoft.com/office/drawing/2014/main" id="{C411FE86-2DF2-4B84-9664-A6FA1CF91695}"/>
                </a:ext>
              </a:extLst>
            </p:cNvPr>
            <p:cNvSpPr txBox="1"/>
            <p:nvPr/>
          </p:nvSpPr>
          <p:spPr>
            <a:xfrm>
              <a:off x="1798101" y="6112310"/>
              <a:ext cx="4768228" cy="369332"/>
            </a:xfrm>
            <a:prstGeom prst="rect">
              <a:avLst/>
            </a:prstGeom>
            <a:noFill/>
          </p:spPr>
          <p:txBody>
            <a:bodyPr wrap="none" rtlCol="0">
              <a:spAutoFit/>
            </a:bodyPr>
            <a:lstStyle/>
            <a:p>
              <a:r>
                <a:rPr lang="tr-TR" dirty="0">
                  <a:cs typeface="Times New Roman" panose="02020603050405020304" pitchFamily="18" charset="0"/>
                </a:rPr>
                <a:t>VI</a:t>
              </a:r>
              <a:r>
                <a:rPr lang="en-US" dirty="0">
                  <a:cs typeface="Times New Roman" panose="02020603050405020304" pitchFamily="18" charset="0"/>
                </a:rPr>
                <a:t>.</a:t>
              </a:r>
              <a:r>
                <a:rPr lang="tr-TR" dirty="0">
                  <a:cs typeface="Times New Roman" panose="02020603050405020304" pitchFamily="18" charset="0"/>
                </a:rPr>
                <a:t> B noktasındaki elektrik alan büyüklüğü sıfırdır.</a:t>
              </a:r>
              <a:endParaRPr lang="en-US" dirty="0">
                <a:cs typeface="Times New Roman" panose="02020603050405020304" pitchFamily="18" charset="0"/>
              </a:endParaRPr>
            </a:p>
          </p:txBody>
        </p:sp>
        <p:sp>
          <p:nvSpPr>
            <p:cNvPr id="66" name="Rectangle 65">
              <a:extLst>
                <a:ext uri="{FF2B5EF4-FFF2-40B4-BE49-F238E27FC236}">
                  <a16:creationId xmlns:a16="http://schemas.microsoft.com/office/drawing/2014/main" id="{7E8F44B2-73AD-47B4-A375-5F9E6E030CA4}"/>
                </a:ext>
              </a:extLst>
            </p:cNvPr>
            <p:cNvSpPr/>
            <p:nvPr/>
          </p:nvSpPr>
          <p:spPr>
            <a:xfrm>
              <a:off x="850900" y="3157141"/>
              <a:ext cx="10985497" cy="1508105"/>
            </a:xfrm>
            <a:prstGeom prst="rect">
              <a:avLst/>
            </a:prstGeom>
          </p:spPr>
          <p:txBody>
            <a:bodyPr wrap="square">
              <a:spAutoFit/>
            </a:bodyPr>
            <a:lstStyle/>
            <a:p>
              <a:r>
                <a:rPr lang="tr-TR" sz="2000" dirty="0"/>
                <a:t>Yüklü</a:t>
              </a:r>
              <a:r>
                <a:rPr lang="tr-TR" dirty="0"/>
                <a:t> bir boya ince bir tabaka halinde bir topun tüm yüzeyine homojen bir şekilde sürülmüş ve +Q ile yüklenmesini sağlamıştır. Aynı boyadan eşdeğer başka bir topun üstüne de homojen bir şekilde sürülmüştür ve yine top +Q ile yüklenmiştir ama bu sefer topun üzerinde küçük bir alan şekilde görüldüğü gibi boyasız bırakılmıştır. Her iki durum için Gauss yasası ve durumlardaki simetri ve asimetriler göz önünde bulundurularak aşağıdaki önermelerden hangileri doğrudur? </a:t>
              </a:r>
              <a:endParaRPr lang="en-US" dirty="0"/>
            </a:p>
          </p:txBody>
        </p:sp>
      </p:grpSp>
      <p:sp>
        <p:nvSpPr>
          <p:cNvPr id="54" name="Metin kutusu 53">
            <a:extLst>
              <a:ext uri="{FF2B5EF4-FFF2-40B4-BE49-F238E27FC236}">
                <a16:creationId xmlns:a16="http://schemas.microsoft.com/office/drawing/2014/main" id="{50DDEA93-4C47-441B-9AFF-2E52C8F7358A}"/>
              </a:ext>
            </a:extLst>
          </p:cNvPr>
          <p:cNvSpPr txBox="1"/>
          <p:nvPr/>
        </p:nvSpPr>
        <p:spPr>
          <a:xfrm>
            <a:off x="44661" y="136512"/>
            <a:ext cx="722180" cy="369332"/>
          </a:xfrm>
          <a:prstGeom prst="rect">
            <a:avLst/>
          </a:prstGeom>
          <a:noFill/>
        </p:spPr>
        <p:txBody>
          <a:bodyPr wrap="square" rtlCol="0">
            <a:spAutoFit/>
          </a:bodyPr>
          <a:lstStyle/>
          <a:p>
            <a:r>
              <a:rPr lang="tr-TR" dirty="0"/>
              <a:t>C7-tr</a:t>
            </a:r>
          </a:p>
        </p:txBody>
      </p:sp>
    </p:spTree>
    <p:extLst>
      <p:ext uri="{BB962C8B-B14F-4D97-AF65-F5344CB8AC3E}">
        <p14:creationId xmlns:p14="http://schemas.microsoft.com/office/powerpoint/2010/main" val="318970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Box 149">
            <a:extLst>
              <a:ext uri="{FF2B5EF4-FFF2-40B4-BE49-F238E27FC236}">
                <a16:creationId xmlns:a16="http://schemas.microsoft.com/office/drawing/2014/main" id="{BBAA3CBC-AB91-4EF8-A6A1-B0D30C4FEB80}"/>
              </a:ext>
            </a:extLst>
          </p:cNvPr>
          <p:cNvSpPr txBox="1"/>
          <p:nvPr/>
        </p:nvSpPr>
        <p:spPr>
          <a:xfrm>
            <a:off x="6283575" y="6039559"/>
            <a:ext cx="2216466" cy="369332"/>
          </a:xfrm>
          <a:prstGeom prst="rect">
            <a:avLst/>
          </a:prstGeom>
          <a:noFill/>
        </p:spPr>
        <p:txBody>
          <a:bodyPr wrap="square" rtlCol="0">
            <a:spAutoFit/>
          </a:bodyPr>
          <a:lstStyle/>
          <a:p>
            <a:r>
              <a:rPr lang="en-US" dirty="0">
                <a:solidFill>
                  <a:srgbClr val="FF0000"/>
                </a:solidFill>
              </a:rPr>
              <a:t>Ans</a:t>
            </a:r>
            <a:r>
              <a:rPr lang="tr-TR" dirty="0" err="1">
                <a:solidFill>
                  <a:srgbClr val="FF0000"/>
                </a:solidFill>
              </a:rPr>
              <a:t>wer</a:t>
            </a:r>
            <a:r>
              <a:rPr lang="tr-TR" dirty="0">
                <a:solidFill>
                  <a:srgbClr val="FF0000"/>
                </a:solidFill>
              </a:rPr>
              <a:t> III</a:t>
            </a:r>
            <a:endParaRPr lang="en-US" dirty="0">
              <a:solidFill>
                <a:srgbClr val="FF0000"/>
              </a:solidFill>
            </a:endParaRPr>
          </a:p>
        </p:txBody>
      </p:sp>
      <p:grpSp>
        <p:nvGrpSpPr>
          <p:cNvPr id="3" name="Grup 2">
            <a:extLst>
              <a:ext uri="{FF2B5EF4-FFF2-40B4-BE49-F238E27FC236}">
                <a16:creationId xmlns:a16="http://schemas.microsoft.com/office/drawing/2014/main" id="{00E48C3B-7AFA-409E-B859-E91A7ECB6BCA}"/>
              </a:ext>
            </a:extLst>
          </p:cNvPr>
          <p:cNvGrpSpPr/>
          <p:nvPr/>
        </p:nvGrpSpPr>
        <p:grpSpPr>
          <a:xfrm>
            <a:off x="514813" y="199229"/>
            <a:ext cx="10127017" cy="4831419"/>
            <a:chOff x="514813" y="199229"/>
            <a:chExt cx="10127017" cy="4831419"/>
          </a:xfrm>
        </p:grpSpPr>
        <p:cxnSp>
          <p:nvCxnSpPr>
            <p:cNvPr id="134" name="Straight Connector 133">
              <a:extLst>
                <a:ext uri="{FF2B5EF4-FFF2-40B4-BE49-F238E27FC236}">
                  <a16:creationId xmlns:a16="http://schemas.microsoft.com/office/drawing/2014/main" id="{D128B966-3732-4F56-8A48-0734871F00E8}"/>
                </a:ext>
              </a:extLst>
            </p:cNvPr>
            <p:cNvCxnSpPr>
              <a:cxnSpLocks/>
              <a:endCxn id="133" idx="6"/>
            </p:cNvCxnSpPr>
            <p:nvPr/>
          </p:nvCxnSpPr>
          <p:spPr>
            <a:xfrm>
              <a:off x="1738517" y="3054803"/>
              <a:ext cx="2877846" cy="426577"/>
            </a:xfrm>
            <a:prstGeom prst="line">
              <a:avLst/>
            </a:prstGeom>
            <a:noFill/>
            <a:ln w="28575" cap="flat" cmpd="sng" algn="ctr">
              <a:solidFill>
                <a:sysClr val="window" lastClr="FFFFFF">
                  <a:lumMod val="75000"/>
                </a:sysClr>
              </a:solidFill>
              <a:prstDash val="sysDash"/>
            </a:ln>
            <a:effectLst/>
          </p:spPr>
        </p:cxnSp>
        <p:cxnSp>
          <p:nvCxnSpPr>
            <p:cNvPr id="104" name="Straight Connector 103">
              <a:extLst>
                <a:ext uri="{FF2B5EF4-FFF2-40B4-BE49-F238E27FC236}">
                  <a16:creationId xmlns:a16="http://schemas.microsoft.com/office/drawing/2014/main" id="{4185DCEE-7CEC-457C-A827-C1D8D3D1F8D8}"/>
                </a:ext>
              </a:extLst>
            </p:cNvPr>
            <p:cNvCxnSpPr>
              <a:cxnSpLocks/>
            </p:cNvCxnSpPr>
            <p:nvPr/>
          </p:nvCxnSpPr>
          <p:spPr>
            <a:xfrm flipH="1" flipV="1">
              <a:off x="4558142" y="1133475"/>
              <a:ext cx="422" cy="3829706"/>
            </a:xfrm>
            <a:prstGeom prst="line">
              <a:avLst/>
            </a:prstGeom>
            <a:noFill/>
            <a:ln w="28575" cap="flat" cmpd="sng" algn="ctr">
              <a:solidFill>
                <a:sysClr val="window" lastClr="FFFFFF">
                  <a:lumMod val="75000"/>
                </a:sysClr>
              </a:solidFill>
              <a:prstDash val="sysDash"/>
            </a:ln>
            <a:effectLst/>
          </p:spPr>
        </p:cxnSp>
        <p:cxnSp>
          <p:nvCxnSpPr>
            <p:cNvPr id="105" name="Straight Connector 104">
              <a:extLst>
                <a:ext uri="{FF2B5EF4-FFF2-40B4-BE49-F238E27FC236}">
                  <a16:creationId xmlns:a16="http://schemas.microsoft.com/office/drawing/2014/main" id="{18234430-24F9-4093-8F29-7E8ED7F33C6D}"/>
                </a:ext>
              </a:extLst>
            </p:cNvPr>
            <p:cNvCxnSpPr>
              <a:cxnSpLocks/>
              <a:stCxn id="122" idx="4"/>
              <a:endCxn id="119" idx="3"/>
            </p:cNvCxnSpPr>
            <p:nvPr/>
          </p:nvCxnSpPr>
          <p:spPr>
            <a:xfrm>
              <a:off x="4558564" y="1407150"/>
              <a:ext cx="2833244" cy="1598706"/>
            </a:xfrm>
            <a:prstGeom prst="line">
              <a:avLst/>
            </a:prstGeom>
            <a:noFill/>
            <a:ln w="28575" cap="flat" cmpd="sng" algn="ctr">
              <a:solidFill>
                <a:sysClr val="window" lastClr="FFFFFF">
                  <a:lumMod val="75000"/>
                </a:sysClr>
              </a:solidFill>
              <a:prstDash val="sysDash"/>
            </a:ln>
            <a:effectLst/>
          </p:spPr>
        </p:cxnSp>
        <p:cxnSp>
          <p:nvCxnSpPr>
            <p:cNvPr id="107" name="Straight Connector 106">
              <a:extLst>
                <a:ext uri="{FF2B5EF4-FFF2-40B4-BE49-F238E27FC236}">
                  <a16:creationId xmlns:a16="http://schemas.microsoft.com/office/drawing/2014/main" id="{80A31F62-A190-4098-947A-F117849D4434}"/>
                </a:ext>
              </a:extLst>
            </p:cNvPr>
            <p:cNvCxnSpPr/>
            <p:nvPr/>
          </p:nvCxnSpPr>
          <p:spPr>
            <a:xfrm>
              <a:off x="1972520" y="3087987"/>
              <a:ext cx="5419288" cy="0"/>
            </a:xfrm>
            <a:prstGeom prst="line">
              <a:avLst/>
            </a:prstGeom>
            <a:noFill/>
            <a:ln w="28575" cap="flat" cmpd="sng" algn="ctr">
              <a:solidFill>
                <a:sysClr val="window" lastClr="FFFFFF">
                  <a:lumMod val="75000"/>
                </a:sysClr>
              </a:solidFill>
              <a:prstDash val="sysDash"/>
            </a:ln>
            <a:effectLst/>
          </p:spPr>
        </p:cxnSp>
        <p:sp>
          <p:nvSpPr>
            <p:cNvPr id="113" name="TextBox 112">
              <a:extLst>
                <a:ext uri="{FF2B5EF4-FFF2-40B4-BE49-F238E27FC236}">
                  <a16:creationId xmlns:a16="http://schemas.microsoft.com/office/drawing/2014/main" id="{418D9799-8DA1-499D-B988-4DA476B45C9E}"/>
                </a:ext>
              </a:extLst>
            </p:cNvPr>
            <p:cNvSpPr txBox="1"/>
            <p:nvPr/>
          </p:nvSpPr>
          <p:spPr>
            <a:xfrm>
              <a:off x="5795902" y="2400797"/>
              <a:ext cx="312906" cy="369332"/>
            </a:xfrm>
            <a:prstGeom prst="rect">
              <a:avLst/>
            </a:prstGeom>
            <a:noFill/>
          </p:spPr>
          <p:txBody>
            <a:bodyPr wrap="none" rtlCol="0">
              <a:spAutoFit/>
            </a:bodyPr>
            <a:lstStyle/>
            <a:p>
              <a:r>
                <a:rPr lang="tr-TR" dirty="0">
                  <a:solidFill>
                    <a:prstClr val="black"/>
                  </a:solidFill>
                  <a:latin typeface="Arial" panose="020B0604020202020204"/>
                </a:rPr>
                <a:t>a</a:t>
              </a:r>
              <a:endParaRPr lang="en-US" baseline="-25000" dirty="0">
                <a:solidFill>
                  <a:prstClr val="black"/>
                </a:solidFill>
                <a:latin typeface="Arial" panose="020B0604020202020204"/>
              </a:endParaRPr>
            </a:p>
          </p:txBody>
        </p:sp>
        <p:sp>
          <p:nvSpPr>
            <p:cNvPr id="114" name="Rectangle 113">
              <a:extLst>
                <a:ext uri="{FF2B5EF4-FFF2-40B4-BE49-F238E27FC236}">
                  <a16:creationId xmlns:a16="http://schemas.microsoft.com/office/drawing/2014/main" id="{A0306453-5170-4194-8FA9-BEE9D8632D11}"/>
                </a:ext>
              </a:extLst>
            </p:cNvPr>
            <p:cNvSpPr/>
            <p:nvPr/>
          </p:nvSpPr>
          <p:spPr>
            <a:xfrm>
              <a:off x="4558564" y="2833502"/>
              <a:ext cx="292920" cy="254485"/>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panose="020B0604020202020204"/>
                  <a:ea typeface="+mn-ea"/>
                  <a:cs typeface="+mn-cs"/>
                </a:rPr>
                <a:t>.</a:t>
              </a:r>
            </a:p>
          </p:txBody>
        </p:sp>
        <p:sp>
          <p:nvSpPr>
            <p:cNvPr id="115" name="Oval 114">
              <a:extLst>
                <a:ext uri="{FF2B5EF4-FFF2-40B4-BE49-F238E27FC236}">
                  <a16:creationId xmlns:a16="http://schemas.microsoft.com/office/drawing/2014/main" id="{FF455462-D714-4280-9D30-E0D3421656B5}"/>
                </a:ext>
              </a:extLst>
            </p:cNvPr>
            <p:cNvSpPr/>
            <p:nvPr/>
          </p:nvSpPr>
          <p:spPr>
            <a:xfrm>
              <a:off x="4682164" y="2924293"/>
              <a:ext cx="45719" cy="45719"/>
            </a:xfrm>
            <a:prstGeom prst="ellipse">
              <a:avLst/>
            </a:prstGeom>
            <a:solidFill>
              <a:sysClr val="windowText" lastClr="000000"/>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16" name="Oval 115">
              <a:extLst>
                <a:ext uri="{FF2B5EF4-FFF2-40B4-BE49-F238E27FC236}">
                  <a16:creationId xmlns:a16="http://schemas.microsoft.com/office/drawing/2014/main" id="{B9AD9294-7500-4D09-B283-5758B21EC474}"/>
                </a:ext>
              </a:extLst>
            </p:cNvPr>
            <p:cNvSpPr/>
            <p:nvPr/>
          </p:nvSpPr>
          <p:spPr>
            <a:xfrm>
              <a:off x="1509541" y="2832381"/>
              <a:ext cx="457200" cy="457200"/>
            </a:xfrm>
            <a:prstGeom prst="ellipse">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17" name="Plus 15">
              <a:extLst>
                <a:ext uri="{FF2B5EF4-FFF2-40B4-BE49-F238E27FC236}">
                  <a16:creationId xmlns:a16="http://schemas.microsoft.com/office/drawing/2014/main" id="{8CDBA859-9F2F-404B-979A-0A1EA0359E3B}"/>
                </a:ext>
              </a:extLst>
            </p:cNvPr>
            <p:cNvSpPr/>
            <p:nvPr/>
          </p:nvSpPr>
          <p:spPr>
            <a:xfrm>
              <a:off x="1509541" y="2832381"/>
              <a:ext cx="457200" cy="457200"/>
            </a:xfrm>
            <a:prstGeom prst="mathPlus">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18" name="Oval 117">
              <a:extLst>
                <a:ext uri="{FF2B5EF4-FFF2-40B4-BE49-F238E27FC236}">
                  <a16:creationId xmlns:a16="http://schemas.microsoft.com/office/drawing/2014/main" id="{D18EB462-E3CA-4CA5-B88F-99C6AF5058DF}"/>
                </a:ext>
              </a:extLst>
            </p:cNvPr>
            <p:cNvSpPr/>
            <p:nvPr/>
          </p:nvSpPr>
          <p:spPr>
            <a:xfrm>
              <a:off x="7163208" y="2831023"/>
              <a:ext cx="457200" cy="457200"/>
            </a:xfrm>
            <a:prstGeom prst="ellipse">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19" name="Minus 17">
              <a:extLst>
                <a:ext uri="{FF2B5EF4-FFF2-40B4-BE49-F238E27FC236}">
                  <a16:creationId xmlns:a16="http://schemas.microsoft.com/office/drawing/2014/main" id="{36C054E9-1C04-4CF8-ABA8-43E5CDBCFE50}"/>
                </a:ext>
              </a:extLst>
            </p:cNvPr>
            <p:cNvSpPr/>
            <p:nvPr/>
          </p:nvSpPr>
          <p:spPr>
            <a:xfrm>
              <a:off x="7163208" y="2831023"/>
              <a:ext cx="457200" cy="457200"/>
            </a:xfrm>
            <a:prstGeom prst="mathMinus">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0" name="TextBox 119">
              <a:extLst>
                <a:ext uri="{FF2B5EF4-FFF2-40B4-BE49-F238E27FC236}">
                  <a16:creationId xmlns:a16="http://schemas.microsoft.com/office/drawing/2014/main" id="{1C2C333F-6D23-44F4-9969-BB2A30759C5B}"/>
                </a:ext>
              </a:extLst>
            </p:cNvPr>
            <p:cNvSpPr txBox="1"/>
            <p:nvPr/>
          </p:nvSpPr>
          <p:spPr>
            <a:xfrm>
              <a:off x="1111675" y="2691649"/>
              <a:ext cx="460382" cy="369332"/>
            </a:xfrm>
            <a:prstGeom prst="rect">
              <a:avLst/>
            </a:prstGeom>
            <a:noFill/>
          </p:spPr>
          <p:txBody>
            <a:bodyPr wrap="square" rtlCol="0">
              <a:spAutoFit/>
            </a:bodyPr>
            <a:lstStyle/>
            <a:p>
              <a:r>
                <a:rPr lang="tr-TR" b="1" dirty="0">
                  <a:solidFill>
                    <a:prstClr val="black"/>
                  </a:solidFill>
                  <a:latin typeface="Arial" panose="020B0604020202020204"/>
                </a:rPr>
                <a:t>+</a:t>
              </a:r>
              <a:r>
                <a:rPr lang="en-US" b="1" dirty="0">
                  <a:solidFill>
                    <a:prstClr val="black"/>
                  </a:solidFill>
                  <a:latin typeface="Arial" panose="020B0604020202020204"/>
                </a:rPr>
                <a:t>q</a:t>
              </a:r>
              <a:endParaRPr lang="en-US" b="1" baseline="-25000" dirty="0">
                <a:solidFill>
                  <a:prstClr val="black"/>
                </a:solidFill>
                <a:latin typeface="Arial" panose="020B0604020202020204"/>
              </a:endParaRPr>
            </a:p>
          </p:txBody>
        </p:sp>
        <p:sp>
          <p:nvSpPr>
            <p:cNvPr id="121" name="TextBox 120">
              <a:extLst>
                <a:ext uri="{FF2B5EF4-FFF2-40B4-BE49-F238E27FC236}">
                  <a16:creationId xmlns:a16="http://schemas.microsoft.com/office/drawing/2014/main" id="{7EF60840-0FDE-4E0B-8856-0BDF71B55A6E}"/>
                </a:ext>
              </a:extLst>
            </p:cNvPr>
            <p:cNvSpPr txBox="1"/>
            <p:nvPr/>
          </p:nvSpPr>
          <p:spPr>
            <a:xfrm>
              <a:off x="6821781" y="2626187"/>
              <a:ext cx="402674" cy="369332"/>
            </a:xfrm>
            <a:prstGeom prst="rect">
              <a:avLst/>
            </a:prstGeom>
            <a:noFill/>
          </p:spPr>
          <p:txBody>
            <a:bodyPr wrap="none" rtlCol="0">
              <a:spAutoFit/>
            </a:bodyPr>
            <a:lstStyle/>
            <a:p>
              <a:r>
                <a:rPr lang="tr-TR" b="1" dirty="0">
                  <a:solidFill>
                    <a:prstClr val="black"/>
                  </a:solidFill>
                  <a:latin typeface="Arial" panose="020B0604020202020204"/>
                </a:rPr>
                <a:t>-</a:t>
              </a:r>
              <a:r>
                <a:rPr lang="en-US" b="1" dirty="0">
                  <a:solidFill>
                    <a:prstClr val="black"/>
                  </a:solidFill>
                  <a:latin typeface="Arial" panose="020B0604020202020204"/>
                </a:rPr>
                <a:t>q</a:t>
              </a:r>
              <a:endParaRPr lang="en-US" b="1" baseline="-25000" dirty="0">
                <a:solidFill>
                  <a:prstClr val="black"/>
                </a:solidFill>
                <a:latin typeface="Arial" panose="020B0604020202020204"/>
              </a:endParaRPr>
            </a:p>
          </p:txBody>
        </p:sp>
        <p:sp>
          <p:nvSpPr>
            <p:cNvPr id="122" name="Oval 121">
              <a:extLst>
                <a:ext uri="{FF2B5EF4-FFF2-40B4-BE49-F238E27FC236}">
                  <a16:creationId xmlns:a16="http://schemas.microsoft.com/office/drawing/2014/main" id="{CE14FC88-3F2F-460D-A29F-0C6CC2F1151B}"/>
                </a:ext>
              </a:extLst>
            </p:cNvPr>
            <p:cNvSpPr/>
            <p:nvPr/>
          </p:nvSpPr>
          <p:spPr>
            <a:xfrm>
              <a:off x="4507764" y="1311195"/>
              <a:ext cx="101600" cy="95955"/>
            </a:xfrm>
            <a:prstGeom prst="ellipse">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12" name="Left Brace 111">
              <a:extLst>
                <a:ext uri="{FF2B5EF4-FFF2-40B4-BE49-F238E27FC236}">
                  <a16:creationId xmlns:a16="http://schemas.microsoft.com/office/drawing/2014/main" id="{CC74EAE7-D9D3-4136-B2C4-D3947389977A}"/>
                </a:ext>
              </a:extLst>
            </p:cNvPr>
            <p:cNvSpPr/>
            <p:nvPr/>
          </p:nvSpPr>
          <p:spPr>
            <a:xfrm rot="5400000">
              <a:off x="5798465" y="1463070"/>
              <a:ext cx="353020" cy="2833665"/>
            </a:xfrm>
            <a:prstGeom prst="leftBrace">
              <a:avLst/>
            </a:prstGeom>
            <a:no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126" name="TextBox 125">
              <a:extLst>
                <a:ext uri="{FF2B5EF4-FFF2-40B4-BE49-F238E27FC236}">
                  <a16:creationId xmlns:a16="http://schemas.microsoft.com/office/drawing/2014/main" id="{52F5F179-8DE5-42AE-8954-42528A74CFCA}"/>
                </a:ext>
              </a:extLst>
            </p:cNvPr>
            <p:cNvSpPr txBox="1"/>
            <p:nvPr/>
          </p:nvSpPr>
          <p:spPr>
            <a:xfrm>
              <a:off x="3020878" y="2409619"/>
              <a:ext cx="312906" cy="369332"/>
            </a:xfrm>
            <a:prstGeom prst="rect">
              <a:avLst/>
            </a:prstGeom>
            <a:noFill/>
          </p:spPr>
          <p:txBody>
            <a:bodyPr wrap="none" rtlCol="0">
              <a:spAutoFit/>
            </a:bodyPr>
            <a:lstStyle/>
            <a:p>
              <a:r>
                <a:rPr lang="tr-TR" dirty="0">
                  <a:solidFill>
                    <a:prstClr val="black"/>
                  </a:solidFill>
                  <a:latin typeface="Arial" panose="020B0604020202020204"/>
                </a:rPr>
                <a:t>a</a:t>
              </a:r>
              <a:endParaRPr lang="en-US" baseline="-25000" dirty="0">
                <a:solidFill>
                  <a:prstClr val="black"/>
                </a:solidFill>
                <a:latin typeface="Arial" panose="020B0604020202020204"/>
              </a:endParaRPr>
            </a:p>
          </p:txBody>
        </p:sp>
        <p:sp>
          <p:nvSpPr>
            <p:cNvPr id="127" name="Left Brace 126">
              <a:extLst>
                <a:ext uri="{FF2B5EF4-FFF2-40B4-BE49-F238E27FC236}">
                  <a16:creationId xmlns:a16="http://schemas.microsoft.com/office/drawing/2014/main" id="{B1999B7A-0DF3-41A3-BDB0-880B78DC4924}"/>
                </a:ext>
              </a:extLst>
            </p:cNvPr>
            <p:cNvSpPr/>
            <p:nvPr/>
          </p:nvSpPr>
          <p:spPr>
            <a:xfrm rot="5400000">
              <a:off x="2971733" y="1471405"/>
              <a:ext cx="353020" cy="2834640"/>
            </a:xfrm>
            <a:prstGeom prst="leftBrace">
              <a:avLst/>
            </a:prstGeom>
            <a:no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130" name="TextBox 129">
              <a:extLst>
                <a:ext uri="{FF2B5EF4-FFF2-40B4-BE49-F238E27FC236}">
                  <a16:creationId xmlns:a16="http://schemas.microsoft.com/office/drawing/2014/main" id="{CD5BBB1C-D829-4442-BE3A-1D810F6FA9CE}"/>
                </a:ext>
              </a:extLst>
            </p:cNvPr>
            <p:cNvSpPr txBox="1"/>
            <p:nvPr/>
          </p:nvSpPr>
          <p:spPr>
            <a:xfrm rot="1851097">
              <a:off x="6159768" y="1442291"/>
              <a:ext cx="359394" cy="369332"/>
            </a:xfrm>
            <a:prstGeom prst="rect">
              <a:avLst/>
            </a:prstGeom>
            <a:noFill/>
          </p:spPr>
          <p:txBody>
            <a:bodyPr wrap="none" rtlCol="0">
              <a:spAutoFit/>
            </a:bodyPr>
            <a:lstStyle/>
            <a:p>
              <a:r>
                <a:rPr lang="tr-TR" b="1" dirty="0">
                  <a:solidFill>
                    <a:prstClr val="black"/>
                  </a:solidFill>
                  <a:latin typeface="Arial" panose="020B0604020202020204"/>
                </a:rPr>
                <a:t>r</a:t>
              </a:r>
              <a:r>
                <a:rPr lang="tr-TR" b="1" baseline="-25000" dirty="0">
                  <a:solidFill>
                    <a:prstClr val="black"/>
                  </a:solidFill>
                  <a:latin typeface="Arial" panose="020B0604020202020204"/>
                </a:rPr>
                <a:t>1</a:t>
              </a:r>
              <a:endParaRPr lang="en-US" b="1" baseline="-25000" dirty="0">
                <a:solidFill>
                  <a:prstClr val="black"/>
                </a:solidFill>
                <a:latin typeface="Arial" panose="020B0604020202020204"/>
              </a:endParaRPr>
            </a:p>
          </p:txBody>
        </p:sp>
        <p:sp>
          <p:nvSpPr>
            <p:cNvPr id="131" name="Left Brace 130">
              <a:extLst>
                <a:ext uri="{FF2B5EF4-FFF2-40B4-BE49-F238E27FC236}">
                  <a16:creationId xmlns:a16="http://schemas.microsoft.com/office/drawing/2014/main" id="{9C37A28A-10FF-4BE4-9833-3819EAD0FD62}"/>
                </a:ext>
              </a:extLst>
            </p:cNvPr>
            <p:cNvSpPr/>
            <p:nvPr/>
          </p:nvSpPr>
          <p:spPr>
            <a:xfrm rot="7251097">
              <a:off x="5929491" y="310289"/>
              <a:ext cx="353020" cy="3242282"/>
            </a:xfrm>
            <a:prstGeom prst="leftBrace">
              <a:avLst/>
            </a:prstGeom>
            <a:no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133" name="Oval 132">
              <a:extLst>
                <a:ext uri="{FF2B5EF4-FFF2-40B4-BE49-F238E27FC236}">
                  <a16:creationId xmlns:a16="http://schemas.microsoft.com/office/drawing/2014/main" id="{450D3C75-9551-449F-8132-77755A5A8BB4}"/>
                </a:ext>
              </a:extLst>
            </p:cNvPr>
            <p:cNvSpPr/>
            <p:nvPr/>
          </p:nvSpPr>
          <p:spPr>
            <a:xfrm>
              <a:off x="4514763" y="3433402"/>
              <a:ext cx="101600" cy="95955"/>
            </a:xfrm>
            <a:prstGeom prst="ellipse">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36" name="TextBox 135">
              <a:extLst>
                <a:ext uri="{FF2B5EF4-FFF2-40B4-BE49-F238E27FC236}">
                  <a16:creationId xmlns:a16="http://schemas.microsoft.com/office/drawing/2014/main" id="{BC1DBF6B-12F9-4E28-BC0D-DB4B70952564}"/>
                </a:ext>
              </a:extLst>
            </p:cNvPr>
            <p:cNvSpPr txBox="1"/>
            <p:nvPr/>
          </p:nvSpPr>
          <p:spPr>
            <a:xfrm rot="1104583">
              <a:off x="2903149" y="3578959"/>
              <a:ext cx="359394" cy="369332"/>
            </a:xfrm>
            <a:prstGeom prst="rect">
              <a:avLst/>
            </a:prstGeom>
            <a:noFill/>
          </p:spPr>
          <p:txBody>
            <a:bodyPr wrap="none" rtlCol="0">
              <a:spAutoFit/>
            </a:bodyPr>
            <a:lstStyle/>
            <a:p>
              <a:r>
                <a:rPr lang="tr-TR" b="1" dirty="0">
                  <a:solidFill>
                    <a:prstClr val="black"/>
                  </a:solidFill>
                  <a:latin typeface="Arial" panose="020B0604020202020204"/>
                </a:rPr>
                <a:t>r</a:t>
              </a:r>
              <a:r>
                <a:rPr lang="tr-TR" b="1" baseline="-25000" dirty="0">
                  <a:solidFill>
                    <a:prstClr val="black"/>
                  </a:solidFill>
                  <a:latin typeface="Arial" panose="020B0604020202020204"/>
                </a:rPr>
                <a:t>2</a:t>
              </a:r>
              <a:endParaRPr lang="en-US" b="1" baseline="-25000" dirty="0">
                <a:solidFill>
                  <a:prstClr val="black"/>
                </a:solidFill>
                <a:latin typeface="Arial" panose="020B0604020202020204"/>
              </a:endParaRPr>
            </a:p>
          </p:txBody>
        </p:sp>
        <p:sp>
          <p:nvSpPr>
            <p:cNvPr id="137" name="Left Brace 136">
              <a:extLst>
                <a:ext uri="{FF2B5EF4-FFF2-40B4-BE49-F238E27FC236}">
                  <a16:creationId xmlns:a16="http://schemas.microsoft.com/office/drawing/2014/main" id="{5F44189F-4267-4233-82EB-193ECA0ADDED}"/>
                </a:ext>
              </a:extLst>
            </p:cNvPr>
            <p:cNvSpPr/>
            <p:nvPr/>
          </p:nvSpPr>
          <p:spPr>
            <a:xfrm rot="16762542">
              <a:off x="2958175" y="2057510"/>
              <a:ext cx="353020" cy="2861469"/>
            </a:xfrm>
            <a:prstGeom prst="leftBrace">
              <a:avLst/>
            </a:prstGeom>
            <a:no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a:ea typeface="+mn-ea"/>
                <a:cs typeface="+mn-cs"/>
              </a:endParaRPr>
            </a:p>
          </p:txBody>
        </p:sp>
        <p:sp>
          <p:nvSpPr>
            <p:cNvPr id="138" name="Rectangle 137">
              <a:extLst>
                <a:ext uri="{FF2B5EF4-FFF2-40B4-BE49-F238E27FC236}">
                  <a16:creationId xmlns:a16="http://schemas.microsoft.com/office/drawing/2014/main" id="{90C04BF7-B555-43B7-8AC3-AD5D675210A8}"/>
                </a:ext>
              </a:extLst>
            </p:cNvPr>
            <p:cNvSpPr/>
            <p:nvPr/>
          </p:nvSpPr>
          <p:spPr>
            <a:xfrm>
              <a:off x="514813" y="199229"/>
              <a:ext cx="6508305" cy="369332"/>
            </a:xfrm>
            <a:prstGeom prst="rect">
              <a:avLst/>
            </a:prstGeom>
          </p:spPr>
          <p:txBody>
            <a:bodyPr wrap="square">
              <a:spAutoFit/>
            </a:bodyPr>
            <a:lstStyle/>
            <a:p>
              <a:r>
                <a:rPr lang="en-US" dirty="0"/>
                <a:t>What is the electric potential difference between point</a:t>
              </a:r>
              <a:r>
                <a:rPr lang="tr-TR" dirty="0"/>
                <a:t>s</a:t>
              </a:r>
              <a:r>
                <a:rPr lang="en-US" dirty="0"/>
                <a:t> A and B?  </a:t>
              </a:r>
            </a:p>
          </p:txBody>
        </p:sp>
        <p:sp>
          <p:nvSpPr>
            <p:cNvPr id="139" name="Rectangle 138">
              <a:extLst>
                <a:ext uri="{FF2B5EF4-FFF2-40B4-BE49-F238E27FC236}">
                  <a16:creationId xmlns:a16="http://schemas.microsoft.com/office/drawing/2014/main" id="{660F75A8-2731-43F5-B58D-7E4E8EAA6380}"/>
                </a:ext>
              </a:extLst>
            </p:cNvPr>
            <p:cNvSpPr/>
            <p:nvPr/>
          </p:nvSpPr>
          <p:spPr>
            <a:xfrm>
              <a:off x="514813" y="590207"/>
              <a:ext cx="6508305" cy="369332"/>
            </a:xfrm>
            <a:prstGeom prst="rect">
              <a:avLst/>
            </a:prstGeom>
          </p:spPr>
          <p:txBody>
            <a:bodyPr wrap="square">
              <a:spAutoFit/>
            </a:bodyPr>
            <a:lstStyle/>
            <a:p>
              <a:r>
                <a:rPr lang="tr-TR" dirty="0"/>
                <a:t>A ve B noktaları arasındaki elektrik potansiyel farkı nedir?</a:t>
              </a:r>
              <a:endParaRPr lang="en-US" dirty="0"/>
            </a:p>
          </p:txBody>
        </p:sp>
        <p:sp>
          <p:nvSpPr>
            <p:cNvPr id="140" name="TextBox 139">
              <a:extLst>
                <a:ext uri="{FF2B5EF4-FFF2-40B4-BE49-F238E27FC236}">
                  <a16:creationId xmlns:a16="http://schemas.microsoft.com/office/drawing/2014/main" id="{D378B441-3204-45F7-B712-DC988575629F}"/>
                </a:ext>
              </a:extLst>
            </p:cNvPr>
            <p:cNvSpPr txBox="1"/>
            <p:nvPr/>
          </p:nvSpPr>
          <p:spPr>
            <a:xfrm>
              <a:off x="8075647" y="700351"/>
              <a:ext cx="42351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a:t>
              </a:r>
            </a:p>
          </p:txBody>
        </p:sp>
        <p:sp>
          <p:nvSpPr>
            <p:cNvPr id="141" name="TextBox 140">
              <a:extLst>
                <a:ext uri="{FF2B5EF4-FFF2-40B4-BE49-F238E27FC236}">
                  <a16:creationId xmlns:a16="http://schemas.microsoft.com/office/drawing/2014/main" id="{7FC47BB5-1F7C-4471-9889-35D69CF457B8}"/>
                </a:ext>
              </a:extLst>
            </p:cNvPr>
            <p:cNvSpPr txBox="1"/>
            <p:nvPr/>
          </p:nvSpPr>
          <p:spPr>
            <a:xfrm>
              <a:off x="8009223" y="1586499"/>
              <a:ext cx="55976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a:t>
              </a:r>
            </a:p>
          </p:txBody>
        </p:sp>
        <p:sp>
          <p:nvSpPr>
            <p:cNvPr id="142" name="TextBox 141">
              <a:extLst>
                <a:ext uri="{FF2B5EF4-FFF2-40B4-BE49-F238E27FC236}">
                  <a16:creationId xmlns:a16="http://schemas.microsoft.com/office/drawing/2014/main" id="{6F0E1A51-1648-4CBC-A5A6-FC1CE06CC86C}"/>
                </a:ext>
              </a:extLst>
            </p:cNvPr>
            <p:cNvSpPr txBox="1"/>
            <p:nvPr/>
          </p:nvSpPr>
          <p:spPr>
            <a:xfrm>
              <a:off x="7939392" y="2472647"/>
              <a:ext cx="69602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III.</a:t>
              </a:r>
            </a:p>
          </p:txBody>
        </p:sp>
        <p:sp>
          <p:nvSpPr>
            <p:cNvPr id="143" name="TextBox 142">
              <a:extLst>
                <a:ext uri="{FF2B5EF4-FFF2-40B4-BE49-F238E27FC236}">
                  <a16:creationId xmlns:a16="http://schemas.microsoft.com/office/drawing/2014/main" id="{FCF3FA79-1C85-4463-B8FF-3D5AD444BE47}"/>
                </a:ext>
              </a:extLst>
            </p:cNvPr>
            <p:cNvSpPr txBox="1"/>
            <p:nvPr/>
          </p:nvSpPr>
          <p:spPr>
            <a:xfrm>
              <a:off x="7939392" y="3358793"/>
              <a:ext cx="66717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IV.</a:t>
              </a:r>
            </a:p>
          </p:txBody>
        </p:sp>
        <p:sp>
          <p:nvSpPr>
            <p:cNvPr id="144" name="TextBox 143">
              <a:extLst>
                <a:ext uri="{FF2B5EF4-FFF2-40B4-BE49-F238E27FC236}">
                  <a16:creationId xmlns:a16="http://schemas.microsoft.com/office/drawing/2014/main" id="{FA8B1B0D-66D8-4591-8372-A9DFCABDFDF2}"/>
                </a:ext>
              </a:extLst>
            </p:cNvPr>
            <p:cNvSpPr txBox="1"/>
            <p:nvPr/>
          </p:nvSpPr>
          <p:spPr>
            <a:xfrm>
              <a:off x="8007519" y="4244941"/>
              <a:ext cx="5309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E7C6E270-2F07-40DB-8CCC-B075845BEA6D}"/>
                    </a:ext>
                  </a:extLst>
                </p:cNvPr>
                <p:cNvSpPr txBox="1"/>
                <p:nvPr/>
              </p:nvSpPr>
              <p:spPr>
                <a:xfrm>
                  <a:off x="8538434" y="648076"/>
                  <a:ext cx="197765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𝑞</m:t>
                            </m:r>
                          </m:num>
                          <m:den>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0</m:t>
                                </m:r>
                              </m:sub>
                            </m:sSub>
                          </m:den>
                        </m:f>
                        <m:d>
                          <m:dPr>
                            <m:ctrlPr>
                              <a:rPr lang="tr-TR"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2</m:t>
                                    </m:r>
                                  </m:sub>
                                </m:sSub>
                              </m:den>
                            </m:f>
                            <m:r>
                              <a:rPr lang="tr-TR"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tr-TR" sz="2400" i="1">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1</m:t>
                                    </m:r>
                                  </m:sub>
                                </m:sSub>
                              </m:den>
                            </m:f>
                          </m:e>
                        </m:d>
                      </m:oMath>
                    </m:oMathPara>
                  </a14:m>
                  <a:endParaRPr lang="tr-TR" sz="2400" dirty="0"/>
                </a:p>
              </p:txBody>
            </p:sp>
          </mc:Choice>
          <mc:Fallback xmlns="">
            <p:sp>
              <p:nvSpPr>
                <p:cNvPr id="145" name="TextBox 144">
                  <a:extLst>
                    <a:ext uri="{FF2B5EF4-FFF2-40B4-BE49-F238E27FC236}">
                      <a16:creationId xmlns:a16="http://schemas.microsoft.com/office/drawing/2014/main" id="{E7C6E270-2F07-40DB-8CCC-B075845BEA6D}"/>
                    </a:ext>
                  </a:extLst>
                </p:cNvPr>
                <p:cNvSpPr txBox="1">
                  <a:spLocks noRot="1" noChangeAspect="1" noMove="1" noResize="1" noEditPoints="1" noAdjustHandles="1" noChangeArrowheads="1" noChangeShapeType="1" noTextEdit="1"/>
                </p:cNvSpPr>
                <p:nvPr/>
              </p:nvSpPr>
              <p:spPr>
                <a:xfrm>
                  <a:off x="8538434" y="648076"/>
                  <a:ext cx="1977657" cy="8298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00C25B0A-BE1B-4F09-811C-02F1526EA68F}"/>
                    </a:ext>
                  </a:extLst>
                </p:cNvPr>
                <p:cNvSpPr txBox="1"/>
                <p:nvPr/>
              </p:nvSpPr>
              <p:spPr>
                <a:xfrm>
                  <a:off x="8499161" y="1507423"/>
                  <a:ext cx="1970539"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𝑞</m:t>
                            </m:r>
                          </m:num>
                          <m:den>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0</m:t>
                                </m:r>
                              </m:sub>
                            </m:sSub>
                          </m:den>
                        </m:f>
                        <m:d>
                          <m:dPr>
                            <m:ctrlPr>
                              <a:rPr lang="tr-TR"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1</m:t>
                                    </m:r>
                                  </m:sub>
                                </m:sSub>
                              </m:den>
                            </m:f>
                            <m:r>
                              <a:rPr lang="tr-TR"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tr-TR" sz="2400" i="1">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2</m:t>
                                    </m:r>
                                  </m:sub>
                                </m:sSub>
                              </m:den>
                            </m:f>
                          </m:e>
                        </m:d>
                      </m:oMath>
                    </m:oMathPara>
                  </a14:m>
                  <a:endParaRPr lang="tr-TR" sz="2400" dirty="0"/>
                </a:p>
              </p:txBody>
            </p:sp>
          </mc:Choice>
          <mc:Fallback xmlns="">
            <p:sp>
              <p:nvSpPr>
                <p:cNvPr id="146" name="TextBox 145">
                  <a:extLst>
                    <a:ext uri="{FF2B5EF4-FFF2-40B4-BE49-F238E27FC236}">
                      <a16:creationId xmlns:a16="http://schemas.microsoft.com/office/drawing/2014/main" id="{00C25B0A-BE1B-4F09-811C-02F1526EA68F}"/>
                    </a:ext>
                  </a:extLst>
                </p:cNvPr>
                <p:cNvSpPr txBox="1">
                  <a:spLocks noRot="1" noChangeAspect="1" noMove="1" noResize="1" noEditPoints="1" noAdjustHandles="1" noChangeArrowheads="1" noChangeShapeType="1" noTextEdit="1"/>
                </p:cNvSpPr>
                <p:nvPr/>
              </p:nvSpPr>
              <p:spPr>
                <a:xfrm>
                  <a:off x="8499161" y="1507423"/>
                  <a:ext cx="1970539" cy="8298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7B5E4A1E-8786-430A-B45F-62B651472777}"/>
                    </a:ext>
                  </a:extLst>
                </p:cNvPr>
                <p:cNvSpPr txBox="1"/>
                <p:nvPr/>
              </p:nvSpPr>
              <p:spPr>
                <a:xfrm>
                  <a:off x="8652105" y="2582826"/>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400" i="1" smtClean="0">
                            <a:latin typeface="Cambria Math" panose="02040503050406030204" pitchFamily="18" charset="0"/>
                            <a:ea typeface="Cambria Math" panose="02040503050406030204" pitchFamily="18" charset="0"/>
                          </a:rPr>
                          <m:t>0</m:t>
                        </m:r>
                      </m:oMath>
                    </m:oMathPara>
                  </a14:m>
                  <a:endParaRPr lang="tr-TR" sz="2400" dirty="0"/>
                </a:p>
              </p:txBody>
            </p:sp>
          </mc:Choice>
          <mc:Fallback xmlns="">
            <p:sp>
              <p:nvSpPr>
                <p:cNvPr id="147" name="TextBox 146">
                  <a:extLst>
                    <a:ext uri="{FF2B5EF4-FFF2-40B4-BE49-F238E27FC236}">
                      <a16:creationId xmlns:a16="http://schemas.microsoft.com/office/drawing/2014/main" id="{7B5E4A1E-8786-430A-B45F-62B651472777}"/>
                    </a:ext>
                  </a:extLst>
                </p:cNvPr>
                <p:cNvSpPr txBox="1">
                  <a:spLocks noRot="1" noChangeAspect="1" noMove="1" noResize="1" noEditPoints="1" noAdjustHandles="1" noChangeArrowheads="1" noChangeShapeType="1" noTextEdit="1"/>
                </p:cNvSpPr>
                <p:nvPr/>
              </p:nvSpPr>
              <p:spPr>
                <a:xfrm>
                  <a:off x="8652105" y="2582826"/>
                  <a:ext cx="238847" cy="369332"/>
                </a:xfrm>
                <a:prstGeom prst="rect">
                  <a:avLst/>
                </a:prstGeom>
                <a:blipFill>
                  <a:blip r:embed="rId4"/>
                  <a:stretch>
                    <a:fillRect l="-28205"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848AE958-E907-4A6B-81AA-F4ED65C834E0}"/>
                    </a:ext>
                  </a:extLst>
                </p:cNvPr>
                <p:cNvSpPr txBox="1"/>
                <p:nvPr/>
              </p:nvSpPr>
              <p:spPr>
                <a:xfrm>
                  <a:off x="8623511" y="3281160"/>
                  <a:ext cx="1977657" cy="837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sSup>
                              <m:sSupPr>
                                <m:ctrlPr>
                                  <a:rPr lang="en-US" sz="2400" i="1" smtClean="0">
                                    <a:latin typeface="Cambria Math" panose="02040503050406030204" pitchFamily="18" charset="0"/>
                                    <a:ea typeface="Cambria Math" panose="02040503050406030204" pitchFamily="18" charset="0"/>
                                  </a:rPr>
                                </m:ctrlPr>
                              </m:sSupPr>
                              <m:e>
                                <m:r>
                                  <a:rPr lang="tr-TR" sz="2400" b="0" i="1" smtClean="0">
                                    <a:latin typeface="Cambria Math" panose="02040503050406030204" pitchFamily="18" charset="0"/>
                                    <a:ea typeface="Cambria Math" panose="02040503050406030204" pitchFamily="18" charset="0"/>
                                  </a:rPr>
                                  <m:t>𝑞</m:t>
                                </m:r>
                              </m:e>
                              <m:sup>
                                <m:r>
                                  <a:rPr lang="tr-TR" sz="2400" b="0" i="1" smtClean="0">
                                    <a:latin typeface="Cambria Math" panose="02040503050406030204" pitchFamily="18" charset="0"/>
                                    <a:ea typeface="Cambria Math" panose="02040503050406030204" pitchFamily="18" charset="0"/>
                                  </a:rPr>
                                  <m:t>2</m:t>
                                </m:r>
                              </m:sup>
                            </m:sSup>
                          </m:num>
                          <m:den>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0</m:t>
                                </m:r>
                              </m:sub>
                            </m:sSub>
                          </m:den>
                        </m:f>
                        <m:d>
                          <m:dPr>
                            <m:ctrlPr>
                              <a:rPr lang="tr-TR"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2</m:t>
                                    </m:r>
                                  </m:sub>
                                </m:sSub>
                              </m:den>
                            </m:f>
                            <m:r>
                              <a:rPr lang="tr-TR"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tr-TR" sz="2400" i="1">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1</m:t>
                                    </m:r>
                                  </m:sub>
                                </m:sSub>
                              </m:den>
                            </m:f>
                          </m:e>
                        </m:d>
                      </m:oMath>
                    </m:oMathPara>
                  </a14:m>
                  <a:endParaRPr lang="tr-TR" sz="2400" dirty="0"/>
                </a:p>
              </p:txBody>
            </p:sp>
          </mc:Choice>
          <mc:Fallback xmlns="">
            <p:sp>
              <p:nvSpPr>
                <p:cNvPr id="148" name="TextBox 147">
                  <a:extLst>
                    <a:ext uri="{FF2B5EF4-FFF2-40B4-BE49-F238E27FC236}">
                      <a16:creationId xmlns:a16="http://schemas.microsoft.com/office/drawing/2014/main" id="{848AE958-E907-4A6B-81AA-F4ED65C834E0}"/>
                    </a:ext>
                  </a:extLst>
                </p:cNvPr>
                <p:cNvSpPr txBox="1">
                  <a:spLocks noRot="1" noChangeAspect="1" noMove="1" noResize="1" noEditPoints="1" noAdjustHandles="1" noChangeArrowheads="1" noChangeShapeType="1" noTextEdit="1"/>
                </p:cNvSpPr>
                <p:nvPr/>
              </p:nvSpPr>
              <p:spPr>
                <a:xfrm>
                  <a:off x="8623511" y="3281160"/>
                  <a:ext cx="1977657" cy="8373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236D6E8B-DF6B-4C5B-A1E7-602F543D138A}"/>
                    </a:ext>
                  </a:extLst>
                </p:cNvPr>
                <p:cNvSpPr txBox="1"/>
                <p:nvPr/>
              </p:nvSpPr>
              <p:spPr>
                <a:xfrm>
                  <a:off x="8538434" y="4168104"/>
                  <a:ext cx="2103396" cy="862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tr-TR" sz="2400" i="1" smtClean="0">
                                <a:latin typeface="Cambria Math" panose="02040503050406030204" pitchFamily="18" charset="0"/>
                                <a:ea typeface="Cambria Math" panose="02040503050406030204" pitchFamily="18" charset="0"/>
                              </a:rPr>
                              <m:t>𝑞</m:t>
                            </m:r>
                          </m:num>
                          <m:den>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0</m:t>
                                </m:r>
                              </m:sub>
                            </m:sSub>
                          </m:den>
                        </m:f>
                        <m:d>
                          <m:dPr>
                            <m:ctrlPr>
                              <a:rPr lang="tr-TR"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Sup>
                                  <m:sSubSupPr>
                                    <m:ctrlPr>
                                      <a:rPr lang="en-US" sz="2400" i="1" smtClean="0">
                                        <a:latin typeface="Cambria Math" panose="02040503050406030204" pitchFamily="18" charset="0"/>
                                        <a:ea typeface="Cambria Math" panose="02040503050406030204" pitchFamily="18" charset="0"/>
                                      </a:rPr>
                                    </m:ctrlPr>
                                  </m:sSubSupPr>
                                  <m:e>
                                    <m:r>
                                      <a:rPr lang="tr-TR" sz="2400" b="0" i="1" smtClean="0">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2</m:t>
                                    </m:r>
                                  </m:sub>
                                  <m:sup>
                                    <m:r>
                                      <a:rPr lang="tr-TR" sz="2400" b="0" i="1" smtClean="0">
                                        <a:latin typeface="Cambria Math" panose="02040503050406030204" pitchFamily="18" charset="0"/>
                                        <a:ea typeface="Cambria Math" panose="02040503050406030204" pitchFamily="18" charset="0"/>
                                      </a:rPr>
                                      <m:t>2</m:t>
                                    </m:r>
                                  </m:sup>
                                </m:sSubSup>
                              </m:den>
                            </m:f>
                            <m:r>
                              <a:rPr lang="tr-TR"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tr-TR" sz="2400" b="0" i="0" smtClean="0">
                                    <a:latin typeface="Cambria Math" panose="02040503050406030204" pitchFamily="18" charset="0"/>
                                    <a:ea typeface="Cambria Math" panose="02040503050406030204" pitchFamily="18" charset="0"/>
                                  </a:rPr>
                                  <m:t>1</m:t>
                                </m:r>
                              </m:num>
                              <m:den>
                                <m:sSubSup>
                                  <m:sSubSupPr>
                                    <m:ctrlPr>
                                      <a:rPr lang="en-US" sz="2400" i="1">
                                        <a:latin typeface="Cambria Math" panose="02040503050406030204" pitchFamily="18" charset="0"/>
                                        <a:ea typeface="Cambria Math" panose="02040503050406030204" pitchFamily="18" charset="0"/>
                                      </a:rPr>
                                    </m:ctrlPr>
                                  </m:sSubSupPr>
                                  <m:e>
                                    <m:r>
                                      <a:rPr lang="tr-TR" sz="2400" i="1">
                                        <a:latin typeface="Cambria Math" panose="02040503050406030204" pitchFamily="18" charset="0"/>
                                        <a:ea typeface="Cambria Math" panose="02040503050406030204" pitchFamily="18" charset="0"/>
                                      </a:rPr>
                                      <m:t>𝑟</m:t>
                                    </m:r>
                                  </m:e>
                                  <m:sub>
                                    <m:r>
                                      <a:rPr lang="tr-TR" sz="2400" b="0" i="1" smtClean="0">
                                        <a:latin typeface="Cambria Math" panose="02040503050406030204" pitchFamily="18" charset="0"/>
                                        <a:ea typeface="Cambria Math" panose="02040503050406030204" pitchFamily="18" charset="0"/>
                                      </a:rPr>
                                      <m:t>1</m:t>
                                    </m:r>
                                  </m:sub>
                                  <m:sup>
                                    <m:r>
                                      <a:rPr lang="tr-TR" sz="2400" i="1">
                                        <a:latin typeface="Cambria Math" panose="02040503050406030204" pitchFamily="18" charset="0"/>
                                        <a:ea typeface="Cambria Math" panose="02040503050406030204" pitchFamily="18" charset="0"/>
                                      </a:rPr>
                                      <m:t>2</m:t>
                                    </m:r>
                                  </m:sup>
                                </m:sSubSup>
                              </m:den>
                            </m:f>
                          </m:e>
                        </m:d>
                      </m:oMath>
                    </m:oMathPara>
                  </a14:m>
                  <a:endParaRPr lang="tr-TR" sz="2400" dirty="0"/>
                </a:p>
              </p:txBody>
            </p:sp>
          </mc:Choice>
          <mc:Fallback xmlns="">
            <p:sp>
              <p:nvSpPr>
                <p:cNvPr id="149" name="TextBox 148">
                  <a:extLst>
                    <a:ext uri="{FF2B5EF4-FFF2-40B4-BE49-F238E27FC236}">
                      <a16:creationId xmlns:a16="http://schemas.microsoft.com/office/drawing/2014/main" id="{236D6E8B-DF6B-4C5B-A1E7-602F543D138A}"/>
                    </a:ext>
                  </a:extLst>
                </p:cNvPr>
                <p:cNvSpPr txBox="1">
                  <a:spLocks noRot="1" noChangeAspect="1" noMove="1" noResize="1" noEditPoints="1" noAdjustHandles="1" noChangeArrowheads="1" noChangeShapeType="1" noTextEdit="1"/>
                </p:cNvSpPr>
                <p:nvPr/>
              </p:nvSpPr>
              <p:spPr>
                <a:xfrm>
                  <a:off x="8538434" y="4168104"/>
                  <a:ext cx="2103396" cy="862544"/>
                </a:xfrm>
                <a:prstGeom prst="rect">
                  <a:avLst/>
                </a:prstGeom>
                <a:blipFill>
                  <a:blip r:embed="rId6"/>
                  <a:stretch>
                    <a:fillRect/>
                  </a:stretch>
                </a:blipFill>
              </p:spPr>
              <p:txBody>
                <a:bodyPr/>
                <a:lstStyle/>
                <a:p>
                  <a:r>
                    <a:rPr lang="en-US">
                      <a:noFill/>
                    </a:rPr>
                    <a:t> </a:t>
                  </a:r>
                </a:p>
              </p:txBody>
            </p:sp>
          </mc:Fallback>
        </mc:AlternateContent>
        <p:sp>
          <p:nvSpPr>
            <p:cNvPr id="2" name="Metin kutusu 1">
              <a:extLst>
                <a:ext uri="{FF2B5EF4-FFF2-40B4-BE49-F238E27FC236}">
                  <a16:creationId xmlns:a16="http://schemas.microsoft.com/office/drawing/2014/main" id="{67C0A29B-0DAC-480C-AF17-4B2E9C121F1F}"/>
                </a:ext>
              </a:extLst>
            </p:cNvPr>
            <p:cNvSpPr txBox="1"/>
            <p:nvPr/>
          </p:nvSpPr>
          <p:spPr>
            <a:xfrm>
              <a:off x="4193177" y="1285126"/>
              <a:ext cx="381885" cy="369332"/>
            </a:xfrm>
            <a:prstGeom prst="rect">
              <a:avLst/>
            </a:prstGeom>
            <a:noFill/>
          </p:spPr>
          <p:txBody>
            <a:bodyPr wrap="square" rtlCol="0">
              <a:spAutoFit/>
            </a:bodyPr>
            <a:lstStyle/>
            <a:p>
              <a:r>
                <a:rPr lang="tr-TR" dirty="0"/>
                <a:t>A</a:t>
              </a:r>
              <a:endParaRPr lang="en-US" dirty="0"/>
            </a:p>
          </p:txBody>
        </p:sp>
        <p:sp>
          <p:nvSpPr>
            <p:cNvPr id="38" name="Metin kutusu 37">
              <a:extLst>
                <a:ext uri="{FF2B5EF4-FFF2-40B4-BE49-F238E27FC236}">
                  <a16:creationId xmlns:a16="http://schemas.microsoft.com/office/drawing/2014/main" id="{52CCD5A8-54CF-4200-9DF5-B398CB72550F}"/>
                </a:ext>
              </a:extLst>
            </p:cNvPr>
            <p:cNvSpPr txBox="1"/>
            <p:nvPr/>
          </p:nvSpPr>
          <p:spPr>
            <a:xfrm>
              <a:off x="4633312" y="3426815"/>
              <a:ext cx="381885" cy="369332"/>
            </a:xfrm>
            <a:prstGeom prst="rect">
              <a:avLst/>
            </a:prstGeom>
            <a:noFill/>
          </p:spPr>
          <p:txBody>
            <a:bodyPr wrap="square" rtlCol="0">
              <a:spAutoFit/>
            </a:bodyPr>
            <a:lstStyle/>
            <a:p>
              <a:r>
                <a:rPr lang="tr-TR" dirty="0"/>
                <a:t>B</a:t>
              </a:r>
              <a:endParaRPr lang="en-US" dirty="0"/>
            </a:p>
          </p:txBody>
        </p:sp>
      </p:grpSp>
      <p:sp>
        <p:nvSpPr>
          <p:cNvPr id="39" name="Metin kutusu 38">
            <a:extLst>
              <a:ext uri="{FF2B5EF4-FFF2-40B4-BE49-F238E27FC236}">
                <a16:creationId xmlns:a16="http://schemas.microsoft.com/office/drawing/2014/main" id="{F6490A50-92FB-4684-BD71-9260B3FB9FA4}"/>
              </a:ext>
            </a:extLst>
          </p:cNvPr>
          <p:cNvSpPr txBox="1"/>
          <p:nvPr/>
        </p:nvSpPr>
        <p:spPr>
          <a:xfrm>
            <a:off x="286213" y="5850922"/>
            <a:ext cx="457200" cy="369332"/>
          </a:xfrm>
          <a:prstGeom prst="rect">
            <a:avLst/>
          </a:prstGeom>
          <a:noFill/>
        </p:spPr>
        <p:txBody>
          <a:bodyPr wrap="square" rtlCol="0">
            <a:spAutoFit/>
          </a:bodyPr>
          <a:lstStyle/>
          <a:p>
            <a:r>
              <a:rPr lang="tr-TR" dirty="0"/>
              <a:t>D7</a:t>
            </a:r>
          </a:p>
        </p:txBody>
      </p:sp>
    </p:spTree>
    <p:extLst>
      <p:ext uri="{BB962C8B-B14F-4D97-AF65-F5344CB8AC3E}">
        <p14:creationId xmlns:p14="http://schemas.microsoft.com/office/powerpoint/2010/main" val="172691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a:extLst>
              <a:ext uri="{FF2B5EF4-FFF2-40B4-BE49-F238E27FC236}">
                <a16:creationId xmlns:a16="http://schemas.microsoft.com/office/drawing/2014/main" id="{7917963B-B3B9-4559-8C0F-32766AAFC63C}"/>
              </a:ext>
            </a:extLst>
          </p:cNvPr>
          <p:cNvGrpSpPr/>
          <p:nvPr/>
        </p:nvGrpSpPr>
        <p:grpSpPr>
          <a:xfrm>
            <a:off x="2537252" y="377310"/>
            <a:ext cx="7002457" cy="1554101"/>
            <a:chOff x="2537252" y="377310"/>
            <a:chExt cx="7002457" cy="1554101"/>
          </a:xfrm>
        </p:grpSpPr>
        <mc:AlternateContent xmlns:mc="http://schemas.openxmlformats.org/markup-compatibility/2006" xmlns:a14="http://schemas.microsoft.com/office/drawing/2010/main">
          <mc:Choice Requires="a14">
            <p:sp>
              <p:nvSpPr>
                <p:cNvPr id="2" name="Dikdörtgen 1"/>
                <p:cNvSpPr/>
                <p:nvPr/>
              </p:nvSpPr>
              <p:spPr>
                <a:xfrm>
                  <a:off x="2537252" y="692696"/>
                  <a:ext cx="6079027" cy="1234249"/>
                </a:xfrm>
                <a:prstGeom prst="rect">
                  <a:avLst/>
                </a:prstGeom>
              </p:spPr>
              <p:txBody>
                <a:bodyPr wrap="square">
                  <a:spAutoFit/>
                </a:bodyPr>
                <a:lstStyle/>
                <a:p>
                  <a14:m>
                    <m:oMath xmlns:m="http://schemas.openxmlformats.org/officeDocument/2006/math">
                      <m:r>
                        <a:rPr lang="tr-TR" i="1" dirty="0" smtClean="0">
                          <a:latin typeface="Cambria Math" panose="02040503050406030204" pitchFamily="18" charset="0"/>
                          <a:sym typeface="Symbol"/>
                        </a:rPr>
                        <m:t></m:t>
                      </m:r>
                      <m:d>
                        <m:dPr>
                          <m:ctrlPr>
                            <a:rPr lang="tr-TR" i="1" dirty="0" smtClean="0">
                              <a:latin typeface="Cambria Math" panose="02040503050406030204" pitchFamily="18" charset="0"/>
                              <a:ea typeface="Cambria Math" panose="02040503050406030204" pitchFamily="18" charset="0"/>
                            </a:rPr>
                          </m:ctrlPr>
                        </m:dPr>
                        <m:e>
                          <m:r>
                            <a:rPr lang="tr-TR" i="1" dirty="0" smtClean="0">
                              <a:latin typeface="Cambria Math" panose="02040503050406030204" pitchFamily="18" charset="0"/>
                              <a:ea typeface="Cambria Math" panose="02040503050406030204" pitchFamily="18" charset="0"/>
                            </a:rPr>
                            <m:t>𝜃</m:t>
                          </m:r>
                        </m:e>
                      </m:d>
                      <m:r>
                        <a:rPr lang="tr-TR" i="1" dirty="0">
                          <a:latin typeface="Cambria Math" panose="02040503050406030204" pitchFamily="18" charset="0"/>
                        </a:rPr>
                        <m:t>=</m:t>
                      </m:r>
                      <m:r>
                        <a:rPr lang="tr-TR" b="0" i="1" dirty="0" smtClean="0">
                          <a:latin typeface="Cambria Math" panose="02040503050406030204" pitchFamily="18" charset="0"/>
                        </a:rPr>
                        <m:t>−</m:t>
                      </m:r>
                      <m:r>
                        <a:rPr lang="tr-TR" i="1" dirty="0">
                          <a:latin typeface="Cambria Math" panose="02040503050406030204" pitchFamily="18" charset="0"/>
                        </a:rPr>
                        <m:t>5</m:t>
                      </m:r>
                      <m:r>
                        <a:rPr lang="tr-TR" b="0" i="1" dirty="0" smtClean="0">
                          <a:latin typeface="Cambria Math" panose="02040503050406030204" pitchFamily="18" charset="0"/>
                        </a:rPr>
                        <m:t>,0</m:t>
                      </m:r>
                      <m:r>
                        <a:rPr lang="tr-TR" i="1" dirty="0" smtClean="0">
                          <a:latin typeface="Cambria Math" panose="02040503050406030204" pitchFamily="18" charset="0"/>
                          <a:ea typeface="Cambria Math" panose="02040503050406030204" pitchFamily="18" charset="0"/>
                        </a:rPr>
                        <m:t>×</m:t>
                      </m:r>
                      <m:sSup>
                        <m:sSupPr>
                          <m:ctrlPr>
                            <a:rPr lang="tr-TR" i="1" dirty="0" smtClean="0">
                              <a:latin typeface="Cambria Math" panose="02040503050406030204" pitchFamily="18" charset="0"/>
                              <a:ea typeface="Cambria Math" panose="02040503050406030204" pitchFamily="18" charset="0"/>
                            </a:rPr>
                          </m:ctrlPr>
                        </m:sSupPr>
                        <m:e>
                          <m:r>
                            <a:rPr lang="tr-TR" b="0" i="1" dirty="0" smtClean="0">
                              <a:latin typeface="Cambria Math" panose="02040503050406030204" pitchFamily="18" charset="0"/>
                              <a:ea typeface="Cambria Math" panose="02040503050406030204" pitchFamily="18" charset="0"/>
                            </a:rPr>
                            <m:t>10</m:t>
                          </m:r>
                        </m:e>
                        <m:sup>
                          <m:r>
                            <a:rPr lang="tr-TR" b="0" i="1" dirty="0" smtClean="0">
                              <a:latin typeface="Cambria Math" panose="02040503050406030204" pitchFamily="18" charset="0"/>
                              <a:ea typeface="Cambria Math" panose="02040503050406030204" pitchFamily="18" charset="0"/>
                            </a:rPr>
                            <m:t>−10</m:t>
                          </m:r>
                        </m:sup>
                      </m:sSup>
                      <m:r>
                        <m:rPr>
                          <m:sty m:val="p"/>
                        </m:rPr>
                        <a:rPr lang="tr-TR" b="0" i="0" dirty="0" smtClean="0">
                          <a:latin typeface="Cambria Math" panose="02040503050406030204" pitchFamily="18" charset="0"/>
                          <a:ea typeface="Cambria Math" panose="02040503050406030204" pitchFamily="18" charset="0"/>
                        </a:rPr>
                        <m:t>sin</m:t>
                      </m:r>
                      <m:r>
                        <a:rPr lang="tr-TR" b="0" i="1" dirty="0" smtClean="0">
                          <a:latin typeface="Cambria Math" panose="02040503050406030204" pitchFamily="18" charset="0"/>
                          <a:ea typeface="Cambria Math" panose="02040503050406030204" pitchFamily="18" charset="0"/>
                        </a:rPr>
                        <m:t>⁡(</m:t>
                      </m:r>
                      <m:f>
                        <m:fPr>
                          <m:type m:val="skw"/>
                          <m:ctrlPr>
                            <a:rPr lang="tr-TR" b="0" i="1" dirty="0" smtClean="0">
                              <a:latin typeface="Cambria Math" panose="02040503050406030204" pitchFamily="18" charset="0"/>
                              <a:ea typeface="Cambria Math" panose="02040503050406030204" pitchFamily="18" charset="0"/>
                            </a:rPr>
                          </m:ctrlPr>
                        </m:fPr>
                        <m:num>
                          <m:r>
                            <a:rPr lang="tr-TR" b="0" i="1" dirty="0" smtClean="0">
                              <a:latin typeface="Cambria Math" panose="02040503050406030204" pitchFamily="18" charset="0"/>
                              <a:ea typeface="Cambria Math" panose="02040503050406030204" pitchFamily="18" charset="0"/>
                            </a:rPr>
                            <m:t>𝜃</m:t>
                          </m:r>
                        </m:num>
                        <m:den>
                          <m:r>
                            <a:rPr lang="tr-TR" b="0" i="1" dirty="0" smtClean="0">
                              <a:latin typeface="Cambria Math" panose="02040503050406030204" pitchFamily="18" charset="0"/>
                              <a:ea typeface="Cambria Math" panose="02040503050406030204" pitchFamily="18" charset="0"/>
                            </a:rPr>
                            <m:t>2</m:t>
                          </m:r>
                        </m:den>
                      </m:f>
                      <m:r>
                        <a:rPr lang="tr-TR" b="0" i="1" dirty="0" smtClean="0">
                          <a:latin typeface="Cambria Math" panose="02040503050406030204" pitchFamily="18" charset="0"/>
                          <a:ea typeface="Cambria Math" panose="02040503050406030204" pitchFamily="18" charset="0"/>
                        </a:rPr>
                        <m:t>)</m:t>
                      </m:r>
                      <m:r>
                        <a:rPr lang="tr-TR" i="1" dirty="0">
                          <a:latin typeface="Cambria Math" panose="02040503050406030204" pitchFamily="18" charset="0"/>
                        </a:rPr>
                        <m:t> </m:t>
                      </m:r>
                    </m:oMath>
                  </a14:m>
                  <a:r>
                    <a:rPr lang="tr-TR" dirty="0"/>
                    <a:t> C/m düzgün olmayan lineer yük yoğunluğuna sahip, yarıçapı </a:t>
                  </a:r>
                  <a:r>
                    <a:rPr lang="tr-TR" i="1" dirty="0"/>
                    <a:t>R</a:t>
                  </a:r>
                  <a:r>
                    <a:rPr lang="tr-TR" dirty="0"/>
                    <a:t>=30 cm olan yarım çemberin merkezindeki O noktasında oluşturduğu elektriksel potansiyel volt cinsinden nedir?</a:t>
                  </a:r>
                  <a:endParaRPr lang="en-US" dirty="0"/>
                </a:p>
              </p:txBody>
            </p:sp>
          </mc:Choice>
          <mc:Fallback xmlns="">
            <p:sp>
              <p:nvSpPr>
                <p:cNvPr id="2" name="Dikdörtgen 1"/>
                <p:cNvSpPr>
                  <a:spLocks noRot="1" noChangeAspect="1" noMove="1" noResize="1" noEditPoints="1" noAdjustHandles="1" noChangeArrowheads="1" noChangeShapeType="1" noTextEdit="1"/>
                </p:cNvSpPr>
                <p:nvPr/>
              </p:nvSpPr>
              <p:spPr>
                <a:xfrm>
                  <a:off x="2537252" y="692696"/>
                  <a:ext cx="6079027" cy="1234249"/>
                </a:xfrm>
                <a:prstGeom prst="rect">
                  <a:avLst/>
                </a:prstGeom>
                <a:blipFill>
                  <a:blip r:embed="rId2"/>
                  <a:stretch>
                    <a:fillRect l="-802" t="-34653" r="-1404" b="-4950"/>
                  </a:stretch>
                </a:blipFill>
              </p:spPr>
              <p:txBody>
                <a:bodyPr/>
                <a:lstStyle/>
                <a:p>
                  <a:r>
                    <a:rPr lang="en-US">
                      <a:noFill/>
                    </a:rPr>
                    <a:t> </a:t>
                  </a:r>
                </a:p>
              </p:txBody>
            </p:sp>
          </mc:Fallback>
        </mc:AlternateContent>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80" y="377310"/>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up 5">
            <a:extLst>
              <a:ext uri="{FF2B5EF4-FFF2-40B4-BE49-F238E27FC236}">
                <a16:creationId xmlns:a16="http://schemas.microsoft.com/office/drawing/2014/main" id="{E970A8A7-0D95-4D28-A5AF-FF92D4519469}"/>
              </a:ext>
            </a:extLst>
          </p:cNvPr>
          <p:cNvGrpSpPr/>
          <p:nvPr/>
        </p:nvGrpSpPr>
        <p:grpSpPr>
          <a:xfrm>
            <a:off x="2537254" y="3013449"/>
            <a:ext cx="7002454" cy="1554101"/>
            <a:chOff x="2537254" y="3013449"/>
            <a:chExt cx="7002454" cy="1554101"/>
          </a:xfrm>
        </p:grpSpPr>
        <mc:AlternateContent xmlns:mc="http://schemas.openxmlformats.org/markup-compatibility/2006" xmlns:a14="http://schemas.microsoft.com/office/drawing/2010/main">
          <mc:Choice Requires="a14">
            <p:sp>
              <p:nvSpPr>
                <p:cNvPr id="4" name="Dikdörtgen 3"/>
                <p:cNvSpPr/>
                <p:nvPr/>
              </p:nvSpPr>
              <p:spPr>
                <a:xfrm>
                  <a:off x="2537254" y="3284984"/>
                  <a:ext cx="6079026" cy="1200329"/>
                </a:xfrm>
                <a:prstGeom prst="rect">
                  <a:avLst/>
                </a:prstGeom>
              </p:spPr>
              <p:txBody>
                <a:bodyPr wrap="square">
                  <a:spAutoFit/>
                </a:bodyPr>
                <a:lstStyle/>
                <a:p>
                  <a:r>
                    <a:rPr lang="en-US" dirty="0">
                      <a:sym typeface="Symbol"/>
                    </a:rPr>
                    <a:t>What is the electrical potential at the center (point O) of a non-uniformly charged semicircular ring of radius </a:t>
                  </a:r>
                  <a:r>
                    <a:rPr lang="en-US" i="1" dirty="0"/>
                    <a:t>R</a:t>
                  </a:r>
                  <a:r>
                    <a:rPr lang="en-US" dirty="0"/>
                    <a:t>=20 cm and  charge density </a:t>
                  </a:r>
                  <a14:m>
                    <m:oMath xmlns:m="http://schemas.openxmlformats.org/officeDocument/2006/math">
                      <m:r>
                        <a:rPr lang="en-US" i="1" smtClean="0">
                          <a:latin typeface="Cambria Math" panose="02040503050406030204" pitchFamily="18" charset="0"/>
                          <a:sym typeface="Symbol"/>
                        </a:rPr>
                        <m:t></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5</m:t>
                      </m:r>
                      <m:r>
                        <a:rPr lang="en-US" b="0" i="1" smtClean="0">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oMath>
                  </a14:m>
                  <a:r>
                    <a:rPr lang="en-US" dirty="0"/>
                    <a:t> C/m? Give your answer in volts.</a:t>
                  </a:r>
                </a:p>
              </p:txBody>
            </p:sp>
          </mc:Choice>
          <mc:Fallback xmlns="">
            <p:sp>
              <p:nvSpPr>
                <p:cNvPr id="4" name="Dikdörtgen 3"/>
                <p:cNvSpPr>
                  <a:spLocks noRot="1" noChangeAspect="1" noMove="1" noResize="1" noEditPoints="1" noAdjustHandles="1" noChangeArrowheads="1" noChangeShapeType="1" noTextEdit="1"/>
                </p:cNvSpPr>
                <p:nvPr/>
              </p:nvSpPr>
              <p:spPr>
                <a:xfrm>
                  <a:off x="2537254" y="3284984"/>
                  <a:ext cx="6079026" cy="1200329"/>
                </a:xfrm>
                <a:prstGeom prst="rect">
                  <a:avLst/>
                </a:prstGeom>
                <a:blipFill>
                  <a:blip r:embed="rId4"/>
                  <a:stretch>
                    <a:fillRect l="-802" t="-3046" r="-602" b="-31472"/>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9B1F6227-861E-41A7-8250-E01C269DA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79" y="3013449"/>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Metin kutusu 8">
            <a:extLst>
              <a:ext uri="{FF2B5EF4-FFF2-40B4-BE49-F238E27FC236}">
                <a16:creationId xmlns:a16="http://schemas.microsoft.com/office/drawing/2014/main" id="{94650D02-19E2-4711-A306-93F83BE8AFE4}"/>
              </a:ext>
            </a:extLst>
          </p:cNvPr>
          <p:cNvSpPr txBox="1"/>
          <p:nvPr/>
        </p:nvSpPr>
        <p:spPr>
          <a:xfrm>
            <a:off x="9160476" y="5914768"/>
            <a:ext cx="1235675" cy="369332"/>
          </a:xfrm>
          <a:prstGeom prst="rect">
            <a:avLst/>
          </a:prstGeom>
          <a:noFill/>
        </p:spPr>
        <p:txBody>
          <a:bodyPr wrap="square" rtlCol="0">
            <a:spAutoFit/>
          </a:bodyPr>
          <a:lstStyle/>
          <a:p>
            <a:r>
              <a:rPr lang="tr-TR" dirty="0"/>
              <a:t>Cevap -9</a:t>
            </a:r>
            <a:endParaRPr lang="en-US" dirty="0"/>
          </a:p>
        </p:txBody>
      </p:sp>
      <p:sp>
        <p:nvSpPr>
          <p:cNvPr id="7" name="Metin kutusu 6">
            <a:extLst>
              <a:ext uri="{FF2B5EF4-FFF2-40B4-BE49-F238E27FC236}">
                <a16:creationId xmlns:a16="http://schemas.microsoft.com/office/drawing/2014/main" id="{B124F4A0-A015-4222-A659-94592D444499}"/>
              </a:ext>
            </a:extLst>
          </p:cNvPr>
          <p:cNvSpPr txBox="1"/>
          <p:nvPr/>
        </p:nvSpPr>
        <p:spPr>
          <a:xfrm>
            <a:off x="255373" y="222422"/>
            <a:ext cx="543697" cy="369332"/>
          </a:xfrm>
          <a:prstGeom prst="rect">
            <a:avLst/>
          </a:prstGeom>
          <a:noFill/>
        </p:spPr>
        <p:txBody>
          <a:bodyPr wrap="square" rtlCol="0">
            <a:spAutoFit/>
          </a:bodyPr>
          <a:lstStyle/>
          <a:p>
            <a:r>
              <a:rPr lang="tr-TR" dirty="0"/>
              <a:t>C1</a:t>
            </a:r>
            <a:endParaRPr lang="en-US" dirty="0"/>
          </a:p>
        </p:txBody>
      </p:sp>
    </p:spTree>
    <p:extLst>
      <p:ext uri="{BB962C8B-B14F-4D97-AF65-F5344CB8AC3E}">
        <p14:creationId xmlns:p14="http://schemas.microsoft.com/office/powerpoint/2010/main" val="526682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17E76EC3-4BE6-4111-BE0A-66F42AC88BC8}"/>
              </a:ext>
            </a:extLst>
          </p:cNvPr>
          <p:cNvGrpSpPr/>
          <p:nvPr/>
        </p:nvGrpSpPr>
        <p:grpSpPr>
          <a:xfrm>
            <a:off x="1506582" y="1972650"/>
            <a:ext cx="10129662" cy="2445195"/>
            <a:chOff x="1506582" y="1972650"/>
            <a:chExt cx="10129662" cy="2445195"/>
          </a:xfrm>
        </p:grpSpPr>
        <p:pic>
          <p:nvPicPr>
            <p:cNvPr id="3" name="Resim 2">
              <a:extLst>
                <a:ext uri="{FF2B5EF4-FFF2-40B4-BE49-F238E27FC236}">
                  <a16:creationId xmlns:a16="http://schemas.microsoft.com/office/drawing/2014/main" id="{1264BB5E-1259-4327-820A-DEF85132A171}"/>
                </a:ext>
              </a:extLst>
            </p:cNvPr>
            <p:cNvPicPr>
              <a:picLocks noChangeAspect="1"/>
            </p:cNvPicPr>
            <p:nvPr/>
          </p:nvPicPr>
          <p:blipFill>
            <a:blip r:embed="rId2"/>
            <a:stretch>
              <a:fillRect/>
            </a:stretch>
          </p:blipFill>
          <p:spPr>
            <a:xfrm>
              <a:off x="7844829" y="1972650"/>
              <a:ext cx="3791415" cy="2364059"/>
            </a:xfrm>
            <a:prstGeom prst="rect">
              <a:avLst/>
            </a:prstGeom>
          </p:spPr>
        </p:pic>
        <p:sp>
          <p:nvSpPr>
            <p:cNvPr id="4" name="Dikdörtgen 3">
              <a:extLst>
                <a:ext uri="{FF2B5EF4-FFF2-40B4-BE49-F238E27FC236}">
                  <a16:creationId xmlns:a16="http://schemas.microsoft.com/office/drawing/2014/main" id="{F7926672-DCE9-46B4-8300-3CF2CC97C7EC}"/>
                </a:ext>
              </a:extLst>
            </p:cNvPr>
            <p:cNvSpPr/>
            <p:nvPr/>
          </p:nvSpPr>
          <p:spPr>
            <a:xfrm>
              <a:off x="1506582" y="1972650"/>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The batteries are ideal, and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=15 V. The three resistors have the same resistance value: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What is the potential difference across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in volts</a:t>
              </a:r>
              <a:r>
                <a:rPr lang="tr-TR" dirty="0">
                  <a:latin typeface="Times New Roman" panose="02020603050405020304" pitchFamily="18" charset="0"/>
                  <a:ea typeface="Calibri" panose="020F0502020204030204" pitchFamily="34" charset="0"/>
                </a:rPr>
                <a:t>?</a:t>
              </a:r>
              <a:endParaRPr lang="en-US" dirty="0"/>
            </a:p>
          </p:txBody>
        </p:sp>
        <p:sp>
          <p:nvSpPr>
            <p:cNvPr id="5" name="Dikdörtgen 4">
              <a:extLst>
                <a:ext uri="{FF2B5EF4-FFF2-40B4-BE49-F238E27FC236}">
                  <a16:creationId xmlns:a16="http://schemas.microsoft.com/office/drawing/2014/main" id="{C05D3F98-432E-4FD0-B20A-35722D7611BB}"/>
                </a:ext>
              </a:extLst>
            </p:cNvPr>
            <p:cNvSpPr/>
            <p:nvPr/>
          </p:nvSpPr>
          <p:spPr>
            <a:xfrm>
              <a:off x="1506582" y="3154679"/>
              <a:ext cx="6096000" cy="1263166"/>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Piller ideal olup, elektromotor kuvvetleri toplamı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=15 V </a:t>
              </a:r>
              <a:r>
                <a:rPr lang="tr-TR" dirty="0">
                  <a:latin typeface="Times New Roman" panose="02020603050405020304" pitchFamily="18" charset="0"/>
                  <a:ea typeface="Calibri" panose="020F0502020204030204" pitchFamily="34" charset="0"/>
                </a:rPr>
                <a:t>olarak verilmiştir. Direnç değerleri birbirine eşittir: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Devredeki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direncinin uçları arasındaki potansiyel farkı volt cinsinden </a:t>
              </a:r>
              <a:r>
                <a:rPr lang="tr-TR" dirty="0">
                  <a:latin typeface="Times New Roman" panose="02020603050405020304" pitchFamily="18" charset="0"/>
                  <a:ea typeface="Calibri" panose="020F0502020204030204" pitchFamily="34" charset="0"/>
                  <a:cs typeface="Times New Roman" panose="02020603050405020304" pitchFamily="18" charset="0"/>
                </a:rPr>
                <a:t>nedir?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Metin kutusu 1">
            <a:extLst>
              <a:ext uri="{FF2B5EF4-FFF2-40B4-BE49-F238E27FC236}">
                <a16:creationId xmlns:a16="http://schemas.microsoft.com/office/drawing/2014/main" id="{C7514988-553C-441F-B693-9614EAF915E0}"/>
              </a:ext>
            </a:extLst>
          </p:cNvPr>
          <p:cNvSpPr txBox="1"/>
          <p:nvPr/>
        </p:nvSpPr>
        <p:spPr>
          <a:xfrm>
            <a:off x="8902700" y="5817632"/>
            <a:ext cx="1905000" cy="369332"/>
          </a:xfrm>
          <a:prstGeom prst="rect">
            <a:avLst/>
          </a:prstGeom>
          <a:noFill/>
        </p:spPr>
        <p:txBody>
          <a:bodyPr wrap="square" rtlCol="0">
            <a:spAutoFit/>
          </a:bodyPr>
          <a:lstStyle/>
          <a:p>
            <a:r>
              <a:rPr lang="tr-TR" dirty="0"/>
              <a:t>Cevap: 5 </a:t>
            </a:r>
          </a:p>
        </p:txBody>
      </p:sp>
      <p:sp>
        <p:nvSpPr>
          <p:cNvPr id="6" name="Metin kutusu 5">
            <a:extLst>
              <a:ext uri="{FF2B5EF4-FFF2-40B4-BE49-F238E27FC236}">
                <a16:creationId xmlns:a16="http://schemas.microsoft.com/office/drawing/2014/main" id="{5516F50B-CE49-48D0-B415-BFAC193DFDB2}"/>
              </a:ext>
            </a:extLst>
          </p:cNvPr>
          <p:cNvSpPr txBox="1"/>
          <p:nvPr/>
        </p:nvSpPr>
        <p:spPr>
          <a:xfrm>
            <a:off x="330200" y="203200"/>
            <a:ext cx="457200" cy="369332"/>
          </a:xfrm>
          <a:prstGeom prst="rect">
            <a:avLst/>
          </a:prstGeom>
          <a:noFill/>
        </p:spPr>
        <p:txBody>
          <a:bodyPr wrap="square" rtlCol="0">
            <a:spAutoFit/>
          </a:bodyPr>
          <a:lstStyle/>
          <a:p>
            <a:r>
              <a:rPr lang="tr-TR" dirty="0"/>
              <a:t>A8</a:t>
            </a:r>
          </a:p>
        </p:txBody>
      </p:sp>
    </p:spTree>
    <p:extLst>
      <p:ext uri="{BB962C8B-B14F-4D97-AF65-F5344CB8AC3E}">
        <p14:creationId xmlns:p14="http://schemas.microsoft.com/office/powerpoint/2010/main" val="249317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2750BD51-C320-4E3A-941B-3907724C6903}"/>
              </a:ext>
            </a:extLst>
          </p:cNvPr>
          <p:cNvGrpSpPr/>
          <p:nvPr/>
        </p:nvGrpSpPr>
        <p:grpSpPr>
          <a:xfrm>
            <a:off x="1506582" y="1972650"/>
            <a:ext cx="10129662" cy="2445195"/>
            <a:chOff x="1506582" y="1972650"/>
            <a:chExt cx="10129662" cy="2445195"/>
          </a:xfrm>
        </p:grpSpPr>
        <p:pic>
          <p:nvPicPr>
            <p:cNvPr id="3" name="Resim 2">
              <a:extLst>
                <a:ext uri="{FF2B5EF4-FFF2-40B4-BE49-F238E27FC236}">
                  <a16:creationId xmlns:a16="http://schemas.microsoft.com/office/drawing/2014/main" id="{1264BB5E-1259-4327-820A-DEF85132A171}"/>
                </a:ext>
              </a:extLst>
            </p:cNvPr>
            <p:cNvPicPr>
              <a:picLocks noChangeAspect="1"/>
            </p:cNvPicPr>
            <p:nvPr/>
          </p:nvPicPr>
          <p:blipFill>
            <a:blip r:embed="rId2"/>
            <a:stretch>
              <a:fillRect/>
            </a:stretch>
          </p:blipFill>
          <p:spPr>
            <a:xfrm>
              <a:off x="7844829" y="1972650"/>
              <a:ext cx="3791415" cy="2364059"/>
            </a:xfrm>
            <a:prstGeom prst="rect">
              <a:avLst/>
            </a:prstGeom>
          </p:spPr>
        </p:pic>
        <p:sp>
          <p:nvSpPr>
            <p:cNvPr id="4" name="Dikdörtgen 3">
              <a:extLst>
                <a:ext uri="{FF2B5EF4-FFF2-40B4-BE49-F238E27FC236}">
                  <a16:creationId xmlns:a16="http://schemas.microsoft.com/office/drawing/2014/main" id="{F7926672-DCE9-46B4-8300-3CF2CC97C7EC}"/>
                </a:ext>
              </a:extLst>
            </p:cNvPr>
            <p:cNvSpPr/>
            <p:nvPr/>
          </p:nvSpPr>
          <p:spPr>
            <a:xfrm>
              <a:off x="1506582" y="1972650"/>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The batteries are ideal, and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=2Ɛ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The three resistors have the same resistance value: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The current through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is 3 A. What is the current through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in amperes?</a:t>
              </a:r>
              <a:endParaRPr lang="en-US" dirty="0"/>
            </a:p>
          </p:txBody>
        </p:sp>
        <p:sp>
          <p:nvSpPr>
            <p:cNvPr id="5" name="Dikdörtgen 4">
              <a:extLst>
                <a:ext uri="{FF2B5EF4-FFF2-40B4-BE49-F238E27FC236}">
                  <a16:creationId xmlns:a16="http://schemas.microsoft.com/office/drawing/2014/main" id="{C05D3F98-432E-4FD0-B20A-35722D7611BB}"/>
                </a:ext>
              </a:extLst>
            </p:cNvPr>
            <p:cNvSpPr/>
            <p:nvPr/>
          </p:nvSpPr>
          <p:spPr>
            <a:xfrm>
              <a:off x="1506582" y="3154679"/>
              <a:ext cx="6096000" cy="1263166"/>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Piller ideal olup, elektromotor kuvvetleri arasında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tr-TR" i="1" dirty="0">
                  <a:latin typeface="Times New Roman" panose="02020603050405020304" pitchFamily="18" charset="0"/>
                  <a:ea typeface="Calibri" panose="020F0502020204030204" pitchFamily="34" charset="0"/>
                </a:rPr>
                <a:t>=2</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şeklinde bir bağıntı vardır. Direnç değerleri birbirine eşittir: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Devredeki</a:t>
              </a:r>
              <a:r>
                <a:rPr lang="tr-TR" dirty="0">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R</a:t>
              </a:r>
              <a:r>
                <a:rPr lang="tr-TR"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direncinden 3 A akım geçtiğine göre </a:t>
              </a:r>
              <a:r>
                <a:rPr lang="en-US" i="1" dirty="0">
                  <a:latin typeface="Times New Roman" panose="02020603050405020304" pitchFamily="18" charset="0"/>
                  <a:ea typeface="Calibri" panose="020F0502020204030204" pitchFamily="34" charset="0"/>
                </a:rPr>
                <a:t>R</a:t>
              </a:r>
              <a:r>
                <a:rPr lang="tr-TR" baseline="-25000" dirty="0">
                  <a:latin typeface="Times New Roman" panose="02020603050405020304" pitchFamily="18" charset="0"/>
                  <a:ea typeface="Calibri" panose="020F0502020204030204" pitchFamily="34" charset="0"/>
                </a:rPr>
                <a:t>2</a:t>
              </a:r>
              <a:r>
                <a:rPr lang="tr-TR" dirty="0">
                  <a:latin typeface="Times New Roman" panose="02020603050405020304" pitchFamily="18" charset="0"/>
                  <a:ea typeface="Calibri" panose="020F0502020204030204" pitchFamily="34" charset="0"/>
                </a:rPr>
                <a:t> direncinden ne kadar akım geçer?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Metin kutusu 1">
            <a:extLst>
              <a:ext uri="{FF2B5EF4-FFF2-40B4-BE49-F238E27FC236}">
                <a16:creationId xmlns:a16="http://schemas.microsoft.com/office/drawing/2014/main" id="{C7514988-553C-441F-B693-9614EAF915E0}"/>
              </a:ext>
            </a:extLst>
          </p:cNvPr>
          <p:cNvSpPr txBox="1"/>
          <p:nvPr/>
        </p:nvSpPr>
        <p:spPr>
          <a:xfrm>
            <a:off x="8902700" y="5817632"/>
            <a:ext cx="1905000" cy="369332"/>
          </a:xfrm>
          <a:prstGeom prst="rect">
            <a:avLst/>
          </a:prstGeom>
          <a:noFill/>
        </p:spPr>
        <p:txBody>
          <a:bodyPr wrap="square" rtlCol="0">
            <a:spAutoFit/>
          </a:bodyPr>
          <a:lstStyle/>
          <a:p>
            <a:r>
              <a:rPr lang="tr-TR" dirty="0"/>
              <a:t>Cevap: 0 </a:t>
            </a:r>
          </a:p>
        </p:txBody>
      </p:sp>
      <p:sp>
        <p:nvSpPr>
          <p:cNvPr id="6" name="Metin kutusu 5">
            <a:extLst>
              <a:ext uri="{FF2B5EF4-FFF2-40B4-BE49-F238E27FC236}">
                <a16:creationId xmlns:a16="http://schemas.microsoft.com/office/drawing/2014/main" id="{908B2513-926C-4A90-9F47-D5D64EDBFCBB}"/>
              </a:ext>
            </a:extLst>
          </p:cNvPr>
          <p:cNvSpPr txBox="1"/>
          <p:nvPr/>
        </p:nvSpPr>
        <p:spPr>
          <a:xfrm>
            <a:off x="330200" y="203200"/>
            <a:ext cx="457200" cy="369332"/>
          </a:xfrm>
          <a:prstGeom prst="rect">
            <a:avLst/>
          </a:prstGeom>
          <a:noFill/>
        </p:spPr>
        <p:txBody>
          <a:bodyPr wrap="square" rtlCol="0">
            <a:spAutoFit/>
          </a:bodyPr>
          <a:lstStyle/>
          <a:p>
            <a:r>
              <a:rPr lang="tr-TR" dirty="0"/>
              <a:t>B8</a:t>
            </a:r>
          </a:p>
        </p:txBody>
      </p:sp>
    </p:spTree>
    <p:extLst>
      <p:ext uri="{BB962C8B-B14F-4D97-AF65-F5344CB8AC3E}">
        <p14:creationId xmlns:p14="http://schemas.microsoft.com/office/powerpoint/2010/main" val="19065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82E1635D-5DBC-44AD-9129-4059A7B09D1A}"/>
              </a:ext>
            </a:extLst>
          </p:cNvPr>
          <p:cNvGrpSpPr/>
          <p:nvPr/>
        </p:nvGrpSpPr>
        <p:grpSpPr>
          <a:xfrm>
            <a:off x="1506582" y="1972650"/>
            <a:ext cx="10129662" cy="2445195"/>
            <a:chOff x="1506582" y="1972650"/>
            <a:chExt cx="10129662" cy="2445195"/>
          </a:xfrm>
        </p:grpSpPr>
        <p:pic>
          <p:nvPicPr>
            <p:cNvPr id="3" name="Resim 2">
              <a:extLst>
                <a:ext uri="{FF2B5EF4-FFF2-40B4-BE49-F238E27FC236}">
                  <a16:creationId xmlns:a16="http://schemas.microsoft.com/office/drawing/2014/main" id="{1264BB5E-1259-4327-820A-DEF85132A171}"/>
                </a:ext>
              </a:extLst>
            </p:cNvPr>
            <p:cNvPicPr>
              <a:picLocks noChangeAspect="1"/>
            </p:cNvPicPr>
            <p:nvPr/>
          </p:nvPicPr>
          <p:blipFill>
            <a:blip r:embed="rId2"/>
            <a:stretch>
              <a:fillRect/>
            </a:stretch>
          </p:blipFill>
          <p:spPr>
            <a:xfrm>
              <a:off x="7844829" y="1972650"/>
              <a:ext cx="3791415" cy="2364059"/>
            </a:xfrm>
            <a:prstGeom prst="rect">
              <a:avLst/>
            </a:prstGeom>
          </p:spPr>
        </p:pic>
        <p:sp>
          <p:nvSpPr>
            <p:cNvPr id="4" name="Dikdörtgen 3">
              <a:extLst>
                <a:ext uri="{FF2B5EF4-FFF2-40B4-BE49-F238E27FC236}">
                  <a16:creationId xmlns:a16="http://schemas.microsoft.com/office/drawing/2014/main" id="{F7926672-DCE9-46B4-8300-3CF2CC97C7EC}"/>
                </a:ext>
              </a:extLst>
            </p:cNvPr>
            <p:cNvSpPr/>
            <p:nvPr/>
          </p:nvSpPr>
          <p:spPr>
            <a:xfrm>
              <a:off x="1506582" y="1972650"/>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The batteries are ideal, and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27</a:t>
              </a:r>
              <a:r>
                <a:rPr lang="en-US" dirty="0">
                  <a:latin typeface="Times New Roman" panose="02020603050405020304" pitchFamily="18" charset="0"/>
                  <a:ea typeface="Calibri" panose="020F0502020204030204" pitchFamily="34" charset="0"/>
                </a:rPr>
                <a:t> V. The three resistors have the same resistance value: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The power dissipated in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is </a:t>
              </a:r>
              <a:r>
                <a:rPr lang="tr-TR" dirty="0">
                  <a:latin typeface="Times New Roman" panose="02020603050405020304" pitchFamily="18" charset="0"/>
                  <a:ea typeface="Calibri" panose="020F0502020204030204" pitchFamily="34" charset="0"/>
                </a:rPr>
                <a:t>4.5</a:t>
              </a:r>
              <a:r>
                <a:rPr lang="en-US" dirty="0">
                  <a:latin typeface="Times New Roman" panose="02020603050405020304" pitchFamily="18" charset="0"/>
                  <a:ea typeface="Calibri" panose="020F0502020204030204" pitchFamily="34" charset="0"/>
                </a:rPr>
                <a:t> W. What is the resistance value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in ohms?</a:t>
              </a:r>
              <a:endParaRPr lang="en-US" dirty="0"/>
            </a:p>
          </p:txBody>
        </p:sp>
        <p:sp>
          <p:nvSpPr>
            <p:cNvPr id="5" name="Dikdörtgen 4">
              <a:extLst>
                <a:ext uri="{FF2B5EF4-FFF2-40B4-BE49-F238E27FC236}">
                  <a16:creationId xmlns:a16="http://schemas.microsoft.com/office/drawing/2014/main" id="{C05D3F98-432E-4FD0-B20A-35722D7611BB}"/>
                </a:ext>
              </a:extLst>
            </p:cNvPr>
            <p:cNvSpPr/>
            <p:nvPr/>
          </p:nvSpPr>
          <p:spPr>
            <a:xfrm>
              <a:off x="1506582" y="3154679"/>
              <a:ext cx="6096000" cy="1263166"/>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Piller ideal olup, elektromotor kuvvetleri toplamı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Calibri" panose="020F0502020204030204" pitchFamily="34" charset="0"/>
                </a:rPr>
                <a:t>27</a:t>
              </a:r>
              <a:r>
                <a:rPr lang="en-US" dirty="0">
                  <a:latin typeface="Times New Roman" panose="02020603050405020304" pitchFamily="18" charset="0"/>
                  <a:ea typeface="Calibri" panose="020F0502020204030204" pitchFamily="34" charset="0"/>
                </a:rPr>
                <a:t> V </a:t>
              </a:r>
              <a:r>
                <a:rPr lang="tr-TR" dirty="0">
                  <a:latin typeface="Times New Roman" panose="02020603050405020304" pitchFamily="18" charset="0"/>
                  <a:ea typeface="Calibri" panose="020F0502020204030204" pitchFamily="34" charset="0"/>
                </a:rPr>
                <a:t>olarak verilmiştir. Direnç değerleri birbirine eşittir: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Devredeki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direncinde harcanan güç 4.5 W olduğuna göre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direncinin değeri </a:t>
              </a:r>
              <a:r>
                <a:rPr lang="tr-TR" dirty="0" err="1">
                  <a:latin typeface="Times New Roman" panose="02020603050405020304" pitchFamily="18" charset="0"/>
                  <a:ea typeface="Calibri" panose="020F0502020204030204" pitchFamily="34" charset="0"/>
                </a:rPr>
                <a:t>ohm</a:t>
              </a:r>
              <a:r>
                <a:rPr lang="tr-TR" dirty="0">
                  <a:latin typeface="Times New Roman" panose="02020603050405020304" pitchFamily="18" charset="0"/>
                  <a:ea typeface="Calibri" panose="020F0502020204030204" pitchFamily="34" charset="0"/>
                </a:rPr>
                <a:t> cinsinden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Metin kutusu 1">
            <a:extLst>
              <a:ext uri="{FF2B5EF4-FFF2-40B4-BE49-F238E27FC236}">
                <a16:creationId xmlns:a16="http://schemas.microsoft.com/office/drawing/2014/main" id="{C7514988-553C-441F-B693-9614EAF915E0}"/>
              </a:ext>
            </a:extLst>
          </p:cNvPr>
          <p:cNvSpPr txBox="1"/>
          <p:nvPr/>
        </p:nvSpPr>
        <p:spPr>
          <a:xfrm>
            <a:off x="8902700" y="5817632"/>
            <a:ext cx="1905000" cy="369332"/>
          </a:xfrm>
          <a:prstGeom prst="rect">
            <a:avLst/>
          </a:prstGeom>
          <a:noFill/>
        </p:spPr>
        <p:txBody>
          <a:bodyPr wrap="square" rtlCol="0">
            <a:spAutoFit/>
          </a:bodyPr>
          <a:lstStyle/>
          <a:p>
            <a:r>
              <a:rPr lang="tr-TR" dirty="0"/>
              <a:t>Cevap: 18 </a:t>
            </a:r>
          </a:p>
        </p:txBody>
      </p:sp>
      <p:sp>
        <p:nvSpPr>
          <p:cNvPr id="6" name="Metin kutusu 5">
            <a:extLst>
              <a:ext uri="{FF2B5EF4-FFF2-40B4-BE49-F238E27FC236}">
                <a16:creationId xmlns:a16="http://schemas.microsoft.com/office/drawing/2014/main" id="{0810C148-FC0E-4972-B1FF-5AD25FB7767F}"/>
              </a:ext>
            </a:extLst>
          </p:cNvPr>
          <p:cNvSpPr txBox="1"/>
          <p:nvPr/>
        </p:nvSpPr>
        <p:spPr>
          <a:xfrm>
            <a:off x="330200" y="203200"/>
            <a:ext cx="457200" cy="369332"/>
          </a:xfrm>
          <a:prstGeom prst="rect">
            <a:avLst/>
          </a:prstGeom>
          <a:noFill/>
        </p:spPr>
        <p:txBody>
          <a:bodyPr wrap="square" rtlCol="0">
            <a:spAutoFit/>
          </a:bodyPr>
          <a:lstStyle/>
          <a:p>
            <a:r>
              <a:rPr lang="tr-TR" dirty="0"/>
              <a:t>C8</a:t>
            </a:r>
          </a:p>
        </p:txBody>
      </p:sp>
    </p:spTree>
    <p:extLst>
      <p:ext uri="{BB962C8B-B14F-4D97-AF65-F5344CB8AC3E}">
        <p14:creationId xmlns:p14="http://schemas.microsoft.com/office/powerpoint/2010/main" val="4252832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202A5337-BC6E-403F-AA70-B830C035AD4F}"/>
              </a:ext>
            </a:extLst>
          </p:cNvPr>
          <p:cNvGrpSpPr/>
          <p:nvPr/>
        </p:nvGrpSpPr>
        <p:grpSpPr>
          <a:xfrm>
            <a:off x="1506581" y="1972650"/>
            <a:ext cx="10129663" cy="2445195"/>
            <a:chOff x="1506581" y="1972650"/>
            <a:chExt cx="10129663" cy="2445195"/>
          </a:xfrm>
        </p:grpSpPr>
        <p:pic>
          <p:nvPicPr>
            <p:cNvPr id="3" name="Resim 2">
              <a:extLst>
                <a:ext uri="{FF2B5EF4-FFF2-40B4-BE49-F238E27FC236}">
                  <a16:creationId xmlns:a16="http://schemas.microsoft.com/office/drawing/2014/main" id="{1264BB5E-1259-4327-820A-DEF85132A171}"/>
                </a:ext>
              </a:extLst>
            </p:cNvPr>
            <p:cNvPicPr>
              <a:picLocks noChangeAspect="1"/>
            </p:cNvPicPr>
            <p:nvPr/>
          </p:nvPicPr>
          <p:blipFill>
            <a:blip r:embed="rId2"/>
            <a:stretch>
              <a:fillRect/>
            </a:stretch>
          </p:blipFill>
          <p:spPr>
            <a:xfrm>
              <a:off x="7844829" y="1972650"/>
              <a:ext cx="3791415" cy="2364059"/>
            </a:xfrm>
            <a:prstGeom prst="rect">
              <a:avLst/>
            </a:prstGeom>
          </p:spPr>
        </p:pic>
        <p:sp>
          <p:nvSpPr>
            <p:cNvPr id="4" name="Dikdörtgen 3">
              <a:extLst>
                <a:ext uri="{FF2B5EF4-FFF2-40B4-BE49-F238E27FC236}">
                  <a16:creationId xmlns:a16="http://schemas.microsoft.com/office/drawing/2014/main" id="{F7926672-DCE9-46B4-8300-3CF2CC97C7EC}"/>
                </a:ext>
              </a:extLst>
            </p:cNvPr>
            <p:cNvSpPr/>
            <p:nvPr/>
          </p:nvSpPr>
          <p:spPr>
            <a:xfrm>
              <a:off x="1506581" y="1972650"/>
              <a:ext cx="6338247"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batteries are ideal, and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en-US" i="1" dirty="0">
                  <a:latin typeface="Times New Roman" panose="02020603050405020304" pitchFamily="18" charset="0"/>
                  <a:ea typeface="Calibri" panose="020F0502020204030204" pitchFamily="34" charset="0"/>
                </a:rPr>
                <a:t>=2Ɛ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The three resistors have the same resistance value: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The current through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en-US" dirty="0">
                  <a:latin typeface="Times New Roman" panose="02020603050405020304" pitchFamily="18" charset="0"/>
                  <a:ea typeface="Calibri" panose="020F0502020204030204" pitchFamily="34" charset="0"/>
                </a:rPr>
                <a:t> is 1 A. What is the power delivered by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Give your answer in watt.</a:t>
              </a:r>
              <a:endParaRPr lang="en-US" dirty="0"/>
            </a:p>
          </p:txBody>
        </p:sp>
        <p:sp>
          <p:nvSpPr>
            <p:cNvPr id="5" name="Dikdörtgen 4">
              <a:extLst>
                <a:ext uri="{FF2B5EF4-FFF2-40B4-BE49-F238E27FC236}">
                  <a16:creationId xmlns:a16="http://schemas.microsoft.com/office/drawing/2014/main" id="{C05D3F98-432E-4FD0-B20A-35722D7611BB}"/>
                </a:ext>
              </a:extLst>
            </p:cNvPr>
            <p:cNvSpPr/>
            <p:nvPr/>
          </p:nvSpPr>
          <p:spPr>
            <a:xfrm>
              <a:off x="1506582" y="3154679"/>
              <a:ext cx="6338246" cy="1263166"/>
            </a:xfrm>
            <a:prstGeom prst="rect">
              <a:avLst/>
            </a:prstGeom>
          </p:spPr>
          <p:txBody>
            <a:bodyPr wrap="square">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Piller ideal olup, elektromotor kuvvetleri arasında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1</a:t>
              </a:r>
              <a:r>
                <a:rPr lang="tr-TR" i="1" dirty="0">
                  <a:latin typeface="Times New Roman" panose="02020603050405020304" pitchFamily="18" charset="0"/>
                  <a:ea typeface="Calibri" panose="020F0502020204030204" pitchFamily="34" charset="0"/>
                </a:rPr>
                <a:t>=2</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a:t>
              </a:r>
              <a:r>
                <a:rPr lang="tr-TR" dirty="0">
                  <a:latin typeface="Times New Roman" panose="02020603050405020304" pitchFamily="18" charset="0"/>
                  <a:ea typeface="Calibri" panose="020F0502020204030204" pitchFamily="34" charset="0"/>
                </a:rPr>
                <a:t>şeklinde bir bağıntı vardır. Direnç değerleri birbirine eşittir: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1</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 </a:t>
              </a:r>
              <a:r>
                <a:rPr lang="en-US" i="1" dirty="0">
                  <a:latin typeface="Times New Roman" panose="02020603050405020304" pitchFamily="18" charset="0"/>
                  <a:ea typeface="Calibri" panose="020F0502020204030204" pitchFamily="34" charset="0"/>
                </a:rPr>
                <a:t>R</a:t>
              </a:r>
              <a:r>
                <a:rPr lang="en-US"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Devredeki</a:t>
              </a:r>
              <a:r>
                <a:rPr lang="tr-TR" dirty="0">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R</a:t>
              </a:r>
              <a:r>
                <a:rPr lang="tr-TR" baseline="-25000" dirty="0">
                  <a:latin typeface="Times New Roman" panose="02020603050405020304" pitchFamily="18" charset="0"/>
                  <a:ea typeface="Calibri" panose="020F0502020204030204" pitchFamily="34" charset="0"/>
                </a:rPr>
                <a:t>3</a:t>
              </a:r>
              <a:r>
                <a:rPr lang="tr-TR" dirty="0">
                  <a:latin typeface="Times New Roman" panose="02020603050405020304" pitchFamily="18" charset="0"/>
                  <a:ea typeface="Calibri" panose="020F0502020204030204" pitchFamily="34" charset="0"/>
                </a:rPr>
                <a:t> direncinden 1 A akım geçtiğine göre </a:t>
              </a:r>
              <a:r>
                <a:rPr lang="en-US" i="1" dirty="0">
                  <a:latin typeface="Times New Roman" panose="02020603050405020304" pitchFamily="18" charset="0"/>
                  <a:ea typeface="Calibri" panose="020F0502020204030204" pitchFamily="34" charset="0"/>
                </a:rPr>
                <a:t>Ɛ</a:t>
              </a:r>
              <a:r>
                <a:rPr lang="en-US" baseline="-25000" dirty="0">
                  <a:latin typeface="Times New Roman" panose="02020603050405020304" pitchFamily="18" charset="0"/>
                  <a:ea typeface="Calibri" panose="020F0502020204030204" pitchFamily="34" charset="0"/>
                </a:rPr>
                <a:t>2</a:t>
              </a:r>
              <a:r>
                <a:rPr lang="tr-TR" dirty="0">
                  <a:latin typeface="Times New Roman" panose="02020603050405020304" pitchFamily="18" charset="0"/>
                  <a:ea typeface="Calibri" panose="020F0502020204030204" pitchFamily="34" charset="0"/>
                </a:rPr>
                <a:t> </a:t>
              </a:r>
              <a:r>
                <a:rPr lang="tr-TR" dirty="0" err="1">
                  <a:latin typeface="Times New Roman" panose="02020603050405020304" pitchFamily="18" charset="0"/>
                  <a:ea typeface="Calibri" panose="020F0502020204030204" pitchFamily="34" charset="0"/>
                </a:rPr>
                <a:t>emk’sı</a:t>
              </a:r>
              <a:r>
                <a:rPr lang="tr-TR" dirty="0">
                  <a:latin typeface="Times New Roman" panose="02020603050405020304" pitchFamily="18" charset="0"/>
                  <a:ea typeface="Calibri" panose="020F0502020204030204" pitchFamily="34" charset="0"/>
                </a:rPr>
                <a:t> devreye ne kadar güç verir? Cevabınızı </a:t>
              </a:r>
              <a:r>
                <a:rPr lang="tr-TR" dirty="0" err="1">
                  <a:latin typeface="Times New Roman" panose="02020603050405020304" pitchFamily="18" charset="0"/>
                  <a:ea typeface="Calibri" panose="020F0502020204030204" pitchFamily="34" charset="0"/>
                </a:rPr>
                <a:t>watt</a:t>
              </a:r>
              <a:r>
                <a:rPr lang="tr-TR" dirty="0">
                  <a:latin typeface="Times New Roman" panose="02020603050405020304" pitchFamily="18" charset="0"/>
                  <a:ea typeface="Calibri" panose="020F0502020204030204" pitchFamily="34" charset="0"/>
                </a:rPr>
                <a:t> cinsinden veriniz.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Metin kutusu 1">
            <a:extLst>
              <a:ext uri="{FF2B5EF4-FFF2-40B4-BE49-F238E27FC236}">
                <a16:creationId xmlns:a16="http://schemas.microsoft.com/office/drawing/2014/main" id="{C7514988-553C-441F-B693-9614EAF915E0}"/>
              </a:ext>
            </a:extLst>
          </p:cNvPr>
          <p:cNvSpPr txBox="1"/>
          <p:nvPr/>
        </p:nvSpPr>
        <p:spPr>
          <a:xfrm>
            <a:off x="8902700" y="5817632"/>
            <a:ext cx="1905000" cy="369332"/>
          </a:xfrm>
          <a:prstGeom prst="rect">
            <a:avLst/>
          </a:prstGeom>
          <a:noFill/>
        </p:spPr>
        <p:txBody>
          <a:bodyPr wrap="square" rtlCol="0">
            <a:spAutoFit/>
          </a:bodyPr>
          <a:lstStyle/>
          <a:p>
            <a:r>
              <a:rPr lang="tr-TR" dirty="0"/>
              <a:t>Cevap: 0 </a:t>
            </a:r>
          </a:p>
        </p:txBody>
      </p:sp>
      <p:sp>
        <p:nvSpPr>
          <p:cNvPr id="6" name="Metin kutusu 5">
            <a:extLst>
              <a:ext uri="{FF2B5EF4-FFF2-40B4-BE49-F238E27FC236}">
                <a16:creationId xmlns:a16="http://schemas.microsoft.com/office/drawing/2014/main" id="{8E56C292-15F3-4678-AB0C-9C7E950C3BEB}"/>
              </a:ext>
            </a:extLst>
          </p:cNvPr>
          <p:cNvSpPr txBox="1"/>
          <p:nvPr/>
        </p:nvSpPr>
        <p:spPr>
          <a:xfrm>
            <a:off x="330200" y="203200"/>
            <a:ext cx="457200" cy="369332"/>
          </a:xfrm>
          <a:prstGeom prst="rect">
            <a:avLst/>
          </a:prstGeom>
          <a:noFill/>
        </p:spPr>
        <p:txBody>
          <a:bodyPr wrap="square" rtlCol="0">
            <a:spAutoFit/>
          </a:bodyPr>
          <a:lstStyle/>
          <a:p>
            <a:r>
              <a:rPr lang="tr-TR" dirty="0"/>
              <a:t>D8</a:t>
            </a:r>
          </a:p>
        </p:txBody>
      </p:sp>
    </p:spTree>
    <p:extLst>
      <p:ext uri="{BB962C8B-B14F-4D97-AF65-F5344CB8AC3E}">
        <p14:creationId xmlns:p14="http://schemas.microsoft.com/office/powerpoint/2010/main" val="154896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 5">
            <a:extLst>
              <a:ext uri="{FF2B5EF4-FFF2-40B4-BE49-F238E27FC236}">
                <a16:creationId xmlns:a16="http://schemas.microsoft.com/office/drawing/2014/main" id="{3679D897-BAB7-4E60-BC20-13D3D5775FFB}"/>
              </a:ext>
            </a:extLst>
          </p:cNvPr>
          <p:cNvGrpSpPr/>
          <p:nvPr/>
        </p:nvGrpSpPr>
        <p:grpSpPr>
          <a:xfrm>
            <a:off x="365756" y="194415"/>
            <a:ext cx="10129523" cy="5843565"/>
            <a:chOff x="365756" y="194415"/>
            <a:chExt cx="10129523" cy="5843565"/>
          </a:xfrm>
        </p:grpSpPr>
        <p:sp>
          <p:nvSpPr>
            <p:cNvPr id="37" name="Metin kutusu 36">
              <a:extLst>
                <a:ext uri="{FF2B5EF4-FFF2-40B4-BE49-F238E27FC236}">
                  <a16:creationId xmlns:a16="http://schemas.microsoft.com/office/drawing/2014/main" id="{CDC42DC5-929E-4C9A-B19F-A32527452078}"/>
                </a:ext>
              </a:extLst>
            </p:cNvPr>
            <p:cNvSpPr txBox="1"/>
            <p:nvPr/>
          </p:nvSpPr>
          <p:spPr>
            <a:xfrm>
              <a:off x="375916" y="3709891"/>
              <a:ext cx="10119361" cy="923330"/>
            </a:xfrm>
            <a:prstGeom prst="rect">
              <a:avLst/>
            </a:prstGeom>
            <a:noFill/>
          </p:spPr>
          <p:txBody>
            <a:bodyPr wrap="square" rtlCol="0">
              <a:spAutoFit/>
            </a:bodyPr>
            <a:lstStyle/>
            <a:p>
              <a:r>
                <a:rPr lang="en-US" dirty="0"/>
                <a:t>The sphere on the right has a spherical cavity of radius 2a. Both spheres are separately isolated</a:t>
              </a:r>
              <a:r>
                <a:rPr lang="tr-TR" dirty="0"/>
                <a:t>.</a:t>
              </a:r>
              <a:r>
                <a:rPr lang="en-US" dirty="0"/>
                <a:t> Both spheres have the same positive uniform</a:t>
              </a:r>
              <a:r>
                <a:rPr lang="tr-TR" dirty="0"/>
                <a:t> </a:t>
              </a:r>
              <a:r>
                <a:rPr lang="en-US" dirty="0"/>
                <a:t>charge density</a:t>
              </a:r>
              <a:r>
                <a:rPr lang="tr-TR" dirty="0"/>
                <a:t> </a:t>
              </a:r>
              <a:r>
                <a:rPr lang="tr-TR" dirty="0">
                  <a:sym typeface="Symbol" panose="05050102010706020507" pitchFamily="18" charset="2"/>
                </a:rPr>
                <a:t></a:t>
              </a:r>
              <a:r>
                <a:rPr lang="en-US" dirty="0"/>
                <a:t>. The magnitude of the electric field at point C is 2 V/m. What is the amplitude of the electric field at point O in the hollow sphere? Give your answer in V/m. </a:t>
              </a:r>
            </a:p>
          </p:txBody>
        </p:sp>
        <p:cxnSp>
          <p:nvCxnSpPr>
            <p:cNvPr id="39" name="Düz Bağlayıcı 38">
              <a:extLst>
                <a:ext uri="{FF2B5EF4-FFF2-40B4-BE49-F238E27FC236}">
                  <a16:creationId xmlns:a16="http://schemas.microsoft.com/office/drawing/2014/main" id="{13D9064E-CC7C-40AA-8A84-34B499E40049}"/>
                </a:ext>
              </a:extLst>
            </p:cNvPr>
            <p:cNvCxnSpPr/>
            <p:nvPr/>
          </p:nvCxnSpPr>
          <p:spPr>
            <a:xfrm>
              <a:off x="5913120" y="295829"/>
              <a:ext cx="0" cy="3402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a:extLst>
                <a:ext uri="{FF2B5EF4-FFF2-40B4-BE49-F238E27FC236}">
                  <a16:creationId xmlns:a16="http://schemas.microsoft.com/office/drawing/2014/main" id="{ECB3A6E2-6845-4C5F-A0C5-B9EEDD2A05D5}"/>
                </a:ext>
              </a:extLst>
            </p:cNvPr>
            <p:cNvSpPr txBox="1"/>
            <p:nvPr/>
          </p:nvSpPr>
          <p:spPr>
            <a:xfrm rot="16200000">
              <a:off x="5088162" y="686131"/>
              <a:ext cx="1159460" cy="369332"/>
            </a:xfrm>
            <a:prstGeom prst="rect">
              <a:avLst/>
            </a:prstGeom>
            <a:noFill/>
          </p:spPr>
          <p:txBody>
            <a:bodyPr wrap="square" rtlCol="0">
              <a:spAutoFit/>
            </a:bodyPr>
            <a:lstStyle/>
            <a:p>
              <a:r>
                <a:rPr lang="en-US" dirty="0"/>
                <a:t>separated</a:t>
              </a:r>
            </a:p>
          </p:txBody>
        </p:sp>
        <p:sp>
          <p:nvSpPr>
            <p:cNvPr id="44" name="Metin kutusu 43">
              <a:extLst>
                <a:ext uri="{FF2B5EF4-FFF2-40B4-BE49-F238E27FC236}">
                  <a16:creationId xmlns:a16="http://schemas.microsoft.com/office/drawing/2014/main" id="{FF9B88D6-BF51-42FE-BC60-440B1D1552B9}"/>
                </a:ext>
              </a:extLst>
            </p:cNvPr>
            <p:cNvSpPr txBox="1"/>
            <p:nvPr/>
          </p:nvSpPr>
          <p:spPr>
            <a:xfrm rot="16200000">
              <a:off x="4684844" y="2550551"/>
              <a:ext cx="1949348" cy="369332"/>
            </a:xfrm>
            <a:prstGeom prst="rect">
              <a:avLst/>
            </a:prstGeom>
            <a:noFill/>
          </p:spPr>
          <p:txBody>
            <a:bodyPr wrap="square" rtlCol="0">
              <a:spAutoFit/>
            </a:bodyPr>
            <a:lstStyle/>
            <a:p>
              <a:r>
                <a:rPr lang="tr-TR" dirty="0"/>
                <a:t>Birbirinden uzak</a:t>
              </a:r>
              <a:endParaRPr lang="en-US" dirty="0"/>
            </a:p>
          </p:txBody>
        </p:sp>
        <p:grpSp>
          <p:nvGrpSpPr>
            <p:cNvPr id="48" name="Grup 47">
              <a:extLst>
                <a:ext uri="{FF2B5EF4-FFF2-40B4-BE49-F238E27FC236}">
                  <a16:creationId xmlns:a16="http://schemas.microsoft.com/office/drawing/2014/main" id="{65D86F11-E00C-4137-901F-DB8A6AAC842D}"/>
                </a:ext>
              </a:extLst>
            </p:cNvPr>
            <p:cNvGrpSpPr/>
            <p:nvPr/>
          </p:nvGrpSpPr>
          <p:grpSpPr>
            <a:xfrm>
              <a:off x="1296411" y="194415"/>
              <a:ext cx="3231192" cy="3113630"/>
              <a:chOff x="1296411" y="194415"/>
              <a:chExt cx="3231192" cy="3113630"/>
            </a:xfrm>
          </p:grpSpPr>
          <p:sp>
            <p:nvSpPr>
              <p:cNvPr id="2" name="Oval 1">
                <a:extLst>
                  <a:ext uri="{FF2B5EF4-FFF2-40B4-BE49-F238E27FC236}">
                    <a16:creationId xmlns:a16="http://schemas.microsoft.com/office/drawing/2014/main" id="{8930D66E-14F7-485C-8E0E-FA3C399AC4EF}"/>
                  </a:ext>
                </a:extLst>
              </p:cNvPr>
              <p:cNvSpPr/>
              <p:nvPr/>
            </p:nvSpPr>
            <p:spPr>
              <a:xfrm>
                <a:off x="1952367" y="83202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Düz Bağlayıcı 3">
                <a:extLst>
                  <a:ext uri="{FF2B5EF4-FFF2-40B4-BE49-F238E27FC236}">
                    <a16:creationId xmlns:a16="http://schemas.microsoft.com/office/drawing/2014/main" id="{BA29F46F-91E2-456A-84FB-E5CBF32BD7C0}"/>
                  </a:ext>
                </a:extLst>
              </p:cNvPr>
              <p:cNvCxnSpPr>
                <a:cxnSpLocks/>
              </p:cNvCxnSpPr>
              <p:nvPr/>
            </p:nvCxnSpPr>
            <p:spPr>
              <a:xfrm flipH="1">
                <a:off x="3032367" y="52135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3290147-D654-48B4-814A-EE33E35A1CBD}"/>
                  </a:ext>
                </a:extLst>
              </p:cNvPr>
              <p:cNvCxnSpPr>
                <a:cxnSpLocks/>
              </p:cNvCxnSpPr>
              <p:nvPr/>
            </p:nvCxnSpPr>
            <p:spPr>
              <a:xfrm flipH="1">
                <a:off x="1537917" y="193040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9310D3EA-C011-43BC-9E46-756BE1B34B89}"/>
                  </a:ext>
                </a:extLst>
              </p:cNvPr>
              <p:cNvSpPr txBox="1"/>
              <p:nvPr/>
            </p:nvSpPr>
            <p:spPr>
              <a:xfrm>
                <a:off x="4070403" y="1865869"/>
                <a:ext cx="457200" cy="369332"/>
              </a:xfrm>
              <a:prstGeom prst="rect">
                <a:avLst/>
              </a:prstGeom>
              <a:noFill/>
            </p:spPr>
            <p:txBody>
              <a:bodyPr wrap="square" rtlCol="0">
                <a:spAutoFit/>
              </a:bodyPr>
              <a:lstStyle/>
              <a:p>
                <a:r>
                  <a:rPr lang="tr-TR" dirty="0"/>
                  <a:t>3a</a:t>
                </a:r>
                <a:endParaRPr lang="en-US" dirty="0"/>
              </a:p>
            </p:txBody>
          </p:sp>
          <p:sp>
            <p:nvSpPr>
              <p:cNvPr id="8" name="Metin kutusu 7">
                <a:extLst>
                  <a:ext uri="{FF2B5EF4-FFF2-40B4-BE49-F238E27FC236}">
                    <a16:creationId xmlns:a16="http://schemas.microsoft.com/office/drawing/2014/main" id="{A30F9B90-7A5C-4D7E-90C4-45F936A82121}"/>
                  </a:ext>
                </a:extLst>
              </p:cNvPr>
              <p:cNvSpPr txBox="1"/>
              <p:nvPr/>
            </p:nvSpPr>
            <p:spPr>
              <a:xfrm>
                <a:off x="1537917" y="1933972"/>
                <a:ext cx="534719" cy="369332"/>
              </a:xfrm>
              <a:prstGeom prst="rect">
                <a:avLst/>
              </a:prstGeom>
              <a:noFill/>
            </p:spPr>
            <p:txBody>
              <a:bodyPr wrap="square" rtlCol="0">
                <a:spAutoFit/>
              </a:bodyPr>
              <a:lstStyle/>
              <a:p>
                <a:r>
                  <a:rPr lang="tr-TR" dirty="0"/>
                  <a:t>-3a</a:t>
                </a:r>
                <a:endParaRPr lang="en-US" dirty="0"/>
              </a:p>
            </p:txBody>
          </p:sp>
          <p:sp>
            <p:nvSpPr>
              <p:cNvPr id="9" name="Metin kutusu 8">
                <a:extLst>
                  <a:ext uri="{FF2B5EF4-FFF2-40B4-BE49-F238E27FC236}">
                    <a16:creationId xmlns:a16="http://schemas.microsoft.com/office/drawing/2014/main" id="{6AF00FBD-B9F2-43FB-87A7-06B825F01ADF}"/>
                  </a:ext>
                </a:extLst>
              </p:cNvPr>
              <p:cNvSpPr txBox="1"/>
              <p:nvPr/>
            </p:nvSpPr>
            <p:spPr>
              <a:xfrm>
                <a:off x="2962177" y="521355"/>
                <a:ext cx="457200" cy="369332"/>
              </a:xfrm>
              <a:prstGeom prst="rect">
                <a:avLst/>
              </a:prstGeom>
              <a:noFill/>
            </p:spPr>
            <p:txBody>
              <a:bodyPr wrap="square" rtlCol="0">
                <a:spAutoFit/>
              </a:bodyPr>
              <a:lstStyle/>
              <a:p>
                <a:r>
                  <a:rPr lang="tr-TR" dirty="0"/>
                  <a:t>3a</a:t>
                </a:r>
                <a:endParaRPr lang="en-US" dirty="0"/>
              </a:p>
            </p:txBody>
          </p:sp>
          <p:sp>
            <p:nvSpPr>
              <p:cNvPr id="10" name="Metin kutusu 9">
                <a:extLst>
                  <a:ext uri="{FF2B5EF4-FFF2-40B4-BE49-F238E27FC236}">
                    <a16:creationId xmlns:a16="http://schemas.microsoft.com/office/drawing/2014/main" id="{FE3F4E67-439D-4043-9C8D-2E7C25E77E94}"/>
                  </a:ext>
                </a:extLst>
              </p:cNvPr>
              <p:cNvSpPr txBox="1"/>
              <p:nvPr/>
            </p:nvSpPr>
            <p:spPr>
              <a:xfrm>
                <a:off x="3007356" y="2938713"/>
                <a:ext cx="534719" cy="369332"/>
              </a:xfrm>
              <a:prstGeom prst="rect">
                <a:avLst/>
              </a:prstGeom>
              <a:noFill/>
            </p:spPr>
            <p:txBody>
              <a:bodyPr wrap="square" rtlCol="0">
                <a:spAutoFit/>
              </a:bodyPr>
              <a:lstStyle/>
              <a:p>
                <a:r>
                  <a:rPr lang="tr-TR" dirty="0"/>
                  <a:t>-3a</a:t>
                </a:r>
                <a:endParaRPr lang="en-US" dirty="0"/>
              </a:p>
            </p:txBody>
          </p:sp>
          <p:sp>
            <p:nvSpPr>
              <p:cNvPr id="12" name="Metin kutusu 11">
                <a:extLst>
                  <a:ext uri="{FF2B5EF4-FFF2-40B4-BE49-F238E27FC236}">
                    <a16:creationId xmlns:a16="http://schemas.microsoft.com/office/drawing/2014/main" id="{393B26E0-40E3-4C4E-9B0C-BB5C428B919E}"/>
                  </a:ext>
                </a:extLst>
              </p:cNvPr>
              <p:cNvSpPr txBox="1"/>
              <p:nvPr/>
            </p:nvSpPr>
            <p:spPr>
              <a:xfrm>
                <a:off x="3624686" y="1567955"/>
                <a:ext cx="314960" cy="523220"/>
              </a:xfrm>
              <a:prstGeom prst="rect">
                <a:avLst/>
              </a:prstGeom>
              <a:noFill/>
            </p:spPr>
            <p:txBody>
              <a:bodyPr wrap="square" rtlCol="0">
                <a:spAutoFit/>
              </a:bodyPr>
              <a:lstStyle/>
              <a:p>
                <a:r>
                  <a:rPr lang="tr-TR" sz="2800" dirty="0"/>
                  <a:t>.</a:t>
                </a:r>
                <a:endParaRPr lang="en-US" sz="2800" dirty="0"/>
              </a:p>
            </p:txBody>
          </p:sp>
          <p:sp>
            <p:nvSpPr>
              <p:cNvPr id="13" name="Metin kutusu 12">
                <a:extLst>
                  <a:ext uri="{FF2B5EF4-FFF2-40B4-BE49-F238E27FC236}">
                    <a16:creationId xmlns:a16="http://schemas.microsoft.com/office/drawing/2014/main" id="{337EA23D-30A2-4EB1-8331-7CE7AC7351F4}"/>
                  </a:ext>
                </a:extLst>
              </p:cNvPr>
              <p:cNvSpPr txBox="1"/>
              <p:nvPr/>
            </p:nvSpPr>
            <p:spPr>
              <a:xfrm>
                <a:off x="3269086" y="1578115"/>
                <a:ext cx="314960" cy="523220"/>
              </a:xfrm>
              <a:prstGeom prst="rect">
                <a:avLst/>
              </a:prstGeom>
              <a:noFill/>
            </p:spPr>
            <p:txBody>
              <a:bodyPr wrap="square" rtlCol="0">
                <a:spAutoFit/>
              </a:bodyPr>
              <a:lstStyle/>
              <a:p>
                <a:r>
                  <a:rPr lang="tr-TR" sz="2800" dirty="0"/>
                  <a:t>.</a:t>
                </a:r>
                <a:endParaRPr lang="en-US" sz="2800" dirty="0"/>
              </a:p>
            </p:txBody>
          </p:sp>
          <p:sp>
            <p:nvSpPr>
              <p:cNvPr id="15" name="Metin kutusu 14">
                <a:extLst>
                  <a:ext uri="{FF2B5EF4-FFF2-40B4-BE49-F238E27FC236}">
                    <a16:creationId xmlns:a16="http://schemas.microsoft.com/office/drawing/2014/main" id="{4EDE8C11-AD97-44CE-AB75-135603E3553E}"/>
                  </a:ext>
                </a:extLst>
              </p:cNvPr>
              <p:cNvSpPr txBox="1"/>
              <p:nvPr/>
            </p:nvSpPr>
            <p:spPr>
              <a:xfrm>
                <a:off x="3261897" y="1876028"/>
                <a:ext cx="314960" cy="369332"/>
              </a:xfrm>
              <a:prstGeom prst="rect">
                <a:avLst/>
              </a:prstGeom>
              <a:noFill/>
            </p:spPr>
            <p:txBody>
              <a:bodyPr wrap="square" rtlCol="0">
                <a:spAutoFit/>
              </a:bodyPr>
              <a:lstStyle/>
              <a:p>
                <a:r>
                  <a:rPr lang="tr-TR" dirty="0"/>
                  <a:t>a</a:t>
                </a:r>
                <a:endParaRPr lang="en-US" dirty="0"/>
              </a:p>
            </p:txBody>
          </p:sp>
          <p:sp>
            <p:nvSpPr>
              <p:cNvPr id="16" name="Metin kutusu 15">
                <a:extLst>
                  <a:ext uri="{FF2B5EF4-FFF2-40B4-BE49-F238E27FC236}">
                    <a16:creationId xmlns:a16="http://schemas.microsoft.com/office/drawing/2014/main" id="{717DCB3A-DBF8-4956-B309-9C2E74BC81EE}"/>
                  </a:ext>
                </a:extLst>
              </p:cNvPr>
              <p:cNvSpPr txBox="1"/>
              <p:nvPr/>
            </p:nvSpPr>
            <p:spPr>
              <a:xfrm>
                <a:off x="3553565" y="1876028"/>
                <a:ext cx="457200" cy="369332"/>
              </a:xfrm>
              <a:prstGeom prst="rect">
                <a:avLst/>
              </a:prstGeom>
              <a:noFill/>
            </p:spPr>
            <p:txBody>
              <a:bodyPr wrap="square" rtlCol="0">
                <a:spAutoFit/>
              </a:bodyPr>
              <a:lstStyle/>
              <a:p>
                <a:r>
                  <a:rPr lang="tr-TR" dirty="0"/>
                  <a:t>2a</a:t>
                </a:r>
                <a:endParaRPr lang="en-US" dirty="0"/>
              </a:p>
            </p:txBody>
          </p:sp>
          <p:sp>
            <p:nvSpPr>
              <p:cNvPr id="17" name="Metin kutusu 16">
                <a:extLst>
                  <a:ext uri="{FF2B5EF4-FFF2-40B4-BE49-F238E27FC236}">
                    <a16:creationId xmlns:a16="http://schemas.microsoft.com/office/drawing/2014/main" id="{E2DF6677-137E-4170-B929-48E365BFF28A}"/>
                  </a:ext>
                </a:extLst>
              </p:cNvPr>
              <p:cNvSpPr txBox="1"/>
              <p:nvPr/>
            </p:nvSpPr>
            <p:spPr>
              <a:xfrm>
                <a:off x="3584046" y="1608595"/>
                <a:ext cx="325120" cy="369332"/>
              </a:xfrm>
              <a:prstGeom prst="rect">
                <a:avLst/>
              </a:prstGeom>
              <a:noFill/>
            </p:spPr>
            <p:txBody>
              <a:bodyPr wrap="square" rtlCol="0">
                <a:spAutoFit/>
              </a:bodyPr>
              <a:lstStyle/>
              <a:p>
                <a:r>
                  <a:rPr lang="tr-TR" b="1" dirty="0"/>
                  <a:t>C</a:t>
                </a:r>
                <a:endParaRPr lang="en-US" b="1" dirty="0"/>
              </a:p>
            </p:txBody>
          </p:sp>
          <p:sp>
            <p:nvSpPr>
              <p:cNvPr id="41" name="Metin kutusu 40">
                <a:extLst>
                  <a:ext uri="{FF2B5EF4-FFF2-40B4-BE49-F238E27FC236}">
                    <a16:creationId xmlns:a16="http://schemas.microsoft.com/office/drawing/2014/main" id="{88435DEC-F92D-4C75-97BE-2F71B419B010}"/>
                  </a:ext>
                </a:extLst>
              </p:cNvPr>
              <p:cNvSpPr txBox="1"/>
              <p:nvPr/>
            </p:nvSpPr>
            <p:spPr>
              <a:xfrm>
                <a:off x="2444491" y="194415"/>
                <a:ext cx="1368337" cy="369332"/>
              </a:xfrm>
              <a:prstGeom prst="rect">
                <a:avLst/>
              </a:prstGeom>
              <a:noFill/>
            </p:spPr>
            <p:txBody>
              <a:bodyPr wrap="square" rtlCol="0">
                <a:spAutoFit/>
              </a:bodyPr>
              <a:lstStyle/>
              <a:p>
                <a:r>
                  <a:rPr lang="en-US" dirty="0"/>
                  <a:t>solid sphere</a:t>
                </a:r>
              </a:p>
            </p:txBody>
          </p:sp>
          <p:sp>
            <p:nvSpPr>
              <p:cNvPr id="42" name="Metin kutusu 41">
                <a:extLst>
                  <a:ext uri="{FF2B5EF4-FFF2-40B4-BE49-F238E27FC236}">
                    <a16:creationId xmlns:a16="http://schemas.microsoft.com/office/drawing/2014/main" id="{FB034BC3-5905-4736-8446-21DB2B4CA7D5}"/>
                  </a:ext>
                </a:extLst>
              </p:cNvPr>
              <p:cNvSpPr txBox="1"/>
              <p:nvPr/>
            </p:nvSpPr>
            <p:spPr>
              <a:xfrm>
                <a:off x="1296411" y="2937615"/>
                <a:ext cx="1368337" cy="369332"/>
              </a:xfrm>
              <a:prstGeom prst="rect">
                <a:avLst/>
              </a:prstGeom>
              <a:noFill/>
            </p:spPr>
            <p:txBody>
              <a:bodyPr wrap="square" rtlCol="0">
                <a:spAutoFit/>
              </a:bodyPr>
              <a:lstStyle/>
              <a:p>
                <a:r>
                  <a:rPr lang="tr-TR" dirty="0"/>
                  <a:t>katı küre</a:t>
                </a:r>
                <a:endParaRPr lang="en-US" dirty="0"/>
              </a:p>
            </p:txBody>
          </p:sp>
          <p:sp>
            <p:nvSpPr>
              <p:cNvPr id="45" name="Dikdörtgen 44">
                <a:extLst>
                  <a:ext uri="{FF2B5EF4-FFF2-40B4-BE49-F238E27FC236}">
                    <a16:creationId xmlns:a16="http://schemas.microsoft.com/office/drawing/2014/main" id="{A5C41D66-6517-4CD8-A44D-EE99354564CF}"/>
                  </a:ext>
                </a:extLst>
              </p:cNvPr>
              <p:cNvSpPr/>
              <p:nvPr/>
            </p:nvSpPr>
            <p:spPr>
              <a:xfrm>
                <a:off x="2428005" y="120213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grpSp>
          <p:nvGrpSpPr>
            <p:cNvPr id="47" name="Grup 46">
              <a:extLst>
                <a:ext uri="{FF2B5EF4-FFF2-40B4-BE49-F238E27FC236}">
                  <a16:creationId xmlns:a16="http://schemas.microsoft.com/office/drawing/2014/main" id="{CFA3D198-AD65-498E-844D-FFFDD254D430}"/>
                </a:ext>
              </a:extLst>
            </p:cNvPr>
            <p:cNvGrpSpPr/>
            <p:nvPr/>
          </p:nvGrpSpPr>
          <p:grpSpPr>
            <a:xfrm>
              <a:off x="6942937" y="308366"/>
              <a:ext cx="2979527" cy="3135324"/>
              <a:chOff x="6607757" y="193041"/>
              <a:chExt cx="2979527" cy="3135324"/>
            </a:xfrm>
          </p:grpSpPr>
          <p:sp>
            <p:nvSpPr>
              <p:cNvPr id="22" name="Oval 21">
                <a:extLst>
                  <a:ext uri="{FF2B5EF4-FFF2-40B4-BE49-F238E27FC236}">
                    <a16:creationId xmlns:a16="http://schemas.microsoft.com/office/drawing/2014/main" id="{64D42720-4F25-429D-8AEE-0CF363854424}"/>
                  </a:ext>
                </a:extLst>
              </p:cNvPr>
              <p:cNvSpPr/>
              <p:nvPr/>
            </p:nvSpPr>
            <p:spPr>
              <a:xfrm>
                <a:off x="7022207" y="85234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etin kutusu 25">
                <a:extLst>
                  <a:ext uri="{FF2B5EF4-FFF2-40B4-BE49-F238E27FC236}">
                    <a16:creationId xmlns:a16="http://schemas.microsoft.com/office/drawing/2014/main" id="{BA9E795A-D427-40C2-BF5C-DB3F3876DF9C}"/>
                  </a:ext>
                </a:extLst>
              </p:cNvPr>
              <p:cNvSpPr txBox="1"/>
              <p:nvPr/>
            </p:nvSpPr>
            <p:spPr>
              <a:xfrm>
                <a:off x="6607757" y="1954292"/>
                <a:ext cx="534719" cy="369332"/>
              </a:xfrm>
              <a:prstGeom prst="rect">
                <a:avLst/>
              </a:prstGeom>
              <a:noFill/>
            </p:spPr>
            <p:txBody>
              <a:bodyPr wrap="square" rtlCol="0">
                <a:spAutoFit/>
              </a:bodyPr>
              <a:lstStyle/>
              <a:p>
                <a:r>
                  <a:rPr lang="tr-TR" dirty="0"/>
                  <a:t>-3a</a:t>
                </a:r>
                <a:endParaRPr lang="en-US" dirty="0"/>
              </a:p>
            </p:txBody>
          </p:sp>
          <p:sp>
            <p:nvSpPr>
              <p:cNvPr id="27" name="Metin kutusu 26">
                <a:extLst>
                  <a:ext uri="{FF2B5EF4-FFF2-40B4-BE49-F238E27FC236}">
                    <a16:creationId xmlns:a16="http://schemas.microsoft.com/office/drawing/2014/main" id="{BEE26383-CAC2-4DAF-8CF7-D941B3BDB3D3}"/>
                  </a:ext>
                </a:extLst>
              </p:cNvPr>
              <p:cNvSpPr txBox="1"/>
              <p:nvPr/>
            </p:nvSpPr>
            <p:spPr>
              <a:xfrm>
                <a:off x="8032017" y="541675"/>
                <a:ext cx="457200" cy="369332"/>
              </a:xfrm>
              <a:prstGeom prst="rect">
                <a:avLst/>
              </a:prstGeom>
              <a:noFill/>
            </p:spPr>
            <p:txBody>
              <a:bodyPr wrap="square" rtlCol="0">
                <a:spAutoFit/>
              </a:bodyPr>
              <a:lstStyle/>
              <a:p>
                <a:r>
                  <a:rPr lang="tr-TR" dirty="0"/>
                  <a:t>3a</a:t>
                </a:r>
                <a:endParaRPr lang="en-US" dirty="0"/>
              </a:p>
            </p:txBody>
          </p:sp>
          <p:sp>
            <p:nvSpPr>
              <p:cNvPr id="28" name="Metin kutusu 27">
                <a:extLst>
                  <a:ext uri="{FF2B5EF4-FFF2-40B4-BE49-F238E27FC236}">
                    <a16:creationId xmlns:a16="http://schemas.microsoft.com/office/drawing/2014/main" id="{D0F31170-CF45-4ADD-9239-2AC9CCDCDEE8}"/>
                  </a:ext>
                </a:extLst>
              </p:cNvPr>
              <p:cNvSpPr txBox="1"/>
              <p:nvPr/>
            </p:nvSpPr>
            <p:spPr>
              <a:xfrm>
                <a:off x="8077196" y="2959033"/>
                <a:ext cx="534719" cy="369332"/>
              </a:xfrm>
              <a:prstGeom prst="rect">
                <a:avLst/>
              </a:prstGeom>
              <a:noFill/>
            </p:spPr>
            <p:txBody>
              <a:bodyPr wrap="square" rtlCol="0">
                <a:spAutoFit/>
              </a:bodyPr>
              <a:lstStyle/>
              <a:p>
                <a:r>
                  <a:rPr lang="tr-TR" dirty="0"/>
                  <a:t>-3a</a:t>
                </a:r>
                <a:endParaRPr lang="en-US" dirty="0"/>
              </a:p>
            </p:txBody>
          </p:sp>
          <p:sp>
            <p:nvSpPr>
              <p:cNvPr id="14" name="Oval 13">
                <a:extLst>
                  <a:ext uri="{FF2B5EF4-FFF2-40B4-BE49-F238E27FC236}">
                    <a16:creationId xmlns:a16="http://schemas.microsoft.com/office/drawing/2014/main" id="{EBF03314-EAD1-4EA2-A460-F7421157AC61}"/>
                  </a:ext>
                </a:extLst>
              </p:cNvPr>
              <p:cNvSpPr/>
              <p:nvPr/>
            </p:nvSpPr>
            <p:spPr>
              <a:xfrm>
                <a:off x="7744637" y="1216741"/>
                <a:ext cx="1440000"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Düz Bağlayıcı 23">
                <a:extLst>
                  <a:ext uri="{FF2B5EF4-FFF2-40B4-BE49-F238E27FC236}">
                    <a16:creationId xmlns:a16="http://schemas.microsoft.com/office/drawing/2014/main" id="{BACB93AE-C8AE-4B82-B2D5-2B3630BD87EC}"/>
                  </a:ext>
                </a:extLst>
              </p:cNvPr>
              <p:cNvCxnSpPr>
                <a:cxnSpLocks/>
              </p:cNvCxnSpPr>
              <p:nvPr/>
            </p:nvCxnSpPr>
            <p:spPr>
              <a:xfrm flipH="1">
                <a:off x="6607757" y="195072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75D21AD3-28C3-4069-9F33-94512A373EA0}"/>
                  </a:ext>
                </a:extLst>
              </p:cNvPr>
              <p:cNvSpPr txBox="1"/>
              <p:nvPr/>
            </p:nvSpPr>
            <p:spPr>
              <a:xfrm>
                <a:off x="9109763" y="1865869"/>
                <a:ext cx="457200" cy="369332"/>
              </a:xfrm>
              <a:prstGeom prst="rect">
                <a:avLst/>
              </a:prstGeom>
              <a:noFill/>
            </p:spPr>
            <p:txBody>
              <a:bodyPr wrap="square" rtlCol="0">
                <a:spAutoFit/>
              </a:bodyPr>
              <a:lstStyle/>
              <a:p>
                <a:r>
                  <a:rPr lang="tr-TR" dirty="0"/>
                  <a:t>3a</a:t>
                </a:r>
                <a:endParaRPr lang="en-US" dirty="0"/>
              </a:p>
            </p:txBody>
          </p:sp>
          <p:sp>
            <p:nvSpPr>
              <p:cNvPr id="29" name="Metin kutusu 28">
                <a:extLst>
                  <a:ext uri="{FF2B5EF4-FFF2-40B4-BE49-F238E27FC236}">
                    <a16:creationId xmlns:a16="http://schemas.microsoft.com/office/drawing/2014/main" id="{1AAA97DF-A3C5-4052-9C98-F5093E208286}"/>
                  </a:ext>
                </a:extLst>
              </p:cNvPr>
              <p:cNvSpPr txBox="1"/>
              <p:nvPr/>
            </p:nvSpPr>
            <p:spPr>
              <a:xfrm>
                <a:off x="8674206" y="1567955"/>
                <a:ext cx="314960" cy="523220"/>
              </a:xfrm>
              <a:prstGeom prst="rect">
                <a:avLst/>
              </a:prstGeom>
              <a:noFill/>
            </p:spPr>
            <p:txBody>
              <a:bodyPr wrap="square" rtlCol="0">
                <a:spAutoFit/>
              </a:bodyPr>
              <a:lstStyle/>
              <a:p>
                <a:r>
                  <a:rPr lang="tr-TR" sz="2800" dirty="0"/>
                  <a:t>.</a:t>
                </a:r>
                <a:endParaRPr lang="en-US" sz="2800" dirty="0"/>
              </a:p>
            </p:txBody>
          </p:sp>
          <p:sp>
            <p:nvSpPr>
              <p:cNvPr id="30" name="Metin kutusu 29">
                <a:extLst>
                  <a:ext uri="{FF2B5EF4-FFF2-40B4-BE49-F238E27FC236}">
                    <a16:creationId xmlns:a16="http://schemas.microsoft.com/office/drawing/2014/main" id="{BF209082-0542-4177-BC54-FB876DA14531}"/>
                  </a:ext>
                </a:extLst>
              </p:cNvPr>
              <p:cNvSpPr txBox="1"/>
              <p:nvPr/>
            </p:nvSpPr>
            <p:spPr>
              <a:xfrm>
                <a:off x="8318606" y="1578115"/>
                <a:ext cx="314960" cy="523220"/>
              </a:xfrm>
              <a:prstGeom prst="rect">
                <a:avLst/>
              </a:prstGeom>
              <a:noFill/>
            </p:spPr>
            <p:txBody>
              <a:bodyPr wrap="square" rtlCol="0">
                <a:spAutoFit/>
              </a:bodyPr>
              <a:lstStyle/>
              <a:p>
                <a:r>
                  <a:rPr lang="tr-TR" sz="2800" dirty="0"/>
                  <a:t>.</a:t>
                </a:r>
                <a:endParaRPr lang="en-US" sz="2800" dirty="0"/>
              </a:p>
            </p:txBody>
          </p:sp>
          <p:sp>
            <p:nvSpPr>
              <p:cNvPr id="31" name="Metin kutusu 30">
                <a:extLst>
                  <a:ext uri="{FF2B5EF4-FFF2-40B4-BE49-F238E27FC236}">
                    <a16:creationId xmlns:a16="http://schemas.microsoft.com/office/drawing/2014/main" id="{D397C633-27BD-468D-9628-22599976AC27}"/>
                  </a:ext>
                </a:extLst>
              </p:cNvPr>
              <p:cNvSpPr txBox="1"/>
              <p:nvPr/>
            </p:nvSpPr>
            <p:spPr>
              <a:xfrm>
                <a:off x="8311417" y="1876028"/>
                <a:ext cx="314960" cy="369332"/>
              </a:xfrm>
              <a:prstGeom prst="rect">
                <a:avLst/>
              </a:prstGeom>
              <a:noFill/>
            </p:spPr>
            <p:txBody>
              <a:bodyPr wrap="square" rtlCol="0">
                <a:spAutoFit/>
              </a:bodyPr>
              <a:lstStyle/>
              <a:p>
                <a:r>
                  <a:rPr lang="tr-TR" dirty="0"/>
                  <a:t>a</a:t>
                </a:r>
                <a:endParaRPr lang="en-US" dirty="0"/>
              </a:p>
            </p:txBody>
          </p:sp>
          <p:sp>
            <p:nvSpPr>
              <p:cNvPr id="32" name="Metin kutusu 31">
                <a:extLst>
                  <a:ext uri="{FF2B5EF4-FFF2-40B4-BE49-F238E27FC236}">
                    <a16:creationId xmlns:a16="http://schemas.microsoft.com/office/drawing/2014/main" id="{9BB1539B-E165-44FE-909D-C99BBC88AB43}"/>
                  </a:ext>
                </a:extLst>
              </p:cNvPr>
              <p:cNvSpPr txBox="1"/>
              <p:nvPr/>
            </p:nvSpPr>
            <p:spPr>
              <a:xfrm>
                <a:off x="8603085" y="1876028"/>
                <a:ext cx="457200" cy="369332"/>
              </a:xfrm>
              <a:prstGeom prst="rect">
                <a:avLst/>
              </a:prstGeom>
              <a:noFill/>
            </p:spPr>
            <p:txBody>
              <a:bodyPr wrap="square" rtlCol="0">
                <a:spAutoFit/>
              </a:bodyPr>
              <a:lstStyle/>
              <a:p>
                <a:r>
                  <a:rPr lang="tr-TR" dirty="0"/>
                  <a:t>2a</a:t>
                </a:r>
                <a:endParaRPr lang="en-US" dirty="0"/>
              </a:p>
            </p:txBody>
          </p:sp>
          <p:sp>
            <p:nvSpPr>
              <p:cNvPr id="33" name="Metin kutusu 32">
                <a:extLst>
                  <a:ext uri="{FF2B5EF4-FFF2-40B4-BE49-F238E27FC236}">
                    <a16:creationId xmlns:a16="http://schemas.microsoft.com/office/drawing/2014/main" id="{0AC1365B-D255-49E8-A79C-BBEB05CA55D7}"/>
                  </a:ext>
                </a:extLst>
              </p:cNvPr>
              <p:cNvSpPr txBox="1"/>
              <p:nvPr/>
            </p:nvSpPr>
            <p:spPr>
              <a:xfrm>
                <a:off x="8633566" y="1618755"/>
                <a:ext cx="325120" cy="369332"/>
              </a:xfrm>
              <a:prstGeom prst="rect">
                <a:avLst/>
              </a:prstGeom>
              <a:noFill/>
            </p:spPr>
            <p:txBody>
              <a:bodyPr wrap="square" rtlCol="0">
                <a:spAutoFit/>
              </a:bodyPr>
              <a:lstStyle/>
              <a:p>
                <a:r>
                  <a:rPr lang="tr-TR" b="1" dirty="0"/>
                  <a:t>D</a:t>
                </a:r>
                <a:endParaRPr lang="en-US" b="1" dirty="0"/>
              </a:p>
            </p:txBody>
          </p:sp>
          <p:sp>
            <p:nvSpPr>
              <p:cNvPr id="34" name="Metin kutusu 33">
                <a:extLst>
                  <a:ext uri="{FF2B5EF4-FFF2-40B4-BE49-F238E27FC236}">
                    <a16:creationId xmlns:a16="http://schemas.microsoft.com/office/drawing/2014/main" id="{E9346E36-E7B4-41D5-B425-CF2D11FFAA51}"/>
                  </a:ext>
                </a:extLst>
              </p:cNvPr>
              <p:cNvSpPr txBox="1"/>
              <p:nvPr/>
            </p:nvSpPr>
            <p:spPr>
              <a:xfrm>
                <a:off x="7569736" y="1845548"/>
                <a:ext cx="430871" cy="369332"/>
              </a:xfrm>
              <a:prstGeom prst="rect">
                <a:avLst/>
              </a:prstGeom>
              <a:noFill/>
            </p:spPr>
            <p:txBody>
              <a:bodyPr wrap="square" rtlCol="0">
                <a:spAutoFit/>
              </a:bodyPr>
              <a:lstStyle/>
              <a:p>
                <a:r>
                  <a:rPr lang="tr-TR" dirty="0"/>
                  <a:t>-a</a:t>
                </a:r>
                <a:endParaRPr lang="en-US" dirty="0"/>
              </a:p>
            </p:txBody>
          </p:sp>
          <p:cxnSp>
            <p:nvCxnSpPr>
              <p:cNvPr id="23" name="Düz Bağlayıcı 22">
                <a:extLst>
                  <a:ext uri="{FF2B5EF4-FFF2-40B4-BE49-F238E27FC236}">
                    <a16:creationId xmlns:a16="http://schemas.microsoft.com/office/drawing/2014/main" id="{6335DEF4-B3C6-4994-88B2-C270523B95ED}"/>
                  </a:ext>
                </a:extLst>
              </p:cNvPr>
              <p:cNvCxnSpPr>
                <a:cxnSpLocks/>
              </p:cNvCxnSpPr>
              <p:nvPr/>
            </p:nvCxnSpPr>
            <p:spPr>
              <a:xfrm flipH="1">
                <a:off x="8102207" y="54167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777D7AFA-7868-4724-8C45-AC5FCAC5C8B3}"/>
                  </a:ext>
                </a:extLst>
              </p:cNvPr>
              <p:cNvSpPr txBox="1"/>
              <p:nvPr/>
            </p:nvSpPr>
            <p:spPr>
              <a:xfrm>
                <a:off x="7942686" y="1864083"/>
                <a:ext cx="325120" cy="369332"/>
              </a:xfrm>
              <a:prstGeom prst="rect">
                <a:avLst/>
              </a:prstGeom>
              <a:noFill/>
            </p:spPr>
            <p:txBody>
              <a:bodyPr wrap="square" rtlCol="0">
                <a:spAutoFit/>
              </a:bodyPr>
              <a:lstStyle/>
              <a:p>
                <a:r>
                  <a:rPr lang="tr-TR" b="1" dirty="0"/>
                  <a:t>O</a:t>
                </a:r>
                <a:endParaRPr lang="en-US" b="1" dirty="0"/>
              </a:p>
            </p:txBody>
          </p:sp>
          <p:sp>
            <p:nvSpPr>
              <p:cNvPr id="40" name="Metin kutusu 39">
                <a:extLst>
                  <a:ext uri="{FF2B5EF4-FFF2-40B4-BE49-F238E27FC236}">
                    <a16:creationId xmlns:a16="http://schemas.microsoft.com/office/drawing/2014/main" id="{56E38BE1-6ADF-449C-89F6-2CE97512456A}"/>
                  </a:ext>
                </a:extLst>
              </p:cNvPr>
              <p:cNvSpPr txBox="1"/>
              <p:nvPr/>
            </p:nvSpPr>
            <p:spPr>
              <a:xfrm>
                <a:off x="7744637" y="193041"/>
                <a:ext cx="1084399" cy="369332"/>
              </a:xfrm>
              <a:prstGeom prst="rect">
                <a:avLst/>
              </a:prstGeom>
              <a:noFill/>
            </p:spPr>
            <p:txBody>
              <a:bodyPr wrap="square" rtlCol="0">
                <a:spAutoFit/>
              </a:bodyPr>
              <a:lstStyle/>
              <a:p>
                <a:r>
                  <a:rPr lang="en-US" dirty="0"/>
                  <a:t>hollow</a:t>
                </a:r>
              </a:p>
            </p:txBody>
          </p:sp>
          <p:sp>
            <p:nvSpPr>
              <p:cNvPr id="46" name="Dikdörtgen 45">
                <a:extLst>
                  <a:ext uri="{FF2B5EF4-FFF2-40B4-BE49-F238E27FC236}">
                    <a16:creationId xmlns:a16="http://schemas.microsoft.com/office/drawing/2014/main" id="{3216EBB7-2393-41DF-8256-8D87BFC2A4F3}"/>
                  </a:ext>
                </a:extLst>
              </p:cNvPr>
              <p:cNvSpPr/>
              <p:nvPr/>
            </p:nvSpPr>
            <p:spPr>
              <a:xfrm>
                <a:off x="7385845" y="111169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sp>
          <p:nvSpPr>
            <p:cNvPr id="49" name="Metin kutusu 48">
              <a:extLst>
                <a:ext uri="{FF2B5EF4-FFF2-40B4-BE49-F238E27FC236}">
                  <a16:creationId xmlns:a16="http://schemas.microsoft.com/office/drawing/2014/main" id="{E3C5AA34-AD6D-463E-972C-D03BF8562780}"/>
                </a:ext>
              </a:extLst>
            </p:cNvPr>
            <p:cNvSpPr txBox="1"/>
            <p:nvPr/>
          </p:nvSpPr>
          <p:spPr>
            <a:xfrm>
              <a:off x="365756" y="4837651"/>
              <a:ext cx="10129523" cy="1200329"/>
            </a:xfrm>
            <a:prstGeom prst="rect">
              <a:avLst/>
            </a:prstGeom>
            <a:noFill/>
          </p:spPr>
          <p:txBody>
            <a:bodyPr wrap="square" rtlCol="0">
              <a:spAutoFit/>
            </a:bodyPr>
            <a:lstStyle/>
            <a:p>
              <a:r>
                <a:rPr lang="tr-TR" dirty="0"/>
                <a:t>Sağdaki kürenin içinde 2</a:t>
              </a:r>
              <a:r>
                <a:rPr lang="en-US" dirty="0"/>
                <a:t>a</a:t>
              </a:r>
              <a:r>
                <a:rPr lang="tr-TR" dirty="0"/>
                <a:t> yarıçaplı küresel kovuk mevcuttur</a:t>
              </a:r>
              <a:r>
                <a:rPr lang="en-US" dirty="0"/>
                <a:t>. </a:t>
              </a:r>
              <a:r>
                <a:rPr lang="tr-TR" dirty="0"/>
                <a:t>Her iki küre de ayrı ayrı izole olmuşlardır. Her iki kürenin de pozitif düzgün yük yoğunluğu </a:t>
              </a:r>
              <a:r>
                <a:rPr lang="tr-TR" dirty="0">
                  <a:sym typeface="Symbol" panose="05050102010706020507" pitchFamily="18" charset="2"/>
                </a:rPr>
                <a:t> olarak verilmiştir</a:t>
              </a:r>
              <a:r>
                <a:rPr lang="en-US" dirty="0"/>
                <a:t>. </a:t>
              </a:r>
              <a:r>
                <a:rPr lang="tr-TR" dirty="0"/>
                <a:t>Dolu küre içindeki C noktasında elektrik alan şiddeti </a:t>
              </a:r>
              <a:r>
                <a:rPr lang="en-US" dirty="0"/>
                <a:t>2 V/m</a:t>
              </a:r>
              <a:r>
                <a:rPr lang="tr-TR" dirty="0"/>
                <a:t> olarak verilmiştir</a:t>
              </a:r>
              <a:r>
                <a:rPr lang="en-US" dirty="0"/>
                <a:t>. </a:t>
              </a:r>
              <a:r>
                <a:rPr lang="tr-TR" dirty="0"/>
                <a:t>Sağdaki boşluklu kürenin O orijin noktasında elektrik alan şiddeti </a:t>
              </a:r>
              <a:r>
                <a:rPr lang="en-US" dirty="0"/>
                <a:t>V/m</a:t>
              </a:r>
              <a:r>
                <a:rPr lang="tr-TR" dirty="0"/>
                <a:t> cinsinden nedir?</a:t>
              </a:r>
              <a:r>
                <a:rPr lang="en-US" dirty="0"/>
                <a:t> </a:t>
              </a:r>
            </a:p>
          </p:txBody>
        </p:sp>
        <p:sp>
          <p:nvSpPr>
            <p:cNvPr id="50" name="Metin kutusu 49">
              <a:extLst>
                <a:ext uri="{FF2B5EF4-FFF2-40B4-BE49-F238E27FC236}">
                  <a16:creationId xmlns:a16="http://schemas.microsoft.com/office/drawing/2014/main" id="{5BF2457D-FCE0-4B3E-9DB8-A00CCD62D174}"/>
                </a:ext>
              </a:extLst>
            </p:cNvPr>
            <p:cNvSpPr txBox="1"/>
            <p:nvPr/>
          </p:nvSpPr>
          <p:spPr>
            <a:xfrm>
              <a:off x="6899173" y="3122281"/>
              <a:ext cx="1468023" cy="369332"/>
            </a:xfrm>
            <a:prstGeom prst="rect">
              <a:avLst/>
            </a:prstGeom>
            <a:noFill/>
          </p:spPr>
          <p:txBody>
            <a:bodyPr wrap="square" rtlCol="0">
              <a:spAutoFit/>
            </a:bodyPr>
            <a:lstStyle/>
            <a:p>
              <a:r>
                <a:rPr lang="tr-TR" dirty="0"/>
                <a:t>boşluklu küre</a:t>
              </a:r>
              <a:endParaRPr lang="en-US" dirty="0"/>
            </a:p>
          </p:txBody>
        </p:sp>
      </p:grpSp>
      <p:sp>
        <p:nvSpPr>
          <p:cNvPr id="51" name="Metin kutusu 50">
            <a:extLst>
              <a:ext uri="{FF2B5EF4-FFF2-40B4-BE49-F238E27FC236}">
                <a16:creationId xmlns:a16="http://schemas.microsoft.com/office/drawing/2014/main" id="{7DDA45ED-13A9-4262-8EA6-C60DB356A446}"/>
              </a:ext>
            </a:extLst>
          </p:cNvPr>
          <p:cNvSpPr txBox="1"/>
          <p:nvPr/>
        </p:nvSpPr>
        <p:spPr>
          <a:xfrm>
            <a:off x="11283904" y="6336645"/>
            <a:ext cx="389932" cy="369332"/>
          </a:xfrm>
          <a:prstGeom prst="rect">
            <a:avLst/>
          </a:prstGeom>
          <a:noFill/>
        </p:spPr>
        <p:txBody>
          <a:bodyPr wrap="square" rtlCol="0">
            <a:spAutoFit/>
          </a:bodyPr>
          <a:lstStyle/>
          <a:p>
            <a:r>
              <a:rPr lang="tr-TR" dirty="0"/>
              <a:t>1</a:t>
            </a:r>
            <a:endParaRPr lang="en-US" dirty="0"/>
          </a:p>
        </p:txBody>
      </p:sp>
      <p:sp>
        <p:nvSpPr>
          <p:cNvPr id="3" name="Metin kutusu 2">
            <a:extLst>
              <a:ext uri="{FF2B5EF4-FFF2-40B4-BE49-F238E27FC236}">
                <a16:creationId xmlns:a16="http://schemas.microsoft.com/office/drawing/2014/main" id="{56FFDBC8-EDAB-4B17-89F5-B191417ECC12}"/>
              </a:ext>
            </a:extLst>
          </p:cNvPr>
          <p:cNvSpPr txBox="1"/>
          <p:nvPr/>
        </p:nvSpPr>
        <p:spPr>
          <a:xfrm>
            <a:off x="298484" y="6397904"/>
            <a:ext cx="741684" cy="369332"/>
          </a:xfrm>
          <a:prstGeom prst="rect">
            <a:avLst/>
          </a:prstGeom>
          <a:noFill/>
        </p:spPr>
        <p:txBody>
          <a:bodyPr wrap="square" rtlCol="0">
            <a:spAutoFit/>
          </a:bodyPr>
          <a:lstStyle/>
          <a:p>
            <a:r>
              <a:rPr lang="tr-TR" dirty="0"/>
              <a:t>A9</a:t>
            </a:r>
            <a:endParaRPr lang="en-US" dirty="0"/>
          </a:p>
        </p:txBody>
      </p:sp>
    </p:spTree>
    <p:extLst>
      <p:ext uri="{BB962C8B-B14F-4D97-AF65-F5344CB8AC3E}">
        <p14:creationId xmlns:p14="http://schemas.microsoft.com/office/powerpoint/2010/main" val="320272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0C9A459F-30AB-497D-990F-B282A6C4E349}"/>
              </a:ext>
            </a:extLst>
          </p:cNvPr>
          <p:cNvGrpSpPr/>
          <p:nvPr/>
        </p:nvGrpSpPr>
        <p:grpSpPr>
          <a:xfrm>
            <a:off x="365756" y="194415"/>
            <a:ext cx="10210800" cy="5843565"/>
            <a:chOff x="365756" y="194415"/>
            <a:chExt cx="10210800" cy="5843565"/>
          </a:xfrm>
        </p:grpSpPr>
        <p:sp>
          <p:nvSpPr>
            <p:cNvPr id="37" name="Metin kutusu 36">
              <a:extLst>
                <a:ext uri="{FF2B5EF4-FFF2-40B4-BE49-F238E27FC236}">
                  <a16:creationId xmlns:a16="http://schemas.microsoft.com/office/drawing/2014/main" id="{CDC42DC5-929E-4C9A-B19F-A32527452078}"/>
                </a:ext>
              </a:extLst>
            </p:cNvPr>
            <p:cNvSpPr txBox="1"/>
            <p:nvPr/>
          </p:nvSpPr>
          <p:spPr>
            <a:xfrm>
              <a:off x="375916" y="3709891"/>
              <a:ext cx="10200640" cy="923330"/>
            </a:xfrm>
            <a:prstGeom prst="rect">
              <a:avLst/>
            </a:prstGeom>
            <a:noFill/>
          </p:spPr>
          <p:txBody>
            <a:bodyPr wrap="square" rtlCol="0">
              <a:spAutoFit/>
            </a:bodyPr>
            <a:lstStyle/>
            <a:p>
              <a:r>
                <a:rPr lang="en-US" dirty="0"/>
                <a:t>The sphere on the right has a spherical cavity of radius 2a. Both spheres are separately isolated</a:t>
              </a:r>
              <a:r>
                <a:rPr lang="tr-TR" dirty="0"/>
                <a:t>.</a:t>
              </a:r>
              <a:r>
                <a:rPr lang="en-US" dirty="0"/>
                <a:t> Both spheres have the same positive uniform</a:t>
              </a:r>
              <a:r>
                <a:rPr lang="tr-TR" dirty="0"/>
                <a:t> </a:t>
              </a:r>
              <a:r>
                <a:rPr lang="en-US" dirty="0"/>
                <a:t>charge density</a:t>
              </a:r>
              <a:r>
                <a:rPr lang="tr-TR" dirty="0"/>
                <a:t> </a:t>
              </a:r>
              <a:r>
                <a:rPr lang="tr-TR" dirty="0">
                  <a:sym typeface="Symbol" panose="05050102010706020507" pitchFamily="18" charset="2"/>
                </a:rPr>
                <a:t></a:t>
              </a:r>
              <a:r>
                <a:rPr lang="en-US" dirty="0"/>
                <a:t>. The magnitude of the electric field at point C is </a:t>
              </a:r>
              <a:r>
                <a:rPr lang="tr-TR" dirty="0"/>
                <a:t>4</a:t>
              </a:r>
              <a:r>
                <a:rPr lang="en-US" dirty="0"/>
                <a:t> V/m. What is the amplitude of the electric field at point </a:t>
              </a:r>
              <a:r>
                <a:rPr lang="tr-TR" dirty="0"/>
                <a:t>D</a:t>
              </a:r>
              <a:r>
                <a:rPr lang="en-US" dirty="0"/>
                <a:t> in the hollow sphere? Give your answer in V/m. </a:t>
              </a:r>
            </a:p>
          </p:txBody>
        </p:sp>
        <p:cxnSp>
          <p:nvCxnSpPr>
            <p:cNvPr id="39" name="Düz Bağlayıcı 38">
              <a:extLst>
                <a:ext uri="{FF2B5EF4-FFF2-40B4-BE49-F238E27FC236}">
                  <a16:creationId xmlns:a16="http://schemas.microsoft.com/office/drawing/2014/main" id="{13D9064E-CC7C-40AA-8A84-34B499E40049}"/>
                </a:ext>
              </a:extLst>
            </p:cNvPr>
            <p:cNvCxnSpPr/>
            <p:nvPr/>
          </p:nvCxnSpPr>
          <p:spPr>
            <a:xfrm>
              <a:off x="5913120" y="295829"/>
              <a:ext cx="0" cy="3402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a:extLst>
                <a:ext uri="{FF2B5EF4-FFF2-40B4-BE49-F238E27FC236}">
                  <a16:creationId xmlns:a16="http://schemas.microsoft.com/office/drawing/2014/main" id="{ECB3A6E2-6845-4C5F-A0C5-B9EEDD2A05D5}"/>
                </a:ext>
              </a:extLst>
            </p:cNvPr>
            <p:cNvSpPr txBox="1"/>
            <p:nvPr/>
          </p:nvSpPr>
          <p:spPr>
            <a:xfrm rot="16200000">
              <a:off x="5088162" y="686131"/>
              <a:ext cx="1159460" cy="369332"/>
            </a:xfrm>
            <a:prstGeom prst="rect">
              <a:avLst/>
            </a:prstGeom>
            <a:noFill/>
          </p:spPr>
          <p:txBody>
            <a:bodyPr wrap="square" rtlCol="0">
              <a:spAutoFit/>
            </a:bodyPr>
            <a:lstStyle/>
            <a:p>
              <a:r>
                <a:rPr lang="en-US" dirty="0"/>
                <a:t>separated</a:t>
              </a:r>
            </a:p>
          </p:txBody>
        </p:sp>
        <p:sp>
          <p:nvSpPr>
            <p:cNvPr id="44" name="Metin kutusu 43">
              <a:extLst>
                <a:ext uri="{FF2B5EF4-FFF2-40B4-BE49-F238E27FC236}">
                  <a16:creationId xmlns:a16="http://schemas.microsoft.com/office/drawing/2014/main" id="{FF9B88D6-BF51-42FE-BC60-440B1D1552B9}"/>
                </a:ext>
              </a:extLst>
            </p:cNvPr>
            <p:cNvSpPr txBox="1"/>
            <p:nvPr/>
          </p:nvSpPr>
          <p:spPr>
            <a:xfrm rot="16200000">
              <a:off x="4684844" y="2550551"/>
              <a:ext cx="1949348" cy="369332"/>
            </a:xfrm>
            <a:prstGeom prst="rect">
              <a:avLst/>
            </a:prstGeom>
            <a:noFill/>
          </p:spPr>
          <p:txBody>
            <a:bodyPr wrap="square" rtlCol="0">
              <a:spAutoFit/>
            </a:bodyPr>
            <a:lstStyle/>
            <a:p>
              <a:r>
                <a:rPr lang="tr-TR" dirty="0"/>
                <a:t>Birbirinden uzak</a:t>
              </a:r>
              <a:endParaRPr lang="en-US" dirty="0"/>
            </a:p>
          </p:txBody>
        </p:sp>
        <p:grpSp>
          <p:nvGrpSpPr>
            <p:cNvPr id="48" name="Grup 47">
              <a:extLst>
                <a:ext uri="{FF2B5EF4-FFF2-40B4-BE49-F238E27FC236}">
                  <a16:creationId xmlns:a16="http://schemas.microsoft.com/office/drawing/2014/main" id="{65D86F11-E00C-4137-901F-DB8A6AAC842D}"/>
                </a:ext>
              </a:extLst>
            </p:cNvPr>
            <p:cNvGrpSpPr/>
            <p:nvPr/>
          </p:nvGrpSpPr>
          <p:grpSpPr>
            <a:xfrm>
              <a:off x="1296411" y="194415"/>
              <a:ext cx="3231192" cy="3113630"/>
              <a:chOff x="1296411" y="194415"/>
              <a:chExt cx="3231192" cy="3113630"/>
            </a:xfrm>
          </p:grpSpPr>
          <p:sp>
            <p:nvSpPr>
              <p:cNvPr id="2" name="Oval 1">
                <a:extLst>
                  <a:ext uri="{FF2B5EF4-FFF2-40B4-BE49-F238E27FC236}">
                    <a16:creationId xmlns:a16="http://schemas.microsoft.com/office/drawing/2014/main" id="{8930D66E-14F7-485C-8E0E-FA3C399AC4EF}"/>
                  </a:ext>
                </a:extLst>
              </p:cNvPr>
              <p:cNvSpPr/>
              <p:nvPr/>
            </p:nvSpPr>
            <p:spPr>
              <a:xfrm>
                <a:off x="1952367" y="83202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Düz Bağlayıcı 3">
                <a:extLst>
                  <a:ext uri="{FF2B5EF4-FFF2-40B4-BE49-F238E27FC236}">
                    <a16:creationId xmlns:a16="http://schemas.microsoft.com/office/drawing/2014/main" id="{BA29F46F-91E2-456A-84FB-E5CBF32BD7C0}"/>
                  </a:ext>
                </a:extLst>
              </p:cNvPr>
              <p:cNvCxnSpPr>
                <a:cxnSpLocks/>
              </p:cNvCxnSpPr>
              <p:nvPr/>
            </p:nvCxnSpPr>
            <p:spPr>
              <a:xfrm flipH="1">
                <a:off x="3032367" y="52135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3290147-D654-48B4-814A-EE33E35A1CBD}"/>
                  </a:ext>
                </a:extLst>
              </p:cNvPr>
              <p:cNvCxnSpPr>
                <a:cxnSpLocks/>
              </p:cNvCxnSpPr>
              <p:nvPr/>
            </p:nvCxnSpPr>
            <p:spPr>
              <a:xfrm flipH="1">
                <a:off x="1537917" y="193040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9310D3EA-C011-43BC-9E46-756BE1B34B89}"/>
                  </a:ext>
                </a:extLst>
              </p:cNvPr>
              <p:cNvSpPr txBox="1"/>
              <p:nvPr/>
            </p:nvSpPr>
            <p:spPr>
              <a:xfrm>
                <a:off x="4070403" y="1865869"/>
                <a:ext cx="457200" cy="369332"/>
              </a:xfrm>
              <a:prstGeom prst="rect">
                <a:avLst/>
              </a:prstGeom>
              <a:noFill/>
            </p:spPr>
            <p:txBody>
              <a:bodyPr wrap="square" rtlCol="0">
                <a:spAutoFit/>
              </a:bodyPr>
              <a:lstStyle/>
              <a:p>
                <a:r>
                  <a:rPr lang="tr-TR" dirty="0"/>
                  <a:t>3a</a:t>
                </a:r>
                <a:endParaRPr lang="en-US" dirty="0"/>
              </a:p>
            </p:txBody>
          </p:sp>
          <p:sp>
            <p:nvSpPr>
              <p:cNvPr id="8" name="Metin kutusu 7">
                <a:extLst>
                  <a:ext uri="{FF2B5EF4-FFF2-40B4-BE49-F238E27FC236}">
                    <a16:creationId xmlns:a16="http://schemas.microsoft.com/office/drawing/2014/main" id="{A30F9B90-7A5C-4D7E-90C4-45F936A82121}"/>
                  </a:ext>
                </a:extLst>
              </p:cNvPr>
              <p:cNvSpPr txBox="1"/>
              <p:nvPr/>
            </p:nvSpPr>
            <p:spPr>
              <a:xfrm>
                <a:off x="1537917" y="1933972"/>
                <a:ext cx="534719" cy="369332"/>
              </a:xfrm>
              <a:prstGeom prst="rect">
                <a:avLst/>
              </a:prstGeom>
              <a:noFill/>
            </p:spPr>
            <p:txBody>
              <a:bodyPr wrap="square" rtlCol="0">
                <a:spAutoFit/>
              </a:bodyPr>
              <a:lstStyle/>
              <a:p>
                <a:r>
                  <a:rPr lang="tr-TR" dirty="0"/>
                  <a:t>-3a</a:t>
                </a:r>
                <a:endParaRPr lang="en-US" dirty="0"/>
              </a:p>
            </p:txBody>
          </p:sp>
          <p:sp>
            <p:nvSpPr>
              <p:cNvPr id="9" name="Metin kutusu 8">
                <a:extLst>
                  <a:ext uri="{FF2B5EF4-FFF2-40B4-BE49-F238E27FC236}">
                    <a16:creationId xmlns:a16="http://schemas.microsoft.com/office/drawing/2014/main" id="{6AF00FBD-B9F2-43FB-87A7-06B825F01ADF}"/>
                  </a:ext>
                </a:extLst>
              </p:cNvPr>
              <p:cNvSpPr txBox="1"/>
              <p:nvPr/>
            </p:nvSpPr>
            <p:spPr>
              <a:xfrm>
                <a:off x="2962177" y="521355"/>
                <a:ext cx="457200" cy="369332"/>
              </a:xfrm>
              <a:prstGeom prst="rect">
                <a:avLst/>
              </a:prstGeom>
              <a:noFill/>
            </p:spPr>
            <p:txBody>
              <a:bodyPr wrap="square" rtlCol="0">
                <a:spAutoFit/>
              </a:bodyPr>
              <a:lstStyle/>
              <a:p>
                <a:r>
                  <a:rPr lang="tr-TR" dirty="0"/>
                  <a:t>3a</a:t>
                </a:r>
                <a:endParaRPr lang="en-US" dirty="0"/>
              </a:p>
            </p:txBody>
          </p:sp>
          <p:sp>
            <p:nvSpPr>
              <p:cNvPr id="10" name="Metin kutusu 9">
                <a:extLst>
                  <a:ext uri="{FF2B5EF4-FFF2-40B4-BE49-F238E27FC236}">
                    <a16:creationId xmlns:a16="http://schemas.microsoft.com/office/drawing/2014/main" id="{FE3F4E67-439D-4043-9C8D-2E7C25E77E94}"/>
                  </a:ext>
                </a:extLst>
              </p:cNvPr>
              <p:cNvSpPr txBox="1"/>
              <p:nvPr/>
            </p:nvSpPr>
            <p:spPr>
              <a:xfrm>
                <a:off x="3007356" y="2938713"/>
                <a:ext cx="534719" cy="369332"/>
              </a:xfrm>
              <a:prstGeom prst="rect">
                <a:avLst/>
              </a:prstGeom>
              <a:noFill/>
            </p:spPr>
            <p:txBody>
              <a:bodyPr wrap="square" rtlCol="0">
                <a:spAutoFit/>
              </a:bodyPr>
              <a:lstStyle/>
              <a:p>
                <a:r>
                  <a:rPr lang="tr-TR" dirty="0"/>
                  <a:t>-3a</a:t>
                </a:r>
                <a:endParaRPr lang="en-US" dirty="0"/>
              </a:p>
            </p:txBody>
          </p:sp>
          <p:sp>
            <p:nvSpPr>
              <p:cNvPr id="12" name="Metin kutusu 11">
                <a:extLst>
                  <a:ext uri="{FF2B5EF4-FFF2-40B4-BE49-F238E27FC236}">
                    <a16:creationId xmlns:a16="http://schemas.microsoft.com/office/drawing/2014/main" id="{393B26E0-40E3-4C4E-9B0C-BB5C428B919E}"/>
                  </a:ext>
                </a:extLst>
              </p:cNvPr>
              <p:cNvSpPr txBox="1"/>
              <p:nvPr/>
            </p:nvSpPr>
            <p:spPr>
              <a:xfrm>
                <a:off x="3624686" y="1567955"/>
                <a:ext cx="314960" cy="523220"/>
              </a:xfrm>
              <a:prstGeom prst="rect">
                <a:avLst/>
              </a:prstGeom>
              <a:noFill/>
            </p:spPr>
            <p:txBody>
              <a:bodyPr wrap="square" rtlCol="0">
                <a:spAutoFit/>
              </a:bodyPr>
              <a:lstStyle/>
              <a:p>
                <a:r>
                  <a:rPr lang="tr-TR" sz="2800" dirty="0"/>
                  <a:t>.</a:t>
                </a:r>
                <a:endParaRPr lang="en-US" sz="2800" dirty="0"/>
              </a:p>
            </p:txBody>
          </p:sp>
          <p:sp>
            <p:nvSpPr>
              <p:cNvPr id="13" name="Metin kutusu 12">
                <a:extLst>
                  <a:ext uri="{FF2B5EF4-FFF2-40B4-BE49-F238E27FC236}">
                    <a16:creationId xmlns:a16="http://schemas.microsoft.com/office/drawing/2014/main" id="{337EA23D-30A2-4EB1-8331-7CE7AC7351F4}"/>
                  </a:ext>
                </a:extLst>
              </p:cNvPr>
              <p:cNvSpPr txBox="1"/>
              <p:nvPr/>
            </p:nvSpPr>
            <p:spPr>
              <a:xfrm>
                <a:off x="3269086" y="1578115"/>
                <a:ext cx="314960" cy="523220"/>
              </a:xfrm>
              <a:prstGeom prst="rect">
                <a:avLst/>
              </a:prstGeom>
              <a:noFill/>
            </p:spPr>
            <p:txBody>
              <a:bodyPr wrap="square" rtlCol="0">
                <a:spAutoFit/>
              </a:bodyPr>
              <a:lstStyle/>
              <a:p>
                <a:r>
                  <a:rPr lang="tr-TR" sz="2800" dirty="0"/>
                  <a:t>.</a:t>
                </a:r>
                <a:endParaRPr lang="en-US" sz="2800" dirty="0"/>
              </a:p>
            </p:txBody>
          </p:sp>
          <p:sp>
            <p:nvSpPr>
              <p:cNvPr id="15" name="Metin kutusu 14">
                <a:extLst>
                  <a:ext uri="{FF2B5EF4-FFF2-40B4-BE49-F238E27FC236}">
                    <a16:creationId xmlns:a16="http://schemas.microsoft.com/office/drawing/2014/main" id="{4EDE8C11-AD97-44CE-AB75-135603E3553E}"/>
                  </a:ext>
                </a:extLst>
              </p:cNvPr>
              <p:cNvSpPr txBox="1"/>
              <p:nvPr/>
            </p:nvSpPr>
            <p:spPr>
              <a:xfrm>
                <a:off x="3261897" y="1876028"/>
                <a:ext cx="314960" cy="369332"/>
              </a:xfrm>
              <a:prstGeom prst="rect">
                <a:avLst/>
              </a:prstGeom>
              <a:noFill/>
            </p:spPr>
            <p:txBody>
              <a:bodyPr wrap="square" rtlCol="0">
                <a:spAutoFit/>
              </a:bodyPr>
              <a:lstStyle/>
              <a:p>
                <a:r>
                  <a:rPr lang="tr-TR" dirty="0"/>
                  <a:t>a</a:t>
                </a:r>
                <a:endParaRPr lang="en-US" dirty="0"/>
              </a:p>
            </p:txBody>
          </p:sp>
          <p:sp>
            <p:nvSpPr>
              <p:cNvPr id="16" name="Metin kutusu 15">
                <a:extLst>
                  <a:ext uri="{FF2B5EF4-FFF2-40B4-BE49-F238E27FC236}">
                    <a16:creationId xmlns:a16="http://schemas.microsoft.com/office/drawing/2014/main" id="{717DCB3A-DBF8-4956-B309-9C2E74BC81EE}"/>
                  </a:ext>
                </a:extLst>
              </p:cNvPr>
              <p:cNvSpPr txBox="1"/>
              <p:nvPr/>
            </p:nvSpPr>
            <p:spPr>
              <a:xfrm>
                <a:off x="3553565" y="1876028"/>
                <a:ext cx="457200" cy="369332"/>
              </a:xfrm>
              <a:prstGeom prst="rect">
                <a:avLst/>
              </a:prstGeom>
              <a:noFill/>
            </p:spPr>
            <p:txBody>
              <a:bodyPr wrap="square" rtlCol="0">
                <a:spAutoFit/>
              </a:bodyPr>
              <a:lstStyle/>
              <a:p>
                <a:r>
                  <a:rPr lang="tr-TR" dirty="0"/>
                  <a:t>2a</a:t>
                </a:r>
                <a:endParaRPr lang="en-US" dirty="0"/>
              </a:p>
            </p:txBody>
          </p:sp>
          <p:sp>
            <p:nvSpPr>
              <p:cNvPr id="17" name="Metin kutusu 16">
                <a:extLst>
                  <a:ext uri="{FF2B5EF4-FFF2-40B4-BE49-F238E27FC236}">
                    <a16:creationId xmlns:a16="http://schemas.microsoft.com/office/drawing/2014/main" id="{E2DF6677-137E-4170-B929-48E365BFF28A}"/>
                  </a:ext>
                </a:extLst>
              </p:cNvPr>
              <p:cNvSpPr txBox="1"/>
              <p:nvPr/>
            </p:nvSpPr>
            <p:spPr>
              <a:xfrm>
                <a:off x="3584046" y="1608595"/>
                <a:ext cx="325120" cy="369332"/>
              </a:xfrm>
              <a:prstGeom prst="rect">
                <a:avLst/>
              </a:prstGeom>
              <a:noFill/>
            </p:spPr>
            <p:txBody>
              <a:bodyPr wrap="square" rtlCol="0">
                <a:spAutoFit/>
              </a:bodyPr>
              <a:lstStyle/>
              <a:p>
                <a:r>
                  <a:rPr lang="tr-TR" b="1" dirty="0"/>
                  <a:t>C</a:t>
                </a:r>
                <a:endParaRPr lang="en-US" b="1" dirty="0"/>
              </a:p>
            </p:txBody>
          </p:sp>
          <p:sp>
            <p:nvSpPr>
              <p:cNvPr id="41" name="Metin kutusu 40">
                <a:extLst>
                  <a:ext uri="{FF2B5EF4-FFF2-40B4-BE49-F238E27FC236}">
                    <a16:creationId xmlns:a16="http://schemas.microsoft.com/office/drawing/2014/main" id="{88435DEC-F92D-4C75-97BE-2F71B419B010}"/>
                  </a:ext>
                </a:extLst>
              </p:cNvPr>
              <p:cNvSpPr txBox="1"/>
              <p:nvPr/>
            </p:nvSpPr>
            <p:spPr>
              <a:xfrm>
                <a:off x="2444491" y="194415"/>
                <a:ext cx="1368337" cy="369332"/>
              </a:xfrm>
              <a:prstGeom prst="rect">
                <a:avLst/>
              </a:prstGeom>
              <a:noFill/>
            </p:spPr>
            <p:txBody>
              <a:bodyPr wrap="square" rtlCol="0">
                <a:spAutoFit/>
              </a:bodyPr>
              <a:lstStyle/>
              <a:p>
                <a:r>
                  <a:rPr lang="en-US" dirty="0"/>
                  <a:t>solid sphere</a:t>
                </a:r>
              </a:p>
            </p:txBody>
          </p:sp>
          <p:sp>
            <p:nvSpPr>
              <p:cNvPr id="42" name="Metin kutusu 41">
                <a:extLst>
                  <a:ext uri="{FF2B5EF4-FFF2-40B4-BE49-F238E27FC236}">
                    <a16:creationId xmlns:a16="http://schemas.microsoft.com/office/drawing/2014/main" id="{FB034BC3-5905-4736-8446-21DB2B4CA7D5}"/>
                  </a:ext>
                </a:extLst>
              </p:cNvPr>
              <p:cNvSpPr txBox="1"/>
              <p:nvPr/>
            </p:nvSpPr>
            <p:spPr>
              <a:xfrm>
                <a:off x="1296411" y="2937615"/>
                <a:ext cx="1368337" cy="369332"/>
              </a:xfrm>
              <a:prstGeom prst="rect">
                <a:avLst/>
              </a:prstGeom>
              <a:noFill/>
            </p:spPr>
            <p:txBody>
              <a:bodyPr wrap="square" rtlCol="0">
                <a:spAutoFit/>
              </a:bodyPr>
              <a:lstStyle/>
              <a:p>
                <a:r>
                  <a:rPr lang="tr-TR" dirty="0"/>
                  <a:t>katı küre</a:t>
                </a:r>
                <a:endParaRPr lang="en-US" dirty="0"/>
              </a:p>
            </p:txBody>
          </p:sp>
          <p:sp>
            <p:nvSpPr>
              <p:cNvPr id="45" name="Dikdörtgen 44">
                <a:extLst>
                  <a:ext uri="{FF2B5EF4-FFF2-40B4-BE49-F238E27FC236}">
                    <a16:creationId xmlns:a16="http://schemas.microsoft.com/office/drawing/2014/main" id="{A5C41D66-6517-4CD8-A44D-EE99354564CF}"/>
                  </a:ext>
                </a:extLst>
              </p:cNvPr>
              <p:cNvSpPr/>
              <p:nvPr/>
            </p:nvSpPr>
            <p:spPr>
              <a:xfrm>
                <a:off x="2428005" y="120213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grpSp>
          <p:nvGrpSpPr>
            <p:cNvPr id="47" name="Grup 46">
              <a:extLst>
                <a:ext uri="{FF2B5EF4-FFF2-40B4-BE49-F238E27FC236}">
                  <a16:creationId xmlns:a16="http://schemas.microsoft.com/office/drawing/2014/main" id="{CFA3D198-AD65-498E-844D-FFFDD254D430}"/>
                </a:ext>
              </a:extLst>
            </p:cNvPr>
            <p:cNvGrpSpPr/>
            <p:nvPr/>
          </p:nvGrpSpPr>
          <p:grpSpPr>
            <a:xfrm>
              <a:off x="6942937" y="308366"/>
              <a:ext cx="2979527" cy="3135324"/>
              <a:chOff x="6607757" y="193041"/>
              <a:chExt cx="2979527" cy="3135324"/>
            </a:xfrm>
          </p:grpSpPr>
          <p:sp>
            <p:nvSpPr>
              <p:cNvPr id="22" name="Oval 21">
                <a:extLst>
                  <a:ext uri="{FF2B5EF4-FFF2-40B4-BE49-F238E27FC236}">
                    <a16:creationId xmlns:a16="http://schemas.microsoft.com/office/drawing/2014/main" id="{64D42720-4F25-429D-8AEE-0CF363854424}"/>
                  </a:ext>
                </a:extLst>
              </p:cNvPr>
              <p:cNvSpPr/>
              <p:nvPr/>
            </p:nvSpPr>
            <p:spPr>
              <a:xfrm>
                <a:off x="7022207" y="85234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etin kutusu 25">
                <a:extLst>
                  <a:ext uri="{FF2B5EF4-FFF2-40B4-BE49-F238E27FC236}">
                    <a16:creationId xmlns:a16="http://schemas.microsoft.com/office/drawing/2014/main" id="{BA9E795A-D427-40C2-BF5C-DB3F3876DF9C}"/>
                  </a:ext>
                </a:extLst>
              </p:cNvPr>
              <p:cNvSpPr txBox="1"/>
              <p:nvPr/>
            </p:nvSpPr>
            <p:spPr>
              <a:xfrm>
                <a:off x="6607757" y="1954292"/>
                <a:ext cx="534719" cy="369332"/>
              </a:xfrm>
              <a:prstGeom prst="rect">
                <a:avLst/>
              </a:prstGeom>
              <a:noFill/>
            </p:spPr>
            <p:txBody>
              <a:bodyPr wrap="square" rtlCol="0">
                <a:spAutoFit/>
              </a:bodyPr>
              <a:lstStyle/>
              <a:p>
                <a:r>
                  <a:rPr lang="tr-TR" dirty="0"/>
                  <a:t>-3a</a:t>
                </a:r>
                <a:endParaRPr lang="en-US" dirty="0"/>
              </a:p>
            </p:txBody>
          </p:sp>
          <p:sp>
            <p:nvSpPr>
              <p:cNvPr id="27" name="Metin kutusu 26">
                <a:extLst>
                  <a:ext uri="{FF2B5EF4-FFF2-40B4-BE49-F238E27FC236}">
                    <a16:creationId xmlns:a16="http://schemas.microsoft.com/office/drawing/2014/main" id="{BEE26383-CAC2-4DAF-8CF7-D941B3BDB3D3}"/>
                  </a:ext>
                </a:extLst>
              </p:cNvPr>
              <p:cNvSpPr txBox="1"/>
              <p:nvPr/>
            </p:nvSpPr>
            <p:spPr>
              <a:xfrm>
                <a:off x="8032017" y="541675"/>
                <a:ext cx="457200" cy="369332"/>
              </a:xfrm>
              <a:prstGeom prst="rect">
                <a:avLst/>
              </a:prstGeom>
              <a:noFill/>
            </p:spPr>
            <p:txBody>
              <a:bodyPr wrap="square" rtlCol="0">
                <a:spAutoFit/>
              </a:bodyPr>
              <a:lstStyle/>
              <a:p>
                <a:r>
                  <a:rPr lang="tr-TR" dirty="0"/>
                  <a:t>3a</a:t>
                </a:r>
                <a:endParaRPr lang="en-US" dirty="0"/>
              </a:p>
            </p:txBody>
          </p:sp>
          <p:sp>
            <p:nvSpPr>
              <p:cNvPr id="28" name="Metin kutusu 27">
                <a:extLst>
                  <a:ext uri="{FF2B5EF4-FFF2-40B4-BE49-F238E27FC236}">
                    <a16:creationId xmlns:a16="http://schemas.microsoft.com/office/drawing/2014/main" id="{D0F31170-CF45-4ADD-9239-2AC9CCDCDEE8}"/>
                  </a:ext>
                </a:extLst>
              </p:cNvPr>
              <p:cNvSpPr txBox="1"/>
              <p:nvPr/>
            </p:nvSpPr>
            <p:spPr>
              <a:xfrm>
                <a:off x="8077196" y="2959033"/>
                <a:ext cx="534719" cy="369332"/>
              </a:xfrm>
              <a:prstGeom prst="rect">
                <a:avLst/>
              </a:prstGeom>
              <a:noFill/>
            </p:spPr>
            <p:txBody>
              <a:bodyPr wrap="square" rtlCol="0">
                <a:spAutoFit/>
              </a:bodyPr>
              <a:lstStyle/>
              <a:p>
                <a:r>
                  <a:rPr lang="tr-TR" dirty="0"/>
                  <a:t>-3a</a:t>
                </a:r>
                <a:endParaRPr lang="en-US" dirty="0"/>
              </a:p>
            </p:txBody>
          </p:sp>
          <p:sp>
            <p:nvSpPr>
              <p:cNvPr id="14" name="Oval 13">
                <a:extLst>
                  <a:ext uri="{FF2B5EF4-FFF2-40B4-BE49-F238E27FC236}">
                    <a16:creationId xmlns:a16="http://schemas.microsoft.com/office/drawing/2014/main" id="{EBF03314-EAD1-4EA2-A460-F7421157AC61}"/>
                  </a:ext>
                </a:extLst>
              </p:cNvPr>
              <p:cNvSpPr/>
              <p:nvPr/>
            </p:nvSpPr>
            <p:spPr>
              <a:xfrm>
                <a:off x="7744637" y="1216741"/>
                <a:ext cx="1440000"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Düz Bağlayıcı 23">
                <a:extLst>
                  <a:ext uri="{FF2B5EF4-FFF2-40B4-BE49-F238E27FC236}">
                    <a16:creationId xmlns:a16="http://schemas.microsoft.com/office/drawing/2014/main" id="{BACB93AE-C8AE-4B82-B2D5-2B3630BD87EC}"/>
                  </a:ext>
                </a:extLst>
              </p:cNvPr>
              <p:cNvCxnSpPr>
                <a:cxnSpLocks/>
              </p:cNvCxnSpPr>
              <p:nvPr/>
            </p:nvCxnSpPr>
            <p:spPr>
              <a:xfrm flipH="1">
                <a:off x="6607757" y="195072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75D21AD3-28C3-4069-9F33-94512A373EA0}"/>
                  </a:ext>
                </a:extLst>
              </p:cNvPr>
              <p:cNvSpPr txBox="1"/>
              <p:nvPr/>
            </p:nvSpPr>
            <p:spPr>
              <a:xfrm>
                <a:off x="9109763" y="1865869"/>
                <a:ext cx="457200" cy="369332"/>
              </a:xfrm>
              <a:prstGeom prst="rect">
                <a:avLst/>
              </a:prstGeom>
              <a:noFill/>
            </p:spPr>
            <p:txBody>
              <a:bodyPr wrap="square" rtlCol="0">
                <a:spAutoFit/>
              </a:bodyPr>
              <a:lstStyle/>
              <a:p>
                <a:r>
                  <a:rPr lang="tr-TR" dirty="0"/>
                  <a:t>3a</a:t>
                </a:r>
                <a:endParaRPr lang="en-US" dirty="0"/>
              </a:p>
            </p:txBody>
          </p:sp>
          <p:sp>
            <p:nvSpPr>
              <p:cNvPr id="29" name="Metin kutusu 28">
                <a:extLst>
                  <a:ext uri="{FF2B5EF4-FFF2-40B4-BE49-F238E27FC236}">
                    <a16:creationId xmlns:a16="http://schemas.microsoft.com/office/drawing/2014/main" id="{1AAA97DF-A3C5-4052-9C98-F5093E208286}"/>
                  </a:ext>
                </a:extLst>
              </p:cNvPr>
              <p:cNvSpPr txBox="1"/>
              <p:nvPr/>
            </p:nvSpPr>
            <p:spPr>
              <a:xfrm>
                <a:off x="8674206" y="1567955"/>
                <a:ext cx="314960" cy="523220"/>
              </a:xfrm>
              <a:prstGeom prst="rect">
                <a:avLst/>
              </a:prstGeom>
              <a:noFill/>
            </p:spPr>
            <p:txBody>
              <a:bodyPr wrap="square" rtlCol="0">
                <a:spAutoFit/>
              </a:bodyPr>
              <a:lstStyle/>
              <a:p>
                <a:r>
                  <a:rPr lang="tr-TR" sz="2800" dirty="0"/>
                  <a:t>.</a:t>
                </a:r>
                <a:endParaRPr lang="en-US" sz="2800" dirty="0"/>
              </a:p>
            </p:txBody>
          </p:sp>
          <p:sp>
            <p:nvSpPr>
              <p:cNvPr id="30" name="Metin kutusu 29">
                <a:extLst>
                  <a:ext uri="{FF2B5EF4-FFF2-40B4-BE49-F238E27FC236}">
                    <a16:creationId xmlns:a16="http://schemas.microsoft.com/office/drawing/2014/main" id="{BF209082-0542-4177-BC54-FB876DA14531}"/>
                  </a:ext>
                </a:extLst>
              </p:cNvPr>
              <p:cNvSpPr txBox="1"/>
              <p:nvPr/>
            </p:nvSpPr>
            <p:spPr>
              <a:xfrm>
                <a:off x="8318606" y="1578115"/>
                <a:ext cx="314960" cy="523220"/>
              </a:xfrm>
              <a:prstGeom prst="rect">
                <a:avLst/>
              </a:prstGeom>
              <a:noFill/>
            </p:spPr>
            <p:txBody>
              <a:bodyPr wrap="square" rtlCol="0">
                <a:spAutoFit/>
              </a:bodyPr>
              <a:lstStyle/>
              <a:p>
                <a:r>
                  <a:rPr lang="tr-TR" sz="2800" dirty="0"/>
                  <a:t>.</a:t>
                </a:r>
                <a:endParaRPr lang="en-US" sz="2800" dirty="0"/>
              </a:p>
            </p:txBody>
          </p:sp>
          <p:sp>
            <p:nvSpPr>
              <p:cNvPr id="31" name="Metin kutusu 30">
                <a:extLst>
                  <a:ext uri="{FF2B5EF4-FFF2-40B4-BE49-F238E27FC236}">
                    <a16:creationId xmlns:a16="http://schemas.microsoft.com/office/drawing/2014/main" id="{D397C633-27BD-468D-9628-22599976AC27}"/>
                  </a:ext>
                </a:extLst>
              </p:cNvPr>
              <p:cNvSpPr txBox="1"/>
              <p:nvPr/>
            </p:nvSpPr>
            <p:spPr>
              <a:xfrm>
                <a:off x="8311417" y="1876028"/>
                <a:ext cx="314960" cy="369332"/>
              </a:xfrm>
              <a:prstGeom prst="rect">
                <a:avLst/>
              </a:prstGeom>
              <a:noFill/>
            </p:spPr>
            <p:txBody>
              <a:bodyPr wrap="square" rtlCol="0">
                <a:spAutoFit/>
              </a:bodyPr>
              <a:lstStyle/>
              <a:p>
                <a:r>
                  <a:rPr lang="tr-TR" dirty="0"/>
                  <a:t>a</a:t>
                </a:r>
                <a:endParaRPr lang="en-US" dirty="0"/>
              </a:p>
            </p:txBody>
          </p:sp>
          <p:sp>
            <p:nvSpPr>
              <p:cNvPr id="32" name="Metin kutusu 31">
                <a:extLst>
                  <a:ext uri="{FF2B5EF4-FFF2-40B4-BE49-F238E27FC236}">
                    <a16:creationId xmlns:a16="http://schemas.microsoft.com/office/drawing/2014/main" id="{9BB1539B-E165-44FE-909D-C99BBC88AB43}"/>
                  </a:ext>
                </a:extLst>
              </p:cNvPr>
              <p:cNvSpPr txBox="1"/>
              <p:nvPr/>
            </p:nvSpPr>
            <p:spPr>
              <a:xfrm>
                <a:off x="8603085" y="1876028"/>
                <a:ext cx="457200" cy="369332"/>
              </a:xfrm>
              <a:prstGeom prst="rect">
                <a:avLst/>
              </a:prstGeom>
              <a:noFill/>
            </p:spPr>
            <p:txBody>
              <a:bodyPr wrap="square" rtlCol="0">
                <a:spAutoFit/>
              </a:bodyPr>
              <a:lstStyle/>
              <a:p>
                <a:r>
                  <a:rPr lang="tr-TR" dirty="0"/>
                  <a:t>2a</a:t>
                </a:r>
                <a:endParaRPr lang="en-US" dirty="0"/>
              </a:p>
            </p:txBody>
          </p:sp>
          <p:sp>
            <p:nvSpPr>
              <p:cNvPr id="33" name="Metin kutusu 32">
                <a:extLst>
                  <a:ext uri="{FF2B5EF4-FFF2-40B4-BE49-F238E27FC236}">
                    <a16:creationId xmlns:a16="http://schemas.microsoft.com/office/drawing/2014/main" id="{0AC1365B-D255-49E8-A79C-BBEB05CA55D7}"/>
                  </a:ext>
                </a:extLst>
              </p:cNvPr>
              <p:cNvSpPr txBox="1"/>
              <p:nvPr/>
            </p:nvSpPr>
            <p:spPr>
              <a:xfrm>
                <a:off x="8633566" y="1618755"/>
                <a:ext cx="325120" cy="369332"/>
              </a:xfrm>
              <a:prstGeom prst="rect">
                <a:avLst/>
              </a:prstGeom>
              <a:noFill/>
            </p:spPr>
            <p:txBody>
              <a:bodyPr wrap="square" rtlCol="0">
                <a:spAutoFit/>
              </a:bodyPr>
              <a:lstStyle/>
              <a:p>
                <a:r>
                  <a:rPr lang="tr-TR" b="1" dirty="0"/>
                  <a:t>D</a:t>
                </a:r>
                <a:endParaRPr lang="en-US" b="1" dirty="0"/>
              </a:p>
            </p:txBody>
          </p:sp>
          <p:sp>
            <p:nvSpPr>
              <p:cNvPr id="34" name="Metin kutusu 33">
                <a:extLst>
                  <a:ext uri="{FF2B5EF4-FFF2-40B4-BE49-F238E27FC236}">
                    <a16:creationId xmlns:a16="http://schemas.microsoft.com/office/drawing/2014/main" id="{E9346E36-E7B4-41D5-B425-CF2D11FFAA51}"/>
                  </a:ext>
                </a:extLst>
              </p:cNvPr>
              <p:cNvSpPr txBox="1"/>
              <p:nvPr/>
            </p:nvSpPr>
            <p:spPr>
              <a:xfrm>
                <a:off x="7569736" y="1845548"/>
                <a:ext cx="430871" cy="369332"/>
              </a:xfrm>
              <a:prstGeom prst="rect">
                <a:avLst/>
              </a:prstGeom>
              <a:noFill/>
            </p:spPr>
            <p:txBody>
              <a:bodyPr wrap="square" rtlCol="0">
                <a:spAutoFit/>
              </a:bodyPr>
              <a:lstStyle/>
              <a:p>
                <a:r>
                  <a:rPr lang="tr-TR" dirty="0"/>
                  <a:t>-a</a:t>
                </a:r>
                <a:endParaRPr lang="en-US" dirty="0"/>
              </a:p>
            </p:txBody>
          </p:sp>
          <p:cxnSp>
            <p:nvCxnSpPr>
              <p:cNvPr id="23" name="Düz Bağlayıcı 22">
                <a:extLst>
                  <a:ext uri="{FF2B5EF4-FFF2-40B4-BE49-F238E27FC236}">
                    <a16:creationId xmlns:a16="http://schemas.microsoft.com/office/drawing/2014/main" id="{6335DEF4-B3C6-4994-88B2-C270523B95ED}"/>
                  </a:ext>
                </a:extLst>
              </p:cNvPr>
              <p:cNvCxnSpPr>
                <a:cxnSpLocks/>
              </p:cNvCxnSpPr>
              <p:nvPr/>
            </p:nvCxnSpPr>
            <p:spPr>
              <a:xfrm flipH="1">
                <a:off x="8102207" y="54167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777D7AFA-7868-4724-8C45-AC5FCAC5C8B3}"/>
                  </a:ext>
                </a:extLst>
              </p:cNvPr>
              <p:cNvSpPr txBox="1"/>
              <p:nvPr/>
            </p:nvSpPr>
            <p:spPr>
              <a:xfrm>
                <a:off x="7942686" y="1864083"/>
                <a:ext cx="325120" cy="369332"/>
              </a:xfrm>
              <a:prstGeom prst="rect">
                <a:avLst/>
              </a:prstGeom>
              <a:noFill/>
            </p:spPr>
            <p:txBody>
              <a:bodyPr wrap="square" rtlCol="0">
                <a:spAutoFit/>
              </a:bodyPr>
              <a:lstStyle/>
              <a:p>
                <a:r>
                  <a:rPr lang="tr-TR" b="1" dirty="0"/>
                  <a:t>O</a:t>
                </a:r>
                <a:endParaRPr lang="en-US" b="1" dirty="0"/>
              </a:p>
            </p:txBody>
          </p:sp>
          <p:sp>
            <p:nvSpPr>
              <p:cNvPr id="40" name="Metin kutusu 39">
                <a:extLst>
                  <a:ext uri="{FF2B5EF4-FFF2-40B4-BE49-F238E27FC236}">
                    <a16:creationId xmlns:a16="http://schemas.microsoft.com/office/drawing/2014/main" id="{56E38BE1-6ADF-449C-89F6-2CE97512456A}"/>
                  </a:ext>
                </a:extLst>
              </p:cNvPr>
              <p:cNvSpPr txBox="1"/>
              <p:nvPr/>
            </p:nvSpPr>
            <p:spPr>
              <a:xfrm>
                <a:off x="7744637" y="193041"/>
                <a:ext cx="1084399" cy="369332"/>
              </a:xfrm>
              <a:prstGeom prst="rect">
                <a:avLst/>
              </a:prstGeom>
              <a:noFill/>
            </p:spPr>
            <p:txBody>
              <a:bodyPr wrap="square" rtlCol="0">
                <a:spAutoFit/>
              </a:bodyPr>
              <a:lstStyle/>
              <a:p>
                <a:r>
                  <a:rPr lang="en-US" dirty="0"/>
                  <a:t>hollow</a:t>
                </a:r>
              </a:p>
            </p:txBody>
          </p:sp>
          <p:sp>
            <p:nvSpPr>
              <p:cNvPr id="46" name="Dikdörtgen 45">
                <a:extLst>
                  <a:ext uri="{FF2B5EF4-FFF2-40B4-BE49-F238E27FC236}">
                    <a16:creationId xmlns:a16="http://schemas.microsoft.com/office/drawing/2014/main" id="{3216EBB7-2393-41DF-8256-8D87BFC2A4F3}"/>
                  </a:ext>
                </a:extLst>
              </p:cNvPr>
              <p:cNvSpPr/>
              <p:nvPr/>
            </p:nvSpPr>
            <p:spPr>
              <a:xfrm>
                <a:off x="7385845" y="111169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sp>
          <p:nvSpPr>
            <p:cNvPr id="49" name="Metin kutusu 48">
              <a:extLst>
                <a:ext uri="{FF2B5EF4-FFF2-40B4-BE49-F238E27FC236}">
                  <a16:creationId xmlns:a16="http://schemas.microsoft.com/office/drawing/2014/main" id="{E3C5AA34-AD6D-463E-972C-D03BF8562780}"/>
                </a:ext>
              </a:extLst>
            </p:cNvPr>
            <p:cNvSpPr txBox="1"/>
            <p:nvPr/>
          </p:nvSpPr>
          <p:spPr>
            <a:xfrm>
              <a:off x="365756" y="4837651"/>
              <a:ext cx="10129523" cy="1200329"/>
            </a:xfrm>
            <a:prstGeom prst="rect">
              <a:avLst/>
            </a:prstGeom>
            <a:noFill/>
          </p:spPr>
          <p:txBody>
            <a:bodyPr wrap="square" rtlCol="0">
              <a:spAutoFit/>
            </a:bodyPr>
            <a:lstStyle/>
            <a:p>
              <a:r>
                <a:rPr lang="tr-TR" dirty="0"/>
                <a:t>Sağdaki kürenin içinde 2</a:t>
              </a:r>
              <a:r>
                <a:rPr lang="en-US" dirty="0"/>
                <a:t>a</a:t>
              </a:r>
              <a:r>
                <a:rPr lang="tr-TR" dirty="0"/>
                <a:t> yarıçaplı küresel kovuk mevcuttur</a:t>
              </a:r>
              <a:r>
                <a:rPr lang="en-US" dirty="0"/>
                <a:t>. </a:t>
              </a:r>
              <a:r>
                <a:rPr lang="tr-TR" dirty="0"/>
                <a:t>Her iki küre de ayrı ayrı izole olmuşlardır. Her iki kürenin de pozitif düzgün yük yoğunluğu </a:t>
              </a:r>
              <a:r>
                <a:rPr lang="tr-TR" dirty="0">
                  <a:sym typeface="Symbol" panose="05050102010706020507" pitchFamily="18" charset="2"/>
                </a:rPr>
                <a:t> olarak verilmiştir</a:t>
              </a:r>
              <a:r>
                <a:rPr lang="en-US" dirty="0"/>
                <a:t>. </a:t>
              </a:r>
              <a:r>
                <a:rPr lang="tr-TR" dirty="0"/>
                <a:t>Dolu küre içindeki C noktasında elektrik alan şiddeti 4</a:t>
              </a:r>
              <a:r>
                <a:rPr lang="en-US" dirty="0"/>
                <a:t> V/m</a:t>
              </a:r>
              <a:r>
                <a:rPr lang="tr-TR" dirty="0"/>
                <a:t> olarak verilmiştir</a:t>
              </a:r>
              <a:r>
                <a:rPr lang="en-US" dirty="0"/>
                <a:t>. </a:t>
              </a:r>
              <a:r>
                <a:rPr lang="tr-TR" dirty="0"/>
                <a:t>Sağdaki boşluklu kürenin D noktasında elektrik alan şiddeti </a:t>
              </a:r>
              <a:r>
                <a:rPr lang="en-US" dirty="0"/>
                <a:t>V/m</a:t>
              </a:r>
              <a:r>
                <a:rPr lang="tr-TR" dirty="0"/>
                <a:t> cinsinden nedir?</a:t>
              </a:r>
              <a:r>
                <a:rPr lang="en-US" dirty="0"/>
                <a:t> </a:t>
              </a:r>
            </a:p>
          </p:txBody>
        </p:sp>
        <p:sp>
          <p:nvSpPr>
            <p:cNvPr id="50" name="Metin kutusu 49">
              <a:extLst>
                <a:ext uri="{FF2B5EF4-FFF2-40B4-BE49-F238E27FC236}">
                  <a16:creationId xmlns:a16="http://schemas.microsoft.com/office/drawing/2014/main" id="{5BF2457D-FCE0-4B3E-9DB8-A00CCD62D174}"/>
                </a:ext>
              </a:extLst>
            </p:cNvPr>
            <p:cNvSpPr txBox="1"/>
            <p:nvPr/>
          </p:nvSpPr>
          <p:spPr>
            <a:xfrm>
              <a:off x="6899173" y="3122281"/>
              <a:ext cx="1468023" cy="369332"/>
            </a:xfrm>
            <a:prstGeom prst="rect">
              <a:avLst/>
            </a:prstGeom>
            <a:noFill/>
          </p:spPr>
          <p:txBody>
            <a:bodyPr wrap="square" rtlCol="0">
              <a:spAutoFit/>
            </a:bodyPr>
            <a:lstStyle/>
            <a:p>
              <a:r>
                <a:rPr lang="tr-TR" dirty="0"/>
                <a:t>boşluklu küre</a:t>
              </a:r>
              <a:endParaRPr lang="en-US" dirty="0"/>
            </a:p>
          </p:txBody>
        </p:sp>
      </p:grpSp>
      <p:sp>
        <p:nvSpPr>
          <p:cNvPr id="51" name="Metin kutusu 50">
            <a:extLst>
              <a:ext uri="{FF2B5EF4-FFF2-40B4-BE49-F238E27FC236}">
                <a16:creationId xmlns:a16="http://schemas.microsoft.com/office/drawing/2014/main" id="{7DDA45ED-13A9-4262-8EA6-C60DB356A446}"/>
              </a:ext>
            </a:extLst>
          </p:cNvPr>
          <p:cNvSpPr txBox="1"/>
          <p:nvPr/>
        </p:nvSpPr>
        <p:spPr>
          <a:xfrm>
            <a:off x="11283904" y="6336645"/>
            <a:ext cx="389932" cy="369332"/>
          </a:xfrm>
          <a:prstGeom prst="rect">
            <a:avLst/>
          </a:prstGeom>
          <a:noFill/>
        </p:spPr>
        <p:txBody>
          <a:bodyPr wrap="square" rtlCol="0">
            <a:spAutoFit/>
          </a:bodyPr>
          <a:lstStyle/>
          <a:p>
            <a:r>
              <a:rPr lang="tr-TR" dirty="0"/>
              <a:t>2</a:t>
            </a:r>
            <a:endParaRPr lang="en-US" dirty="0"/>
          </a:p>
        </p:txBody>
      </p:sp>
      <p:sp>
        <p:nvSpPr>
          <p:cNvPr id="52" name="Metin kutusu 51">
            <a:extLst>
              <a:ext uri="{FF2B5EF4-FFF2-40B4-BE49-F238E27FC236}">
                <a16:creationId xmlns:a16="http://schemas.microsoft.com/office/drawing/2014/main" id="{9E0D20DE-5C36-47FB-8003-73B69F8990C2}"/>
              </a:ext>
            </a:extLst>
          </p:cNvPr>
          <p:cNvSpPr txBox="1"/>
          <p:nvPr/>
        </p:nvSpPr>
        <p:spPr>
          <a:xfrm>
            <a:off x="298484" y="6397904"/>
            <a:ext cx="741684" cy="369332"/>
          </a:xfrm>
          <a:prstGeom prst="rect">
            <a:avLst/>
          </a:prstGeom>
          <a:noFill/>
        </p:spPr>
        <p:txBody>
          <a:bodyPr wrap="square" rtlCol="0">
            <a:spAutoFit/>
          </a:bodyPr>
          <a:lstStyle/>
          <a:p>
            <a:r>
              <a:rPr lang="tr-TR" dirty="0"/>
              <a:t>B9</a:t>
            </a:r>
            <a:endParaRPr lang="en-US" dirty="0"/>
          </a:p>
        </p:txBody>
      </p:sp>
    </p:spTree>
    <p:extLst>
      <p:ext uri="{BB962C8B-B14F-4D97-AF65-F5344CB8AC3E}">
        <p14:creationId xmlns:p14="http://schemas.microsoft.com/office/powerpoint/2010/main" val="2397526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B0C14EA3-9FC6-4F2C-BEB7-5512C098C9A0}"/>
              </a:ext>
            </a:extLst>
          </p:cNvPr>
          <p:cNvGrpSpPr/>
          <p:nvPr/>
        </p:nvGrpSpPr>
        <p:grpSpPr>
          <a:xfrm>
            <a:off x="365756" y="194415"/>
            <a:ext cx="10129523" cy="5884205"/>
            <a:chOff x="365756" y="194415"/>
            <a:chExt cx="10129523" cy="5884205"/>
          </a:xfrm>
        </p:grpSpPr>
        <p:sp>
          <p:nvSpPr>
            <p:cNvPr id="37" name="Metin kutusu 36">
              <a:extLst>
                <a:ext uri="{FF2B5EF4-FFF2-40B4-BE49-F238E27FC236}">
                  <a16:creationId xmlns:a16="http://schemas.microsoft.com/office/drawing/2014/main" id="{CDC42DC5-929E-4C9A-B19F-A32527452078}"/>
                </a:ext>
              </a:extLst>
            </p:cNvPr>
            <p:cNvSpPr txBox="1"/>
            <p:nvPr/>
          </p:nvSpPr>
          <p:spPr>
            <a:xfrm>
              <a:off x="375917" y="3709891"/>
              <a:ext cx="9916158" cy="1200329"/>
            </a:xfrm>
            <a:prstGeom prst="rect">
              <a:avLst/>
            </a:prstGeom>
            <a:noFill/>
          </p:spPr>
          <p:txBody>
            <a:bodyPr wrap="square" rtlCol="0">
              <a:spAutoFit/>
            </a:bodyPr>
            <a:lstStyle/>
            <a:p>
              <a:r>
                <a:rPr lang="en-US" dirty="0"/>
                <a:t>The sphere on the right has a spherical cavity of radius 2a. Both spheres are separately isolated</a:t>
              </a:r>
              <a:r>
                <a:rPr lang="tr-TR" dirty="0"/>
                <a:t>.</a:t>
              </a:r>
              <a:r>
                <a:rPr lang="en-US" dirty="0"/>
                <a:t> Both spheres have the same uniform</a:t>
              </a:r>
              <a:r>
                <a:rPr lang="tr-TR" dirty="0"/>
                <a:t> </a:t>
              </a:r>
              <a:r>
                <a:rPr lang="en-US" dirty="0"/>
                <a:t>positive charge density</a:t>
              </a:r>
              <a:r>
                <a:rPr lang="tr-TR" dirty="0"/>
                <a:t> </a:t>
              </a:r>
              <a:r>
                <a:rPr lang="tr-TR" dirty="0">
                  <a:sym typeface="Symbol" panose="05050102010706020507" pitchFamily="18" charset="2"/>
                </a:rPr>
                <a:t></a:t>
              </a:r>
              <a:r>
                <a:rPr lang="en-US" dirty="0"/>
                <a:t>. The magnitude of the electric field at point C is 2 V/m. If a=1 m, what is the absolute value of the potential difference between points D and O? Give your answer in V. </a:t>
              </a:r>
            </a:p>
          </p:txBody>
        </p:sp>
        <p:cxnSp>
          <p:nvCxnSpPr>
            <p:cNvPr id="39" name="Düz Bağlayıcı 38">
              <a:extLst>
                <a:ext uri="{FF2B5EF4-FFF2-40B4-BE49-F238E27FC236}">
                  <a16:creationId xmlns:a16="http://schemas.microsoft.com/office/drawing/2014/main" id="{13D9064E-CC7C-40AA-8A84-34B499E40049}"/>
                </a:ext>
              </a:extLst>
            </p:cNvPr>
            <p:cNvCxnSpPr/>
            <p:nvPr/>
          </p:nvCxnSpPr>
          <p:spPr>
            <a:xfrm>
              <a:off x="5913120" y="295829"/>
              <a:ext cx="0" cy="3402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a:extLst>
                <a:ext uri="{FF2B5EF4-FFF2-40B4-BE49-F238E27FC236}">
                  <a16:creationId xmlns:a16="http://schemas.microsoft.com/office/drawing/2014/main" id="{ECB3A6E2-6845-4C5F-A0C5-B9EEDD2A05D5}"/>
                </a:ext>
              </a:extLst>
            </p:cNvPr>
            <p:cNvSpPr txBox="1"/>
            <p:nvPr/>
          </p:nvSpPr>
          <p:spPr>
            <a:xfrm rot="16200000">
              <a:off x="5088162" y="686131"/>
              <a:ext cx="1159460" cy="369332"/>
            </a:xfrm>
            <a:prstGeom prst="rect">
              <a:avLst/>
            </a:prstGeom>
            <a:noFill/>
          </p:spPr>
          <p:txBody>
            <a:bodyPr wrap="square" rtlCol="0">
              <a:spAutoFit/>
            </a:bodyPr>
            <a:lstStyle/>
            <a:p>
              <a:r>
                <a:rPr lang="en-US" dirty="0"/>
                <a:t>separated</a:t>
              </a:r>
            </a:p>
          </p:txBody>
        </p:sp>
        <p:sp>
          <p:nvSpPr>
            <p:cNvPr id="44" name="Metin kutusu 43">
              <a:extLst>
                <a:ext uri="{FF2B5EF4-FFF2-40B4-BE49-F238E27FC236}">
                  <a16:creationId xmlns:a16="http://schemas.microsoft.com/office/drawing/2014/main" id="{FF9B88D6-BF51-42FE-BC60-440B1D1552B9}"/>
                </a:ext>
              </a:extLst>
            </p:cNvPr>
            <p:cNvSpPr txBox="1"/>
            <p:nvPr/>
          </p:nvSpPr>
          <p:spPr>
            <a:xfrm rot="16200000">
              <a:off x="4684844" y="2550551"/>
              <a:ext cx="1949348" cy="369332"/>
            </a:xfrm>
            <a:prstGeom prst="rect">
              <a:avLst/>
            </a:prstGeom>
            <a:noFill/>
          </p:spPr>
          <p:txBody>
            <a:bodyPr wrap="square" rtlCol="0">
              <a:spAutoFit/>
            </a:bodyPr>
            <a:lstStyle/>
            <a:p>
              <a:r>
                <a:rPr lang="tr-TR" dirty="0"/>
                <a:t>Birbirinden uzak</a:t>
              </a:r>
              <a:endParaRPr lang="en-US" dirty="0"/>
            </a:p>
          </p:txBody>
        </p:sp>
        <p:grpSp>
          <p:nvGrpSpPr>
            <p:cNvPr id="48" name="Grup 47">
              <a:extLst>
                <a:ext uri="{FF2B5EF4-FFF2-40B4-BE49-F238E27FC236}">
                  <a16:creationId xmlns:a16="http://schemas.microsoft.com/office/drawing/2014/main" id="{65D86F11-E00C-4137-901F-DB8A6AAC842D}"/>
                </a:ext>
              </a:extLst>
            </p:cNvPr>
            <p:cNvGrpSpPr/>
            <p:nvPr/>
          </p:nvGrpSpPr>
          <p:grpSpPr>
            <a:xfrm>
              <a:off x="1296411" y="194415"/>
              <a:ext cx="3231192" cy="3113630"/>
              <a:chOff x="1296411" y="194415"/>
              <a:chExt cx="3231192" cy="3113630"/>
            </a:xfrm>
          </p:grpSpPr>
          <p:sp>
            <p:nvSpPr>
              <p:cNvPr id="2" name="Oval 1">
                <a:extLst>
                  <a:ext uri="{FF2B5EF4-FFF2-40B4-BE49-F238E27FC236}">
                    <a16:creationId xmlns:a16="http://schemas.microsoft.com/office/drawing/2014/main" id="{8930D66E-14F7-485C-8E0E-FA3C399AC4EF}"/>
                  </a:ext>
                </a:extLst>
              </p:cNvPr>
              <p:cNvSpPr/>
              <p:nvPr/>
            </p:nvSpPr>
            <p:spPr>
              <a:xfrm>
                <a:off x="1952367" y="83202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Düz Bağlayıcı 3">
                <a:extLst>
                  <a:ext uri="{FF2B5EF4-FFF2-40B4-BE49-F238E27FC236}">
                    <a16:creationId xmlns:a16="http://schemas.microsoft.com/office/drawing/2014/main" id="{BA29F46F-91E2-456A-84FB-E5CBF32BD7C0}"/>
                  </a:ext>
                </a:extLst>
              </p:cNvPr>
              <p:cNvCxnSpPr>
                <a:cxnSpLocks/>
              </p:cNvCxnSpPr>
              <p:nvPr/>
            </p:nvCxnSpPr>
            <p:spPr>
              <a:xfrm flipH="1">
                <a:off x="3032367" y="52135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3290147-D654-48B4-814A-EE33E35A1CBD}"/>
                  </a:ext>
                </a:extLst>
              </p:cNvPr>
              <p:cNvCxnSpPr>
                <a:cxnSpLocks/>
              </p:cNvCxnSpPr>
              <p:nvPr/>
            </p:nvCxnSpPr>
            <p:spPr>
              <a:xfrm flipH="1">
                <a:off x="1537917" y="193040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9310D3EA-C011-43BC-9E46-756BE1B34B89}"/>
                  </a:ext>
                </a:extLst>
              </p:cNvPr>
              <p:cNvSpPr txBox="1"/>
              <p:nvPr/>
            </p:nvSpPr>
            <p:spPr>
              <a:xfrm>
                <a:off x="4070403" y="1865869"/>
                <a:ext cx="457200" cy="369332"/>
              </a:xfrm>
              <a:prstGeom prst="rect">
                <a:avLst/>
              </a:prstGeom>
              <a:noFill/>
            </p:spPr>
            <p:txBody>
              <a:bodyPr wrap="square" rtlCol="0">
                <a:spAutoFit/>
              </a:bodyPr>
              <a:lstStyle/>
              <a:p>
                <a:r>
                  <a:rPr lang="tr-TR" dirty="0"/>
                  <a:t>3a</a:t>
                </a:r>
                <a:endParaRPr lang="en-US" dirty="0"/>
              </a:p>
            </p:txBody>
          </p:sp>
          <p:sp>
            <p:nvSpPr>
              <p:cNvPr id="8" name="Metin kutusu 7">
                <a:extLst>
                  <a:ext uri="{FF2B5EF4-FFF2-40B4-BE49-F238E27FC236}">
                    <a16:creationId xmlns:a16="http://schemas.microsoft.com/office/drawing/2014/main" id="{A30F9B90-7A5C-4D7E-90C4-45F936A82121}"/>
                  </a:ext>
                </a:extLst>
              </p:cNvPr>
              <p:cNvSpPr txBox="1"/>
              <p:nvPr/>
            </p:nvSpPr>
            <p:spPr>
              <a:xfrm>
                <a:off x="1537917" y="1933972"/>
                <a:ext cx="534719" cy="369332"/>
              </a:xfrm>
              <a:prstGeom prst="rect">
                <a:avLst/>
              </a:prstGeom>
              <a:noFill/>
            </p:spPr>
            <p:txBody>
              <a:bodyPr wrap="square" rtlCol="0">
                <a:spAutoFit/>
              </a:bodyPr>
              <a:lstStyle/>
              <a:p>
                <a:r>
                  <a:rPr lang="tr-TR" dirty="0"/>
                  <a:t>-3a</a:t>
                </a:r>
                <a:endParaRPr lang="en-US" dirty="0"/>
              </a:p>
            </p:txBody>
          </p:sp>
          <p:sp>
            <p:nvSpPr>
              <p:cNvPr id="9" name="Metin kutusu 8">
                <a:extLst>
                  <a:ext uri="{FF2B5EF4-FFF2-40B4-BE49-F238E27FC236}">
                    <a16:creationId xmlns:a16="http://schemas.microsoft.com/office/drawing/2014/main" id="{6AF00FBD-B9F2-43FB-87A7-06B825F01ADF}"/>
                  </a:ext>
                </a:extLst>
              </p:cNvPr>
              <p:cNvSpPr txBox="1"/>
              <p:nvPr/>
            </p:nvSpPr>
            <p:spPr>
              <a:xfrm>
                <a:off x="2962177" y="521355"/>
                <a:ext cx="457200" cy="369332"/>
              </a:xfrm>
              <a:prstGeom prst="rect">
                <a:avLst/>
              </a:prstGeom>
              <a:noFill/>
            </p:spPr>
            <p:txBody>
              <a:bodyPr wrap="square" rtlCol="0">
                <a:spAutoFit/>
              </a:bodyPr>
              <a:lstStyle/>
              <a:p>
                <a:r>
                  <a:rPr lang="tr-TR" dirty="0"/>
                  <a:t>3a</a:t>
                </a:r>
                <a:endParaRPr lang="en-US" dirty="0"/>
              </a:p>
            </p:txBody>
          </p:sp>
          <p:sp>
            <p:nvSpPr>
              <p:cNvPr id="10" name="Metin kutusu 9">
                <a:extLst>
                  <a:ext uri="{FF2B5EF4-FFF2-40B4-BE49-F238E27FC236}">
                    <a16:creationId xmlns:a16="http://schemas.microsoft.com/office/drawing/2014/main" id="{FE3F4E67-439D-4043-9C8D-2E7C25E77E94}"/>
                  </a:ext>
                </a:extLst>
              </p:cNvPr>
              <p:cNvSpPr txBox="1"/>
              <p:nvPr/>
            </p:nvSpPr>
            <p:spPr>
              <a:xfrm>
                <a:off x="3007356" y="2938713"/>
                <a:ext cx="534719" cy="369332"/>
              </a:xfrm>
              <a:prstGeom prst="rect">
                <a:avLst/>
              </a:prstGeom>
              <a:noFill/>
            </p:spPr>
            <p:txBody>
              <a:bodyPr wrap="square" rtlCol="0">
                <a:spAutoFit/>
              </a:bodyPr>
              <a:lstStyle/>
              <a:p>
                <a:r>
                  <a:rPr lang="tr-TR" dirty="0"/>
                  <a:t>-3a</a:t>
                </a:r>
                <a:endParaRPr lang="en-US" dirty="0"/>
              </a:p>
            </p:txBody>
          </p:sp>
          <p:sp>
            <p:nvSpPr>
              <p:cNvPr id="12" name="Metin kutusu 11">
                <a:extLst>
                  <a:ext uri="{FF2B5EF4-FFF2-40B4-BE49-F238E27FC236}">
                    <a16:creationId xmlns:a16="http://schemas.microsoft.com/office/drawing/2014/main" id="{393B26E0-40E3-4C4E-9B0C-BB5C428B919E}"/>
                  </a:ext>
                </a:extLst>
              </p:cNvPr>
              <p:cNvSpPr txBox="1"/>
              <p:nvPr/>
            </p:nvSpPr>
            <p:spPr>
              <a:xfrm>
                <a:off x="3624686" y="1567955"/>
                <a:ext cx="314960" cy="523220"/>
              </a:xfrm>
              <a:prstGeom prst="rect">
                <a:avLst/>
              </a:prstGeom>
              <a:noFill/>
            </p:spPr>
            <p:txBody>
              <a:bodyPr wrap="square" rtlCol="0">
                <a:spAutoFit/>
              </a:bodyPr>
              <a:lstStyle/>
              <a:p>
                <a:r>
                  <a:rPr lang="tr-TR" sz="2800" dirty="0"/>
                  <a:t>.</a:t>
                </a:r>
                <a:endParaRPr lang="en-US" sz="2800" dirty="0"/>
              </a:p>
            </p:txBody>
          </p:sp>
          <p:sp>
            <p:nvSpPr>
              <p:cNvPr id="13" name="Metin kutusu 12">
                <a:extLst>
                  <a:ext uri="{FF2B5EF4-FFF2-40B4-BE49-F238E27FC236}">
                    <a16:creationId xmlns:a16="http://schemas.microsoft.com/office/drawing/2014/main" id="{337EA23D-30A2-4EB1-8331-7CE7AC7351F4}"/>
                  </a:ext>
                </a:extLst>
              </p:cNvPr>
              <p:cNvSpPr txBox="1"/>
              <p:nvPr/>
            </p:nvSpPr>
            <p:spPr>
              <a:xfrm>
                <a:off x="3269086" y="1578115"/>
                <a:ext cx="314960" cy="523220"/>
              </a:xfrm>
              <a:prstGeom prst="rect">
                <a:avLst/>
              </a:prstGeom>
              <a:noFill/>
            </p:spPr>
            <p:txBody>
              <a:bodyPr wrap="square" rtlCol="0">
                <a:spAutoFit/>
              </a:bodyPr>
              <a:lstStyle/>
              <a:p>
                <a:r>
                  <a:rPr lang="tr-TR" sz="2800" dirty="0"/>
                  <a:t>.</a:t>
                </a:r>
                <a:endParaRPr lang="en-US" sz="2800" dirty="0"/>
              </a:p>
            </p:txBody>
          </p:sp>
          <p:sp>
            <p:nvSpPr>
              <p:cNvPr id="15" name="Metin kutusu 14">
                <a:extLst>
                  <a:ext uri="{FF2B5EF4-FFF2-40B4-BE49-F238E27FC236}">
                    <a16:creationId xmlns:a16="http://schemas.microsoft.com/office/drawing/2014/main" id="{4EDE8C11-AD97-44CE-AB75-135603E3553E}"/>
                  </a:ext>
                </a:extLst>
              </p:cNvPr>
              <p:cNvSpPr txBox="1"/>
              <p:nvPr/>
            </p:nvSpPr>
            <p:spPr>
              <a:xfrm>
                <a:off x="3261897" y="1876028"/>
                <a:ext cx="314960" cy="369332"/>
              </a:xfrm>
              <a:prstGeom prst="rect">
                <a:avLst/>
              </a:prstGeom>
              <a:noFill/>
            </p:spPr>
            <p:txBody>
              <a:bodyPr wrap="square" rtlCol="0">
                <a:spAutoFit/>
              </a:bodyPr>
              <a:lstStyle/>
              <a:p>
                <a:r>
                  <a:rPr lang="tr-TR" dirty="0"/>
                  <a:t>a</a:t>
                </a:r>
                <a:endParaRPr lang="en-US" dirty="0"/>
              </a:p>
            </p:txBody>
          </p:sp>
          <p:sp>
            <p:nvSpPr>
              <p:cNvPr id="16" name="Metin kutusu 15">
                <a:extLst>
                  <a:ext uri="{FF2B5EF4-FFF2-40B4-BE49-F238E27FC236}">
                    <a16:creationId xmlns:a16="http://schemas.microsoft.com/office/drawing/2014/main" id="{717DCB3A-DBF8-4956-B309-9C2E74BC81EE}"/>
                  </a:ext>
                </a:extLst>
              </p:cNvPr>
              <p:cNvSpPr txBox="1"/>
              <p:nvPr/>
            </p:nvSpPr>
            <p:spPr>
              <a:xfrm>
                <a:off x="3553565" y="1876028"/>
                <a:ext cx="457200" cy="369332"/>
              </a:xfrm>
              <a:prstGeom prst="rect">
                <a:avLst/>
              </a:prstGeom>
              <a:noFill/>
            </p:spPr>
            <p:txBody>
              <a:bodyPr wrap="square" rtlCol="0">
                <a:spAutoFit/>
              </a:bodyPr>
              <a:lstStyle/>
              <a:p>
                <a:r>
                  <a:rPr lang="tr-TR" dirty="0"/>
                  <a:t>2a</a:t>
                </a:r>
                <a:endParaRPr lang="en-US" dirty="0"/>
              </a:p>
            </p:txBody>
          </p:sp>
          <p:sp>
            <p:nvSpPr>
              <p:cNvPr id="17" name="Metin kutusu 16">
                <a:extLst>
                  <a:ext uri="{FF2B5EF4-FFF2-40B4-BE49-F238E27FC236}">
                    <a16:creationId xmlns:a16="http://schemas.microsoft.com/office/drawing/2014/main" id="{E2DF6677-137E-4170-B929-48E365BFF28A}"/>
                  </a:ext>
                </a:extLst>
              </p:cNvPr>
              <p:cNvSpPr txBox="1"/>
              <p:nvPr/>
            </p:nvSpPr>
            <p:spPr>
              <a:xfrm>
                <a:off x="3584046" y="1608595"/>
                <a:ext cx="325120" cy="369332"/>
              </a:xfrm>
              <a:prstGeom prst="rect">
                <a:avLst/>
              </a:prstGeom>
              <a:noFill/>
            </p:spPr>
            <p:txBody>
              <a:bodyPr wrap="square" rtlCol="0">
                <a:spAutoFit/>
              </a:bodyPr>
              <a:lstStyle/>
              <a:p>
                <a:r>
                  <a:rPr lang="tr-TR" b="1" dirty="0"/>
                  <a:t>C</a:t>
                </a:r>
                <a:endParaRPr lang="en-US" b="1" dirty="0"/>
              </a:p>
            </p:txBody>
          </p:sp>
          <p:sp>
            <p:nvSpPr>
              <p:cNvPr id="41" name="Metin kutusu 40">
                <a:extLst>
                  <a:ext uri="{FF2B5EF4-FFF2-40B4-BE49-F238E27FC236}">
                    <a16:creationId xmlns:a16="http://schemas.microsoft.com/office/drawing/2014/main" id="{88435DEC-F92D-4C75-97BE-2F71B419B010}"/>
                  </a:ext>
                </a:extLst>
              </p:cNvPr>
              <p:cNvSpPr txBox="1"/>
              <p:nvPr/>
            </p:nvSpPr>
            <p:spPr>
              <a:xfrm>
                <a:off x="2444491" y="194415"/>
                <a:ext cx="1368337" cy="369332"/>
              </a:xfrm>
              <a:prstGeom prst="rect">
                <a:avLst/>
              </a:prstGeom>
              <a:noFill/>
            </p:spPr>
            <p:txBody>
              <a:bodyPr wrap="square" rtlCol="0">
                <a:spAutoFit/>
              </a:bodyPr>
              <a:lstStyle/>
              <a:p>
                <a:r>
                  <a:rPr lang="en-US" dirty="0"/>
                  <a:t>solid sphere</a:t>
                </a:r>
              </a:p>
            </p:txBody>
          </p:sp>
          <p:sp>
            <p:nvSpPr>
              <p:cNvPr id="42" name="Metin kutusu 41">
                <a:extLst>
                  <a:ext uri="{FF2B5EF4-FFF2-40B4-BE49-F238E27FC236}">
                    <a16:creationId xmlns:a16="http://schemas.microsoft.com/office/drawing/2014/main" id="{FB034BC3-5905-4736-8446-21DB2B4CA7D5}"/>
                  </a:ext>
                </a:extLst>
              </p:cNvPr>
              <p:cNvSpPr txBox="1"/>
              <p:nvPr/>
            </p:nvSpPr>
            <p:spPr>
              <a:xfrm>
                <a:off x="1296411" y="2937615"/>
                <a:ext cx="1368337" cy="369332"/>
              </a:xfrm>
              <a:prstGeom prst="rect">
                <a:avLst/>
              </a:prstGeom>
              <a:noFill/>
            </p:spPr>
            <p:txBody>
              <a:bodyPr wrap="square" rtlCol="0">
                <a:spAutoFit/>
              </a:bodyPr>
              <a:lstStyle/>
              <a:p>
                <a:r>
                  <a:rPr lang="tr-TR" dirty="0"/>
                  <a:t>katı küre</a:t>
                </a:r>
                <a:endParaRPr lang="en-US" dirty="0"/>
              </a:p>
            </p:txBody>
          </p:sp>
          <p:sp>
            <p:nvSpPr>
              <p:cNvPr id="45" name="Dikdörtgen 44">
                <a:extLst>
                  <a:ext uri="{FF2B5EF4-FFF2-40B4-BE49-F238E27FC236}">
                    <a16:creationId xmlns:a16="http://schemas.microsoft.com/office/drawing/2014/main" id="{A5C41D66-6517-4CD8-A44D-EE99354564CF}"/>
                  </a:ext>
                </a:extLst>
              </p:cNvPr>
              <p:cNvSpPr/>
              <p:nvPr/>
            </p:nvSpPr>
            <p:spPr>
              <a:xfrm>
                <a:off x="2428005" y="120213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grpSp>
          <p:nvGrpSpPr>
            <p:cNvPr id="47" name="Grup 46">
              <a:extLst>
                <a:ext uri="{FF2B5EF4-FFF2-40B4-BE49-F238E27FC236}">
                  <a16:creationId xmlns:a16="http://schemas.microsoft.com/office/drawing/2014/main" id="{CFA3D198-AD65-498E-844D-FFFDD254D430}"/>
                </a:ext>
              </a:extLst>
            </p:cNvPr>
            <p:cNvGrpSpPr/>
            <p:nvPr/>
          </p:nvGrpSpPr>
          <p:grpSpPr>
            <a:xfrm>
              <a:off x="6942937" y="308366"/>
              <a:ext cx="2979527" cy="3135324"/>
              <a:chOff x="6607757" y="193041"/>
              <a:chExt cx="2979527" cy="3135324"/>
            </a:xfrm>
          </p:grpSpPr>
          <p:sp>
            <p:nvSpPr>
              <p:cNvPr id="22" name="Oval 21">
                <a:extLst>
                  <a:ext uri="{FF2B5EF4-FFF2-40B4-BE49-F238E27FC236}">
                    <a16:creationId xmlns:a16="http://schemas.microsoft.com/office/drawing/2014/main" id="{64D42720-4F25-429D-8AEE-0CF363854424}"/>
                  </a:ext>
                </a:extLst>
              </p:cNvPr>
              <p:cNvSpPr/>
              <p:nvPr/>
            </p:nvSpPr>
            <p:spPr>
              <a:xfrm>
                <a:off x="7022207" y="85234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etin kutusu 25">
                <a:extLst>
                  <a:ext uri="{FF2B5EF4-FFF2-40B4-BE49-F238E27FC236}">
                    <a16:creationId xmlns:a16="http://schemas.microsoft.com/office/drawing/2014/main" id="{BA9E795A-D427-40C2-BF5C-DB3F3876DF9C}"/>
                  </a:ext>
                </a:extLst>
              </p:cNvPr>
              <p:cNvSpPr txBox="1"/>
              <p:nvPr/>
            </p:nvSpPr>
            <p:spPr>
              <a:xfrm>
                <a:off x="6607757" y="1954292"/>
                <a:ext cx="534719" cy="369332"/>
              </a:xfrm>
              <a:prstGeom prst="rect">
                <a:avLst/>
              </a:prstGeom>
              <a:noFill/>
            </p:spPr>
            <p:txBody>
              <a:bodyPr wrap="square" rtlCol="0">
                <a:spAutoFit/>
              </a:bodyPr>
              <a:lstStyle/>
              <a:p>
                <a:r>
                  <a:rPr lang="tr-TR" dirty="0"/>
                  <a:t>-3a</a:t>
                </a:r>
                <a:endParaRPr lang="en-US" dirty="0"/>
              </a:p>
            </p:txBody>
          </p:sp>
          <p:sp>
            <p:nvSpPr>
              <p:cNvPr id="27" name="Metin kutusu 26">
                <a:extLst>
                  <a:ext uri="{FF2B5EF4-FFF2-40B4-BE49-F238E27FC236}">
                    <a16:creationId xmlns:a16="http://schemas.microsoft.com/office/drawing/2014/main" id="{BEE26383-CAC2-4DAF-8CF7-D941B3BDB3D3}"/>
                  </a:ext>
                </a:extLst>
              </p:cNvPr>
              <p:cNvSpPr txBox="1"/>
              <p:nvPr/>
            </p:nvSpPr>
            <p:spPr>
              <a:xfrm>
                <a:off x="8032017" y="541675"/>
                <a:ext cx="457200" cy="369332"/>
              </a:xfrm>
              <a:prstGeom prst="rect">
                <a:avLst/>
              </a:prstGeom>
              <a:noFill/>
            </p:spPr>
            <p:txBody>
              <a:bodyPr wrap="square" rtlCol="0">
                <a:spAutoFit/>
              </a:bodyPr>
              <a:lstStyle/>
              <a:p>
                <a:r>
                  <a:rPr lang="tr-TR" dirty="0"/>
                  <a:t>3a</a:t>
                </a:r>
                <a:endParaRPr lang="en-US" dirty="0"/>
              </a:p>
            </p:txBody>
          </p:sp>
          <p:sp>
            <p:nvSpPr>
              <p:cNvPr id="28" name="Metin kutusu 27">
                <a:extLst>
                  <a:ext uri="{FF2B5EF4-FFF2-40B4-BE49-F238E27FC236}">
                    <a16:creationId xmlns:a16="http://schemas.microsoft.com/office/drawing/2014/main" id="{D0F31170-CF45-4ADD-9239-2AC9CCDCDEE8}"/>
                  </a:ext>
                </a:extLst>
              </p:cNvPr>
              <p:cNvSpPr txBox="1"/>
              <p:nvPr/>
            </p:nvSpPr>
            <p:spPr>
              <a:xfrm>
                <a:off x="8077196" y="2959033"/>
                <a:ext cx="534719" cy="369332"/>
              </a:xfrm>
              <a:prstGeom prst="rect">
                <a:avLst/>
              </a:prstGeom>
              <a:noFill/>
            </p:spPr>
            <p:txBody>
              <a:bodyPr wrap="square" rtlCol="0">
                <a:spAutoFit/>
              </a:bodyPr>
              <a:lstStyle/>
              <a:p>
                <a:r>
                  <a:rPr lang="tr-TR" dirty="0"/>
                  <a:t>-3a</a:t>
                </a:r>
                <a:endParaRPr lang="en-US" dirty="0"/>
              </a:p>
            </p:txBody>
          </p:sp>
          <p:sp>
            <p:nvSpPr>
              <p:cNvPr id="14" name="Oval 13">
                <a:extLst>
                  <a:ext uri="{FF2B5EF4-FFF2-40B4-BE49-F238E27FC236}">
                    <a16:creationId xmlns:a16="http://schemas.microsoft.com/office/drawing/2014/main" id="{EBF03314-EAD1-4EA2-A460-F7421157AC61}"/>
                  </a:ext>
                </a:extLst>
              </p:cNvPr>
              <p:cNvSpPr/>
              <p:nvPr/>
            </p:nvSpPr>
            <p:spPr>
              <a:xfrm>
                <a:off x="7744637" y="1216741"/>
                <a:ext cx="1440000"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Düz Bağlayıcı 23">
                <a:extLst>
                  <a:ext uri="{FF2B5EF4-FFF2-40B4-BE49-F238E27FC236}">
                    <a16:creationId xmlns:a16="http://schemas.microsoft.com/office/drawing/2014/main" id="{BACB93AE-C8AE-4B82-B2D5-2B3630BD87EC}"/>
                  </a:ext>
                </a:extLst>
              </p:cNvPr>
              <p:cNvCxnSpPr>
                <a:cxnSpLocks/>
              </p:cNvCxnSpPr>
              <p:nvPr/>
            </p:nvCxnSpPr>
            <p:spPr>
              <a:xfrm flipH="1">
                <a:off x="6607757" y="195072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75D21AD3-28C3-4069-9F33-94512A373EA0}"/>
                  </a:ext>
                </a:extLst>
              </p:cNvPr>
              <p:cNvSpPr txBox="1"/>
              <p:nvPr/>
            </p:nvSpPr>
            <p:spPr>
              <a:xfrm>
                <a:off x="9109763" y="1865869"/>
                <a:ext cx="457200" cy="369332"/>
              </a:xfrm>
              <a:prstGeom prst="rect">
                <a:avLst/>
              </a:prstGeom>
              <a:noFill/>
            </p:spPr>
            <p:txBody>
              <a:bodyPr wrap="square" rtlCol="0">
                <a:spAutoFit/>
              </a:bodyPr>
              <a:lstStyle/>
              <a:p>
                <a:r>
                  <a:rPr lang="tr-TR" dirty="0"/>
                  <a:t>3a</a:t>
                </a:r>
                <a:endParaRPr lang="en-US" dirty="0"/>
              </a:p>
            </p:txBody>
          </p:sp>
          <p:sp>
            <p:nvSpPr>
              <p:cNvPr id="29" name="Metin kutusu 28">
                <a:extLst>
                  <a:ext uri="{FF2B5EF4-FFF2-40B4-BE49-F238E27FC236}">
                    <a16:creationId xmlns:a16="http://schemas.microsoft.com/office/drawing/2014/main" id="{1AAA97DF-A3C5-4052-9C98-F5093E208286}"/>
                  </a:ext>
                </a:extLst>
              </p:cNvPr>
              <p:cNvSpPr txBox="1"/>
              <p:nvPr/>
            </p:nvSpPr>
            <p:spPr>
              <a:xfrm>
                <a:off x="8674206" y="1567955"/>
                <a:ext cx="314960" cy="523220"/>
              </a:xfrm>
              <a:prstGeom prst="rect">
                <a:avLst/>
              </a:prstGeom>
              <a:noFill/>
            </p:spPr>
            <p:txBody>
              <a:bodyPr wrap="square" rtlCol="0">
                <a:spAutoFit/>
              </a:bodyPr>
              <a:lstStyle/>
              <a:p>
                <a:r>
                  <a:rPr lang="tr-TR" sz="2800" dirty="0"/>
                  <a:t>.</a:t>
                </a:r>
                <a:endParaRPr lang="en-US" sz="2800" dirty="0"/>
              </a:p>
            </p:txBody>
          </p:sp>
          <p:sp>
            <p:nvSpPr>
              <p:cNvPr id="30" name="Metin kutusu 29">
                <a:extLst>
                  <a:ext uri="{FF2B5EF4-FFF2-40B4-BE49-F238E27FC236}">
                    <a16:creationId xmlns:a16="http://schemas.microsoft.com/office/drawing/2014/main" id="{BF209082-0542-4177-BC54-FB876DA14531}"/>
                  </a:ext>
                </a:extLst>
              </p:cNvPr>
              <p:cNvSpPr txBox="1"/>
              <p:nvPr/>
            </p:nvSpPr>
            <p:spPr>
              <a:xfrm>
                <a:off x="8318606" y="1578115"/>
                <a:ext cx="314960" cy="523220"/>
              </a:xfrm>
              <a:prstGeom prst="rect">
                <a:avLst/>
              </a:prstGeom>
              <a:noFill/>
            </p:spPr>
            <p:txBody>
              <a:bodyPr wrap="square" rtlCol="0">
                <a:spAutoFit/>
              </a:bodyPr>
              <a:lstStyle/>
              <a:p>
                <a:r>
                  <a:rPr lang="tr-TR" sz="2800" dirty="0"/>
                  <a:t>.</a:t>
                </a:r>
                <a:endParaRPr lang="en-US" sz="2800" dirty="0"/>
              </a:p>
            </p:txBody>
          </p:sp>
          <p:sp>
            <p:nvSpPr>
              <p:cNvPr id="31" name="Metin kutusu 30">
                <a:extLst>
                  <a:ext uri="{FF2B5EF4-FFF2-40B4-BE49-F238E27FC236}">
                    <a16:creationId xmlns:a16="http://schemas.microsoft.com/office/drawing/2014/main" id="{D397C633-27BD-468D-9628-22599976AC27}"/>
                  </a:ext>
                </a:extLst>
              </p:cNvPr>
              <p:cNvSpPr txBox="1"/>
              <p:nvPr/>
            </p:nvSpPr>
            <p:spPr>
              <a:xfrm>
                <a:off x="8311417" y="1876028"/>
                <a:ext cx="314960" cy="369332"/>
              </a:xfrm>
              <a:prstGeom prst="rect">
                <a:avLst/>
              </a:prstGeom>
              <a:noFill/>
            </p:spPr>
            <p:txBody>
              <a:bodyPr wrap="square" rtlCol="0">
                <a:spAutoFit/>
              </a:bodyPr>
              <a:lstStyle/>
              <a:p>
                <a:r>
                  <a:rPr lang="tr-TR" dirty="0"/>
                  <a:t>a</a:t>
                </a:r>
                <a:endParaRPr lang="en-US" dirty="0"/>
              </a:p>
            </p:txBody>
          </p:sp>
          <p:sp>
            <p:nvSpPr>
              <p:cNvPr id="32" name="Metin kutusu 31">
                <a:extLst>
                  <a:ext uri="{FF2B5EF4-FFF2-40B4-BE49-F238E27FC236}">
                    <a16:creationId xmlns:a16="http://schemas.microsoft.com/office/drawing/2014/main" id="{9BB1539B-E165-44FE-909D-C99BBC88AB43}"/>
                  </a:ext>
                </a:extLst>
              </p:cNvPr>
              <p:cNvSpPr txBox="1"/>
              <p:nvPr/>
            </p:nvSpPr>
            <p:spPr>
              <a:xfrm>
                <a:off x="8603085" y="1876028"/>
                <a:ext cx="457200" cy="369332"/>
              </a:xfrm>
              <a:prstGeom prst="rect">
                <a:avLst/>
              </a:prstGeom>
              <a:noFill/>
            </p:spPr>
            <p:txBody>
              <a:bodyPr wrap="square" rtlCol="0">
                <a:spAutoFit/>
              </a:bodyPr>
              <a:lstStyle/>
              <a:p>
                <a:r>
                  <a:rPr lang="tr-TR" dirty="0"/>
                  <a:t>2a</a:t>
                </a:r>
                <a:endParaRPr lang="en-US" dirty="0"/>
              </a:p>
            </p:txBody>
          </p:sp>
          <p:sp>
            <p:nvSpPr>
              <p:cNvPr id="33" name="Metin kutusu 32">
                <a:extLst>
                  <a:ext uri="{FF2B5EF4-FFF2-40B4-BE49-F238E27FC236}">
                    <a16:creationId xmlns:a16="http://schemas.microsoft.com/office/drawing/2014/main" id="{0AC1365B-D255-49E8-A79C-BBEB05CA55D7}"/>
                  </a:ext>
                </a:extLst>
              </p:cNvPr>
              <p:cNvSpPr txBox="1"/>
              <p:nvPr/>
            </p:nvSpPr>
            <p:spPr>
              <a:xfrm>
                <a:off x="8633566" y="1618755"/>
                <a:ext cx="325120" cy="369332"/>
              </a:xfrm>
              <a:prstGeom prst="rect">
                <a:avLst/>
              </a:prstGeom>
              <a:noFill/>
            </p:spPr>
            <p:txBody>
              <a:bodyPr wrap="square" rtlCol="0">
                <a:spAutoFit/>
              </a:bodyPr>
              <a:lstStyle/>
              <a:p>
                <a:r>
                  <a:rPr lang="tr-TR" b="1" dirty="0"/>
                  <a:t>D</a:t>
                </a:r>
                <a:endParaRPr lang="en-US" b="1" dirty="0"/>
              </a:p>
            </p:txBody>
          </p:sp>
          <p:sp>
            <p:nvSpPr>
              <p:cNvPr id="34" name="Metin kutusu 33">
                <a:extLst>
                  <a:ext uri="{FF2B5EF4-FFF2-40B4-BE49-F238E27FC236}">
                    <a16:creationId xmlns:a16="http://schemas.microsoft.com/office/drawing/2014/main" id="{E9346E36-E7B4-41D5-B425-CF2D11FFAA51}"/>
                  </a:ext>
                </a:extLst>
              </p:cNvPr>
              <p:cNvSpPr txBox="1"/>
              <p:nvPr/>
            </p:nvSpPr>
            <p:spPr>
              <a:xfrm>
                <a:off x="7569736" y="1845548"/>
                <a:ext cx="430871" cy="369332"/>
              </a:xfrm>
              <a:prstGeom prst="rect">
                <a:avLst/>
              </a:prstGeom>
              <a:noFill/>
            </p:spPr>
            <p:txBody>
              <a:bodyPr wrap="square" rtlCol="0">
                <a:spAutoFit/>
              </a:bodyPr>
              <a:lstStyle/>
              <a:p>
                <a:r>
                  <a:rPr lang="tr-TR" dirty="0"/>
                  <a:t>-a</a:t>
                </a:r>
                <a:endParaRPr lang="en-US" dirty="0"/>
              </a:p>
            </p:txBody>
          </p:sp>
          <p:cxnSp>
            <p:nvCxnSpPr>
              <p:cNvPr id="23" name="Düz Bağlayıcı 22">
                <a:extLst>
                  <a:ext uri="{FF2B5EF4-FFF2-40B4-BE49-F238E27FC236}">
                    <a16:creationId xmlns:a16="http://schemas.microsoft.com/office/drawing/2014/main" id="{6335DEF4-B3C6-4994-88B2-C270523B95ED}"/>
                  </a:ext>
                </a:extLst>
              </p:cNvPr>
              <p:cNvCxnSpPr>
                <a:cxnSpLocks/>
              </p:cNvCxnSpPr>
              <p:nvPr/>
            </p:nvCxnSpPr>
            <p:spPr>
              <a:xfrm flipH="1">
                <a:off x="8102207" y="54167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777D7AFA-7868-4724-8C45-AC5FCAC5C8B3}"/>
                  </a:ext>
                </a:extLst>
              </p:cNvPr>
              <p:cNvSpPr txBox="1"/>
              <p:nvPr/>
            </p:nvSpPr>
            <p:spPr>
              <a:xfrm>
                <a:off x="7942686" y="1864083"/>
                <a:ext cx="325120" cy="369332"/>
              </a:xfrm>
              <a:prstGeom prst="rect">
                <a:avLst/>
              </a:prstGeom>
              <a:noFill/>
            </p:spPr>
            <p:txBody>
              <a:bodyPr wrap="square" rtlCol="0">
                <a:spAutoFit/>
              </a:bodyPr>
              <a:lstStyle/>
              <a:p>
                <a:r>
                  <a:rPr lang="tr-TR" b="1" dirty="0"/>
                  <a:t>O</a:t>
                </a:r>
                <a:endParaRPr lang="en-US" b="1" dirty="0"/>
              </a:p>
            </p:txBody>
          </p:sp>
          <p:sp>
            <p:nvSpPr>
              <p:cNvPr id="40" name="Metin kutusu 39">
                <a:extLst>
                  <a:ext uri="{FF2B5EF4-FFF2-40B4-BE49-F238E27FC236}">
                    <a16:creationId xmlns:a16="http://schemas.microsoft.com/office/drawing/2014/main" id="{56E38BE1-6ADF-449C-89F6-2CE97512456A}"/>
                  </a:ext>
                </a:extLst>
              </p:cNvPr>
              <p:cNvSpPr txBox="1"/>
              <p:nvPr/>
            </p:nvSpPr>
            <p:spPr>
              <a:xfrm>
                <a:off x="7744637" y="193041"/>
                <a:ext cx="1084399" cy="369332"/>
              </a:xfrm>
              <a:prstGeom prst="rect">
                <a:avLst/>
              </a:prstGeom>
              <a:noFill/>
            </p:spPr>
            <p:txBody>
              <a:bodyPr wrap="square" rtlCol="0">
                <a:spAutoFit/>
              </a:bodyPr>
              <a:lstStyle/>
              <a:p>
                <a:r>
                  <a:rPr lang="en-US" dirty="0"/>
                  <a:t>hollow</a:t>
                </a:r>
              </a:p>
            </p:txBody>
          </p:sp>
          <p:sp>
            <p:nvSpPr>
              <p:cNvPr id="46" name="Dikdörtgen 45">
                <a:extLst>
                  <a:ext uri="{FF2B5EF4-FFF2-40B4-BE49-F238E27FC236}">
                    <a16:creationId xmlns:a16="http://schemas.microsoft.com/office/drawing/2014/main" id="{3216EBB7-2393-41DF-8256-8D87BFC2A4F3}"/>
                  </a:ext>
                </a:extLst>
              </p:cNvPr>
              <p:cNvSpPr/>
              <p:nvPr/>
            </p:nvSpPr>
            <p:spPr>
              <a:xfrm>
                <a:off x="7385845" y="111169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sp>
          <p:nvSpPr>
            <p:cNvPr id="49" name="Metin kutusu 48">
              <a:extLst>
                <a:ext uri="{FF2B5EF4-FFF2-40B4-BE49-F238E27FC236}">
                  <a16:creationId xmlns:a16="http://schemas.microsoft.com/office/drawing/2014/main" id="{E3C5AA34-AD6D-463E-972C-D03BF8562780}"/>
                </a:ext>
              </a:extLst>
            </p:cNvPr>
            <p:cNvSpPr txBox="1"/>
            <p:nvPr/>
          </p:nvSpPr>
          <p:spPr>
            <a:xfrm>
              <a:off x="365756" y="4878291"/>
              <a:ext cx="10129523" cy="1200329"/>
            </a:xfrm>
            <a:prstGeom prst="rect">
              <a:avLst/>
            </a:prstGeom>
            <a:noFill/>
          </p:spPr>
          <p:txBody>
            <a:bodyPr wrap="square" rtlCol="0">
              <a:spAutoFit/>
            </a:bodyPr>
            <a:lstStyle/>
            <a:p>
              <a:r>
                <a:rPr lang="tr-TR" dirty="0"/>
                <a:t>Sağdaki kürenin içinde 2</a:t>
              </a:r>
              <a:r>
                <a:rPr lang="en-US" dirty="0"/>
                <a:t>a</a:t>
              </a:r>
              <a:r>
                <a:rPr lang="tr-TR" dirty="0"/>
                <a:t> yarıçaplı küresel kovuk mevcuttur</a:t>
              </a:r>
              <a:r>
                <a:rPr lang="en-US" dirty="0"/>
                <a:t>. </a:t>
              </a:r>
              <a:r>
                <a:rPr lang="tr-TR" dirty="0"/>
                <a:t>Her iki küre de ayrı ayrı izole olmuşlardır. Her iki kürenin de pozitif düzgün yük yoğunluğu </a:t>
              </a:r>
              <a:r>
                <a:rPr lang="tr-TR" dirty="0">
                  <a:sym typeface="Symbol" panose="05050102010706020507" pitchFamily="18" charset="2"/>
                </a:rPr>
                <a:t> olarak verilmiştir</a:t>
              </a:r>
              <a:r>
                <a:rPr lang="en-US" dirty="0"/>
                <a:t>. </a:t>
              </a:r>
              <a:r>
                <a:rPr lang="tr-TR" dirty="0"/>
                <a:t>Dolu küre içindeki C noktasında elektrik alan şiddeti </a:t>
              </a:r>
              <a:r>
                <a:rPr lang="en-US" dirty="0"/>
                <a:t>2 V/m</a:t>
              </a:r>
              <a:r>
                <a:rPr lang="tr-TR" dirty="0"/>
                <a:t> olarak verilmiştir</a:t>
              </a:r>
              <a:r>
                <a:rPr lang="en-US" dirty="0"/>
                <a:t>. </a:t>
              </a:r>
              <a:r>
                <a:rPr lang="tr-TR" dirty="0"/>
                <a:t>a = 1 m olarak ise D ile O arasındaki potansiyel farkının mutlak değeri volt cinsinden nedir? </a:t>
              </a:r>
              <a:endParaRPr lang="en-US" dirty="0"/>
            </a:p>
          </p:txBody>
        </p:sp>
        <p:sp>
          <p:nvSpPr>
            <p:cNvPr id="50" name="Metin kutusu 49">
              <a:extLst>
                <a:ext uri="{FF2B5EF4-FFF2-40B4-BE49-F238E27FC236}">
                  <a16:creationId xmlns:a16="http://schemas.microsoft.com/office/drawing/2014/main" id="{5BF2457D-FCE0-4B3E-9DB8-A00CCD62D174}"/>
                </a:ext>
              </a:extLst>
            </p:cNvPr>
            <p:cNvSpPr txBox="1"/>
            <p:nvPr/>
          </p:nvSpPr>
          <p:spPr>
            <a:xfrm>
              <a:off x="6899173" y="3122281"/>
              <a:ext cx="1468023" cy="369332"/>
            </a:xfrm>
            <a:prstGeom prst="rect">
              <a:avLst/>
            </a:prstGeom>
            <a:noFill/>
          </p:spPr>
          <p:txBody>
            <a:bodyPr wrap="square" rtlCol="0">
              <a:spAutoFit/>
            </a:bodyPr>
            <a:lstStyle/>
            <a:p>
              <a:r>
                <a:rPr lang="tr-TR" dirty="0"/>
                <a:t>boşluklu küre</a:t>
              </a:r>
              <a:endParaRPr lang="en-US" dirty="0"/>
            </a:p>
          </p:txBody>
        </p:sp>
      </p:grpSp>
      <p:sp>
        <p:nvSpPr>
          <p:cNvPr id="51" name="Metin kutusu 50">
            <a:extLst>
              <a:ext uri="{FF2B5EF4-FFF2-40B4-BE49-F238E27FC236}">
                <a16:creationId xmlns:a16="http://schemas.microsoft.com/office/drawing/2014/main" id="{7DDA45ED-13A9-4262-8EA6-C60DB356A446}"/>
              </a:ext>
            </a:extLst>
          </p:cNvPr>
          <p:cNvSpPr txBox="1"/>
          <p:nvPr/>
        </p:nvSpPr>
        <p:spPr>
          <a:xfrm>
            <a:off x="11283904" y="6336645"/>
            <a:ext cx="389932" cy="369332"/>
          </a:xfrm>
          <a:prstGeom prst="rect">
            <a:avLst/>
          </a:prstGeom>
          <a:noFill/>
        </p:spPr>
        <p:txBody>
          <a:bodyPr wrap="square" rtlCol="0">
            <a:spAutoFit/>
          </a:bodyPr>
          <a:lstStyle/>
          <a:p>
            <a:r>
              <a:rPr lang="tr-TR" dirty="0"/>
              <a:t>2</a:t>
            </a:r>
            <a:endParaRPr lang="en-US" dirty="0"/>
          </a:p>
        </p:txBody>
      </p:sp>
      <p:sp>
        <p:nvSpPr>
          <p:cNvPr id="52" name="Metin kutusu 51">
            <a:extLst>
              <a:ext uri="{FF2B5EF4-FFF2-40B4-BE49-F238E27FC236}">
                <a16:creationId xmlns:a16="http://schemas.microsoft.com/office/drawing/2014/main" id="{8C840DB8-A965-4A9B-B0BD-DBAA7EB66723}"/>
              </a:ext>
            </a:extLst>
          </p:cNvPr>
          <p:cNvSpPr txBox="1"/>
          <p:nvPr/>
        </p:nvSpPr>
        <p:spPr>
          <a:xfrm>
            <a:off x="298484" y="6397904"/>
            <a:ext cx="741684" cy="369332"/>
          </a:xfrm>
          <a:prstGeom prst="rect">
            <a:avLst/>
          </a:prstGeom>
          <a:noFill/>
        </p:spPr>
        <p:txBody>
          <a:bodyPr wrap="square" rtlCol="0">
            <a:spAutoFit/>
          </a:bodyPr>
          <a:lstStyle/>
          <a:p>
            <a:r>
              <a:rPr lang="tr-TR" dirty="0"/>
              <a:t>C9</a:t>
            </a:r>
            <a:endParaRPr lang="en-US" dirty="0"/>
          </a:p>
        </p:txBody>
      </p:sp>
    </p:spTree>
    <p:extLst>
      <p:ext uri="{BB962C8B-B14F-4D97-AF65-F5344CB8AC3E}">
        <p14:creationId xmlns:p14="http://schemas.microsoft.com/office/powerpoint/2010/main" val="113396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Metin kutusu 50">
            <a:extLst>
              <a:ext uri="{FF2B5EF4-FFF2-40B4-BE49-F238E27FC236}">
                <a16:creationId xmlns:a16="http://schemas.microsoft.com/office/drawing/2014/main" id="{7DDA45ED-13A9-4262-8EA6-C60DB356A446}"/>
              </a:ext>
            </a:extLst>
          </p:cNvPr>
          <p:cNvSpPr txBox="1"/>
          <p:nvPr/>
        </p:nvSpPr>
        <p:spPr>
          <a:xfrm>
            <a:off x="11283904" y="6336645"/>
            <a:ext cx="389932" cy="369332"/>
          </a:xfrm>
          <a:prstGeom prst="rect">
            <a:avLst/>
          </a:prstGeom>
          <a:noFill/>
        </p:spPr>
        <p:txBody>
          <a:bodyPr wrap="square" rtlCol="0">
            <a:spAutoFit/>
          </a:bodyPr>
          <a:lstStyle/>
          <a:p>
            <a:r>
              <a:rPr lang="tr-TR" dirty="0"/>
              <a:t>0</a:t>
            </a:r>
            <a:endParaRPr lang="en-US" dirty="0"/>
          </a:p>
        </p:txBody>
      </p:sp>
      <p:grpSp>
        <p:nvGrpSpPr>
          <p:cNvPr id="3" name="Grup 2">
            <a:extLst>
              <a:ext uri="{FF2B5EF4-FFF2-40B4-BE49-F238E27FC236}">
                <a16:creationId xmlns:a16="http://schemas.microsoft.com/office/drawing/2014/main" id="{6847671C-FA09-4298-8980-BC8944FCE038}"/>
              </a:ext>
            </a:extLst>
          </p:cNvPr>
          <p:cNvGrpSpPr/>
          <p:nvPr/>
        </p:nvGrpSpPr>
        <p:grpSpPr>
          <a:xfrm>
            <a:off x="365756" y="194415"/>
            <a:ext cx="10129523" cy="5914685"/>
            <a:chOff x="365756" y="194415"/>
            <a:chExt cx="10129523" cy="5914685"/>
          </a:xfrm>
        </p:grpSpPr>
        <p:sp>
          <p:nvSpPr>
            <p:cNvPr id="37" name="Metin kutusu 36">
              <a:extLst>
                <a:ext uri="{FF2B5EF4-FFF2-40B4-BE49-F238E27FC236}">
                  <a16:creationId xmlns:a16="http://schemas.microsoft.com/office/drawing/2014/main" id="{CDC42DC5-929E-4C9A-B19F-A32527452078}"/>
                </a:ext>
              </a:extLst>
            </p:cNvPr>
            <p:cNvSpPr txBox="1"/>
            <p:nvPr/>
          </p:nvSpPr>
          <p:spPr>
            <a:xfrm>
              <a:off x="375917" y="3709891"/>
              <a:ext cx="9916158" cy="1200329"/>
            </a:xfrm>
            <a:prstGeom prst="rect">
              <a:avLst/>
            </a:prstGeom>
            <a:noFill/>
          </p:spPr>
          <p:txBody>
            <a:bodyPr wrap="square" rtlCol="0">
              <a:spAutoFit/>
            </a:bodyPr>
            <a:lstStyle/>
            <a:p>
              <a:r>
                <a:rPr lang="en-US" dirty="0"/>
                <a:t>The sphere on the right has a spherical cavity of radius 2a. Both spheres are separately isolated</a:t>
              </a:r>
              <a:r>
                <a:rPr lang="tr-TR" dirty="0"/>
                <a:t>.</a:t>
              </a:r>
              <a:r>
                <a:rPr lang="en-US" dirty="0"/>
                <a:t> Both spheres have the same uniform</a:t>
              </a:r>
              <a:r>
                <a:rPr lang="tr-TR" dirty="0"/>
                <a:t> </a:t>
              </a:r>
              <a:r>
                <a:rPr lang="en-US" dirty="0"/>
                <a:t>positive charge density</a:t>
              </a:r>
              <a:r>
                <a:rPr lang="tr-TR" dirty="0"/>
                <a:t> </a:t>
              </a:r>
              <a:r>
                <a:rPr lang="tr-TR" dirty="0">
                  <a:sym typeface="Symbol" panose="05050102010706020507" pitchFamily="18" charset="2"/>
                </a:rPr>
                <a:t></a:t>
              </a:r>
              <a:r>
                <a:rPr lang="en-US" dirty="0"/>
                <a:t>. The magnitude of the electric field at point C is 2 V/m. If a=1 m, what is the absolute value of the potential difference between points D and </a:t>
              </a:r>
              <a:r>
                <a:rPr lang="tr-TR" dirty="0"/>
                <a:t>E</a:t>
              </a:r>
              <a:r>
                <a:rPr lang="en-US" dirty="0"/>
                <a:t>? Give your answer in V. </a:t>
              </a:r>
            </a:p>
          </p:txBody>
        </p:sp>
        <p:cxnSp>
          <p:nvCxnSpPr>
            <p:cNvPr id="39" name="Düz Bağlayıcı 38">
              <a:extLst>
                <a:ext uri="{FF2B5EF4-FFF2-40B4-BE49-F238E27FC236}">
                  <a16:creationId xmlns:a16="http://schemas.microsoft.com/office/drawing/2014/main" id="{13D9064E-CC7C-40AA-8A84-34B499E40049}"/>
                </a:ext>
              </a:extLst>
            </p:cNvPr>
            <p:cNvCxnSpPr/>
            <p:nvPr/>
          </p:nvCxnSpPr>
          <p:spPr>
            <a:xfrm>
              <a:off x="5913120" y="295829"/>
              <a:ext cx="0" cy="3402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etin kutusu 42">
              <a:extLst>
                <a:ext uri="{FF2B5EF4-FFF2-40B4-BE49-F238E27FC236}">
                  <a16:creationId xmlns:a16="http://schemas.microsoft.com/office/drawing/2014/main" id="{ECB3A6E2-6845-4C5F-A0C5-B9EEDD2A05D5}"/>
                </a:ext>
              </a:extLst>
            </p:cNvPr>
            <p:cNvSpPr txBox="1"/>
            <p:nvPr/>
          </p:nvSpPr>
          <p:spPr>
            <a:xfrm rot="16200000">
              <a:off x="5088162" y="686131"/>
              <a:ext cx="1159460" cy="369332"/>
            </a:xfrm>
            <a:prstGeom prst="rect">
              <a:avLst/>
            </a:prstGeom>
            <a:noFill/>
          </p:spPr>
          <p:txBody>
            <a:bodyPr wrap="square" rtlCol="0">
              <a:spAutoFit/>
            </a:bodyPr>
            <a:lstStyle/>
            <a:p>
              <a:r>
                <a:rPr lang="en-US" dirty="0"/>
                <a:t>separated</a:t>
              </a:r>
            </a:p>
          </p:txBody>
        </p:sp>
        <p:sp>
          <p:nvSpPr>
            <p:cNvPr id="44" name="Metin kutusu 43">
              <a:extLst>
                <a:ext uri="{FF2B5EF4-FFF2-40B4-BE49-F238E27FC236}">
                  <a16:creationId xmlns:a16="http://schemas.microsoft.com/office/drawing/2014/main" id="{FF9B88D6-BF51-42FE-BC60-440B1D1552B9}"/>
                </a:ext>
              </a:extLst>
            </p:cNvPr>
            <p:cNvSpPr txBox="1"/>
            <p:nvPr/>
          </p:nvSpPr>
          <p:spPr>
            <a:xfrm rot="16200000">
              <a:off x="4684844" y="2550551"/>
              <a:ext cx="1949348" cy="369332"/>
            </a:xfrm>
            <a:prstGeom prst="rect">
              <a:avLst/>
            </a:prstGeom>
            <a:noFill/>
          </p:spPr>
          <p:txBody>
            <a:bodyPr wrap="square" rtlCol="0">
              <a:spAutoFit/>
            </a:bodyPr>
            <a:lstStyle/>
            <a:p>
              <a:r>
                <a:rPr lang="tr-TR" dirty="0"/>
                <a:t>Birbirinden uzak</a:t>
              </a:r>
              <a:endParaRPr lang="en-US" dirty="0"/>
            </a:p>
          </p:txBody>
        </p:sp>
        <p:grpSp>
          <p:nvGrpSpPr>
            <p:cNvPr id="48" name="Grup 47">
              <a:extLst>
                <a:ext uri="{FF2B5EF4-FFF2-40B4-BE49-F238E27FC236}">
                  <a16:creationId xmlns:a16="http://schemas.microsoft.com/office/drawing/2014/main" id="{65D86F11-E00C-4137-901F-DB8A6AAC842D}"/>
                </a:ext>
              </a:extLst>
            </p:cNvPr>
            <p:cNvGrpSpPr/>
            <p:nvPr/>
          </p:nvGrpSpPr>
          <p:grpSpPr>
            <a:xfrm>
              <a:off x="1296411" y="194415"/>
              <a:ext cx="3231192" cy="3113630"/>
              <a:chOff x="1296411" y="194415"/>
              <a:chExt cx="3231192" cy="3113630"/>
            </a:xfrm>
          </p:grpSpPr>
          <p:sp>
            <p:nvSpPr>
              <p:cNvPr id="2" name="Oval 1">
                <a:extLst>
                  <a:ext uri="{FF2B5EF4-FFF2-40B4-BE49-F238E27FC236}">
                    <a16:creationId xmlns:a16="http://schemas.microsoft.com/office/drawing/2014/main" id="{8930D66E-14F7-485C-8E0E-FA3C399AC4EF}"/>
                  </a:ext>
                </a:extLst>
              </p:cNvPr>
              <p:cNvSpPr/>
              <p:nvPr/>
            </p:nvSpPr>
            <p:spPr>
              <a:xfrm>
                <a:off x="1952367" y="83202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Düz Bağlayıcı 3">
                <a:extLst>
                  <a:ext uri="{FF2B5EF4-FFF2-40B4-BE49-F238E27FC236}">
                    <a16:creationId xmlns:a16="http://schemas.microsoft.com/office/drawing/2014/main" id="{BA29F46F-91E2-456A-84FB-E5CBF32BD7C0}"/>
                  </a:ext>
                </a:extLst>
              </p:cNvPr>
              <p:cNvCxnSpPr>
                <a:cxnSpLocks/>
              </p:cNvCxnSpPr>
              <p:nvPr/>
            </p:nvCxnSpPr>
            <p:spPr>
              <a:xfrm flipH="1">
                <a:off x="3032367" y="52135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73290147-D654-48B4-814A-EE33E35A1CBD}"/>
                  </a:ext>
                </a:extLst>
              </p:cNvPr>
              <p:cNvCxnSpPr>
                <a:cxnSpLocks/>
              </p:cNvCxnSpPr>
              <p:nvPr/>
            </p:nvCxnSpPr>
            <p:spPr>
              <a:xfrm flipH="1">
                <a:off x="1537917" y="193040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9310D3EA-C011-43BC-9E46-756BE1B34B89}"/>
                  </a:ext>
                </a:extLst>
              </p:cNvPr>
              <p:cNvSpPr txBox="1"/>
              <p:nvPr/>
            </p:nvSpPr>
            <p:spPr>
              <a:xfrm>
                <a:off x="4070403" y="1865869"/>
                <a:ext cx="457200" cy="369332"/>
              </a:xfrm>
              <a:prstGeom prst="rect">
                <a:avLst/>
              </a:prstGeom>
              <a:noFill/>
            </p:spPr>
            <p:txBody>
              <a:bodyPr wrap="square" rtlCol="0">
                <a:spAutoFit/>
              </a:bodyPr>
              <a:lstStyle/>
              <a:p>
                <a:r>
                  <a:rPr lang="tr-TR" dirty="0"/>
                  <a:t>3a</a:t>
                </a:r>
                <a:endParaRPr lang="en-US" dirty="0"/>
              </a:p>
            </p:txBody>
          </p:sp>
          <p:sp>
            <p:nvSpPr>
              <p:cNvPr id="8" name="Metin kutusu 7">
                <a:extLst>
                  <a:ext uri="{FF2B5EF4-FFF2-40B4-BE49-F238E27FC236}">
                    <a16:creationId xmlns:a16="http://schemas.microsoft.com/office/drawing/2014/main" id="{A30F9B90-7A5C-4D7E-90C4-45F936A82121}"/>
                  </a:ext>
                </a:extLst>
              </p:cNvPr>
              <p:cNvSpPr txBox="1"/>
              <p:nvPr/>
            </p:nvSpPr>
            <p:spPr>
              <a:xfrm>
                <a:off x="1537917" y="1933972"/>
                <a:ext cx="534719" cy="369332"/>
              </a:xfrm>
              <a:prstGeom prst="rect">
                <a:avLst/>
              </a:prstGeom>
              <a:noFill/>
            </p:spPr>
            <p:txBody>
              <a:bodyPr wrap="square" rtlCol="0">
                <a:spAutoFit/>
              </a:bodyPr>
              <a:lstStyle/>
              <a:p>
                <a:r>
                  <a:rPr lang="tr-TR" dirty="0"/>
                  <a:t>-3a</a:t>
                </a:r>
                <a:endParaRPr lang="en-US" dirty="0"/>
              </a:p>
            </p:txBody>
          </p:sp>
          <p:sp>
            <p:nvSpPr>
              <p:cNvPr id="9" name="Metin kutusu 8">
                <a:extLst>
                  <a:ext uri="{FF2B5EF4-FFF2-40B4-BE49-F238E27FC236}">
                    <a16:creationId xmlns:a16="http://schemas.microsoft.com/office/drawing/2014/main" id="{6AF00FBD-B9F2-43FB-87A7-06B825F01ADF}"/>
                  </a:ext>
                </a:extLst>
              </p:cNvPr>
              <p:cNvSpPr txBox="1"/>
              <p:nvPr/>
            </p:nvSpPr>
            <p:spPr>
              <a:xfrm>
                <a:off x="2962177" y="521355"/>
                <a:ext cx="457200" cy="369332"/>
              </a:xfrm>
              <a:prstGeom prst="rect">
                <a:avLst/>
              </a:prstGeom>
              <a:noFill/>
            </p:spPr>
            <p:txBody>
              <a:bodyPr wrap="square" rtlCol="0">
                <a:spAutoFit/>
              </a:bodyPr>
              <a:lstStyle/>
              <a:p>
                <a:r>
                  <a:rPr lang="tr-TR" dirty="0"/>
                  <a:t>3a</a:t>
                </a:r>
                <a:endParaRPr lang="en-US" dirty="0"/>
              </a:p>
            </p:txBody>
          </p:sp>
          <p:sp>
            <p:nvSpPr>
              <p:cNvPr id="10" name="Metin kutusu 9">
                <a:extLst>
                  <a:ext uri="{FF2B5EF4-FFF2-40B4-BE49-F238E27FC236}">
                    <a16:creationId xmlns:a16="http://schemas.microsoft.com/office/drawing/2014/main" id="{FE3F4E67-439D-4043-9C8D-2E7C25E77E94}"/>
                  </a:ext>
                </a:extLst>
              </p:cNvPr>
              <p:cNvSpPr txBox="1"/>
              <p:nvPr/>
            </p:nvSpPr>
            <p:spPr>
              <a:xfrm>
                <a:off x="3007356" y="2938713"/>
                <a:ext cx="534719" cy="369332"/>
              </a:xfrm>
              <a:prstGeom prst="rect">
                <a:avLst/>
              </a:prstGeom>
              <a:noFill/>
            </p:spPr>
            <p:txBody>
              <a:bodyPr wrap="square" rtlCol="0">
                <a:spAutoFit/>
              </a:bodyPr>
              <a:lstStyle/>
              <a:p>
                <a:r>
                  <a:rPr lang="tr-TR" dirty="0"/>
                  <a:t>-3a</a:t>
                </a:r>
                <a:endParaRPr lang="en-US" dirty="0"/>
              </a:p>
            </p:txBody>
          </p:sp>
          <p:sp>
            <p:nvSpPr>
              <p:cNvPr id="12" name="Metin kutusu 11">
                <a:extLst>
                  <a:ext uri="{FF2B5EF4-FFF2-40B4-BE49-F238E27FC236}">
                    <a16:creationId xmlns:a16="http://schemas.microsoft.com/office/drawing/2014/main" id="{393B26E0-40E3-4C4E-9B0C-BB5C428B919E}"/>
                  </a:ext>
                </a:extLst>
              </p:cNvPr>
              <p:cNvSpPr txBox="1"/>
              <p:nvPr/>
            </p:nvSpPr>
            <p:spPr>
              <a:xfrm>
                <a:off x="3624686" y="1567955"/>
                <a:ext cx="314960" cy="523220"/>
              </a:xfrm>
              <a:prstGeom prst="rect">
                <a:avLst/>
              </a:prstGeom>
              <a:noFill/>
            </p:spPr>
            <p:txBody>
              <a:bodyPr wrap="square" rtlCol="0">
                <a:spAutoFit/>
              </a:bodyPr>
              <a:lstStyle/>
              <a:p>
                <a:r>
                  <a:rPr lang="tr-TR" sz="2800" dirty="0"/>
                  <a:t>.</a:t>
                </a:r>
                <a:endParaRPr lang="en-US" sz="2800" dirty="0"/>
              </a:p>
            </p:txBody>
          </p:sp>
          <p:sp>
            <p:nvSpPr>
              <p:cNvPr id="13" name="Metin kutusu 12">
                <a:extLst>
                  <a:ext uri="{FF2B5EF4-FFF2-40B4-BE49-F238E27FC236}">
                    <a16:creationId xmlns:a16="http://schemas.microsoft.com/office/drawing/2014/main" id="{337EA23D-30A2-4EB1-8331-7CE7AC7351F4}"/>
                  </a:ext>
                </a:extLst>
              </p:cNvPr>
              <p:cNvSpPr txBox="1"/>
              <p:nvPr/>
            </p:nvSpPr>
            <p:spPr>
              <a:xfrm>
                <a:off x="3269086" y="1578115"/>
                <a:ext cx="314960" cy="523220"/>
              </a:xfrm>
              <a:prstGeom prst="rect">
                <a:avLst/>
              </a:prstGeom>
              <a:noFill/>
            </p:spPr>
            <p:txBody>
              <a:bodyPr wrap="square" rtlCol="0">
                <a:spAutoFit/>
              </a:bodyPr>
              <a:lstStyle/>
              <a:p>
                <a:r>
                  <a:rPr lang="tr-TR" sz="2800" dirty="0"/>
                  <a:t>.</a:t>
                </a:r>
                <a:endParaRPr lang="en-US" sz="2800" dirty="0"/>
              </a:p>
            </p:txBody>
          </p:sp>
          <p:sp>
            <p:nvSpPr>
              <p:cNvPr id="15" name="Metin kutusu 14">
                <a:extLst>
                  <a:ext uri="{FF2B5EF4-FFF2-40B4-BE49-F238E27FC236}">
                    <a16:creationId xmlns:a16="http://schemas.microsoft.com/office/drawing/2014/main" id="{4EDE8C11-AD97-44CE-AB75-135603E3553E}"/>
                  </a:ext>
                </a:extLst>
              </p:cNvPr>
              <p:cNvSpPr txBox="1"/>
              <p:nvPr/>
            </p:nvSpPr>
            <p:spPr>
              <a:xfrm>
                <a:off x="3261897" y="1876028"/>
                <a:ext cx="314960" cy="369332"/>
              </a:xfrm>
              <a:prstGeom prst="rect">
                <a:avLst/>
              </a:prstGeom>
              <a:noFill/>
            </p:spPr>
            <p:txBody>
              <a:bodyPr wrap="square" rtlCol="0">
                <a:spAutoFit/>
              </a:bodyPr>
              <a:lstStyle/>
              <a:p>
                <a:r>
                  <a:rPr lang="tr-TR" dirty="0"/>
                  <a:t>a</a:t>
                </a:r>
                <a:endParaRPr lang="en-US" dirty="0"/>
              </a:p>
            </p:txBody>
          </p:sp>
          <p:sp>
            <p:nvSpPr>
              <p:cNvPr id="16" name="Metin kutusu 15">
                <a:extLst>
                  <a:ext uri="{FF2B5EF4-FFF2-40B4-BE49-F238E27FC236}">
                    <a16:creationId xmlns:a16="http://schemas.microsoft.com/office/drawing/2014/main" id="{717DCB3A-DBF8-4956-B309-9C2E74BC81EE}"/>
                  </a:ext>
                </a:extLst>
              </p:cNvPr>
              <p:cNvSpPr txBox="1"/>
              <p:nvPr/>
            </p:nvSpPr>
            <p:spPr>
              <a:xfrm>
                <a:off x="3553565" y="1876028"/>
                <a:ext cx="457200" cy="369332"/>
              </a:xfrm>
              <a:prstGeom prst="rect">
                <a:avLst/>
              </a:prstGeom>
              <a:noFill/>
            </p:spPr>
            <p:txBody>
              <a:bodyPr wrap="square" rtlCol="0">
                <a:spAutoFit/>
              </a:bodyPr>
              <a:lstStyle/>
              <a:p>
                <a:r>
                  <a:rPr lang="tr-TR" dirty="0"/>
                  <a:t>2a</a:t>
                </a:r>
                <a:endParaRPr lang="en-US" dirty="0"/>
              </a:p>
            </p:txBody>
          </p:sp>
          <p:sp>
            <p:nvSpPr>
              <p:cNvPr id="17" name="Metin kutusu 16">
                <a:extLst>
                  <a:ext uri="{FF2B5EF4-FFF2-40B4-BE49-F238E27FC236}">
                    <a16:creationId xmlns:a16="http://schemas.microsoft.com/office/drawing/2014/main" id="{E2DF6677-137E-4170-B929-48E365BFF28A}"/>
                  </a:ext>
                </a:extLst>
              </p:cNvPr>
              <p:cNvSpPr txBox="1"/>
              <p:nvPr/>
            </p:nvSpPr>
            <p:spPr>
              <a:xfrm>
                <a:off x="3584046" y="1608595"/>
                <a:ext cx="325120" cy="369332"/>
              </a:xfrm>
              <a:prstGeom prst="rect">
                <a:avLst/>
              </a:prstGeom>
              <a:noFill/>
            </p:spPr>
            <p:txBody>
              <a:bodyPr wrap="square" rtlCol="0">
                <a:spAutoFit/>
              </a:bodyPr>
              <a:lstStyle/>
              <a:p>
                <a:r>
                  <a:rPr lang="tr-TR" b="1" dirty="0"/>
                  <a:t>C</a:t>
                </a:r>
                <a:endParaRPr lang="en-US" b="1" dirty="0"/>
              </a:p>
            </p:txBody>
          </p:sp>
          <p:sp>
            <p:nvSpPr>
              <p:cNvPr id="41" name="Metin kutusu 40">
                <a:extLst>
                  <a:ext uri="{FF2B5EF4-FFF2-40B4-BE49-F238E27FC236}">
                    <a16:creationId xmlns:a16="http://schemas.microsoft.com/office/drawing/2014/main" id="{88435DEC-F92D-4C75-97BE-2F71B419B010}"/>
                  </a:ext>
                </a:extLst>
              </p:cNvPr>
              <p:cNvSpPr txBox="1"/>
              <p:nvPr/>
            </p:nvSpPr>
            <p:spPr>
              <a:xfrm>
                <a:off x="2444491" y="194415"/>
                <a:ext cx="1368337" cy="369332"/>
              </a:xfrm>
              <a:prstGeom prst="rect">
                <a:avLst/>
              </a:prstGeom>
              <a:noFill/>
            </p:spPr>
            <p:txBody>
              <a:bodyPr wrap="square" rtlCol="0">
                <a:spAutoFit/>
              </a:bodyPr>
              <a:lstStyle/>
              <a:p>
                <a:r>
                  <a:rPr lang="en-US" dirty="0"/>
                  <a:t>solid sphere</a:t>
                </a:r>
              </a:p>
            </p:txBody>
          </p:sp>
          <p:sp>
            <p:nvSpPr>
              <p:cNvPr id="42" name="Metin kutusu 41">
                <a:extLst>
                  <a:ext uri="{FF2B5EF4-FFF2-40B4-BE49-F238E27FC236}">
                    <a16:creationId xmlns:a16="http://schemas.microsoft.com/office/drawing/2014/main" id="{FB034BC3-5905-4736-8446-21DB2B4CA7D5}"/>
                  </a:ext>
                </a:extLst>
              </p:cNvPr>
              <p:cNvSpPr txBox="1"/>
              <p:nvPr/>
            </p:nvSpPr>
            <p:spPr>
              <a:xfrm>
                <a:off x="1296411" y="2937615"/>
                <a:ext cx="1368337" cy="369332"/>
              </a:xfrm>
              <a:prstGeom prst="rect">
                <a:avLst/>
              </a:prstGeom>
              <a:noFill/>
            </p:spPr>
            <p:txBody>
              <a:bodyPr wrap="square" rtlCol="0">
                <a:spAutoFit/>
              </a:bodyPr>
              <a:lstStyle/>
              <a:p>
                <a:r>
                  <a:rPr lang="tr-TR" dirty="0"/>
                  <a:t>katı küre</a:t>
                </a:r>
                <a:endParaRPr lang="en-US" dirty="0"/>
              </a:p>
            </p:txBody>
          </p:sp>
          <p:sp>
            <p:nvSpPr>
              <p:cNvPr id="45" name="Dikdörtgen 44">
                <a:extLst>
                  <a:ext uri="{FF2B5EF4-FFF2-40B4-BE49-F238E27FC236}">
                    <a16:creationId xmlns:a16="http://schemas.microsoft.com/office/drawing/2014/main" id="{A5C41D66-6517-4CD8-A44D-EE99354564CF}"/>
                  </a:ext>
                </a:extLst>
              </p:cNvPr>
              <p:cNvSpPr/>
              <p:nvPr/>
            </p:nvSpPr>
            <p:spPr>
              <a:xfrm>
                <a:off x="2428005" y="120213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grpSp>
          <p:nvGrpSpPr>
            <p:cNvPr id="47" name="Grup 46">
              <a:extLst>
                <a:ext uri="{FF2B5EF4-FFF2-40B4-BE49-F238E27FC236}">
                  <a16:creationId xmlns:a16="http://schemas.microsoft.com/office/drawing/2014/main" id="{CFA3D198-AD65-498E-844D-FFFDD254D430}"/>
                </a:ext>
              </a:extLst>
            </p:cNvPr>
            <p:cNvGrpSpPr/>
            <p:nvPr/>
          </p:nvGrpSpPr>
          <p:grpSpPr>
            <a:xfrm>
              <a:off x="6942937" y="308366"/>
              <a:ext cx="2979527" cy="3135324"/>
              <a:chOff x="6607757" y="193041"/>
              <a:chExt cx="2979527" cy="3135324"/>
            </a:xfrm>
          </p:grpSpPr>
          <p:sp>
            <p:nvSpPr>
              <p:cNvPr id="22" name="Oval 21">
                <a:extLst>
                  <a:ext uri="{FF2B5EF4-FFF2-40B4-BE49-F238E27FC236}">
                    <a16:creationId xmlns:a16="http://schemas.microsoft.com/office/drawing/2014/main" id="{64D42720-4F25-429D-8AEE-0CF363854424}"/>
                  </a:ext>
                </a:extLst>
              </p:cNvPr>
              <p:cNvSpPr/>
              <p:nvPr/>
            </p:nvSpPr>
            <p:spPr>
              <a:xfrm>
                <a:off x="7022207" y="852341"/>
                <a:ext cx="2160000" cy="216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etin kutusu 25">
                <a:extLst>
                  <a:ext uri="{FF2B5EF4-FFF2-40B4-BE49-F238E27FC236}">
                    <a16:creationId xmlns:a16="http://schemas.microsoft.com/office/drawing/2014/main" id="{BA9E795A-D427-40C2-BF5C-DB3F3876DF9C}"/>
                  </a:ext>
                </a:extLst>
              </p:cNvPr>
              <p:cNvSpPr txBox="1"/>
              <p:nvPr/>
            </p:nvSpPr>
            <p:spPr>
              <a:xfrm>
                <a:off x="6607757" y="1954292"/>
                <a:ext cx="534719" cy="369332"/>
              </a:xfrm>
              <a:prstGeom prst="rect">
                <a:avLst/>
              </a:prstGeom>
              <a:noFill/>
            </p:spPr>
            <p:txBody>
              <a:bodyPr wrap="square" rtlCol="0">
                <a:spAutoFit/>
              </a:bodyPr>
              <a:lstStyle/>
              <a:p>
                <a:r>
                  <a:rPr lang="tr-TR" dirty="0"/>
                  <a:t>-3a</a:t>
                </a:r>
                <a:endParaRPr lang="en-US" dirty="0"/>
              </a:p>
            </p:txBody>
          </p:sp>
          <p:sp>
            <p:nvSpPr>
              <p:cNvPr id="27" name="Metin kutusu 26">
                <a:extLst>
                  <a:ext uri="{FF2B5EF4-FFF2-40B4-BE49-F238E27FC236}">
                    <a16:creationId xmlns:a16="http://schemas.microsoft.com/office/drawing/2014/main" id="{BEE26383-CAC2-4DAF-8CF7-D941B3BDB3D3}"/>
                  </a:ext>
                </a:extLst>
              </p:cNvPr>
              <p:cNvSpPr txBox="1"/>
              <p:nvPr/>
            </p:nvSpPr>
            <p:spPr>
              <a:xfrm>
                <a:off x="8032017" y="541675"/>
                <a:ext cx="457200" cy="369332"/>
              </a:xfrm>
              <a:prstGeom prst="rect">
                <a:avLst/>
              </a:prstGeom>
              <a:noFill/>
            </p:spPr>
            <p:txBody>
              <a:bodyPr wrap="square" rtlCol="0">
                <a:spAutoFit/>
              </a:bodyPr>
              <a:lstStyle/>
              <a:p>
                <a:r>
                  <a:rPr lang="tr-TR" dirty="0"/>
                  <a:t>3a</a:t>
                </a:r>
                <a:endParaRPr lang="en-US" dirty="0"/>
              </a:p>
            </p:txBody>
          </p:sp>
          <p:sp>
            <p:nvSpPr>
              <p:cNvPr id="28" name="Metin kutusu 27">
                <a:extLst>
                  <a:ext uri="{FF2B5EF4-FFF2-40B4-BE49-F238E27FC236}">
                    <a16:creationId xmlns:a16="http://schemas.microsoft.com/office/drawing/2014/main" id="{D0F31170-CF45-4ADD-9239-2AC9CCDCDEE8}"/>
                  </a:ext>
                </a:extLst>
              </p:cNvPr>
              <p:cNvSpPr txBox="1"/>
              <p:nvPr/>
            </p:nvSpPr>
            <p:spPr>
              <a:xfrm>
                <a:off x="8077196" y="2959033"/>
                <a:ext cx="534719" cy="369332"/>
              </a:xfrm>
              <a:prstGeom prst="rect">
                <a:avLst/>
              </a:prstGeom>
              <a:noFill/>
            </p:spPr>
            <p:txBody>
              <a:bodyPr wrap="square" rtlCol="0">
                <a:spAutoFit/>
              </a:bodyPr>
              <a:lstStyle/>
              <a:p>
                <a:r>
                  <a:rPr lang="tr-TR" dirty="0"/>
                  <a:t>-3a</a:t>
                </a:r>
                <a:endParaRPr lang="en-US" dirty="0"/>
              </a:p>
            </p:txBody>
          </p:sp>
          <p:sp>
            <p:nvSpPr>
              <p:cNvPr id="14" name="Oval 13">
                <a:extLst>
                  <a:ext uri="{FF2B5EF4-FFF2-40B4-BE49-F238E27FC236}">
                    <a16:creationId xmlns:a16="http://schemas.microsoft.com/office/drawing/2014/main" id="{EBF03314-EAD1-4EA2-A460-F7421157AC61}"/>
                  </a:ext>
                </a:extLst>
              </p:cNvPr>
              <p:cNvSpPr/>
              <p:nvPr/>
            </p:nvSpPr>
            <p:spPr>
              <a:xfrm>
                <a:off x="7744637" y="1216741"/>
                <a:ext cx="1440000"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Düz Bağlayıcı 23">
                <a:extLst>
                  <a:ext uri="{FF2B5EF4-FFF2-40B4-BE49-F238E27FC236}">
                    <a16:creationId xmlns:a16="http://schemas.microsoft.com/office/drawing/2014/main" id="{BACB93AE-C8AE-4B82-B2D5-2B3630BD87EC}"/>
                  </a:ext>
                </a:extLst>
              </p:cNvPr>
              <p:cNvCxnSpPr>
                <a:cxnSpLocks/>
              </p:cNvCxnSpPr>
              <p:nvPr/>
            </p:nvCxnSpPr>
            <p:spPr>
              <a:xfrm flipH="1">
                <a:off x="6607757" y="1950720"/>
                <a:ext cx="297952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75D21AD3-28C3-4069-9F33-94512A373EA0}"/>
                  </a:ext>
                </a:extLst>
              </p:cNvPr>
              <p:cNvSpPr txBox="1"/>
              <p:nvPr/>
            </p:nvSpPr>
            <p:spPr>
              <a:xfrm>
                <a:off x="9109763" y="1865869"/>
                <a:ext cx="457200" cy="369332"/>
              </a:xfrm>
              <a:prstGeom prst="rect">
                <a:avLst/>
              </a:prstGeom>
              <a:noFill/>
            </p:spPr>
            <p:txBody>
              <a:bodyPr wrap="square" rtlCol="0">
                <a:spAutoFit/>
              </a:bodyPr>
              <a:lstStyle/>
              <a:p>
                <a:r>
                  <a:rPr lang="tr-TR" dirty="0"/>
                  <a:t>3a</a:t>
                </a:r>
                <a:endParaRPr lang="en-US" dirty="0"/>
              </a:p>
            </p:txBody>
          </p:sp>
          <p:sp>
            <p:nvSpPr>
              <p:cNvPr id="29" name="Metin kutusu 28">
                <a:extLst>
                  <a:ext uri="{FF2B5EF4-FFF2-40B4-BE49-F238E27FC236}">
                    <a16:creationId xmlns:a16="http://schemas.microsoft.com/office/drawing/2014/main" id="{1AAA97DF-A3C5-4052-9C98-F5093E208286}"/>
                  </a:ext>
                </a:extLst>
              </p:cNvPr>
              <p:cNvSpPr txBox="1"/>
              <p:nvPr/>
            </p:nvSpPr>
            <p:spPr>
              <a:xfrm>
                <a:off x="8674206" y="1567955"/>
                <a:ext cx="314960" cy="523220"/>
              </a:xfrm>
              <a:prstGeom prst="rect">
                <a:avLst/>
              </a:prstGeom>
              <a:noFill/>
            </p:spPr>
            <p:txBody>
              <a:bodyPr wrap="square" rtlCol="0">
                <a:spAutoFit/>
              </a:bodyPr>
              <a:lstStyle/>
              <a:p>
                <a:r>
                  <a:rPr lang="tr-TR" sz="2800" dirty="0"/>
                  <a:t>.</a:t>
                </a:r>
                <a:endParaRPr lang="en-US" sz="2800" dirty="0"/>
              </a:p>
            </p:txBody>
          </p:sp>
          <p:sp>
            <p:nvSpPr>
              <p:cNvPr id="30" name="Metin kutusu 29">
                <a:extLst>
                  <a:ext uri="{FF2B5EF4-FFF2-40B4-BE49-F238E27FC236}">
                    <a16:creationId xmlns:a16="http://schemas.microsoft.com/office/drawing/2014/main" id="{BF209082-0542-4177-BC54-FB876DA14531}"/>
                  </a:ext>
                </a:extLst>
              </p:cNvPr>
              <p:cNvSpPr txBox="1"/>
              <p:nvPr/>
            </p:nvSpPr>
            <p:spPr>
              <a:xfrm>
                <a:off x="8318606" y="1578115"/>
                <a:ext cx="314960" cy="523220"/>
              </a:xfrm>
              <a:prstGeom prst="rect">
                <a:avLst/>
              </a:prstGeom>
              <a:noFill/>
            </p:spPr>
            <p:txBody>
              <a:bodyPr wrap="square" rtlCol="0">
                <a:spAutoFit/>
              </a:bodyPr>
              <a:lstStyle/>
              <a:p>
                <a:r>
                  <a:rPr lang="tr-TR" sz="2800" dirty="0"/>
                  <a:t>.</a:t>
                </a:r>
                <a:endParaRPr lang="en-US" sz="2800" dirty="0"/>
              </a:p>
            </p:txBody>
          </p:sp>
          <p:sp>
            <p:nvSpPr>
              <p:cNvPr id="31" name="Metin kutusu 30">
                <a:extLst>
                  <a:ext uri="{FF2B5EF4-FFF2-40B4-BE49-F238E27FC236}">
                    <a16:creationId xmlns:a16="http://schemas.microsoft.com/office/drawing/2014/main" id="{D397C633-27BD-468D-9628-22599976AC27}"/>
                  </a:ext>
                </a:extLst>
              </p:cNvPr>
              <p:cNvSpPr txBox="1"/>
              <p:nvPr/>
            </p:nvSpPr>
            <p:spPr>
              <a:xfrm>
                <a:off x="8311417" y="1876028"/>
                <a:ext cx="314960" cy="369332"/>
              </a:xfrm>
              <a:prstGeom prst="rect">
                <a:avLst/>
              </a:prstGeom>
              <a:noFill/>
            </p:spPr>
            <p:txBody>
              <a:bodyPr wrap="square" rtlCol="0">
                <a:spAutoFit/>
              </a:bodyPr>
              <a:lstStyle/>
              <a:p>
                <a:r>
                  <a:rPr lang="tr-TR" dirty="0"/>
                  <a:t>a</a:t>
                </a:r>
                <a:endParaRPr lang="en-US" dirty="0"/>
              </a:p>
            </p:txBody>
          </p:sp>
          <p:sp>
            <p:nvSpPr>
              <p:cNvPr id="32" name="Metin kutusu 31">
                <a:extLst>
                  <a:ext uri="{FF2B5EF4-FFF2-40B4-BE49-F238E27FC236}">
                    <a16:creationId xmlns:a16="http://schemas.microsoft.com/office/drawing/2014/main" id="{9BB1539B-E165-44FE-909D-C99BBC88AB43}"/>
                  </a:ext>
                </a:extLst>
              </p:cNvPr>
              <p:cNvSpPr txBox="1"/>
              <p:nvPr/>
            </p:nvSpPr>
            <p:spPr>
              <a:xfrm>
                <a:off x="8603085" y="1876028"/>
                <a:ext cx="457200" cy="369332"/>
              </a:xfrm>
              <a:prstGeom prst="rect">
                <a:avLst/>
              </a:prstGeom>
              <a:noFill/>
            </p:spPr>
            <p:txBody>
              <a:bodyPr wrap="square" rtlCol="0">
                <a:spAutoFit/>
              </a:bodyPr>
              <a:lstStyle/>
              <a:p>
                <a:r>
                  <a:rPr lang="tr-TR" dirty="0"/>
                  <a:t>2a</a:t>
                </a:r>
                <a:endParaRPr lang="en-US" dirty="0"/>
              </a:p>
            </p:txBody>
          </p:sp>
          <p:sp>
            <p:nvSpPr>
              <p:cNvPr id="33" name="Metin kutusu 32">
                <a:extLst>
                  <a:ext uri="{FF2B5EF4-FFF2-40B4-BE49-F238E27FC236}">
                    <a16:creationId xmlns:a16="http://schemas.microsoft.com/office/drawing/2014/main" id="{0AC1365B-D255-49E8-A79C-BBEB05CA55D7}"/>
                  </a:ext>
                </a:extLst>
              </p:cNvPr>
              <p:cNvSpPr txBox="1"/>
              <p:nvPr/>
            </p:nvSpPr>
            <p:spPr>
              <a:xfrm>
                <a:off x="8298286" y="1049795"/>
                <a:ext cx="325120" cy="369332"/>
              </a:xfrm>
              <a:prstGeom prst="rect">
                <a:avLst/>
              </a:prstGeom>
              <a:noFill/>
            </p:spPr>
            <p:txBody>
              <a:bodyPr wrap="square" rtlCol="0">
                <a:spAutoFit/>
              </a:bodyPr>
              <a:lstStyle/>
              <a:p>
                <a:r>
                  <a:rPr lang="tr-TR" b="1" dirty="0"/>
                  <a:t>D</a:t>
                </a:r>
                <a:endParaRPr lang="en-US" b="1" dirty="0"/>
              </a:p>
            </p:txBody>
          </p:sp>
          <p:sp>
            <p:nvSpPr>
              <p:cNvPr id="34" name="Metin kutusu 33">
                <a:extLst>
                  <a:ext uri="{FF2B5EF4-FFF2-40B4-BE49-F238E27FC236}">
                    <a16:creationId xmlns:a16="http://schemas.microsoft.com/office/drawing/2014/main" id="{E9346E36-E7B4-41D5-B425-CF2D11FFAA51}"/>
                  </a:ext>
                </a:extLst>
              </p:cNvPr>
              <p:cNvSpPr txBox="1"/>
              <p:nvPr/>
            </p:nvSpPr>
            <p:spPr>
              <a:xfrm>
                <a:off x="7569736" y="1845548"/>
                <a:ext cx="430871" cy="369332"/>
              </a:xfrm>
              <a:prstGeom prst="rect">
                <a:avLst/>
              </a:prstGeom>
              <a:noFill/>
            </p:spPr>
            <p:txBody>
              <a:bodyPr wrap="square" rtlCol="0">
                <a:spAutoFit/>
              </a:bodyPr>
              <a:lstStyle/>
              <a:p>
                <a:r>
                  <a:rPr lang="tr-TR" dirty="0"/>
                  <a:t>-a</a:t>
                </a:r>
                <a:endParaRPr lang="en-US" dirty="0"/>
              </a:p>
            </p:txBody>
          </p:sp>
          <p:cxnSp>
            <p:nvCxnSpPr>
              <p:cNvPr id="23" name="Düz Bağlayıcı 22">
                <a:extLst>
                  <a:ext uri="{FF2B5EF4-FFF2-40B4-BE49-F238E27FC236}">
                    <a16:creationId xmlns:a16="http://schemas.microsoft.com/office/drawing/2014/main" id="{6335DEF4-B3C6-4994-88B2-C270523B95ED}"/>
                  </a:ext>
                </a:extLst>
              </p:cNvPr>
              <p:cNvCxnSpPr>
                <a:cxnSpLocks/>
              </p:cNvCxnSpPr>
              <p:nvPr/>
            </p:nvCxnSpPr>
            <p:spPr>
              <a:xfrm flipH="1">
                <a:off x="8102207" y="541675"/>
                <a:ext cx="27151" cy="27866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777D7AFA-7868-4724-8C45-AC5FCAC5C8B3}"/>
                  </a:ext>
                </a:extLst>
              </p:cNvPr>
              <p:cNvSpPr txBox="1"/>
              <p:nvPr/>
            </p:nvSpPr>
            <p:spPr>
              <a:xfrm>
                <a:off x="7942686" y="1864083"/>
                <a:ext cx="325120" cy="369332"/>
              </a:xfrm>
              <a:prstGeom prst="rect">
                <a:avLst/>
              </a:prstGeom>
              <a:noFill/>
            </p:spPr>
            <p:txBody>
              <a:bodyPr wrap="square" rtlCol="0">
                <a:spAutoFit/>
              </a:bodyPr>
              <a:lstStyle/>
              <a:p>
                <a:r>
                  <a:rPr lang="tr-TR" b="1" dirty="0"/>
                  <a:t>O</a:t>
                </a:r>
                <a:endParaRPr lang="en-US" b="1" dirty="0"/>
              </a:p>
            </p:txBody>
          </p:sp>
          <p:sp>
            <p:nvSpPr>
              <p:cNvPr id="40" name="Metin kutusu 39">
                <a:extLst>
                  <a:ext uri="{FF2B5EF4-FFF2-40B4-BE49-F238E27FC236}">
                    <a16:creationId xmlns:a16="http://schemas.microsoft.com/office/drawing/2014/main" id="{56E38BE1-6ADF-449C-89F6-2CE97512456A}"/>
                  </a:ext>
                </a:extLst>
              </p:cNvPr>
              <p:cNvSpPr txBox="1"/>
              <p:nvPr/>
            </p:nvSpPr>
            <p:spPr>
              <a:xfrm>
                <a:off x="7744637" y="193041"/>
                <a:ext cx="1084399" cy="369332"/>
              </a:xfrm>
              <a:prstGeom prst="rect">
                <a:avLst/>
              </a:prstGeom>
              <a:noFill/>
            </p:spPr>
            <p:txBody>
              <a:bodyPr wrap="square" rtlCol="0">
                <a:spAutoFit/>
              </a:bodyPr>
              <a:lstStyle/>
              <a:p>
                <a:r>
                  <a:rPr lang="en-US" dirty="0"/>
                  <a:t>hollow</a:t>
                </a:r>
              </a:p>
            </p:txBody>
          </p:sp>
          <p:sp>
            <p:nvSpPr>
              <p:cNvPr id="46" name="Dikdörtgen 45">
                <a:extLst>
                  <a:ext uri="{FF2B5EF4-FFF2-40B4-BE49-F238E27FC236}">
                    <a16:creationId xmlns:a16="http://schemas.microsoft.com/office/drawing/2014/main" id="{3216EBB7-2393-41DF-8256-8D87BFC2A4F3}"/>
                  </a:ext>
                </a:extLst>
              </p:cNvPr>
              <p:cNvSpPr/>
              <p:nvPr/>
            </p:nvSpPr>
            <p:spPr>
              <a:xfrm>
                <a:off x="7385845" y="1111693"/>
                <a:ext cx="311304" cy="369332"/>
              </a:xfrm>
              <a:prstGeom prst="rect">
                <a:avLst/>
              </a:prstGeom>
            </p:spPr>
            <p:txBody>
              <a:bodyPr wrap="none">
                <a:spAutoFit/>
              </a:bodyPr>
              <a:lstStyle/>
              <a:p>
                <a:r>
                  <a:rPr lang="tr-TR" dirty="0">
                    <a:sym typeface="Symbol" panose="05050102010706020507" pitchFamily="18" charset="2"/>
                  </a:rPr>
                  <a:t></a:t>
                </a:r>
                <a:endParaRPr lang="en-US" dirty="0"/>
              </a:p>
            </p:txBody>
          </p:sp>
        </p:grpSp>
        <p:sp>
          <p:nvSpPr>
            <p:cNvPr id="49" name="Metin kutusu 48">
              <a:extLst>
                <a:ext uri="{FF2B5EF4-FFF2-40B4-BE49-F238E27FC236}">
                  <a16:creationId xmlns:a16="http://schemas.microsoft.com/office/drawing/2014/main" id="{E3C5AA34-AD6D-463E-972C-D03BF8562780}"/>
                </a:ext>
              </a:extLst>
            </p:cNvPr>
            <p:cNvSpPr txBox="1"/>
            <p:nvPr/>
          </p:nvSpPr>
          <p:spPr>
            <a:xfrm>
              <a:off x="365756" y="4908771"/>
              <a:ext cx="10129523" cy="1200329"/>
            </a:xfrm>
            <a:prstGeom prst="rect">
              <a:avLst/>
            </a:prstGeom>
            <a:noFill/>
          </p:spPr>
          <p:txBody>
            <a:bodyPr wrap="square" rtlCol="0">
              <a:spAutoFit/>
            </a:bodyPr>
            <a:lstStyle/>
            <a:p>
              <a:r>
                <a:rPr lang="tr-TR" dirty="0"/>
                <a:t>Sağdaki kürenin içinde 2</a:t>
              </a:r>
              <a:r>
                <a:rPr lang="en-US" dirty="0"/>
                <a:t>a</a:t>
              </a:r>
              <a:r>
                <a:rPr lang="tr-TR" dirty="0"/>
                <a:t> yarıçaplı küresel kovuk mevcuttur</a:t>
              </a:r>
              <a:r>
                <a:rPr lang="en-US" dirty="0"/>
                <a:t>. </a:t>
              </a:r>
              <a:r>
                <a:rPr lang="tr-TR" dirty="0"/>
                <a:t>Her iki küre de ayrı ayrı izole olmuşlardır. Her iki kürenin de pozitif yük yoğunluğu </a:t>
              </a:r>
              <a:r>
                <a:rPr lang="tr-TR" dirty="0">
                  <a:sym typeface="Symbol" panose="05050102010706020507" pitchFamily="18" charset="2"/>
                </a:rPr>
                <a:t> olarak verilmiştir</a:t>
              </a:r>
              <a:r>
                <a:rPr lang="en-US" dirty="0"/>
                <a:t>. </a:t>
              </a:r>
              <a:r>
                <a:rPr lang="tr-TR" dirty="0"/>
                <a:t>Dolu küre içindeki C noktasında elektrik alan şiddeti </a:t>
              </a:r>
              <a:r>
                <a:rPr lang="en-US" dirty="0"/>
                <a:t>2 V/m</a:t>
              </a:r>
              <a:r>
                <a:rPr lang="tr-TR" dirty="0"/>
                <a:t> olarak verilmiştir</a:t>
              </a:r>
              <a:r>
                <a:rPr lang="en-US" dirty="0"/>
                <a:t>. </a:t>
              </a:r>
              <a:r>
                <a:rPr lang="tr-TR" dirty="0"/>
                <a:t>a = 1 m olarak verilmiş ise D ile E arasındaki potansiyel farkının mutlak değeri volt cinsinden nedir? </a:t>
              </a:r>
              <a:endParaRPr lang="en-US" dirty="0"/>
            </a:p>
          </p:txBody>
        </p:sp>
        <p:sp>
          <p:nvSpPr>
            <p:cNvPr id="50" name="Metin kutusu 49">
              <a:extLst>
                <a:ext uri="{FF2B5EF4-FFF2-40B4-BE49-F238E27FC236}">
                  <a16:creationId xmlns:a16="http://schemas.microsoft.com/office/drawing/2014/main" id="{5BF2457D-FCE0-4B3E-9DB8-A00CCD62D174}"/>
                </a:ext>
              </a:extLst>
            </p:cNvPr>
            <p:cNvSpPr txBox="1"/>
            <p:nvPr/>
          </p:nvSpPr>
          <p:spPr>
            <a:xfrm>
              <a:off x="6899173" y="3122281"/>
              <a:ext cx="1468023" cy="369332"/>
            </a:xfrm>
            <a:prstGeom prst="rect">
              <a:avLst/>
            </a:prstGeom>
            <a:noFill/>
          </p:spPr>
          <p:txBody>
            <a:bodyPr wrap="square" rtlCol="0">
              <a:spAutoFit/>
            </a:bodyPr>
            <a:lstStyle/>
            <a:p>
              <a:r>
                <a:rPr lang="tr-TR" dirty="0"/>
                <a:t>boşluklu küre</a:t>
              </a:r>
              <a:endParaRPr lang="en-US" dirty="0"/>
            </a:p>
          </p:txBody>
        </p:sp>
        <p:cxnSp>
          <p:nvCxnSpPr>
            <p:cNvPr id="52" name="Düz Bağlayıcı 51">
              <a:extLst>
                <a:ext uri="{FF2B5EF4-FFF2-40B4-BE49-F238E27FC236}">
                  <a16:creationId xmlns:a16="http://schemas.microsoft.com/office/drawing/2014/main" id="{3C02D00B-F6E1-4C46-A9A3-6B71993CF210}"/>
                </a:ext>
              </a:extLst>
            </p:cNvPr>
            <p:cNvCxnSpPr>
              <a:cxnSpLocks/>
            </p:cNvCxnSpPr>
            <p:nvPr/>
          </p:nvCxnSpPr>
          <p:spPr>
            <a:xfrm>
              <a:off x="8789657" y="1332066"/>
              <a:ext cx="0" cy="14400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3" name="Metin kutusu 52">
              <a:extLst>
                <a:ext uri="{FF2B5EF4-FFF2-40B4-BE49-F238E27FC236}">
                  <a16:creationId xmlns:a16="http://schemas.microsoft.com/office/drawing/2014/main" id="{E28C0804-53EC-4094-A6B5-949E5F1B335B}"/>
                </a:ext>
              </a:extLst>
            </p:cNvPr>
            <p:cNvSpPr txBox="1"/>
            <p:nvPr/>
          </p:nvSpPr>
          <p:spPr>
            <a:xfrm>
              <a:off x="8633466" y="2597680"/>
              <a:ext cx="325120" cy="369332"/>
            </a:xfrm>
            <a:prstGeom prst="rect">
              <a:avLst/>
            </a:prstGeom>
            <a:noFill/>
          </p:spPr>
          <p:txBody>
            <a:bodyPr wrap="square" rtlCol="0">
              <a:spAutoFit/>
            </a:bodyPr>
            <a:lstStyle/>
            <a:p>
              <a:r>
                <a:rPr lang="tr-TR" b="1" dirty="0"/>
                <a:t>E</a:t>
              </a:r>
              <a:endParaRPr lang="en-US" b="1" dirty="0"/>
            </a:p>
          </p:txBody>
        </p:sp>
        <p:sp>
          <p:nvSpPr>
            <p:cNvPr id="11" name="Dikdörtgen 10">
              <a:extLst>
                <a:ext uri="{FF2B5EF4-FFF2-40B4-BE49-F238E27FC236}">
                  <a16:creationId xmlns:a16="http://schemas.microsoft.com/office/drawing/2014/main" id="{80539601-3648-4475-816C-3F66B000CF12}"/>
                </a:ext>
              </a:extLst>
            </p:cNvPr>
            <p:cNvSpPr/>
            <p:nvPr/>
          </p:nvSpPr>
          <p:spPr>
            <a:xfrm>
              <a:off x="8789657" y="1876028"/>
              <a:ext cx="179088" cy="1864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etin kutusu 17">
              <a:extLst>
                <a:ext uri="{FF2B5EF4-FFF2-40B4-BE49-F238E27FC236}">
                  <a16:creationId xmlns:a16="http://schemas.microsoft.com/office/drawing/2014/main" id="{A9B05D67-F6E2-4041-B60C-3FF5040F3C5B}"/>
                </a:ext>
              </a:extLst>
            </p:cNvPr>
            <p:cNvSpPr txBox="1"/>
            <p:nvPr/>
          </p:nvSpPr>
          <p:spPr>
            <a:xfrm>
              <a:off x="8755388" y="1732003"/>
              <a:ext cx="386079" cy="369332"/>
            </a:xfrm>
            <a:prstGeom prst="rect">
              <a:avLst/>
            </a:prstGeom>
            <a:noFill/>
          </p:spPr>
          <p:txBody>
            <a:bodyPr wrap="square" rtlCol="0">
              <a:spAutoFit/>
            </a:bodyPr>
            <a:lstStyle/>
            <a:p>
              <a:r>
                <a:rPr lang="tr-TR" dirty="0"/>
                <a:t>.</a:t>
              </a:r>
              <a:endParaRPr lang="en-US" dirty="0"/>
            </a:p>
          </p:txBody>
        </p:sp>
      </p:grpSp>
      <p:sp>
        <p:nvSpPr>
          <p:cNvPr id="54" name="Metin kutusu 53">
            <a:extLst>
              <a:ext uri="{FF2B5EF4-FFF2-40B4-BE49-F238E27FC236}">
                <a16:creationId xmlns:a16="http://schemas.microsoft.com/office/drawing/2014/main" id="{94F38072-949D-4E45-B84F-72E95A424C3B}"/>
              </a:ext>
            </a:extLst>
          </p:cNvPr>
          <p:cNvSpPr txBox="1"/>
          <p:nvPr/>
        </p:nvSpPr>
        <p:spPr>
          <a:xfrm>
            <a:off x="298484" y="6397904"/>
            <a:ext cx="741684" cy="369332"/>
          </a:xfrm>
          <a:prstGeom prst="rect">
            <a:avLst/>
          </a:prstGeom>
          <a:noFill/>
        </p:spPr>
        <p:txBody>
          <a:bodyPr wrap="square" rtlCol="0">
            <a:spAutoFit/>
          </a:bodyPr>
          <a:lstStyle/>
          <a:p>
            <a:r>
              <a:rPr lang="tr-TR" dirty="0"/>
              <a:t>D9</a:t>
            </a:r>
            <a:endParaRPr lang="en-US" dirty="0"/>
          </a:p>
        </p:txBody>
      </p:sp>
    </p:spTree>
    <p:extLst>
      <p:ext uri="{BB962C8B-B14F-4D97-AF65-F5344CB8AC3E}">
        <p14:creationId xmlns:p14="http://schemas.microsoft.com/office/powerpoint/2010/main" val="2581526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72D3ECFB-4B9E-4989-87A5-BCA33F4E5DED}"/>
              </a:ext>
            </a:extLst>
          </p:cNvPr>
          <p:cNvGrpSpPr/>
          <p:nvPr/>
        </p:nvGrpSpPr>
        <p:grpSpPr>
          <a:xfrm>
            <a:off x="467361" y="572419"/>
            <a:ext cx="10327837" cy="3211809"/>
            <a:chOff x="467361" y="572419"/>
            <a:chExt cx="10327837" cy="3211809"/>
          </a:xfrm>
        </p:grpSpPr>
        <p:grpSp>
          <p:nvGrpSpPr>
            <p:cNvPr id="4" name="Grup 3">
              <a:extLst>
                <a:ext uri="{FF2B5EF4-FFF2-40B4-BE49-F238E27FC236}">
                  <a16:creationId xmlns:a16="http://schemas.microsoft.com/office/drawing/2014/main" id="{CAE5958A-6898-4659-8E55-4D5C75F2E214}"/>
                </a:ext>
              </a:extLst>
            </p:cNvPr>
            <p:cNvGrpSpPr/>
            <p:nvPr/>
          </p:nvGrpSpPr>
          <p:grpSpPr>
            <a:xfrm>
              <a:off x="7349253" y="572419"/>
              <a:ext cx="3445945" cy="3211809"/>
              <a:chOff x="5479813" y="470819"/>
              <a:chExt cx="3445945" cy="3211809"/>
            </a:xfrm>
          </p:grpSpPr>
          <p:pic>
            <p:nvPicPr>
              <p:cNvPr id="2" name="Resim 1">
                <a:extLst>
                  <a:ext uri="{FF2B5EF4-FFF2-40B4-BE49-F238E27FC236}">
                    <a16:creationId xmlns:a16="http://schemas.microsoft.com/office/drawing/2014/main" id="{701F129A-1598-4255-98FE-F9E8DF97409B}"/>
                  </a:ext>
                </a:extLst>
              </p:cNvPr>
              <p:cNvPicPr>
                <a:picLocks noChangeAspect="1"/>
              </p:cNvPicPr>
              <p:nvPr/>
            </p:nvPicPr>
            <p:blipFill>
              <a:blip r:embed="rId2"/>
              <a:stretch>
                <a:fillRect/>
              </a:stretch>
            </p:blipFill>
            <p:spPr>
              <a:xfrm>
                <a:off x="5479813" y="548903"/>
                <a:ext cx="2886075" cy="3133725"/>
              </a:xfrm>
              <a:prstGeom prst="rect">
                <a:avLst/>
              </a:prstGeom>
            </p:spPr>
          </p:pic>
          <p:sp>
            <p:nvSpPr>
              <p:cNvPr id="3" name="Oval 2">
                <a:extLst>
                  <a:ext uri="{FF2B5EF4-FFF2-40B4-BE49-F238E27FC236}">
                    <a16:creationId xmlns:a16="http://schemas.microsoft.com/office/drawing/2014/main" id="{FB3B1663-84DE-4048-8AC3-5AC1A174D5C6}"/>
                  </a:ext>
                </a:extLst>
              </p:cNvPr>
              <p:cNvSpPr/>
              <p:nvPr/>
            </p:nvSpPr>
            <p:spPr>
              <a:xfrm>
                <a:off x="7485758" y="470819"/>
                <a:ext cx="1440000" cy="1440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etin kutusu 4">
              <a:extLst>
                <a:ext uri="{FF2B5EF4-FFF2-40B4-BE49-F238E27FC236}">
                  <a16:creationId xmlns:a16="http://schemas.microsoft.com/office/drawing/2014/main" id="{A94BA09D-8A84-4F3A-ADA2-F90CB7A81E71}"/>
                </a:ext>
              </a:extLst>
            </p:cNvPr>
            <p:cNvSpPr txBox="1"/>
            <p:nvPr/>
          </p:nvSpPr>
          <p:spPr>
            <a:xfrm>
              <a:off x="467361" y="934720"/>
              <a:ext cx="70611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conducting sphere is charged by an emf source </a:t>
              </a:r>
              <a:r>
                <a:rPr lang="en-US" i="1" dirty="0">
                  <a:latin typeface="Times New Roman" panose="02020603050405020304" pitchFamily="18" charset="0"/>
                  <a:ea typeface="Calibri" panose="020F0502020204030204" pitchFamily="34" charset="0"/>
                  <a:cs typeface="Times New Roman" panose="02020603050405020304" pitchFamily="18" charset="0"/>
                </a:rPr>
                <a:t>Ɛ </a:t>
              </a:r>
              <a:r>
                <a:rPr lang="en-US" dirty="0">
                  <a:latin typeface="Times New Roman" panose="02020603050405020304" pitchFamily="18" charset="0"/>
                  <a:cs typeface="Times New Roman" panose="02020603050405020304" pitchFamily="18" charset="0"/>
                </a:rPr>
                <a:t>through a 1.00 MΩ resistor. When the sphere is fully charged, it has 2 µC charge. The highest current during the charging was 1 mA. What is the electrical potential energy of the sphere when it is fully charged? Give your answer in </a:t>
              </a:r>
              <a:r>
                <a:rPr lang="tr-TR"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J.</a:t>
              </a:r>
            </a:p>
          </p:txBody>
        </p:sp>
        <p:sp>
          <p:nvSpPr>
            <p:cNvPr id="6" name="Dikdörtgen 5">
              <a:extLst>
                <a:ext uri="{FF2B5EF4-FFF2-40B4-BE49-F238E27FC236}">
                  <a16:creationId xmlns:a16="http://schemas.microsoft.com/office/drawing/2014/main" id="{BE745EFE-9DF3-4986-8FF4-E9CEFD951538}"/>
                </a:ext>
              </a:extLst>
            </p:cNvPr>
            <p:cNvSpPr/>
            <p:nvPr/>
          </p:nvSpPr>
          <p:spPr>
            <a:xfrm>
              <a:off x="7165960" y="1930400"/>
              <a:ext cx="565800" cy="369332"/>
            </a:xfrm>
            <a:prstGeom prst="rect">
              <a:avLst/>
            </a:prstGeom>
          </p:spPr>
          <p:txBody>
            <a:bodyPr wrap="square">
              <a:spAutoFit/>
            </a:bodyPr>
            <a:lstStyle/>
            <a:p>
              <a:r>
                <a:rPr lang="en-US" i="1" dirty="0">
                  <a:latin typeface="Times New Roman" panose="02020603050405020304" pitchFamily="18" charset="0"/>
                  <a:ea typeface="Calibri" panose="020F0502020204030204" pitchFamily="34" charset="0"/>
                </a:rPr>
                <a:t>Ɛ</a:t>
              </a:r>
              <a:endParaRPr lang="en-US" dirty="0"/>
            </a:p>
          </p:txBody>
        </p:sp>
        <p:sp>
          <p:nvSpPr>
            <p:cNvPr id="7" name="Metin kutusu 6">
              <a:extLst>
                <a:ext uri="{FF2B5EF4-FFF2-40B4-BE49-F238E27FC236}">
                  <a16:creationId xmlns:a16="http://schemas.microsoft.com/office/drawing/2014/main" id="{C6DB6C6D-56C9-4D24-8FB9-62B7201C425D}"/>
                </a:ext>
              </a:extLst>
            </p:cNvPr>
            <p:cNvSpPr txBox="1"/>
            <p:nvPr/>
          </p:nvSpPr>
          <p:spPr>
            <a:xfrm>
              <a:off x="467361" y="2472745"/>
              <a:ext cx="6981500"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İletken bir küre 1,00 M</a:t>
              </a:r>
              <a:r>
                <a:rPr lang="el-GR" dirty="0">
                  <a:latin typeface="Times New Roman" panose="02020603050405020304" pitchFamily="18" charset="0"/>
                  <a:cs typeface="Times New Roman" panose="02020603050405020304" pitchFamily="18" charset="0"/>
                </a:rPr>
                <a:t>Ω</a:t>
              </a:r>
              <a:r>
                <a:rPr lang="tr-TR" dirty="0">
                  <a:latin typeface="Times New Roman" panose="02020603050405020304" pitchFamily="18" charset="0"/>
                  <a:cs typeface="Times New Roman" panose="02020603050405020304" pitchFamily="18" charset="0"/>
                </a:rPr>
                <a:t> direnç üzerinden </a:t>
              </a:r>
              <a:r>
                <a:rPr lang="en-US" i="1" dirty="0">
                  <a:latin typeface="Times New Roman" panose="02020603050405020304" pitchFamily="18" charset="0"/>
                  <a:ea typeface="Calibri" panose="020F0502020204030204" pitchFamily="34" charset="0"/>
                  <a:cs typeface="Times New Roman" panose="02020603050405020304" pitchFamily="18" charset="0"/>
                </a:rPr>
                <a:t>Ɛ</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emk</a:t>
              </a:r>
              <a:r>
                <a:rPr lang="tr-TR" dirty="0">
                  <a:latin typeface="Times New Roman" panose="02020603050405020304" pitchFamily="18" charset="0"/>
                  <a:ea typeface="Calibri" panose="020F0502020204030204" pitchFamily="34" charset="0"/>
                  <a:cs typeface="Times New Roman" panose="02020603050405020304" pitchFamily="18" charset="0"/>
                </a:rPr>
                <a:t> kaynağı ile yüklenmiştir.</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Küre tamamen yüklenince 2</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µ</a:t>
              </a:r>
              <a:r>
                <a:rPr lang="tr-TR" dirty="0">
                  <a:latin typeface="Times New Roman" panose="02020603050405020304" pitchFamily="18" charset="0"/>
                  <a:cs typeface="Times New Roman" panose="02020603050405020304" pitchFamily="18" charset="0"/>
                </a:rPr>
                <a:t>C yüke sahiptir. Yüklenme sırasında en yüksek akım değeri 1 </a:t>
              </a:r>
              <a:r>
                <a:rPr lang="tr-TR" dirty="0" err="1">
                  <a:latin typeface="Times New Roman" panose="02020603050405020304" pitchFamily="18" charset="0"/>
                  <a:cs typeface="Times New Roman" panose="02020603050405020304" pitchFamily="18" charset="0"/>
                </a:rPr>
                <a:t>mA</a:t>
              </a:r>
              <a:r>
                <a:rPr lang="tr-TR" dirty="0">
                  <a:latin typeface="Times New Roman" panose="02020603050405020304" pitchFamily="18" charset="0"/>
                  <a:cs typeface="Times New Roman" panose="02020603050405020304" pitchFamily="18" charset="0"/>
                </a:rPr>
                <a:t> olarak gözlenmiştir. Küre tamamen yüklendiğinde kürenin elektriksel potansiyel enerjisi </a:t>
              </a:r>
              <a:r>
                <a:rPr lang="tr-TR" dirty="0" err="1">
                  <a:latin typeface="Times New Roman" panose="02020603050405020304" pitchFamily="18" charset="0"/>
                  <a:cs typeface="Times New Roman" panose="02020603050405020304" pitchFamily="18" charset="0"/>
                </a:rPr>
                <a:t>mJ</a:t>
              </a:r>
              <a:r>
                <a:rPr lang="tr-TR" dirty="0">
                  <a:latin typeface="Times New Roman" panose="02020603050405020304" pitchFamily="18" charset="0"/>
                  <a:cs typeface="Times New Roman" panose="02020603050405020304" pitchFamily="18" charset="0"/>
                </a:rPr>
                <a:t> cinsinden nedir?</a:t>
              </a:r>
              <a:endParaRPr lang="en-US" dirty="0">
                <a:latin typeface="Times New Roman" panose="02020603050405020304" pitchFamily="18" charset="0"/>
                <a:cs typeface="Times New Roman" panose="02020603050405020304" pitchFamily="18" charset="0"/>
              </a:endParaRPr>
            </a:p>
          </p:txBody>
        </p:sp>
      </p:grpSp>
      <p:sp>
        <p:nvSpPr>
          <p:cNvPr id="8" name="Metin kutusu 7">
            <a:extLst>
              <a:ext uri="{FF2B5EF4-FFF2-40B4-BE49-F238E27FC236}">
                <a16:creationId xmlns:a16="http://schemas.microsoft.com/office/drawing/2014/main" id="{BC517AE3-090D-415E-B418-6F3EDB2A9611}"/>
              </a:ext>
            </a:extLst>
          </p:cNvPr>
          <p:cNvSpPr txBox="1"/>
          <p:nvPr/>
        </p:nvSpPr>
        <p:spPr>
          <a:xfrm>
            <a:off x="10235328" y="5354320"/>
            <a:ext cx="1032112" cy="369332"/>
          </a:xfrm>
          <a:prstGeom prst="rect">
            <a:avLst/>
          </a:prstGeom>
          <a:noFill/>
        </p:spPr>
        <p:txBody>
          <a:bodyPr wrap="square" rtlCol="0">
            <a:spAutoFit/>
          </a:bodyPr>
          <a:lstStyle/>
          <a:p>
            <a:r>
              <a:rPr lang="tr-TR" dirty="0"/>
              <a:t>Cevap 1</a:t>
            </a:r>
            <a:endParaRPr lang="en-US" dirty="0"/>
          </a:p>
        </p:txBody>
      </p:sp>
      <p:sp>
        <p:nvSpPr>
          <p:cNvPr id="9" name="Metin kutusu 8">
            <a:extLst>
              <a:ext uri="{FF2B5EF4-FFF2-40B4-BE49-F238E27FC236}">
                <a16:creationId xmlns:a16="http://schemas.microsoft.com/office/drawing/2014/main" id="{5F80AC40-7AB3-4B53-B8E4-25EA60D37265}"/>
              </a:ext>
            </a:extLst>
          </p:cNvPr>
          <p:cNvSpPr txBox="1"/>
          <p:nvPr/>
        </p:nvSpPr>
        <p:spPr>
          <a:xfrm>
            <a:off x="298484" y="6397904"/>
            <a:ext cx="741684" cy="369332"/>
          </a:xfrm>
          <a:prstGeom prst="rect">
            <a:avLst/>
          </a:prstGeom>
          <a:noFill/>
        </p:spPr>
        <p:txBody>
          <a:bodyPr wrap="square" rtlCol="0">
            <a:spAutoFit/>
          </a:bodyPr>
          <a:lstStyle/>
          <a:p>
            <a:r>
              <a:rPr lang="tr-TR" dirty="0"/>
              <a:t>A10</a:t>
            </a:r>
            <a:endParaRPr lang="en-US" dirty="0"/>
          </a:p>
        </p:txBody>
      </p:sp>
    </p:spTree>
    <p:extLst>
      <p:ext uri="{BB962C8B-B14F-4D97-AF65-F5344CB8AC3E}">
        <p14:creationId xmlns:p14="http://schemas.microsoft.com/office/powerpoint/2010/main" val="3522910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838CACEC-2DFD-406C-B981-EEEB15C081DE}"/>
              </a:ext>
            </a:extLst>
          </p:cNvPr>
          <p:cNvGrpSpPr/>
          <p:nvPr/>
        </p:nvGrpSpPr>
        <p:grpSpPr>
          <a:xfrm>
            <a:off x="467360" y="572419"/>
            <a:ext cx="10327838" cy="3211809"/>
            <a:chOff x="467360" y="572419"/>
            <a:chExt cx="10327838" cy="3211809"/>
          </a:xfrm>
        </p:grpSpPr>
        <p:grpSp>
          <p:nvGrpSpPr>
            <p:cNvPr id="4" name="Grup 3">
              <a:extLst>
                <a:ext uri="{FF2B5EF4-FFF2-40B4-BE49-F238E27FC236}">
                  <a16:creationId xmlns:a16="http://schemas.microsoft.com/office/drawing/2014/main" id="{CAE5958A-6898-4659-8E55-4D5C75F2E214}"/>
                </a:ext>
              </a:extLst>
            </p:cNvPr>
            <p:cNvGrpSpPr/>
            <p:nvPr/>
          </p:nvGrpSpPr>
          <p:grpSpPr>
            <a:xfrm>
              <a:off x="7349253" y="572419"/>
              <a:ext cx="3445945" cy="3211809"/>
              <a:chOff x="5479813" y="470819"/>
              <a:chExt cx="3445945" cy="3211809"/>
            </a:xfrm>
          </p:grpSpPr>
          <p:pic>
            <p:nvPicPr>
              <p:cNvPr id="2" name="Resim 1">
                <a:extLst>
                  <a:ext uri="{FF2B5EF4-FFF2-40B4-BE49-F238E27FC236}">
                    <a16:creationId xmlns:a16="http://schemas.microsoft.com/office/drawing/2014/main" id="{701F129A-1598-4255-98FE-F9E8DF97409B}"/>
                  </a:ext>
                </a:extLst>
              </p:cNvPr>
              <p:cNvPicPr>
                <a:picLocks noChangeAspect="1"/>
              </p:cNvPicPr>
              <p:nvPr/>
            </p:nvPicPr>
            <p:blipFill>
              <a:blip r:embed="rId2"/>
              <a:stretch>
                <a:fillRect/>
              </a:stretch>
            </p:blipFill>
            <p:spPr>
              <a:xfrm>
                <a:off x="5479813" y="548903"/>
                <a:ext cx="2886075" cy="3133725"/>
              </a:xfrm>
              <a:prstGeom prst="rect">
                <a:avLst/>
              </a:prstGeom>
            </p:spPr>
          </p:pic>
          <p:sp>
            <p:nvSpPr>
              <p:cNvPr id="3" name="Oval 2">
                <a:extLst>
                  <a:ext uri="{FF2B5EF4-FFF2-40B4-BE49-F238E27FC236}">
                    <a16:creationId xmlns:a16="http://schemas.microsoft.com/office/drawing/2014/main" id="{FB3B1663-84DE-4048-8AC3-5AC1A174D5C6}"/>
                  </a:ext>
                </a:extLst>
              </p:cNvPr>
              <p:cNvSpPr/>
              <p:nvPr/>
            </p:nvSpPr>
            <p:spPr>
              <a:xfrm>
                <a:off x="7485758" y="470819"/>
                <a:ext cx="1440000" cy="1440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etin kutusu 4">
              <a:extLst>
                <a:ext uri="{FF2B5EF4-FFF2-40B4-BE49-F238E27FC236}">
                  <a16:creationId xmlns:a16="http://schemas.microsoft.com/office/drawing/2014/main" id="{A94BA09D-8A84-4F3A-ADA2-F90CB7A81E71}"/>
                </a:ext>
              </a:extLst>
            </p:cNvPr>
            <p:cNvSpPr txBox="1"/>
            <p:nvPr/>
          </p:nvSpPr>
          <p:spPr>
            <a:xfrm>
              <a:off x="467361" y="934720"/>
              <a:ext cx="70611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conducting sphere is charged by an emf source </a:t>
              </a:r>
              <a:r>
                <a:rPr lang="en-US" i="1" dirty="0">
                  <a:latin typeface="Times New Roman" panose="02020603050405020304" pitchFamily="18" charset="0"/>
                  <a:ea typeface="Calibri" panose="020F0502020204030204" pitchFamily="34" charset="0"/>
                  <a:cs typeface="Times New Roman" panose="02020603050405020304" pitchFamily="18" charset="0"/>
                </a:rPr>
                <a:t>Ɛ </a:t>
              </a:r>
              <a:r>
                <a:rPr lang="en-US" dirty="0">
                  <a:latin typeface="Times New Roman" panose="02020603050405020304" pitchFamily="18" charset="0"/>
                  <a:cs typeface="Times New Roman" panose="02020603050405020304" pitchFamily="18" charset="0"/>
                </a:rPr>
                <a:t>through a 1.00 MΩ resistor. When the sphere is fully charged, it has 2 µC charge. The highest current during the charging was </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mA. How much heat is dissipated on the resistor during the charging?</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 your answer in </a:t>
              </a:r>
              <a:r>
                <a:rPr lang="tr-TR"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J.</a:t>
              </a:r>
            </a:p>
          </p:txBody>
        </p:sp>
        <p:sp>
          <p:nvSpPr>
            <p:cNvPr id="6" name="Dikdörtgen 5">
              <a:extLst>
                <a:ext uri="{FF2B5EF4-FFF2-40B4-BE49-F238E27FC236}">
                  <a16:creationId xmlns:a16="http://schemas.microsoft.com/office/drawing/2014/main" id="{BE745EFE-9DF3-4986-8FF4-E9CEFD951538}"/>
                </a:ext>
              </a:extLst>
            </p:cNvPr>
            <p:cNvSpPr/>
            <p:nvPr/>
          </p:nvSpPr>
          <p:spPr>
            <a:xfrm>
              <a:off x="7165960" y="1930400"/>
              <a:ext cx="565800" cy="369332"/>
            </a:xfrm>
            <a:prstGeom prst="rect">
              <a:avLst/>
            </a:prstGeom>
          </p:spPr>
          <p:txBody>
            <a:bodyPr wrap="square">
              <a:spAutoFit/>
            </a:bodyPr>
            <a:lstStyle/>
            <a:p>
              <a:r>
                <a:rPr lang="en-US" i="1" dirty="0">
                  <a:latin typeface="Times New Roman" panose="02020603050405020304" pitchFamily="18" charset="0"/>
                  <a:ea typeface="Calibri" panose="020F0502020204030204" pitchFamily="34" charset="0"/>
                </a:rPr>
                <a:t>Ɛ</a:t>
              </a:r>
              <a:endParaRPr lang="en-US" dirty="0"/>
            </a:p>
          </p:txBody>
        </p:sp>
        <p:sp>
          <p:nvSpPr>
            <p:cNvPr id="7" name="Metin kutusu 6">
              <a:extLst>
                <a:ext uri="{FF2B5EF4-FFF2-40B4-BE49-F238E27FC236}">
                  <a16:creationId xmlns:a16="http://schemas.microsoft.com/office/drawing/2014/main" id="{C6DB6C6D-56C9-4D24-8FB9-62B7201C425D}"/>
                </a:ext>
              </a:extLst>
            </p:cNvPr>
            <p:cNvSpPr txBox="1"/>
            <p:nvPr/>
          </p:nvSpPr>
          <p:spPr>
            <a:xfrm>
              <a:off x="467360" y="2472745"/>
              <a:ext cx="7264399"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İletken bir küre 1,00 M</a:t>
              </a:r>
              <a:r>
                <a:rPr lang="el-GR" dirty="0">
                  <a:latin typeface="Times New Roman" panose="02020603050405020304" pitchFamily="18" charset="0"/>
                  <a:cs typeface="Times New Roman" panose="02020603050405020304" pitchFamily="18" charset="0"/>
                </a:rPr>
                <a:t>Ω</a:t>
              </a:r>
              <a:r>
                <a:rPr lang="tr-TR" dirty="0">
                  <a:latin typeface="Times New Roman" panose="02020603050405020304" pitchFamily="18" charset="0"/>
                  <a:cs typeface="Times New Roman" panose="02020603050405020304" pitchFamily="18" charset="0"/>
                </a:rPr>
                <a:t> direnç üzerinden </a:t>
              </a:r>
              <a:r>
                <a:rPr lang="en-US" i="1" dirty="0">
                  <a:latin typeface="Times New Roman" panose="02020603050405020304" pitchFamily="18" charset="0"/>
                  <a:ea typeface="Calibri" panose="020F0502020204030204" pitchFamily="34" charset="0"/>
                  <a:cs typeface="Times New Roman" panose="02020603050405020304" pitchFamily="18" charset="0"/>
                </a:rPr>
                <a:t>Ɛ</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emk</a:t>
              </a:r>
              <a:r>
                <a:rPr lang="tr-TR" dirty="0">
                  <a:latin typeface="Times New Roman" panose="02020603050405020304" pitchFamily="18" charset="0"/>
                  <a:ea typeface="Calibri" panose="020F0502020204030204" pitchFamily="34" charset="0"/>
                  <a:cs typeface="Times New Roman" panose="02020603050405020304" pitchFamily="18" charset="0"/>
                </a:rPr>
                <a:t> kaynağı ile yüklenmiştir.</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Küre tamamen yüklenince 2</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µ</a:t>
              </a:r>
              <a:r>
                <a:rPr lang="tr-TR" dirty="0">
                  <a:latin typeface="Times New Roman" panose="02020603050405020304" pitchFamily="18" charset="0"/>
                  <a:cs typeface="Times New Roman" panose="02020603050405020304" pitchFamily="18" charset="0"/>
                </a:rPr>
                <a:t>C yüke sahiptir. Yüklenme sırasında en yüksek akım değeri 2 </a:t>
              </a:r>
              <a:r>
                <a:rPr lang="tr-TR" dirty="0" err="1">
                  <a:latin typeface="Times New Roman" panose="02020603050405020304" pitchFamily="18" charset="0"/>
                  <a:cs typeface="Times New Roman" panose="02020603050405020304" pitchFamily="18" charset="0"/>
                </a:rPr>
                <a:t>mA</a:t>
              </a:r>
              <a:r>
                <a:rPr lang="tr-TR" dirty="0">
                  <a:latin typeface="Times New Roman" panose="02020603050405020304" pitchFamily="18" charset="0"/>
                  <a:cs typeface="Times New Roman" panose="02020603050405020304" pitchFamily="18" charset="0"/>
                </a:rPr>
                <a:t> olarak gözlenmiştir. Kürenin tamamen yüklenmesi sırasında direnç üzerinde </a:t>
              </a:r>
              <a:r>
                <a:rPr lang="tr-TR" dirty="0" err="1">
                  <a:latin typeface="Times New Roman" panose="02020603050405020304" pitchFamily="18" charset="0"/>
                  <a:cs typeface="Times New Roman" panose="02020603050405020304" pitchFamily="18" charset="0"/>
                </a:rPr>
                <a:t>mJ</a:t>
              </a:r>
              <a:r>
                <a:rPr lang="tr-TR" dirty="0">
                  <a:latin typeface="Times New Roman" panose="02020603050405020304" pitchFamily="18" charset="0"/>
                  <a:cs typeface="Times New Roman" panose="02020603050405020304" pitchFamily="18" charset="0"/>
                </a:rPr>
                <a:t> cinsinden ne kadar ısı açığa çıkar?</a:t>
              </a:r>
              <a:endParaRPr lang="en-US" dirty="0">
                <a:latin typeface="Times New Roman" panose="02020603050405020304" pitchFamily="18" charset="0"/>
                <a:cs typeface="Times New Roman" panose="02020603050405020304" pitchFamily="18" charset="0"/>
              </a:endParaRPr>
            </a:p>
          </p:txBody>
        </p:sp>
      </p:grpSp>
      <p:sp>
        <p:nvSpPr>
          <p:cNvPr id="8" name="Metin kutusu 7">
            <a:extLst>
              <a:ext uri="{FF2B5EF4-FFF2-40B4-BE49-F238E27FC236}">
                <a16:creationId xmlns:a16="http://schemas.microsoft.com/office/drawing/2014/main" id="{BC517AE3-090D-415E-B418-6F3EDB2A9611}"/>
              </a:ext>
            </a:extLst>
          </p:cNvPr>
          <p:cNvSpPr txBox="1"/>
          <p:nvPr/>
        </p:nvSpPr>
        <p:spPr>
          <a:xfrm>
            <a:off x="10235328" y="5354320"/>
            <a:ext cx="1032112" cy="369332"/>
          </a:xfrm>
          <a:prstGeom prst="rect">
            <a:avLst/>
          </a:prstGeom>
          <a:noFill/>
        </p:spPr>
        <p:txBody>
          <a:bodyPr wrap="square" rtlCol="0">
            <a:spAutoFit/>
          </a:bodyPr>
          <a:lstStyle/>
          <a:p>
            <a:r>
              <a:rPr lang="tr-TR" dirty="0"/>
              <a:t>Cevap 2</a:t>
            </a:r>
            <a:endParaRPr lang="en-US" dirty="0"/>
          </a:p>
        </p:txBody>
      </p:sp>
      <p:sp>
        <p:nvSpPr>
          <p:cNvPr id="9" name="Metin kutusu 8">
            <a:extLst>
              <a:ext uri="{FF2B5EF4-FFF2-40B4-BE49-F238E27FC236}">
                <a16:creationId xmlns:a16="http://schemas.microsoft.com/office/drawing/2014/main" id="{0E6CBDC2-3B2A-4AF2-BA44-5A68CD9D41EC}"/>
              </a:ext>
            </a:extLst>
          </p:cNvPr>
          <p:cNvSpPr txBox="1"/>
          <p:nvPr/>
        </p:nvSpPr>
        <p:spPr>
          <a:xfrm>
            <a:off x="298484" y="6397904"/>
            <a:ext cx="741684" cy="369332"/>
          </a:xfrm>
          <a:prstGeom prst="rect">
            <a:avLst/>
          </a:prstGeom>
          <a:noFill/>
        </p:spPr>
        <p:txBody>
          <a:bodyPr wrap="square" rtlCol="0">
            <a:spAutoFit/>
          </a:bodyPr>
          <a:lstStyle/>
          <a:p>
            <a:r>
              <a:rPr lang="tr-TR" dirty="0"/>
              <a:t>B10</a:t>
            </a:r>
            <a:endParaRPr lang="en-US" dirty="0"/>
          </a:p>
        </p:txBody>
      </p:sp>
    </p:spTree>
    <p:extLst>
      <p:ext uri="{BB962C8B-B14F-4D97-AF65-F5344CB8AC3E}">
        <p14:creationId xmlns:p14="http://schemas.microsoft.com/office/powerpoint/2010/main" val="345637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a:extLst>
              <a:ext uri="{FF2B5EF4-FFF2-40B4-BE49-F238E27FC236}">
                <a16:creationId xmlns:a16="http://schemas.microsoft.com/office/drawing/2014/main" id="{2D1DB2AD-179D-4DF0-9622-A837BF1D4C68}"/>
              </a:ext>
            </a:extLst>
          </p:cNvPr>
          <p:cNvGrpSpPr/>
          <p:nvPr/>
        </p:nvGrpSpPr>
        <p:grpSpPr>
          <a:xfrm>
            <a:off x="2537252" y="377310"/>
            <a:ext cx="7002457" cy="1554101"/>
            <a:chOff x="2537252" y="377310"/>
            <a:chExt cx="7002457" cy="1554101"/>
          </a:xfrm>
        </p:grpSpPr>
        <mc:AlternateContent xmlns:mc="http://schemas.openxmlformats.org/markup-compatibility/2006" xmlns:a14="http://schemas.microsoft.com/office/drawing/2010/main">
          <mc:Choice Requires="a14">
            <p:sp>
              <p:nvSpPr>
                <p:cNvPr id="2" name="Dikdörtgen 1"/>
                <p:cNvSpPr/>
                <p:nvPr/>
              </p:nvSpPr>
              <p:spPr>
                <a:xfrm>
                  <a:off x="2537252" y="692696"/>
                  <a:ext cx="6079027" cy="1200329"/>
                </a:xfrm>
                <a:prstGeom prst="rect">
                  <a:avLst/>
                </a:prstGeom>
              </p:spPr>
              <p:txBody>
                <a:bodyPr wrap="square">
                  <a:spAutoFit/>
                </a:bodyPr>
                <a:lstStyle/>
                <a:p>
                  <a14:m>
                    <m:oMath xmlns:m="http://schemas.openxmlformats.org/officeDocument/2006/math">
                      <m:r>
                        <a:rPr lang="tr-TR" i="1" dirty="0" smtClean="0">
                          <a:latin typeface="Cambria Math" panose="02040503050406030204" pitchFamily="18" charset="0"/>
                          <a:sym typeface="Symbol"/>
                        </a:rPr>
                        <m:t></m:t>
                      </m:r>
                      <m:d>
                        <m:dPr>
                          <m:ctrlPr>
                            <a:rPr lang="tr-TR" i="1" dirty="0" smtClean="0">
                              <a:latin typeface="Cambria Math" panose="02040503050406030204" pitchFamily="18" charset="0"/>
                              <a:ea typeface="Cambria Math" panose="02040503050406030204" pitchFamily="18" charset="0"/>
                            </a:rPr>
                          </m:ctrlPr>
                        </m:dPr>
                        <m:e>
                          <m:r>
                            <a:rPr lang="tr-TR" i="1" dirty="0" smtClean="0">
                              <a:latin typeface="Cambria Math" panose="02040503050406030204" pitchFamily="18" charset="0"/>
                              <a:ea typeface="Cambria Math" panose="02040503050406030204" pitchFamily="18" charset="0"/>
                            </a:rPr>
                            <m:t>𝜃</m:t>
                          </m:r>
                        </m:e>
                      </m:d>
                      <m:r>
                        <a:rPr lang="tr-TR" i="1" dirty="0">
                          <a:latin typeface="Cambria Math" panose="02040503050406030204" pitchFamily="18" charset="0"/>
                        </a:rPr>
                        <m:t>=</m:t>
                      </m:r>
                      <m:r>
                        <a:rPr lang="tr-TR" b="0" i="1" dirty="0" smtClean="0">
                          <a:latin typeface="Cambria Math" panose="02040503050406030204" pitchFamily="18" charset="0"/>
                        </a:rPr>
                        <m:t>−1,0</m:t>
                      </m:r>
                      <m:r>
                        <a:rPr lang="tr-TR" i="1" dirty="0" smtClean="0">
                          <a:latin typeface="Cambria Math" panose="02040503050406030204" pitchFamily="18" charset="0"/>
                          <a:ea typeface="Cambria Math" panose="02040503050406030204" pitchFamily="18" charset="0"/>
                        </a:rPr>
                        <m:t>×</m:t>
                      </m:r>
                      <m:sSup>
                        <m:sSupPr>
                          <m:ctrlPr>
                            <a:rPr lang="tr-TR" i="1" dirty="0" smtClean="0">
                              <a:latin typeface="Cambria Math" panose="02040503050406030204" pitchFamily="18" charset="0"/>
                              <a:ea typeface="Cambria Math" panose="02040503050406030204" pitchFamily="18" charset="0"/>
                            </a:rPr>
                          </m:ctrlPr>
                        </m:sSupPr>
                        <m:e>
                          <m:r>
                            <a:rPr lang="tr-TR" b="0" i="1" dirty="0" smtClean="0">
                              <a:latin typeface="Cambria Math" panose="02040503050406030204" pitchFamily="18" charset="0"/>
                              <a:ea typeface="Cambria Math" panose="02040503050406030204" pitchFamily="18" charset="0"/>
                            </a:rPr>
                            <m:t>10</m:t>
                          </m:r>
                        </m:e>
                        <m:sup>
                          <m:r>
                            <a:rPr lang="tr-TR" b="0" i="1" dirty="0" smtClean="0">
                              <a:latin typeface="Cambria Math" panose="02040503050406030204" pitchFamily="18" charset="0"/>
                              <a:ea typeface="Cambria Math" panose="02040503050406030204" pitchFamily="18" charset="0"/>
                            </a:rPr>
                            <m:t>−9</m:t>
                          </m:r>
                        </m:sup>
                      </m:sSup>
                      <m:r>
                        <m:rPr>
                          <m:sty m:val="p"/>
                        </m:rPr>
                        <a:rPr lang="tr-TR" b="0" i="0" dirty="0" smtClean="0">
                          <a:latin typeface="Cambria Math" panose="02040503050406030204" pitchFamily="18" charset="0"/>
                          <a:ea typeface="Cambria Math" panose="02040503050406030204" pitchFamily="18" charset="0"/>
                        </a:rPr>
                        <m:t>cos</m:t>
                      </m:r>
                      <m:r>
                        <a:rPr lang="tr-TR" b="0" i="1" dirty="0" smtClean="0">
                          <a:latin typeface="Cambria Math" panose="02040503050406030204" pitchFamily="18" charset="0"/>
                          <a:ea typeface="Cambria Math" panose="02040503050406030204" pitchFamily="18" charset="0"/>
                        </a:rPr>
                        <m:t>⁡(</m:t>
                      </m:r>
                      <m:f>
                        <m:fPr>
                          <m:type m:val="skw"/>
                          <m:ctrlPr>
                            <a:rPr lang="tr-TR" b="0" i="1" dirty="0" smtClean="0">
                              <a:latin typeface="Cambria Math" panose="02040503050406030204" pitchFamily="18" charset="0"/>
                              <a:ea typeface="Cambria Math" panose="02040503050406030204" pitchFamily="18" charset="0"/>
                            </a:rPr>
                          </m:ctrlPr>
                        </m:fPr>
                        <m:num>
                          <m:r>
                            <a:rPr lang="tr-TR" b="0" i="1" dirty="0" smtClean="0">
                              <a:latin typeface="Cambria Math" panose="02040503050406030204" pitchFamily="18" charset="0"/>
                              <a:ea typeface="Cambria Math" panose="02040503050406030204" pitchFamily="18" charset="0"/>
                            </a:rPr>
                            <m:t>𝜃</m:t>
                          </m:r>
                        </m:num>
                        <m:den>
                          <m:r>
                            <a:rPr lang="tr-TR" b="0" i="1" dirty="0" smtClean="0">
                              <a:latin typeface="Cambria Math" panose="02040503050406030204" pitchFamily="18" charset="0"/>
                              <a:ea typeface="Cambria Math" panose="02040503050406030204" pitchFamily="18" charset="0"/>
                            </a:rPr>
                            <m:t>2</m:t>
                          </m:r>
                        </m:den>
                      </m:f>
                      <m:r>
                        <a:rPr lang="tr-TR" b="0" i="1" dirty="0" smtClean="0">
                          <a:latin typeface="Cambria Math" panose="02040503050406030204" pitchFamily="18" charset="0"/>
                          <a:ea typeface="Cambria Math" panose="02040503050406030204" pitchFamily="18" charset="0"/>
                        </a:rPr>
                        <m:t>)</m:t>
                      </m:r>
                      <m:r>
                        <a:rPr lang="tr-TR" i="1" dirty="0">
                          <a:latin typeface="Cambria Math" panose="02040503050406030204" pitchFamily="18" charset="0"/>
                        </a:rPr>
                        <m:t> </m:t>
                      </m:r>
                    </m:oMath>
                  </a14:m>
                  <a:r>
                    <a:rPr lang="tr-TR" dirty="0"/>
                    <a:t> C/m düzgün olmayan lineer yük yoğunluğuna sahip, yarıçapı </a:t>
                  </a:r>
                  <a:r>
                    <a:rPr lang="tr-TR" i="1" dirty="0"/>
                    <a:t>R</a:t>
                  </a:r>
                  <a:r>
                    <a:rPr lang="tr-TR" dirty="0"/>
                    <a:t>=50 cm olan yarım çemberin merkezindeki O noktasında oluşturduğu elektriksel potansiyel volt cinsinden nedir?</a:t>
                  </a:r>
                  <a:endParaRPr lang="en-US" dirty="0"/>
                </a:p>
              </p:txBody>
            </p:sp>
          </mc:Choice>
          <mc:Fallback xmlns="">
            <p:sp>
              <p:nvSpPr>
                <p:cNvPr id="2" name="Dikdörtgen 1"/>
                <p:cNvSpPr>
                  <a:spLocks noRot="1" noChangeAspect="1" noMove="1" noResize="1" noEditPoints="1" noAdjustHandles="1" noChangeArrowheads="1" noChangeShapeType="1" noTextEdit="1"/>
                </p:cNvSpPr>
                <p:nvPr/>
              </p:nvSpPr>
              <p:spPr>
                <a:xfrm>
                  <a:off x="2537252" y="692696"/>
                  <a:ext cx="6079027" cy="1200329"/>
                </a:xfrm>
                <a:prstGeom prst="rect">
                  <a:avLst/>
                </a:prstGeom>
                <a:blipFill>
                  <a:blip r:embed="rId2"/>
                  <a:stretch>
                    <a:fillRect l="-802" t="-35533" r="-301" b="-7614"/>
                  </a:stretch>
                </a:blipFill>
              </p:spPr>
              <p:txBody>
                <a:bodyPr/>
                <a:lstStyle/>
                <a:p>
                  <a:r>
                    <a:rPr lang="en-US">
                      <a:noFill/>
                    </a:rPr>
                    <a:t> </a:t>
                  </a:r>
                </a:p>
              </p:txBody>
            </p:sp>
          </mc:Fallback>
        </mc:AlternateContent>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80" y="377310"/>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up 5">
            <a:extLst>
              <a:ext uri="{FF2B5EF4-FFF2-40B4-BE49-F238E27FC236}">
                <a16:creationId xmlns:a16="http://schemas.microsoft.com/office/drawing/2014/main" id="{5F0076E6-F1EA-4BAB-B386-16ED96B14A7F}"/>
              </a:ext>
            </a:extLst>
          </p:cNvPr>
          <p:cNvGrpSpPr/>
          <p:nvPr/>
        </p:nvGrpSpPr>
        <p:grpSpPr>
          <a:xfrm>
            <a:off x="2537254" y="3013449"/>
            <a:ext cx="7002454" cy="1554101"/>
            <a:chOff x="2537254" y="3013449"/>
            <a:chExt cx="7002454" cy="1554101"/>
          </a:xfrm>
        </p:grpSpPr>
        <mc:AlternateContent xmlns:mc="http://schemas.openxmlformats.org/markup-compatibility/2006" xmlns:a14="http://schemas.microsoft.com/office/drawing/2010/main">
          <mc:Choice Requires="a14">
            <p:sp>
              <p:nvSpPr>
                <p:cNvPr id="4" name="Dikdörtgen 3"/>
                <p:cNvSpPr/>
                <p:nvPr/>
              </p:nvSpPr>
              <p:spPr>
                <a:xfrm>
                  <a:off x="2537254" y="3284984"/>
                  <a:ext cx="6079026" cy="1200329"/>
                </a:xfrm>
                <a:prstGeom prst="rect">
                  <a:avLst/>
                </a:prstGeom>
              </p:spPr>
              <p:txBody>
                <a:bodyPr wrap="square">
                  <a:spAutoFit/>
                </a:bodyPr>
                <a:lstStyle/>
                <a:p>
                  <a:r>
                    <a:rPr lang="en-US" dirty="0">
                      <a:sym typeface="Symbol"/>
                    </a:rPr>
                    <a:t>What is the electrical potential at the center (point O) of a non-uniformly charged semicircular ring of radius </a:t>
                  </a:r>
                  <a:r>
                    <a:rPr lang="en-US" i="1" dirty="0"/>
                    <a:t>R</a:t>
                  </a:r>
                  <a:r>
                    <a:rPr lang="en-US" dirty="0"/>
                    <a:t>=25 cm and  charge density </a:t>
                  </a:r>
                  <a14:m>
                    <m:oMath xmlns:m="http://schemas.openxmlformats.org/officeDocument/2006/math">
                      <m:r>
                        <a:rPr lang="en-US" i="1" smtClean="0">
                          <a:latin typeface="Cambria Math" panose="02040503050406030204" pitchFamily="18" charset="0"/>
                          <a:sym typeface="Symbol"/>
                        </a:rPr>
                        <m:t></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r>
                        <a:rPr lang="tr-TR" b="0" i="1" smtClean="0">
                          <a:latin typeface="Cambria Math" panose="02040503050406030204" pitchFamily="18" charset="0"/>
                        </a:rPr>
                        <m:t>−</m:t>
                      </m:r>
                      <m:r>
                        <a:rPr lang="en-US" b="0" i="1" smtClean="0">
                          <a:latin typeface="Cambria Math" panose="02040503050406030204" pitchFamily="18" charset="0"/>
                        </a:rPr>
                        <m:t>1.0</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m:t>
                          </m:r>
                        </m:sup>
                      </m:sSup>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oMath>
                  </a14:m>
                  <a:r>
                    <a:rPr lang="en-US" dirty="0"/>
                    <a:t> C/m? Give your answer in volts.</a:t>
                  </a:r>
                </a:p>
              </p:txBody>
            </p:sp>
          </mc:Choice>
          <mc:Fallback xmlns="">
            <p:sp>
              <p:nvSpPr>
                <p:cNvPr id="4" name="Dikdörtgen 3"/>
                <p:cNvSpPr>
                  <a:spLocks noRot="1" noChangeAspect="1" noMove="1" noResize="1" noEditPoints="1" noAdjustHandles="1" noChangeArrowheads="1" noChangeShapeType="1" noTextEdit="1"/>
                </p:cNvSpPr>
                <p:nvPr/>
              </p:nvSpPr>
              <p:spPr>
                <a:xfrm>
                  <a:off x="2537254" y="3284984"/>
                  <a:ext cx="6079026" cy="1200329"/>
                </a:xfrm>
                <a:prstGeom prst="rect">
                  <a:avLst/>
                </a:prstGeom>
                <a:blipFill>
                  <a:blip r:embed="rId4"/>
                  <a:stretch>
                    <a:fillRect l="-802" t="-3046" r="-602" b="-31472"/>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9B1F6227-861E-41A7-8250-E01C269DA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5" b="6777"/>
            <a:stretch/>
          </p:blipFill>
          <p:spPr bwMode="auto">
            <a:xfrm>
              <a:off x="8616279" y="3013449"/>
              <a:ext cx="923429" cy="155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Metin kutusu 8">
            <a:extLst>
              <a:ext uri="{FF2B5EF4-FFF2-40B4-BE49-F238E27FC236}">
                <a16:creationId xmlns:a16="http://schemas.microsoft.com/office/drawing/2014/main" id="{94650D02-19E2-4711-A306-93F83BE8AFE4}"/>
              </a:ext>
            </a:extLst>
          </p:cNvPr>
          <p:cNvSpPr txBox="1"/>
          <p:nvPr/>
        </p:nvSpPr>
        <p:spPr>
          <a:xfrm>
            <a:off x="9160476" y="5914768"/>
            <a:ext cx="1416908" cy="369332"/>
          </a:xfrm>
          <a:prstGeom prst="rect">
            <a:avLst/>
          </a:prstGeom>
          <a:noFill/>
        </p:spPr>
        <p:txBody>
          <a:bodyPr wrap="square" rtlCol="0">
            <a:spAutoFit/>
          </a:bodyPr>
          <a:lstStyle/>
          <a:p>
            <a:r>
              <a:rPr lang="tr-TR" dirty="0"/>
              <a:t>Cevap -18</a:t>
            </a:r>
            <a:endParaRPr lang="en-US" dirty="0"/>
          </a:p>
        </p:txBody>
      </p:sp>
      <p:sp>
        <p:nvSpPr>
          <p:cNvPr id="7" name="Metin kutusu 6">
            <a:extLst>
              <a:ext uri="{FF2B5EF4-FFF2-40B4-BE49-F238E27FC236}">
                <a16:creationId xmlns:a16="http://schemas.microsoft.com/office/drawing/2014/main" id="{7606FE0A-535E-427E-AE40-9EDA3891785E}"/>
              </a:ext>
            </a:extLst>
          </p:cNvPr>
          <p:cNvSpPr txBox="1"/>
          <p:nvPr/>
        </p:nvSpPr>
        <p:spPr>
          <a:xfrm>
            <a:off x="255373" y="222422"/>
            <a:ext cx="543697" cy="369332"/>
          </a:xfrm>
          <a:prstGeom prst="rect">
            <a:avLst/>
          </a:prstGeom>
          <a:noFill/>
        </p:spPr>
        <p:txBody>
          <a:bodyPr wrap="square" rtlCol="0">
            <a:spAutoFit/>
          </a:bodyPr>
          <a:lstStyle/>
          <a:p>
            <a:r>
              <a:rPr lang="tr-TR" dirty="0"/>
              <a:t>D1</a:t>
            </a:r>
            <a:endParaRPr lang="en-US" dirty="0"/>
          </a:p>
        </p:txBody>
      </p:sp>
    </p:spTree>
    <p:extLst>
      <p:ext uri="{BB962C8B-B14F-4D97-AF65-F5344CB8AC3E}">
        <p14:creationId xmlns:p14="http://schemas.microsoft.com/office/powerpoint/2010/main" val="1156159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BC517AE3-090D-415E-B418-6F3EDB2A9611}"/>
              </a:ext>
            </a:extLst>
          </p:cNvPr>
          <p:cNvSpPr txBox="1"/>
          <p:nvPr/>
        </p:nvSpPr>
        <p:spPr>
          <a:xfrm>
            <a:off x="10235328" y="5354320"/>
            <a:ext cx="1032112" cy="369332"/>
          </a:xfrm>
          <a:prstGeom prst="rect">
            <a:avLst/>
          </a:prstGeom>
          <a:noFill/>
        </p:spPr>
        <p:txBody>
          <a:bodyPr wrap="square" rtlCol="0">
            <a:spAutoFit/>
          </a:bodyPr>
          <a:lstStyle/>
          <a:p>
            <a:r>
              <a:rPr lang="tr-TR" dirty="0"/>
              <a:t>Cevap 4</a:t>
            </a:r>
            <a:endParaRPr lang="en-US" dirty="0"/>
          </a:p>
        </p:txBody>
      </p:sp>
      <p:grpSp>
        <p:nvGrpSpPr>
          <p:cNvPr id="11" name="Grup 10">
            <a:extLst>
              <a:ext uri="{FF2B5EF4-FFF2-40B4-BE49-F238E27FC236}">
                <a16:creationId xmlns:a16="http://schemas.microsoft.com/office/drawing/2014/main" id="{3E8570CC-FEFF-4A7D-B814-7D968C667B7A}"/>
              </a:ext>
            </a:extLst>
          </p:cNvPr>
          <p:cNvGrpSpPr/>
          <p:nvPr/>
        </p:nvGrpSpPr>
        <p:grpSpPr>
          <a:xfrm>
            <a:off x="467360" y="572419"/>
            <a:ext cx="10327838" cy="3211809"/>
            <a:chOff x="467360" y="572419"/>
            <a:chExt cx="10327838" cy="3211809"/>
          </a:xfrm>
        </p:grpSpPr>
        <p:grpSp>
          <p:nvGrpSpPr>
            <p:cNvPr id="4" name="Grup 3">
              <a:extLst>
                <a:ext uri="{FF2B5EF4-FFF2-40B4-BE49-F238E27FC236}">
                  <a16:creationId xmlns:a16="http://schemas.microsoft.com/office/drawing/2014/main" id="{CAE5958A-6898-4659-8E55-4D5C75F2E214}"/>
                </a:ext>
              </a:extLst>
            </p:cNvPr>
            <p:cNvGrpSpPr/>
            <p:nvPr/>
          </p:nvGrpSpPr>
          <p:grpSpPr>
            <a:xfrm>
              <a:off x="7349253" y="572419"/>
              <a:ext cx="3445945" cy="3211809"/>
              <a:chOff x="5479813" y="470819"/>
              <a:chExt cx="3445945" cy="3211809"/>
            </a:xfrm>
          </p:grpSpPr>
          <p:pic>
            <p:nvPicPr>
              <p:cNvPr id="2" name="Resim 1">
                <a:extLst>
                  <a:ext uri="{FF2B5EF4-FFF2-40B4-BE49-F238E27FC236}">
                    <a16:creationId xmlns:a16="http://schemas.microsoft.com/office/drawing/2014/main" id="{701F129A-1598-4255-98FE-F9E8DF97409B}"/>
                  </a:ext>
                </a:extLst>
              </p:cNvPr>
              <p:cNvPicPr>
                <a:picLocks noChangeAspect="1"/>
              </p:cNvPicPr>
              <p:nvPr/>
            </p:nvPicPr>
            <p:blipFill>
              <a:blip r:embed="rId2"/>
              <a:stretch>
                <a:fillRect/>
              </a:stretch>
            </p:blipFill>
            <p:spPr>
              <a:xfrm>
                <a:off x="5479813" y="548903"/>
                <a:ext cx="2886075" cy="3133725"/>
              </a:xfrm>
              <a:prstGeom prst="rect">
                <a:avLst/>
              </a:prstGeom>
            </p:spPr>
          </p:pic>
          <p:sp>
            <p:nvSpPr>
              <p:cNvPr id="3" name="Oval 2">
                <a:extLst>
                  <a:ext uri="{FF2B5EF4-FFF2-40B4-BE49-F238E27FC236}">
                    <a16:creationId xmlns:a16="http://schemas.microsoft.com/office/drawing/2014/main" id="{FB3B1663-84DE-4048-8AC3-5AC1A174D5C6}"/>
                  </a:ext>
                </a:extLst>
              </p:cNvPr>
              <p:cNvSpPr/>
              <p:nvPr/>
            </p:nvSpPr>
            <p:spPr>
              <a:xfrm>
                <a:off x="7485758" y="470819"/>
                <a:ext cx="1440000" cy="1440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etin kutusu 4">
              <a:extLst>
                <a:ext uri="{FF2B5EF4-FFF2-40B4-BE49-F238E27FC236}">
                  <a16:creationId xmlns:a16="http://schemas.microsoft.com/office/drawing/2014/main" id="{A94BA09D-8A84-4F3A-ADA2-F90CB7A81E71}"/>
                </a:ext>
              </a:extLst>
            </p:cNvPr>
            <p:cNvSpPr txBox="1"/>
            <p:nvPr/>
          </p:nvSpPr>
          <p:spPr>
            <a:xfrm>
              <a:off x="467361" y="934720"/>
              <a:ext cx="70611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conducting sphere is charged by an emf source </a:t>
              </a:r>
              <a:r>
                <a:rPr lang="en-US" i="1" dirty="0">
                  <a:latin typeface="Times New Roman" panose="02020603050405020304" pitchFamily="18" charset="0"/>
                  <a:ea typeface="Calibri" panose="020F0502020204030204" pitchFamily="34" charset="0"/>
                  <a:cs typeface="Times New Roman" panose="02020603050405020304" pitchFamily="18" charset="0"/>
                </a:rPr>
                <a:t>Ɛ </a:t>
              </a:r>
              <a:r>
                <a:rPr lang="en-US" dirty="0">
                  <a:latin typeface="Times New Roman" panose="02020603050405020304" pitchFamily="18" charset="0"/>
                  <a:cs typeface="Times New Roman" panose="02020603050405020304" pitchFamily="18" charset="0"/>
                </a:rPr>
                <a:t>through a </a:t>
              </a:r>
              <a:r>
                <a:rPr lang="tr-TR"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.00 MΩ resistor. When the sphere is fully charged, it has </a:t>
              </a:r>
              <a:r>
                <a:rPr lang="tr-TR"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µC charge. The highest current during the charging was 2 mA. How much work is done by the emf source during the charging? Give your answer in </a:t>
              </a:r>
              <a:r>
                <a:rPr lang="tr-TR"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J.</a:t>
              </a:r>
            </a:p>
          </p:txBody>
        </p:sp>
        <p:sp>
          <p:nvSpPr>
            <p:cNvPr id="6" name="Dikdörtgen 5">
              <a:extLst>
                <a:ext uri="{FF2B5EF4-FFF2-40B4-BE49-F238E27FC236}">
                  <a16:creationId xmlns:a16="http://schemas.microsoft.com/office/drawing/2014/main" id="{BE745EFE-9DF3-4986-8FF4-E9CEFD951538}"/>
                </a:ext>
              </a:extLst>
            </p:cNvPr>
            <p:cNvSpPr/>
            <p:nvPr/>
          </p:nvSpPr>
          <p:spPr>
            <a:xfrm>
              <a:off x="7165960" y="1930400"/>
              <a:ext cx="565800" cy="369332"/>
            </a:xfrm>
            <a:prstGeom prst="rect">
              <a:avLst/>
            </a:prstGeom>
          </p:spPr>
          <p:txBody>
            <a:bodyPr wrap="square">
              <a:spAutoFit/>
            </a:bodyPr>
            <a:lstStyle/>
            <a:p>
              <a:r>
                <a:rPr lang="en-US" i="1" dirty="0">
                  <a:latin typeface="Times New Roman" panose="02020603050405020304" pitchFamily="18" charset="0"/>
                  <a:ea typeface="Calibri" panose="020F0502020204030204" pitchFamily="34" charset="0"/>
                </a:rPr>
                <a:t>Ɛ</a:t>
              </a:r>
              <a:endParaRPr lang="en-US" dirty="0"/>
            </a:p>
          </p:txBody>
        </p:sp>
        <p:sp>
          <p:nvSpPr>
            <p:cNvPr id="7" name="Metin kutusu 6">
              <a:extLst>
                <a:ext uri="{FF2B5EF4-FFF2-40B4-BE49-F238E27FC236}">
                  <a16:creationId xmlns:a16="http://schemas.microsoft.com/office/drawing/2014/main" id="{C6DB6C6D-56C9-4D24-8FB9-62B7201C425D}"/>
                </a:ext>
              </a:extLst>
            </p:cNvPr>
            <p:cNvSpPr txBox="1"/>
            <p:nvPr/>
          </p:nvSpPr>
          <p:spPr>
            <a:xfrm>
              <a:off x="467360" y="2472745"/>
              <a:ext cx="7264399"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İletken bir küre 2,00 M</a:t>
              </a:r>
              <a:r>
                <a:rPr lang="el-GR" dirty="0">
                  <a:latin typeface="Times New Roman" panose="02020603050405020304" pitchFamily="18" charset="0"/>
                  <a:cs typeface="Times New Roman" panose="02020603050405020304" pitchFamily="18" charset="0"/>
                </a:rPr>
                <a:t>Ω</a:t>
              </a:r>
              <a:r>
                <a:rPr lang="tr-TR" dirty="0">
                  <a:latin typeface="Times New Roman" panose="02020603050405020304" pitchFamily="18" charset="0"/>
                  <a:cs typeface="Times New Roman" panose="02020603050405020304" pitchFamily="18" charset="0"/>
                </a:rPr>
                <a:t> direnç üzerinden </a:t>
              </a:r>
              <a:r>
                <a:rPr lang="en-US" i="1" dirty="0">
                  <a:latin typeface="Times New Roman" panose="02020603050405020304" pitchFamily="18" charset="0"/>
                  <a:ea typeface="Calibri" panose="020F0502020204030204" pitchFamily="34" charset="0"/>
                  <a:cs typeface="Times New Roman" panose="02020603050405020304" pitchFamily="18" charset="0"/>
                </a:rPr>
                <a:t>Ɛ</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emk</a:t>
              </a:r>
              <a:r>
                <a:rPr lang="tr-TR" dirty="0">
                  <a:latin typeface="Times New Roman" panose="02020603050405020304" pitchFamily="18" charset="0"/>
                  <a:ea typeface="Calibri" panose="020F0502020204030204" pitchFamily="34" charset="0"/>
                  <a:cs typeface="Times New Roman" panose="02020603050405020304" pitchFamily="18" charset="0"/>
                </a:rPr>
                <a:t> kaynağı ile yüklenmiştir.</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Küre tamamen yüklenince 1</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µ</a:t>
              </a:r>
              <a:r>
                <a:rPr lang="tr-TR" dirty="0">
                  <a:latin typeface="Times New Roman" panose="02020603050405020304" pitchFamily="18" charset="0"/>
                  <a:cs typeface="Times New Roman" panose="02020603050405020304" pitchFamily="18" charset="0"/>
                </a:rPr>
                <a:t>C yüke sahiptir. Yüklenme sırasında en yüksek akım değeri 2 </a:t>
              </a:r>
              <a:r>
                <a:rPr lang="tr-TR" dirty="0" err="1">
                  <a:latin typeface="Times New Roman" panose="02020603050405020304" pitchFamily="18" charset="0"/>
                  <a:cs typeface="Times New Roman" panose="02020603050405020304" pitchFamily="18" charset="0"/>
                </a:rPr>
                <a:t>mA</a:t>
              </a:r>
              <a:r>
                <a:rPr lang="tr-TR" dirty="0">
                  <a:latin typeface="Times New Roman" panose="02020603050405020304" pitchFamily="18" charset="0"/>
                  <a:cs typeface="Times New Roman" panose="02020603050405020304" pitchFamily="18" charset="0"/>
                </a:rPr>
                <a:t> olarak gözlenmiştir. Kürenin tamamen yüklenmesi sırasında </a:t>
              </a:r>
              <a:r>
                <a:rPr lang="tr-TR" dirty="0" err="1">
                  <a:latin typeface="Times New Roman" panose="02020603050405020304" pitchFamily="18" charset="0"/>
                  <a:cs typeface="Times New Roman" panose="02020603050405020304" pitchFamily="18" charset="0"/>
                </a:rPr>
                <a:t>emk</a:t>
              </a:r>
              <a:r>
                <a:rPr lang="tr-TR" dirty="0">
                  <a:latin typeface="Times New Roman" panose="02020603050405020304" pitchFamily="18" charset="0"/>
                  <a:cs typeface="Times New Roman" panose="02020603050405020304" pitchFamily="18" charset="0"/>
                </a:rPr>
                <a:t> kaynağı </a:t>
              </a:r>
              <a:r>
                <a:rPr lang="tr-TR" dirty="0" err="1">
                  <a:latin typeface="Times New Roman" panose="02020603050405020304" pitchFamily="18" charset="0"/>
                  <a:cs typeface="Times New Roman" panose="02020603050405020304" pitchFamily="18" charset="0"/>
                </a:rPr>
                <a:t>mJ</a:t>
              </a:r>
              <a:r>
                <a:rPr lang="tr-TR" dirty="0">
                  <a:latin typeface="Times New Roman" panose="02020603050405020304" pitchFamily="18" charset="0"/>
                  <a:cs typeface="Times New Roman" panose="02020603050405020304" pitchFamily="18" charset="0"/>
                </a:rPr>
                <a:t> cinsinden ne kadar iş yapar?</a:t>
              </a:r>
              <a:endParaRPr lang="en-US" dirty="0">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78EAD6F6-2CE0-47F9-A15B-B4BF9CDDCFC4}"/>
                </a:ext>
              </a:extLst>
            </p:cNvPr>
            <p:cNvSpPr txBox="1"/>
            <p:nvPr/>
          </p:nvSpPr>
          <p:spPr>
            <a:xfrm>
              <a:off x="8020239" y="796052"/>
              <a:ext cx="1046480" cy="369332"/>
            </a:xfrm>
            <a:prstGeom prst="rect">
              <a:avLst/>
            </a:prstGeom>
            <a:solidFill>
              <a:schemeClr val="bg1"/>
            </a:solidFill>
          </p:spPr>
          <p:txBody>
            <a:bodyPr wrap="square" rtlCol="0">
              <a:spAutoFit/>
            </a:bodyPr>
            <a:lstStyle/>
            <a:p>
              <a:r>
                <a:rPr lang="tr-TR" dirty="0"/>
                <a:t>2.00 M</a:t>
              </a:r>
              <a:r>
                <a:rPr lang="en-US" dirty="0">
                  <a:latin typeface="Times New Roman" panose="02020603050405020304" pitchFamily="18" charset="0"/>
                  <a:cs typeface="Times New Roman" panose="02020603050405020304" pitchFamily="18" charset="0"/>
                </a:rPr>
                <a:t>Ω</a:t>
              </a:r>
              <a:endParaRPr lang="en-US" dirty="0"/>
            </a:p>
          </p:txBody>
        </p:sp>
      </p:grpSp>
      <p:sp>
        <p:nvSpPr>
          <p:cNvPr id="10" name="Metin kutusu 9">
            <a:extLst>
              <a:ext uri="{FF2B5EF4-FFF2-40B4-BE49-F238E27FC236}">
                <a16:creationId xmlns:a16="http://schemas.microsoft.com/office/drawing/2014/main" id="{1C3B4D6F-DAD8-4DB8-9503-EE42044530BE}"/>
              </a:ext>
            </a:extLst>
          </p:cNvPr>
          <p:cNvSpPr txBox="1"/>
          <p:nvPr/>
        </p:nvSpPr>
        <p:spPr>
          <a:xfrm>
            <a:off x="298484" y="6397904"/>
            <a:ext cx="741684" cy="369332"/>
          </a:xfrm>
          <a:prstGeom prst="rect">
            <a:avLst/>
          </a:prstGeom>
          <a:noFill/>
        </p:spPr>
        <p:txBody>
          <a:bodyPr wrap="square" rtlCol="0">
            <a:spAutoFit/>
          </a:bodyPr>
          <a:lstStyle/>
          <a:p>
            <a:r>
              <a:rPr lang="tr-TR" dirty="0"/>
              <a:t>C10</a:t>
            </a:r>
            <a:endParaRPr lang="en-US" dirty="0"/>
          </a:p>
        </p:txBody>
      </p:sp>
    </p:spTree>
    <p:extLst>
      <p:ext uri="{BB962C8B-B14F-4D97-AF65-F5344CB8AC3E}">
        <p14:creationId xmlns:p14="http://schemas.microsoft.com/office/powerpoint/2010/main" val="2628717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74AA0073-CBCA-4E33-B3C9-65B35EF6808C}"/>
              </a:ext>
            </a:extLst>
          </p:cNvPr>
          <p:cNvGrpSpPr/>
          <p:nvPr/>
        </p:nvGrpSpPr>
        <p:grpSpPr>
          <a:xfrm>
            <a:off x="467361" y="572419"/>
            <a:ext cx="10327837" cy="3211809"/>
            <a:chOff x="467361" y="572419"/>
            <a:chExt cx="10327837" cy="3211809"/>
          </a:xfrm>
        </p:grpSpPr>
        <p:grpSp>
          <p:nvGrpSpPr>
            <p:cNvPr id="4" name="Grup 3">
              <a:extLst>
                <a:ext uri="{FF2B5EF4-FFF2-40B4-BE49-F238E27FC236}">
                  <a16:creationId xmlns:a16="http://schemas.microsoft.com/office/drawing/2014/main" id="{CAE5958A-6898-4659-8E55-4D5C75F2E214}"/>
                </a:ext>
              </a:extLst>
            </p:cNvPr>
            <p:cNvGrpSpPr/>
            <p:nvPr/>
          </p:nvGrpSpPr>
          <p:grpSpPr>
            <a:xfrm>
              <a:off x="7349253" y="572419"/>
              <a:ext cx="3445945" cy="3211809"/>
              <a:chOff x="5479813" y="470819"/>
              <a:chExt cx="3445945" cy="3211809"/>
            </a:xfrm>
          </p:grpSpPr>
          <p:pic>
            <p:nvPicPr>
              <p:cNvPr id="2" name="Resim 1">
                <a:extLst>
                  <a:ext uri="{FF2B5EF4-FFF2-40B4-BE49-F238E27FC236}">
                    <a16:creationId xmlns:a16="http://schemas.microsoft.com/office/drawing/2014/main" id="{701F129A-1598-4255-98FE-F9E8DF97409B}"/>
                  </a:ext>
                </a:extLst>
              </p:cNvPr>
              <p:cNvPicPr>
                <a:picLocks noChangeAspect="1"/>
              </p:cNvPicPr>
              <p:nvPr/>
            </p:nvPicPr>
            <p:blipFill>
              <a:blip r:embed="rId2"/>
              <a:stretch>
                <a:fillRect/>
              </a:stretch>
            </p:blipFill>
            <p:spPr>
              <a:xfrm>
                <a:off x="5479813" y="548903"/>
                <a:ext cx="2886075" cy="3133725"/>
              </a:xfrm>
              <a:prstGeom prst="rect">
                <a:avLst/>
              </a:prstGeom>
            </p:spPr>
          </p:pic>
          <p:sp>
            <p:nvSpPr>
              <p:cNvPr id="3" name="Oval 2">
                <a:extLst>
                  <a:ext uri="{FF2B5EF4-FFF2-40B4-BE49-F238E27FC236}">
                    <a16:creationId xmlns:a16="http://schemas.microsoft.com/office/drawing/2014/main" id="{FB3B1663-84DE-4048-8AC3-5AC1A174D5C6}"/>
                  </a:ext>
                </a:extLst>
              </p:cNvPr>
              <p:cNvSpPr/>
              <p:nvPr/>
            </p:nvSpPr>
            <p:spPr>
              <a:xfrm>
                <a:off x="7485758" y="470819"/>
                <a:ext cx="1440000" cy="1440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etin kutusu 4">
              <a:extLst>
                <a:ext uri="{FF2B5EF4-FFF2-40B4-BE49-F238E27FC236}">
                  <a16:creationId xmlns:a16="http://schemas.microsoft.com/office/drawing/2014/main" id="{A94BA09D-8A84-4F3A-ADA2-F90CB7A81E71}"/>
                </a:ext>
              </a:extLst>
            </p:cNvPr>
            <p:cNvSpPr txBox="1"/>
            <p:nvPr/>
          </p:nvSpPr>
          <p:spPr>
            <a:xfrm>
              <a:off x="467361" y="934720"/>
              <a:ext cx="70611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conducting sphere is charged by an emf source </a:t>
              </a:r>
              <a:r>
                <a:rPr lang="en-US" i="1" dirty="0">
                  <a:latin typeface="Times New Roman" panose="02020603050405020304" pitchFamily="18" charset="0"/>
                  <a:ea typeface="Calibri" panose="020F0502020204030204" pitchFamily="34" charset="0"/>
                  <a:cs typeface="Times New Roman" panose="02020603050405020304" pitchFamily="18" charset="0"/>
                </a:rPr>
                <a:t>Ɛ </a:t>
              </a:r>
              <a:r>
                <a:rPr lang="en-US" dirty="0">
                  <a:latin typeface="Times New Roman" panose="02020603050405020304" pitchFamily="18" charset="0"/>
                  <a:cs typeface="Times New Roman" panose="02020603050405020304" pitchFamily="18" charset="0"/>
                </a:rPr>
                <a:t>through a 1.00 MΩ resistor. When the sphere is fully charged, it has 1 µC charge. The highest current during the charging was 1 mA. What is the radius of the sphere in meters?</a:t>
              </a:r>
            </a:p>
          </p:txBody>
        </p:sp>
        <p:sp>
          <p:nvSpPr>
            <p:cNvPr id="6" name="Dikdörtgen 5">
              <a:extLst>
                <a:ext uri="{FF2B5EF4-FFF2-40B4-BE49-F238E27FC236}">
                  <a16:creationId xmlns:a16="http://schemas.microsoft.com/office/drawing/2014/main" id="{BE745EFE-9DF3-4986-8FF4-E9CEFD951538}"/>
                </a:ext>
              </a:extLst>
            </p:cNvPr>
            <p:cNvSpPr/>
            <p:nvPr/>
          </p:nvSpPr>
          <p:spPr>
            <a:xfrm>
              <a:off x="7165960" y="1930400"/>
              <a:ext cx="565800" cy="369332"/>
            </a:xfrm>
            <a:prstGeom prst="rect">
              <a:avLst/>
            </a:prstGeom>
          </p:spPr>
          <p:txBody>
            <a:bodyPr wrap="square">
              <a:spAutoFit/>
            </a:bodyPr>
            <a:lstStyle/>
            <a:p>
              <a:r>
                <a:rPr lang="en-US" i="1" dirty="0">
                  <a:latin typeface="Times New Roman" panose="02020603050405020304" pitchFamily="18" charset="0"/>
                  <a:ea typeface="Calibri" panose="020F0502020204030204" pitchFamily="34" charset="0"/>
                </a:rPr>
                <a:t>Ɛ</a:t>
              </a:r>
              <a:endParaRPr lang="en-US" dirty="0"/>
            </a:p>
          </p:txBody>
        </p:sp>
        <p:sp>
          <p:nvSpPr>
            <p:cNvPr id="7" name="Metin kutusu 6">
              <a:extLst>
                <a:ext uri="{FF2B5EF4-FFF2-40B4-BE49-F238E27FC236}">
                  <a16:creationId xmlns:a16="http://schemas.microsoft.com/office/drawing/2014/main" id="{C6DB6C6D-56C9-4D24-8FB9-62B7201C425D}"/>
                </a:ext>
              </a:extLst>
            </p:cNvPr>
            <p:cNvSpPr txBox="1"/>
            <p:nvPr/>
          </p:nvSpPr>
          <p:spPr>
            <a:xfrm>
              <a:off x="467361" y="2472745"/>
              <a:ext cx="6981500"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İletken bir küre 1,00 M</a:t>
              </a:r>
              <a:r>
                <a:rPr lang="el-GR" dirty="0">
                  <a:latin typeface="Times New Roman" panose="02020603050405020304" pitchFamily="18" charset="0"/>
                  <a:cs typeface="Times New Roman" panose="02020603050405020304" pitchFamily="18" charset="0"/>
                </a:rPr>
                <a:t>Ω</a:t>
              </a:r>
              <a:r>
                <a:rPr lang="tr-TR" dirty="0">
                  <a:latin typeface="Times New Roman" panose="02020603050405020304" pitchFamily="18" charset="0"/>
                  <a:cs typeface="Times New Roman" panose="02020603050405020304" pitchFamily="18" charset="0"/>
                </a:rPr>
                <a:t> direnç üzerinden </a:t>
              </a:r>
              <a:r>
                <a:rPr lang="en-US" i="1" dirty="0">
                  <a:latin typeface="Times New Roman" panose="02020603050405020304" pitchFamily="18" charset="0"/>
                  <a:ea typeface="Calibri" panose="020F0502020204030204" pitchFamily="34" charset="0"/>
                  <a:cs typeface="Times New Roman" panose="02020603050405020304" pitchFamily="18" charset="0"/>
                </a:rPr>
                <a:t>Ɛ</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emk</a:t>
              </a:r>
              <a:r>
                <a:rPr lang="tr-TR" dirty="0">
                  <a:latin typeface="Times New Roman" panose="02020603050405020304" pitchFamily="18" charset="0"/>
                  <a:ea typeface="Calibri" panose="020F0502020204030204" pitchFamily="34" charset="0"/>
                  <a:cs typeface="Times New Roman" panose="02020603050405020304" pitchFamily="18" charset="0"/>
                </a:rPr>
                <a:t> kaynağı ile yüklenmiştir.</a:t>
              </a:r>
              <a:r>
                <a:rPr lang="tr-TR" i="1" dirty="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Küre tamamen yüklenince </a:t>
              </a:r>
              <a:r>
                <a:rPr lang="tr-TR"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µ</a:t>
              </a:r>
              <a:r>
                <a:rPr lang="tr-TR" dirty="0">
                  <a:latin typeface="Times New Roman" panose="02020603050405020304" pitchFamily="18" charset="0"/>
                  <a:cs typeface="Times New Roman" panose="02020603050405020304" pitchFamily="18" charset="0"/>
                </a:rPr>
                <a:t>C yüke sahiptir. Yüklenme sırasında en yüksek akım değeri 1 </a:t>
              </a:r>
              <a:r>
                <a:rPr lang="tr-TR" dirty="0" err="1">
                  <a:latin typeface="Times New Roman" panose="02020603050405020304" pitchFamily="18" charset="0"/>
                  <a:cs typeface="Times New Roman" panose="02020603050405020304" pitchFamily="18" charset="0"/>
                </a:rPr>
                <a:t>mA</a:t>
              </a:r>
              <a:r>
                <a:rPr lang="tr-TR" dirty="0">
                  <a:latin typeface="Times New Roman" panose="02020603050405020304" pitchFamily="18" charset="0"/>
                  <a:cs typeface="Times New Roman" panose="02020603050405020304" pitchFamily="18" charset="0"/>
                </a:rPr>
                <a:t> olarak gözlenmiştir. Kürenin yarıçapı metre cinsinden nedir?</a:t>
              </a:r>
              <a:endParaRPr lang="en-US" dirty="0">
                <a:latin typeface="Times New Roman" panose="02020603050405020304" pitchFamily="18" charset="0"/>
                <a:cs typeface="Times New Roman" panose="02020603050405020304" pitchFamily="18" charset="0"/>
              </a:endParaRPr>
            </a:p>
          </p:txBody>
        </p:sp>
      </p:grpSp>
      <p:sp>
        <p:nvSpPr>
          <p:cNvPr id="8" name="Metin kutusu 7">
            <a:extLst>
              <a:ext uri="{FF2B5EF4-FFF2-40B4-BE49-F238E27FC236}">
                <a16:creationId xmlns:a16="http://schemas.microsoft.com/office/drawing/2014/main" id="{AA43AEA8-432F-4051-9C8E-1BB28DE74AF8}"/>
              </a:ext>
            </a:extLst>
          </p:cNvPr>
          <p:cNvSpPr txBox="1"/>
          <p:nvPr/>
        </p:nvSpPr>
        <p:spPr>
          <a:xfrm>
            <a:off x="10235328" y="5831840"/>
            <a:ext cx="778112" cy="369332"/>
          </a:xfrm>
          <a:prstGeom prst="rect">
            <a:avLst/>
          </a:prstGeom>
          <a:noFill/>
        </p:spPr>
        <p:txBody>
          <a:bodyPr wrap="square" rtlCol="0">
            <a:spAutoFit/>
          </a:bodyPr>
          <a:lstStyle/>
          <a:p>
            <a:r>
              <a:rPr lang="tr-TR" dirty="0"/>
              <a:t>9</a:t>
            </a:r>
            <a:endParaRPr lang="en-US" dirty="0"/>
          </a:p>
        </p:txBody>
      </p:sp>
      <p:sp>
        <p:nvSpPr>
          <p:cNvPr id="9" name="Metin kutusu 8">
            <a:extLst>
              <a:ext uri="{FF2B5EF4-FFF2-40B4-BE49-F238E27FC236}">
                <a16:creationId xmlns:a16="http://schemas.microsoft.com/office/drawing/2014/main" id="{6F982015-F974-4DC5-98C9-2CDF37A424D8}"/>
              </a:ext>
            </a:extLst>
          </p:cNvPr>
          <p:cNvSpPr txBox="1"/>
          <p:nvPr/>
        </p:nvSpPr>
        <p:spPr>
          <a:xfrm>
            <a:off x="298484" y="6397904"/>
            <a:ext cx="741684" cy="369332"/>
          </a:xfrm>
          <a:prstGeom prst="rect">
            <a:avLst/>
          </a:prstGeom>
          <a:noFill/>
        </p:spPr>
        <p:txBody>
          <a:bodyPr wrap="square" rtlCol="0">
            <a:spAutoFit/>
          </a:bodyPr>
          <a:lstStyle/>
          <a:p>
            <a:r>
              <a:rPr lang="tr-TR" dirty="0"/>
              <a:t>D10</a:t>
            </a:r>
            <a:endParaRPr lang="en-US" dirty="0"/>
          </a:p>
        </p:txBody>
      </p:sp>
    </p:spTree>
    <p:extLst>
      <p:ext uri="{BB962C8B-B14F-4D97-AF65-F5344CB8AC3E}">
        <p14:creationId xmlns:p14="http://schemas.microsoft.com/office/powerpoint/2010/main" val="296435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98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491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744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22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3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872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191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63552" y="764704"/>
            <a:ext cx="8136904" cy="1754326"/>
          </a:xfrm>
          <a:prstGeom prst="rect">
            <a:avLst/>
          </a:prstGeom>
        </p:spPr>
        <p:txBody>
          <a:bodyPr wrap="square">
            <a:spAutoFit/>
          </a:bodyPr>
          <a:lstStyle/>
          <a:p>
            <a:r>
              <a:rPr lang="tr-TR" dirty="0"/>
              <a:t>Yarıçapı 1,0 m olan ve düzgün olmayan yük dağılımına sahip bir kürenin yük yoğunluğu, </a:t>
            </a:r>
            <a:r>
              <a:rPr lang="tr-TR" i="1" dirty="0"/>
              <a:t>r</a:t>
            </a:r>
            <a:r>
              <a:rPr lang="tr-TR" dirty="0"/>
              <a:t> metre cinsinden olmak üzere:</a:t>
            </a:r>
          </a:p>
          <a:p>
            <a:r>
              <a:rPr lang="tr-TR" i="1" dirty="0"/>
              <a:t>r </a:t>
            </a:r>
            <a:r>
              <a:rPr lang="tr-TR" dirty="0"/>
              <a:t>≤ 1,0 m için </a:t>
            </a:r>
            <a:r>
              <a:rPr lang="el-GR" dirty="0"/>
              <a:t>ρ</a:t>
            </a:r>
            <a:r>
              <a:rPr lang="tr-TR" dirty="0"/>
              <a:t>(</a:t>
            </a:r>
            <a:r>
              <a:rPr lang="tr-TR" i="1" dirty="0"/>
              <a:t>r</a:t>
            </a:r>
            <a:r>
              <a:rPr lang="tr-TR" dirty="0"/>
              <a:t>)= </a:t>
            </a:r>
            <a:r>
              <a:rPr lang="el-GR" dirty="0"/>
              <a:t>ρ</a:t>
            </a:r>
            <a:r>
              <a:rPr lang="tr-TR" baseline="-25000" dirty="0"/>
              <a:t>0</a:t>
            </a:r>
            <a:r>
              <a:rPr lang="tr-TR" dirty="0"/>
              <a:t>(1-4</a:t>
            </a:r>
            <a:r>
              <a:rPr lang="tr-TR" i="1" dirty="0"/>
              <a:t>r</a:t>
            </a:r>
            <a:r>
              <a:rPr lang="tr-TR" dirty="0"/>
              <a:t>/3)</a:t>
            </a:r>
            <a:endParaRPr lang="en-US" dirty="0"/>
          </a:p>
          <a:p>
            <a:r>
              <a:rPr lang="tr-TR" i="1" dirty="0"/>
              <a:t>r </a:t>
            </a:r>
            <a:r>
              <a:rPr lang="tr-TR" dirty="0"/>
              <a:t>&gt; 1,0 m için </a:t>
            </a:r>
            <a:r>
              <a:rPr lang="el-GR" dirty="0"/>
              <a:t>ρ</a:t>
            </a:r>
            <a:r>
              <a:rPr lang="tr-TR" dirty="0"/>
              <a:t>(</a:t>
            </a:r>
            <a:r>
              <a:rPr lang="tr-TR" i="1" dirty="0"/>
              <a:t>r</a:t>
            </a:r>
            <a:r>
              <a:rPr lang="tr-TR" dirty="0"/>
              <a:t>)= 0  olarak verilmiştir.</a:t>
            </a:r>
          </a:p>
          <a:p>
            <a:endParaRPr lang="tr-TR" dirty="0"/>
          </a:p>
          <a:p>
            <a:r>
              <a:rPr lang="tr-TR" dirty="0"/>
              <a:t>Elektrik alanın büyüklüğünün maksimum olduğu </a:t>
            </a:r>
            <a:r>
              <a:rPr lang="tr-TR" i="1" dirty="0"/>
              <a:t>r</a:t>
            </a:r>
            <a:r>
              <a:rPr lang="tr-TR" dirty="0"/>
              <a:t> değeri metre cinsinden nedir?</a:t>
            </a:r>
            <a:endParaRPr lang="en-US" dirty="0"/>
          </a:p>
        </p:txBody>
      </p:sp>
      <p:sp>
        <p:nvSpPr>
          <p:cNvPr id="16" name="Dikdörtgen 15"/>
          <p:cNvSpPr/>
          <p:nvPr/>
        </p:nvSpPr>
        <p:spPr>
          <a:xfrm>
            <a:off x="1919536" y="3871323"/>
            <a:ext cx="8136904" cy="1754326"/>
          </a:xfrm>
          <a:prstGeom prst="rect">
            <a:avLst/>
          </a:prstGeom>
        </p:spPr>
        <p:txBody>
          <a:bodyPr wrap="square">
            <a:spAutoFit/>
          </a:bodyPr>
          <a:lstStyle/>
          <a:p>
            <a:r>
              <a:rPr lang="en-US" dirty="0"/>
              <a:t>The charge density</a:t>
            </a:r>
            <a:r>
              <a:rPr lang="tr-TR" dirty="0"/>
              <a:t> of a </a:t>
            </a:r>
            <a:r>
              <a:rPr lang="en-US" dirty="0"/>
              <a:t>non-uniformly</a:t>
            </a:r>
            <a:r>
              <a:rPr lang="tr-TR" dirty="0"/>
              <a:t> </a:t>
            </a:r>
            <a:r>
              <a:rPr lang="en-US" dirty="0"/>
              <a:t>charged sphere of radius </a:t>
            </a:r>
            <a:r>
              <a:rPr lang="tr-TR" dirty="0"/>
              <a:t>1.0 m</a:t>
            </a:r>
            <a:r>
              <a:rPr lang="en-US" dirty="0"/>
              <a:t> is given </a:t>
            </a:r>
            <a:r>
              <a:rPr lang="tr-TR" dirty="0"/>
              <a:t>as:</a:t>
            </a:r>
          </a:p>
          <a:p>
            <a:r>
              <a:rPr lang="en-US" i="1" dirty="0"/>
              <a:t>For</a:t>
            </a:r>
            <a:r>
              <a:rPr lang="tr-TR" i="1" dirty="0"/>
              <a:t> r </a:t>
            </a:r>
            <a:r>
              <a:rPr lang="tr-TR" dirty="0"/>
              <a:t>≤</a:t>
            </a:r>
            <a:r>
              <a:rPr lang="tr-TR" i="1" dirty="0"/>
              <a:t> </a:t>
            </a:r>
            <a:r>
              <a:rPr lang="tr-TR" dirty="0"/>
              <a:t>1.0 m; </a:t>
            </a:r>
            <a:r>
              <a:rPr lang="el-GR" dirty="0"/>
              <a:t>ρ</a:t>
            </a:r>
            <a:r>
              <a:rPr lang="tr-TR" dirty="0"/>
              <a:t>(</a:t>
            </a:r>
            <a:r>
              <a:rPr lang="tr-TR" i="1" dirty="0"/>
              <a:t>r</a:t>
            </a:r>
            <a:r>
              <a:rPr lang="tr-TR" dirty="0"/>
              <a:t>)= </a:t>
            </a:r>
            <a:r>
              <a:rPr lang="el-GR" dirty="0"/>
              <a:t>ρ</a:t>
            </a:r>
            <a:r>
              <a:rPr lang="tr-TR" baseline="-25000" dirty="0"/>
              <a:t>0</a:t>
            </a:r>
            <a:r>
              <a:rPr lang="tr-TR" dirty="0"/>
              <a:t>(1-4</a:t>
            </a:r>
            <a:r>
              <a:rPr lang="tr-TR" i="1" dirty="0"/>
              <a:t>r</a:t>
            </a:r>
            <a:r>
              <a:rPr lang="tr-TR" dirty="0"/>
              <a:t>/3)</a:t>
            </a:r>
            <a:endParaRPr lang="en-US" dirty="0"/>
          </a:p>
          <a:p>
            <a:r>
              <a:rPr lang="en-US" i="1" dirty="0"/>
              <a:t>For</a:t>
            </a:r>
            <a:r>
              <a:rPr lang="tr-TR" i="1" dirty="0"/>
              <a:t> r &gt; </a:t>
            </a:r>
            <a:r>
              <a:rPr lang="tr-TR" dirty="0"/>
              <a:t>1.0 m</a:t>
            </a:r>
            <a:r>
              <a:rPr lang="tr-TR" i="1" dirty="0"/>
              <a:t>;</a:t>
            </a:r>
            <a:r>
              <a:rPr lang="tr-TR" dirty="0"/>
              <a:t> </a:t>
            </a:r>
            <a:r>
              <a:rPr lang="el-GR" dirty="0"/>
              <a:t>ρ</a:t>
            </a:r>
            <a:r>
              <a:rPr lang="tr-TR" dirty="0"/>
              <a:t>(</a:t>
            </a:r>
            <a:r>
              <a:rPr lang="tr-TR" i="1" dirty="0"/>
              <a:t>r</a:t>
            </a:r>
            <a:r>
              <a:rPr lang="tr-TR" dirty="0"/>
              <a:t>)= 0,</a:t>
            </a:r>
          </a:p>
          <a:p>
            <a:r>
              <a:rPr lang="en-US" dirty="0"/>
              <a:t>where r is in meters</a:t>
            </a:r>
            <a:r>
              <a:rPr lang="tr-TR" dirty="0"/>
              <a:t>.</a:t>
            </a:r>
          </a:p>
          <a:p>
            <a:endParaRPr lang="tr-TR" dirty="0"/>
          </a:p>
          <a:p>
            <a:r>
              <a:rPr lang="en-US" dirty="0"/>
              <a:t>What is the value of </a:t>
            </a:r>
            <a:r>
              <a:rPr lang="en-US" i="1" dirty="0"/>
              <a:t>r</a:t>
            </a:r>
            <a:r>
              <a:rPr lang="en-US" dirty="0"/>
              <a:t> </a:t>
            </a:r>
            <a:r>
              <a:rPr lang="tr-TR" dirty="0"/>
              <a:t>in </a:t>
            </a:r>
            <a:r>
              <a:rPr lang="en-US" dirty="0"/>
              <a:t>meters</a:t>
            </a:r>
            <a:r>
              <a:rPr lang="tr-TR" dirty="0"/>
              <a:t> </a:t>
            </a:r>
            <a:r>
              <a:rPr lang="en-US" dirty="0"/>
              <a:t>for which the electric field is maximum</a:t>
            </a:r>
            <a:r>
              <a:rPr lang="tr-TR" dirty="0"/>
              <a:t>?</a:t>
            </a:r>
            <a:endParaRPr lang="en-US" dirty="0"/>
          </a:p>
        </p:txBody>
      </p:sp>
      <p:sp>
        <p:nvSpPr>
          <p:cNvPr id="3" name="Metin kutusu 2">
            <a:extLst>
              <a:ext uri="{FF2B5EF4-FFF2-40B4-BE49-F238E27FC236}">
                <a16:creationId xmlns:a16="http://schemas.microsoft.com/office/drawing/2014/main" id="{FF164AD5-AB8A-46CE-AA0B-2EC5FC466DB5}"/>
              </a:ext>
            </a:extLst>
          </p:cNvPr>
          <p:cNvSpPr txBox="1"/>
          <p:nvPr/>
        </p:nvSpPr>
        <p:spPr>
          <a:xfrm>
            <a:off x="9803027" y="5807676"/>
            <a:ext cx="1100238" cy="369332"/>
          </a:xfrm>
          <a:prstGeom prst="rect">
            <a:avLst/>
          </a:prstGeom>
          <a:noFill/>
        </p:spPr>
        <p:txBody>
          <a:bodyPr wrap="none" rtlCol="0">
            <a:spAutoFit/>
          </a:bodyPr>
          <a:lstStyle/>
          <a:p>
            <a:r>
              <a:rPr lang="tr-TR" dirty="0"/>
              <a:t>Cevap 0.5</a:t>
            </a:r>
            <a:endParaRPr lang="en-US" dirty="0"/>
          </a:p>
        </p:txBody>
      </p:sp>
      <p:sp>
        <p:nvSpPr>
          <p:cNvPr id="7" name="Metin kutusu 6">
            <a:extLst>
              <a:ext uri="{FF2B5EF4-FFF2-40B4-BE49-F238E27FC236}">
                <a16:creationId xmlns:a16="http://schemas.microsoft.com/office/drawing/2014/main" id="{4154D42E-831B-4F29-951B-C6AFC99780E3}"/>
              </a:ext>
            </a:extLst>
          </p:cNvPr>
          <p:cNvSpPr txBox="1"/>
          <p:nvPr/>
        </p:nvSpPr>
        <p:spPr>
          <a:xfrm>
            <a:off x="255373" y="222422"/>
            <a:ext cx="543697" cy="369332"/>
          </a:xfrm>
          <a:prstGeom prst="rect">
            <a:avLst/>
          </a:prstGeom>
          <a:noFill/>
        </p:spPr>
        <p:txBody>
          <a:bodyPr wrap="square" rtlCol="0">
            <a:spAutoFit/>
          </a:bodyPr>
          <a:lstStyle/>
          <a:p>
            <a:r>
              <a:rPr lang="tr-TR" dirty="0"/>
              <a:t>A2</a:t>
            </a:r>
            <a:endParaRPr lang="en-US" dirty="0"/>
          </a:p>
        </p:txBody>
      </p:sp>
    </p:spTree>
    <p:extLst>
      <p:ext uri="{BB962C8B-B14F-4D97-AF65-F5344CB8AC3E}">
        <p14:creationId xmlns:p14="http://schemas.microsoft.com/office/powerpoint/2010/main" val="1458967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25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367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665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320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649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790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706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30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386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4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63552" y="764704"/>
            <a:ext cx="8136904" cy="1754326"/>
          </a:xfrm>
          <a:prstGeom prst="rect">
            <a:avLst/>
          </a:prstGeom>
        </p:spPr>
        <p:txBody>
          <a:bodyPr wrap="square">
            <a:spAutoFit/>
          </a:bodyPr>
          <a:lstStyle/>
          <a:p>
            <a:r>
              <a:rPr lang="tr-TR" dirty="0"/>
              <a:t>Yarıçapı 1,0 m olan ve düzgün olmayan yük dağılımına sahip bir kürenin yük yoğunluğu, </a:t>
            </a:r>
            <a:r>
              <a:rPr lang="tr-TR" i="1" dirty="0"/>
              <a:t>r</a:t>
            </a:r>
            <a:r>
              <a:rPr lang="tr-TR" dirty="0"/>
              <a:t> metre cinsinden olmak üzere:</a:t>
            </a:r>
          </a:p>
          <a:p>
            <a:r>
              <a:rPr lang="tr-TR" i="1" dirty="0"/>
              <a:t>r </a:t>
            </a:r>
            <a:r>
              <a:rPr lang="tr-TR" dirty="0"/>
              <a:t>≤ 1,0 m için </a:t>
            </a:r>
            <a:r>
              <a:rPr lang="el-GR" dirty="0"/>
              <a:t>ρ</a:t>
            </a:r>
            <a:r>
              <a:rPr lang="tr-TR" dirty="0"/>
              <a:t>(</a:t>
            </a:r>
            <a:r>
              <a:rPr lang="tr-TR" i="1" dirty="0"/>
              <a:t>r</a:t>
            </a:r>
            <a:r>
              <a:rPr lang="tr-TR" dirty="0"/>
              <a:t>)= 2</a:t>
            </a:r>
            <a:r>
              <a:rPr lang="el-GR" dirty="0"/>
              <a:t>ρ</a:t>
            </a:r>
            <a:r>
              <a:rPr lang="tr-TR" baseline="-25000" dirty="0"/>
              <a:t>0</a:t>
            </a:r>
            <a:r>
              <a:rPr lang="tr-TR" dirty="0"/>
              <a:t>(1-8</a:t>
            </a:r>
            <a:r>
              <a:rPr lang="tr-TR" i="1" dirty="0"/>
              <a:t>r</a:t>
            </a:r>
            <a:r>
              <a:rPr lang="tr-TR" dirty="0"/>
              <a:t>/3)</a:t>
            </a:r>
            <a:endParaRPr lang="en-US" dirty="0"/>
          </a:p>
          <a:p>
            <a:r>
              <a:rPr lang="tr-TR" i="1" dirty="0"/>
              <a:t>r </a:t>
            </a:r>
            <a:r>
              <a:rPr lang="tr-TR" dirty="0"/>
              <a:t>&gt; 1,0 m için </a:t>
            </a:r>
            <a:r>
              <a:rPr lang="el-GR" dirty="0"/>
              <a:t>ρ</a:t>
            </a:r>
            <a:r>
              <a:rPr lang="tr-TR" dirty="0"/>
              <a:t>(</a:t>
            </a:r>
            <a:r>
              <a:rPr lang="tr-TR" i="1" dirty="0"/>
              <a:t>r</a:t>
            </a:r>
            <a:r>
              <a:rPr lang="tr-TR" dirty="0"/>
              <a:t>)= 0  olarak verilmiştir.</a:t>
            </a:r>
          </a:p>
          <a:p>
            <a:endParaRPr lang="tr-TR" dirty="0"/>
          </a:p>
          <a:p>
            <a:r>
              <a:rPr lang="tr-TR" dirty="0"/>
              <a:t>Elektrik alanın büyüklüğünün maksimum olduğu </a:t>
            </a:r>
            <a:r>
              <a:rPr lang="tr-TR" i="1" dirty="0"/>
              <a:t>r</a:t>
            </a:r>
            <a:r>
              <a:rPr lang="tr-TR" dirty="0"/>
              <a:t> değeri metre cinsinden nedir?</a:t>
            </a:r>
            <a:endParaRPr lang="en-US" dirty="0"/>
          </a:p>
        </p:txBody>
      </p:sp>
      <p:sp>
        <p:nvSpPr>
          <p:cNvPr id="16" name="Dikdörtgen 15"/>
          <p:cNvSpPr/>
          <p:nvPr/>
        </p:nvSpPr>
        <p:spPr>
          <a:xfrm>
            <a:off x="1919536" y="3871323"/>
            <a:ext cx="8136904" cy="1754326"/>
          </a:xfrm>
          <a:prstGeom prst="rect">
            <a:avLst/>
          </a:prstGeom>
        </p:spPr>
        <p:txBody>
          <a:bodyPr wrap="square">
            <a:spAutoFit/>
          </a:bodyPr>
          <a:lstStyle/>
          <a:p>
            <a:r>
              <a:rPr lang="en-US" dirty="0"/>
              <a:t>The charge density</a:t>
            </a:r>
            <a:r>
              <a:rPr lang="tr-TR" dirty="0"/>
              <a:t> of a </a:t>
            </a:r>
            <a:r>
              <a:rPr lang="en-US" dirty="0"/>
              <a:t>non-uniformly</a:t>
            </a:r>
            <a:r>
              <a:rPr lang="tr-TR" dirty="0"/>
              <a:t> </a:t>
            </a:r>
            <a:r>
              <a:rPr lang="en-US" dirty="0"/>
              <a:t>charged sphere of radius </a:t>
            </a:r>
            <a:r>
              <a:rPr lang="tr-TR" dirty="0"/>
              <a:t>1.0 m</a:t>
            </a:r>
            <a:r>
              <a:rPr lang="en-US" dirty="0"/>
              <a:t> is given </a:t>
            </a:r>
            <a:r>
              <a:rPr lang="tr-TR" dirty="0"/>
              <a:t>as:</a:t>
            </a:r>
          </a:p>
          <a:p>
            <a:r>
              <a:rPr lang="en-US" i="1" dirty="0"/>
              <a:t>For</a:t>
            </a:r>
            <a:r>
              <a:rPr lang="tr-TR" i="1" dirty="0"/>
              <a:t> r </a:t>
            </a:r>
            <a:r>
              <a:rPr lang="tr-TR" dirty="0"/>
              <a:t>≤</a:t>
            </a:r>
            <a:r>
              <a:rPr lang="tr-TR" i="1" dirty="0"/>
              <a:t> </a:t>
            </a:r>
            <a:r>
              <a:rPr lang="tr-TR" dirty="0"/>
              <a:t>1.0 m; </a:t>
            </a:r>
            <a:r>
              <a:rPr lang="el-GR" dirty="0"/>
              <a:t>ρ</a:t>
            </a:r>
            <a:r>
              <a:rPr lang="tr-TR" dirty="0"/>
              <a:t>(</a:t>
            </a:r>
            <a:r>
              <a:rPr lang="tr-TR" i="1" dirty="0"/>
              <a:t>r</a:t>
            </a:r>
            <a:r>
              <a:rPr lang="tr-TR" dirty="0"/>
              <a:t>)= 2</a:t>
            </a:r>
            <a:r>
              <a:rPr lang="el-GR" dirty="0"/>
              <a:t>ρ</a:t>
            </a:r>
            <a:r>
              <a:rPr lang="tr-TR" baseline="-25000" dirty="0"/>
              <a:t>0</a:t>
            </a:r>
            <a:r>
              <a:rPr lang="tr-TR" dirty="0"/>
              <a:t>(1-8</a:t>
            </a:r>
            <a:r>
              <a:rPr lang="tr-TR" i="1" dirty="0"/>
              <a:t>r</a:t>
            </a:r>
            <a:r>
              <a:rPr lang="tr-TR" dirty="0"/>
              <a:t>/3)</a:t>
            </a:r>
            <a:endParaRPr lang="en-US" dirty="0"/>
          </a:p>
          <a:p>
            <a:r>
              <a:rPr lang="en-US" i="1" dirty="0"/>
              <a:t>For</a:t>
            </a:r>
            <a:r>
              <a:rPr lang="tr-TR" i="1" dirty="0"/>
              <a:t> r &gt; </a:t>
            </a:r>
            <a:r>
              <a:rPr lang="tr-TR" dirty="0"/>
              <a:t>1.0 m</a:t>
            </a:r>
            <a:r>
              <a:rPr lang="tr-TR" i="1" dirty="0"/>
              <a:t>;</a:t>
            </a:r>
            <a:r>
              <a:rPr lang="tr-TR" dirty="0"/>
              <a:t> </a:t>
            </a:r>
            <a:r>
              <a:rPr lang="el-GR" dirty="0"/>
              <a:t>ρ</a:t>
            </a:r>
            <a:r>
              <a:rPr lang="tr-TR" dirty="0"/>
              <a:t>(</a:t>
            </a:r>
            <a:r>
              <a:rPr lang="tr-TR" i="1" dirty="0"/>
              <a:t>r</a:t>
            </a:r>
            <a:r>
              <a:rPr lang="tr-TR" dirty="0"/>
              <a:t>)= 0,</a:t>
            </a:r>
          </a:p>
          <a:p>
            <a:r>
              <a:rPr lang="en-US" dirty="0"/>
              <a:t>where r is in meters</a:t>
            </a:r>
            <a:r>
              <a:rPr lang="tr-TR" dirty="0"/>
              <a:t>.</a:t>
            </a:r>
          </a:p>
          <a:p>
            <a:endParaRPr lang="tr-TR" dirty="0"/>
          </a:p>
          <a:p>
            <a:r>
              <a:rPr lang="en-US" dirty="0"/>
              <a:t>What is the value of </a:t>
            </a:r>
            <a:r>
              <a:rPr lang="en-US" i="1" dirty="0"/>
              <a:t>r</a:t>
            </a:r>
            <a:r>
              <a:rPr lang="en-US" dirty="0"/>
              <a:t> </a:t>
            </a:r>
            <a:r>
              <a:rPr lang="tr-TR" dirty="0"/>
              <a:t>in </a:t>
            </a:r>
            <a:r>
              <a:rPr lang="en-US" dirty="0"/>
              <a:t>meters</a:t>
            </a:r>
            <a:r>
              <a:rPr lang="tr-TR" dirty="0"/>
              <a:t> </a:t>
            </a:r>
            <a:r>
              <a:rPr lang="en-US" dirty="0"/>
              <a:t>for which the electric field is maximum</a:t>
            </a:r>
            <a:r>
              <a:rPr lang="tr-TR" dirty="0"/>
              <a:t>?</a:t>
            </a:r>
            <a:endParaRPr lang="en-US" dirty="0"/>
          </a:p>
        </p:txBody>
      </p:sp>
      <p:sp>
        <p:nvSpPr>
          <p:cNvPr id="3" name="Metin kutusu 2">
            <a:extLst>
              <a:ext uri="{FF2B5EF4-FFF2-40B4-BE49-F238E27FC236}">
                <a16:creationId xmlns:a16="http://schemas.microsoft.com/office/drawing/2014/main" id="{FF164AD5-AB8A-46CE-AA0B-2EC5FC466DB5}"/>
              </a:ext>
            </a:extLst>
          </p:cNvPr>
          <p:cNvSpPr txBox="1"/>
          <p:nvPr/>
        </p:nvSpPr>
        <p:spPr>
          <a:xfrm>
            <a:off x="9803027" y="5807676"/>
            <a:ext cx="1217256" cy="369332"/>
          </a:xfrm>
          <a:prstGeom prst="rect">
            <a:avLst/>
          </a:prstGeom>
          <a:noFill/>
        </p:spPr>
        <p:txBody>
          <a:bodyPr wrap="none" rtlCol="0">
            <a:spAutoFit/>
          </a:bodyPr>
          <a:lstStyle/>
          <a:p>
            <a:r>
              <a:rPr lang="tr-TR" dirty="0"/>
              <a:t>Cevap 0.25</a:t>
            </a:r>
            <a:endParaRPr lang="en-US" dirty="0"/>
          </a:p>
        </p:txBody>
      </p:sp>
      <p:sp>
        <p:nvSpPr>
          <p:cNvPr id="5" name="Metin kutusu 4">
            <a:extLst>
              <a:ext uri="{FF2B5EF4-FFF2-40B4-BE49-F238E27FC236}">
                <a16:creationId xmlns:a16="http://schemas.microsoft.com/office/drawing/2014/main" id="{479AAFCB-9FC4-4B8E-8823-08A066FF2F1B}"/>
              </a:ext>
            </a:extLst>
          </p:cNvPr>
          <p:cNvSpPr txBox="1"/>
          <p:nvPr/>
        </p:nvSpPr>
        <p:spPr>
          <a:xfrm>
            <a:off x="255373" y="222422"/>
            <a:ext cx="543697" cy="369332"/>
          </a:xfrm>
          <a:prstGeom prst="rect">
            <a:avLst/>
          </a:prstGeom>
          <a:noFill/>
        </p:spPr>
        <p:txBody>
          <a:bodyPr wrap="square" rtlCol="0">
            <a:spAutoFit/>
          </a:bodyPr>
          <a:lstStyle/>
          <a:p>
            <a:r>
              <a:rPr lang="tr-TR" dirty="0"/>
              <a:t>B2</a:t>
            </a:r>
            <a:endParaRPr lang="en-US" dirty="0"/>
          </a:p>
        </p:txBody>
      </p:sp>
    </p:spTree>
    <p:extLst>
      <p:ext uri="{BB962C8B-B14F-4D97-AF65-F5344CB8AC3E}">
        <p14:creationId xmlns:p14="http://schemas.microsoft.com/office/powerpoint/2010/main" val="165440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757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835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0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82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14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54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61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226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68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06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63552" y="764704"/>
            <a:ext cx="8136904" cy="1754326"/>
          </a:xfrm>
          <a:prstGeom prst="rect">
            <a:avLst/>
          </a:prstGeom>
        </p:spPr>
        <p:txBody>
          <a:bodyPr wrap="square">
            <a:spAutoFit/>
          </a:bodyPr>
          <a:lstStyle/>
          <a:p>
            <a:r>
              <a:rPr lang="tr-TR" dirty="0"/>
              <a:t>Yarıçapı 1,0 m olan ve düzgün olmayan yük dağılımına sahip bir kürenin yük yoğunluğu, </a:t>
            </a:r>
            <a:r>
              <a:rPr lang="tr-TR" i="1" dirty="0"/>
              <a:t>r</a:t>
            </a:r>
            <a:r>
              <a:rPr lang="tr-TR" dirty="0"/>
              <a:t> metre cinsinden olmak üzere:</a:t>
            </a:r>
          </a:p>
          <a:p>
            <a:r>
              <a:rPr lang="tr-TR" i="1" dirty="0"/>
              <a:t>r </a:t>
            </a:r>
            <a:r>
              <a:rPr lang="tr-TR" dirty="0"/>
              <a:t>≤ 1,0 m için </a:t>
            </a:r>
            <a:r>
              <a:rPr lang="el-GR" dirty="0"/>
              <a:t>ρ</a:t>
            </a:r>
            <a:r>
              <a:rPr lang="tr-TR" dirty="0"/>
              <a:t>(</a:t>
            </a:r>
            <a:r>
              <a:rPr lang="tr-TR" i="1" dirty="0"/>
              <a:t>r</a:t>
            </a:r>
            <a:r>
              <a:rPr lang="tr-TR" dirty="0"/>
              <a:t>)= </a:t>
            </a:r>
            <a:r>
              <a:rPr lang="el-GR" dirty="0"/>
              <a:t>ρ</a:t>
            </a:r>
            <a:r>
              <a:rPr lang="tr-TR" baseline="-25000" dirty="0"/>
              <a:t>0</a:t>
            </a:r>
            <a:r>
              <a:rPr lang="tr-TR" dirty="0"/>
              <a:t>(1-2</a:t>
            </a:r>
            <a:r>
              <a:rPr lang="tr-TR" i="1" dirty="0"/>
              <a:t>r</a:t>
            </a:r>
            <a:r>
              <a:rPr lang="tr-TR" dirty="0"/>
              <a:t>/3)</a:t>
            </a:r>
            <a:endParaRPr lang="en-US" dirty="0"/>
          </a:p>
          <a:p>
            <a:r>
              <a:rPr lang="tr-TR" i="1" dirty="0"/>
              <a:t>r </a:t>
            </a:r>
            <a:r>
              <a:rPr lang="tr-TR" dirty="0"/>
              <a:t>&gt; 1,0 m için </a:t>
            </a:r>
            <a:r>
              <a:rPr lang="el-GR" dirty="0"/>
              <a:t>ρ</a:t>
            </a:r>
            <a:r>
              <a:rPr lang="tr-TR" dirty="0"/>
              <a:t>(</a:t>
            </a:r>
            <a:r>
              <a:rPr lang="tr-TR" i="1" dirty="0"/>
              <a:t>r</a:t>
            </a:r>
            <a:r>
              <a:rPr lang="tr-TR" dirty="0"/>
              <a:t>)= 0  olarak verilmiştir.</a:t>
            </a:r>
          </a:p>
          <a:p>
            <a:endParaRPr lang="tr-TR" dirty="0"/>
          </a:p>
          <a:p>
            <a:r>
              <a:rPr lang="tr-TR" dirty="0"/>
              <a:t>Elektrik alanın büyüklüğünün maksimum olduğu </a:t>
            </a:r>
            <a:r>
              <a:rPr lang="tr-TR" i="1" dirty="0"/>
              <a:t>r</a:t>
            </a:r>
            <a:r>
              <a:rPr lang="tr-TR" dirty="0"/>
              <a:t> değeri metre cinsinden nedir?</a:t>
            </a:r>
            <a:endParaRPr lang="en-US" dirty="0"/>
          </a:p>
        </p:txBody>
      </p:sp>
      <p:sp>
        <p:nvSpPr>
          <p:cNvPr id="16" name="Dikdörtgen 15"/>
          <p:cNvSpPr/>
          <p:nvPr/>
        </p:nvSpPr>
        <p:spPr>
          <a:xfrm>
            <a:off x="1919536" y="3871323"/>
            <a:ext cx="8136904" cy="1754326"/>
          </a:xfrm>
          <a:prstGeom prst="rect">
            <a:avLst/>
          </a:prstGeom>
        </p:spPr>
        <p:txBody>
          <a:bodyPr wrap="square">
            <a:spAutoFit/>
          </a:bodyPr>
          <a:lstStyle/>
          <a:p>
            <a:r>
              <a:rPr lang="en-US" dirty="0"/>
              <a:t>The charge density</a:t>
            </a:r>
            <a:r>
              <a:rPr lang="tr-TR" dirty="0"/>
              <a:t> of a </a:t>
            </a:r>
            <a:r>
              <a:rPr lang="en-US" dirty="0"/>
              <a:t>non-uniformly</a:t>
            </a:r>
            <a:r>
              <a:rPr lang="tr-TR" dirty="0"/>
              <a:t> </a:t>
            </a:r>
            <a:r>
              <a:rPr lang="en-US" dirty="0"/>
              <a:t>charged sphere of radius </a:t>
            </a:r>
            <a:r>
              <a:rPr lang="tr-TR" dirty="0"/>
              <a:t>1.0 m</a:t>
            </a:r>
            <a:r>
              <a:rPr lang="en-US" dirty="0"/>
              <a:t> is given </a:t>
            </a:r>
            <a:r>
              <a:rPr lang="tr-TR" dirty="0"/>
              <a:t>as:</a:t>
            </a:r>
          </a:p>
          <a:p>
            <a:r>
              <a:rPr lang="en-US" i="1" dirty="0"/>
              <a:t>For</a:t>
            </a:r>
            <a:r>
              <a:rPr lang="tr-TR" i="1" dirty="0"/>
              <a:t> r </a:t>
            </a:r>
            <a:r>
              <a:rPr lang="tr-TR" dirty="0"/>
              <a:t>≤</a:t>
            </a:r>
            <a:r>
              <a:rPr lang="tr-TR" i="1" dirty="0"/>
              <a:t> </a:t>
            </a:r>
            <a:r>
              <a:rPr lang="tr-TR" dirty="0"/>
              <a:t>1.0 m; </a:t>
            </a:r>
            <a:r>
              <a:rPr lang="el-GR" dirty="0"/>
              <a:t>ρ</a:t>
            </a:r>
            <a:r>
              <a:rPr lang="tr-TR" dirty="0"/>
              <a:t>(</a:t>
            </a:r>
            <a:r>
              <a:rPr lang="tr-TR" i="1" dirty="0"/>
              <a:t>r</a:t>
            </a:r>
            <a:r>
              <a:rPr lang="tr-TR" dirty="0"/>
              <a:t>)= </a:t>
            </a:r>
            <a:r>
              <a:rPr lang="el-GR" dirty="0"/>
              <a:t>ρ</a:t>
            </a:r>
            <a:r>
              <a:rPr lang="tr-TR" baseline="-25000" dirty="0"/>
              <a:t>0</a:t>
            </a:r>
            <a:r>
              <a:rPr lang="tr-TR" dirty="0"/>
              <a:t>(1-2</a:t>
            </a:r>
            <a:r>
              <a:rPr lang="tr-TR" i="1" dirty="0"/>
              <a:t>r</a:t>
            </a:r>
            <a:r>
              <a:rPr lang="tr-TR" dirty="0"/>
              <a:t>/3)</a:t>
            </a:r>
            <a:endParaRPr lang="en-US" dirty="0"/>
          </a:p>
          <a:p>
            <a:r>
              <a:rPr lang="en-US" i="1" dirty="0"/>
              <a:t>For</a:t>
            </a:r>
            <a:r>
              <a:rPr lang="tr-TR" i="1" dirty="0"/>
              <a:t> r &gt; </a:t>
            </a:r>
            <a:r>
              <a:rPr lang="tr-TR" dirty="0"/>
              <a:t>1.0 m</a:t>
            </a:r>
            <a:r>
              <a:rPr lang="tr-TR" i="1" dirty="0"/>
              <a:t>;</a:t>
            </a:r>
            <a:r>
              <a:rPr lang="tr-TR" dirty="0"/>
              <a:t> </a:t>
            </a:r>
            <a:r>
              <a:rPr lang="el-GR" dirty="0"/>
              <a:t>ρ</a:t>
            </a:r>
            <a:r>
              <a:rPr lang="tr-TR" dirty="0"/>
              <a:t>(</a:t>
            </a:r>
            <a:r>
              <a:rPr lang="tr-TR" i="1" dirty="0"/>
              <a:t>r</a:t>
            </a:r>
            <a:r>
              <a:rPr lang="tr-TR" dirty="0"/>
              <a:t>)= 0,</a:t>
            </a:r>
          </a:p>
          <a:p>
            <a:r>
              <a:rPr lang="en-US" dirty="0"/>
              <a:t>where r is in meters</a:t>
            </a:r>
            <a:r>
              <a:rPr lang="tr-TR" dirty="0"/>
              <a:t>.</a:t>
            </a:r>
          </a:p>
          <a:p>
            <a:endParaRPr lang="tr-TR" dirty="0"/>
          </a:p>
          <a:p>
            <a:r>
              <a:rPr lang="en-US" dirty="0"/>
              <a:t>What is the value of </a:t>
            </a:r>
            <a:r>
              <a:rPr lang="en-US" i="1" dirty="0"/>
              <a:t>r</a:t>
            </a:r>
            <a:r>
              <a:rPr lang="en-US" dirty="0"/>
              <a:t> </a:t>
            </a:r>
            <a:r>
              <a:rPr lang="tr-TR" dirty="0"/>
              <a:t>in </a:t>
            </a:r>
            <a:r>
              <a:rPr lang="en-US" dirty="0"/>
              <a:t>meters</a:t>
            </a:r>
            <a:r>
              <a:rPr lang="tr-TR" dirty="0"/>
              <a:t> </a:t>
            </a:r>
            <a:r>
              <a:rPr lang="en-US" dirty="0"/>
              <a:t>for which the electric field is maximum</a:t>
            </a:r>
            <a:r>
              <a:rPr lang="tr-TR" dirty="0"/>
              <a:t>?</a:t>
            </a:r>
            <a:endParaRPr lang="en-US" dirty="0"/>
          </a:p>
        </p:txBody>
      </p:sp>
      <p:sp>
        <p:nvSpPr>
          <p:cNvPr id="3" name="Metin kutusu 2">
            <a:extLst>
              <a:ext uri="{FF2B5EF4-FFF2-40B4-BE49-F238E27FC236}">
                <a16:creationId xmlns:a16="http://schemas.microsoft.com/office/drawing/2014/main" id="{FF164AD5-AB8A-46CE-AA0B-2EC5FC466DB5}"/>
              </a:ext>
            </a:extLst>
          </p:cNvPr>
          <p:cNvSpPr txBox="1"/>
          <p:nvPr/>
        </p:nvSpPr>
        <p:spPr>
          <a:xfrm>
            <a:off x="9803027" y="5807676"/>
            <a:ext cx="1100238" cy="369332"/>
          </a:xfrm>
          <a:prstGeom prst="rect">
            <a:avLst/>
          </a:prstGeom>
          <a:noFill/>
        </p:spPr>
        <p:txBody>
          <a:bodyPr wrap="none" rtlCol="0">
            <a:spAutoFit/>
          </a:bodyPr>
          <a:lstStyle/>
          <a:p>
            <a:r>
              <a:rPr lang="tr-TR" dirty="0"/>
              <a:t>Cevap 1.0</a:t>
            </a:r>
            <a:endParaRPr lang="en-US" dirty="0"/>
          </a:p>
        </p:txBody>
      </p:sp>
      <p:sp>
        <p:nvSpPr>
          <p:cNvPr id="5" name="Metin kutusu 4">
            <a:extLst>
              <a:ext uri="{FF2B5EF4-FFF2-40B4-BE49-F238E27FC236}">
                <a16:creationId xmlns:a16="http://schemas.microsoft.com/office/drawing/2014/main" id="{FC3571B5-2206-4EAD-BA46-B8CAE246A21C}"/>
              </a:ext>
            </a:extLst>
          </p:cNvPr>
          <p:cNvSpPr txBox="1"/>
          <p:nvPr/>
        </p:nvSpPr>
        <p:spPr>
          <a:xfrm>
            <a:off x="255373" y="222422"/>
            <a:ext cx="543697" cy="369332"/>
          </a:xfrm>
          <a:prstGeom prst="rect">
            <a:avLst/>
          </a:prstGeom>
          <a:noFill/>
        </p:spPr>
        <p:txBody>
          <a:bodyPr wrap="square" rtlCol="0">
            <a:spAutoFit/>
          </a:bodyPr>
          <a:lstStyle/>
          <a:p>
            <a:r>
              <a:rPr lang="tr-TR" dirty="0"/>
              <a:t>C2</a:t>
            </a:r>
            <a:endParaRPr lang="en-US" dirty="0"/>
          </a:p>
        </p:txBody>
      </p:sp>
    </p:spTree>
    <p:extLst>
      <p:ext uri="{BB962C8B-B14F-4D97-AF65-F5344CB8AC3E}">
        <p14:creationId xmlns:p14="http://schemas.microsoft.com/office/powerpoint/2010/main" val="165173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3106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48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3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02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63552" y="764704"/>
            <a:ext cx="8136904" cy="1754326"/>
          </a:xfrm>
          <a:prstGeom prst="rect">
            <a:avLst/>
          </a:prstGeom>
        </p:spPr>
        <p:txBody>
          <a:bodyPr wrap="square">
            <a:spAutoFit/>
          </a:bodyPr>
          <a:lstStyle/>
          <a:p>
            <a:r>
              <a:rPr lang="tr-TR" dirty="0"/>
              <a:t>Yarıçapı 1,0 m olan ve düzgün olmayan yük dağılımına sahip bir kürenin yük yoğunluğu, </a:t>
            </a:r>
            <a:r>
              <a:rPr lang="tr-TR" i="1" dirty="0"/>
              <a:t>r</a:t>
            </a:r>
            <a:r>
              <a:rPr lang="tr-TR" dirty="0"/>
              <a:t> metre cinsinden olmak üzere:</a:t>
            </a:r>
          </a:p>
          <a:p>
            <a:r>
              <a:rPr lang="tr-TR" i="1" dirty="0"/>
              <a:t>r </a:t>
            </a:r>
            <a:r>
              <a:rPr lang="tr-TR" dirty="0"/>
              <a:t>≤ 1,0 m için </a:t>
            </a:r>
            <a:r>
              <a:rPr lang="el-GR" dirty="0"/>
              <a:t>ρ</a:t>
            </a:r>
            <a:r>
              <a:rPr lang="tr-TR" dirty="0"/>
              <a:t>(</a:t>
            </a:r>
            <a:r>
              <a:rPr lang="tr-TR" i="1" dirty="0"/>
              <a:t>r</a:t>
            </a:r>
            <a:r>
              <a:rPr lang="tr-TR" dirty="0"/>
              <a:t>)= 3</a:t>
            </a:r>
            <a:r>
              <a:rPr lang="el-GR" dirty="0"/>
              <a:t>ρ</a:t>
            </a:r>
            <a:r>
              <a:rPr lang="tr-TR" baseline="-25000" dirty="0"/>
              <a:t>0</a:t>
            </a:r>
            <a:r>
              <a:rPr lang="tr-TR" dirty="0"/>
              <a:t>(1-</a:t>
            </a:r>
            <a:r>
              <a:rPr lang="tr-TR" i="1" dirty="0"/>
              <a:t>r</a:t>
            </a:r>
            <a:r>
              <a:rPr lang="tr-TR" dirty="0"/>
              <a:t>/3)</a:t>
            </a:r>
            <a:endParaRPr lang="en-US" dirty="0"/>
          </a:p>
          <a:p>
            <a:r>
              <a:rPr lang="tr-TR" i="1" dirty="0"/>
              <a:t>r </a:t>
            </a:r>
            <a:r>
              <a:rPr lang="tr-TR" dirty="0"/>
              <a:t>&gt; 1,0 m için </a:t>
            </a:r>
            <a:r>
              <a:rPr lang="el-GR" dirty="0"/>
              <a:t>ρ</a:t>
            </a:r>
            <a:r>
              <a:rPr lang="tr-TR" dirty="0"/>
              <a:t>(</a:t>
            </a:r>
            <a:r>
              <a:rPr lang="tr-TR" i="1" dirty="0"/>
              <a:t>r</a:t>
            </a:r>
            <a:r>
              <a:rPr lang="tr-TR" dirty="0"/>
              <a:t>)= 0  olarak verilmiştir.</a:t>
            </a:r>
          </a:p>
          <a:p>
            <a:endParaRPr lang="tr-TR" dirty="0"/>
          </a:p>
          <a:p>
            <a:r>
              <a:rPr lang="tr-TR" dirty="0"/>
              <a:t>Elektrik alanın büyüklüğünün maksimum olduğu </a:t>
            </a:r>
            <a:r>
              <a:rPr lang="tr-TR" i="1" dirty="0"/>
              <a:t>r</a:t>
            </a:r>
            <a:r>
              <a:rPr lang="tr-TR" dirty="0"/>
              <a:t> değeri metre cinsinden nedir?</a:t>
            </a:r>
            <a:endParaRPr lang="en-US" dirty="0"/>
          </a:p>
        </p:txBody>
      </p:sp>
      <p:sp>
        <p:nvSpPr>
          <p:cNvPr id="16" name="Dikdörtgen 15"/>
          <p:cNvSpPr/>
          <p:nvPr/>
        </p:nvSpPr>
        <p:spPr>
          <a:xfrm>
            <a:off x="1919536" y="3871323"/>
            <a:ext cx="8136904" cy="1754326"/>
          </a:xfrm>
          <a:prstGeom prst="rect">
            <a:avLst/>
          </a:prstGeom>
        </p:spPr>
        <p:txBody>
          <a:bodyPr wrap="square">
            <a:spAutoFit/>
          </a:bodyPr>
          <a:lstStyle/>
          <a:p>
            <a:r>
              <a:rPr lang="en-US" dirty="0"/>
              <a:t>The charge density</a:t>
            </a:r>
            <a:r>
              <a:rPr lang="tr-TR" dirty="0"/>
              <a:t> of a </a:t>
            </a:r>
            <a:r>
              <a:rPr lang="en-US" dirty="0"/>
              <a:t>non-uniformly</a:t>
            </a:r>
            <a:r>
              <a:rPr lang="tr-TR" dirty="0"/>
              <a:t> </a:t>
            </a:r>
            <a:r>
              <a:rPr lang="en-US" dirty="0"/>
              <a:t>charged sphere of radius </a:t>
            </a:r>
            <a:r>
              <a:rPr lang="tr-TR" dirty="0"/>
              <a:t>1.0 m</a:t>
            </a:r>
            <a:r>
              <a:rPr lang="en-US" dirty="0"/>
              <a:t> is given </a:t>
            </a:r>
            <a:r>
              <a:rPr lang="tr-TR" dirty="0"/>
              <a:t>as:</a:t>
            </a:r>
          </a:p>
          <a:p>
            <a:r>
              <a:rPr lang="en-US" i="1" dirty="0"/>
              <a:t>For</a:t>
            </a:r>
            <a:r>
              <a:rPr lang="tr-TR" i="1" dirty="0"/>
              <a:t> r </a:t>
            </a:r>
            <a:r>
              <a:rPr lang="tr-TR" dirty="0"/>
              <a:t>≤</a:t>
            </a:r>
            <a:r>
              <a:rPr lang="tr-TR" i="1" dirty="0"/>
              <a:t> </a:t>
            </a:r>
            <a:r>
              <a:rPr lang="tr-TR" dirty="0"/>
              <a:t>1.0 m; </a:t>
            </a:r>
            <a:r>
              <a:rPr lang="el-GR" dirty="0"/>
              <a:t>ρ</a:t>
            </a:r>
            <a:r>
              <a:rPr lang="tr-TR" dirty="0"/>
              <a:t>(</a:t>
            </a:r>
            <a:r>
              <a:rPr lang="tr-TR" i="1" dirty="0"/>
              <a:t>r</a:t>
            </a:r>
            <a:r>
              <a:rPr lang="tr-TR" dirty="0"/>
              <a:t>)= 5</a:t>
            </a:r>
            <a:r>
              <a:rPr lang="el-GR" dirty="0"/>
              <a:t>ρ</a:t>
            </a:r>
            <a:r>
              <a:rPr lang="tr-TR" baseline="-25000" dirty="0"/>
              <a:t>0</a:t>
            </a:r>
            <a:r>
              <a:rPr lang="tr-TR" dirty="0"/>
              <a:t>(1-</a:t>
            </a:r>
            <a:r>
              <a:rPr lang="tr-TR" i="1" dirty="0"/>
              <a:t>r</a:t>
            </a:r>
            <a:r>
              <a:rPr lang="tr-TR" dirty="0"/>
              <a:t>/3)</a:t>
            </a:r>
            <a:endParaRPr lang="en-US" dirty="0"/>
          </a:p>
          <a:p>
            <a:r>
              <a:rPr lang="en-US" i="1" dirty="0"/>
              <a:t>For</a:t>
            </a:r>
            <a:r>
              <a:rPr lang="tr-TR" i="1" dirty="0"/>
              <a:t> r &gt; </a:t>
            </a:r>
            <a:r>
              <a:rPr lang="tr-TR" dirty="0"/>
              <a:t>1.0 m</a:t>
            </a:r>
            <a:r>
              <a:rPr lang="tr-TR" i="1" dirty="0"/>
              <a:t>;</a:t>
            </a:r>
            <a:r>
              <a:rPr lang="tr-TR" dirty="0"/>
              <a:t> </a:t>
            </a:r>
            <a:r>
              <a:rPr lang="el-GR" dirty="0"/>
              <a:t>ρ</a:t>
            </a:r>
            <a:r>
              <a:rPr lang="tr-TR" dirty="0"/>
              <a:t>(</a:t>
            </a:r>
            <a:r>
              <a:rPr lang="tr-TR" i="1" dirty="0"/>
              <a:t>r</a:t>
            </a:r>
            <a:r>
              <a:rPr lang="tr-TR" dirty="0"/>
              <a:t>)= 0,</a:t>
            </a:r>
          </a:p>
          <a:p>
            <a:r>
              <a:rPr lang="en-US" dirty="0"/>
              <a:t>where r is in meters</a:t>
            </a:r>
            <a:r>
              <a:rPr lang="tr-TR" dirty="0"/>
              <a:t>.</a:t>
            </a:r>
          </a:p>
          <a:p>
            <a:endParaRPr lang="tr-TR" dirty="0"/>
          </a:p>
          <a:p>
            <a:r>
              <a:rPr lang="en-US" dirty="0"/>
              <a:t>What is the value of </a:t>
            </a:r>
            <a:r>
              <a:rPr lang="en-US" i="1" dirty="0"/>
              <a:t>r</a:t>
            </a:r>
            <a:r>
              <a:rPr lang="en-US" dirty="0"/>
              <a:t> </a:t>
            </a:r>
            <a:r>
              <a:rPr lang="tr-TR" dirty="0"/>
              <a:t>in </a:t>
            </a:r>
            <a:r>
              <a:rPr lang="en-US" dirty="0"/>
              <a:t>meters</a:t>
            </a:r>
            <a:r>
              <a:rPr lang="tr-TR" dirty="0"/>
              <a:t> </a:t>
            </a:r>
            <a:r>
              <a:rPr lang="en-US" dirty="0"/>
              <a:t>for which the electric field is maximum</a:t>
            </a:r>
            <a:r>
              <a:rPr lang="tr-TR" dirty="0"/>
              <a:t>?</a:t>
            </a:r>
            <a:endParaRPr lang="en-US" dirty="0"/>
          </a:p>
        </p:txBody>
      </p:sp>
      <p:sp>
        <p:nvSpPr>
          <p:cNvPr id="3" name="Metin kutusu 2">
            <a:extLst>
              <a:ext uri="{FF2B5EF4-FFF2-40B4-BE49-F238E27FC236}">
                <a16:creationId xmlns:a16="http://schemas.microsoft.com/office/drawing/2014/main" id="{FF164AD5-AB8A-46CE-AA0B-2EC5FC466DB5}"/>
              </a:ext>
            </a:extLst>
          </p:cNvPr>
          <p:cNvSpPr txBox="1"/>
          <p:nvPr/>
        </p:nvSpPr>
        <p:spPr>
          <a:xfrm>
            <a:off x="9803027" y="5807676"/>
            <a:ext cx="1100238" cy="369332"/>
          </a:xfrm>
          <a:prstGeom prst="rect">
            <a:avLst/>
          </a:prstGeom>
          <a:noFill/>
        </p:spPr>
        <p:txBody>
          <a:bodyPr wrap="none" rtlCol="0">
            <a:spAutoFit/>
          </a:bodyPr>
          <a:lstStyle/>
          <a:p>
            <a:r>
              <a:rPr lang="tr-TR" dirty="0"/>
              <a:t>Cevap 1.0</a:t>
            </a:r>
            <a:endParaRPr lang="en-US" dirty="0"/>
          </a:p>
        </p:txBody>
      </p:sp>
      <p:sp>
        <p:nvSpPr>
          <p:cNvPr id="5" name="Metin kutusu 4">
            <a:extLst>
              <a:ext uri="{FF2B5EF4-FFF2-40B4-BE49-F238E27FC236}">
                <a16:creationId xmlns:a16="http://schemas.microsoft.com/office/drawing/2014/main" id="{B15E81EF-0023-44C7-94BD-DF8A563F031E}"/>
              </a:ext>
            </a:extLst>
          </p:cNvPr>
          <p:cNvSpPr txBox="1"/>
          <p:nvPr/>
        </p:nvSpPr>
        <p:spPr>
          <a:xfrm>
            <a:off x="255373" y="222422"/>
            <a:ext cx="543697" cy="369332"/>
          </a:xfrm>
          <a:prstGeom prst="rect">
            <a:avLst/>
          </a:prstGeom>
          <a:noFill/>
        </p:spPr>
        <p:txBody>
          <a:bodyPr wrap="square" rtlCol="0">
            <a:spAutoFit/>
          </a:bodyPr>
          <a:lstStyle/>
          <a:p>
            <a:r>
              <a:rPr lang="tr-TR" dirty="0"/>
              <a:t>D2</a:t>
            </a:r>
            <a:endParaRPr lang="en-US" dirty="0"/>
          </a:p>
        </p:txBody>
      </p:sp>
    </p:spTree>
    <p:extLst>
      <p:ext uri="{BB962C8B-B14F-4D97-AF65-F5344CB8AC3E}">
        <p14:creationId xmlns:p14="http://schemas.microsoft.com/office/powerpoint/2010/main" val="36818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6"/>
          <p:cNvSpPr>
            <a:spLocks noChangeArrowheads="1"/>
          </p:cNvSpPr>
          <p:nvPr/>
        </p:nvSpPr>
        <p:spPr bwMode="auto">
          <a:xfrm>
            <a:off x="1564641" y="63491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83" name="Grup 82">
            <a:extLst>
              <a:ext uri="{FF2B5EF4-FFF2-40B4-BE49-F238E27FC236}">
                <a16:creationId xmlns:a16="http://schemas.microsoft.com/office/drawing/2014/main" id="{CDEE9ADB-83CE-46B4-BBEE-4D72ECCBF508}"/>
              </a:ext>
            </a:extLst>
          </p:cNvPr>
          <p:cNvGrpSpPr/>
          <p:nvPr/>
        </p:nvGrpSpPr>
        <p:grpSpPr>
          <a:xfrm>
            <a:off x="1957786" y="721355"/>
            <a:ext cx="6786823" cy="1200329"/>
            <a:chOff x="1957786" y="721355"/>
            <a:chExt cx="6786823" cy="1200329"/>
          </a:xfrm>
        </p:grpSpPr>
        <p:grpSp>
          <p:nvGrpSpPr>
            <p:cNvPr id="3" name="Grup 2"/>
            <p:cNvGrpSpPr/>
            <p:nvPr/>
          </p:nvGrpSpPr>
          <p:grpSpPr>
            <a:xfrm>
              <a:off x="6777516" y="859556"/>
              <a:ext cx="1967093" cy="923925"/>
              <a:chOff x="4716016" y="1024897"/>
              <a:chExt cx="1967093" cy="923925"/>
            </a:xfrm>
          </p:grpSpPr>
          <p:grpSp>
            <p:nvGrpSpPr>
              <p:cNvPr id="4" name="Group 1"/>
              <p:cNvGrpSpPr>
                <a:grpSpLocks/>
              </p:cNvGrpSpPr>
              <p:nvPr/>
            </p:nvGrpSpPr>
            <p:grpSpPr bwMode="auto">
              <a:xfrm>
                <a:off x="4716016" y="1024897"/>
                <a:ext cx="1600200" cy="923925"/>
                <a:chOff x="1980" y="4702"/>
                <a:chExt cx="2520" cy="1456"/>
              </a:xfrm>
            </p:grpSpPr>
            <p:sp>
              <p:nvSpPr>
                <p:cNvPr id="8"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32"/>
                <p:cNvGrpSpPr>
                  <a:grpSpLocks/>
                </p:cNvGrpSpPr>
                <p:nvPr/>
              </p:nvGrpSpPr>
              <p:grpSpPr bwMode="auto">
                <a:xfrm rot="5404639">
                  <a:off x="2274" y="5209"/>
                  <a:ext cx="142" cy="369"/>
                  <a:chOff x="7116" y="11138"/>
                  <a:chExt cx="255" cy="540"/>
                </a:xfrm>
              </p:grpSpPr>
              <p:sp>
                <p:nvSpPr>
                  <p:cNvPr id="40"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11" name="Group 28"/>
                <p:cNvGrpSpPr>
                  <a:grpSpLocks/>
                </p:cNvGrpSpPr>
                <p:nvPr/>
              </p:nvGrpSpPr>
              <p:grpSpPr bwMode="auto">
                <a:xfrm>
                  <a:off x="3240" y="4859"/>
                  <a:ext cx="370" cy="141"/>
                  <a:chOff x="3276" y="5586"/>
                  <a:chExt cx="370" cy="141"/>
                </a:xfrm>
              </p:grpSpPr>
              <p:sp>
                <p:nvSpPr>
                  <p:cNvPr id="38"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25"/>
                <p:cNvGrpSpPr>
                  <a:grpSpLocks/>
                </p:cNvGrpSpPr>
                <p:nvPr/>
              </p:nvGrpSpPr>
              <p:grpSpPr bwMode="auto">
                <a:xfrm>
                  <a:off x="3255" y="5258"/>
                  <a:ext cx="370" cy="141"/>
                  <a:chOff x="3276" y="5586"/>
                  <a:chExt cx="370" cy="141"/>
                </a:xfrm>
              </p:grpSpPr>
              <p:sp>
                <p:nvSpPr>
                  <p:cNvPr id="36"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a:grpSpLocks/>
                </p:cNvGrpSpPr>
                <p:nvPr/>
              </p:nvGrpSpPr>
              <p:grpSpPr bwMode="auto">
                <a:xfrm>
                  <a:off x="4130" y="5039"/>
                  <a:ext cx="370" cy="141"/>
                  <a:chOff x="3276" y="5586"/>
                  <a:chExt cx="370" cy="141"/>
                </a:xfrm>
              </p:grpSpPr>
              <p:sp>
                <p:nvSpPr>
                  <p:cNvPr id="34"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12"/>
                <p:cNvGrpSpPr>
                  <a:grpSpLocks/>
                </p:cNvGrpSpPr>
                <p:nvPr/>
              </p:nvGrpSpPr>
              <p:grpSpPr bwMode="auto">
                <a:xfrm>
                  <a:off x="3705" y="5759"/>
                  <a:ext cx="370" cy="141"/>
                  <a:chOff x="3276" y="5586"/>
                  <a:chExt cx="370" cy="141"/>
                </a:xfrm>
              </p:grpSpPr>
              <p:sp>
                <p:nvSpPr>
                  <p:cNvPr id="32"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31"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5" name="Metin kutusu 4"/>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6" name="Metin kutusu 5"/>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7" name="Metin kutusu 6"/>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sp>
          <p:nvSpPr>
            <p:cNvPr id="42" name="Dikdörtgen 41"/>
            <p:cNvSpPr/>
            <p:nvPr/>
          </p:nvSpPr>
          <p:spPr>
            <a:xfrm>
              <a:off x="1957786" y="721355"/>
              <a:ext cx="4858294" cy="1200329"/>
            </a:xfrm>
            <a:prstGeom prst="rect">
              <a:avLst/>
            </a:prstGeom>
          </p:spPr>
          <p:txBody>
            <a:bodyPr wrap="square">
              <a:spAutoFit/>
            </a:bodyPr>
            <a:lstStyle/>
            <a:p>
              <a:r>
                <a:rPr lang="tr-TR" dirty="0"/>
                <a:t>Her birinin sığası 5 µF olan C</a:t>
              </a:r>
              <a:r>
                <a:rPr lang="tr-TR" baseline="-25000" dirty="0"/>
                <a:t>1</a:t>
              </a:r>
              <a:r>
                <a:rPr lang="tr-TR" dirty="0"/>
                <a:t>, C</a:t>
              </a:r>
              <a:r>
                <a:rPr lang="tr-TR" baseline="-25000" dirty="0"/>
                <a:t>2</a:t>
              </a:r>
              <a:r>
                <a:rPr lang="tr-TR" dirty="0"/>
                <a:t> , C</a:t>
              </a:r>
              <a:r>
                <a:rPr lang="tr-TR" baseline="-25000" dirty="0"/>
                <a:t>3</a:t>
              </a:r>
              <a:r>
                <a:rPr lang="tr-TR" dirty="0"/>
                <a:t>, C</a:t>
              </a:r>
              <a:r>
                <a:rPr lang="tr-TR" baseline="-25000" dirty="0"/>
                <a:t>4</a:t>
              </a:r>
              <a:r>
                <a:rPr lang="tr-TR" dirty="0"/>
                <a:t>, C</a:t>
              </a:r>
              <a:r>
                <a:rPr lang="tr-TR" baseline="-25000" dirty="0"/>
                <a:t>5</a:t>
              </a:r>
              <a:r>
                <a:rPr lang="tr-TR" dirty="0"/>
                <a:t>  kondansatörleri V=10 volt gerilime sahip bir pile yandaki şekilde gösterildiği gibi bağlanmıştır. </a:t>
              </a:r>
            </a:p>
            <a:p>
              <a:r>
                <a:rPr lang="tr-TR" dirty="0"/>
                <a:t>C</a:t>
              </a:r>
              <a:r>
                <a:rPr lang="tr-TR" baseline="-25000" dirty="0"/>
                <a:t>3</a:t>
              </a:r>
              <a:r>
                <a:rPr lang="tr-TR" dirty="0"/>
                <a:t> kondansatörünün yükü µC cinsinden nedir? </a:t>
              </a:r>
              <a:endParaRPr lang="en-US" dirty="0"/>
            </a:p>
          </p:txBody>
        </p:sp>
      </p:grpSp>
      <p:grpSp>
        <p:nvGrpSpPr>
          <p:cNvPr id="84" name="Grup 83">
            <a:extLst>
              <a:ext uri="{FF2B5EF4-FFF2-40B4-BE49-F238E27FC236}">
                <a16:creationId xmlns:a16="http://schemas.microsoft.com/office/drawing/2014/main" id="{88D3E4CB-E795-4DFE-8731-F8A374288E88}"/>
              </a:ext>
            </a:extLst>
          </p:cNvPr>
          <p:cNvGrpSpPr/>
          <p:nvPr/>
        </p:nvGrpSpPr>
        <p:grpSpPr>
          <a:xfrm>
            <a:off x="1957329" y="3645025"/>
            <a:ext cx="6899425" cy="1477328"/>
            <a:chOff x="1957329" y="3645025"/>
            <a:chExt cx="6899425" cy="1477328"/>
          </a:xfrm>
        </p:grpSpPr>
        <p:sp>
          <p:nvSpPr>
            <p:cNvPr id="43" name="Dikdörtgen 42"/>
            <p:cNvSpPr/>
            <p:nvPr/>
          </p:nvSpPr>
          <p:spPr>
            <a:xfrm>
              <a:off x="1957329" y="3645025"/>
              <a:ext cx="4858294" cy="1477328"/>
            </a:xfrm>
            <a:prstGeom prst="rect">
              <a:avLst/>
            </a:prstGeom>
          </p:spPr>
          <p:txBody>
            <a:bodyPr wrap="square">
              <a:spAutoFit/>
            </a:bodyPr>
            <a:lstStyle/>
            <a:p>
              <a:r>
                <a:rPr lang="en-US" dirty="0"/>
                <a:t>The capacitors C</a:t>
              </a:r>
              <a:r>
                <a:rPr lang="en-US" baseline="-25000" dirty="0"/>
                <a:t>1</a:t>
              </a:r>
              <a:r>
                <a:rPr lang="en-US" dirty="0"/>
                <a:t>, C</a:t>
              </a:r>
              <a:r>
                <a:rPr lang="en-US" baseline="-25000" dirty="0"/>
                <a:t>2</a:t>
              </a:r>
              <a:r>
                <a:rPr lang="en-US" dirty="0"/>
                <a:t> C</a:t>
              </a:r>
              <a:r>
                <a:rPr lang="en-US" baseline="-25000" dirty="0"/>
                <a:t>3</a:t>
              </a:r>
              <a:r>
                <a:rPr lang="en-US" dirty="0"/>
                <a:t>, C</a:t>
              </a:r>
              <a:r>
                <a:rPr lang="en-US" baseline="-25000" dirty="0"/>
                <a:t>4</a:t>
              </a:r>
              <a:r>
                <a:rPr lang="tr-TR" dirty="0"/>
                <a:t>, </a:t>
              </a:r>
              <a:r>
                <a:rPr lang="en-US" dirty="0"/>
                <a:t>and</a:t>
              </a:r>
              <a:r>
                <a:rPr lang="tr-TR" dirty="0"/>
                <a:t> </a:t>
              </a:r>
              <a:r>
                <a:rPr lang="en-US" dirty="0"/>
                <a:t>C</a:t>
              </a:r>
              <a:r>
                <a:rPr lang="en-US" baseline="-25000" dirty="0"/>
                <a:t>5</a:t>
              </a:r>
              <a:r>
                <a:rPr lang="en-US" dirty="0"/>
                <a:t> are charged with a battery of V = 10 </a:t>
              </a:r>
              <a:r>
                <a:rPr lang="tr-TR" dirty="0"/>
                <a:t>volt</a:t>
              </a:r>
              <a:r>
                <a:rPr lang="en-US" dirty="0"/>
                <a:t> as shown in the circuit. The capacitance of each capacitor in the circuit is 5 µF. What is the charge on C</a:t>
              </a:r>
              <a:r>
                <a:rPr lang="en-US" baseline="-25000" dirty="0"/>
                <a:t>3</a:t>
              </a:r>
              <a:r>
                <a:rPr lang="en-US" dirty="0"/>
                <a:t> </a:t>
              </a:r>
              <a:r>
                <a:rPr lang="tr-TR" dirty="0"/>
                <a:t>in </a:t>
              </a:r>
              <a:r>
                <a:rPr lang="en-US" dirty="0"/>
                <a:t>the unit of µC</a:t>
              </a:r>
              <a:r>
                <a:rPr lang="tr-TR" dirty="0"/>
                <a:t>? </a:t>
              </a:r>
              <a:endParaRPr lang="en-US" dirty="0"/>
            </a:p>
          </p:txBody>
        </p:sp>
        <p:grpSp>
          <p:nvGrpSpPr>
            <p:cNvPr id="44" name="Grup 43"/>
            <p:cNvGrpSpPr/>
            <p:nvPr/>
          </p:nvGrpSpPr>
          <p:grpSpPr>
            <a:xfrm>
              <a:off x="6889661" y="3818580"/>
              <a:ext cx="1967093" cy="923925"/>
              <a:chOff x="4716016" y="1024897"/>
              <a:chExt cx="1967093" cy="923925"/>
            </a:xfrm>
          </p:grpSpPr>
          <p:grpSp>
            <p:nvGrpSpPr>
              <p:cNvPr id="45" name="Group 1"/>
              <p:cNvGrpSpPr>
                <a:grpSpLocks/>
              </p:cNvGrpSpPr>
              <p:nvPr/>
            </p:nvGrpSpPr>
            <p:grpSpPr bwMode="auto">
              <a:xfrm>
                <a:off x="4716016" y="1024897"/>
                <a:ext cx="1600200" cy="923925"/>
                <a:chOff x="1980" y="4702"/>
                <a:chExt cx="2520" cy="1456"/>
              </a:xfrm>
            </p:grpSpPr>
            <p:sp>
              <p:nvSpPr>
                <p:cNvPr id="49" name="Line 35"/>
                <p:cNvSpPr>
                  <a:spLocks noChangeShapeType="1"/>
                </p:cNvSpPr>
                <p:nvPr/>
              </p:nvSpPr>
              <p:spPr bwMode="auto">
                <a:xfrm rot="5404639">
                  <a:off x="3325" y="513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32"/>
                <p:cNvGrpSpPr>
                  <a:grpSpLocks/>
                </p:cNvGrpSpPr>
                <p:nvPr/>
              </p:nvGrpSpPr>
              <p:grpSpPr bwMode="auto">
                <a:xfrm rot="5404639">
                  <a:off x="2274" y="5209"/>
                  <a:ext cx="142" cy="369"/>
                  <a:chOff x="7116" y="11138"/>
                  <a:chExt cx="255" cy="540"/>
                </a:xfrm>
              </p:grpSpPr>
              <p:sp>
                <p:nvSpPr>
                  <p:cNvPr id="81" name="Line 34"/>
                  <p:cNvSpPr>
                    <a:spLocks noChangeShapeType="1"/>
                  </p:cNvSpPr>
                  <p:nvPr/>
                </p:nvSpPr>
                <p:spPr bwMode="auto">
                  <a:xfrm>
                    <a:off x="7116"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33"/>
                  <p:cNvSpPr>
                    <a:spLocks noChangeShapeType="1"/>
                  </p:cNvSpPr>
                  <p:nvPr/>
                </p:nvSpPr>
                <p:spPr bwMode="auto">
                  <a:xfrm>
                    <a:off x="7371" y="11138"/>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 Box 31"/>
                <p:cNvSpPr txBox="1">
                  <a:spLocks noChangeArrowheads="1"/>
                </p:cNvSpPr>
                <p:nvPr/>
              </p:nvSpPr>
              <p:spPr bwMode="auto">
                <a:xfrm>
                  <a:off x="1980" y="5039"/>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1</a:t>
                  </a:r>
                  <a:endParaRPr lang="en-US">
                    <a:latin typeface="Arial" pitchFamily="34" charset="0"/>
                    <a:cs typeface="Arial" pitchFamily="34" charset="0"/>
                  </a:endParaRPr>
                </a:p>
              </p:txBody>
            </p:sp>
            <p:grpSp>
              <p:nvGrpSpPr>
                <p:cNvPr id="52" name="Group 28"/>
                <p:cNvGrpSpPr>
                  <a:grpSpLocks/>
                </p:cNvGrpSpPr>
                <p:nvPr/>
              </p:nvGrpSpPr>
              <p:grpSpPr bwMode="auto">
                <a:xfrm>
                  <a:off x="3240" y="4859"/>
                  <a:ext cx="370" cy="141"/>
                  <a:chOff x="3276" y="5586"/>
                  <a:chExt cx="370" cy="141"/>
                </a:xfrm>
              </p:grpSpPr>
              <p:sp>
                <p:nvSpPr>
                  <p:cNvPr id="79" name="Line 30"/>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9"/>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25"/>
                <p:cNvGrpSpPr>
                  <a:grpSpLocks/>
                </p:cNvGrpSpPr>
                <p:nvPr/>
              </p:nvGrpSpPr>
              <p:grpSpPr bwMode="auto">
                <a:xfrm>
                  <a:off x="3255" y="5258"/>
                  <a:ext cx="370" cy="141"/>
                  <a:chOff x="3276" y="5586"/>
                  <a:chExt cx="370" cy="141"/>
                </a:xfrm>
              </p:grpSpPr>
              <p:sp>
                <p:nvSpPr>
                  <p:cNvPr id="77" name="Line 27"/>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6"/>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4" name="Line 24"/>
                <p:cNvSpPr>
                  <a:spLocks noChangeShapeType="1"/>
                </p:cNvSpPr>
                <p:nvPr/>
              </p:nvSpPr>
              <p:spPr bwMode="auto">
                <a:xfrm rot="5404639">
                  <a:off x="3382" y="4777"/>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3"/>
                <p:cNvSpPr>
                  <a:spLocks noChangeShapeType="1"/>
                </p:cNvSpPr>
                <p:nvPr/>
              </p:nvSpPr>
              <p:spPr bwMode="auto">
                <a:xfrm>
                  <a:off x="2329" y="470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2"/>
                <p:cNvSpPr>
                  <a:spLocks noChangeShapeType="1"/>
                </p:cNvSpPr>
                <p:nvPr/>
              </p:nvSpPr>
              <p:spPr bwMode="auto">
                <a:xfrm>
                  <a:off x="2337" y="4709"/>
                  <a:ext cx="0"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1"/>
                <p:cNvSpPr>
                  <a:spLocks noChangeShapeType="1"/>
                </p:cNvSpPr>
                <p:nvPr/>
              </p:nvSpPr>
              <p:spPr bwMode="auto">
                <a:xfrm rot="5404639">
                  <a:off x="3382" y="5466"/>
                  <a:ext cx="1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0"/>
                <p:cNvSpPr>
                  <a:spLocks noChangeShapeType="1"/>
                </p:cNvSpPr>
                <p:nvPr/>
              </p:nvSpPr>
              <p:spPr bwMode="auto">
                <a:xfrm>
                  <a:off x="3442" y="5549"/>
                  <a:ext cx="8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9" name="Group 17"/>
                <p:cNvGrpSpPr>
                  <a:grpSpLocks/>
                </p:cNvGrpSpPr>
                <p:nvPr/>
              </p:nvGrpSpPr>
              <p:grpSpPr bwMode="auto">
                <a:xfrm>
                  <a:off x="4130" y="5039"/>
                  <a:ext cx="370" cy="141"/>
                  <a:chOff x="3276" y="5586"/>
                  <a:chExt cx="370" cy="141"/>
                </a:xfrm>
              </p:grpSpPr>
              <p:sp>
                <p:nvSpPr>
                  <p:cNvPr id="75" name="Line 19"/>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8"/>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0" name="Line 16"/>
                <p:cNvSpPr>
                  <a:spLocks noChangeShapeType="1"/>
                </p:cNvSpPr>
                <p:nvPr/>
              </p:nvSpPr>
              <p:spPr bwMode="auto">
                <a:xfrm>
                  <a:off x="4320" y="4709"/>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5"/>
                <p:cNvSpPr>
                  <a:spLocks noChangeShapeType="1"/>
                </p:cNvSpPr>
                <p:nvPr/>
              </p:nvSpPr>
              <p:spPr bwMode="auto">
                <a:xfrm>
                  <a:off x="4312" y="5188"/>
                  <a:ext cx="0" cy="3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2" name="Group 12"/>
                <p:cNvGrpSpPr>
                  <a:grpSpLocks/>
                </p:cNvGrpSpPr>
                <p:nvPr/>
              </p:nvGrpSpPr>
              <p:grpSpPr bwMode="auto">
                <a:xfrm>
                  <a:off x="3705" y="5759"/>
                  <a:ext cx="370" cy="141"/>
                  <a:chOff x="3276" y="5586"/>
                  <a:chExt cx="370" cy="141"/>
                </a:xfrm>
              </p:grpSpPr>
              <p:sp>
                <p:nvSpPr>
                  <p:cNvPr id="73" name="Line 14"/>
                  <p:cNvSpPr>
                    <a:spLocks noChangeShapeType="1"/>
                  </p:cNvSpPr>
                  <p:nvPr/>
                </p:nvSpPr>
                <p:spPr bwMode="auto">
                  <a:xfrm rot="5404639">
                    <a:off x="3462" y="5401"/>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3"/>
                  <p:cNvSpPr>
                    <a:spLocks noChangeShapeType="1"/>
                  </p:cNvSpPr>
                  <p:nvPr/>
                </p:nvSpPr>
                <p:spPr bwMode="auto">
                  <a:xfrm rot="5404639">
                    <a:off x="3461" y="5542"/>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Line 11"/>
                <p:cNvSpPr>
                  <a:spLocks noChangeShapeType="1"/>
                </p:cNvSpPr>
                <p:nvPr/>
              </p:nvSpPr>
              <p:spPr bwMode="auto">
                <a:xfrm>
                  <a:off x="3900" y="5549"/>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0"/>
                <p:cNvSpPr>
                  <a:spLocks noChangeShapeType="1"/>
                </p:cNvSpPr>
                <p:nvPr/>
              </p:nvSpPr>
              <p:spPr bwMode="auto">
                <a:xfrm>
                  <a:off x="3900" y="590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9"/>
                <p:cNvSpPr>
                  <a:spLocks noChangeShapeType="1"/>
                </p:cNvSpPr>
                <p:nvPr/>
              </p:nvSpPr>
              <p:spPr bwMode="auto">
                <a:xfrm>
                  <a:off x="2880" y="4703"/>
                  <a:ext cx="0" cy="9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
                <p:cNvSpPr>
                  <a:spLocks noChangeShapeType="1"/>
                </p:cNvSpPr>
                <p:nvPr/>
              </p:nvSpPr>
              <p:spPr bwMode="auto">
                <a:xfrm rot="5404639">
                  <a:off x="2876" y="5468"/>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7"/>
                <p:cNvSpPr>
                  <a:spLocks noChangeShapeType="1"/>
                </p:cNvSpPr>
                <p:nvPr/>
              </p:nvSpPr>
              <p:spPr bwMode="auto">
                <a:xfrm rot="5404639">
                  <a:off x="2868" y="566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2880" y="5738"/>
                  <a:ext cx="1" cy="404"/>
                </a:xfrm>
                <a:custGeom>
                  <a:avLst/>
                  <a:gdLst>
                    <a:gd name="T0" fmla="*/ 0 w 1"/>
                    <a:gd name="T1" fmla="*/ 0 h 404"/>
                    <a:gd name="T2" fmla="*/ 1 w 1"/>
                    <a:gd name="T3" fmla="*/ 404 h 404"/>
                  </a:gdLst>
                  <a:ahLst/>
                  <a:cxnLst>
                    <a:cxn ang="0">
                      <a:pos x="T0" y="T1"/>
                    </a:cxn>
                    <a:cxn ang="0">
                      <a:pos x="T2" y="T3"/>
                    </a:cxn>
                  </a:cxnLst>
                  <a:rect l="0" t="0" r="r" b="b"/>
                  <a:pathLst>
                    <a:path w="1" h="404">
                      <a:moveTo>
                        <a:pt x="0" y="0"/>
                      </a:moveTo>
                      <a:lnTo>
                        <a:pt x="1" y="40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a:off x="2332" y="6156"/>
                  <a:ext cx="1568" cy="2"/>
                </a:xfrm>
                <a:custGeom>
                  <a:avLst/>
                  <a:gdLst>
                    <a:gd name="T0" fmla="*/ 1568 w 1568"/>
                    <a:gd name="T1" fmla="*/ 2 h 2"/>
                    <a:gd name="T2" fmla="*/ 0 w 1568"/>
                    <a:gd name="T3" fmla="*/ 0 h 2"/>
                  </a:gdLst>
                  <a:ahLst/>
                  <a:cxnLst>
                    <a:cxn ang="0">
                      <a:pos x="T0" y="T1"/>
                    </a:cxn>
                    <a:cxn ang="0">
                      <a:pos x="T2" y="T3"/>
                    </a:cxn>
                  </a:cxnLst>
                  <a:rect l="0" t="0" r="r" b="b"/>
                  <a:pathLst>
                    <a:path w="1568" h="2">
                      <a:moveTo>
                        <a:pt x="1568" y="2"/>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4"/>
                <p:cNvSpPr>
                  <a:spLocks noChangeShapeType="1"/>
                </p:cNvSpPr>
                <p:nvPr/>
              </p:nvSpPr>
              <p:spPr bwMode="auto">
                <a:xfrm>
                  <a:off x="2337" y="5482"/>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3"/>
                <p:cNvSpPr txBox="1">
                  <a:spLocks noChangeArrowheads="1"/>
                </p:cNvSpPr>
                <p:nvPr/>
              </p:nvSpPr>
              <p:spPr bwMode="auto">
                <a:xfrm>
                  <a:off x="2970" y="47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ct val="0"/>
                    </a:spcAft>
                  </a:pPr>
                  <a:r>
                    <a:rPr lang="en-US" sz="1200">
                      <a:latin typeface="Arial" pitchFamily="34" charset="0"/>
                      <a:ea typeface="Times New Roman" pitchFamily="18" charset="0"/>
                      <a:cs typeface="Arial" pitchFamily="34" charset="0"/>
                    </a:rPr>
                    <a:t>C</a:t>
                  </a:r>
                  <a:r>
                    <a:rPr lang="en-US" sz="1200" baseline="-30000">
                      <a:latin typeface="Arial" pitchFamily="34" charset="0"/>
                      <a:ea typeface="Times New Roman" pitchFamily="18" charset="0"/>
                      <a:cs typeface="Arial" pitchFamily="34" charset="0"/>
                    </a:rPr>
                    <a:t>2</a:t>
                  </a:r>
                  <a:endParaRPr lang="en-US">
                    <a:latin typeface="Arial" pitchFamily="34" charset="0"/>
                    <a:cs typeface="Arial" pitchFamily="34" charset="0"/>
                  </a:endParaRPr>
                </a:p>
              </p:txBody>
            </p:sp>
            <p:sp>
              <p:nvSpPr>
                <p:cNvPr id="72" name="Text Box 2"/>
                <p:cNvSpPr txBox="1">
                  <a:spLocks noChangeArrowheads="1"/>
                </p:cNvSpPr>
                <p:nvPr/>
              </p:nvSpPr>
              <p:spPr bwMode="auto">
                <a:xfrm>
                  <a:off x="2850" y="5654"/>
                  <a:ext cx="380" cy="312"/>
                </a:xfrm>
                <a:prstGeom prst="rect">
                  <a:avLst/>
                </a:prstGeom>
                <a:noFill/>
                <a:ln>
                  <a:noFill/>
                </a:ln>
                <a:extLst>
                  <a:ext uri="{909E8E84-426E-40DD-AFC4-6F175D3DCCD1}">
                    <a14:hiddenFill xmlns:a14="http://schemas.microsoft.com/office/drawing/2010/main">
                      <a:gradFill rotWithShape="0">
                        <a:gsLst>
                          <a:gs pos="0">
                            <a:srgbClr val="969696"/>
                          </a:gs>
                          <a:gs pos="100000">
                            <a:srgbClr val="969696">
                              <a:gamma/>
                              <a:shade val="56078"/>
                              <a:invGamma/>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fontAlgn="base">
                    <a:spcBef>
                      <a:spcPct val="0"/>
                    </a:spcBef>
                    <a:spcAft>
                      <a:spcPct val="0"/>
                    </a:spcAft>
                  </a:pPr>
                  <a:r>
                    <a:rPr lang="en-US" sz="1200">
                      <a:latin typeface="Arial" pitchFamily="34" charset="0"/>
                      <a:ea typeface="Times New Roman" pitchFamily="18" charset="0"/>
                      <a:cs typeface="Arial" pitchFamily="34" charset="0"/>
                    </a:rPr>
                    <a:t>V</a:t>
                  </a:r>
                  <a:endParaRPr lang="en-US">
                    <a:latin typeface="Arial" pitchFamily="34" charset="0"/>
                    <a:cs typeface="Arial" pitchFamily="34" charset="0"/>
                  </a:endParaRPr>
                </a:p>
              </p:txBody>
            </p:sp>
          </p:grpSp>
          <p:sp>
            <p:nvSpPr>
              <p:cNvPr id="46" name="Metin kutusu 45"/>
              <p:cNvSpPr txBox="1"/>
              <p:nvPr/>
            </p:nvSpPr>
            <p:spPr>
              <a:xfrm>
                <a:off x="5266496" y="1248250"/>
                <a:ext cx="341760" cy="307777"/>
              </a:xfrm>
              <a:prstGeom prst="rect">
                <a:avLst/>
              </a:prstGeom>
              <a:noFill/>
            </p:spPr>
            <p:txBody>
              <a:bodyPr wrap="none" rtlCol="0">
                <a:spAutoFit/>
              </a:bodyPr>
              <a:lstStyle/>
              <a:p>
                <a:r>
                  <a:rPr lang="tr-TR" sz="1400" dirty="0"/>
                  <a:t>C</a:t>
                </a:r>
                <a:r>
                  <a:rPr lang="tr-TR" sz="1400" baseline="-25000" dirty="0"/>
                  <a:t>3</a:t>
                </a:r>
                <a:endParaRPr lang="en-US" sz="1400" baseline="-25000" dirty="0"/>
              </a:p>
            </p:txBody>
          </p:sp>
          <p:sp>
            <p:nvSpPr>
              <p:cNvPr id="47" name="Metin kutusu 46"/>
              <p:cNvSpPr txBox="1"/>
              <p:nvPr/>
            </p:nvSpPr>
            <p:spPr>
              <a:xfrm>
                <a:off x="6341349" y="1108753"/>
                <a:ext cx="341760" cy="307777"/>
              </a:xfrm>
              <a:prstGeom prst="rect">
                <a:avLst/>
              </a:prstGeom>
              <a:noFill/>
            </p:spPr>
            <p:txBody>
              <a:bodyPr wrap="none" rtlCol="0">
                <a:spAutoFit/>
              </a:bodyPr>
              <a:lstStyle/>
              <a:p>
                <a:r>
                  <a:rPr lang="tr-TR" sz="1400" dirty="0"/>
                  <a:t>C</a:t>
                </a:r>
                <a:r>
                  <a:rPr lang="tr-TR" sz="1400" baseline="-25000" dirty="0"/>
                  <a:t>4</a:t>
                </a:r>
                <a:endParaRPr lang="en-US" sz="1400" baseline="-25000" dirty="0"/>
              </a:p>
            </p:txBody>
          </p:sp>
          <p:sp>
            <p:nvSpPr>
              <p:cNvPr id="48" name="Metin kutusu 47"/>
              <p:cNvSpPr txBox="1"/>
              <p:nvPr/>
            </p:nvSpPr>
            <p:spPr>
              <a:xfrm>
                <a:off x="6031036" y="1562373"/>
                <a:ext cx="341760" cy="307777"/>
              </a:xfrm>
              <a:prstGeom prst="rect">
                <a:avLst/>
              </a:prstGeom>
              <a:noFill/>
            </p:spPr>
            <p:txBody>
              <a:bodyPr wrap="none" rtlCol="0">
                <a:spAutoFit/>
              </a:bodyPr>
              <a:lstStyle/>
              <a:p>
                <a:r>
                  <a:rPr lang="tr-TR" sz="1400" dirty="0"/>
                  <a:t>C</a:t>
                </a:r>
                <a:r>
                  <a:rPr lang="tr-TR" sz="1400" baseline="-25000" dirty="0"/>
                  <a:t>5</a:t>
                </a:r>
                <a:endParaRPr lang="en-US" sz="1400" baseline="-25000" dirty="0"/>
              </a:p>
            </p:txBody>
          </p:sp>
        </p:grpSp>
      </p:grpSp>
      <p:sp>
        <p:nvSpPr>
          <p:cNvPr id="85" name="Metin kutusu 84">
            <a:extLst>
              <a:ext uri="{FF2B5EF4-FFF2-40B4-BE49-F238E27FC236}">
                <a16:creationId xmlns:a16="http://schemas.microsoft.com/office/drawing/2014/main" id="{C88B9B63-58BE-485E-8732-FA2C425C73C4}"/>
              </a:ext>
            </a:extLst>
          </p:cNvPr>
          <p:cNvSpPr txBox="1"/>
          <p:nvPr/>
        </p:nvSpPr>
        <p:spPr>
          <a:xfrm>
            <a:off x="9605319" y="5865340"/>
            <a:ext cx="1367481" cy="369332"/>
          </a:xfrm>
          <a:prstGeom prst="rect">
            <a:avLst/>
          </a:prstGeom>
          <a:noFill/>
        </p:spPr>
        <p:txBody>
          <a:bodyPr wrap="square" rtlCol="0">
            <a:spAutoFit/>
          </a:bodyPr>
          <a:lstStyle/>
          <a:p>
            <a:r>
              <a:rPr lang="tr-TR" dirty="0"/>
              <a:t>Cevap 10</a:t>
            </a:r>
            <a:endParaRPr lang="en-US" dirty="0"/>
          </a:p>
        </p:txBody>
      </p:sp>
      <p:sp>
        <p:nvSpPr>
          <p:cNvPr id="86" name="Metin kutusu 85">
            <a:extLst>
              <a:ext uri="{FF2B5EF4-FFF2-40B4-BE49-F238E27FC236}">
                <a16:creationId xmlns:a16="http://schemas.microsoft.com/office/drawing/2014/main" id="{CED2B7A5-0CCF-425B-A467-561F5C83EE3B}"/>
              </a:ext>
            </a:extLst>
          </p:cNvPr>
          <p:cNvSpPr txBox="1"/>
          <p:nvPr/>
        </p:nvSpPr>
        <p:spPr>
          <a:xfrm>
            <a:off x="255373" y="222422"/>
            <a:ext cx="543697" cy="369332"/>
          </a:xfrm>
          <a:prstGeom prst="rect">
            <a:avLst/>
          </a:prstGeom>
          <a:noFill/>
        </p:spPr>
        <p:txBody>
          <a:bodyPr wrap="square" rtlCol="0">
            <a:spAutoFit/>
          </a:bodyPr>
          <a:lstStyle/>
          <a:p>
            <a:r>
              <a:rPr lang="tr-TR" dirty="0"/>
              <a:t>A3</a:t>
            </a:r>
            <a:endParaRPr lang="en-US" dirty="0"/>
          </a:p>
        </p:txBody>
      </p:sp>
    </p:spTree>
    <p:extLst>
      <p:ext uri="{BB962C8B-B14F-4D97-AF65-F5344CB8AC3E}">
        <p14:creationId xmlns:p14="http://schemas.microsoft.com/office/powerpoint/2010/main" val="940759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86F9620C95E2D4386FBA2864C92C189" ma:contentTypeVersion="7" ma:contentTypeDescription="Yeni belge oluşturun." ma:contentTypeScope="" ma:versionID="9b9ec6d1c42990a9319798a3fd502ec2">
  <xsd:schema xmlns:xsd="http://www.w3.org/2001/XMLSchema" xmlns:xs="http://www.w3.org/2001/XMLSchema" xmlns:p="http://schemas.microsoft.com/office/2006/metadata/properties" xmlns:ns2="b93212fc-b8b7-4257-9895-0bcb281f85e0" xmlns:ns3="4d012d21-2a97-40f8-b65b-de083562237b" targetNamespace="http://schemas.microsoft.com/office/2006/metadata/properties" ma:root="true" ma:fieldsID="1f675a55c86d5e36f861a27b3a0b488c" ns2:_="" ns3:_="">
    <xsd:import namespace="b93212fc-b8b7-4257-9895-0bcb281f85e0"/>
    <xsd:import namespace="4d012d21-2a97-40f8-b65b-de083562237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212fc-b8b7-4257-9895-0bcb281f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d012d21-2a97-40f8-b65b-de083562237b"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BA2970-4694-4C82-A6A5-00AABD3F9E20}"/>
</file>

<file path=customXml/itemProps2.xml><?xml version="1.0" encoding="utf-8"?>
<ds:datastoreItem xmlns:ds="http://schemas.openxmlformats.org/officeDocument/2006/customXml" ds:itemID="{569F2DEF-AE79-422D-8CC2-7CADDE9E859D}"/>
</file>

<file path=customXml/itemProps3.xml><?xml version="1.0" encoding="utf-8"?>
<ds:datastoreItem xmlns:ds="http://schemas.openxmlformats.org/officeDocument/2006/customXml" ds:itemID="{1B0B689E-D5A4-4141-A7A4-7CB3C0B4491A}"/>
</file>

<file path=docProps/app.xml><?xml version="1.0" encoding="utf-8"?>
<Properties xmlns="http://schemas.openxmlformats.org/officeDocument/2006/extended-properties" xmlns:vt="http://schemas.openxmlformats.org/officeDocument/2006/docPropsVTypes">
  <TotalTime>714</TotalTime>
  <Words>4889</Words>
  <Application>Microsoft Office PowerPoint</Application>
  <PresentationFormat>Geniş ekran</PresentationFormat>
  <Paragraphs>568</Paragraphs>
  <Slides>73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73</vt:i4>
      </vt:variant>
    </vt:vector>
  </HeadingPairs>
  <TitlesOfParts>
    <vt:vector size="79" baseType="lpstr">
      <vt:lpstr>Arial</vt:lpstr>
      <vt:lpstr>Calibri</vt:lpstr>
      <vt:lpstr>Calibri Light</vt:lpstr>
      <vt:lpstr>Cambria Math</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Savaş Berber</dc:creator>
  <cp:lastModifiedBy>Savaş Berber</cp:lastModifiedBy>
  <cp:revision>58</cp:revision>
  <dcterms:created xsi:type="dcterms:W3CDTF">2021-04-08T11:56:57Z</dcterms:created>
  <dcterms:modified xsi:type="dcterms:W3CDTF">2021-04-10T17:35:54Z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0x010100486F9620C95E2D4386FBA2864C92C189</vt:lpwstr>
  </property>
</Properties>
</file>