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Default Extension="png" ContentType="image/png"/>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Default Extension="jpg" ContentType="image/jpg"/>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Lst>
  <p:sldSz cx="10058400" cy="7772400"/>
  <p:notesSz cx="10058400" cy="7772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2600" b="1" i="0">
                <a:solidFill>
                  <a:schemeClr val="bg1"/>
                </a:solidFill>
                <a:latin typeface="Arial"/>
                <a:cs typeface="Arial"/>
              </a:defRPr>
            </a:lvl1pPr>
          </a:lstStyle>
          <a:p>
            <a:pPr marL="38100">
              <a:lnSpc>
                <a:spcPts val="2975"/>
              </a:lnSpc>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p:txBody>
      </p:sp>
      <p:sp>
        <p:nvSpPr>
          <p:cNvPr id="3" name="Holder 3"/>
          <p:cNvSpPr>
            <a:spLocks noGrp="1"/>
          </p:cNvSpPr>
          <p:nvPr>
            <p:ph type="body" idx="1"/>
          </p:nvPr>
        </p:nvSpPr>
        <p:spPr/>
        <p:txBody>
          <a:bodyPr lIns="0" tIns="0" rIns="0" bIns="0"/>
          <a:lstStyle>
            <a:lvl1pPr>
              <a:defRPr sz="2800" b="0" i="0">
                <a:solidFill>
                  <a:srgbClr val="003265"/>
                </a:solidFill>
                <a:latin typeface="Arial"/>
                <a:cs typeface="Aria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2600" b="1" i="0">
                <a:solidFill>
                  <a:schemeClr val="bg1"/>
                </a:solidFill>
                <a:latin typeface="Arial"/>
                <a:cs typeface="Arial"/>
              </a:defRPr>
            </a:lvl1pPr>
          </a:lstStyle>
          <a:p>
            <a:pPr marL="38100">
              <a:lnSpc>
                <a:spcPts val="2975"/>
              </a:lnSpc>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p:txBody>
      </p:sp>
      <p:sp>
        <p:nvSpPr>
          <p:cNvPr id="3" name="Holder 3"/>
          <p:cNvSpPr>
            <a:spLocks noGrp="1"/>
          </p:cNvSpPr>
          <p:nvPr>
            <p:ph idx="2" sz="half"/>
          </p:nvPr>
        </p:nvSpPr>
        <p:spPr>
          <a:xfrm>
            <a:off x="502920" y="1787652"/>
            <a:ext cx="4375404" cy="512978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5180076" y="1787652"/>
            <a:ext cx="4375404" cy="512978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2600" b="1" i="0">
                <a:solidFill>
                  <a:schemeClr val="bg1"/>
                </a:solidFill>
                <a:latin typeface="Arial"/>
                <a:cs typeface="Arial"/>
              </a:defRPr>
            </a:lvl1pPr>
          </a:lstStyle>
          <a:p>
            <a:pPr marL="38100">
              <a:lnSpc>
                <a:spcPts val="2975"/>
              </a:lnSpc>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2600" b="1" i="0">
                <a:solidFill>
                  <a:schemeClr val="bg1"/>
                </a:solidFill>
                <a:latin typeface="Arial"/>
                <a:cs typeface="Arial"/>
              </a:defRPr>
            </a:lvl1pPr>
          </a:lstStyle>
          <a:p>
            <a:pPr marL="38100">
              <a:lnSpc>
                <a:spcPts val="2975"/>
              </a:lnSpc>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63765" y="463790"/>
            <a:ext cx="3200400" cy="3429000"/>
          </a:xfrm>
          <a:custGeom>
            <a:avLst/>
            <a:gdLst/>
            <a:ahLst/>
            <a:cxnLst/>
            <a:rect l="l" t="t" r="r" b="b"/>
            <a:pathLst>
              <a:path w="3200400" h="3429000">
                <a:moveTo>
                  <a:pt x="3200133" y="0"/>
                </a:moveTo>
                <a:lnTo>
                  <a:pt x="761936" y="0"/>
                </a:lnTo>
                <a:lnTo>
                  <a:pt x="457161" y="0"/>
                </a:lnTo>
                <a:lnTo>
                  <a:pt x="0" y="0"/>
                </a:lnTo>
                <a:lnTo>
                  <a:pt x="0" y="3428695"/>
                </a:lnTo>
                <a:lnTo>
                  <a:pt x="761936" y="3428695"/>
                </a:lnTo>
                <a:lnTo>
                  <a:pt x="761936" y="1167257"/>
                </a:lnTo>
                <a:lnTo>
                  <a:pt x="761936" y="1057567"/>
                </a:lnTo>
                <a:lnTo>
                  <a:pt x="769937" y="1002703"/>
                </a:lnTo>
                <a:lnTo>
                  <a:pt x="784796" y="947839"/>
                </a:lnTo>
                <a:lnTo>
                  <a:pt x="811657" y="892594"/>
                </a:lnTo>
                <a:lnTo>
                  <a:pt x="848791" y="844207"/>
                </a:lnTo>
                <a:lnTo>
                  <a:pt x="896988" y="804976"/>
                </a:lnTo>
                <a:lnTo>
                  <a:pt x="946327" y="777176"/>
                </a:lnTo>
                <a:lnTo>
                  <a:pt x="1019467" y="761936"/>
                </a:lnTo>
                <a:lnTo>
                  <a:pt x="1060615" y="766508"/>
                </a:lnTo>
                <a:lnTo>
                  <a:pt x="3200133" y="761936"/>
                </a:lnTo>
                <a:lnTo>
                  <a:pt x="3200133" y="0"/>
                </a:lnTo>
                <a:close/>
              </a:path>
            </a:pathLst>
          </a:custGeom>
          <a:solidFill>
            <a:srgbClr val="98CC98"/>
          </a:solidFill>
        </p:spPr>
        <p:txBody>
          <a:bodyPr wrap="square" lIns="0" tIns="0" rIns="0" bIns="0" rtlCol="0"/>
          <a:lstStyle/>
          <a:p/>
        </p:txBody>
      </p:sp>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2600" b="1" i="0">
                <a:solidFill>
                  <a:schemeClr val="bg1"/>
                </a:solidFill>
                <a:latin typeface="Arial"/>
                <a:cs typeface="Arial"/>
              </a:defRPr>
            </a:lvl1pPr>
          </a:lstStyle>
          <a:p>
            <a:pPr marL="38100">
              <a:lnSpc>
                <a:spcPts val="2975"/>
              </a:lnSpc>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63765" y="463790"/>
            <a:ext cx="3200400" cy="3429000"/>
          </a:xfrm>
          <a:custGeom>
            <a:avLst/>
            <a:gdLst/>
            <a:ahLst/>
            <a:cxnLst/>
            <a:rect l="l" t="t" r="r" b="b"/>
            <a:pathLst>
              <a:path w="3200400" h="3429000">
                <a:moveTo>
                  <a:pt x="3200133" y="0"/>
                </a:moveTo>
                <a:lnTo>
                  <a:pt x="761936" y="0"/>
                </a:lnTo>
                <a:lnTo>
                  <a:pt x="457161" y="0"/>
                </a:lnTo>
                <a:lnTo>
                  <a:pt x="0" y="0"/>
                </a:lnTo>
                <a:lnTo>
                  <a:pt x="0" y="3428695"/>
                </a:lnTo>
                <a:lnTo>
                  <a:pt x="761936" y="3428695"/>
                </a:lnTo>
                <a:lnTo>
                  <a:pt x="761936" y="1167257"/>
                </a:lnTo>
                <a:lnTo>
                  <a:pt x="761936" y="1057567"/>
                </a:lnTo>
                <a:lnTo>
                  <a:pt x="769937" y="1002703"/>
                </a:lnTo>
                <a:lnTo>
                  <a:pt x="784796" y="947839"/>
                </a:lnTo>
                <a:lnTo>
                  <a:pt x="811657" y="892594"/>
                </a:lnTo>
                <a:lnTo>
                  <a:pt x="848791" y="844207"/>
                </a:lnTo>
                <a:lnTo>
                  <a:pt x="896988" y="804976"/>
                </a:lnTo>
                <a:lnTo>
                  <a:pt x="946327" y="777176"/>
                </a:lnTo>
                <a:lnTo>
                  <a:pt x="1019467" y="761936"/>
                </a:lnTo>
                <a:lnTo>
                  <a:pt x="1060615" y="766508"/>
                </a:lnTo>
                <a:lnTo>
                  <a:pt x="3200133" y="761936"/>
                </a:lnTo>
                <a:lnTo>
                  <a:pt x="3200133" y="0"/>
                </a:lnTo>
                <a:close/>
              </a:path>
            </a:pathLst>
          </a:custGeom>
          <a:solidFill>
            <a:srgbClr val="98CC98"/>
          </a:solidFill>
        </p:spPr>
        <p:txBody>
          <a:bodyPr wrap="square" lIns="0" tIns="0" rIns="0" bIns="0" rtlCol="0"/>
          <a:lstStyle/>
          <a:p/>
        </p:txBody>
      </p:sp>
      <p:sp>
        <p:nvSpPr>
          <p:cNvPr id="17" name="bg object 17"/>
          <p:cNvSpPr/>
          <p:nvPr/>
        </p:nvSpPr>
        <p:spPr>
          <a:xfrm>
            <a:off x="692353" y="2444800"/>
            <a:ext cx="7391400" cy="320040"/>
          </a:xfrm>
          <a:custGeom>
            <a:avLst/>
            <a:gdLst/>
            <a:ahLst/>
            <a:cxnLst/>
            <a:rect l="l" t="t" r="r" b="b"/>
            <a:pathLst>
              <a:path w="7391400" h="320039">
                <a:moveTo>
                  <a:pt x="7390790" y="0"/>
                </a:moveTo>
                <a:lnTo>
                  <a:pt x="394677" y="0"/>
                </a:lnTo>
                <a:lnTo>
                  <a:pt x="380961" y="0"/>
                </a:lnTo>
                <a:lnTo>
                  <a:pt x="198094" y="0"/>
                </a:lnTo>
                <a:lnTo>
                  <a:pt x="145326" y="5715"/>
                </a:lnTo>
                <a:lnTo>
                  <a:pt x="97980" y="21844"/>
                </a:lnTo>
                <a:lnTo>
                  <a:pt x="57899" y="46863"/>
                </a:lnTo>
                <a:lnTo>
                  <a:pt x="26974" y="79248"/>
                </a:lnTo>
                <a:lnTo>
                  <a:pt x="7048" y="117475"/>
                </a:lnTo>
                <a:lnTo>
                  <a:pt x="0" y="160020"/>
                </a:lnTo>
                <a:lnTo>
                  <a:pt x="7048" y="202565"/>
                </a:lnTo>
                <a:lnTo>
                  <a:pt x="26974" y="240792"/>
                </a:lnTo>
                <a:lnTo>
                  <a:pt x="57899" y="273164"/>
                </a:lnTo>
                <a:lnTo>
                  <a:pt x="97980" y="298183"/>
                </a:lnTo>
                <a:lnTo>
                  <a:pt x="145326" y="314299"/>
                </a:lnTo>
                <a:lnTo>
                  <a:pt x="198094" y="320014"/>
                </a:lnTo>
                <a:lnTo>
                  <a:pt x="394677" y="320014"/>
                </a:lnTo>
                <a:lnTo>
                  <a:pt x="394677" y="318490"/>
                </a:lnTo>
                <a:lnTo>
                  <a:pt x="7390790" y="318490"/>
                </a:lnTo>
                <a:lnTo>
                  <a:pt x="7390790" y="0"/>
                </a:lnTo>
                <a:close/>
              </a:path>
            </a:pathLst>
          </a:custGeom>
          <a:solidFill>
            <a:srgbClr val="003265"/>
          </a:solidFill>
        </p:spPr>
        <p:txBody>
          <a:bodyPr wrap="square" lIns="0" tIns="0" rIns="0" bIns="0" rtlCol="0"/>
          <a:lstStyle/>
          <a:p/>
        </p:txBody>
      </p:sp>
      <p:sp>
        <p:nvSpPr>
          <p:cNvPr id="2" name="Holder 2"/>
          <p:cNvSpPr>
            <a:spLocks noGrp="1"/>
          </p:cNvSpPr>
          <p:nvPr>
            <p:ph type="title"/>
          </p:nvPr>
        </p:nvSpPr>
        <p:spPr>
          <a:xfrm>
            <a:off x="615653" y="1030142"/>
            <a:ext cx="6931025" cy="574040"/>
          </a:xfrm>
          <a:prstGeom prst="rect">
            <a:avLst/>
          </a:prstGeom>
        </p:spPr>
        <p:txBody>
          <a:bodyPr wrap="square" lIns="0" tIns="0" rIns="0" bIns="0">
            <a:spAutoFit/>
          </a:bodyPr>
          <a:lstStyle>
            <a:lvl1pPr>
              <a:defRPr sz="3600" b="1" i="0">
                <a:solidFill>
                  <a:srgbClr val="006565"/>
                </a:solidFill>
                <a:latin typeface="Arial"/>
                <a:cs typeface="Arial"/>
              </a:defRPr>
            </a:lvl1pPr>
          </a:lstStyle>
          <a:p/>
        </p:txBody>
      </p:sp>
      <p:sp>
        <p:nvSpPr>
          <p:cNvPr id="3" name="Holder 3"/>
          <p:cNvSpPr>
            <a:spLocks noGrp="1"/>
          </p:cNvSpPr>
          <p:nvPr>
            <p:ph type="body" idx="1"/>
          </p:nvPr>
        </p:nvSpPr>
        <p:spPr>
          <a:xfrm>
            <a:off x="1168513" y="2771013"/>
            <a:ext cx="7721373" cy="3710304"/>
          </a:xfrm>
          <a:prstGeom prst="rect">
            <a:avLst/>
          </a:prstGeom>
        </p:spPr>
        <p:txBody>
          <a:bodyPr wrap="square" lIns="0" tIns="0" rIns="0" bIns="0">
            <a:spAutoFit/>
          </a:bodyPr>
          <a:lstStyle>
            <a:lvl1pPr>
              <a:defRPr sz="2800" b="0" i="0">
                <a:solidFill>
                  <a:srgbClr val="003265"/>
                </a:solidFill>
                <a:latin typeface="Arial"/>
                <a:cs typeface="Arial"/>
              </a:defRPr>
            </a:lvl1pPr>
          </a:lstStyle>
          <a:p/>
        </p:txBody>
      </p:sp>
      <p:sp>
        <p:nvSpPr>
          <p:cNvPr id="4" name="Holder 4"/>
          <p:cNvSpPr>
            <a:spLocks noGrp="1"/>
          </p:cNvSpPr>
          <p:nvPr>
            <p:ph type="ftr" idx="5" sz="quarter"/>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619209" y="6762280"/>
            <a:ext cx="444500" cy="394970"/>
          </a:xfrm>
          <a:prstGeom prst="rect">
            <a:avLst/>
          </a:prstGeom>
        </p:spPr>
        <p:txBody>
          <a:bodyPr wrap="square" lIns="0" tIns="0" rIns="0" bIns="0">
            <a:spAutoFit/>
          </a:bodyPr>
          <a:lstStyle>
            <a:lvl1pPr>
              <a:defRPr sz="2600" b="1" i="0">
                <a:solidFill>
                  <a:schemeClr val="bg1"/>
                </a:solidFill>
                <a:latin typeface="Arial"/>
                <a:cs typeface="Arial"/>
              </a:defRPr>
            </a:lvl1pPr>
          </a:lstStyle>
          <a:p>
            <a:pPr marL="38100">
              <a:lnSpc>
                <a:spcPts val="2975"/>
              </a:lnSpc>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7.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8.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rogame.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image" Target="../media/image20.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depuppies.com/~steve/aMqahuesah.Maurya%2CNMI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3771" y="463783"/>
            <a:ext cx="5867400" cy="3429000"/>
            <a:chOff x="463771" y="463783"/>
            <a:chExt cx="5867400" cy="3429000"/>
          </a:xfrm>
        </p:grpSpPr>
        <p:sp>
          <p:nvSpPr>
            <p:cNvPr id="3" name="object 3"/>
            <p:cNvSpPr/>
            <p:nvPr/>
          </p:nvSpPr>
          <p:spPr>
            <a:xfrm>
              <a:off x="463771" y="463783"/>
              <a:ext cx="4572000" cy="3429000"/>
            </a:xfrm>
            <a:custGeom>
              <a:avLst/>
              <a:gdLst/>
              <a:ahLst/>
              <a:cxnLst/>
              <a:rect l="l" t="t" r="r" b="b"/>
              <a:pathLst>
                <a:path w="4572000" h="3429000">
                  <a:moveTo>
                    <a:pt x="0" y="3428695"/>
                  </a:moveTo>
                  <a:lnTo>
                    <a:pt x="4571634" y="3428695"/>
                  </a:lnTo>
                  <a:lnTo>
                    <a:pt x="4571634" y="0"/>
                  </a:lnTo>
                  <a:lnTo>
                    <a:pt x="0" y="0"/>
                  </a:lnTo>
                  <a:lnTo>
                    <a:pt x="0" y="3428695"/>
                  </a:lnTo>
                  <a:close/>
                </a:path>
              </a:pathLst>
            </a:custGeom>
            <a:solidFill>
              <a:srgbClr val="98CC98"/>
            </a:solidFill>
          </p:spPr>
          <p:txBody>
            <a:bodyPr wrap="square" lIns="0" tIns="0" rIns="0" bIns="0" rtlCol="0"/>
            <a:lstStyle/>
            <a:p/>
          </p:txBody>
        </p:sp>
        <p:sp>
          <p:nvSpPr>
            <p:cNvPr id="4" name="object 4"/>
            <p:cNvSpPr/>
            <p:nvPr/>
          </p:nvSpPr>
          <p:spPr>
            <a:xfrm>
              <a:off x="1149513" y="1454292"/>
              <a:ext cx="5181600" cy="1905000"/>
            </a:xfrm>
            <a:custGeom>
              <a:avLst/>
              <a:gdLst/>
              <a:ahLst/>
              <a:cxnLst/>
              <a:rect l="l" t="t" r="r" b="b"/>
              <a:pathLst>
                <a:path w="5181600" h="1905000">
                  <a:moveTo>
                    <a:pt x="4228743" y="0"/>
                  </a:moveTo>
                  <a:lnTo>
                    <a:pt x="952426" y="0"/>
                  </a:lnTo>
                  <a:lnTo>
                    <a:pt x="904914" y="1166"/>
                  </a:lnTo>
                  <a:lnTo>
                    <a:pt x="858001" y="4628"/>
                  </a:lnTo>
                  <a:lnTo>
                    <a:pt x="811744" y="10332"/>
                  </a:lnTo>
                  <a:lnTo>
                    <a:pt x="766197" y="18223"/>
                  </a:lnTo>
                  <a:lnTo>
                    <a:pt x="721414" y="28246"/>
                  </a:lnTo>
                  <a:lnTo>
                    <a:pt x="677451" y="40347"/>
                  </a:lnTo>
                  <a:lnTo>
                    <a:pt x="634361" y="54470"/>
                  </a:lnTo>
                  <a:lnTo>
                    <a:pt x="592200" y="70561"/>
                  </a:lnTo>
                  <a:lnTo>
                    <a:pt x="551023" y="88565"/>
                  </a:lnTo>
                  <a:lnTo>
                    <a:pt x="510884" y="108428"/>
                  </a:lnTo>
                  <a:lnTo>
                    <a:pt x="471837" y="130095"/>
                  </a:lnTo>
                  <a:lnTo>
                    <a:pt x="433938" y="153511"/>
                  </a:lnTo>
                  <a:lnTo>
                    <a:pt x="397241" y="178622"/>
                  </a:lnTo>
                  <a:lnTo>
                    <a:pt x="361801" y="205372"/>
                  </a:lnTo>
                  <a:lnTo>
                    <a:pt x="327673" y="233707"/>
                  </a:lnTo>
                  <a:lnTo>
                    <a:pt x="294911" y="263573"/>
                  </a:lnTo>
                  <a:lnTo>
                    <a:pt x="263570" y="294915"/>
                  </a:lnTo>
                  <a:lnTo>
                    <a:pt x="233704" y="327677"/>
                  </a:lnTo>
                  <a:lnTo>
                    <a:pt x="205369" y="361806"/>
                  </a:lnTo>
                  <a:lnTo>
                    <a:pt x="178619" y="397247"/>
                  </a:lnTo>
                  <a:lnTo>
                    <a:pt x="153509" y="433944"/>
                  </a:lnTo>
                  <a:lnTo>
                    <a:pt x="130093" y="471843"/>
                  </a:lnTo>
                  <a:lnTo>
                    <a:pt x="108427" y="510890"/>
                  </a:lnTo>
                  <a:lnTo>
                    <a:pt x="88564" y="551030"/>
                  </a:lnTo>
                  <a:lnTo>
                    <a:pt x="70560" y="592208"/>
                  </a:lnTo>
                  <a:lnTo>
                    <a:pt x="54469" y="634369"/>
                  </a:lnTo>
                  <a:lnTo>
                    <a:pt x="40346" y="677459"/>
                  </a:lnTo>
                  <a:lnTo>
                    <a:pt x="28246" y="721423"/>
                  </a:lnTo>
                  <a:lnTo>
                    <a:pt x="18223" y="766207"/>
                  </a:lnTo>
                  <a:lnTo>
                    <a:pt x="10332" y="811755"/>
                  </a:lnTo>
                  <a:lnTo>
                    <a:pt x="4628" y="858012"/>
                  </a:lnTo>
                  <a:lnTo>
                    <a:pt x="1166" y="904925"/>
                  </a:lnTo>
                  <a:lnTo>
                    <a:pt x="0" y="952439"/>
                  </a:lnTo>
                  <a:lnTo>
                    <a:pt x="1166" y="1000080"/>
                  </a:lnTo>
                  <a:lnTo>
                    <a:pt x="4628" y="1047104"/>
                  </a:lnTo>
                  <a:lnTo>
                    <a:pt x="10332" y="1093459"/>
                  </a:lnTo>
                  <a:lnTo>
                    <a:pt x="18223" y="1139089"/>
                  </a:lnTo>
                  <a:lnTo>
                    <a:pt x="28246" y="1183941"/>
                  </a:lnTo>
                  <a:lnTo>
                    <a:pt x="40346" y="1227960"/>
                  </a:lnTo>
                  <a:lnTo>
                    <a:pt x="54469" y="1271094"/>
                  </a:lnTo>
                  <a:lnTo>
                    <a:pt x="70560" y="1313288"/>
                  </a:lnTo>
                  <a:lnTo>
                    <a:pt x="88564" y="1354488"/>
                  </a:lnTo>
                  <a:lnTo>
                    <a:pt x="108427" y="1394640"/>
                  </a:lnTo>
                  <a:lnTo>
                    <a:pt x="130093" y="1433690"/>
                  </a:lnTo>
                  <a:lnTo>
                    <a:pt x="153509" y="1471584"/>
                  </a:lnTo>
                  <a:lnTo>
                    <a:pt x="178619" y="1508268"/>
                  </a:lnTo>
                  <a:lnTo>
                    <a:pt x="205369" y="1543689"/>
                  </a:lnTo>
                  <a:lnTo>
                    <a:pt x="233704" y="1577793"/>
                  </a:lnTo>
                  <a:lnTo>
                    <a:pt x="263570" y="1610524"/>
                  </a:lnTo>
                  <a:lnTo>
                    <a:pt x="294911" y="1641831"/>
                  </a:lnTo>
                  <a:lnTo>
                    <a:pt x="327673" y="1671657"/>
                  </a:lnTo>
                  <a:lnTo>
                    <a:pt x="361801" y="1699951"/>
                  </a:lnTo>
                  <a:lnTo>
                    <a:pt x="397241" y="1726657"/>
                  </a:lnTo>
                  <a:lnTo>
                    <a:pt x="433938" y="1751722"/>
                  </a:lnTo>
                  <a:lnTo>
                    <a:pt x="471837" y="1775092"/>
                  </a:lnTo>
                  <a:lnTo>
                    <a:pt x="510884" y="1796712"/>
                  </a:lnTo>
                  <a:lnTo>
                    <a:pt x="551023" y="1816530"/>
                  </a:lnTo>
                  <a:lnTo>
                    <a:pt x="592200" y="1834490"/>
                  </a:lnTo>
                  <a:lnTo>
                    <a:pt x="634361" y="1850539"/>
                  </a:lnTo>
                  <a:lnTo>
                    <a:pt x="677451" y="1864624"/>
                  </a:lnTo>
                  <a:lnTo>
                    <a:pt x="721414" y="1876690"/>
                  </a:lnTo>
                  <a:lnTo>
                    <a:pt x="766197" y="1886682"/>
                  </a:lnTo>
                  <a:lnTo>
                    <a:pt x="811744" y="1894549"/>
                  </a:lnTo>
                  <a:lnTo>
                    <a:pt x="858001" y="1900234"/>
                  </a:lnTo>
                  <a:lnTo>
                    <a:pt x="904914" y="1903685"/>
                  </a:lnTo>
                  <a:lnTo>
                    <a:pt x="952426" y="1904847"/>
                  </a:lnTo>
                  <a:lnTo>
                    <a:pt x="4228743" y="1904847"/>
                  </a:lnTo>
                  <a:lnTo>
                    <a:pt x="4276387" y="1903685"/>
                  </a:lnTo>
                  <a:lnTo>
                    <a:pt x="4323414" y="1900234"/>
                  </a:lnTo>
                  <a:lnTo>
                    <a:pt x="4369771" y="1894549"/>
                  </a:lnTo>
                  <a:lnTo>
                    <a:pt x="4415403" y="1886682"/>
                  </a:lnTo>
                  <a:lnTo>
                    <a:pt x="4460257" y="1876690"/>
                  </a:lnTo>
                  <a:lnTo>
                    <a:pt x="4504279" y="1864624"/>
                  </a:lnTo>
                  <a:lnTo>
                    <a:pt x="4547414" y="1850539"/>
                  </a:lnTo>
                  <a:lnTo>
                    <a:pt x="4589610" y="1834490"/>
                  </a:lnTo>
                  <a:lnTo>
                    <a:pt x="4630811" y="1816530"/>
                  </a:lnTo>
                  <a:lnTo>
                    <a:pt x="4670964" y="1796712"/>
                  </a:lnTo>
                  <a:lnTo>
                    <a:pt x="4710015" y="1775092"/>
                  </a:lnTo>
                  <a:lnTo>
                    <a:pt x="4747911" y="1751722"/>
                  </a:lnTo>
                  <a:lnTo>
                    <a:pt x="4784597" y="1726657"/>
                  </a:lnTo>
                  <a:lnTo>
                    <a:pt x="4820018" y="1699951"/>
                  </a:lnTo>
                  <a:lnTo>
                    <a:pt x="4854123" y="1671657"/>
                  </a:lnTo>
                  <a:lnTo>
                    <a:pt x="4886855" y="1641831"/>
                  </a:lnTo>
                  <a:lnTo>
                    <a:pt x="4918162" y="1610524"/>
                  </a:lnTo>
                  <a:lnTo>
                    <a:pt x="4947989" y="1577793"/>
                  </a:lnTo>
                  <a:lnTo>
                    <a:pt x="4976283" y="1543689"/>
                  </a:lnTo>
                  <a:lnTo>
                    <a:pt x="5002990" y="1508268"/>
                  </a:lnTo>
                  <a:lnTo>
                    <a:pt x="5028055" y="1471584"/>
                  </a:lnTo>
                  <a:lnTo>
                    <a:pt x="5051425" y="1433690"/>
                  </a:lnTo>
                  <a:lnTo>
                    <a:pt x="5073046" y="1394640"/>
                  </a:lnTo>
                  <a:lnTo>
                    <a:pt x="5092864" y="1354488"/>
                  </a:lnTo>
                  <a:lnTo>
                    <a:pt x="5110824" y="1313288"/>
                  </a:lnTo>
                  <a:lnTo>
                    <a:pt x="5126874" y="1271094"/>
                  </a:lnTo>
                  <a:lnTo>
                    <a:pt x="5140959" y="1227960"/>
                  </a:lnTo>
                  <a:lnTo>
                    <a:pt x="5153024" y="1183941"/>
                  </a:lnTo>
                  <a:lnTo>
                    <a:pt x="5163017" y="1139089"/>
                  </a:lnTo>
                  <a:lnTo>
                    <a:pt x="5170884" y="1093459"/>
                  </a:lnTo>
                  <a:lnTo>
                    <a:pt x="5176569" y="1047104"/>
                  </a:lnTo>
                  <a:lnTo>
                    <a:pt x="5180020" y="1000080"/>
                  </a:lnTo>
                  <a:lnTo>
                    <a:pt x="5181182" y="952439"/>
                  </a:lnTo>
                  <a:lnTo>
                    <a:pt x="5180020" y="904925"/>
                  </a:lnTo>
                  <a:lnTo>
                    <a:pt x="5176569" y="858012"/>
                  </a:lnTo>
                  <a:lnTo>
                    <a:pt x="5170884" y="811755"/>
                  </a:lnTo>
                  <a:lnTo>
                    <a:pt x="5163017" y="766207"/>
                  </a:lnTo>
                  <a:lnTo>
                    <a:pt x="5153024" y="721423"/>
                  </a:lnTo>
                  <a:lnTo>
                    <a:pt x="5140959" y="677459"/>
                  </a:lnTo>
                  <a:lnTo>
                    <a:pt x="5126874" y="634369"/>
                  </a:lnTo>
                  <a:lnTo>
                    <a:pt x="5110824" y="592208"/>
                  </a:lnTo>
                  <a:lnTo>
                    <a:pt x="5092864" y="551030"/>
                  </a:lnTo>
                  <a:lnTo>
                    <a:pt x="5073046" y="510890"/>
                  </a:lnTo>
                  <a:lnTo>
                    <a:pt x="5051425" y="471843"/>
                  </a:lnTo>
                  <a:lnTo>
                    <a:pt x="5028055" y="433944"/>
                  </a:lnTo>
                  <a:lnTo>
                    <a:pt x="5002990" y="397247"/>
                  </a:lnTo>
                  <a:lnTo>
                    <a:pt x="4976283" y="361806"/>
                  </a:lnTo>
                  <a:lnTo>
                    <a:pt x="4947989" y="327677"/>
                  </a:lnTo>
                  <a:lnTo>
                    <a:pt x="4918162" y="294915"/>
                  </a:lnTo>
                  <a:lnTo>
                    <a:pt x="4886855" y="263573"/>
                  </a:lnTo>
                  <a:lnTo>
                    <a:pt x="4854123" y="233707"/>
                  </a:lnTo>
                  <a:lnTo>
                    <a:pt x="4820018" y="205372"/>
                  </a:lnTo>
                  <a:lnTo>
                    <a:pt x="4784597" y="178622"/>
                  </a:lnTo>
                  <a:lnTo>
                    <a:pt x="4747911" y="153511"/>
                  </a:lnTo>
                  <a:lnTo>
                    <a:pt x="4710015" y="130095"/>
                  </a:lnTo>
                  <a:lnTo>
                    <a:pt x="4670964" y="108428"/>
                  </a:lnTo>
                  <a:lnTo>
                    <a:pt x="4630811" y="88565"/>
                  </a:lnTo>
                  <a:lnTo>
                    <a:pt x="4589610" y="70561"/>
                  </a:lnTo>
                  <a:lnTo>
                    <a:pt x="4547414" y="54470"/>
                  </a:lnTo>
                  <a:lnTo>
                    <a:pt x="4504279" y="40347"/>
                  </a:lnTo>
                  <a:lnTo>
                    <a:pt x="4460257" y="28246"/>
                  </a:lnTo>
                  <a:lnTo>
                    <a:pt x="4415403" y="18223"/>
                  </a:lnTo>
                  <a:lnTo>
                    <a:pt x="4369771" y="10332"/>
                  </a:lnTo>
                  <a:lnTo>
                    <a:pt x="4323414" y="4628"/>
                  </a:lnTo>
                  <a:lnTo>
                    <a:pt x="4276387" y="1166"/>
                  </a:lnTo>
                  <a:lnTo>
                    <a:pt x="4228743" y="0"/>
                  </a:lnTo>
                  <a:close/>
                </a:path>
              </a:pathLst>
            </a:custGeom>
            <a:solidFill>
              <a:srgbClr val="FFFFFF"/>
            </a:solidFill>
          </p:spPr>
          <p:txBody>
            <a:bodyPr wrap="square" lIns="0" tIns="0" rIns="0" bIns="0" rtlCol="0"/>
            <a:lstStyle/>
            <a:p/>
          </p:txBody>
        </p:sp>
      </p:grpSp>
      <p:sp>
        <p:nvSpPr>
          <p:cNvPr id="5" name="object 5"/>
          <p:cNvSpPr txBox="1">
            <a:spLocks noGrp="1"/>
          </p:cNvSpPr>
          <p:nvPr>
            <p:ph type="title"/>
          </p:nvPr>
        </p:nvSpPr>
        <p:spPr>
          <a:xfrm>
            <a:off x="3017281" y="2080090"/>
            <a:ext cx="4492625" cy="574040"/>
          </a:xfrm>
          <a:prstGeom prst="rect"/>
        </p:spPr>
        <p:txBody>
          <a:bodyPr wrap="square" lIns="0" tIns="12700" rIns="0" bIns="0" rtlCol="0" vert="horz">
            <a:spAutoFit/>
          </a:bodyPr>
          <a:lstStyle/>
          <a:p>
            <a:pPr marL="12700">
              <a:lnSpc>
                <a:spcPct val="100000"/>
              </a:lnSpc>
              <a:spcBef>
                <a:spcPts val="100"/>
              </a:spcBef>
            </a:pPr>
            <a:r>
              <a:rPr dirty="0" spc="-5">
                <a:solidFill>
                  <a:srgbClr val="003265"/>
                </a:solidFill>
              </a:rPr>
              <a:t>Artificial</a:t>
            </a:r>
            <a:r>
              <a:rPr dirty="0" spc="-60">
                <a:solidFill>
                  <a:srgbClr val="003265"/>
                </a:solidFill>
              </a:rPr>
              <a:t> </a:t>
            </a:r>
            <a:r>
              <a:rPr dirty="0" spc="-5">
                <a:solidFill>
                  <a:srgbClr val="003265"/>
                </a:solidFill>
              </a:rPr>
              <a:t>Intelligence</a:t>
            </a:r>
          </a:p>
        </p:txBody>
      </p:sp>
      <p:grpSp>
        <p:nvGrpSpPr>
          <p:cNvPr id="6" name="object 6"/>
          <p:cNvGrpSpPr/>
          <p:nvPr/>
        </p:nvGrpSpPr>
        <p:grpSpPr>
          <a:xfrm>
            <a:off x="463771" y="3892479"/>
            <a:ext cx="8509635" cy="3429000"/>
            <a:chOff x="463771" y="3892479"/>
            <a:chExt cx="8509635" cy="3429000"/>
          </a:xfrm>
        </p:grpSpPr>
        <p:sp>
          <p:nvSpPr>
            <p:cNvPr id="7" name="object 7"/>
            <p:cNvSpPr/>
            <p:nvPr/>
          </p:nvSpPr>
          <p:spPr>
            <a:xfrm>
              <a:off x="463771" y="3892479"/>
              <a:ext cx="4572000" cy="3429000"/>
            </a:xfrm>
            <a:custGeom>
              <a:avLst/>
              <a:gdLst/>
              <a:ahLst/>
              <a:cxnLst/>
              <a:rect l="l" t="t" r="r" b="b"/>
              <a:pathLst>
                <a:path w="4572000" h="3429000">
                  <a:moveTo>
                    <a:pt x="0" y="3428722"/>
                  </a:moveTo>
                  <a:lnTo>
                    <a:pt x="4571634" y="3428722"/>
                  </a:lnTo>
                  <a:lnTo>
                    <a:pt x="4571634" y="0"/>
                  </a:lnTo>
                  <a:lnTo>
                    <a:pt x="0" y="0"/>
                  </a:lnTo>
                  <a:lnTo>
                    <a:pt x="0" y="3428722"/>
                  </a:lnTo>
                  <a:close/>
                </a:path>
              </a:pathLst>
            </a:custGeom>
            <a:solidFill>
              <a:srgbClr val="98CC98"/>
            </a:solidFill>
          </p:spPr>
          <p:txBody>
            <a:bodyPr wrap="square" lIns="0" tIns="0" rIns="0" bIns="0" rtlCol="0"/>
            <a:lstStyle/>
            <a:p/>
          </p:txBody>
        </p:sp>
        <p:sp>
          <p:nvSpPr>
            <p:cNvPr id="8" name="object 8"/>
            <p:cNvSpPr/>
            <p:nvPr/>
          </p:nvSpPr>
          <p:spPr>
            <a:xfrm>
              <a:off x="4096690" y="5353888"/>
              <a:ext cx="4876800" cy="318770"/>
            </a:xfrm>
            <a:custGeom>
              <a:avLst/>
              <a:gdLst/>
              <a:ahLst/>
              <a:cxnLst/>
              <a:rect l="l" t="t" r="r" b="b"/>
              <a:pathLst>
                <a:path w="4876800" h="318770">
                  <a:moveTo>
                    <a:pt x="4876406" y="158483"/>
                  </a:moveTo>
                  <a:lnTo>
                    <a:pt x="4869789" y="108648"/>
                  </a:lnTo>
                  <a:lnTo>
                    <a:pt x="4851336" y="65176"/>
                  </a:lnTo>
                  <a:lnTo>
                    <a:pt x="4823079" y="30772"/>
                  </a:lnTo>
                  <a:lnTo>
                    <a:pt x="4787062" y="8140"/>
                  </a:lnTo>
                  <a:lnTo>
                    <a:pt x="4745342" y="0"/>
                  </a:lnTo>
                  <a:lnTo>
                    <a:pt x="4624946" y="0"/>
                  </a:lnTo>
                  <a:lnTo>
                    <a:pt x="4615802" y="0"/>
                  </a:lnTo>
                  <a:lnTo>
                    <a:pt x="0" y="0"/>
                  </a:lnTo>
                  <a:lnTo>
                    <a:pt x="0" y="316966"/>
                  </a:lnTo>
                  <a:lnTo>
                    <a:pt x="4615802" y="316966"/>
                  </a:lnTo>
                  <a:lnTo>
                    <a:pt x="4615802" y="318490"/>
                  </a:lnTo>
                  <a:lnTo>
                    <a:pt x="4745342" y="318490"/>
                  </a:lnTo>
                  <a:lnTo>
                    <a:pt x="4787062" y="310337"/>
                  </a:lnTo>
                  <a:lnTo>
                    <a:pt x="4823079" y="287629"/>
                  </a:lnTo>
                  <a:lnTo>
                    <a:pt x="4851336" y="252984"/>
                  </a:lnTo>
                  <a:lnTo>
                    <a:pt x="4869789" y="209067"/>
                  </a:lnTo>
                  <a:lnTo>
                    <a:pt x="4876406" y="158483"/>
                  </a:lnTo>
                  <a:close/>
                </a:path>
              </a:pathLst>
            </a:custGeom>
            <a:solidFill>
              <a:srgbClr val="003265"/>
            </a:solidFill>
          </p:spPr>
          <p:txBody>
            <a:bodyPr wrap="square" lIns="0" tIns="0" rIns="0" bIns="0" rtlCol="0"/>
            <a:lstStyle/>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569460" cy="574040"/>
          </a:xfrm>
          <a:prstGeom prst="rect"/>
        </p:spPr>
        <p:txBody>
          <a:bodyPr wrap="square" lIns="0" tIns="12700" rIns="0" bIns="0" rtlCol="0" vert="horz">
            <a:spAutoFit/>
          </a:bodyPr>
          <a:lstStyle/>
          <a:p>
            <a:pPr marL="12700">
              <a:lnSpc>
                <a:spcPct val="100000"/>
              </a:lnSpc>
              <a:spcBef>
                <a:spcPts val="100"/>
              </a:spcBef>
            </a:pPr>
            <a:r>
              <a:rPr dirty="0" spc="-5"/>
              <a:t>What is</a:t>
            </a:r>
            <a:r>
              <a:rPr dirty="0" spc="-60"/>
              <a:t> </a:t>
            </a:r>
            <a:r>
              <a:rPr dirty="0" spc="-5"/>
              <a:t>intelligence?</a:t>
            </a:r>
          </a:p>
        </p:txBody>
      </p:sp>
      <p:sp>
        <p:nvSpPr>
          <p:cNvPr id="3" name="object 3"/>
          <p:cNvSpPr txBox="1"/>
          <p:nvPr/>
        </p:nvSpPr>
        <p:spPr>
          <a:xfrm>
            <a:off x="1380643" y="2849651"/>
            <a:ext cx="7017384" cy="878205"/>
          </a:xfrm>
          <a:prstGeom prst="rect">
            <a:avLst/>
          </a:prstGeom>
        </p:spPr>
        <p:txBody>
          <a:bodyPr wrap="square" lIns="0" tIns="12065" rIns="0" bIns="0" rtlCol="0" vert="horz">
            <a:spAutoFit/>
          </a:bodyPr>
          <a:lstStyle/>
          <a:p>
            <a:pPr marL="354965" marR="5080" indent="-342900">
              <a:lnSpc>
                <a:spcPct val="100000"/>
              </a:lnSpc>
              <a:spcBef>
                <a:spcPts val="95"/>
              </a:spcBef>
              <a:buSzPct val="75000"/>
              <a:buFont typeface="Wingdings"/>
              <a:buChar char=""/>
              <a:tabLst>
                <a:tab pos="354965" algn="l"/>
                <a:tab pos="355600" algn="l"/>
              </a:tabLst>
            </a:pPr>
            <a:r>
              <a:rPr dirty="0" sz="2800" spc="-5">
                <a:solidFill>
                  <a:srgbClr val="003265"/>
                </a:solidFill>
                <a:latin typeface="Arial"/>
                <a:cs typeface="Arial"/>
              </a:rPr>
              <a:t>computational part of the ability to achieve  goals in the</a:t>
            </a:r>
            <a:r>
              <a:rPr dirty="0" sz="2800">
                <a:solidFill>
                  <a:srgbClr val="003265"/>
                </a:solidFill>
                <a:latin typeface="Arial"/>
                <a:cs typeface="Arial"/>
              </a:rPr>
              <a:t> </a:t>
            </a:r>
            <a:r>
              <a:rPr dirty="0" sz="2800" spc="-5">
                <a:solidFill>
                  <a:srgbClr val="003265"/>
                </a:solidFill>
                <a:latin typeface="Arial"/>
                <a:cs typeface="Arial"/>
              </a:rPr>
              <a:t>world</a:t>
            </a:r>
            <a:endParaRPr sz="2800">
              <a:latin typeface="Arial"/>
              <a:cs typeface="Arial"/>
            </a:endParaRP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342836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Rational</a:t>
            </a:r>
            <a:r>
              <a:rPr dirty="0" spc="-60">
                <a:solidFill>
                  <a:srgbClr val="007474"/>
                </a:solidFill>
              </a:rPr>
              <a:t> </a:t>
            </a:r>
            <a:r>
              <a:rPr dirty="0" spc="-5">
                <a:solidFill>
                  <a:srgbClr val="007474"/>
                </a:solidFill>
              </a:rPr>
              <a:t>agents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14595"/>
            <a:ext cx="7416800" cy="3500120"/>
          </a:xfrm>
          <a:prstGeom prst="rect">
            <a:avLst/>
          </a:prstGeom>
        </p:spPr>
        <p:txBody>
          <a:bodyPr wrap="square" lIns="0" tIns="53975" rIns="0" bIns="0" rtlCol="0" vert="horz">
            <a:spAutoFit/>
          </a:bodyPr>
          <a:lstStyle/>
          <a:p>
            <a:pPr marL="354965" marR="130175" indent="-342900">
              <a:lnSpc>
                <a:spcPts val="2590"/>
              </a:lnSpc>
              <a:spcBef>
                <a:spcPts val="425"/>
              </a:spcBef>
              <a:buSzPct val="75000"/>
              <a:buFont typeface="Wingdings"/>
              <a:buChar char=""/>
              <a:tabLst>
                <a:tab pos="354965" algn="l"/>
                <a:tab pos="355600" algn="l"/>
              </a:tabLst>
            </a:pPr>
            <a:r>
              <a:rPr dirty="0" sz="2400" spc="-5">
                <a:solidFill>
                  <a:srgbClr val="003265"/>
                </a:solidFill>
                <a:latin typeface="Arial"/>
                <a:cs typeface="Arial"/>
              </a:rPr>
              <a:t>An agent should strive </a:t>
            </a:r>
            <a:r>
              <a:rPr dirty="0" sz="2400">
                <a:solidFill>
                  <a:srgbClr val="003265"/>
                </a:solidFill>
                <a:latin typeface="Arial"/>
                <a:cs typeface="Arial"/>
              </a:rPr>
              <a:t>to </a:t>
            </a:r>
            <a:r>
              <a:rPr dirty="0" sz="2400" spc="-5">
                <a:solidFill>
                  <a:srgbClr val="003265"/>
                </a:solidFill>
                <a:latin typeface="Arial"/>
                <a:cs typeface="Arial"/>
              </a:rPr>
              <a:t>"do </a:t>
            </a:r>
            <a:r>
              <a:rPr dirty="0" sz="2400">
                <a:solidFill>
                  <a:srgbClr val="003265"/>
                </a:solidFill>
                <a:latin typeface="Arial"/>
                <a:cs typeface="Arial"/>
              </a:rPr>
              <a:t>the </a:t>
            </a:r>
            <a:r>
              <a:rPr dirty="0" sz="2400" spc="-5">
                <a:solidFill>
                  <a:srgbClr val="003265"/>
                </a:solidFill>
                <a:latin typeface="Arial"/>
                <a:cs typeface="Arial"/>
              </a:rPr>
              <a:t>right thing", based  on what it can perceive and </a:t>
            </a:r>
            <a:r>
              <a:rPr dirty="0" sz="2400">
                <a:solidFill>
                  <a:srgbClr val="003265"/>
                </a:solidFill>
                <a:latin typeface="Arial"/>
                <a:cs typeface="Arial"/>
              </a:rPr>
              <a:t>the </a:t>
            </a:r>
            <a:r>
              <a:rPr dirty="0" sz="2400" spc="-5">
                <a:solidFill>
                  <a:srgbClr val="003265"/>
                </a:solidFill>
                <a:latin typeface="Arial"/>
                <a:cs typeface="Arial"/>
              </a:rPr>
              <a:t>actions it can  perform. The right action is </a:t>
            </a:r>
            <a:r>
              <a:rPr dirty="0" sz="2400">
                <a:solidFill>
                  <a:srgbClr val="003265"/>
                </a:solidFill>
                <a:latin typeface="Arial"/>
                <a:cs typeface="Arial"/>
              </a:rPr>
              <a:t>the </a:t>
            </a:r>
            <a:r>
              <a:rPr dirty="0" sz="2400" spc="-5">
                <a:solidFill>
                  <a:srgbClr val="003265"/>
                </a:solidFill>
                <a:latin typeface="Arial"/>
                <a:cs typeface="Arial"/>
              </a:rPr>
              <a:t>one that </a:t>
            </a:r>
            <a:r>
              <a:rPr dirty="0" sz="2400" spc="-10">
                <a:solidFill>
                  <a:srgbClr val="003265"/>
                </a:solidFill>
                <a:latin typeface="Arial"/>
                <a:cs typeface="Arial"/>
              </a:rPr>
              <a:t>will </a:t>
            </a:r>
            <a:r>
              <a:rPr dirty="0" sz="2400" spc="-5">
                <a:solidFill>
                  <a:srgbClr val="003265"/>
                </a:solidFill>
                <a:latin typeface="Arial"/>
                <a:cs typeface="Arial"/>
              </a:rPr>
              <a:t>cause  </a:t>
            </a:r>
            <a:r>
              <a:rPr dirty="0" sz="2400">
                <a:solidFill>
                  <a:srgbClr val="003265"/>
                </a:solidFill>
                <a:latin typeface="Arial"/>
                <a:cs typeface="Arial"/>
              </a:rPr>
              <a:t>the </a:t>
            </a:r>
            <a:r>
              <a:rPr dirty="0" sz="2400" spc="-5">
                <a:solidFill>
                  <a:srgbClr val="003265"/>
                </a:solidFill>
                <a:latin typeface="Arial"/>
                <a:cs typeface="Arial"/>
              </a:rPr>
              <a:t>agent </a:t>
            </a:r>
            <a:r>
              <a:rPr dirty="0" sz="2400">
                <a:solidFill>
                  <a:srgbClr val="003265"/>
                </a:solidFill>
                <a:latin typeface="Arial"/>
                <a:cs typeface="Arial"/>
              </a:rPr>
              <a:t>to </a:t>
            </a:r>
            <a:r>
              <a:rPr dirty="0" sz="2400" spc="-5">
                <a:solidFill>
                  <a:srgbClr val="003265"/>
                </a:solidFill>
                <a:latin typeface="Arial"/>
                <a:cs typeface="Arial"/>
              </a:rPr>
              <a:t>be most</a:t>
            </a:r>
            <a:r>
              <a:rPr dirty="0" sz="2400" spc="-30">
                <a:solidFill>
                  <a:srgbClr val="003265"/>
                </a:solidFill>
                <a:latin typeface="Arial"/>
                <a:cs typeface="Arial"/>
              </a:rPr>
              <a:t> </a:t>
            </a:r>
            <a:r>
              <a:rPr dirty="0" sz="2400" spc="-5">
                <a:solidFill>
                  <a:srgbClr val="003265"/>
                </a:solidFill>
                <a:latin typeface="Arial"/>
                <a:cs typeface="Arial"/>
              </a:rPr>
              <a:t>successful</a:t>
            </a:r>
            <a:endParaRPr sz="2400">
              <a:latin typeface="Arial"/>
              <a:cs typeface="Arial"/>
            </a:endParaRPr>
          </a:p>
          <a:p>
            <a:pPr marL="354965" marR="597535" indent="-342900">
              <a:lnSpc>
                <a:spcPts val="2590"/>
              </a:lnSpc>
              <a:spcBef>
                <a:spcPts val="585"/>
              </a:spcBef>
              <a:buSzPct val="75000"/>
              <a:buFont typeface="Wingdings"/>
              <a:buChar char=""/>
              <a:tabLst>
                <a:tab pos="354965" algn="l"/>
                <a:tab pos="355600" algn="l"/>
              </a:tabLst>
            </a:pPr>
            <a:r>
              <a:rPr dirty="0" sz="2400" spc="-5">
                <a:solidFill>
                  <a:srgbClr val="003265"/>
                </a:solidFill>
                <a:latin typeface="Arial"/>
                <a:cs typeface="Arial"/>
              </a:rPr>
              <a:t>Performance measure: An objective criterion </a:t>
            </a:r>
            <a:r>
              <a:rPr dirty="0" sz="2400">
                <a:solidFill>
                  <a:srgbClr val="003265"/>
                </a:solidFill>
                <a:latin typeface="Arial"/>
                <a:cs typeface="Arial"/>
              </a:rPr>
              <a:t>for  </a:t>
            </a:r>
            <a:r>
              <a:rPr dirty="0" sz="2400" spc="-5">
                <a:solidFill>
                  <a:srgbClr val="003265"/>
                </a:solidFill>
                <a:latin typeface="Arial"/>
                <a:cs typeface="Arial"/>
              </a:rPr>
              <a:t>success of an agent's</a:t>
            </a:r>
            <a:r>
              <a:rPr dirty="0" sz="2400" spc="5">
                <a:solidFill>
                  <a:srgbClr val="003265"/>
                </a:solidFill>
                <a:latin typeface="Arial"/>
                <a:cs typeface="Arial"/>
              </a:rPr>
              <a:t> </a:t>
            </a:r>
            <a:r>
              <a:rPr dirty="0" sz="2400" spc="-5">
                <a:solidFill>
                  <a:srgbClr val="003265"/>
                </a:solidFill>
                <a:latin typeface="Arial"/>
                <a:cs typeface="Arial"/>
              </a:rPr>
              <a:t>behavior</a:t>
            </a:r>
            <a:endParaRPr sz="2400">
              <a:latin typeface="Arial"/>
              <a:cs typeface="Arial"/>
            </a:endParaRPr>
          </a:p>
          <a:p>
            <a:pPr marL="354965" marR="5080" indent="-342900">
              <a:lnSpc>
                <a:spcPts val="2590"/>
              </a:lnSpc>
              <a:spcBef>
                <a:spcPts val="580"/>
              </a:spcBef>
              <a:buSzPct val="75000"/>
              <a:buFont typeface="Wingdings"/>
              <a:buChar char=""/>
              <a:tabLst>
                <a:tab pos="354965" algn="l"/>
                <a:tab pos="355600" algn="l"/>
              </a:tabLst>
            </a:pPr>
            <a:r>
              <a:rPr dirty="0" sz="2400">
                <a:solidFill>
                  <a:srgbClr val="003265"/>
                </a:solidFill>
                <a:latin typeface="Arial"/>
                <a:cs typeface="Arial"/>
              </a:rPr>
              <a:t>E.g., </a:t>
            </a:r>
            <a:r>
              <a:rPr dirty="0" sz="2400" spc="-5">
                <a:solidFill>
                  <a:srgbClr val="003265"/>
                </a:solidFill>
                <a:latin typeface="Arial"/>
                <a:cs typeface="Arial"/>
              </a:rPr>
              <a:t>performance measure of </a:t>
            </a:r>
            <a:r>
              <a:rPr dirty="0" sz="2400">
                <a:solidFill>
                  <a:srgbClr val="003265"/>
                </a:solidFill>
                <a:latin typeface="Arial"/>
                <a:cs typeface="Arial"/>
              </a:rPr>
              <a:t>a </a:t>
            </a:r>
            <a:r>
              <a:rPr dirty="0" sz="2400" spc="-5">
                <a:solidFill>
                  <a:srgbClr val="003265"/>
                </a:solidFill>
                <a:latin typeface="Arial"/>
                <a:cs typeface="Arial"/>
              </a:rPr>
              <a:t>vacuum-cleaner  agent could be amount of dirt cleaned up, amount of  time taken, amount of electricity consumed, amount  of noise generated,</a:t>
            </a:r>
            <a:r>
              <a:rPr dirty="0" sz="2400" spc="20">
                <a:solidFill>
                  <a:srgbClr val="003265"/>
                </a:solidFill>
                <a:latin typeface="Arial"/>
                <a:cs typeface="Arial"/>
              </a:rPr>
              <a:t> </a:t>
            </a:r>
            <a:r>
              <a:rPr dirty="0" sz="2400">
                <a:solidFill>
                  <a:srgbClr val="003265"/>
                </a:solidFill>
                <a:latin typeface="Arial"/>
                <a:cs typeface="Arial"/>
              </a:rPr>
              <a:t>etc.</a:t>
            </a:r>
            <a:endParaRPr sz="2400">
              <a:latin typeface="Arial"/>
              <a:cs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342836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Rational</a:t>
            </a:r>
            <a:r>
              <a:rPr dirty="0" spc="-60">
                <a:solidFill>
                  <a:srgbClr val="007474"/>
                </a:solidFill>
              </a:rPr>
              <a:t> </a:t>
            </a:r>
            <a:r>
              <a:rPr dirty="0" spc="-5">
                <a:solidFill>
                  <a:srgbClr val="007474"/>
                </a:solidFill>
              </a:rPr>
              <a:t>agents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49651"/>
            <a:ext cx="7238365" cy="2585085"/>
          </a:xfrm>
          <a:prstGeom prst="rect">
            <a:avLst/>
          </a:prstGeom>
        </p:spPr>
        <p:txBody>
          <a:bodyPr wrap="square" lIns="0" tIns="12065" rIns="0" bIns="0" rtlCol="0" vert="horz">
            <a:spAutoFit/>
          </a:bodyPr>
          <a:lstStyle/>
          <a:p>
            <a:pPr marL="354965" marR="5080" indent="-342900">
              <a:lnSpc>
                <a:spcPct val="100000"/>
              </a:lnSpc>
              <a:spcBef>
                <a:spcPts val="95"/>
              </a:spcBef>
              <a:buClr>
                <a:srgbClr val="003265"/>
              </a:buClr>
              <a:buSzPct val="75000"/>
              <a:buFont typeface="Wingdings"/>
              <a:buChar char=""/>
              <a:tabLst>
                <a:tab pos="354965" algn="l"/>
                <a:tab pos="355600" algn="l"/>
              </a:tabLst>
            </a:pPr>
            <a:r>
              <a:rPr dirty="0" sz="2800" spc="-5">
                <a:solidFill>
                  <a:srgbClr val="FF0000"/>
                </a:solidFill>
                <a:latin typeface="Arial"/>
                <a:cs typeface="Arial"/>
              </a:rPr>
              <a:t>Rational Agent</a:t>
            </a:r>
            <a:r>
              <a:rPr dirty="0" sz="2800" spc="-5">
                <a:solidFill>
                  <a:srgbClr val="003265"/>
                </a:solidFill>
                <a:latin typeface="Arial"/>
                <a:cs typeface="Arial"/>
              </a:rPr>
              <a:t>: For each possible percept  sequence, a rational agent should select an  action that is expected to maximize its  performance measure, given the evidence  provided by the percept sequence and  whatever built-in knowledge the agent</a:t>
            </a:r>
            <a:r>
              <a:rPr dirty="0" sz="2800" spc="65">
                <a:solidFill>
                  <a:srgbClr val="003265"/>
                </a:solidFill>
                <a:latin typeface="Arial"/>
                <a:cs typeface="Arial"/>
              </a:rPr>
              <a:t> </a:t>
            </a:r>
            <a:r>
              <a:rPr dirty="0" sz="2800" spc="-5">
                <a:solidFill>
                  <a:srgbClr val="003265"/>
                </a:solidFill>
                <a:latin typeface="Arial"/>
                <a:cs typeface="Arial"/>
              </a:rPr>
              <a:t>has.</a:t>
            </a:r>
            <a:endParaRPr sz="2800">
              <a:latin typeface="Arial"/>
              <a:cs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9510" y="1653408"/>
            <a:ext cx="342836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Rational</a:t>
            </a:r>
            <a:r>
              <a:rPr dirty="0" spc="-60">
                <a:solidFill>
                  <a:srgbClr val="007474"/>
                </a:solidFill>
              </a:rPr>
              <a:t> </a:t>
            </a:r>
            <a:r>
              <a:rPr dirty="0" spc="-5">
                <a:solidFill>
                  <a:srgbClr val="007474"/>
                </a:solidFill>
              </a:rPr>
              <a:t>agents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545728" y="2738408"/>
            <a:ext cx="7424420" cy="3573145"/>
          </a:xfrm>
          <a:prstGeom prst="rect">
            <a:avLst/>
          </a:prstGeom>
        </p:spPr>
        <p:txBody>
          <a:bodyPr wrap="square" lIns="0" tIns="53975" rIns="0" bIns="0" rtlCol="0" vert="horz">
            <a:spAutoFit/>
          </a:bodyPr>
          <a:lstStyle/>
          <a:p>
            <a:pPr algn="just" marL="342265" marR="57150" indent="-342900">
              <a:lnSpc>
                <a:spcPts val="2590"/>
              </a:lnSpc>
              <a:spcBef>
                <a:spcPts val="425"/>
              </a:spcBef>
              <a:buSzPct val="75000"/>
              <a:buFont typeface="Wingdings"/>
              <a:buChar char=""/>
              <a:tabLst>
                <a:tab pos="342900" algn="l"/>
              </a:tabLst>
            </a:pPr>
            <a:r>
              <a:rPr dirty="0" sz="2400" spc="-5">
                <a:solidFill>
                  <a:srgbClr val="003265"/>
                </a:solidFill>
                <a:latin typeface="Arial"/>
                <a:cs typeface="Arial"/>
              </a:rPr>
              <a:t>Rationality is distinct </a:t>
            </a:r>
            <a:r>
              <a:rPr dirty="0" sz="2400">
                <a:solidFill>
                  <a:srgbClr val="003265"/>
                </a:solidFill>
                <a:latin typeface="Arial"/>
                <a:cs typeface="Arial"/>
              </a:rPr>
              <a:t>from </a:t>
            </a:r>
            <a:r>
              <a:rPr dirty="0" sz="2400" spc="-5">
                <a:solidFill>
                  <a:srgbClr val="003265"/>
                </a:solidFill>
                <a:latin typeface="Arial"/>
                <a:cs typeface="Arial"/>
              </a:rPr>
              <a:t>omniscience (all-knowing  with infinite knowledge)rationality is not </a:t>
            </a:r>
            <a:r>
              <a:rPr dirty="0" sz="2400">
                <a:solidFill>
                  <a:srgbClr val="003265"/>
                </a:solidFill>
                <a:latin typeface="Arial"/>
                <a:cs typeface="Arial"/>
              </a:rPr>
              <a:t>the </a:t>
            </a:r>
            <a:r>
              <a:rPr dirty="0" sz="2400" spc="-5">
                <a:solidFill>
                  <a:srgbClr val="003265"/>
                </a:solidFill>
                <a:latin typeface="Arial"/>
                <a:cs typeface="Arial"/>
              </a:rPr>
              <a:t>same as  perfection. </a:t>
            </a:r>
            <a:r>
              <a:rPr dirty="0" sz="2400">
                <a:solidFill>
                  <a:srgbClr val="003265"/>
                </a:solidFill>
                <a:latin typeface="Arial"/>
                <a:cs typeface="Arial"/>
              </a:rPr>
              <a:t>It </a:t>
            </a:r>
            <a:r>
              <a:rPr dirty="0" sz="2400" spc="-5">
                <a:solidFill>
                  <a:srgbClr val="003265"/>
                </a:solidFill>
                <a:latin typeface="Arial"/>
                <a:cs typeface="Arial"/>
              </a:rPr>
              <a:t>maximize expected</a:t>
            </a:r>
            <a:r>
              <a:rPr dirty="0" sz="2400" spc="20">
                <a:solidFill>
                  <a:srgbClr val="003265"/>
                </a:solidFill>
                <a:latin typeface="Arial"/>
                <a:cs typeface="Arial"/>
              </a:rPr>
              <a:t> </a:t>
            </a:r>
            <a:r>
              <a:rPr dirty="0" sz="2400" spc="-5">
                <a:solidFill>
                  <a:srgbClr val="003265"/>
                </a:solidFill>
                <a:latin typeface="Arial"/>
                <a:cs typeface="Arial"/>
              </a:rPr>
              <a:t>performance.</a:t>
            </a:r>
            <a:endParaRPr sz="2400">
              <a:latin typeface="Arial"/>
              <a:cs typeface="Arial"/>
            </a:endParaRPr>
          </a:p>
          <a:p>
            <a:pPr marL="342265" marR="59055" indent="-342900">
              <a:lnSpc>
                <a:spcPts val="2590"/>
              </a:lnSpc>
              <a:spcBef>
                <a:spcPts val="585"/>
              </a:spcBef>
              <a:buSzPct val="75000"/>
              <a:buFont typeface="Wingdings"/>
              <a:buChar char=""/>
              <a:tabLst>
                <a:tab pos="342265" algn="l"/>
                <a:tab pos="342900" algn="l"/>
              </a:tabLst>
            </a:pPr>
            <a:r>
              <a:rPr dirty="0" sz="2400" spc="-5">
                <a:solidFill>
                  <a:srgbClr val="003265"/>
                </a:solidFill>
                <a:latin typeface="Arial"/>
                <a:cs typeface="Arial"/>
              </a:rPr>
              <a:t>Agents can perform actions in order </a:t>
            </a:r>
            <a:r>
              <a:rPr dirty="0" sz="2400">
                <a:solidFill>
                  <a:srgbClr val="003265"/>
                </a:solidFill>
                <a:latin typeface="Arial"/>
                <a:cs typeface="Arial"/>
              </a:rPr>
              <a:t>to </a:t>
            </a:r>
            <a:r>
              <a:rPr dirty="0" sz="2400" spc="-5">
                <a:solidFill>
                  <a:srgbClr val="003265"/>
                </a:solidFill>
                <a:latin typeface="Arial"/>
                <a:cs typeface="Arial"/>
              </a:rPr>
              <a:t>modify </a:t>
            </a:r>
            <a:r>
              <a:rPr dirty="0" sz="2400">
                <a:solidFill>
                  <a:srgbClr val="003265"/>
                </a:solidFill>
                <a:latin typeface="Arial"/>
                <a:cs typeface="Arial"/>
              </a:rPr>
              <a:t>future  </a:t>
            </a:r>
            <a:r>
              <a:rPr dirty="0" sz="2400" spc="-5">
                <a:solidFill>
                  <a:srgbClr val="003265"/>
                </a:solidFill>
                <a:latin typeface="Arial"/>
                <a:cs typeface="Arial"/>
              </a:rPr>
              <a:t>percepts </a:t>
            </a:r>
            <a:r>
              <a:rPr dirty="0" sz="2400">
                <a:solidFill>
                  <a:srgbClr val="003265"/>
                </a:solidFill>
                <a:latin typeface="Arial"/>
                <a:cs typeface="Arial"/>
              </a:rPr>
              <a:t>so </a:t>
            </a:r>
            <a:r>
              <a:rPr dirty="0" sz="2400" spc="-5">
                <a:solidFill>
                  <a:srgbClr val="003265"/>
                </a:solidFill>
                <a:latin typeface="Arial"/>
                <a:cs typeface="Arial"/>
              </a:rPr>
              <a:t>as </a:t>
            </a:r>
            <a:r>
              <a:rPr dirty="0" sz="2400">
                <a:solidFill>
                  <a:srgbClr val="003265"/>
                </a:solidFill>
                <a:latin typeface="Arial"/>
                <a:cs typeface="Arial"/>
              </a:rPr>
              <a:t>to </a:t>
            </a:r>
            <a:r>
              <a:rPr dirty="0" sz="2400" spc="-5">
                <a:solidFill>
                  <a:srgbClr val="003265"/>
                </a:solidFill>
                <a:latin typeface="Arial"/>
                <a:cs typeface="Arial"/>
              </a:rPr>
              <a:t>obtain useful information  (information gathering,</a:t>
            </a:r>
            <a:r>
              <a:rPr dirty="0" sz="2400" spc="10">
                <a:solidFill>
                  <a:srgbClr val="003265"/>
                </a:solidFill>
                <a:latin typeface="Arial"/>
                <a:cs typeface="Arial"/>
              </a:rPr>
              <a:t> </a:t>
            </a:r>
            <a:r>
              <a:rPr dirty="0" sz="2400" spc="-5">
                <a:solidFill>
                  <a:srgbClr val="003265"/>
                </a:solidFill>
                <a:latin typeface="Arial"/>
                <a:cs typeface="Arial"/>
              </a:rPr>
              <a:t>exploration)</a:t>
            </a:r>
            <a:endParaRPr sz="2400">
              <a:latin typeface="Arial"/>
              <a:cs typeface="Arial"/>
            </a:endParaRPr>
          </a:p>
          <a:p>
            <a:pPr>
              <a:lnSpc>
                <a:spcPct val="100000"/>
              </a:lnSpc>
              <a:spcBef>
                <a:spcPts val="850"/>
              </a:spcBef>
            </a:pPr>
            <a:r>
              <a:rPr dirty="0" sz="1800" spc="520">
                <a:solidFill>
                  <a:srgbClr val="003265"/>
                </a:solidFill>
                <a:latin typeface="Wingdings"/>
                <a:cs typeface="Wingdings"/>
              </a:rPr>
              <a:t></a:t>
            </a:r>
            <a:endParaRPr sz="1800">
              <a:latin typeface="Wingdings"/>
              <a:cs typeface="Wingdings"/>
            </a:endParaRPr>
          </a:p>
          <a:p>
            <a:pPr marL="342265" indent="-342900">
              <a:lnSpc>
                <a:spcPts val="2590"/>
              </a:lnSpc>
              <a:spcBef>
                <a:spcPts val="735"/>
              </a:spcBef>
              <a:buSzPct val="75000"/>
              <a:buFont typeface="Wingdings"/>
              <a:buChar char=""/>
              <a:tabLst>
                <a:tab pos="342265" algn="l"/>
                <a:tab pos="342900" algn="l"/>
              </a:tabLst>
            </a:pPr>
            <a:r>
              <a:rPr dirty="0" sz="2400" spc="-5">
                <a:solidFill>
                  <a:srgbClr val="003265"/>
                </a:solidFill>
                <a:latin typeface="Arial"/>
                <a:cs typeface="Arial"/>
              </a:rPr>
              <a:t>An agent is </a:t>
            </a:r>
            <a:r>
              <a:rPr dirty="0" sz="2400" spc="-5">
                <a:solidFill>
                  <a:srgbClr val="FF0000"/>
                </a:solidFill>
                <a:latin typeface="Arial"/>
                <a:cs typeface="Arial"/>
              </a:rPr>
              <a:t>autonomous </a:t>
            </a:r>
            <a:r>
              <a:rPr dirty="0" sz="2400" spc="-5">
                <a:solidFill>
                  <a:srgbClr val="003265"/>
                </a:solidFill>
                <a:latin typeface="Arial"/>
                <a:cs typeface="Arial"/>
              </a:rPr>
              <a:t>if its behavior is determined  by its own experience (with ability </a:t>
            </a:r>
            <a:r>
              <a:rPr dirty="0" sz="2400">
                <a:solidFill>
                  <a:srgbClr val="003265"/>
                </a:solidFill>
                <a:latin typeface="Arial"/>
                <a:cs typeface="Arial"/>
              </a:rPr>
              <a:t>to </a:t>
            </a:r>
            <a:r>
              <a:rPr dirty="0" sz="2400" spc="-5">
                <a:solidFill>
                  <a:srgbClr val="003265"/>
                </a:solidFill>
                <a:latin typeface="Arial"/>
                <a:cs typeface="Arial"/>
              </a:rPr>
              <a:t>learn and  adapt)</a:t>
            </a:r>
            <a:endParaRPr sz="2400">
              <a:latin typeface="Arial"/>
              <a:cs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127063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PE</a:t>
            </a:r>
            <a:r>
              <a:rPr dirty="0">
                <a:solidFill>
                  <a:srgbClr val="007474"/>
                </a:solidFill>
              </a:rPr>
              <a:t>AS</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533028" y="2730792"/>
            <a:ext cx="7328534" cy="4556125"/>
          </a:xfrm>
          <a:prstGeom prst="rect">
            <a:avLst/>
          </a:prstGeom>
        </p:spPr>
        <p:txBody>
          <a:bodyPr wrap="square" lIns="0" tIns="60960" rIns="0" bIns="0" rtlCol="0" vert="horz">
            <a:spAutoFit/>
          </a:bodyPr>
          <a:lstStyle/>
          <a:p>
            <a:pPr marL="354965" marR="5080" indent="-342900">
              <a:lnSpc>
                <a:spcPts val="3020"/>
              </a:lnSpc>
              <a:spcBef>
                <a:spcPts val="480"/>
              </a:spcBef>
              <a:buSzPct val="75000"/>
              <a:buFont typeface="Wingdings"/>
              <a:buChar char=""/>
              <a:tabLst>
                <a:tab pos="354965" algn="l"/>
                <a:tab pos="355600" algn="l"/>
              </a:tabLst>
            </a:pPr>
            <a:r>
              <a:rPr dirty="0" sz="2800" spc="-10">
                <a:solidFill>
                  <a:srgbClr val="003265"/>
                </a:solidFill>
                <a:latin typeface="Arial"/>
                <a:cs typeface="Arial"/>
              </a:rPr>
              <a:t>PEAS: </a:t>
            </a:r>
            <a:r>
              <a:rPr dirty="0" sz="2800" spc="-5">
                <a:solidFill>
                  <a:srgbClr val="003265"/>
                </a:solidFill>
                <a:latin typeface="Arial"/>
                <a:cs typeface="Arial"/>
              </a:rPr>
              <a:t>Performance measure, Environment,  Actuators,</a:t>
            </a:r>
            <a:r>
              <a:rPr dirty="0" sz="2800" spc="-25">
                <a:solidFill>
                  <a:srgbClr val="003265"/>
                </a:solidFill>
                <a:latin typeface="Arial"/>
                <a:cs typeface="Arial"/>
              </a:rPr>
              <a:t> </a:t>
            </a:r>
            <a:r>
              <a:rPr dirty="0" sz="2800" spc="-5">
                <a:solidFill>
                  <a:srgbClr val="003265"/>
                </a:solidFill>
                <a:latin typeface="Arial"/>
                <a:cs typeface="Arial"/>
              </a:rPr>
              <a:t>Sensors</a:t>
            </a:r>
            <a:endParaRPr sz="2800">
              <a:latin typeface="Arial"/>
              <a:cs typeface="Arial"/>
            </a:endParaRPr>
          </a:p>
          <a:p>
            <a:pPr marL="354965" marR="458470" indent="-342900">
              <a:lnSpc>
                <a:spcPts val="3020"/>
              </a:lnSpc>
              <a:spcBef>
                <a:spcPts val="680"/>
              </a:spcBef>
              <a:buSzPct val="75000"/>
              <a:buFont typeface="Wingdings"/>
              <a:buChar char=""/>
              <a:tabLst>
                <a:tab pos="354965" algn="l"/>
                <a:tab pos="355600" algn="l"/>
              </a:tabLst>
            </a:pPr>
            <a:r>
              <a:rPr dirty="0" sz="2800" spc="-5">
                <a:solidFill>
                  <a:srgbClr val="003265"/>
                </a:solidFill>
                <a:latin typeface="Arial"/>
                <a:cs typeface="Arial"/>
              </a:rPr>
              <a:t>Must first specify the setting for intelligent  agent</a:t>
            </a:r>
            <a:r>
              <a:rPr dirty="0" sz="2800" spc="-15">
                <a:solidFill>
                  <a:srgbClr val="003265"/>
                </a:solidFill>
                <a:latin typeface="Arial"/>
                <a:cs typeface="Arial"/>
              </a:rPr>
              <a:t> </a:t>
            </a:r>
            <a:r>
              <a:rPr dirty="0" sz="2800" spc="-5">
                <a:solidFill>
                  <a:srgbClr val="003265"/>
                </a:solidFill>
                <a:latin typeface="Arial"/>
                <a:cs typeface="Arial"/>
              </a:rPr>
              <a:t>design</a:t>
            </a:r>
            <a:endParaRPr sz="2800">
              <a:latin typeface="Arial"/>
              <a:cs typeface="Arial"/>
            </a:endParaRPr>
          </a:p>
          <a:p>
            <a:pPr marL="354965" marR="791210" indent="-342900">
              <a:lnSpc>
                <a:spcPts val="3020"/>
              </a:lnSpc>
              <a:spcBef>
                <a:spcPts val="675"/>
              </a:spcBef>
              <a:buSzPct val="75000"/>
              <a:buFont typeface="Wingdings"/>
              <a:buChar char=""/>
              <a:tabLst>
                <a:tab pos="354965" algn="l"/>
                <a:tab pos="355600" algn="l"/>
              </a:tabLst>
            </a:pPr>
            <a:r>
              <a:rPr dirty="0" sz="2800" spc="-5">
                <a:solidFill>
                  <a:srgbClr val="003265"/>
                </a:solidFill>
                <a:latin typeface="Arial"/>
                <a:cs typeface="Arial"/>
              </a:rPr>
              <a:t>Consider, e.g., the task of designing an  automated taxi driver:</a:t>
            </a:r>
            <a:endParaRPr sz="2800">
              <a:latin typeface="Arial"/>
              <a:cs typeface="Arial"/>
            </a:endParaRPr>
          </a:p>
          <a:p>
            <a:pPr lvl="1" marL="755650" indent="-287020">
              <a:lnSpc>
                <a:spcPct val="100000"/>
              </a:lnSpc>
              <a:spcBef>
                <a:spcPts val="265"/>
              </a:spcBef>
              <a:buSzPct val="75000"/>
              <a:buChar char="–"/>
              <a:tabLst>
                <a:tab pos="755650" algn="l"/>
                <a:tab pos="756285" algn="l"/>
              </a:tabLst>
            </a:pPr>
            <a:r>
              <a:rPr dirty="0" sz="2400" spc="-5">
                <a:solidFill>
                  <a:srgbClr val="003265"/>
                </a:solidFill>
                <a:latin typeface="Arial"/>
                <a:cs typeface="Arial"/>
              </a:rPr>
              <a:t>Agent</a:t>
            </a:r>
            <a:r>
              <a:rPr dirty="0" sz="2400" spc="-10">
                <a:solidFill>
                  <a:srgbClr val="003265"/>
                </a:solidFill>
                <a:latin typeface="Arial"/>
                <a:cs typeface="Arial"/>
              </a:rPr>
              <a:t> </a:t>
            </a:r>
            <a:r>
              <a:rPr dirty="0" sz="2400" spc="-5">
                <a:solidFill>
                  <a:srgbClr val="003265"/>
                </a:solidFill>
                <a:latin typeface="Arial"/>
                <a:cs typeface="Arial"/>
              </a:rPr>
              <a:t>Type</a:t>
            </a:r>
            <a:endParaRPr sz="2400">
              <a:latin typeface="Arial"/>
              <a:cs typeface="Arial"/>
            </a:endParaRPr>
          </a:p>
          <a:p>
            <a:pPr lvl="1" marL="756285" indent="-287655">
              <a:lnSpc>
                <a:spcPct val="100000"/>
              </a:lnSpc>
              <a:spcBef>
                <a:spcPts val="290"/>
              </a:spcBef>
              <a:buSzPct val="75000"/>
              <a:buChar char="–"/>
              <a:tabLst>
                <a:tab pos="755650" algn="l"/>
                <a:tab pos="756920" algn="l"/>
              </a:tabLst>
            </a:pPr>
            <a:r>
              <a:rPr dirty="0" sz="2400" spc="-5">
                <a:solidFill>
                  <a:srgbClr val="003265"/>
                </a:solidFill>
                <a:latin typeface="Arial"/>
                <a:cs typeface="Arial"/>
              </a:rPr>
              <a:t>Performance</a:t>
            </a:r>
            <a:r>
              <a:rPr dirty="0" sz="2400" spc="-15">
                <a:solidFill>
                  <a:srgbClr val="003265"/>
                </a:solidFill>
                <a:latin typeface="Arial"/>
                <a:cs typeface="Arial"/>
              </a:rPr>
              <a:t> </a:t>
            </a:r>
            <a:r>
              <a:rPr dirty="0" sz="2400" spc="-5">
                <a:solidFill>
                  <a:srgbClr val="003265"/>
                </a:solidFill>
                <a:latin typeface="Arial"/>
                <a:cs typeface="Arial"/>
              </a:rPr>
              <a:t>measure</a:t>
            </a:r>
            <a:endParaRPr sz="2400">
              <a:latin typeface="Arial"/>
              <a:cs typeface="Arial"/>
            </a:endParaRPr>
          </a:p>
          <a:p>
            <a:pPr lvl="1" marL="756285" indent="-287655">
              <a:lnSpc>
                <a:spcPct val="100000"/>
              </a:lnSpc>
              <a:spcBef>
                <a:spcPts val="285"/>
              </a:spcBef>
              <a:buSzPct val="75000"/>
              <a:buChar char="–"/>
              <a:tabLst>
                <a:tab pos="755650" algn="l"/>
                <a:tab pos="756920" algn="l"/>
              </a:tabLst>
            </a:pPr>
            <a:r>
              <a:rPr dirty="0" sz="2400" spc="-5">
                <a:solidFill>
                  <a:srgbClr val="003265"/>
                </a:solidFill>
                <a:latin typeface="Arial"/>
                <a:cs typeface="Arial"/>
              </a:rPr>
              <a:t>Environment</a:t>
            </a:r>
            <a:endParaRPr sz="2400">
              <a:latin typeface="Arial"/>
              <a:cs typeface="Arial"/>
            </a:endParaRPr>
          </a:p>
          <a:p>
            <a:pPr lvl="1" marL="755650" indent="-287020">
              <a:lnSpc>
                <a:spcPct val="100000"/>
              </a:lnSpc>
              <a:spcBef>
                <a:spcPts val="290"/>
              </a:spcBef>
              <a:buSzPct val="75000"/>
              <a:buChar char="–"/>
              <a:tabLst>
                <a:tab pos="755650" algn="l"/>
                <a:tab pos="756285" algn="l"/>
              </a:tabLst>
            </a:pPr>
            <a:r>
              <a:rPr dirty="0" sz="2400" spc="-5">
                <a:solidFill>
                  <a:srgbClr val="003265"/>
                </a:solidFill>
                <a:latin typeface="Arial"/>
                <a:cs typeface="Arial"/>
              </a:rPr>
              <a:t>Actuators</a:t>
            </a:r>
            <a:endParaRPr sz="2400">
              <a:latin typeface="Arial"/>
              <a:cs typeface="Arial"/>
            </a:endParaRPr>
          </a:p>
          <a:p>
            <a:pPr lvl="1" marL="756285" indent="-287655">
              <a:lnSpc>
                <a:spcPct val="100000"/>
              </a:lnSpc>
              <a:spcBef>
                <a:spcPts val="285"/>
              </a:spcBef>
              <a:buSzPct val="75000"/>
              <a:buChar char="–"/>
              <a:tabLst>
                <a:tab pos="755650" algn="l"/>
                <a:tab pos="756920" algn="l"/>
              </a:tabLst>
            </a:pPr>
            <a:r>
              <a:rPr dirty="0" sz="2400" spc="-5">
                <a:solidFill>
                  <a:srgbClr val="003265"/>
                </a:solidFill>
                <a:latin typeface="Arial"/>
                <a:cs typeface="Arial"/>
              </a:rPr>
              <a:t>Sensors</a:t>
            </a:r>
            <a:endParaRPr sz="2400">
              <a:latin typeface="Arial"/>
              <a:cs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127063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PE</a:t>
            </a:r>
            <a:r>
              <a:rPr dirty="0">
                <a:solidFill>
                  <a:srgbClr val="007474"/>
                </a:solidFill>
              </a:rPr>
              <a:t>AS</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380643" y="2764307"/>
            <a:ext cx="7069455" cy="4196715"/>
          </a:xfrm>
          <a:prstGeom prst="rect">
            <a:avLst/>
          </a:prstGeom>
        </p:spPr>
        <p:txBody>
          <a:bodyPr wrap="square" lIns="0" tIns="97155" rIns="0" bIns="0" rtlCol="0" vert="horz">
            <a:spAutoFit/>
          </a:bodyPr>
          <a:lstStyle/>
          <a:p>
            <a:pPr marL="354965" marR="199390" indent="-342900">
              <a:lnSpc>
                <a:spcPct val="80000"/>
              </a:lnSpc>
              <a:spcBef>
                <a:spcPts val="765"/>
              </a:spcBef>
              <a:buSzPct val="75000"/>
              <a:buFont typeface="Wingdings"/>
              <a:buChar char=""/>
              <a:tabLst>
                <a:tab pos="354965" algn="l"/>
                <a:tab pos="355600" algn="l"/>
              </a:tabLst>
            </a:pPr>
            <a:r>
              <a:rPr dirty="0" sz="2800" spc="-5">
                <a:solidFill>
                  <a:srgbClr val="003265"/>
                </a:solidFill>
                <a:latin typeface="Arial"/>
                <a:cs typeface="Arial"/>
              </a:rPr>
              <a:t>Must first specify the setting for intelligent  agent</a:t>
            </a:r>
            <a:r>
              <a:rPr dirty="0" sz="2800" spc="-15">
                <a:solidFill>
                  <a:srgbClr val="003265"/>
                </a:solidFill>
                <a:latin typeface="Arial"/>
                <a:cs typeface="Arial"/>
              </a:rPr>
              <a:t> </a:t>
            </a:r>
            <a:r>
              <a:rPr dirty="0" sz="2800" spc="-5">
                <a:solidFill>
                  <a:srgbClr val="003265"/>
                </a:solidFill>
                <a:latin typeface="Arial"/>
                <a:cs typeface="Arial"/>
              </a:rPr>
              <a:t>design</a:t>
            </a:r>
            <a:endParaRPr sz="2800">
              <a:latin typeface="Arial"/>
              <a:cs typeface="Arial"/>
            </a:endParaRPr>
          </a:p>
          <a:p>
            <a:pPr marL="354965" marR="532130" indent="-342900">
              <a:lnSpc>
                <a:spcPct val="80000"/>
              </a:lnSpc>
              <a:spcBef>
                <a:spcPts val="675"/>
              </a:spcBef>
              <a:buSzPct val="75000"/>
              <a:buFont typeface="Wingdings"/>
              <a:buChar char=""/>
              <a:tabLst>
                <a:tab pos="354965" algn="l"/>
                <a:tab pos="355600" algn="l"/>
              </a:tabLst>
            </a:pPr>
            <a:r>
              <a:rPr dirty="0" sz="2800" spc="-5">
                <a:solidFill>
                  <a:srgbClr val="003265"/>
                </a:solidFill>
                <a:latin typeface="Arial"/>
                <a:cs typeface="Arial"/>
              </a:rPr>
              <a:t>Consider, e.g., the task of designing an  automated taxi driver:</a:t>
            </a:r>
            <a:endParaRPr sz="2800">
              <a:latin typeface="Arial"/>
              <a:cs typeface="Arial"/>
            </a:endParaRPr>
          </a:p>
          <a:p>
            <a:pPr lvl="1" marL="756285" marR="940435" indent="-287020">
              <a:lnSpc>
                <a:spcPct val="80000"/>
              </a:lnSpc>
              <a:spcBef>
                <a:spcPts val="590"/>
              </a:spcBef>
              <a:buSzPct val="75000"/>
              <a:buChar char="–"/>
              <a:tabLst>
                <a:tab pos="755650" algn="l"/>
                <a:tab pos="756920" algn="l"/>
              </a:tabLst>
            </a:pPr>
            <a:r>
              <a:rPr dirty="0" sz="2400" spc="-5">
                <a:solidFill>
                  <a:srgbClr val="003265"/>
                </a:solidFill>
                <a:latin typeface="Arial"/>
                <a:cs typeface="Arial"/>
              </a:rPr>
              <a:t>Performance measure: Safe, </a:t>
            </a:r>
            <a:r>
              <a:rPr dirty="0" sz="2400">
                <a:solidFill>
                  <a:srgbClr val="003265"/>
                </a:solidFill>
                <a:latin typeface="Arial"/>
                <a:cs typeface="Arial"/>
              </a:rPr>
              <a:t>fast, </a:t>
            </a:r>
            <a:r>
              <a:rPr dirty="0" sz="2400" spc="-10">
                <a:solidFill>
                  <a:srgbClr val="003265"/>
                </a:solidFill>
                <a:latin typeface="Arial"/>
                <a:cs typeface="Arial"/>
              </a:rPr>
              <a:t>legal,  </a:t>
            </a:r>
            <a:r>
              <a:rPr dirty="0" sz="2400" spc="-5">
                <a:solidFill>
                  <a:srgbClr val="003265"/>
                </a:solidFill>
                <a:latin typeface="Arial"/>
                <a:cs typeface="Arial"/>
              </a:rPr>
              <a:t>comfortable trip, maximize</a:t>
            </a:r>
            <a:r>
              <a:rPr dirty="0" sz="2400" spc="10">
                <a:solidFill>
                  <a:srgbClr val="003265"/>
                </a:solidFill>
                <a:latin typeface="Arial"/>
                <a:cs typeface="Arial"/>
              </a:rPr>
              <a:t> </a:t>
            </a:r>
            <a:r>
              <a:rPr dirty="0" sz="2400" spc="-5">
                <a:solidFill>
                  <a:srgbClr val="003265"/>
                </a:solidFill>
                <a:latin typeface="Arial"/>
                <a:cs typeface="Arial"/>
              </a:rPr>
              <a:t>profits</a:t>
            </a:r>
            <a:endParaRPr sz="2400">
              <a:latin typeface="Arial"/>
              <a:cs typeface="Arial"/>
            </a:endParaRPr>
          </a:p>
          <a:p>
            <a:pPr lvl="1" marL="756285" marR="24765" indent="-287020">
              <a:lnSpc>
                <a:spcPct val="80000"/>
              </a:lnSpc>
              <a:spcBef>
                <a:spcPts val="575"/>
              </a:spcBef>
              <a:buSzPct val="75000"/>
              <a:buChar char="–"/>
              <a:tabLst>
                <a:tab pos="755650" algn="l"/>
                <a:tab pos="756920" algn="l"/>
              </a:tabLst>
            </a:pPr>
            <a:r>
              <a:rPr dirty="0" sz="2400" spc="-5">
                <a:solidFill>
                  <a:srgbClr val="003265"/>
                </a:solidFill>
                <a:latin typeface="Arial"/>
                <a:cs typeface="Arial"/>
              </a:rPr>
              <a:t>Environment: Roads, other </a:t>
            </a:r>
            <a:r>
              <a:rPr dirty="0" sz="2400">
                <a:solidFill>
                  <a:srgbClr val="003265"/>
                </a:solidFill>
                <a:latin typeface="Arial"/>
                <a:cs typeface="Arial"/>
              </a:rPr>
              <a:t>traffic, </a:t>
            </a:r>
            <a:r>
              <a:rPr dirty="0" sz="2400" spc="-5">
                <a:solidFill>
                  <a:srgbClr val="003265"/>
                </a:solidFill>
                <a:latin typeface="Arial"/>
                <a:cs typeface="Arial"/>
              </a:rPr>
              <a:t>pedestrians,  customers</a:t>
            </a:r>
            <a:endParaRPr sz="2400">
              <a:latin typeface="Arial"/>
              <a:cs typeface="Arial"/>
            </a:endParaRPr>
          </a:p>
          <a:p>
            <a:pPr lvl="1" marL="756285" marR="139065" indent="-287020">
              <a:lnSpc>
                <a:spcPct val="80000"/>
              </a:lnSpc>
              <a:spcBef>
                <a:spcPts val="575"/>
              </a:spcBef>
              <a:buSzPct val="75000"/>
              <a:buChar char="–"/>
              <a:tabLst>
                <a:tab pos="755650" algn="l"/>
                <a:tab pos="756285" algn="l"/>
              </a:tabLst>
            </a:pPr>
            <a:r>
              <a:rPr dirty="0" sz="2400" spc="-5">
                <a:solidFill>
                  <a:srgbClr val="003265"/>
                </a:solidFill>
                <a:latin typeface="Arial"/>
                <a:cs typeface="Arial"/>
              </a:rPr>
              <a:t>Actuators: Steering </a:t>
            </a:r>
            <a:r>
              <a:rPr dirty="0" sz="2400" spc="-10">
                <a:solidFill>
                  <a:srgbClr val="003265"/>
                </a:solidFill>
                <a:latin typeface="Arial"/>
                <a:cs typeface="Arial"/>
              </a:rPr>
              <a:t>wheel, </a:t>
            </a:r>
            <a:r>
              <a:rPr dirty="0" sz="2400" spc="-5">
                <a:solidFill>
                  <a:srgbClr val="003265"/>
                </a:solidFill>
                <a:latin typeface="Arial"/>
                <a:cs typeface="Arial"/>
              </a:rPr>
              <a:t>accelerator, brake,  signal,</a:t>
            </a:r>
            <a:r>
              <a:rPr dirty="0" sz="2400" spc="5">
                <a:solidFill>
                  <a:srgbClr val="003265"/>
                </a:solidFill>
                <a:latin typeface="Arial"/>
                <a:cs typeface="Arial"/>
              </a:rPr>
              <a:t> </a:t>
            </a:r>
            <a:r>
              <a:rPr dirty="0" sz="2400" spc="-5">
                <a:solidFill>
                  <a:srgbClr val="003265"/>
                </a:solidFill>
                <a:latin typeface="Arial"/>
                <a:cs typeface="Arial"/>
              </a:rPr>
              <a:t>horn</a:t>
            </a:r>
            <a:endParaRPr sz="2400">
              <a:latin typeface="Arial"/>
              <a:cs typeface="Arial"/>
            </a:endParaRPr>
          </a:p>
          <a:p>
            <a:pPr lvl="1" marL="756285" marR="5080" indent="-287020">
              <a:lnSpc>
                <a:spcPct val="80000"/>
              </a:lnSpc>
              <a:spcBef>
                <a:spcPts val="575"/>
              </a:spcBef>
              <a:buSzPct val="75000"/>
              <a:buChar char="–"/>
              <a:tabLst>
                <a:tab pos="755650" algn="l"/>
                <a:tab pos="756920" algn="l"/>
              </a:tabLst>
            </a:pPr>
            <a:r>
              <a:rPr dirty="0" sz="2400" spc="-5">
                <a:solidFill>
                  <a:srgbClr val="003265"/>
                </a:solidFill>
                <a:latin typeface="Arial"/>
                <a:cs typeface="Arial"/>
              </a:rPr>
              <a:t>Sensors: Cameras, sonar, speedometer, GPS,  odometer, engine sensors,</a:t>
            </a:r>
            <a:r>
              <a:rPr dirty="0" sz="2400" spc="20">
                <a:solidFill>
                  <a:srgbClr val="003265"/>
                </a:solidFill>
                <a:latin typeface="Arial"/>
                <a:cs typeface="Arial"/>
              </a:rPr>
              <a:t> </a:t>
            </a:r>
            <a:r>
              <a:rPr dirty="0" sz="2400" spc="-5">
                <a:solidFill>
                  <a:srgbClr val="003265"/>
                </a:solidFill>
                <a:latin typeface="Arial"/>
                <a:cs typeface="Arial"/>
              </a:rPr>
              <a:t>keyboard</a:t>
            </a:r>
            <a:endParaRPr sz="2400">
              <a:latin typeface="Arial"/>
              <a:cs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127063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PE</a:t>
            </a:r>
            <a:r>
              <a:rPr dirty="0">
                <a:solidFill>
                  <a:srgbClr val="007474"/>
                </a:solidFill>
              </a:rPr>
              <a:t>AS</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a:spLocks noGrp="1"/>
          </p:cNvSpPr>
          <p:nvPr>
            <p:ph type="body" idx="1"/>
          </p:nvPr>
        </p:nvSpPr>
        <p:spPr>
          <a:prstGeom prst="rect"/>
        </p:spPr>
        <p:txBody>
          <a:bodyPr wrap="square" lIns="0" tIns="52069" rIns="0" bIns="0" rtlCol="0" vert="horz">
            <a:spAutoFit/>
          </a:bodyPr>
          <a:lstStyle/>
          <a:p>
            <a:pPr marL="589915" indent="-283845">
              <a:lnSpc>
                <a:spcPct val="100000"/>
              </a:lnSpc>
              <a:spcBef>
                <a:spcPts val="409"/>
              </a:spcBef>
              <a:buSzPct val="75000"/>
              <a:buChar char="●"/>
              <a:tabLst>
                <a:tab pos="590550" algn="l"/>
                <a:tab pos="591185" algn="l"/>
              </a:tabLst>
            </a:pPr>
            <a:r>
              <a:rPr dirty="0" sz="2600"/>
              <a:t>Agent: Medical diagnosis</a:t>
            </a:r>
            <a:r>
              <a:rPr dirty="0" sz="2600" spc="-60"/>
              <a:t> </a:t>
            </a:r>
            <a:r>
              <a:rPr dirty="0" sz="2600"/>
              <a:t>system</a:t>
            </a:r>
            <a:endParaRPr sz="2600"/>
          </a:p>
          <a:p>
            <a:pPr marL="589915" marR="1371600" indent="-283845">
              <a:lnSpc>
                <a:spcPts val="2810"/>
              </a:lnSpc>
              <a:spcBef>
                <a:spcPts val="665"/>
              </a:spcBef>
              <a:buSzPct val="75000"/>
              <a:buChar char="●"/>
              <a:tabLst>
                <a:tab pos="590550" algn="l"/>
                <a:tab pos="591185" algn="l"/>
              </a:tabLst>
            </a:pPr>
            <a:r>
              <a:rPr dirty="0" sz="2600"/>
              <a:t>Performance measure: Healthy</a:t>
            </a:r>
            <a:r>
              <a:rPr dirty="0" sz="2600" spc="-100"/>
              <a:t> </a:t>
            </a:r>
            <a:r>
              <a:rPr dirty="0" sz="2600" spc="-5"/>
              <a:t>patient,  </a:t>
            </a:r>
            <a:r>
              <a:rPr dirty="0" sz="2600"/>
              <a:t>minimize costs,</a:t>
            </a:r>
            <a:r>
              <a:rPr dirty="0" sz="2600" spc="-65"/>
              <a:t> </a:t>
            </a:r>
            <a:r>
              <a:rPr dirty="0" sz="2600"/>
              <a:t>lawsuits</a:t>
            </a:r>
            <a:endParaRPr sz="2600"/>
          </a:p>
          <a:p>
            <a:pPr marL="589915" indent="-283845">
              <a:lnSpc>
                <a:spcPct val="100000"/>
              </a:lnSpc>
              <a:spcBef>
                <a:spcPts val="265"/>
              </a:spcBef>
              <a:buSzPct val="75000"/>
              <a:buChar char="●"/>
              <a:tabLst>
                <a:tab pos="590550" algn="l"/>
                <a:tab pos="591185" algn="l"/>
              </a:tabLst>
            </a:pPr>
            <a:r>
              <a:rPr dirty="0" sz="2600"/>
              <a:t>Environment: </a:t>
            </a:r>
            <a:r>
              <a:rPr dirty="0" sz="2600" spc="-5"/>
              <a:t>Patient, </a:t>
            </a:r>
            <a:r>
              <a:rPr dirty="0" sz="2600"/>
              <a:t>hospital,</a:t>
            </a:r>
            <a:r>
              <a:rPr dirty="0" sz="2600" spc="-45"/>
              <a:t> </a:t>
            </a:r>
            <a:r>
              <a:rPr dirty="0" sz="2600"/>
              <a:t>staff</a:t>
            </a:r>
            <a:endParaRPr sz="2600"/>
          </a:p>
          <a:p>
            <a:pPr marL="589915" marR="781685" indent="-283845">
              <a:lnSpc>
                <a:spcPts val="2810"/>
              </a:lnSpc>
              <a:spcBef>
                <a:spcPts val="665"/>
              </a:spcBef>
              <a:buSzPct val="75000"/>
              <a:buChar char="●"/>
              <a:tabLst>
                <a:tab pos="590550" algn="l"/>
                <a:tab pos="591185" algn="l"/>
              </a:tabLst>
            </a:pPr>
            <a:r>
              <a:rPr dirty="0" sz="2600"/>
              <a:t>Actuators: Screen display (questions,</a:t>
            </a:r>
            <a:r>
              <a:rPr dirty="0" sz="2600" spc="-125"/>
              <a:t> </a:t>
            </a:r>
            <a:r>
              <a:rPr dirty="0" sz="2600"/>
              <a:t>tests,  diagnoses, treatments,</a:t>
            </a:r>
            <a:r>
              <a:rPr dirty="0" sz="2600" spc="-55"/>
              <a:t> </a:t>
            </a:r>
            <a:r>
              <a:rPr dirty="0" sz="2600" spc="-5"/>
              <a:t>referrals)</a:t>
            </a:r>
            <a:endParaRPr sz="2600"/>
          </a:p>
          <a:p>
            <a:pPr marL="306705">
              <a:lnSpc>
                <a:spcPct val="100000"/>
              </a:lnSpc>
              <a:spcBef>
                <a:spcPts val="915"/>
              </a:spcBef>
            </a:pPr>
            <a:r>
              <a:rPr dirty="0" sz="1950" spc="-95"/>
              <a:t>●</a:t>
            </a:r>
            <a:endParaRPr sz="1950"/>
          </a:p>
          <a:p>
            <a:pPr marL="589915" indent="-283845">
              <a:lnSpc>
                <a:spcPts val="2810"/>
              </a:lnSpc>
              <a:spcBef>
                <a:spcPts val="795"/>
              </a:spcBef>
              <a:buSzPct val="75000"/>
              <a:buChar char="●"/>
              <a:tabLst>
                <a:tab pos="590550" algn="l"/>
                <a:tab pos="591185" algn="l"/>
              </a:tabLst>
            </a:pPr>
            <a:r>
              <a:rPr dirty="0" sz="2600"/>
              <a:t>Sensors: Keyboard </a:t>
            </a:r>
            <a:r>
              <a:rPr dirty="0" sz="2600" spc="-5"/>
              <a:t>(entry </a:t>
            </a:r>
            <a:r>
              <a:rPr dirty="0" sz="2600"/>
              <a:t>of symptoms, findings,  </a:t>
            </a:r>
            <a:r>
              <a:rPr dirty="0" sz="2600" spc="-5"/>
              <a:t>patient's</a:t>
            </a:r>
            <a:r>
              <a:rPr dirty="0" sz="2600" spc="-15"/>
              <a:t> </a:t>
            </a:r>
            <a:r>
              <a:rPr dirty="0" sz="2600"/>
              <a:t>answers)</a:t>
            </a:r>
            <a:endParaRPr sz="26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127063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PE</a:t>
            </a:r>
            <a:r>
              <a:rPr dirty="0">
                <a:solidFill>
                  <a:srgbClr val="007474"/>
                </a:solidFill>
              </a:rPr>
              <a:t>AS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763710"/>
            <a:ext cx="7233920" cy="3012440"/>
          </a:xfrm>
          <a:prstGeom prst="rect">
            <a:avLst/>
          </a:prstGeom>
        </p:spPr>
        <p:txBody>
          <a:bodyPr wrap="square" lIns="0" tIns="97790" rIns="0" bIns="0" rtlCol="0" vert="horz">
            <a:spAutoFit/>
          </a:bodyPr>
          <a:lstStyle/>
          <a:p>
            <a:pPr marL="354965" indent="-342900">
              <a:lnSpc>
                <a:spcPct val="100000"/>
              </a:lnSpc>
              <a:spcBef>
                <a:spcPts val="770"/>
              </a:spcBef>
              <a:buSzPct val="75000"/>
              <a:buFont typeface="Wingdings"/>
              <a:buChar char=""/>
              <a:tabLst>
                <a:tab pos="354965" algn="l"/>
                <a:tab pos="355600" algn="l"/>
              </a:tabLst>
            </a:pPr>
            <a:r>
              <a:rPr dirty="0" sz="2800" spc="-5">
                <a:solidFill>
                  <a:srgbClr val="003265"/>
                </a:solidFill>
                <a:latin typeface="Arial"/>
                <a:cs typeface="Arial"/>
              </a:rPr>
              <a:t>Agent: Part-picking robot</a:t>
            </a:r>
            <a:endParaRPr sz="2800">
              <a:latin typeface="Arial"/>
              <a:cs typeface="Arial"/>
            </a:endParaRPr>
          </a:p>
          <a:p>
            <a:pPr marL="354965" marR="4127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Performance measure: Percentage of parts  in correct</a:t>
            </a:r>
            <a:r>
              <a:rPr dirty="0" sz="2800" spc="-15">
                <a:solidFill>
                  <a:srgbClr val="003265"/>
                </a:solidFill>
                <a:latin typeface="Arial"/>
                <a:cs typeface="Arial"/>
              </a:rPr>
              <a:t> </a:t>
            </a:r>
            <a:r>
              <a:rPr dirty="0" sz="2800" spc="-5">
                <a:solidFill>
                  <a:srgbClr val="003265"/>
                </a:solidFill>
                <a:latin typeface="Arial"/>
                <a:cs typeface="Arial"/>
              </a:rPr>
              <a:t>bins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Environment: Conveyor belt with parts,</a:t>
            </a:r>
            <a:r>
              <a:rPr dirty="0" sz="2800" spc="40">
                <a:solidFill>
                  <a:srgbClr val="003265"/>
                </a:solidFill>
                <a:latin typeface="Arial"/>
                <a:cs typeface="Arial"/>
              </a:rPr>
              <a:t> </a:t>
            </a:r>
            <a:r>
              <a:rPr dirty="0" sz="2800" spc="-5">
                <a:solidFill>
                  <a:srgbClr val="003265"/>
                </a:solidFill>
                <a:latin typeface="Arial"/>
                <a:cs typeface="Arial"/>
              </a:rPr>
              <a:t>bins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Actuators: Jointed arm and</a:t>
            </a:r>
            <a:r>
              <a:rPr dirty="0" sz="2800">
                <a:solidFill>
                  <a:srgbClr val="003265"/>
                </a:solidFill>
                <a:latin typeface="Arial"/>
                <a:cs typeface="Arial"/>
              </a:rPr>
              <a:t> </a:t>
            </a:r>
            <a:r>
              <a:rPr dirty="0" sz="2800" spc="-5">
                <a:solidFill>
                  <a:srgbClr val="003265"/>
                </a:solidFill>
                <a:latin typeface="Arial"/>
                <a:cs typeface="Arial"/>
              </a:rPr>
              <a:t>hand</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Sensors: Camera, joint angle</a:t>
            </a:r>
            <a:r>
              <a:rPr dirty="0" sz="2800" spc="25">
                <a:solidFill>
                  <a:srgbClr val="003265"/>
                </a:solidFill>
                <a:latin typeface="Arial"/>
                <a:cs typeface="Arial"/>
              </a:rPr>
              <a:t> </a:t>
            </a:r>
            <a:r>
              <a:rPr dirty="0" sz="2800" spc="-5">
                <a:solidFill>
                  <a:srgbClr val="003265"/>
                </a:solidFill>
                <a:latin typeface="Arial"/>
                <a:cs typeface="Arial"/>
              </a:rPr>
              <a:t>sensors</a:t>
            </a:r>
            <a:endParaRPr sz="2800">
              <a:latin typeface="Arial"/>
              <a:cs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127063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PE</a:t>
            </a:r>
            <a:r>
              <a:rPr dirty="0">
                <a:solidFill>
                  <a:srgbClr val="007474"/>
                </a:solidFill>
              </a:rPr>
              <a:t>AS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2" y="2763710"/>
            <a:ext cx="7105650" cy="3439160"/>
          </a:xfrm>
          <a:prstGeom prst="rect">
            <a:avLst/>
          </a:prstGeom>
        </p:spPr>
        <p:txBody>
          <a:bodyPr wrap="square" lIns="0" tIns="97790" rIns="0" bIns="0" rtlCol="0" vert="horz">
            <a:spAutoFit/>
          </a:bodyPr>
          <a:lstStyle/>
          <a:p>
            <a:pPr marL="354965" indent="-342900">
              <a:lnSpc>
                <a:spcPct val="100000"/>
              </a:lnSpc>
              <a:spcBef>
                <a:spcPts val="770"/>
              </a:spcBef>
              <a:buSzPct val="75000"/>
              <a:buFont typeface="Wingdings"/>
              <a:buChar char=""/>
              <a:tabLst>
                <a:tab pos="354965" algn="l"/>
                <a:tab pos="355600" algn="l"/>
              </a:tabLst>
            </a:pPr>
            <a:r>
              <a:rPr dirty="0" sz="2800" spc="-5">
                <a:solidFill>
                  <a:srgbClr val="003265"/>
                </a:solidFill>
                <a:latin typeface="Arial"/>
                <a:cs typeface="Arial"/>
              </a:rPr>
              <a:t>Agent: Interactive English</a:t>
            </a:r>
            <a:r>
              <a:rPr dirty="0" sz="2800" spc="-10">
                <a:solidFill>
                  <a:srgbClr val="003265"/>
                </a:solidFill>
                <a:latin typeface="Arial"/>
                <a:cs typeface="Arial"/>
              </a:rPr>
              <a:t> </a:t>
            </a:r>
            <a:r>
              <a:rPr dirty="0" sz="2800" spc="-5">
                <a:solidFill>
                  <a:srgbClr val="003265"/>
                </a:solidFill>
                <a:latin typeface="Arial"/>
                <a:cs typeface="Arial"/>
              </a:rPr>
              <a:t>tutor</a:t>
            </a:r>
            <a:endParaRPr sz="2800">
              <a:latin typeface="Arial"/>
              <a:cs typeface="Arial"/>
            </a:endParaRPr>
          </a:p>
          <a:p>
            <a:pPr marL="354965" marR="5080"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Performance measure: Maximize student's  score on</a:t>
            </a:r>
            <a:r>
              <a:rPr dirty="0" sz="2800" spc="-15">
                <a:solidFill>
                  <a:srgbClr val="003265"/>
                </a:solidFill>
                <a:latin typeface="Arial"/>
                <a:cs typeface="Arial"/>
              </a:rPr>
              <a:t> </a:t>
            </a:r>
            <a:r>
              <a:rPr dirty="0" sz="2800" spc="-5">
                <a:solidFill>
                  <a:srgbClr val="003265"/>
                </a:solidFill>
                <a:latin typeface="Arial"/>
                <a:cs typeface="Arial"/>
              </a:rPr>
              <a:t>test</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Environment: Set of</a:t>
            </a:r>
            <a:r>
              <a:rPr dirty="0" sz="2800" spc="5">
                <a:solidFill>
                  <a:srgbClr val="003265"/>
                </a:solidFill>
                <a:latin typeface="Arial"/>
                <a:cs typeface="Arial"/>
              </a:rPr>
              <a:t> </a:t>
            </a:r>
            <a:r>
              <a:rPr dirty="0" sz="2800" spc="-5">
                <a:solidFill>
                  <a:srgbClr val="003265"/>
                </a:solidFill>
                <a:latin typeface="Arial"/>
                <a:cs typeface="Arial"/>
              </a:rPr>
              <a:t>students</a:t>
            </a:r>
            <a:endParaRPr sz="2800">
              <a:latin typeface="Arial"/>
              <a:cs typeface="Arial"/>
            </a:endParaRPr>
          </a:p>
          <a:p>
            <a:pPr marL="354965" marR="885190"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Actuators: Screen display </a:t>
            </a:r>
            <a:r>
              <a:rPr dirty="0" sz="2800">
                <a:solidFill>
                  <a:srgbClr val="003265"/>
                </a:solidFill>
                <a:latin typeface="Arial"/>
                <a:cs typeface="Arial"/>
              </a:rPr>
              <a:t>(exercises,  </a:t>
            </a:r>
            <a:r>
              <a:rPr dirty="0" sz="2800" spc="-5">
                <a:solidFill>
                  <a:srgbClr val="003265"/>
                </a:solidFill>
                <a:latin typeface="Arial"/>
                <a:cs typeface="Arial"/>
              </a:rPr>
              <a:t>suggestions,</a:t>
            </a:r>
            <a:r>
              <a:rPr dirty="0" sz="2800" spc="-20">
                <a:solidFill>
                  <a:srgbClr val="003265"/>
                </a:solidFill>
                <a:latin typeface="Arial"/>
                <a:cs typeface="Arial"/>
              </a:rPr>
              <a:t> </a:t>
            </a:r>
            <a:r>
              <a:rPr dirty="0" sz="2800" spc="-5">
                <a:solidFill>
                  <a:srgbClr val="003265"/>
                </a:solidFill>
                <a:latin typeface="Arial"/>
                <a:cs typeface="Arial"/>
              </a:rPr>
              <a:t>corrections)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Sensors:</a:t>
            </a:r>
            <a:r>
              <a:rPr dirty="0" sz="2800" spc="-25">
                <a:solidFill>
                  <a:srgbClr val="003265"/>
                </a:solidFill>
                <a:latin typeface="Arial"/>
                <a:cs typeface="Arial"/>
              </a:rPr>
              <a:t> </a:t>
            </a:r>
            <a:r>
              <a:rPr dirty="0" sz="2800" spc="-5">
                <a:solidFill>
                  <a:srgbClr val="003265"/>
                </a:solidFill>
                <a:latin typeface="Arial"/>
                <a:cs typeface="Arial"/>
              </a:rPr>
              <a:t>Keyboard</a:t>
            </a:r>
            <a:endParaRPr sz="2800">
              <a:latin typeface="Arial"/>
              <a:cs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14020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Environment</a:t>
            </a:r>
            <a:r>
              <a:rPr dirty="0" spc="-55">
                <a:solidFill>
                  <a:srgbClr val="007474"/>
                </a:solidFill>
              </a:rPr>
              <a:t> </a:t>
            </a:r>
            <a:r>
              <a:rPr dirty="0" spc="-5">
                <a:solidFill>
                  <a:srgbClr val="007474"/>
                </a:solidFill>
              </a:rPr>
              <a:t>types</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462926" y="2784125"/>
            <a:ext cx="7445375" cy="3712845"/>
          </a:xfrm>
          <a:prstGeom prst="rect">
            <a:avLst/>
          </a:prstGeom>
        </p:spPr>
        <p:txBody>
          <a:bodyPr wrap="square" lIns="0" tIns="78740" rIns="0" bIns="0" rtlCol="0" vert="horz">
            <a:spAutoFit/>
          </a:bodyPr>
          <a:lstStyle/>
          <a:p>
            <a:pPr marL="295910" marR="529590" indent="-283845">
              <a:lnSpc>
                <a:spcPct val="80000"/>
              </a:lnSpc>
              <a:spcBef>
                <a:spcPts val="620"/>
              </a:spcBef>
              <a:buClr>
                <a:srgbClr val="003265"/>
              </a:buClr>
              <a:buSzPct val="75000"/>
              <a:buChar char="●"/>
              <a:tabLst>
                <a:tab pos="295910" algn="l"/>
                <a:tab pos="296545" algn="l"/>
              </a:tabLst>
            </a:pPr>
            <a:r>
              <a:rPr dirty="0" sz="2200" spc="-5">
                <a:solidFill>
                  <a:srgbClr val="FF0000"/>
                </a:solidFill>
                <a:latin typeface="Arial"/>
                <a:cs typeface="Arial"/>
              </a:rPr>
              <a:t>Fully observable </a:t>
            </a:r>
            <a:r>
              <a:rPr dirty="0" sz="2200" spc="-5">
                <a:solidFill>
                  <a:srgbClr val="003265"/>
                </a:solidFill>
                <a:latin typeface="Arial"/>
                <a:cs typeface="Arial"/>
              </a:rPr>
              <a:t>(vs. partially observable): An agent's  sensors give it </a:t>
            </a:r>
            <a:r>
              <a:rPr dirty="0" sz="2200">
                <a:solidFill>
                  <a:srgbClr val="003265"/>
                </a:solidFill>
                <a:latin typeface="Arial"/>
                <a:cs typeface="Arial"/>
              </a:rPr>
              <a:t>access </a:t>
            </a:r>
            <a:r>
              <a:rPr dirty="0" sz="2200" spc="-5">
                <a:solidFill>
                  <a:srgbClr val="003265"/>
                </a:solidFill>
                <a:latin typeface="Arial"/>
                <a:cs typeface="Arial"/>
              </a:rPr>
              <a:t>to the complete state of the  environment at each point in</a:t>
            </a:r>
            <a:r>
              <a:rPr dirty="0" sz="2200" spc="30">
                <a:solidFill>
                  <a:srgbClr val="003265"/>
                </a:solidFill>
                <a:latin typeface="Arial"/>
                <a:cs typeface="Arial"/>
              </a:rPr>
              <a:t> </a:t>
            </a:r>
            <a:r>
              <a:rPr dirty="0" sz="2200" spc="-5">
                <a:solidFill>
                  <a:srgbClr val="003265"/>
                </a:solidFill>
                <a:latin typeface="Arial"/>
                <a:cs typeface="Arial"/>
              </a:rPr>
              <a:t>time.</a:t>
            </a:r>
            <a:endParaRPr sz="2200">
              <a:latin typeface="Arial"/>
              <a:cs typeface="Arial"/>
            </a:endParaRPr>
          </a:p>
          <a:p>
            <a:pPr marL="295910" marR="628015" indent="-283845">
              <a:lnSpc>
                <a:spcPct val="80000"/>
              </a:lnSpc>
              <a:spcBef>
                <a:spcPts val="530"/>
              </a:spcBef>
              <a:buClr>
                <a:srgbClr val="003265"/>
              </a:buClr>
              <a:buSzPct val="75000"/>
              <a:buChar char="●"/>
              <a:tabLst>
                <a:tab pos="295910" algn="l"/>
                <a:tab pos="296545" algn="l"/>
              </a:tabLst>
            </a:pPr>
            <a:r>
              <a:rPr dirty="0" sz="2200" spc="-5">
                <a:solidFill>
                  <a:srgbClr val="FF0000"/>
                </a:solidFill>
                <a:latin typeface="Arial"/>
                <a:cs typeface="Arial"/>
              </a:rPr>
              <a:t>Deterministic </a:t>
            </a:r>
            <a:r>
              <a:rPr dirty="0" sz="2200" spc="-5">
                <a:solidFill>
                  <a:srgbClr val="003265"/>
                </a:solidFill>
                <a:latin typeface="Arial"/>
                <a:cs typeface="Arial"/>
              </a:rPr>
              <a:t>(vs. stochastic): The next state of the  environment is completely determined by the current  state and the action executed by the agent. (If the  environment is deterministic except for the actions of  other agents, then the environment is</a:t>
            </a:r>
            <a:r>
              <a:rPr dirty="0" sz="2200" spc="70">
                <a:solidFill>
                  <a:srgbClr val="003265"/>
                </a:solidFill>
                <a:latin typeface="Arial"/>
                <a:cs typeface="Arial"/>
              </a:rPr>
              <a:t> </a:t>
            </a:r>
            <a:r>
              <a:rPr dirty="0" sz="2200" spc="-5">
                <a:solidFill>
                  <a:srgbClr val="FF0000"/>
                </a:solidFill>
                <a:latin typeface="Arial"/>
                <a:cs typeface="Arial"/>
              </a:rPr>
              <a:t>strategic</a:t>
            </a:r>
            <a:r>
              <a:rPr dirty="0" sz="2200" spc="-5">
                <a:solidFill>
                  <a:srgbClr val="003265"/>
                </a:solidFill>
                <a:latin typeface="Arial"/>
                <a:cs typeface="Arial"/>
              </a:rPr>
              <a:t>)</a:t>
            </a:r>
            <a:endParaRPr sz="2200">
              <a:latin typeface="Arial"/>
              <a:cs typeface="Arial"/>
            </a:endParaRPr>
          </a:p>
          <a:p>
            <a:pPr marL="295910" marR="5080" indent="-283845">
              <a:lnSpc>
                <a:spcPct val="80000"/>
              </a:lnSpc>
              <a:spcBef>
                <a:spcPts val="530"/>
              </a:spcBef>
              <a:buClr>
                <a:srgbClr val="003265"/>
              </a:buClr>
              <a:buSzPct val="75000"/>
              <a:buChar char="●"/>
              <a:tabLst>
                <a:tab pos="295910" algn="l"/>
                <a:tab pos="296545" algn="l"/>
              </a:tabLst>
            </a:pPr>
            <a:r>
              <a:rPr dirty="0" sz="2200" spc="-5">
                <a:solidFill>
                  <a:srgbClr val="FF0000"/>
                </a:solidFill>
                <a:latin typeface="Arial"/>
                <a:cs typeface="Arial"/>
              </a:rPr>
              <a:t>Episodic </a:t>
            </a:r>
            <a:r>
              <a:rPr dirty="0" sz="2200" spc="-5">
                <a:solidFill>
                  <a:srgbClr val="003265"/>
                </a:solidFill>
                <a:latin typeface="Arial"/>
                <a:cs typeface="Arial"/>
              </a:rPr>
              <a:t>(vs. sequential): The agent's experience is  divided into atomic "episodes" (each episode </a:t>
            </a:r>
            <a:r>
              <a:rPr dirty="0" sz="2200">
                <a:solidFill>
                  <a:srgbClr val="003265"/>
                </a:solidFill>
                <a:latin typeface="Arial"/>
                <a:cs typeface="Arial"/>
              </a:rPr>
              <a:t>consists </a:t>
            </a:r>
            <a:r>
              <a:rPr dirty="0" sz="2200" spc="-5">
                <a:solidFill>
                  <a:srgbClr val="003265"/>
                </a:solidFill>
                <a:latin typeface="Arial"/>
                <a:cs typeface="Arial"/>
              </a:rPr>
              <a:t>of  the agent perceiving and then performing a single action),  and the choice of action in each episode depends only on  the episode</a:t>
            </a:r>
            <a:r>
              <a:rPr dirty="0" sz="2200" spc="-10">
                <a:solidFill>
                  <a:srgbClr val="003265"/>
                </a:solidFill>
                <a:latin typeface="Arial"/>
                <a:cs typeface="Arial"/>
              </a:rPr>
              <a:t> </a:t>
            </a:r>
            <a:r>
              <a:rPr dirty="0" sz="2200" spc="-5">
                <a:solidFill>
                  <a:srgbClr val="003265"/>
                </a:solidFill>
                <a:latin typeface="Arial"/>
                <a:cs typeface="Arial"/>
              </a:rPr>
              <a:t>itself.</a:t>
            </a:r>
            <a:endParaRPr sz="2200">
              <a:latin typeface="Arial"/>
              <a:cs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14020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Environment</a:t>
            </a:r>
            <a:r>
              <a:rPr dirty="0" spc="-55">
                <a:solidFill>
                  <a:srgbClr val="007474"/>
                </a:solidFill>
              </a:rPr>
              <a:t> </a:t>
            </a:r>
            <a:r>
              <a:rPr dirty="0" spc="-5">
                <a:solidFill>
                  <a:srgbClr val="007474"/>
                </a:solidFill>
              </a:rPr>
              <a:t>types</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462925" y="2810025"/>
            <a:ext cx="7200265" cy="3433445"/>
          </a:xfrm>
          <a:prstGeom prst="rect">
            <a:avLst/>
          </a:prstGeom>
        </p:spPr>
        <p:txBody>
          <a:bodyPr wrap="square" lIns="0" tIns="57785" rIns="0" bIns="0" rtlCol="0" vert="horz">
            <a:spAutoFit/>
          </a:bodyPr>
          <a:lstStyle/>
          <a:p>
            <a:pPr marL="295910" marR="5080" indent="-283845">
              <a:lnSpc>
                <a:spcPts val="2810"/>
              </a:lnSpc>
              <a:spcBef>
                <a:spcPts val="455"/>
              </a:spcBef>
              <a:buClr>
                <a:srgbClr val="003265"/>
              </a:buClr>
              <a:buSzPct val="75000"/>
              <a:buChar char="●"/>
              <a:tabLst>
                <a:tab pos="295910" algn="l"/>
                <a:tab pos="296545" algn="l"/>
              </a:tabLst>
            </a:pPr>
            <a:r>
              <a:rPr dirty="0" sz="2600" spc="-5">
                <a:solidFill>
                  <a:srgbClr val="FF0000"/>
                </a:solidFill>
                <a:latin typeface="Arial"/>
                <a:cs typeface="Arial"/>
              </a:rPr>
              <a:t>Static </a:t>
            </a:r>
            <a:r>
              <a:rPr dirty="0" sz="2600">
                <a:solidFill>
                  <a:srgbClr val="003265"/>
                </a:solidFill>
                <a:latin typeface="Arial"/>
                <a:cs typeface="Arial"/>
              </a:rPr>
              <a:t>(vs. dynamic): The environment </a:t>
            </a:r>
            <a:r>
              <a:rPr dirty="0" sz="2600" spc="-5">
                <a:solidFill>
                  <a:srgbClr val="003265"/>
                </a:solidFill>
                <a:latin typeface="Arial"/>
                <a:cs typeface="Arial"/>
              </a:rPr>
              <a:t>is  </a:t>
            </a:r>
            <a:r>
              <a:rPr dirty="0" sz="2600">
                <a:solidFill>
                  <a:srgbClr val="003265"/>
                </a:solidFill>
                <a:latin typeface="Arial"/>
                <a:cs typeface="Arial"/>
              </a:rPr>
              <a:t>unchanged </a:t>
            </a:r>
            <a:r>
              <a:rPr dirty="0" sz="2600" spc="-5">
                <a:solidFill>
                  <a:srgbClr val="003265"/>
                </a:solidFill>
                <a:latin typeface="Arial"/>
                <a:cs typeface="Arial"/>
              </a:rPr>
              <a:t>while </a:t>
            </a:r>
            <a:r>
              <a:rPr dirty="0" sz="2600">
                <a:solidFill>
                  <a:srgbClr val="003265"/>
                </a:solidFill>
                <a:latin typeface="Arial"/>
                <a:cs typeface="Arial"/>
              </a:rPr>
              <a:t>an agent </a:t>
            </a:r>
            <a:r>
              <a:rPr dirty="0" sz="2600" spc="-5">
                <a:solidFill>
                  <a:srgbClr val="003265"/>
                </a:solidFill>
                <a:latin typeface="Arial"/>
                <a:cs typeface="Arial"/>
              </a:rPr>
              <a:t>is deliberating. </a:t>
            </a:r>
            <a:r>
              <a:rPr dirty="0" sz="2600">
                <a:solidFill>
                  <a:srgbClr val="003265"/>
                </a:solidFill>
                <a:latin typeface="Arial"/>
                <a:cs typeface="Arial"/>
              </a:rPr>
              <a:t>(The  environment </a:t>
            </a:r>
            <a:r>
              <a:rPr dirty="0" sz="2600" spc="-5">
                <a:solidFill>
                  <a:srgbClr val="003265"/>
                </a:solidFill>
                <a:latin typeface="Arial"/>
                <a:cs typeface="Arial"/>
              </a:rPr>
              <a:t>is </a:t>
            </a:r>
            <a:r>
              <a:rPr dirty="0" sz="2600">
                <a:solidFill>
                  <a:srgbClr val="FF0000"/>
                </a:solidFill>
                <a:latin typeface="Arial"/>
                <a:cs typeface="Arial"/>
              </a:rPr>
              <a:t>semidynamic </a:t>
            </a:r>
            <a:r>
              <a:rPr dirty="0" sz="2600" spc="-5">
                <a:solidFill>
                  <a:srgbClr val="003265"/>
                </a:solidFill>
                <a:latin typeface="Arial"/>
                <a:cs typeface="Arial"/>
              </a:rPr>
              <a:t>if </a:t>
            </a:r>
            <a:r>
              <a:rPr dirty="0" sz="2600">
                <a:solidFill>
                  <a:srgbClr val="003265"/>
                </a:solidFill>
                <a:latin typeface="Arial"/>
                <a:cs typeface="Arial"/>
              </a:rPr>
              <a:t>the environment  </a:t>
            </a:r>
            <a:r>
              <a:rPr dirty="0" sz="2600" spc="-5">
                <a:solidFill>
                  <a:srgbClr val="003265"/>
                </a:solidFill>
                <a:latin typeface="Arial"/>
                <a:cs typeface="Arial"/>
              </a:rPr>
              <a:t>itself </a:t>
            </a:r>
            <a:r>
              <a:rPr dirty="0" sz="2600">
                <a:solidFill>
                  <a:srgbClr val="003265"/>
                </a:solidFill>
                <a:latin typeface="Arial"/>
                <a:cs typeface="Arial"/>
              </a:rPr>
              <a:t>does not change </a:t>
            </a:r>
            <a:r>
              <a:rPr dirty="0" sz="2600" spc="-5">
                <a:solidFill>
                  <a:srgbClr val="003265"/>
                </a:solidFill>
                <a:latin typeface="Arial"/>
                <a:cs typeface="Arial"/>
              </a:rPr>
              <a:t>with </a:t>
            </a:r>
            <a:r>
              <a:rPr dirty="0" sz="2600">
                <a:solidFill>
                  <a:srgbClr val="003265"/>
                </a:solidFill>
                <a:latin typeface="Arial"/>
                <a:cs typeface="Arial"/>
              </a:rPr>
              <a:t>the passage of </a:t>
            </a:r>
            <a:r>
              <a:rPr dirty="0" sz="2600" spc="-5">
                <a:solidFill>
                  <a:srgbClr val="003265"/>
                </a:solidFill>
                <a:latin typeface="Arial"/>
                <a:cs typeface="Arial"/>
              </a:rPr>
              <a:t>time  </a:t>
            </a:r>
            <a:r>
              <a:rPr dirty="0" sz="2600">
                <a:solidFill>
                  <a:srgbClr val="003265"/>
                </a:solidFill>
                <a:latin typeface="Arial"/>
                <a:cs typeface="Arial"/>
              </a:rPr>
              <a:t>but the agent's performance score</a:t>
            </a:r>
            <a:r>
              <a:rPr dirty="0" sz="2600" spc="-70">
                <a:solidFill>
                  <a:srgbClr val="003265"/>
                </a:solidFill>
                <a:latin typeface="Arial"/>
                <a:cs typeface="Arial"/>
              </a:rPr>
              <a:t> </a:t>
            </a:r>
            <a:r>
              <a:rPr dirty="0" sz="2600">
                <a:solidFill>
                  <a:srgbClr val="003265"/>
                </a:solidFill>
                <a:latin typeface="Arial"/>
                <a:cs typeface="Arial"/>
              </a:rPr>
              <a:t>does)</a:t>
            </a:r>
            <a:endParaRPr sz="2600">
              <a:latin typeface="Arial"/>
              <a:cs typeface="Arial"/>
            </a:endParaRPr>
          </a:p>
          <a:p>
            <a:pPr marL="295910" marR="228600" indent="-283845">
              <a:lnSpc>
                <a:spcPts val="2810"/>
              </a:lnSpc>
              <a:spcBef>
                <a:spcPts val="610"/>
              </a:spcBef>
              <a:buClr>
                <a:srgbClr val="003265"/>
              </a:buClr>
              <a:buSzPct val="75000"/>
              <a:buChar char="●"/>
              <a:tabLst>
                <a:tab pos="295910" algn="l"/>
                <a:tab pos="296545" algn="l"/>
              </a:tabLst>
            </a:pPr>
            <a:r>
              <a:rPr dirty="0" sz="2600">
                <a:solidFill>
                  <a:srgbClr val="FF0000"/>
                </a:solidFill>
                <a:latin typeface="Arial"/>
                <a:cs typeface="Arial"/>
              </a:rPr>
              <a:t>Discrete </a:t>
            </a:r>
            <a:r>
              <a:rPr dirty="0" sz="2600">
                <a:solidFill>
                  <a:srgbClr val="003265"/>
                </a:solidFill>
                <a:latin typeface="Arial"/>
                <a:cs typeface="Arial"/>
              </a:rPr>
              <a:t>(vs. continuous): A </a:t>
            </a:r>
            <a:r>
              <a:rPr dirty="0" sz="2600" spc="-5">
                <a:solidFill>
                  <a:srgbClr val="003265"/>
                </a:solidFill>
                <a:latin typeface="Arial"/>
                <a:cs typeface="Arial"/>
              </a:rPr>
              <a:t>limited </a:t>
            </a:r>
            <a:r>
              <a:rPr dirty="0" sz="2600">
                <a:solidFill>
                  <a:srgbClr val="003265"/>
                </a:solidFill>
                <a:latin typeface="Arial"/>
                <a:cs typeface="Arial"/>
              </a:rPr>
              <a:t>number</a:t>
            </a:r>
            <a:r>
              <a:rPr dirty="0" sz="2600" spc="-114">
                <a:solidFill>
                  <a:srgbClr val="003265"/>
                </a:solidFill>
                <a:latin typeface="Arial"/>
                <a:cs typeface="Arial"/>
              </a:rPr>
              <a:t> </a:t>
            </a:r>
            <a:r>
              <a:rPr dirty="0" sz="2600">
                <a:solidFill>
                  <a:srgbClr val="003265"/>
                </a:solidFill>
                <a:latin typeface="Arial"/>
                <a:cs typeface="Arial"/>
              </a:rPr>
              <a:t>of  distinct, clearly defined percepts and</a:t>
            </a:r>
            <a:r>
              <a:rPr dirty="0" sz="2600" spc="-105">
                <a:solidFill>
                  <a:srgbClr val="003265"/>
                </a:solidFill>
                <a:latin typeface="Arial"/>
                <a:cs typeface="Arial"/>
              </a:rPr>
              <a:t> </a:t>
            </a:r>
            <a:r>
              <a:rPr dirty="0" sz="2600">
                <a:solidFill>
                  <a:srgbClr val="003265"/>
                </a:solidFill>
                <a:latin typeface="Arial"/>
                <a:cs typeface="Arial"/>
              </a:rPr>
              <a:t>actions.</a:t>
            </a:r>
            <a:endParaRPr sz="2600">
              <a:latin typeface="Arial"/>
              <a:cs typeface="Arial"/>
            </a:endParaRPr>
          </a:p>
          <a:p>
            <a:pPr marL="295910" marR="1196340" indent="-283845">
              <a:lnSpc>
                <a:spcPts val="2810"/>
              </a:lnSpc>
              <a:spcBef>
                <a:spcPts val="620"/>
              </a:spcBef>
              <a:buClr>
                <a:srgbClr val="003265"/>
              </a:buClr>
              <a:buSzPct val="75000"/>
              <a:buChar char="●"/>
              <a:tabLst>
                <a:tab pos="295910" algn="l"/>
                <a:tab pos="296545" algn="l"/>
              </a:tabLst>
            </a:pPr>
            <a:r>
              <a:rPr dirty="0" sz="2600">
                <a:solidFill>
                  <a:srgbClr val="FF0000"/>
                </a:solidFill>
                <a:latin typeface="Arial"/>
                <a:cs typeface="Arial"/>
              </a:rPr>
              <a:t>Single agent </a:t>
            </a:r>
            <a:r>
              <a:rPr dirty="0" sz="2600">
                <a:solidFill>
                  <a:srgbClr val="003265"/>
                </a:solidFill>
                <a:latin typeface="Arial"/>
                <a:cs typeface="Arial"/>
              </a:rPr>
              <a:t>(vs. </a:t>
            </a:r>
            <a:r>
              <a:rPr dirty="0" sz="2600" spc="-5">
                <a:solidFill>
                  <a:srgbClr val="003265"/>
                </a:solidFill>
                <a:latin typeface="Arial"/>
                <a:cs typeface="Arial"/>
              </a:rPr>
              <a:t>multiagent): </a:t>
            </a:r>
            <a:r>
              <a:rPr dirty="0" sz="2600">
                <a:solidFill>
                  <a:srgbClr val="003265"/>
                </a:solidFill>
                <a:latin typeface="Arial"/>
                <a:cs typeface="Arial"/>
              </a:rPr>
              <a:t>An agent  operating by </a:t>
            </a:r>
            <a:r>
              <a:rPr dirty="0" sz="2600" spc="-5">
                <a:solidFill>
                  <a:srgbClr val="003265"/>
                </a:solidFill>
                <a:latin typeface="Arial"/>
                <a:cs typeface="Arial"/>
              </a:rPr>
              <a:t>itself in </a:t>
            </a:r>
            <a:r>
              <a:rPr dirty="0" sz="2600">
                <a:solidFill>
                  <a:srgbClr val="003265"/>
                </a:solidFill>
                <a:latin typeface="Arial"/>
                <a:cs typeface="Arial"/>
              </a:rPr>
              <a:t>an</a:t>
            </a:r>
            <a:r>
              <a:rPr dirty="0" sz="2600" spc="-40">
                <a:solidFill>
                  <a:srgbClr val="003265"/>
                </a:solidFill>
                <a:latin typeface="Arial"/>
                <a:cs typeface="Arial"/>
              </a:rPr>
              <a:t> </a:t>
            </a:r>
            <a:r>
              <a:rPr dirty="0" sz="2600">
                <a:solidFill>
                  <a:srgbClr val="003265"/>
                </a:solidFill>
                <a:latin typeface="Arial"/>
                <a:cs typeface="Arial"/>
              </a:rPr>
              <a:t>environment.</a:t>
            </a:r>
            <a:endParaRPr sz="2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737211"/>
            <a:ext cx="6904990" cy="513715"/>
          </a:xfrm>
          <a:prstGeom prst="rect"/>
        </p:spPr>
        <p:txBody>
          <a:bodyPr wrap="square" lIns="0" tIns="12700" rIns="0" bIns="0" rtlCol="0" vert="horz">
            <a:spAutoFit/>
          </a:bodyPr>
          <a:lstStyle/>
          <a:p>
            <a:pPr marL="12700">
              <a:lnSpc>
                <a:spcPct val="100000"/>
              </a:lnSpc>
              <a:spcBef>
                <a:spcPts val="100"/>
              </a:spcBef>
            </a:pPr>
            <a:r>
              <a:rPr dirty="0" sz="3200" spc="-5"/>
              <a:t>somewhere, something went</a:t>
            </a:r>
            <a:r>
              <a:rPr dirty="0" sz="3200" spc="-135"/>
              <a:t> </a:t>
            </a:r>
            <a:r>
              <a:rPr dirty="0" sz="3200"/>
              <a:t>wrong</a:t>
            </a:r>
            <a:endParaRPr sz="3200"/>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p:nvPr/>
        </p:nvSpPr>
        <p:spPr>
          <a:xfrm>
            <a:off x="1225710" y="3022348"/>
            <a:ext cx="6933620" cy="3302242"/>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14020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Environment</a:t>
            </a:r>
            <a:r>
              <a:rPr dirty="0" spc="-55">
                <a:solidFill>
                  <a:srgbClr val="007474"/>
                </a:solidFill>
              </a:rPr>
              <a:t> </a:t>
            </a:r>
            <a:r>
              <a:rPr dirty="0" spc="-5">
                <a:solidFill>
                  <a:srgbClr val="007474"/>
                </a:solidFill>
              </a:rPr>
              <a:t>types</a:t>
            </a:r>
          </a:p>
        </p:txBody>
      </p:sp>
      <p:graphicFrame>
        <p:nvGraphicFramePr>
          <p:cNvPr id="3" name="object 3"/>
          <p:cNvGraphicFramePr>
            <a:graphicFrameLocks noGrp="1"/>
          </p:cNvGraphicFramePr>
          <p:nvPr/>
        </p:nvGraphicFramePr>
        <p:xfrm>
          <a:off x="1361593" y="2827026"/>
          <a:ext cx="6847205" cy="894080"/>
        </p:xfrm>
        <a:graphic>
          <a:graphicData uri="http://schemas.openxmlformats.org/drawingml/2006/table">
            <a:tbl>
              <a:tblPr firstRow="1" bandRow="1">
                <a:tableStyleId>{2D5ABB26-0587-4C30-8999-92F81FD0307C}</a:tableStyleId>
              </a:tblPr>
              <a:tblGrid>
                <a:gridCol w="3395345"/>
                <a:gridCol w="2005329"/>
                <a:gridCol w="1445895"/>
              </a:tblGrid>
              <a:tr h="294542">
                <a:tc>
                  <a:txBody>
                    <a:bodyPr/>
                    <a:lstStyle/>
                    <a:p>
                      <a:pPr marL="1859914">
                        <a:lnSpc>
                          <a:spcPts val="2215"/>
                        </a:lnSpc>
                      </a:pPr>
                      <a:r>
                        <a:rPr dirty="0" sz="2000">
                          <a:solidFill>
                            <a:srgbClr val="003265"/>
                          </a:solidFill>
                          <a:latin typeface="Arial"/>
                          <a:cs typeface="Arial"/>
                        </a:rPr>
                        <a:t>Chess</a:t>
                      </a:r>
                      <a:r>
                        <a:rPr dirty="0" sz="2000" spc="-50">
                          <a:solidFill>
                            <a:srgbClr val="003265"/>
                          </a:solidFill>
                          <a:latin typeface="Arial"/>
                          <a:cs typeface="Arial"/>
                        </a:rPr>
                        <a:t> </a:t>
                      </a:r>
                      <a:r>
                        <a:rPr dirty="0" sz="2000" spc="-5">
                          <a:solidFill>
                            <a:srgbClr val="003265"/>
                          </a:solidFill>
                          <a:latin typeface="Arial"/>
                          <a:cs typeface="Arial"/>
                        </a:rPr>
                        <a:t>with</a:t>
                      </a:r>
                      <a:endParaRPr sz="2000">
                        <a:latin typeface="Arial"/>
                        <a:cs typeface="Arial"/>
                      </a:endParaRPr>
                    </a:p>
                  </a:txBody>
                  <a:tcPr marL="0" marR="0" marB="0" marT="0"/>
                </a:tc>
                <a:tc>
                  <a:txBody>
                    <a:bodyPr/>
                    <a:lstStyle/>
                    <a:p>
                      <a:pPr marL="293370">
                        <a:lnSpc>
                          <a:spcPts val="2215"/>
                        </a:lnSpc>
                      </a:pPr>
                      <a:r>
                        <a:rPr dirty="0" sz="2000">
                          <a:solidFill>
                            <a:srgbClr val="003265"/>
                          </a:solidFill>
                          <a:latin typeface="Arial"/>
                          <a:cs typeface="Arial"/>
                        </a:rPr>
                        <a:t>Chess</a:t>
                      </a:r>
                      <a:r>
                        <a:rPr dirty="0" sz="2000" spc="-65">
                          <a:solidFill>
                            <a:srgbClr val="003265"/>
                          </a:solidFill>
                          <a:latin typeface="Arial"/>
                          <a:cs typeface="Arial"/>
                        </a:rPr>
                        <a:t> </a:t>
                      </a:r>
                      <a:r>
                        <a:rPr dirty="0" sz="2000">
                          <a:solidFill>
                            <a:srgbClr val="003265"/>
                          </a:solidFill>
                          <a:latin typeface="Arial"/>
                          <a:cs typeface="Arial"/>
                        </a:rPr>
                        <a:t>without</a:t>
                      </a:r>
                      <a:endParaRPr sz="2000">
                        <a:latin typeface="Arial"/>
                        <a:cs typeface="Arial"/>
                      </a:endParaRPr>
                    </a:p>
                  </a:txBody>
                  <a:tcPr marL="0" marR="0" marB="0" marT="0"/>
                </a:tc>
                <a:tc>
                  <a:txBody>
                    <a:bodyPr/>
                    <a:lstStyle/>
                    <a:p>
                      <a:pPr marL="116205">
                        <a:lnSpc>
                          <a:spcPts val="2215"/>
                        </a:lnSpc>
                      </a:pPr>
                      <a:r>
                        <a:rPr dirty="0" sz="2000" spc="-5">
                          <a:solidFill>
                            <a:srgbClr val="003265"/>
                          </a:solidFill>
                          <a:latin typeface="Arial"/>
                          <a:cs typeface="Arial"/>
                        </a:rPr>
                        <a:t>Taxi</a:t>
                      </a:r>
                      <a:r>
                        <a:rPr dirty="0" sz="2000" spc="-60">
                          <a:solidFill>
                            <a:srgbClr val="003265"/>
                          </a:solidFill>
                          <a:latin typeface="Arial"/>
                          <a:cs typeface="Arial"/>
                        </a:rPr>
                        <a:t> </a:t>
                      </a:r>
                      <a:r>
                        <a:rPr dirty="0" sz="2000" spc="-5">
                          <a:solidFill>
                            <a:srgbClr val="003265"/>
                          </a:solidFill>
                          <a:latin typeface="Arial"/>
                          <a:cs typeface="Arial"/>
                        </a:rPr>
                        <a:t>driving</a:t>
                      </a:r>
                      <a:endParaRPr sz="2000">
                        <a:latin typeface="Arial"/>
                        <a:cs typeface="Arial"/>
                      </a:endParaRPr>
                    </a:p>
                  </a:txBody>
                  <a:tcPr marL="0" marR="0" marB="0" marT="0"/>
                </a:tc>
              </a:tr>
              <a:tr h="304776">
                <a:tc>
                  <a:txBody>
                    <a:bodyPr/>
                    <a:lstStyle/>
                    <a:p>
                      <a:pPr marL="1859914">
                        <a:lnSpc>
                          <a:spcPts val="2295"/>
                        </a:lnSpc>
                      </a:pPr>
                      <a:r>
                        <a:rPr dirty="0" sz="2000">
                          <a:solidFill>
                            <a:srgbClr val="003265"/>
                          </a:solidFill>
                          <a:latin typeface="Arial"/>
                          <a:cs typeface="Arial"/>
                        </a:rPr>
                        <a:t>a</a:t>
                      </a:r>
                      <a:r>
                        <a:rPr dirty="0" sz="2000" spc="-25">
                          <a:solidFill>
                            <a:srgbClr val="003265"/>
                          </a:solidFill>
                          <a:latin typeface="Arial"/>
                          <a:cs typeface="Arial"/>
                        </a:rPr>
                        <a:t> </a:t>
                      </a:r>
                      <a:r>
                        <a:rPr dirty="0" sz="2000">
                          <a:solidFill>
                            <a:srgbClr val="003265"/>
                          </a:solidFill>
                          <a:latin typeface="Arial"/>
                          <a:cs typeface="Arial"/>
                        </a:rPr>
                        <a:t>clock</a:t>
                      </a:r>
                      <a:endParaRPr sz="2000">
                        <a:latin typeface="Arial"/>
                        <a:cs typeface="Arial"/>
                      </a:endParaRPr>
                    </a:p>
                  </a:txBody>
                  <a:tcPr marL="0" marR="0" marB="0" marT="0"/>
                </a:tc>
                <a:tc>
                  <a:txBody>
                    <a:bodyPr/>
                    <a:lstStyle/>
                    <a:p>
                      <a:pPr marL="293370">
                        <a:lnSpc>
                          <a:spcPts val="2295"/>
                        </a:lnSpc>
                      </a:pPr>
                      <a:r>
                        <a:rPr dirty="0" sz="2000">
                          <a:solidFill>
                            <a:srgbClr val="003265"/>
                          </a:solidFill>
                          <a:latin typeface="Arial"/>
                          <a:cs typeface="Arial"/>
                        </a:rPr>
                        <a:t>a</a:t>
                      </a:r>
                      <a:r>
                        <a:rPr dirty="0" sz="2000" spc="-25">
                          <a:solidFill>
                            <a:srgbClr val="003265"/>
                          </a:solidFill>
                          <a:latin typeface="Arial"/>
                          <a:cs typeface="Arial"/>
                        </a:rPr>
                        <a:t> </a:t>
                      </a:r>
                      <a:r>
                        <a:rPr dirty="0" sz="2000">
                          <a:solidFill>
                            <a:srgbClr val="003265"/>
                          </a:solidFill>
                          <a:latin typeface="Arial"/>
                          <a:cs typeface="Arial"/>
                        </a:rPr>
                        <a:t>clock</a:t>
                      </a:r>
                      <a:endParaRPr sz="2000">
                        <a:latin typeface="Arial"/>
                        <a:cs typeface="Arial"/>
                      </a:endParaRPr>
                    </a:p>
                  </a:txBody>
                  <a:tcPr marL="0" marR="0" marB="0" marT="0"/>
                </a:tc>
                <a:tc>
                  <a:txBody>
                    <a:bodyPr/>
                    <a:lstStyle/>
                    <a:p>
                      <a:pPr>
                        <a:lnSpc>
                          <a:spcPct val="100000"/>
                        </a:lnSpc>
                      </a:pPr>
                      <a:endParaRPr sz="1900">
                        <a:latin typeface="Times New Roman"/>
                        <a:cs typeface="Times New Roman"/>
                      </a:endParaRPr>
                    </a:p>
                  </a:txBody>
                  <a:tcPr marL="0" marR="0" marB="0" marT="0"/>
                </a:tc>
              </a:tr>
              <a:tr h="294542">
                <a:tc>
                  <a:txBody>
                    <a:bodyPr/>
                    <a:lstStyle/>
                    <a:p>
                      <a:pPr marL="31750">
                        <a:lnSpc>
                          <a:spcPts val="2220"/>
                        </a:lnSpc>
                      </a:pPr>
                      <a:r>
                        <a:rPr dirty="0" sz="2000" spc="-5">
                          <a:solidFill>
                            <a:srgbClr val="003265"/>
                          </a:solidFill>
                          <a:latin typeface="Arial"/>
                          <a:cs typeface="Arial"/>
                        </a:rPr>
                        <a:t>Fully</a:t>
                      </a:r>
                      <a:r>
                        <a:rPr dirty="0" sz="2000" spc="-15">
                          <a:solidFill>
                            <a:srgbClr val="003265"/>
                          </a:solidFill>
                          <a:latin typeface="Arial"/>
                          <a:cs typeface="Arial"/>
                        </a:rPr>
                        <a:t> </a:t>
                      </a:r>
                      <a:r>
                        <a:rPr dirty="0" sz="2000">
                          <a:solidFill>
                            <a:srgbClr val="003265"/>
                          </a:solidFill>
                          <a:latin typeface="Arial"/>
                          <a:cs typeface="Arial"/>
                        </a:rPr>
                        <a:t>observable</a:t>
                      </a:r>
                      <a:endParaRPr sz="2000">
                        <a:latin typeface="Arial"/>
                        <a:cs typeface="Arial"/>
                      </a:endParaRPr>
                    </a:p>
                  </a:txBody>
                  <a:tcPr marL="0" marR="0" marB="0" marT="0"/>
                </a:tc>
                <a:tc>
                  <a:txBody>
                    <a:bodyPr/>
                    <a:lstStyle/>
                    <a:p>
                      <a:pPr marL="292735">
                        <a:lnSpc>
                          <a:spcPts val="2220"/>
                        </a:lnSpc>
                      </a:pPr>
                      <a:r>
                        <a:rPr dirty="0" sz="2000">
                          <a:solidFill>
                            <a:srgbClr val="003265"/>
                          </a:solidFill>
                          <a:latin typeface="Arial"/>
                          <a:cs typeface="Arial"/>
                        </a:rPr>
                        <a:t>Yes</a:t>
                      </a:r>
                      <a:endParaRPr sz="2000">
                        <a:latin typeface="Arial"/>
                        <a:cs typeface="Arial"/>
                      </a:endParaRPr>
                    </a:p>
                  </a:txBody>
                  <a:tcPr marL="0" marR="0" marB="0" marT="0"/>
                </a:tc>
                <a:tc>
                  <a:txBody>
                    <a:bodyPr/>
                    <a:lstStyle/>
                    <a:p>
                      <a:pPr marL="116205">
                        <a:lnSpc>
                          <a:spcPts val="2220"/>
                        </a:lnSpc>
                      </a:pPr>
                      <a:r>
                        <a:rPr dirty="0" sz="2000">
                          <a:solidFill>
                            <a:srgbClr val="003265"/>
                          </a:solidFill>
                          <a:latin typeface="Arial"/>
                          <a:cs typeface="Arial"/>
                        </a:rPr>
                        <a:t>Yes</a:t>
                      </a:r>
                      <a:endParaRPr sz="2000">
                        <a:latin typeface="Arial"/>
                        <a:cs typeface="Arial"/>
                      </a:endParaRPr>
                    </a:p>
                  </a:txBody>
                  <a:tcPr marL="0" marR="0" marB="0" marT="0"/>
                </a:tc>
              </a:tr>
            </a:tbl>
          </a:graphicData>
        </a:graphic>
      </p:graphicFrame>
      <p:sp>
        <p:nvSpPr>
          <p:cNvPr id="4" name="object 4"/>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5" name="object 5"/>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6" name="object 6"/>
          <p:cNvSpPr txBox="1"/>
          <p:nvPr/>
        </p:nvSpPr>
        <p:spPr>
          <a:xfrm>
            <a:off x="1723508" y="3643584"/>
            <a:ext cx="923290" cy="879475"/>
          </a:xfrm>
          <a:prstGeom prst="rect">
            <a:avLst/>
          </a:prstGeom>
        </p:spPr>
        <p:txBody>
          <a:bodyPr wrap="square" lIns="0" tIns="12700" rIns="0" bIns="0" rtlCol="0" vert="horz">
            <a:spAutoFit/>
          </a:bodyPr>
          <a:lstStyle/>
          <a:p>
            <a:pPr marL="583565">
              <a:lnSpc>
                <a:spcPct val="100000"/>
              </a:lnSpc>
              <a:spcBef>
                <a:spcPts val="100"/>
              </a:spcBef>
            </a:pPr>
            <a:r>
              <a:rPr dirty="0" sz="2000">
                <a:solidFill>
                  <a:srgbClr val="003265"/>
                </a:solidFill>
                <a:latin typeface="Arial"/>
                <a:cs typeface="Arial"/>
              </a:rPr>
              <a:t>No</a:t>
            </a:r>
            <a:endParaRPr sz="2000">
              <a:latin typeface="Arial"/>
              <a:cs typeface="Arial"/>
            </a:endParaRPr>
          </a:p>
          <a:p>
            <a:pPr marL="12700">
              <a:lnSpc>
                <a:spcPct val="100000"/>
              </a:lnSpc>
              <a:spcBef>
                <a:spcPts val="1920"/>
              </a:spcBef>
            </a:pPr>
            <a:r>
              <a:rPr dirty="0" sz="2000">
                <a:solidFill>
                  <a:srgbClr val="003265"/>
                </a:solidFill>
                <a:latin typeface="Arial"/>
                <a:cs typeface="Arial"/>
              </a:rPr>
              <a:t>No</a:t>
            </a:r>
            <a:endParaRPr sz="2000">
              <a:latin typeface="Arial"/>
              <a:cs typeface="Arial"/>
            </a:endParaRPr>
          </a:p>
        </p:txBody>
      </p:sp>
      <p:graphicFrame>
        <p:nvGraphicFramePr>
          <p:cNvPr id="7" name="object 7"/>
          <p:cNvGraphicFramePr>
            <a:graphicFrameLocks noGrp="1"/>
          </p:cNvGraphicFramePr>
          <p:nvPr/>
        </p:nvGraphicFramePr>
        <p:xfrm>
          <a:off x="1361593" y="3985166"/>
          <a:ext cx="6790055" cy="1747520"/>
        </p:xfrm>
        <a:graphic>
          <a:graphicData uri="http://schemas.openxmlformats.org/drawingml/2006/table">
            <a:tbl>
              <a:tblPr firstRow="1" bandRow="1">
                <a:tableStyleId>{2D5ABB26-0587-4C30-8999-92F81FD0307C}</a:tableStyleId>
              </a:tblPr>
              <a:tblGrid>
                <a:gridCol w="2138680"/>
                <a:gridCol w="2051685"/>
                <a:gridCol w="1828164"/>
                <a:gridCol w="770255"/>
              </a:tblGrid>
              <a:tr h="416450">
                <a:tc>
                  <a:txBody>
                    <a:bodyPr/>
                    <a:lstStyle/>
                    <a:p>
                      <a:pPr marL="31750">
                        <a:lnSpc>
                          <a:spcPts val="2215"/>
                        </a:lnSpc>
                      </a:pPr>
                      <a:r>
                        <a:rPr dirty="0" sz="2000" spc="-5">
                          <a:solidFill>
                            <a:srgbClr val="003265"/>
                          </a:solidFill>
                          <a:latin typeface="Arial"/>
                          <a:cs typeface="Arial"/>
                        </a:rPr>
                        <a:t>Deterministic</a:t>
                      </a:r>
                      <a:endParaRPr sz="2000">
                        <a:latin typeface="Arial"/>
                        <a:cs typeface="Arial"/>
                      </a:endParaRPr>
                    </a:p>
                  </a:txBody>
                  <a:tcPr marL="0" marR="0" marB="0" marT="0"/>
                </a:tc>
                <a:tc>
                  <a:txBody>
                    <a:bodyPr/>
                    <a:lstStyle/>
                    <a:p>
                      <a:pPr marL="635635">
                        <a:lnSpc>
                          <a:spcPts val="2215"/>
                        </a:lnSpc>
                      </a:pPr>
                      <a:r>
                        <a:rPr dirty="0" sz="2000" spc="-5">
                          <a:solidFill>
                            <a:srgbClr val="003265"/>
                          </a:solidFill>
                          <a:latin typeface="Arial"/>
                          <a:cs typeface="Arial"/>
                        </a:rPr>
                        <a:t>Strategic</a:t>
                      </a:r>
                      <a:endParaRPr sz="2000">
                        <a:latin typeface="Arial"/>
                        <a:cs typeface="Arial"/>
                      </a:endParaRPr>
                    </a:p>
                  </a:txBody>
                  <a:tcPr marL="0" marR="0" marB="0" marT="0"/>
                </a:tc>
                <a:tc>
                  <a:txBody>
                    <a:bodyPr/>
                    <a:lstStyle/>
                    <a:p>
                      <a:pPr marL="412115">
                        <a:lnSpc>
                          <a:spcPts val="2215"/>
                        </a:lnSpc>
                      </a:pPr>
                      <a:r>
                        <a:rPr dirty="0" sz="2000" spc="-5">
                          <a:solidFill>
                            <a:srgbClr val="003265"/>
                          </a:solidFill>
                          <a:latin typeface="Arial"/>
                          <a:cs typeface="Arial"/>
                        </a:rPr>
                        <a:t>Strategic</a:t>
                      </a:r>
                      <a:endParaRPr sz="2000">
                        <a:latin typeface="Arial"/>
                        <a:cs typeface="Arial"/>
                      </a:endParaRPr>
                    </a:p>
                  </a:txBody>
                  <a:tcPr marL="0" marR="0" marB="0" marT="0"/>
                </a:tc>
                <a:tc>
                  <a:txBody>
                    <a:bodyPr/>
                    <a:lstStyle/>
                    <a:p>
                      <a:pPr>
                        <a:lnSpc>
                          <a:spcPct val="100000"/>
                        </a:lnSpc>
                      </a:pPr>
                      <a:endParaRPr sz="2000">
                        <a:latin typeface="Times New Roman"/>
                        <a:cs typeface="Times New Roman"/>
                      </a:endParaRPr>
                    </a:p>
                  </a:txBody>
                  <a:tcPr marL="0" marR="0" marB="0" marT="0"/>
                </a:tc>
              </a:tr>
              <a:tr h="1330779">
                <a:tc>
                  <a:txBody>
                    <a:bodyPr/>
                    <a:lstStyle/>
                    <a:p>
                      <a:pPr marL="31750" marR="685800">
                        <a:lnSpc>
                          <a:spcPct val="100000"/>
                        </a:lnSpc>
                        <a:spcBef>
                          <a:spcPts val="855"/>
                        </a:spcBef>
                      </a:pPr>
                      <a:r>
                        <a:rPr dirty="0" sz="2000">
                          <a:solidFill>
                            <a:srgbClr val="003265"/>
                          </a:solidFill>
                          <a:latin typeface="Arial"/>
                          <a:cs typeface="Arial"/>
                        </a:rPr>
                        <a:t>Episodic  </a:t>
                      </a:r>
                      <a:r>
                        <a:rPr dirty="0" sz="2000" spc="-5">
                          <a:solidFill>
                            <a:srgbClr val="003265"/>
                          </a:solidFill>
                          <a:latin typeface="Arial"/>
                          <a:cs typeface="Arial"/>
                        </a:rPr>
                        <a:t>Static  </a:t>
                      </a:r>
                      <a:r>
                        <a:rPr dirty="0" sz="2000">
                          <a:solidFill>
                            <a:srgbClr val="003265"/>
                          </a:solidFill>
                          <a:latin typeface="Arial"/>
                          <a:cs typeface="Arial"/>
                        </a:rPr>
                        <a:t>Discrete  </a:t>
                      </a:r>
                      <a:r>
                        <a:rPr dirty="0" sz="2000" spc="-5">
                          <a:solidFill>
                            <a:srgbClr val="003265"/>
                          </a:solidFill>
                          <a:latin typeface="Arial"/>
                          <a:cs typeface="Arial"/>
                        </a:rPr>
                        <a:t>Single</a:t>
                      </a:r>
                      <a:r>
                        <a:rPr dirty="0" sz="2000" spc="-80">
                          <a:solidFill>
                            <a:srgbClr val="003265"/>
                          </a:solidFill>
                          <a:latin typeface="Arial"/>
                          <a:cs typeface="Arial"/>
                        </a:rPr>
                        <a:t> </a:t>
                      </a:r>
                      <a:r>
                        <a:rPr dirty="0" sz="2000">
                          <a:solidFill>
                            <a:srgbClr val="003265"/>
                          </a:solidFill>
                          <a:latin typeface="Arial"/>
                          <a:cs typeface="Arial"/>
                        </a:rPr>
                        <a:t>agent</a:t>
                      </a:r>
                      <a:endParaRPr sz="2000">
                        <a:latin typeface="Arial"/>
                        <a:cs typeface="Arial"/>
                      </a:endParaRPr>
                    </a:p>
                  </a:txBody>
                  <a:tcPr marL="0" marR="0" marB="0" marT="108585"/>
                </a:tc>
                <a:tc>
                  <a:txBody>
                    <a:bodyPr/>
                    <a:lstStyle/>
                    <a:p>
                      <a:pPr marL="635635" marR="828675">
                        <a:lnSpc>
                          <a:spcPct val="100000"/>
                        </a:lnSpc>
                        <a:spcBef>
                          <a:spcPts val="855"/>
                        </a:spcBef>
                      </a:pPr>
                      <a:r>
                        <a:rPr dirty="0" sz="2000">
                          <a:solidFill>
                            <a:srgbClr val="003265"/>
                          </a:solidFill>
                          <a:latin typeface="Arial"/>
                          <a:cs typeface="Arial"/>
                        </a:rPr>
                        <a:t>No  </a:t>
                      </a:r>
                      <a:r>
                        <a:rPr dirty="0" sz="2000" spc="-5">
                          <a:solidFill>
                            <a:srgbClr val="003265"/>
                          </a:solidFill>
                          <a:latin typeface="Arial"/>
                          <a:cs typeface="Arial"/>
                        </a:rPr>
                        <a:t>S</a:t>
                      </a:r>
                      <a:r>
                        <a:rPr dirty="0" sz="2000">
                          <a:solidFill>
                            <a:srgbClr val="003265"/>
                          </a:solidFill>
                          <a:latin typeface="Arial"/>
                          <a:cs typeface="Arial"/>
                        </a:rPr>
                        <a:t>e</a:t>
                      </a:r>
                      <a:r>
                        <a:rPr dirty="0" sz="2000" spc="-5">
                          <a:solidFill>
                            <a:srgbClr val="003265"/>
                          </a:solidFill>
                          <a:latin typeface="Arial"/>
                          <a:cs typeface="Arial"/>
                        </a:rPr>
                        <a:t>m</a:t>
                      </a:r>
                      <a:r>
                        <a:rPr dirty="0" sz="2000">
                          <a:solidFill>
                            <a:srgbClr val="003265"/>
                          </a:solidFill>
                          <a:latin typeface="Arial"/>
                          <a:cs typeface="Arial"/>
                        </a:rPr>
                        <a:t>i  </a:t>
                      </a:r>
                      <a:r>
                        <a:rPr dirty="0" sz="2000">
                          <a:solidFill>
                            <a:srgbClr val="003265"/>
                          </a:solidFill>
                          <a:latin typeface="Arial"/>
                          <a:cs typeface="Arial"/>
                        </a:rPr>
                        <a:t>Yes  No</a:t>
                      </a:r>
                      <a:endParaRPr sz="2000">
                        <a:latin typeface="Arial"/>
                        <a:cs typeface="Arial"/>
                      </a:endParaRPr>
                    </a:p>
                  </a:txBody>
                  <a:tcPr marL="0" marR="0" marB="0" marT="108585"/>
                </a:tc>
                <a:tc>
                  <a:txBody>
                    <a:bodyPr/>
                    <a:lstStyle/>
                    <a:p>
                      <a:pPr marL="412115" marR="969644">
                        <a:lnSpc>
                          <a:spcPct val="100000"/>
                        </a:lnSpc>
                        <a:spcBef>
                          <a:spcPts val="855"/>
                        </a:spcBef>
                      </a:pPr>
                      <a:r>
                        <a:rPr dirty="0" sz="2000">
                          <a:solidFill>
                            <a:srgbClr val="003265"/>
                          </a:solidFill>
                          <a:latin typeface="Arial"/>
                          <a:cs typeface="Arial"/>
                        </a:rPr>
                        <a:t>No  </a:t>
                      </a:r>
                      <a:r>
                        <a:rPr dirty="0" sz="2000" spc="-5">
                          <a:solidFill>
                            <a:srgbClr val="003265"/>
                          </a:solidFill>
                          <a:latin typeface="Arial"/>
                          <a:cs typeface="Arial"/>
                        </a:rPr>
                        <a:t>Y</a:t>
                      </a:r>
                      <a:r>
                        <a:rPr dirty="0" sz="2000">
                          <a:solidFill>
                            <a:srgbClr val="003265"/>
                          </a:solidFill>
                          <a:latin typeface="Arial"/>
                          <a:cs typeface="Arial"/>
                        </a:rPr>
                        <a:t>es  </a:t>
                      </a:r>
                      <a:r>
                        <a:rPr dirty="0" sz="2000" spc="-5">
                          <a:solidFill>
                            <a:srgbClr val="003265"/>
                          </a:solidFill>
                          <a:latin typeface="Arial"/>
                          <a:cs typeface="Arial"/>
                        </a:rPr>
                        <a:t>Y</a:t>
                      </a:r>
                      <a:r>
                        <a:rPr dirty="0" sz="2000">
                          <a:solidFill>
                            <a:srgbClr val="003265"/>
                          </a:solidFill>
                          <a:latin typeface="Arial"/>
                          <a:cs typeface="Arial"/>
                        </a:rPr>
                        <a:t>es  </a:t>
                      </a:r>
                      <a:r>
                        <a:rPr dirty="0" sz="2000">
                          <a:solidFill>
                            <a:srgbClr val="003265"/>
                          </a:solidFill>
                          <a:latin typeface="Arial"/>
                          <a:cs typeface="Arial"/>
                        </a:rPr>
                        <a:t>No</a:t>
                      </a:r>
                      <a:endParaRPr sz="2000">
                        <a:latin typeface="Arial"/>
                        <a:cs typeface="Arial"/>
                      </a:endParaRPr>
                    </a:p>
                  </a:txBody>
                  <a:tcPr marL="0" marR="0" marB="0" marT="108585"/>
                </a:tc>
                <a:tc>
                  <a:txBody>
                    <a:bodyPr/>
                    <a:lstStyle/>
                    <a:p>
                      <a:pPr algn="just" marL="412115" marR="24130">
                        <a:lnSpc>
                          <a:spcPct val="100000"/>
                        </a:lnSpc>
                        <a:spcBef>
                          <a:spcPts val="855"/>
                        </a:spcBef>
                      </a:pPr>
                      <a:r>
                        <a:rPr dirty="0" sz="2000">
                          <a:solidFill>
                            <a:srgbClr val="003265"/>
                          </a:solidFill>
                          <a:latin typeface="Arial"/>
                          <a:cs typeface="Arial"/>
                        </a:rPr>
                        <a:t>No  No  No  No</a:t>
                      </a:r>
                      <a:endParaRPr sz="2000">
                        <a:latin typeface="Arial"/>
                        <a:cs typeface="Arial"/>
                      </a:endParaRPr>
                    </a:p>
                  </a:txBody>
                  <a:tcPr marL="0" marR="0" marB="0" marT="108585"/>
                </a:tc>
              </a:tr>
            </a:tbl>
          </a:graphicData>
        </a:graphic>
      </p:graphicFrame>
      <p:sp>
        <p:nvSpPr>
          <p:cNvPr id="8" name="object 8"/>
          <p:cNvSpPr txBox="1"/>
          <p:nvPr/>
        </p:nvSpPr>
        <p:spPr>
          <a:xfrm>
            <a:off x="1380643" y="5936124"/>
            <a:ext cx="7115175" cy="1269365"/>
          </a:xfrm>
          <a:prstGeom prst="rect">
            <a:avLst/>
          </a:prstGeom>
        </p:spPr>
        <p:txBody>
          <a:bodyPr wrap="square" lIns="0" tIns="97790" rIns="0" bIns="0" rtlCol="0" vert="horz">
            <a:spAutoFit/>
          </a:bodyPr>
          <a:lstStyle/>
          <a:p>
            <a:pPr marL="354965" indent="-342900">
              <a:lnSpc>
                <a:spcPct val="100000"/>
              </a:lnSpc>
              <a:spcBef>
                <a:spcPts val="770"/>
              </a:spcBef>
              <a:buSzPct val="75000"/>
              <a:buFont typeface="Wingdings"/>
              <a:buChar char=""/>
              <a:tabLst>
                <a:tab pos="354965" algn="l"/>
                <a:tab pos="355600" algn="l"/>
              </a:tabLst>
            </a:pPr>
            <a:r>
              <a:rPr dirty="0" sz="2000">
                <a:solidFill>
                  <a:srgbClr val="003265"/>
                </a:solidFill>
                <a:latin typeface="Arial"/>
                <a:cs typeface="Arial"/>
              </a:rPr>
              <a:t>The environment </a:t>
            </a:r>
            <a:r>
              <a:rPr dirty="0" sz="2000" spc="-5">
                <a:solidFill>
                  <a:srgbClr val="003265"/>
                </a:solidFill>
                <a:latin typeface="Arial"/>
                <a:cs typeface="Arial"/>
              </a:rPr>
              <a:t>type </a:t>
            </a:r>
            <a:r>
              <a:rPr dirty="0" sz="2000">
                <a:solidFill>
                  <a:srgbClr val="003265"/>
                </a:solidFill>
                <a:latin typeface="Arial"/>
                <a:cs typeface="Arial"/>
              </a:rPr>
              <a:t>largely determines the agent</a:t>
            </a:r>
            <a:r>
              <a:rPr dirty="0" sz="2000" spc="-204">
                <a:solidFill>
                  <a:srgbClr val="003265"/>
                </a:solidFill>
                <a:latin typeface="Arial"/>
                <a:cs typeface="Arial"/>
              </a:rPr>
              <a:t> </a:t>
            </a:r>
            <a:r>
              <a:rPr dirty="0" sz="2000">
                <a:solidFill>
                  <a:srgbClr val="003265"/>
                </a:solidFill>
                <a:latin typeface="Arial"/>
                <a:cs typeface="Arial"/>
              </a:rPr>
              <a:t>design</a:t>
            </a:r>
            <a:endParaRPr sz="2000">
              <a:latin typeface="Arial"/>
              <a:cs typeface="Arial"/>
            </a:endParaRPr>
          </a:p>
          <a:p>
            <a:pPr marL="12700">
              <a:lnSpc>
                <a:spcPct val="100000"/>
              </a:lnSpc>
              <a:spcBef>
                <a:spcPts val="500"/>
              </a:spcBef>
            </a:pPr>
            <a:r>
              <a:rPr dirty="0" sz="1500" spc="430">
                <a:solidFill>
                  <a:srgbClr val="003265"/>
                </a:solidFill>
                <a:latin typeface="Wingdings"/>
                <a:cs typeface="Wingdings"/>
              </a:rPr>
              <a:t></a:t>
            </a:r>
            <a:endParaRPr sz="1500">
              <a:latin typeface="Wingdings"/>
              <a:cs typeface="Wingdings"/>
            </a:endParaRPr>
          </a:p>
          <a:p>
            <a:pPr marL="354965" marR="5080" indent="-342900">
              <a:lnSpc>
                <a:spcPct val="80000"/>
              </a:lnSpc>
              <a:spcBef>
                <a:spcPts val="580"/>
              </a:spcBef>
              <a:buSzPct val="75000"/>
              <a:buFont typeface="Wingdings"/>
              <a:buChar char=""/>
              <a:tabLst>
                <a:tab pos="354965" algn="l"/>
                <a:tab pos="355600" algn="l"/>
              </a:tabLst>
            </a:pPr>
            <a:r>
              <a:rPr dirty="0" sz="2000">
                <a:solidFill>
                  <a:srgbClr val="003265"/>
                </a:solidFill>
                <a:latin typeface="Arial"/>
                <a:cs typeface="Arial"/>
              </a:rPr>
              <a:t>The real world </a:t>
            </a:r>
            <a:r>
              <a:rPr dirty="0" sz="2000" spc="-5">
                <a:solidFill>
                  <a:srgbClr val="003265"/>
                </a:solidFill>
                <a:latin typeface="Arial"/>
                <a:cs typeface="Arial"/>
              </a:rPr>
              <a:t>is </a:t>
            </a:r>
            <a:r>
              <a:rPr dirty="0" sz="2000">
                <a:solidFill>
                  <a:srgbClr val="003265"/>
                </a:solidFill>
                <a:latin typeface="Arial"/>
                <a:cs typeface="Arial"/>
              </a:rPr>
              <a:t>(of course) </a:t>
            </a:r>
            <a:r>
              <a:rPr dirty="0" sz="2000" spc="-5">
                <a:solidFill>
                  <a:srgbClr val="003265"/>
                </a:solidFill>
                <a:latin typeface="Arial"/>
                <a:cs typeface="Arial"/>
              </a:rPr>
              <a:t>partially </a:t>
            </a:r>
            <a:r>
              <a:rPr dirty="0" sz="2000">
                <a:solidFill>
                  <a:srgbClr val="003265"/>
                </a:solidFill>
                <a:latin typeface="Arial"/>
                <a:cs typeface="Arial"/>
              </a:rPr>
              <a:t>observable,</a:t>
            </a:r>
            <a:r>
              <a:rPr dirty="0" sz="2000" spc="-160">
                <a:solidFill>
                  <a:srgbClr val="003265"/>
                </a:solidFill>
                <a:latin typeface="Arial"/>
                <a:cs typeface="Arial"/>
              </a:rPr>
              <a:t> </a:t>
            </a:r>
            <a:r>
              <a:rPr dirty="0" sz="2000">
                <a:solidFill>
                  <a:srgbClr val="003265"/>
                </a:solidFill>
                <a:latin typeface="Arial"/>
                <a:cs typeface="Arial"/>
              </a:rPr>
              <a:t>stochastic,  sequential, dynamic, continuous,</a:t>
            </a:r>
            <a:r>
              <a:rPr dirty="0" sz="2000" spc="-114">
                <a:solidFill>
                  <a:srgbClr val="003265"/>
                </a:solidFill>
                <a:latin typeface="Arial"/>
                <a:cs typeface="Arial"/>
              </a:rPr>
              <a:t> </a:t>
            </a:r>
            <a:r>
              <a:rPr dirty="0" sz="2000" spc="-5">
                <a:solidFill>
                  <a:srgbClr val="003265"/>
                </a:solidFill>
                <a:latin typeface="Arial"/>
                <a:cs typeface="Arial"/>
              </a:rPr>
              <a:t>multi-agent</a:t>
            </a:r>
            <a:endParaRPr sz="2000">
              <a:latin typeface="Arial"/>
              <a:cs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67893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Agent functions and</a:t>
            </a:r>
            <a:r>
              <a:rPr dirty="0" spc="-25">
                <a:solidFill>
                  <a:srgbClr val="007474"/>
                </a:solidFill>
              </a:rPr>
              <a:t> </a:t>
            </a:r>
            <a:r>
              <a:rPr dirty="0" spc="-5">
                <a:solidFill>
                  <a:srgbClr val="007474"/>
                </a:solidFill>
              </a:rPr>
              <a:t>programs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a:spLocks noGrp="1"/>
          </p:cNvSpPr>
          <p:nvPr>
            <p:ph type="body" idx="1"/>
          </p:nvPr>
        </p:nvSpPr>
        <p:spPr>
          <a:prstGeom prst="rect"/>
        </p:spPr>
        <p:txBody>
          <a:bodyPr wrap="square" lIns="0" tIns="90702" rIns="0" bIns="0" rtlCol="0" vert="horz">
            <a:spAutoFit/>
          </a:bodyPr>
          <a:lstStyle/>
          <a:p>
            <a:pPr marL="567055" marR="5080" indent="-342900">
              <a:lnSpc>
                <a:spcPct val="100000"/>
              </a:lnSpc>
              <a:spcBef>
                <a:spcPts val="95"/>
              </a:spcBef>
              <a:buSzPct val="75000"/>
              <a:buFont typeface="Wingdings"/>
              <a:buChar char=""/>
              <a:tabLst>
                <a:tab pos="567055" algn="l"/>
                <a:tab pos="567690" algn="l"/>
              </a:tabLst>
            </a:pPr>
            <a:r>
              <a:rPr dirty="0" spc="-10"/>
              <a:t>An </a:t>
            </a:r>
            <a:r>
              <a:rPr dirty="0" spc="-5"/>
              <a:t>agent is completely specified by the </a:t>
            </a:r>
            <a:r>
              <a:rPr dirty="0" u="heavy" spc="-5">
                <a:uFill>
                  <a:solidFill>
                    <a:srgbClr val="003265"/>
                  </a:solidFill>
                </a:uFill>
              </a:rPr>
              <a:t>agent </a:t>
            </a:r>
            <a:r>
              <a:rPr dirty="0" u="heavy" spc="-5">
                <a:uFill>
                  <a:solidFill>
                    <a:srgbClr val="003265"/>
                  </a:solidFill>
                </a:uFill>
              </a:rPr>
              <a:t> function</a:t>
            </a:r>
            <a:r>
              <a:rPr dirty="0" spc="-5"/>
              <a:t> mapping percept sequences to  actions</a:t>
            </a:r>
          </a:p>
          <a:p>
            <a:pPr marL="567055" marR="378460" indent="-342900">
              <a:lnSpc>
                <a:spcPct val="100000"/>
              </a:lnSpc>
              <a:spcBef>
                <a:spcPts val="670"/>
              </a:spcBef>
              <a:buSzPct val="75000"/>
              <a:buFont typeface="Wingdings"/>
              <a:buChar char=""/>
              <a:tabLst>
                <a:tab pos="567055" algn="l"/>
                <a:tab pos="567690" algn="l"/>
              </a:tabLst>
            </a:pPr>
            <a:r>
              <a:rPr dirty="0" spc="-5"/>
              <a:t>One agent function (or a small equivalence  </a:t>
            </a:r>
            <a:r>
              <a:rPr dirty="0"/>
              <a:t>class) </a:t>
            </a:r>
            <a:r>
              <a:rPr dirty="0" spc="-5"/>
              <a:t>is</a:t>
            </a:r>
            <a:r>
              <a:rPr dirty="0" spc="-30"/>
              <a:t> </a:t>
            </a:r>
            <a:r>
              <a:rPr dirty="0" u="heavy" spc="-5">
                <a:uFill>
                  <a:solidFill>
                    <a:srgbClr val="003265"/>
                  </a:solidFill>
                </a:uFill>
              </a:rPr>
              <a:t>rational</a:t>
            </a:r>
          </a:p>
          <a:p>
            <a:pPr marL="567055" marR="737235" indent="-342900">
              <a:lnSpc>
                <a:spcPct val="100000"/>
              </a:lnSpc>
              <a:spcBef>
                <a:spcPts val="670"/>
              </a:spcBef>
              <a:buSzPct val="75000"/>
              <a:buFont typeface="Wingdings"/>
              <a:buChar char=""/>
              <a:tabLst>
                <a:tab pos="567055" algn="l"/>
                <a:tab pos="567690" algn="l"/>
              </a:tabLst>
            </a:pPr>
            <a:r>
              <a:rPr dirty="0" spc="-5"/>
              <a:t>Aim: find a way to implement the rational  agent function</a:t>
            </a:r>
            <a:r>
              <a:rPr dirty="0" spc="-15"/>
              <a:t> </a:t>
            </a:r>
            <a:r>
              <a:rPr dirty="0" spc="-5"/>
              <a:t>concisely</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512953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The Table Driven</a:t>
            </a:r>
            <a:r>
              <a:rPr dirty="0" spc="-55">
                <a:solidFill>
                  <a:srgbClr val="007474"/>
                </a:solidFill>
              </a:rPr>
              <a:t> </a:t>
            </a:r>
            <a:r>
              <a:rPr dirty="0" spc="-5">
                <a:solidFill>
                  <a:srgbClr val="007474"/>
                </a:solidFill>
              </a:rPr>
              <a:t>Agent</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49651"/>
            <a:ext cx="7153275" cy="3865245"/>
          </a:xfrm>
          <a:prstGeom prst="rect">
            <a:avLst/>
          </a:prstGeom>
        </p:spPr>
        <p:txBody>
          <a:bodyPr wrap="square" lIns="0" tIns="12065" rIns="0" bIns="0" rtlCol="0" vert="horz">
            <a:spAutoFit/>
          </a:bodyPr>
          <a:lstStyle/>
          <a:p>
            <a:pPr marL="354965" marR="731520" indent="-342900">
              <a:lnSpc>
                <a:spcPct val="100000"/>
              </a:lnSpc>
              <a:spcBef>
                <a:spcPts val="95"/>
              </a:spcBef>
              <a:buSzPct val="75000"/>
              <a:buFont typeface="Wingdings"/>
              <a:buChar char=""/>
              <a:tabLst>
                <a:tab pos="354965" algn="l"/>
                <a:tab pos="355600" algn="l"/>
              </a:tabLst>
            </a:pPr>
            <a:r>
              <a:rPr dirty="0" sz="2800" spc="-5">
                <a:solidFill>
                  <a:srgbClr val="003265"/>
                </a:solidFill>
                <a:latin typeface="Arial"/>
                <a:cs typeface="Arial"/>
              </a:rPr>
              <a:t>function Table-Driven-Agent ( percept)  returns an</a:t>
            </a:r>
            <a:r>
              <a:rPr dirty="0" sz="2800">
                <a:solidFill>
                  <a:srgbClr val="003265"/>
                </a:solidFill>
                <a:latin typeface="Arial"/>
                <a:cs typeface="Arial"/>
              </a:rPr>
              <a:t> </a:t>
            </a:r>
            <a:r>
              <a:rPr dirty="0" sz="2800" spc="-10">
                <a:solidFill>
                  <a:srgbClr val="003265"/>
                </a:solidFill>
                <a:latin typeface="Arial"/>
                <a:cs typeface="Arial"/>
              </a:rPr>
              <a:t>ACTION</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static : percept , a sequence, initially</a:t>
            </a:r>
            <a:r>
              <a:rPr dirty="0" sz="2800" spc="40">
                <a:solidFill>
                  <a:srgbClr val="003265"/>
                </a:solidFill>
                <a:latin typeface="Arial"/>
                <a:cs typeface="Arial"/>
              </a:rPr>
              <a:t> </a:t>
            </a:r>
            <a:r>
              <a:rPr dirty="0" sz="2800" spc="-5">
                <a:solidFill>
                  <a:srgbClr val="003265"/>
                </a:solidFill>
                <a:latin typeface="Arial"/>
                <a:cs typeface="Arial"/>
              </a:rPr>
              <a:t>empty</a:t>
            </a:r>
            <a:endParaRPr sz="2800">
              <a:latin typeface="Arial"/>
              <a:cs typeface="Arial"/>
            </a:endParaRPr>
          </a:p>
          <a:p>
            <a:pPr marL="354965" marR="100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table, a table of action, indexed by percept  sequence, initially fully</a:t>
            </a:r>
            <a:r>
              <a:rPr dirty="0" sz="2800">
                <a:solidFill>
                  <a:srgbClr val="003265"/>
                </a:solidFill>
                <a:latin typeface="Arial"/>
                <a:cs typeface="Arial"/>
              </a:rPr>
              <a:t> </a:t>
            </a:r>
            <a:r>
              <a:rPr dirty="0" sz="2800" spc="-5">
                <a:solidFill>
                  <a:srgbClr val="003265"/>
                </a:solidFill>
                <a:latin typeface="Arial"/>
                <a:cs typeface="Arial"/>
              </a:rPr>
              <a:t>specified</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append percept to the end of</a:t>
            </a:r>
            <a:r>
              <a:rPr dirty="0" sz="2800" spc="25">
                <a:solidFill>
                  <a:srgbClr val="003265"/>
                </a:solidFill>
                <a:latin typeface="Arial"/>
                <a:cs typeface="Arial"/>
              </a:rPr>
              <a:t> </a:t>
            </a:r>
            <a:r>
              <a:rPr dirty="0" sz="2800" spc="-5">
                <a:solidFill>
                  <a:srgbClr val="003265"/>
                </a:solidFill>
                <a:latin typeface="Arial"/>
                <a:cs typeface="Arial"/>
              </a:rPr>
              <a:t>percept</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action – </a:t>
            </a:r>
            <a:r>
              <a:rPr dirty="0" sz="2800" spc="-10">
                <a:solidFill>
                  <a:srgbClr val="003265"/>
                </a:solidFill>
                <a:latin typeface="Arial"/>
                <a:cs typeface="Arial"/>
              </a:rPr>
              <a:t>LOOKUP </a:t>
            </a:r>
            <a:r>
              <a:rPr dirty="0" sz="2800" spc="-5">
                <a:solidFill>
                  <a:srgbClr val="003265"/>
                </a:solidFill>
                <a:latin typeface="Arial"/>
                <a:cs typeface="Arial"/>
              </a:rPr>
              <a:t>(percept,</a:t>
            </a:r>
            <a:r>
              <a:rPr dirty="0" sz="2800" spc="15">
                <a:solidFill>
                  <a:srgbClr val="003265"/>
                </a:solidFill>
                <a:latin typeface="Arial"/>
                <a:cs typeface="Arial"/>
              </a:rPr>
              <a:t> </a:t>
            </a:r>
            <a:r>
              <a:rPr dirty="0" sz="2800" spc="-5">
                <a:solidFill>
                  <a:srgbClr val="003265"/>
                </a:solidFill>
                <a:latin typeface="Arial"/>
                <a:cs typeface="Arial"/>
              </a:rPr>
              <a:t>table)</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return</a:t>
            </a:r>
            <a:r>
              <a:rPr dirty="0" sz="2800" spc="-10">
                <a:solidFill>
                  <a:srgbClr val="003265"/>
                </a:solidFill>
                <a:latin typeface="Arial"/>
                <a:cs typeface="Arial"/>
              </a:rPr>
              <a:t> </a:t>
            </a:r>
            <a:r>
              <a:rPr dirty="0" sz="2800" spc="-5">
                <a:solidFill>
                  <a:srgbClr val="003265"/>
                </a:solidFill>
                <a:latin typeface="Arial"/>
                <a:cs typeface="Arial"/>
              </a:rPr>
              <a:t>action</a:t>
            </a:r>
            <a:endParaRPr sz="2800">
              <a:latin typeface="Arial"/>
              <a:cs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21513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Table-lookup</a:t>
            </a:r>
            <a:r>
              <a:rPr dirty="0" spc="-50">
                <a:solidFill>
                  <a:srgbClr val="007474"/>
                </a:solidFill>
              </a:rPr>
              <a:t> </a:t>
            </a:r>
            <a:r>
              <a:rPr dirty="0" spc="-5">
                <a:solidFill>
                  <a:srgbClr val="007474"/>
                </a:solidFill>
              </a:rPr>
              <a:t>agent</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55243" y="2763710"/>
            <a:ext cx="7345045" cy="3173095"/>
          </a:xfrm>
          <a:prstGeom prst="rect">
            <a:avLst/>
          </a:prstGeom>
        </p:spPr>
        <p:txBody>
          <a:bodyPr wrap="square" lIns="0" tIns="97790" rIns="0" bIns="0" rtlCol="0" vert="horz">
            <a:spAutoFit/>
          </a:bodyPr>
          <a:lstStyle/>
          <a:p>
            <a:pPr marL="380365" indent="-342900">
              <a:lnSpc>
                <a:spcPct val="100000"/>
              </a:lnSpc>
              <a:spcBef>
                <a:spcPts val="770"/>
              </a:spcBef>
              <a:buSzPct val="75000"/>
              <a:buFont typeface="Wingdings"/>
              <a:buChar char=""/>
              <a:tabLst>
                <a:tab pos="380365" algn="l"/>
                <a:tab pos="381000" algn="l"/>
              </a:tabLst>
            </a:pPr>
            <a:r>
              <a:rPr dirty="0" sz="2800" spc="-5">
                <a:solidFill>
                  <a:srgbClr val="003265"/>
                </a:solidFill>
                <a:latin typeface="Arial"/>
                <a:cs typeface="Arial"/>
              </a:rPr>
              <a:t>\input{algorithms/table-agent-algorithm}</a:t>
            </a:r>
            <a:endParaRPr sz="2800">
              <a:latin typeface="Arial"/>
              <a:cs typeface="Arial"/>
            </a:endParaRPr>
          </a:p>
          <a:p>
            <a:pPr marL="380365" indent="-342900">
              <a:lnSpc>
                <a:spcPct val="100000"/>
              </a:lnSpc>
              <a:spcBef>
                <a:spcPts val="675"/>
              </a:spcBef>
              <a:buSzPct val="75000"/>
              <a:buFont typeface="Wingdings"/>
              <a:buChar char=""/>
              <a:tabLst>
                <a:tab pos="380365" algn="l"/>
                <a:tab pos="381000" algn="l"/>
              </a:tabLst>
            </a:pPr>
            <a:r>
              <a:rPr dirty="0" sz="2800" spc="-5">
                <a:solidFill>
                  <a:srgbClr val="003265"/>
                </a:solidFill>
                <a:latin typeface="Arial"/>
                <a:cs typeface="Arial"/>
              </a:rPr>
              <a:t>Drawbacks:</a:t>
            </a:r>
            <a:endParaRPr sz="2800">
              <a:latin typeface="Arial"/>
              <a:cs typeface="Arial"/>
            </a:endParaRPr>
          </a:p>
          <a:p>
            <a:pPr lvl="1" marL="781685" indent="-287655">
              <a:lnSpc>
                <a:spcPct val="100000"/>
              </a:lnSpc>
              <a:spcBef>
                <a:spcPts val="590"/>
              </a:spcBef>
              <a:buSzPct val="75000"/>
              <a:buChar char="–"/>
              <a:tabLst>
                <a:tab pos="781050" algn="l"/>
                <a:tab pos="782320" algn="l"/>
              </a:tabLst>
            </a:pPr>
            <a:r>
              <a:rPr dirty="0" sz="2400" spc="-5">
                <a:solidFill>
                  <a:srgbClr val="003265"/>
                </a:solidFill>
                <a:latin typeface="Arial"/>
                <a:cs typeface="Arial"/>
              </a:rPr>
              <a:t>Huge table (10 </a:t>
            </a:r>
            <a:r>
              <a:rPr dirty="0" baseline="24305" sz="2400" spc="-7">
                <a:solidFill>
                  <a:srgbClr val="003265"/>
                </a:solidFill>
                <a:latin typeface="Arial"/>
                <a:cs typeface="Arial"/>
              </a:rPr>
              <a:t>150 </a:t>
            </a:r>
            <a:r>
              <a:rPr dirty="0" sz="2400" spc="-5">
                <a:solidFill>
                  <a:srgbClr val="003265"/>
                </a:solidFill>
                <a:latin typeface="Arial"/>
                <a:cs typeface="Arial"/>
              </a:rPr>
              <a:t>entries </a:t>
            </a:r>
            <a:r>
              <a:rPr dirty="0" sz="2400">
                <a:solidFill>
                  <a:srgbClr val="003265"/>
                </a:solidFill>
                <a:latin typeface="Arial"/>
                <a:cs typeface="Arial"/>
              </a:rPr>
              <a:t>for </a:t>
            </a:r>
            <a:r>
              <a:rPr dirty="0" sz="2400" spc="-5">
                <a:solidFill>
                  <a:srgbClr val="003265"/>
                </a:solidFill>
                <a:latin typeface="Arial"/>
                <a:cs typeface="Arial"/>
              </a:rPr>
              <a:t>simple</a:t>
            </a:r>
            <a:r>
              <a:rPr dirty="0" sz="2400" spc="-195">
                <a:solidFill>
                  <a:srgbClr val="003265"/>
                </a:solidFill>
                <a:latin typeface="Arial"/>
                <a:cs typeface="Arial"/>
              </a:rPr>
              <a:t> </a:t>
            </a:r>
            <a:r>
              <a:rPr dirty="0" sz="2400" spc="-5">
                <a:solidFill>
                  <a:srgbClr val="003265"/>
                </a:solidFill>
                <a:latin typeface="Arial"/>
                <a:cs typeface="Arial"/>
              </a:rPr>
              <a:t>chess)</a:t>
            </a:r>
            <a:endParaRPr sz="2400">
              <a:latin typeface="Arial"/>
              <a:cs typeface="Arial"/>
            </a:endParaRPr>
          </a:p>
          <a:p>
            <a:pPr lvl="1" marL="781685" indent="-287655">
              <a:lnSpc>
                <a:spcPct val="100000"/>
              </a:lnSpc>
              <a:spcBef>
                <a:spcPts val="575"/>
              </a:spcBef>
              <a:buSzPct val="75000"/>
              <a:buChar char="–"/>
              <a:tabLst>
                <a:tab pos="781050" algn="l"/>
                <a:tab pos="782320" algn="l"/>
              </a:tabLst>
            </a:pPr>
            <a:r>
              <a:rPr dirty="0" sz="2400" spc="-5">
                <a:solidFill>
                  <a:srgbClr val="003265"/>
                </a:solidFill>
                <a:latin typeface="Arial"/>
                <a:cs typeface="Arial"/>
              </a:rPr>
              <a:t>Take </a:t>
            </a:r>
            <a:r>
              <a:rPr dirty="0" sz="2400">
                <a:solidFill>
                  <a:srgbClr val="003265"/>
                </a:solidFill>
                <a:latin typeface="Arial"/>
                <a:cs typeface="Arial"/>
              </a:rPr>
              <a:t>a </a:t>
            </a:r>
            <a:r>
              <a:rPr dirty="0" sz="2400" spc="-5">
                <a:solidFill>
                  <a:srgbClr val="003265"/>
                </a:solidFill>
                <a:latin typeface="Arial"/>
                <a:cs typeface="Arial"/>
              </a:rPr>
              <a:t>long time </a:t>
            </a:r>
            <a:r>
              <a:rPr dirty="0" sz="2400">
                <a:solidFill>
                  <a:srgbClr val="003265"/>
                </a:solidFill>
                <a:latin typeface="Arial"/>
                <a:cs typeface="Arial"/>
              </a:rPr>
              <a:t>to </a:t>
            </a:r>
            <a:r>
              <a:rPr dirty="0" sz="2400" spc="-10">
                <a:solidFill>
                  <a:srgbClr val="003265"/>
                </a:solidFill>
                <a:latin typeface="Arial"/>
                <a:cs typeface="Arial"/>
              </a:rPr>
              <a:t>build </a:t>
            </a:r>
            <a:r>
              <a:rPr dirty="0" sz="2400">
                <a:solidFill>
                  <a:srgbClr val="003265"/>
                </a:solidFill>
                <a:latin typeface="Arial"/>
                <a:cs typeface="Arial"/>
              </a:rPr>
              <a:t>the</a:t>
            </a:r>
            <a:r>
              <a:rPr dirty="0" sz="2400" spc="20">
                <a:solidFill>
                  <a:srgbClr val="003265"/>
                </a:solidFill>
                <a:latin typeface="Arial"/>
                <a:cs typeface="Arial"/>
              </a:rPr>
              <a:t> </a:t>
            </a:r>
            <a:r>
              <a:rPr dirty="0" sz="2400" spc="-5">
                <a:solidFill>
                  <a:srgbClr val="003265"/>
                </a:solidFill>
                <a:latin typeface="Arial"/>
                <a:cs typeface="Arial"/>
              </a:rPr>
              <a:t>table</a:t>
            </a:r>
            <a:endParaRPr sz="2400">
              <a:latin typeface="Arial"/>
              <a:cs typeface="Arial"/>
            </a:endParaRPr>
          </a:p>
          <a:p>
            <a:pPr lvl="1" marL="781685" indent="-287655">
              <a:lnSpc>
                <a:spcPct val="100000"/>
              </a:lnSpc>
              <a:spcBef>
                <a:spcPts val="575"/>
              </a:spcBef>
              <a:buSzPct val="75000"/>
              <a:buChar char="–"/>
              <a:tabLst>
                <a:tab pos="781050" algn="l"/>
                <a:tab pos="782320" algn="l"/>
              </a:tabLst>
            </a:pPr>
            <a:r>
              <a:rPr dirty="0" sz="2400" spc="-5">
                <a:solidFill>
                  <a:srgbClr val="003265"/>
                </a:solidFill>
                <a:latin typeface="Arial"/>
                <a:cs typeface="Arial"/>
              </a:rPr>
              <a:t>No</a:t>
            </a:r>
            <a:r>
              <a:rPr dirty="0" sz="2400" spc="-15">
                <a:solidFill>
                  <a:srgbClr val="003265"/>
                </a:solidFill>
                <a:latin typeface="Arial"/>
                <a:cs typeface="Arial"/>
              </a:rPr>
              <a:t> </a:t>
            </a:r>
            <a:r>
              <a:rPr dirty="0" sz="2400" spc="-5">
                <a:solidFill>
                  <a:srgbClr val="003265"/>
                </a:solidFill>
                <a:latin typeface="Arial"/>
                <a:cs typeface="Arial"/>
              </a:rPr>
              <a:t>autonomy</a:t>
            </a:r>
            <a:endParaRPr sz="2400">
              <a:latin typeface="Arial"/>
              <a:cs typeface="Arial"/>
            </a:endParaRPr>
          </a:p>
          <a:p>
            <a:pPr lvl="1" marL="781685" marR="30480" indent="-287020">
              <a:lnSpc>
                <a:spcPct val="100000"/>
              </a:lnSpc>
              <a:spcBef>
                <a:spcPts val="575"/>
              </a:spcBef>
              <a:buSzPct val="75000"/>
              <a:buChar char="–"/>
              <a:tabLst>
                <a:tab pos="781050" algn="l"/>
                <a:tab pos="782320" algn="l"/>
              </a:tabLst>
            </a:pPr>
            <a:r>
              <a:rPr dirty="0" sz="2400" spc="-5">
                <a:solidFill>
                  <a:srgbClr val="003265"/>
                </a:solidFill>
                <a:latin typeface="Arial"/>
                <a:cs typeface="Arial"/>
              </a:rPr>
              <a:t>Even with learning, need </a:t>
            </a:r>
            <a:r>
              <a:rPr dirty="0" sz="2400">
                <a:solidFill>
                  <a:srgbClr val="003265"/>
                </a:solidFill>
                <a:latin typeface="Arial"/>
                <a:cs typeface="Arial"/>
              </a:rPr>
              <a:t>a </a:t>
            </a:r>
            <a:r>
              <a:rPr dirty="0" sz="2400" spc="-5">
                <a:solidFill>
                  <a:srgbClr val="003265"/>
                </a:solidFill>
                <a:latin typeface="Arial"/>
                <a:cs typeface="Arial"/>
              </a:rPr>
              <a:t>long time </a:t>
            </a:r>
            <a:r>
              <a:rPr dirty="0" sz="2400">
                <a:solidFill>
                  <a:srgbClr val="003265"/>
                </a:solidFill>
                <a:latin typeface="Arial"/>
                <a:cs typeface="Arial"/>
              </a:rPr>
              <a:t>to </a:t>
            </a:r>
            <a:r>
              <a:rPr dirty="0" sz="2400" spc="-5">
                <a:solidFill>
                  <a:srgbClr val="003265"/>
                </a:solidFill>
                <a:latin typeface="Arial"/>
                <a:cs typeface="Arial"/>
              </a:rPr>
              <a:t>learn </a:t>
            </a:r>
            <a:r>
              <a:rPr dirty="0" sz="2400">
                <a:solidFill>
                  <a:srgbClr val="003265"/>
                </a:solidFill>
                <a:latin typeface="Arial"/>
                <a:cs typeface="Arial"/>
              </a:rPr>
              <a:t>the  </a:t>
            </a:r>
            <a:r>
              <a:rPr dirty="0" sz="2400" spc="-5">
                <a:solidFill>
                  <a:srgbClr val="003265"/>
                </a:solidFill>
                <a:latin typeface="Arial"/>
                <a:cs typeface="Arial"/>
              </a:rPr>
              <a:t>table entries</a:t>
            </a:r>
            <a:endParaRPr sz="2400">
              <a:latin typeface="Arial"/>
              <a:cs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298337"/>
            <a:ext cx="7129780" cy="953135"/>
          </a:xfrm>
          <a:prstGeom prst="rect"/>
        </p:spPr>
        <p:txBody>
          <a:bodyPr wrap="square" lIns="0" tIns="67945" rIns="0" bIns="0" rtlCol="0" vert="horz">
            <a:spAutoFit/>
          </a:bodyPr>
          <a:lstStyle/>
          <a:p>
            <a:pPr marL="12700" marR="5080">
              <a:lnSpc>
                <a:spcPts val="3460"/>
              </a:lnSpc>
              <a:spcBef>
                <a:spcPts val="535"/>
              </a:spcBef>
            </a:pPr>
            <a:r>
              <a:rPr dirty="0" sz="3200" spc="-5">
                <a:solidFill>
                  <a:srgbClr val="007474"/>
                </a:solidFill>
              </a:rPr>
              <a:t>Agent program </a:t>
            </a:r>
            <a:r>
              <a:rPr dirty="0" sz="3200">
                <a:solidFill>
                  <a:srgbClr val="007474"/>
                </a:solidFill>
              </a:rPr>
              <a:t>for a </a:t>
            </a:r>
            <a:r>
              <a:rPr dirty="0" sz="3200" spc="-10">
                <a:solidFill>
                  <a:srgbClr val="007474"/>
                </a:solidFill>
              </a:rPr>
              <a:t>vacuum-cleaner  </a:t>
            </a:r>
            <a:r>
              <a:rPr dirty="0" sz="3200" spc="-5">
                <a:solidFill>
                  <a:srgbClr val="007474"/>
                </a:solidFill>
              </a:rPr>
              <a:t>agent</a:t>
            </a:r>
            <a:endParaRPr sz="3200"/>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1" y="2849651"/>
            <a:ext cx="7059295" cy="3353435"/>
          </a:xfrm>
          <a:prstGeom prst="rect">
            <a:avLst/>
          </a:prstGeom>
        </p:spPr>
        <p:txBody>
          <a:bodyPr wrap="square" lIns="0" tIns="12065" rIns="0" bIns="0" rtlCol="0" vert="horz">
            <a:spAutoFit/>
          </a:bodyPr>
          <a:lstStyle/>
          <a:p>
            <a:pPr marL="354965" marR="598170" indent="-342900">
              <a:lnSpc>
                <a:spcPct val="100000"/>
              </a:lnSpc>
              <a:spcBef>
                <a:spcPts val="95"/>
              </a:spcBef>
              <a:buSzPct val="75000"/>
              <a:buFont typeface="Wingdings"/>
              <a:buChar char=""/>
              <a:tabLst>
                <a:tab pos="354965" algn="l"/>
                <a:tab pos="355600" algn="l"/>
              </a:tabLst>
            </a:pPr>
            <a:r>
              <a:rPr dirty="0" sz="2800" spc="-5">
                <a:solidFill>
                  <a:srgbClr val="003265"/>
                </a:solidFill>
                <a:latin typeface="Arial"/>
                <a:cs typeface="Arial"/>
              </a:rPr>
              <a:t>\input{algorithms/reflex-vacuum-agent-  algorithm}</a:t>
            </a:r>
            <a:endParaRPr sz="2800">
              <a:latin typeface="Arial"/>
              <a:cs typeface="Arial"/>
            </a:endParaRPr>
          </a:p>
          <a:p>
            <a:pPr marL="354965" marR="5080"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function </a:t>
            </a:r>
            <a:r>
              <a:rPr dirty="0" sz="2800" spc="-5" b="1" i="1">
                <a:solidFill>
                  <a:srgbClr val="003265"/>
                </a:solidFill>
                <a:latin typeface="Arial"/>
                <a:cs typeface="Arial"/>
              </a:rPr>
              <a:t>Reflex-vacuum-agent </a:t>
            </a:r>
            <a:r>
              <a:rPr dirty="0" sz="2800" spc="-5">
                <a:solidFill>
                  <a:srgbClr val="003265"/>
                </a:solidFill>
                <a:latin typeface="Arial"/>
                <a:cs typeface="Arial"/>
              </a:rPr>
              <a:t>([ location,  status ]) returns an </a:t>
            </a:r>
            <a:r>
              <a:rPr dirty="0" sz="2800" spc="-10">
                <a:solidFill>
                  <a:srgbClr val="003265"/>
                </a:solidFill>
                <a:latin typeface="Arial"/>
                <a:cs typeface="Arial"/>
              </a:rPr>
              <a:t>ACTION</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if status= DIRT then return</a:t>
            </a:r>
            <a:r>
              <a:rPr dirty="0" sz="2800">
                <a:solidFill>
                  <a:srgbClr val="003265"/>
                </a:solidFill>
                <a:latin typeface="Arial"/>
                <a:cs typeface="Arial"/>
              </a:rPr>
              <a:t> </a:t>
            </a:r>
            <a:r>
              <a:rPr dirty="0" sz="2800" spc="-10">
                <a:solidFill>
                  <a:srgbClr val="003265"/>
                </a:solidFill>
                <a:latin typeface="Arial"/>
                <a:cs typeface="Arial"/>
              </a:rPr>
              <a:t>SUCK</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else if location = A then return</a:t>
            </a:r>
            <a:r>
              <a:rPr dirty="0" sz="2800" spc="30">
                <a:solidFill>
                  <a:srgbClr val="003265"/>
                </a:solidFill>
                <a:latin typeface="Arial"/>
                <a:cs typeface="Arial"/>
              </a:rPr>
              <a:t> </a:t>
            </a:r>
            <a:r>
              <a:rPr dirty="0" sz="2800" spc="-10">
                <a:solidFill>
                  <a:srgbClr val="003265"/>
                </a:solidFill>
                <a:latin typeface="Arial"/>
                <a:cs typeface="Arial"/>
              </a:rPr>
              <a:t>RIGHT</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else if location = B then return</a:t>
            </a:r>
            <a:r>
              <a:rPr dirty="0" sz="2800" spc="25">
                <a:solidFill>
                  <a:srgbClr val="003265"/>
                </a:solidFill>
                <a:latin typeface="Arial"/>
                <a:cs typeface="Arial"/>
              </a:rPr>
              <a:t> </a:t>
            </a:r>
            <a:r>
              <a:rPr dirty="0" sz="2800" spc="-10">
                <a:solidFill>
                  <a:srgbClr val="003265"/>
                </a:solidFill>
                <a:latin typeface="Arial"/>
                <a:cs typeface="Arial"/>
              </a:rPr>
              <a:t>LEFT</a:t>
            </a:r>
            <a:endParaRPr sz="2800">
              <a:latin typeface="Arial"/>
              <a:cs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64033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Agent</a:t>
            </a:r>
            <a:r>
              <a:rPr dirty="0" spc="-75">
                <a:solidFill>
                  <a:srgbClr val="007474"/>
                </a:solidFill>
              </a:rPr>
              <a:t> </a:t>
            </a:r>
            <a:r>
              <a:rPr dirty="0" spc="-5">
                <a:solidFill>
                  <a:srgbClr val="007474"/>
                </a:solidFill>
              </a:rPr>
              <a:t>types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49651"/>
            <a:ext cx="6405245" cy="2926715"/>
          </a:xfrm>
          <a:prstGeom prst="rect">
            <a:avLst/>
          </a:prstGeom>
        </p:spPr>
        <p:txBody>
          <a:bodyPr wrap="square" lIns="0" tIns="12065" rIns="0" bIns="0" rtlCol="0" vert="horz">
            <a:spAutoFit/>
          </a:bodyPr>
          <a:lstStyle/>
          <a:p>
            <a:pPr marL="354965" marR="5080" indent="-342900">
              <a:lnSpc>
                <a:spcPct val="100000"/>
              </a:lnSpc>
              <a:spcBef>
                <a:spcPts val="95"/>
              </a:spcBef>
              <a:buSzPct val="75000"/>
              <a:buFont typeface="Wingdings"/>
              <a:buChar char=""/>
              <a:tabLst>
                <a:tab pos="354965" algn="l"/>
                <a:tab pos="355600" algn="l"/>
              </a:tabLst>
            </a:pPr>
            <a:r>
              <a:rPr dirty="0" sz="2800" spc="-5">
                <a:solidFill>
                  <a:srgbClr val="003265"/>
                </a:solidFill>
                <a:latin typeface="Arial"/>
                <a:cs typeface="Arial"/>
              </a:rPr>
              <a:t>Four basic types in order of increasing  generality:</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Simple reflex</a:t>
            </a:r>
            <a:r>
              <a:rPr dirty="0" sz="2800" spc="10">
                <a:solidFill>
                  <a:srgbClr val="003265"/>
                </a:solidFill>
                <a:latin typeface="Arial"/>
                <a:cs typeface="Arial"/>
              </a:rPr>
              <a:t> </a:t>
            </a:r>
            <a:r>
              <a:rPr dirty="0" sz="2800" spc="-5">
                <a:solidFill>
                  <a:srgbClr val="003265"/>
                </a:solidFill>
                <a:latin typeface="Arial"/>
                <a:cs typeface="Arial"/>
              </a:rPr>
              <a:t>agents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Model-based reflex</a:t>
            </a:r>
            <a:r>
              <a:rPr dirty="0" sz="2800" spc="10">
                <a:solidFill>
                  <a:srgbClr val="003265"/>
                </a:solidFill>
                <a:latin typeface="Arial"/>
                <a:cs typeface="Arial"/>
              </a:rPr>
              <a:t> </a:t>
            </a:r>
            <a:r>
              <a:rPr dirty="0" sz="2800" spc="-5">
                <a:solidFill>
                  <a:srgbClr val="003265"/>
                </a:solidFill>
                <a:latin typeface="Arial"/>
                <a:cs typeface="Arial"/>
              </a:rPr>
              <a:t>agents</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Goal-based</a:t>
            </a:r>
            <a:r>
              <a:rPr dirty="0" sz="2800">
                <a:solidFill>
                  <a:srgbClr val="003265"/>
                </a:solidFill>
                <a:latin typeface="Arial"/>
                <a:cs typeface="Arial"/>
              </a:rPr>
              <a:t> </a:t>
            </a:r>
            <a:r>
              <a:rPr dirty="0" sz="2800" spc="-5">
                <a:solidFill>
                  <a:srgbClr val="003265"/>
                </a:solidFill>
                <a:latin typeface="Arial"/>
                <a:cs typeface="Arial"/>
              </a:rPr>
              <a:t>agents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Utility-based</a:t>
            </a:r>
            <a:r>
              <a:rPr dirty="0" sz="2800" spc="-10">
                <a:solidFill>
                  <a:srgbClr val="003265"/>
                </a:solidFill>
                <a:latin typeface="Arial"/>
                <a:cs typeface="Arial"/>
              </a:rPr>
              <a:t> </a:t>
            </a:r>
            <a:r>
              <a:rPr dirty="0" sz="2800" spc="-5">
                <a:solidFill>
                  <a:srgbClr val="003265"/>
                </a:solidFill>
                <a:latin typeface="Arial"/>
                <a:cs typeface="Arial"/>
              </a:rPr>
              <a:t>agents</a:t>
            </a:r>
            <a:endParaRPr sz="2800">
              <a:latin typeface="Arial"/>
              <a:cs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46913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Simple reflex</a:t>
            </a:r>
            <a:r>
              <a:rPr dirty="0" spc="-60">
                <a:solidFill>
                  <a:srgbClr val="007474"/>
                </a:solidFill>
              </a:rPr>
              <a:t> </a:t>
            </a:r>
            <a:r>
              <a:rPr dirty="0" spc="-5">
                <a:solidFill>
                  <a:srgbClr val="007474"/>
                </a:solidFill>
              </a:rPr>
              <a:t>agents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p:nvPr/>
        </p:nvSpPr>
        <p:spPr>
          <a:xfrm>
            <a:off x="1225710" y="2825770"/>
            <a:ext cx="7543159" cy="412512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46913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Simple reflex</a:t>
            </a:r>
            <a:r>
              <a:rPr dirty="0" spc="-60">
                <a:solidFill>
                  <a:srgbClr val="007474"/>
                </a:solidFill>
              </a:rPr>
              <a:t> </a:t>
            </a:r>
            <a:r>
              <a:rPr dirty="0" spc="-5">
                <a:solidFill>
                  <a:srgbClr val="007474"/>
                </a:solidFill>
              </a:rPr>
              <a:t>agents</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2060284" y="2694826"/>
            <a:ext cx="6557645" cy="4225290"/>
          </a:xfrm>
          <a:prstGeom prst="rect">
            <a:avLst/>
          </a:prstGeom>
        </p:spPr>
        <p:txBody>
          <a:bodyPr wrap="square" lIns="0" tIns="52069" rIns="0" bIns="0" rtlCol="0" vert="horz">
            <a:spAutoFit/>
          </a:bodyPr>
          <a:lstStyle/>
          <a:p>
            <a:pPr marL="295910" indent="-283845">
              <a:lnSpc>
                <a:spcPct val="100000"/>
              </a:lnSpc>
              <a:spcBef>
                <a:spcPts val="409"/>
              </a:spcBef>
              <a:buSzPct val="75000"/>
              <a:buChar char="●"/>
              <a:tabLst>
                <a:tab pos="295910" algn="l"/>
                <a:tab pos="296545" algn="l"/>
              </a:tabLst>
            </a:pPr>
            <a:r>
              <a:rPr dirty="0" sz="2600" spc="-5">
                <a:solidFill>
                  <a:srgbClr val="003265"/>
                </a:solidFill>
                <a:latin typeface="Arial"/>
                <a:cs typeface="Arial"/>
              </a:rPr>
              <a:t>\input{algorithms/d-agent-algorithm}</a:t>
            </a:r>
            <a:endParaRPr sz="2600">
              <a:latin typeface="Arial"/>
              <a:cs typeface="Arial"/>
            </a:endParaRPr>
          </a:p>
          <a:p>
            <a:pPr marL="295910" marR="135890" indent="-283845">
              <a:lnSpc>
                <a:spcPts val="2810"/>
              </a:lnSpc>
              <a:spcBef>
                <a:spcPts val="665"/>
              </a:spcBef>
              <a:buSzPct val="75000"/>
              <a:buChar char="●"/>
              <a:tabLst>
                <a:tab pos="295910" algn="l"/>
                <a:tab pos="296545" algn="l"/>
              </a:tabLst>
            </a:pPr>
            <a:r>
              <a:rPr dirty="0" sz="2600">
                <a:solidFill>
                  <a:srgbClr val="003265"/>
                </a:solidFill>
                <a:latin typeface="Arial"/>
                <a:cs typeface="Arial"/>
              </a:rPr>
              <a:t>function </a:t>
            </a:r>
            <a:r>
              <a:rPr dirty="0" sz="2600" b="1" i="1">
                <a:solidFill>
                  <a:srgbClr val="003265"/>
                </a:solidFill>
                <a:latin typeface="Arial"/>
                <a:cs typeface="Arial"/>
              </a:rPr>
              <a:t>Simple-Reflex-agent </a:t>
            </a:r>
            <a:r>
              <a:rPr dirty="0" sz="2600" spc="-5">
                <a:solidFill>
                  <a:srgbClr val="003265"/>
                </a:solidFill>
                <a:latin typeface="Arial"/>
                <a:cs typeface="Arial"/>
              </a:rPr>
              <a:t>([</a:t>
            </a:r>
            <a:r>
              <a:rPr dirty="0" sz="2600" spc="-130">
                <a:solidFill>
                  <a:srgbClr val="003265"/>
                </a:solidFill>
                <a:latin typeface="Arial"/>
                <a:cs typeface="Arial"/>
              </a:rPr>
              <a:t> </a:t>
            </a:r>
            <a:r>
              <a:rPr dirty="0" sz="2600">
                <a:solidFill>
                  <a:srgbClr val="003265"/>
                </a:solidFill>
                <a:latin typeface="Arial"/>
                <a:cs typeface="Arial"/>
              </a:rPr>
              <a:t>percept])  </a:t>
            </a:r>
            <a:r>
              <a:rPr dirty="0" sz="2600" spc="-5">
                <a:solidFill>
                  <a:srgbClr val="003265"/>
                </a:solidFill>
                <a:latin typeface="Arial"/>
                <a:cs typeface="Arial"/>
              </a:rPr>
              <a:t>returns </a:t>
            </a:r>
            <a:r>
              <a:rPr dirty="0" sz="2600">
                <a:solidFill>
                  <a:srgbClr val="003265"/>
                </a:solidFill>
                <a:latin typeface="Arial"/>
                <a:cs typeface="Arial"/>
              </a:rPr>
              <a:t>an</a:t>
            </a:r>
            <a:r>
              <a:rPr dirty="0" sz="2600" spc="-10">
                <a:solidFill>
                  <a:srgbClr val="003265"/>
                </a:solidFill>
                <a:latin typeface="Arial"/>
                <a:cs typeface="Arial"/>
              </a:rPr>
              <a:t> </a:t>
            </a:r>
            <a:r>
              <a:rPr dirty="0" sz="2600">
                <a:solidFill>
                  <a:srgbClr val="003265"/>
                </a:solidFill>
                <a:latin typeface="Arial"/>
                <a:cs typeface="Arial"/>
              </a:rPr>
              <a:t>ACTION</a:t>
            </a:r>
            <a:endParaRPr sz="2600">
              <a:latin typeface="Arial"/>
              <a:cs typeface="Arial"/>
            </a:endParaRPr>
          </a:p>
          <a:p>
            <a:pPr marL="295910" indent="-283845">
              <a:lnSpc>
                <a:spcPct val="100000"/>
              </a:lnSpc>
              <a:spcBef>
                <a:spcPts val="265"/>
              </a:spcBef>
              <a:buSzPct val="75000"/>
              <a:buChar char="●"/>
              <a:tabLst>
                <a:tab pos="295910" algn="l"/>
                <a:tab pos="296545" algn="l"/>
              </a:tabLst>
            </a:pPr>
            <a:r>
              <a:rPr dirty="0" sz="2600" spc="-5">
                <a:solidFill>
                  <a:srgbClr val="003265"/>
                </a:solidFill>
                <a:latin typeface="Arial"/>
                <a:cs typeface="Arial"/>
              </a:rPr>
              <a:t>static </a:t>
            </a:r>
            <a:r>
              <a:rPr dirty="0" sz="2600">
                <a:solidFill>
                  <a:srgbClr val="003265"/>
                </a:solidFill>
                <a:latin typeface="Arial"/>
                <a:cs typeface="Arial"/>
              </a:rPr>
              <a:t>: rules, a set of condition-action</a:t>
            </a:r>
            <a:r>
              <a:rPr dirty="0" sz="2600" spc="-65">
                <a:solidFill>
                  <a:srgbClr val="003265"/>
                </a:solidFill>
                <a:latin typeface="Arial"/>
                <a:cs typeface="Arial"/>
              </a:rPr>
              <a:t> </a:t>
            </a:r>
            <a:r>
              <a:rPr dirty="0" sz="2600" spc="-5">
                <a:solidFill>
                  <a:srgbClr val="003265"/>
                </a:solidFill>
                <a:latin typeface="Arial"/>
                <a:cs typeface="Arial"/>
              </a:rPr>
              <a:t>rules</a:t>
            </a:r>
            <a:endParaRPr sz="2600">
              <a:latin typeface="Arial"/>
              <a:cs typeface="Arial"/>
            </a:endParaRPr>
          </a:p>
          <a:p>
            <a:pPr marL="295910" indent="-283845">
              <a:lnSpc>
                <a:spcPct val="100000"/>
              </a:lnSpc>
              <a:spcBef>
                <a:spcPts val="310"/>
              </a:spcBef>
              <a:buSzPct val="75000"/>
              <a:buChar char="●"/>
              <a:tabLst>
                <a:tab pos="295910" algn="l"/>
                <a:tab pos="296545" algn="l"/>
                <a:tab pos="1618615" algn="l"/>
              </a:tabLst>
            </a:pPr>
            <a:r>
              <a:rPr dirty="0" sz="2600">
                <a:solidFill>
                  <a:srgbClr val="003265"/>
                </a:solidFill>
                <a:latin typeface="Arial"/>
                <a:cs typeface="Arial"/>
              </a:rPr>
              <a:t>Status</a:t>
            </a:r>
            <a:r>
              <a:rPr dirty="0" sz="2600" spc="-10">
                <a:solidFill>
                  <a:srgbClr val="003265"/>
                </a:solidFill>
                <a:latin typeface="Arial"/>
                <a:cs typeface="Arial"/>
              </a:rPr>
              <a:t> </a:t>
            </a:r>
            <a:r>
              <a:rPr dirty="0" sz="2600">
                <a:solidFill>
                  <a:srgbClr val="003265"/>
                </a:solidFill>
                <a:latin typeface="Arial"/>
                <a:cs typeface="Arial"/>
              </a:rPr>
              <a:t>-	</a:t>
            </a:r>
            <a:r>
              <a:rPr dirty="0" sz="2600" spc="-5">
                <a:solidFill>
                  <a:srgbClr val="003265"/>
                </a:solidFill>
                <a:latin typeface="Arial"/>
                <a:cs typeface="Arial"/>
              </a:rPr>
              <a:t>Interpret-input</a:t>
            </a:r>
            <a:r>
              <a:rPr dirty="0" sz="2600" spc="-10">
                <a:solidFill>
                  <a:srgbClr val="003265"/>
                </a:solidFill>
                <a:latin typeface="Arial"/>
                <a:cs typeface="Arial"/>
              </a:rPr>
              <a:t> </a:t>
            </a:r>
            <a:r>
              <a:rPr dirty="0" sz="2600">
                <a:solidFill>
                  <a:srgbClr val="003265"/>
                </a:solidFill>
                <a:latin typeface="Arial"/>
                <a:cs typeface="Arial"/>
              </a:rPr>
              <a:t>(percept)</a:t>
            </a:r>
            <a:endParaRPr sz="2600">
              <a:latin typeface="Arial"/>
              <a:cs typeface="Arial"/>
            </a:endParaRPr>
          </a:p>
          <a:p>
            <a:pPr marL="295910" indent="-283845">
              <a:lnSpc>
                <a:spcPct val="100000"/>
              </a:lnSpc>
              <a:spcBef>
                <a:spcPts val="315"/>
              </a:spcBef>
              <a:buSzPct val="75000"/>
              <a:buChar char="●"/>
              <a:tabLst>
                <a:tab pos="295910" algn="l"/>
                <a:tab pos="296545" algn="l"/>
              </a:tabLst>
            </a:pPr>
            <a:r>
              <a:rPr dirty="0" sz="2600">
                <a:solidFill>
                  <a:srgbClr val="003265"/>
                </a:solidFill>
                <a:latin typeface="Arial"/>
                <a:cs typeface="Arial"/>
              </a:rPr>
              <a:t>Rule - Rule-match(state,</a:t>
            </a:r>
            <a:r>
              <a:rPr dirty="0" sz="2600" spc="-75">
                <a:solidFill>
                  <a:srgbClr val="003265"/>
                </a:solidFill>
                <a:latin typeface="Arial"/>
                <a:cs typeface="Arial"/>
              </a:rPr>
              <a:t> </a:t>
            </a:r>
            <a:r>
              <a:rPr dirty="0" sz="2600" spc="-5">
                <a:solidFill>
                  <a:srgbClr val="003265"/>
                </a:solidFill>
                <a:latin typeface="Arial"/>
                <a:cs typeface="Arial"/>
              </a:rPr>
              <a:t>rule)</a:t>
            </a:r>
            <a:endParaRPr sz="2600">
              <a:latin typeface="Arial"/>
              <a:cs typeface="Arial"/>
            </a:endParaRPr>
          </a:p>
          <a:p>
            <a:pPr marL="295910" indent="-283845">
              <a:lnSpc>
                <a:spcPct val="100000"/>
              </a:lnSpc>
              <a:spcBef>
                <a:spcPts val="310"/>
              </a:spcBef>
              <a:buSzPct val="75000"/>
              <a:buChar char="●"/>
              <a:tabLst>
                <a:tab pos="295910" algn="l"/>
                <a:tab pos="296545" algn="l"/>
                <a:tab pos="1598930" algn="l"/>
              </a:tabLst>
            </a:pPr>
            <a:r>
              <a:rPr dirty="0" sz="2600">
                <a:solidFill>
                  <a:srgbClr val="003265"/>
                </a:solidFill>
                <a:latin typeface="Arial"/>
                <a:cs typeface="Arial"/>
              </a:rPr>
              <a:t>Action</a:t>
            </a:r>
            <a:r>
              <a:rPr dirty="0" sz="2600" spc="-15">
                <a:solidFill>
                  <a:srgbClr val="003265"/>
                </a:solidFill>
                <a:latin typeface="Arial"/>
                <a:cs typeface="Arial"/>
              </a:rPr>
              <a:t> </a:t>
            </a:r>
            <a:r>
              <a:rPr dirty="0" sz="2600">
                <a:solidFill>
                  <a:srgbClr val="003265"/>
                </a:solidFill>
                <a:latin typeface="Arial"/>
                <a:cs typeface="Arial"/>
              </a:rPr>
              <a:t>-	</a:t>
            </a:r>
            <a:r>
              <a:rPr dirty="0" sz="2600" spc="-5">
                <a:solidFill>
                  <a:srgbClr val="003265"/>
                </a:solidFill>
                <a:latin typeface="Arial"/>
                <a:cs typeface="Arial"/>
              </a:rPr>
              <a:t>Rule-action[rule]</a:t>
            </a:r>
            <a:endParaRPr sz="2600">
              <a:latin typeface="Arial"/>
              <a:cs typeface="Arial"/>
            </a:endParaRPr>
          </a:p>
          <a:p>
            <a:pPr marL="295910" indent="-283845">
              <a:lnSpc>
                <a:spcPct val="100000"/>
              </a:lnSpc>
              <a:spcBef>
                <a:spcPts val="310"/>
              </a:spcBef>
              <a:buSzPct val="75000"/>
              <a:buChar char="●"/>
              <a:tabLst>
                <a:tab pos="295910" algn="l"/>
                <a:tab pos="296545" algn="l"/>
              </a:tabLst>
            </a:pPr>
            <a:r>
              <a:rPr dirty="0" sz="2600">
                <a:solidFill>
                  <a:srgbClr val="003265"/>
                </a:solidFill>
                <a:latin typeface="Arial"/>
                <a:cs typeface="Arial"/>
              </a:rPr>
              <a:t>Return</a:t>
            </a:r>
            <a:r>
              <a:rPr dirty="0" sz="2600" spc="-30">
                <a:solidFill>
                  <a:srgbClr val="003265"/>
                </a:solidFill>
                <a:latin typeface="Arial"/>
                <a:cs typeface="Arial"/>
              </a:rPr>
              <a:t> </a:t>
            </a:r>
            <a:r>
              <a:rPr dirty="0" sz="2600">
                <a:solidFill>
                  <a:srgbClr val="003265"/>
                </a:solidFill>
                <a:latin typeface="Arial"/>
                <a:cs typeface="Arial"/>
              </a:rPr>
              <a:t>action</a:t>
            </a:r>
            <a:endParaRPr sz="2600">
              <a:latin typeface="Arial"/>
              <a:cs typeface="Arial"/>
            </a:endParaRPr>
          </a:p>
          <a:p>
            <a:pPr marL="295910" marR="524510" indent="-283845">
              <a:lnSpc>
                <a:spcPts val="2810"/>
              </a:lnSpc>
              <a:spcBef>
                <a:spcPts val="665"/>
              </a:spcBef>
              <a:buSzPct val="75000"/>
              <a:buChar char="●"/>
              <a:tabLst>
                <a:tab pos="295910" algn="l"/>
                <a:tab pos="296545" algn="l"/>
              </a:tabLst>
            </a:pPr>
            <a:r>
              <a:rPr dirty="0" sz="2600" spc="-5">
                <a:solidFill>
                  <a:srgbClr val="003265"/>
                </a:solidFill>
                <a:latin typeface="Arial"/>
                <a:cs typeface="Arial"/>
              </a:rPr>
              <a:t>If </a:t>
            </a:r>
            <a:r>
              <a:rPr dirty="0" sz="2600" spc="-5" b="1">
                <a:solidFill>
                  <a:srgbClr val="003265"/>
                </a:solidFill>
                <a:latin typeface="Arial"/>
                <a:cs typeface="Arial"/>
              </a:rPr>
              <a:t>car-in-front-is-braking </a:t>
            </a:r>
            <a:r>
              <a:rPr dirty="0" sz="2600">
                <a:solidFill>
                  <a:srgbClr val="003265"/>
                </a:solidFill>
                <a:latin typeface="Arial"/>
                <a:cs typeface="Arial"/>
              </a:rPr>
              <a:t>then </a:t>
            </a:r>
            <a:r>
              <a:rPr dirty="0" sz="2600" spc="-5" b="1">
                <a:solidFill>
                  <a:srgbClr val="003265"/>
                </a:solidFill>
                <a:latin typeface="Arial"/>
                <a:cs typeface="Arial"/>
              </a:rPr>
              <a:t>initiate-  </a:t>
            </a:r>
            <a:r>
              <a:rPr dirty="0" sz="2600" b="1">
                <a:solidFill>
                  <a:srgbClr val="003265"/>
                </a:solidFill>
                <a:latin typeface="Arial"/>
                <a:cs typeface="Arial"/>
              </a:rPr>
              <a:t>breaking</a:t>
            </a:r>
            <a:endParaRPr sz="2600">
              <a:latin typeface="Arial"/>
              <a:cs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576453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Model-based reflex</a:t>
            </a:r>
            <a:r>
              <a:rPr dirty="0" spc="-40">
                <a:solidFill>
                  <a:srgbClr val="007474"/>
                </a:solidFill>
              </a:rPr>
              <a:t> </a:t>
            </a:r>
            <a:r>
              <a:rPr dirty="0" spc="-5">
                <a:solidFill>
                  <a:srgbClr val="007474"/>
                </a:solidFill>
              </a:rPr>
              <a:t>agents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p:nvPr/>
        </p:nvSpPr>
        <p:spPr>
          <a:xfrm>
            <a:off x="1225710" y="2825770"/>
            <a:ext cx="7771759" cy="4343043"/>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576453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Model-based reflex</a:t>
            </a:r>
            <a:r>
              <a:rPr dirty="0" spc="-40">
                <a:solidFill>
                  <a:srgbClr val="007474"/>
                </a:solidFill>
              </a:rPr>
              <a:t> </a:t>
            </a:r>
            <a:r>
              <a:rPr dirty="0" spc="-5">
                <a:solidFill>
                  <a:srgbClr val="007474"/>
                </a:solidFill>
              </a:rPr>
              <a:t>agents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462926" y="2778031"/>
            <a:ext cx="7236459" cy="3549015"/>
          </a:xfrm>
          <a:prstGeom prst="rect">
            <a:avLst/>
          </a:prstGeom>
        </p:spPr>
        <p:txBody>
          <a:bodyPr wrap="square" lIns="0" tIns="12700" rIns="0" bIns="0" rtlCol="0" vert="horz">
            <a:spAutoFit/>
          </a:bodyPr>
          <a:lstStyle/>
          <a:p>
            <a:pPr marL="295910" indent="-283845">
              <a:lnSpc>
                <a:spcPct val="100000"/>
              </a:lnSpc>
              <a:spcBef>
                <a:spcPts val="100"/>
              </a:spcBef>
              <a:buSzPct val="75000"/>
              <a:buChar char="●"/>
              <a:tabLst>
                <a:tab pos="295910" algn="l"/>
                <a:tab pos="296545" algn="l"/>
              </a:tabLst>
            </a:pPr>
            <a:r>
              <a:rPr dirty="0" sz="2400" spc="-5">
                <a:solidFill>
                  <a:srgbClr val="003265"/>
                </a:solidFill>
                <a:latin typeface="Arial"/>
                <a:cs typeface="Arial"/>
              </a:rPr>
              <a:t>\input{algorithms/d+-agent-algorithm}</a:t>
            </a:r>
            <a:endParaRPr sz="2400">
              <a:latin typeface="Arial"/>
              <a:cs typeface="Arial"/>
            </a:endParaRPr>
          </a:p>
          <a:p>
            <a:pPr marL="295910" marR="5080" indent="-283845">
              <a:lnSpc>
                <a:spcPct val="80000"/>
              </a:lnSpc>
              <a:spcBef>
                <a:spcPts val="575"/>
              </a:spcBef>
              <a:buSzPct val="75000"/>
              <a:buChar char="●"/>
              <a:tabLst>
                <a:tab pos="295910" algn="l"/>
                <a:tab pos="296545" algn="l"/>
              </a:tabLst>
            </a:pPr>
            <a:r>
              <a:rPr dirty="0" sz="2400" spc="-5">
                <a:solidFill>
                  <a:srgbClr val="003265"/>
                </a:solidFill>
                <a:latin typeface="Arial"/>
                <a:cs typeface="Arial"/>
              </a:rPr>
              <a:t>function </a:t>
            </a:r>
            <a:r>
              <a:rPr dirty="0" sz="2400" spc="-5" b="1" i="1">
                <a:solidFill>
                  <a:srgbClr val="003265"/>
                </a:solidFill>
                <a:latin typeface="Arial"/>
                <a:cs typeface="Arial"/>
              </a:rPr>
              <a:t>Reflex-agent-with-state </a:t>
            </a:r>
            <a:r>
              <a:rPr dirty="0" sz="2400">
                <a:solidFill>
                  <a:srgbClr val="003265"/>
                </a:solidFill>
                <a:latin typeface="Arial"/>
                <a:cs typeface="Arial"/>
              </a:rPr>
              <a:t>( </a:t>
            </a:r>
            <a:r>
              <a:rPr dirty="0" sz="2400" spc="-5">
                <a:solidFill>
                  <a:srgbClr val="003265"/>
                </a:solidFill>
                <a:latin typeface="Arial"/>
                <a:cs typeface="Arial"/>
              </a:rPr>
              <a:t>percept) returns  an</a:t>
            </a:r>
            <a:r>
              <a:rPr dirty="0" sz="2400" spc="-20">
                <a:solidFill>
                  <a:srgbClr val="003265"/>
                </a:solidFill>
                <a:latin typeface="Arial"/>
                <a:cs typeface="Arial"/>
              </a:rPr>
              <a:t> </a:t>
            </a:r>
            <a:r>
              <a:rPr dirty="0" sz="2400" spc="-5">
                <a:solidFill>
                  <a:srgbClr val="003265"/>
                </a:solidFill>
                <a:latin typeface="Arial"/>
                <a:cs typeface="Arial"/>
              </a:rPr>
              <a:t>ACTION</a:t>
            </a:r>
            <a:endParaRPr sz="2400">
              <a:latin typeface="Arial"/>
              <a:cs typeface="Arial"/>
            </a:endParaRPr>
          </a:p>
          <a:p>
            <a:pPr marL="295910" marR="387350" indent="-295910">
              <a:lnSpc>
                <a:spcPct val="100000"/>
              </a:lnSpc>
              <a:buSzPct val="75000"/>
              <a:buChar char="●"/>
              <a:tabLst>
                <a:tab pos="295910" algn="l"/>
                <a:tab pos="296545" algn="l"/>
                <a:tab pos="5487670" algn="l"/>
              </a:tabLst>
            </a:pPr>
            <a:r>
              <a:rPr dirty="0" sz="2400" spc="-5">
                <a:solidFill>
                  <a:srgbClr val="003265"/>
                </a:solidFill>
                <a:latin typeface="Arial"/>
                <a:cs typeface="Arial"/>
              </a:rPr>
              <a:t>static </a:t>
            </a:r>
            <a:r>
              <a:rPr dirty="0" sz="2400">
                <a:solidFill>
                  <a:srgbClr val="003265"/>
                </a:solidFill>
                <a:latin typeface="Arial"/>
                <a:cs typeface="Arial"/>
              </a:rPr>
              <a:t>: </a:t>
            </a:r>
            <a:r>
              <a:rPr dirty="0" sz="2200" spc="-5">
                <a:solidFill>
                  <a:srgbClr val="003265"/>
                </a:solidFill>
                <a:latin typeface="Arial"/>
                <a:cs typeface="Arial"/>
              </a:rPr>
              <a:t>state, a description of</a:t>
            </a:r>
            <a:r>
              <a:rPr dirty="0" sz="2200" spc="95">
                <a:solidFill>
                  <a:srgbClr val="003265"/>
                </a:solidFill>
                <a:latin typeface="Arial"/>
                <a:cs typeface="Arial"/>
              </a:rPr>
              <a:t> </a:t>
            </a:r>
            <a:r>
              <a:rPr dirty="0" sz="2200" spc="-5">
                <a:solidFill>
                  <a:srgbClr val="003265"/>
                </a:solidFill>
                <a:latin typeface="Arial"/>
                <a:cs typeface="Arial"/>
              </a:rPr>
              <a:t>the</a:t>
            </a:r>
            <a:r>
              <a:rPr dirty="0" sz="2200" spc="15">
                <a:solidFill>
                  <a:srgbClr val="003265"/>
                </a:solidFill>
                <a:latin typeface="Arial"/>
                <a:cs typeface="Arial"/>
              </a:rPr>
              <a:t> </a:t>
            </a:r>
            <a:r>
              <a:rPr dirty="0" sz="2200" spc="-5">
                <a:solidFill>
                  <a:srgbClr val="003265"/>
                </a:solidFill>
                <a:latin typeface="Arial"/>
                <a:cs typeface="Arial"/>
              </a:rPr>
              <a:t>current	world</a:t>
            </a:r>
            <a:r>
              <a:rPr dirty="0" sz="2200" spc="-50">
                <a:solidFill>
                  <a:srgbClr val="003265"/>
                </a:solidFill>
                <a:latin typeface="Arial"/>
                <a:cs typeface="Arial"/>
              </a:rPr>
              <a:t> </a:t>
            </a:r>
            <a:r>
              <a:rPr dirty="0" sz="2200" spc="-5">
                <a:solidFill>
                  <a:srgbClr val="003265"/>
                </a:solidFill>
                <a:latin typeface="Arial"/>
                <a:cs typeface="Arial"/>
              </a:rPr>
              <a:t>state  rules, a set of condition-action</a:t>
            </a:r>
            <a:r>
              <a:rPr dirty="0" sz="2200" spc="15">
                <a:solidFill>
                  <a:srgbClr val="003265"/>
                </a:solidFill>
                <a:latin typeface="Arial"/>
                <a:cs typeface="Arial"/>
              </a:rPr>
              <a:t> </a:t>
            </a:r>
            <a:r>
              <a:rPr dirty="0" sz="2200" spc="-5">
                <a:solidFill>
                  <a:srgbClr val="003265"/>
                </a:solidFill>
                <a:latin typeface="Arial"/>
                <a:cs typeface="Arial"/>
              </a:rPr>
              <a:t>rules</a:t>
            </a:r>
            <a:endParaRPr sz="2200">
              <a:latin typeface="Arial"/>
              <a:cs typeface="Arial"/>
            </a:endParaRPr>
          </a:p>
          <a:p>
            <a:pPr marL="1256030">
              <a:lnSpc>
                <a:spcPts val="2635"/>
              </a:lnSpc>
            </a:pPr>
            <a:r>
              <a:rPr dirty="0" sz="2200" spc="-5">
                <a:solidFill>
                  <a:srgbClr val="003265"/>
                </a:solidFill>
                <a:latin typeface="Arial"/>
                <a:cs typeface="Arial"/>
              </a:rPr>
              <a:t>action, the most recent action, initially</a:t>
            </a:r>
            <a:r>
              <a:rPr dirty="0" sz="2200" spc="40">
                <a:solidFill>
                  <a:srgbClr val="003265"/>
                </a:solidFill>
                <a:latin typeface="Arial"/>
                <a:cs typeface="Arial"/>
              </a:rPr>
              <a:t> </a:t>
            </a:r>
            <a:r>
              <a:rPr dirty="0" sz="2200" spc="-5">
                <a:solidFill>
                  <a:srgbClr val="003265"/>
                </a:solidFill>
                <a:latin typeface="Arial"/>
                <a:cs typeface="Arial"/>
              </a:rPr>
              <a:t>none</a:t>
            </a:r>
            <a:endParaRPr sz="2200">
              <a:latin typeface="Arial"/>
              <a:cs typeface="Arial"/>
            </a:endParaRPr>
          </a:p>
          <a:p>
            <a:pPr marL="295910" indent="-283845">
              <a:lnSpc>
                <a:spcPct val="100000"/>
              </a:lnSpc>
              <a:spcBef>
                <a:spcPts val="5"/>
              </a:spcBef>
              <a:buSzPct val="75000"/>
              <a:buChar char="●"/>
              <a:tabLst>
                <a:tab pos="295910" algn="l"/>
                <a:tab pos="296545" algn="l"/>
                <a:tab pos="1360805" algn="l"/>
                <a:tab pos="4204335" algn="l"/>
                <a:tab pos="5271135" algn="l"/>
              </a:tabLst>
            </a:pPr>
            <a:r>
              <a:rPr dirty="0" sz="2400">
                <a:solidFill>
                  <a:srgbClr val="003265"/>
                </a:solidFill>
                <a:latin typeface="Arial"/>
                <a:cs typeface="Arial"/>
              </a:rPr>
              <a:t>State</a:t>
            </a:r>
            <a:r>
              <a:rPr dirty="0" sz="2400" spc="-25">
                <a:solidFill>
                  <a:srgbClr val="003265"/>
                </a:solidFill>
                <a:latin typeface="Arial"/>
                <a:cs typeface="Arial"/>
              </a:rPr>
              <a:t> </a:t>
            </a:r>
            <a:r>
              <a:rPr dirty="0" sz="2400">
                <a:solidFill>
                  <a:srgbClr val="003265"/>
                </a:solidFill>
                <a:latin typeface="Arial"/>
                <a:cs typeface="Arial"/>
              </a:rPr>
              <a:t>-	</a:t>
            </a:r>
            <a:r>
              <a:rPr dirty="0" sz="2400" spc="-5">
                <a:solidFill>
                  <a:srgbClr val="003265"/>
                </a:solidFill>
                <a:latin typeface="Arial"/>
                <a:cs typeface="Arial"/>
              </a:rPr>
              <a:t>Update-state</a:t>
            </a:r>
            <a:r>
              <a:rPr dirty="0" sz="2400">
                <a:solidFill>
                  <a:srgbClr val="003265"/>
                </a:solidFill>
                <a:latin typeface="Arial"/>
                <a:cs typeface="Arial"/>
              </a:rPr>
              <a:t> (state,	</a:t>
            </a:r>
            <a:r>
              <a:rPr dirty="0" sz="2400" spc="-5">
                <a:solidFill>
                  <a:srgbClr val="003265"/>
                </a:solidFill>
                <a:latin typeface="Arial"/>
                <a:cs typeface="Arial"/>
              </a:rPr>
              <a:t>action,	percept)</a:t>
            </a:r>
            <a:endParaRPr sz="2400">
              <a:latin typeface="Arial"/>
              <a:cs typeface="Arial"/>
            </a:endParaRPr>
          </a:p>
          <a:p>
            <a:pPr marL="295910" indent="-283845">
              <a:lnSpc>
                <a:spcPct val="100000"/>
              </a:lnSpc>
              <a:buSzPct val="75000"/>
              <a:buChar char="●"/>
              <a:tabLst>
                <a:tab pos="295910" algn="l"/>
                <a:tab pos="296545" algn="l"/>
              </a:tabLst>
            </a:pPr>
            <a:r>
              <a:rPr dirty="0" sz="2400" spc="-10">
                <a:solidFill>
                  <a:srgbClr val="003265"/>
                </a:solidFill>
                <a:latin typeface="Arial"/>
                <a:cs typeface="Arial"/>
              </a:rPr>
              <a:t>Rule </a:t>
            </a:r>
            <a:r>
              <a:rPr dirty="0" sz="2400">
                <a:solidFill>
                  <a:srgbClr val="003265"/>
                </a:solidFill>
                <a:latin typeface="Arial"/>
                <a:cs typeface="Arial"/>
              </a:rPr>
              <a:t>- </a:t>
            </a:r>
            <a:r>
              <a:rPr dirty="0" sz="2400" spc="-5">
                <a:solidFill>
                  <a:srgbClr val="003265"/>
                </a:solidFill>
                <a:latin typeface="Arial"/>
                <a:cs typeface="Arial"/>
              </a:rPr>
              <a:t>Rule-match(state,</a:t>
            </a:r>
            <a:r>
              <a:rPr dirty="0" sz="2400" spc="5">
                <a:solidFill>
                  <a:srgbClr val="003265"/>
                </a:solidFill>
                <a:latin typeface="Arial"/>
                <a:cs typeface="Arial"/>
              </a:rPr>
              <a:t> </a:t>
            </a:r>
            <a:r>
              <a:rPr dirty="0" sz="2400" spc="-5">
                <a:solidFill>
                  <a:srgbClr val="003265"/>
                </a:solidFill>
                <a:latin typeface="Arial"/>
                <a:cs typeface="Arial"/>
              </a:rPr>
              <a:t>rule)</a:t>
            </a:r>
            <a:endParaRPr sz="2400">
              <a:latin typeface="Arial"/>
              <a:cs typeface="Arial"/>
            </a:endParaRPr>
          </a:p>
          <a:p>
            <a:pPr marL="295910" indent="-283845">
              <a:lnSpc>
                <a:spcPct val="100000"/>
              </a:lnSpc>
              <a:buSzPct val="75000"/>
              <a:buChar char="●"/>
              <a:tabLst>
                <a:tab pos="295910" algn="l"/>
                <a:tab pos="296545" algn="l"/>
                <a:tab pos="1496695" algn="l"/>
              </a:tabLst>
            </a:pPr>
            <a:r>
              <a:rPr dirty="0" sz="2400" spc="-5">
                <a:solidFill>
                  <a:srgbClr val="003265"/>
                </a:solidFill>
                <a:latin typeface="Arial"/>
                <a:cs typeface="Arial"/>
              </a:rPr>
              <a:t>Action</a:t>
            </a:r>
            <a:r>
              <a:rPr dirty="0" sz="2400" spc="-10">
                <a:solidFill>
                  <a:srgbClr val="003265"/>
                </a:solidFill>
                <a:latin typeface="Arial"/>
                <a:cs typeface="Arial"/>
              </a:rPr>
              <a:t> </a:t>
            </a:r>
            <a:r>
              <a:rPr dirty="0" sz="2400">
                <a:solidFill>
                  <a:srgbClr val="003265"/>
                </a:solidFill>
                <a:latin typeface="Arial"/>
                <a:cs typeface="Arial"/>
              </a:rPr>
              <a:t>-	</a:t>
            </a:r>
            <a:r>
              <a:rPr dirty="0" sz="2400" spc="-5">
                <a:solidFill>
                  <a:srgbClr val="003265"/>
                </a:solidFill>
                <a:latin typeface="Arial"/>
                <a:cs typeface="Arial"/>
              </a:rPr>
              <a:t>Rule-action[rule]</a:t>
            </a:r>
            <a:endParaRPr sz="2400">
              <a:latin typeface="Arial"/>
              <a:cs typeface="Arial"/>
            </a:endParaRPr>
          </a:p>
          <a:p>
            <a:pPr marL="295910" indent="-283845">
              <a:lnSpc>
                <a:spcPct val="100000"/>
              </a:lnSpc>
              <a:buSzPct val="75000"/>
              <a:buChar char="●"/>
              <a:tabLst>
                <a:tab pos="295910" algn="l"/>
                <a:tab pos="296545" algn="l"/>
              </a:tabLst>
            </a:pPr>
            <a:r>
              <a:rPr dirty="0" sz="2400" spc="-5">
                <a:solidFill>
                  <a:srgbClr val="003265"/>
                </a:solidFill>
                <a:latin typeface="Arial"/>
                <a:cs typeface="Arial"/>
              </a:rPr>
              <a:t>Return</a:t>
            </a:r>
            <a:r>
              <a:rPr dirty="0" sz="2400" spc="-15">
                <a:solidFill>
                  <a:srgbClr val="003265"/>
                </a:solidFill>
                <a:latin typeface="Arial"/>
                <a:cs typeface="Arial"/>
              </a:rPr>
              <a:t> </a:t>
            </a:r>
            <a:r>
              <a:rPr dirty="0" sz="2400" spc="-5">
                <a:solidFill>
                  <a:srgbClr val="003265"/>
                </a:solidFill>
                <a:latin typeface="Arial"/>
                <a:cs typeface="Arial"/>
              </a:rPr>
              <a:t>action</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801214"/>
            <a:ext cx="1960245" cy="451484"/>
          </a:xfrm>
          <a:prstGeom prst="rect"/>
        </p:spPr>
        <p:txBody>
          <a:bodyPr wrap="square" lIns="0" tIns="12065" rIns="0" bIns="0" rtlCol="0" vert="horz">
            <a:spAutoFit/>
          </a:bodyPr>
          <a:lstStyle/>
          <a:p>
            <a:pPr marL="12700">
              <a:lnSpc>
                <a:spcPct val="100000"/>
              </a:lnSpc>
              <a:spcBef>
                <a:spcPts val="95"/>
              </a:spcBef>
            </a:pPr>
            <a:r>
              <a:rPr dirty="0" sz="2800" spc="-5"/>
              <a:t>What is</a:t>
            </a:r>
            <a:r>
              <a:rPr dirty="0" sz="2800" spc="-75"/>
              <a:t> </a:t>
            </a:r>
            <a:r>
              <a:rPr dirty="0" sz="2800" spc="-5"/>
              <a:t>AI?</a:t>
            </a:r>
            <a:endParaRPr sz="2800"/>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778024"/>
            <a:ext cx="7384415" cy="1854200"/>
          </a:xfrm>
          <a:prstGeom prst="rect">
            <a:avLst/>
          </a:prstGeom>
        </p:spPr>
        <p:txBody>
          <a:bodyPr wrap="square" lIns="0" tIns="85725" rIns="0" bIns="0" rtlCol="0" vert="horz">
            <a:spAutoFit/>
          </a:bodyPr>
          <a:lstStyle/>
          <a:p>
            <a:pPr marL="354965" indent="-342900">
              <a:lnSpc>
                <a:spcPct val="100000"/>
              </a:lnSpc>
              <a:spcBef>
                <a:spcPts val="675"/>
              </a:spcBef>
              <a:buSzPct val="75000"/>
              <a:buFont typeface="Wingdings"/>
              <a:buChar char=""/>
              <a:tabLst>
                <a:tab pos="354965" algn="l"/>
                <a:tab pos="355600" algn="l"/>
              </a:tabLst>
            </a:pPr>
            <a:r>
              <a:rPr dirty="0" sz="2400" spc="-5">
                <a:solidFill>
                  <a:srgbClr val="003265"/>
                </a:solidFill>
                <a:latin typeface="Arial"/>
                <a:cs typeface="Arial"/>
              </a:rPr>
              <a:t>Computational models of human</a:t>
            </a:r>
            <a:r>
              <a:rPr dirty="0" sz="2400" spc="40">
                <a:solidFill>
                  <a:srgbClr val="003265"/>
                </a:solidFill>
                <a:latin typeface="Arial"/>
                <a:cs typeface="Arial"/>
              </a:rPr>
              <a:t> </a:t>
            </a:r>
            <a:r>
              <a:rPr dirty="0" sz="2400" spc="-5">
                <a:solidFill>
                  <a:srgbClr val="003265"/>
                </a:solidFill>
                <a:latin typeface="Arial"/>
                <a:cs typeface="Arial"/>
              </a:rPr>
              <a:t>behavior?</a:t>
            </a:r>
            <a:endParaRPr sz="2400">
              <a:latin typeface="Arial"/>
              <a:cs typeface="Arial"/>
            </a:endParaRPr>
          </a:p>
          <a:p>
            <a:pPr marL="354965" indent="-342900">
              <a:lnSpc>
                <a:spcPct val="100000"/>
              </a:lnSpc>
              <a:spcBef>
                <a:spcPts val="575"/>
              </a:spcBef>
              <a:buSzPct val="75000"/>
              <a:buFont typeface="Wingdings"/>
              <a:buChar char=""/>
              <a:tabLst>
                <a:tab pos="354965" algn="l"/>
                <a:tab pos="355600" algn="l"/>
              </a:tabLst>
            </a:pPr>
            <a:r>
              <a:rPr dirty="0" sz="2400" spc="-5">
                <a:solidFill>
                  <a:srgbClr val="003265"/>
                </a:solidFill>
                <a:latin typeface="Arial"/>
                <a:cs typeface="Arial"/>
              </a:rPr>
              <a:t>Computational models of human “thought”</a:t>
            </a:r>
            <a:r>
              <a:rPr dirty="0" sz="2400" spc="50">
                <a:solidFill>
                  <a:srgbClr val="003265"/>
                </a:solidFill>
                <a:latin typeface="Arial"/>
                <a:cs typeface="Arial"/>
              </a:rPr>
              <a:t> </a:t>
            </a:r>
            <a:r>
              <a:rPr dirty="0" sz="2400" spc="-5">
                <a:solidFill>
                  <a:srgbClr val="003265"/>
                </a:solidFill>
                <a:latin typeface="Arial"/>
                <a:cs typeface="Arial"/>
              </a:rPr>
              <a:t>process?</a:t>
            </a:r>
            <a:endParaRPr sz="2400">
              <a:latin typeface="Arial"/>
              <a:cs typeface="Arial"/>
            </a:endParaRPr>
          </a:p>
          <a:p>
            <a:pPr marL="354965" indent="-342900">
              <a:lnSpc>
                <a:spcPct val="100000"/>
              </a:lnSpc>
              <a:spcBef>
                <a:spcPts val="1055"/>
              </a:spcBef>
              <a:buSzPct val="75000"/>
              <a:buFont typeface="Wingdings"/>
              <a:buChar char=""/>
              <a:tabLst>
                <a:tab pos="354965" algn="l"/>
                <a:tab pos="355600" algn="l"/>
              </a:tabLst>
            </a:pPr>
            <a:r>
              <a:rPr dirty="0" sz="2400" spc="-5">
                <a:solidFill>
                  <a:srgbClr val="003265"/>
                </a:solidFill>
                <a:latin typeface="Arial"/>
                <a:cs typeface="Arial"/>
              </a:rPr>
              <a:t>Computational </a:t>
            </a:r>
            <a:r>
              <a:rPr dirty="0" sz="2400">
                <a:solidFill>
                  <a:srgbClr val="003265"/>
                </a:solidFill>
                <a:latin typeface="Arial"/>
                <a:cs typeface="Arial"/>
              </a:rPr>
              <a:t>systems </a:t>
            </a:r>
            <a:r>
              <a:rPr dirty="0" sz="2400" spc="-5">
                <a:solidFill>
                  <a:srgbClr val="003265"/>
                </a:solidFill>
                <a:latin typeface="Arial"/>
                <a:cs typeface="Arial"/>
              </a:rPr>
              <a:t>that behave</a:t>
            </a:r>
            <a:r>
              <a:rPr dirty="0" sz="2400">
                <a:solidFill>
                  <a:srgbClr val="003265"/>
                </a:solidFill>
                <a:latin typeface="Arial"/>
                <a:cs typeface="Arial"/>
              </a:rPr>
              <a:t> </a:t>
            </a:r>
            <a:r>
              <a:rPr dirty="0" sz="2400" spc="-5">
                <a:solidFill>
                  <a:srgbClr val="003265"/>
                </a:solidFill>
                <a:latin typeface="Arial"/>
                <a:cs typeface="Arial"/>
              </a:rPr>
              <a:t>intelligently?</a:t>
            </a:r>
            <a:endParaRPr sz="24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400" spc="-5">
                <a:solidFill>
                  <a:srgbClr val="003265"/>
                </a:solidFill>
                <a:latin typeface="Arial"/>
                <a:cs typeface="Arial"/>
              </a:rPr>
              <a:t>Computational </a:t>
            </a:r>
            <a:r>
              <a:rPr dirty="0" sz="2400">
                <a:solidFill>
                  <a:srgbClr val="003265"/>
                </a:solidFill>
                <a:latin typeface="Arial"/>
                <a:cs typeface="Arial"/>
              </a:rPr>
              <a:t>systems </a:t>
            </a:r>
            <a:r>
              <a:rPr dirty="0" sz="2400" spc="-5">
                <a:solidFill>
                  <a:srgbClr val="003265"/>
                </a:solidFill>
                <a:latin typeface="Arial"/>
                <a:cs typeface="Arial"/>
              </a:rPr>
              <a:t>that behave rationally</a:t>
            </a:r>
            <a:r>
              <a:rPr dirty="0" sz="2400" spc="40">
                <a:solidFill>
                  <a:srgbClr val="003265"/>
                </a:solidFill>
                <a:latin typeface="Arial"/>
                <a:cs typeface="Arial"/>
              </a:rPr>
              <a:t> </a:t>
            </a:r>
            <a:r>
              <a:rPr dirty="0" sz="2400">
                <a:solidFill>
                  <a:srgbClr val="003265"/>
                </a:solidFill>
                <a:latin typeface="Arial"/>
                <a:cs typeface="Arial"/>
              </a:rPr>
              <a:t>!</a:t>
            </a:r>
            <a:endParaRPr sz="24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0486" y="2749576"/>
            <a:ext cx="7466990" cy="4248564"/>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377595" y="1676255"/>
            <a:ext cx="411416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Goal-based</a:t>
            </a:r>
            <a:r>
              <a:rPr dirty="0" spc="-55">
                <a:solidFill>
                  <a:srgbClr val="007474"/>
                </a:solidFill>
              </a:rPr>
              <a:t> </a:t>
            </a:r>
            <a:r>
              <a:rPr dirty="0" spc="-5">
                <a:solidFill>
                  <a:srgbClr val="007474"/>
                </a:solidFill>
              </a:rPr>
              <a:t>agents</a:t>
            </a: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5710" y="2749576"/>
            <a:ext cx="7619359" cy="4346091"/>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377595" y="1676255"/>
            <a:ext cx="436689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Utility-based</a:t>
            </a:r>
            <a:r>
              <a:rPr dirty="0" spc="-55">
                <a:solidFill>
                  <a:srgbClr val="007474"/>
                </a:solidFill>
              </a:rPr>
              <a:t> </a:t>
            </a:r>
            <a:r>
              <a:rPr dirty="0" spc="-5">
                <a:solidFill>
                  <a:srgbClr val="007474"/>
                </a:solidFill>
              </a:rPr>
              <a:t>agents</a:t>
            </a: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1524000" cy="574040"/>
          </a:xfrm>
          <a:prstGeom prst="rect"/>
        </p:spPr>
        <p:txBody>
          <a:bodyPr wrap="square" lIns="0" tIns="12700" rIns="0" bIns="0" rtlCol="0" vert="horz">
            <a:spAutoFit/>
          </a:bodyPr>
          <a:lstStyle/>
          <a:p>
            <a:pPr marL="12700">
              <a:lnSpc>
                <a:spcPct val="100000"/>
              </a:lnSpc>
              <a:spcBef>
                <a:spcPts val="100"/>
              </a:spcBef>
            </a:pPr>
            <a:r>
              <a:rPr dirty="0">
                <a:solidFill>
                  <a:srgbClr val="007474"/>
                </a:solidFill>
              </a:rPr>
              <a:t>C</a:t>
            </a:r>
            <a:r>
              <a:rPr dirty="0" spc="-5">
                <a:solidFill>
                  <a:srgbClr val="007474"/>
                </a:solidFill>
              </a:rPr>
              <a:t>on</a:t>
            </a:r>
            <a:r>
              <a:rPr dirty="0">
                <a:solidFill>
                  <a:srgbClr val="007474"/>
                </a:solidFill>
              </a:rPr>
              <a:t>t…</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49651"/>
            <a:ext cx="7334884" cy="3694429"/>
          </a:xfrm>
          <a:prstGeom prst="rect">
            <a:avLst/>
          </a:prstGeom>
        </p:spPr>
        <p:txBody>
          <a:bodyPr wrap="square" lIns="0" tIns="12065" rIns="0" bIns="0" rtlCol="0" vert="horz">
            <a:spAutoFit/>
          </a:bodyPr>
          <a:lstStyle/>
          <a:p>
            <a:pPr marL="354965" marR="814069" indent="-342900">
              <a:lnSpc>
                <a:spcPct val="100000"/>
              </a:lnSpc>
              <a:spcBef>
                <a:spcPts val="95"/>
              </a:spcBef>
              <a:buSzPct val="75000"/>
              <a:buFont typeface="Wingdings"/>
              <a:buChar char=""/>
              <a:tabLst>
                <a:tab pos="354965" algn="l"/>
                <a:tab pos="355600" algn="l"/>
              </a:tabLst>
            </a:pPr>
            <a:r>
              <a:rPr dirty="0" sz="2800" spc="-5">
                <a:solidFill>
                  <a:srgbClr val="003265"/>
                </a:solidFill>
                <a:latin typeface="Arial"/>
                <a:cs typeface="Arial"/>
              </a:rPr>
              <a:t>Utility function maps a state onto real  number, which describe the associated  degree of happiness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It works if goals are</a:t>
            </a:r>
            <a:r>
              <a:rPr dirty="0" sz="2800">
                <a:solidFill>
                  <a:srgbClr val="003265"/>
                </a:solidFill>
                <a:latin typeface="Arial"/>
                <a:cs typeface="Arial"/>
              </a:rPr>
              <a:t> </a:t>
            </a:r>
            <a:r>
              <a:rPr dirty="0" sz="2800" spc="-5">
                <a:solidFill>
                  <a:srgbClr val="003265"/>
                </a:solidFill>
                <a:latin typeface="Arial"/>
                <a:cs typeface="Arial"/>
              </a:rPr>
              <a:t>inadequate</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First, when there are goal</a:t>
            </a:r>
            <a:r>
              <a:rPr dirty="0" sz="2800" spc="35">
                <a:solidFill>
                  <a:srgbClr val="003265"/>
                </a:solidFill>
                <a:latin typeface="Arial"/>
                <a:cs typeface="Arial"/>
              </a:rPr>
              <a:t> </a:t>
            </a:r>
            <a:r>
              <a:rPr dirty="0" sz="2800" spc="-5">
                <a:solidFill>
                  <a:srgbClr val="003265"/>
                </a:solidFill>
                <a:latin typeface="Arial"/>
                <a:cs typeface="Arial"/>
              </a:rPr>
              <a:t>conflict</a:t>
            </a:r>
            <a:endParaRPr sz="2800">
              <a:latin typeface="Arial"/>
              <a:cs typeface="Arial"/>
            </a:endParaRPr>
          </a:p>
          <a:p>
            <a:pPr algn="just" marL="354965" marR="5080" indent="-342900">
              <a:lnSpc>
                <a:spcPct val="100000"/>
              </a:lnSpc>
              <a:spcBef>
                <a:spcPts val="675"/>
              </a:spcBef>
              <a:buSzPct val="75000"/>
              <a:buFont typeface="Wingdings"/>
              <a:buChar char=""/>
              <a:tabLst>
                <a:tab pos="355600" algn="l"/>
              </a:tabLst>
            </a:pPr>
            <a:r>
              <a:rPr dirty="0" sz="2800" spc="-5">
                <a:solidFill>
                  <a:srgbClr val="003265"/>
                </a:solidFill>
                <a:latin typeface="Arial"/>
                <a:cs typeface="Arial"/>
              </a:rPr>
              <a:t>Second, when there are several goals, that  the agent can aim for, none of which can be  achieved with</a:t>
            </a:r>
            <a:r>
              <a:rPr dirty="0" sz="2800">
                <a:solidFill>
                  <a:srgbClr val="003265"/>
                </a:solidFill>
                <a:latin typeface="Arial"/>
                <a:cs typeface="Arial"/>
              </a:rPr>
              <a:t> </a:t>
            </a:r>
            <a:r>
              <a:rPr dirty="0" sz="2800" spc="-5">
                <a:solidFill>
                  <a:srgbClr val="003265"/>
                </a:solidFill>
                <a:latin typeface="Arial"/>
                <a:cs typeface="Arial"/>
              </a:rPr>
              <a:t>certainty.</a:t>
            </a:r>
            <a:endParaRPr sz="2800">
              <a:latin typeface="Arial"/>
              <a:cs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3554729"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Learning</a:t>
            </a:r>
            <a:r>
              <a:rPr dirty="0" spc="-65">
                <a:solidFill>
                  <a:srgbClr val="007474"/>
                </a:solidFill>
              </a:rPr>
              <a:t> </a:t>
            </a:r>
            <a:r>
              <a:rPr dirty="0" spc="-5">
                <a:solidFill>
                  <a:srgbClr val="007474"/>
                </a:solidFill>
              </a:rPr>
              <a:t>agents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p:nvPr/>
        </p:nvSpPr>
        <p:spPr>
          <a:xfrm>
            <a:off x="1225710" y="2825770"/>
            <a:ext cx="7390790" cy="411446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492375" cy="574040"/>
          </a:xfrm>
          <a:prstGeom prst="rect"/>
        </p:spPr>
        <p:txBody>
          <a:bodyPr wrap="square" lIns="0" tIns="12700" rIns="0" bIns="0" rtlCol="0" vert="horz">
            <a:spAutoFit/>
          </a:bodyPr>
          <a:lstStyle/>
          <a:p>
            <a:pPr marL="12700">
              <a:lnSpc>
                <a:spcPct val="100000"/>
              </a:lnSpc>
              <a:spcBef>
                <a:spcPts val="100"/>
              </a:spcBef>
            </a:pPr>
            <a:r>
              <a:rPr dirty="0" spc="-5"/>
              <a:t>References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49651"/>
            <a:ext cx="7326630" cy="2755900"/>
          </a:xfrm>
          <a:prstGeom prst="rect">
            <a:avLst/>
          </a:prstGeom>
        </p:spPr>
        <p:txBody>
          <a:bodyPr wrap="square" lIns="0" tIns="12065" rIns="0" bIns="0" rtlCol="0" vert="horz">
            <a:spAutoFit/>
          </a:bodyPr>
          <a:lstStyle/>
          <a:p>
            <a:pPr marL="545465" indent="-533400">
              <a:lnSpc>
                <a:spcPct val="100000"/>
              </a:lnSpc>
              <a:spcBef>
                <a:spcPts val="95"/>
              </a:spcBef>
              <a:buSzPct val="75000"/>
              <a:buAutoNum type="arabicPeriod"/>
              <a:tabLst>
                <a:tab pos="545465" algn="l"/>
                <a:tab pos="546100" algn="l"/>
              </a:tabLst>
            </a:pPr>
            <a:r>
              <a:rPr dirty="0" sz="2800" spc="-5">
                <a:solidFill>
                  <a:srgbClr val="003265"/>
                </a:solidFill>
                <a:latin typeface="Arial"/>
                <a:cs typeface="Arial"/>
              </a:rPr>
              <a:t>Artificial Intelligence – A modern</a:t>
            </a:r>
            <a:r>
              <a:rPr dirty="0" sz="2800" spc="40">
                <a:solidFill>
                  <a:srgbClr val="003265"/>
                </a:solidFill>
                <a:latin typeface="Arial"/>
                <a:cs typeface="Arial"/>
              </a:rPr>
              <a:t> </a:t>
            </a:r>
            <a:r>
              <a:rPr dirty="0" sz="2800" spc="-5">
                <a:solidFill>
                  <a:srgbClr val="003265"/>
                </a:solidFill>
                <a:latin typeface="Arial"/>
                <a:cs typeface="Arial"/>
              </a:rPr>
              <a:t>approach,</a:t>
            </a:r>
            <a:endParaRPr sz="2800">
              <a:latin typeface="Arial"/>
              <a:cs typeface="Arial"/>
            </a:endParaRPr>
          </a:p>
          <a:p>
            <a:pPr marL="545465" marR="1493520">
              <a:lnSpc>
                <a:spcPct val="100000"/>
              </a:lnSpc>
            </a:pPr>
            <a:r>
              <a:rPr dirty="0" sz="2800" spc="-5">
                <a:solidFill>
                  <a:srgbClr val="003265"/>
                </a:solidFill>
                <a:latin typeface="Arial"/>
                <a:cs typeface="Arial"/>
              </a:rPr>
              <a:t>S. Russell and P.Norvig, Pearson  Education.</a:t>
            </a:r>
            <a:endParaRPr sz="2800">
              <a:latin typeface="Arial"/>
              <a:cs typeface="Arial"/>
            </a:endParaRPr>
          </a:p>
          <a:p>
            <a:pPr marL="545465" marR="501650" indent="-533400">
              <a:lnSpc>
                <a:spcPct val="100000"/>
              </a:lnSpc>
              <a:spcBef>
                <a:spcPts val="670"/>
              </a:spcBef>
              <a:buSzPct val="75000"/>
              <a:buAutoNum type="arabicPeriod" startAt="2"/>
              <a:tabLst>
                <a:tab pos="545465" algn="l"/>
                <a:tab pos="546100" algn="l"/>
                <a:tab pos="6579234" algn="l"/>
              </a:tabLst>
            </a:pPr>
            <a:r>
              <a:rPr dirty="0" sz="2800" spc="-10">
                <a:solidFill>
                  <a:srgbClr val="003265"/>
                </a:solidFill>
                <a:latin typeface="Arial"/>
                <a:cs typeface="Arial"/>
              </a:rPr>
              <a:t>A</a:t>
            </a:r>
            <a:r>
              <a:rPr dirty="0" sz="2800" spc="-5">
                <a:solidFill>
                  <a:srgbClr val="003265"/>
                </a:solidFill>
                <a:latin typeface="Arial"/>
                <a:cs typeface="Arial"/>
              </a:rPr>
              <a:t>rtifi</a:t>
            </a:r>
            <a:r>
              <a:rPr dirty="0" sz="2800">
                <a:solidFill>
                  <a:srgbClr val="003265"/>
                </a:solidFill>
                <a:latin typeface="Arial"/>
                <a:cs typeface="Arial"/>
              </a:rPr>
              <a:t>c</a:t>
            </a:r>
            <a:r>
              <a:rPr dirty="0" sz="2800" spc="-5">
                <a:solidFill>
                  <a:srgbClr val="003265"/>
                </a:solidFill>
                <a:latin typeface="Arial"/>
                <a:cs typeface="Arial"/>
              </a:rPr>
              <a:t>ial</a:t>
            </a:r>
            <a:r>
              <a:rPr dirty="0" sz="2800" spc="-20">
                <a:solidFill>
                  <a:srgbClr val="003265"/>
                </a:solidFill>
                <a:latin typeface="Arial"/>
                <a:cs typeface="Arial"/>
              </a:rPr>
              <a:t> </a:t>
            </a:r>
            <a:r>
              <a:rPr dirty="0" sz="2800" spc="-5">
                <a:solidFill>
                  <a:srgbClr val="003265"/>
                </a:solidFill>
                <a:latin typeface="Arial"/>
                <a:cs typeface="Arial"/>
              </a:rPr>
              <a:t>Intelligen</a:t>
            </a:r>
            <a:r>
              <a:rPr dirty="0" sz="2800">
                <a:solidFill>
                  <a:srgbClr val="003265"/>
                </a:solidFill>
                <a:latin typeface="Arial"/>
                <a:cs typeface="Arial"/>
              </a:rPr>
              <a:t>c</a:t>
            </a:r>
            <a:r>
              <a:rPr dirty="0" sz="2800" spc="-5">
                <a:solidFill>
                  <a:srgbClr val="003265"/>
                </a:solidFill>
                <a:latin typeface="Arial"/>
                <a:cs typeface="Arial"/>
              </a:rPr>
              <a:t>e,</a:t>
            </a:r>
            <a:r>
              <a:rPr dirty="0" sz="2800" spc="5">
                <a:solidFill>
                  <a:srgbClr val="003265"/>
                </a:solidFill>
                <a:latin typeface="Arial"/>
                <a:cs typeface="Arial"/>
              </a:rPr>
              <a:t> </a:t>
            </a:r>
            <a:r>
              <a:rPr dirty="0" sz="2800" spc="-10">
                <a:solidFill>
                  <a:srgbClr val="003265"/>
                </a:solidFill>
                <a:latin typeface="Arial"/>
                <a:cs typeface="Arial"/>
              </a:rPr>
              <a:t>E</a:t>
            </a:r>
            <a:r>
              <a:rPr dirty="0" sz="2800" spc="-5">
                <a:solidFill>
                  <a:srgbClr val="003265"/>
                </a:solidFill>
                <a:latin typeface="Arial"/>
                <a:cs typeface="Arial"/>
              </a:rPr>
              <a:t>laine</a:t>
            </a:r>
            <a:r>
              <a:rPr dirty="0" sz="2800" spc="5">
                <a:solidFill>
                  <a:srgbClr val="003265"/>
                </a:solidFill>
                <a:latin typeface="Arial"/>
                <a:cs typeface="Arial"/>
              </a:rPr>
              <a:t> </a:t>
            </a:r>
            <a:r>
              <a:rPr dirty="0" sz="2800" spc="-10">
                <a:solidFill>
                  <a:srgbClr val="003265"/>
                </a:solidFill>
                <a:latin typeface="Arial"/>
                <a:cs typeface="Arial"/>
              </a:rPr>
              <a:t>R</a:t>
            </a:r>
            <a:r>
              <a:rPr dirty="0" sz="2800" spc="-5">
                <a:solidFill>
                  <a:srgbClr val="003265"/>
                </a:solidFill>
                <a:latin typeface="Arial"/>
                <a:cs typeface="Arial"/>
              </a:rPr>
              <a:t>i</a:t>
            </a:r>
            <a:r>
              <a:rPr dirty="0" sz="2800">
                <a:solidFill>
                  <a:srgbClr val="003265"/>
                </a:solidFill>
                <a:latin typeface="Arial"/>
                <a:cs typeface="Arial"/>
              </a:rPr>
              <a:t>c</a:t>
            </a:r>
            <a:r>
              <a:rPr dirty="0" sz="2800" spc="-5">
                <a:solidFill>
                  <a:srgbClr val="003265"/>
                </a:solidFill>
                <a:latin typeface="Arial"/>
                <a:cs typeface="Arial"/>
              </a:rPr>
              <a:t>h</a:t>
            </a:r>
            <a:r>
              <a:rPr dirty="0" sz="2800" spc="15">
                <a:solidFill>
                  <a:srgbClr val="003265"/>
                </a:solidFill>
                <a:latin typeface="Arial"/>
                <a:cs typeface="Arial"/>
              </a:rPr>
              <a:t> </a:t>
            </a:r>
            <a:r>
              <a:rPr dirty="0" sz="2800" spc="-5">
                <a:solidFill>
                  <a:srgbClr val="003265"/>
                </a:solidFill>
                <a:latin typeface="Arial"/>
                <a:cs typeface="Arial"/>
              </a:rPr>
              <a:t>and</a:t>
            </a:r>
            <a:r>
              <a:rPr dirty="0" sz="2800">
                <a:solidFill>
                  <a:srgbClr val="003265"/>
                </a:solidFill>
                <a:latin typeface="Arial"/>
                <a:cs typeface="Arial"/>
              </a:rPr>
              <a:t>	</a:t>
            </a:r>
            <a:r>
              <a:rPr dirty="0" sz="2800" spc="-5">
                <a:solidFill>
                  <a:srgbClr val="003265"/>
                </a:solidFill>
                <a:latin typeface="Arial"/>
                <a:cs typeface="Arial"/>
              </a:rPr>
              <a:t>K  </a:t>
            </a:r>
            <a:r>
              <a:rPr dirty="0" sz="2800" spc="-5">
                <a:solidFill>
                  <a:srgbClr val="003265"/>
                </a:solidFill>
                <a:latin typeface="Arial"/>
                <a:cs typeface="Arial"/>
              </a:rPr>
              <a:t>Knight, Tata McGraw Hill, reprint</a:t>
            </a:r>
            <a:r>
              <a:rPr dirty="0" sz="2800" spc="30">
                <a:solidFill>
                  <a:srgbClr val="003265"/>
                </a:solidFill>
                <a:latin typeface="Arial"/>
                <a:cs typeface="Arial"/>
              </a:rPr>
              <a:t> </a:t>
            </a:r>
            <a:r>
              <a:rPr dirty="0" sz="2800" spc="-5">
                <a:solidFill>
                  <a:srgbClr val="003265"/>
                </a:solidFill>
                <a:latin typeface="Arial"/>
                <a:cs typeface="Arial"/>
              </a:rPr>
              <a:t>2003</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hlinkClick r:id="rId2"/>
              </a:rPr>
              <a:t>http://nerogame.org/</a:t>
            </a:r>
            <a:endParaRPr sz="2800">
              <a:latin typeface="Arial"/>
              <a:cs typeface="Arial"/>
            </a:endParaRPr>
          </a:p>
        </p:txBody>
      </p:sp>
      <p:sp>
        <p:nvSpPr>
          <p:cNvPr id="5" name="object 5"/>
          <p:cNvSpPr txBox="1"/>
          <p:nvPr/>
        </p:nvSpPr>
        <p:spPr>
          <a:xfrm>
            <a:off x="6732478" y="6907727"/>
            <a:ext cx="1938020" cy="239395"/>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6" name="object 6"/>
          <p:cNvSpPr txBox="1"/>
          <p:nvPr/>
        </p:nvSpPr>
        <p:spPr>
          <a:xfrm>
            <a:off x="644609" y="6334751"/>
            <a:ext cx="393700" cy="81851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12</a:t>
            </a:r>
            <a:endParaRPr sz="2600">
              <a:latin typeface="Arial"/>
              <a:cs typeface="Arial"/>
            </a:endParaRPr>
          </a:p>
          <a:p>
            <a:pPr marL="12700">
              <a:lnSpc>
                <a:spcPct val="100000"/>
              </a:lnSpc>
            </a:pPr>
            <a:r>
              <a:rPr dirty="0" sz="2600" b="1">
                <a:solidFill>
                  <a:srgbClr val="FFFFFF"/>
                </a:solidFill>
                <a:latin typeface="Arial"/>
                <a:cs typeface="Arial"/>
              </a:rPr>
              <a:t>4</a:t>
            </a:r>
            <a:endParaRPr sz="26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513965" cy="574040"/>
          </a:xfrm>
          <a:prstGeom prst="rect"/>
        </p:spPr>
        <p:txBody>
          <a:bodyPr wrap="square" lIns="0" tIns="12700" rIns="0" bIns="0" rtlCol="0" vert="horz">
            <a:spAutoFit/>
          </a:bodyPr>
          <a:lstStyle/>
          <a:p>
            <a:pPr marL="12700">
              <a:lnSpc>
                <a:spcPct val="100000"/>
              </a:lnSpc>
              <a:spcBef>
                <a:spcPts val="100"/>
              </a:spcBef>
            </a:pPr>
            <a:r>
              <a:rPr dirty="0" spc="-5"/>
              <a:t>Rationality:</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761951"/>
            <a:ext cx="6261100" cy="2809240"/>
          </a:xfrm>
          <a:prstGeom prst="rect">
            <a:avLst/>
          </a:prstGeom>
        </p:spPr>
        <p:txBody>
          <a:bodyPr wrap="square" lIns="0" tIns="99695" rIns="0" bIns="0" rtlCol="0" vert="horz">
            <a:spAutoFit/>
          </a:bodyPr>
          <a:lstStyle/>
          <a:p>
            <a:pPr marL="354965" indent="-342900">
              <a:lnSpc>
                <a:spcPct val="100000"/>
              </a:lnSpc>
              <a:spcBef>
                <a:spcPts val="785"/>
              </a:spcBef>
              <a:buSzPct val="75000"/>
              <a:buFont typeface="Wingdings"/>
              <a:buChar char=""/>
              <a:tabLst>
                <a:tab pos="354965" algn="l"/>
                <a:tab pos="355600" algn="l"/>
              </a:tabLst>
            </a:pPr>
            <a:r>
              <a:rPr dirty="0" sz="2800" spc="-5">
                <a:solidFill>
                  <a:srgbClr val="003265"/>
                </a:solidFill>
                <a:latin typeface="Arial"/>
                <a:cs typeface="Arial"/>
              </a:rPr>
              <a:t>Perceiving the world around</a:t>
            </a:r>
            <a:r>
              <a:rPr dirty="0" sz="2800" spc="40">
                <a:solidFill>
                  <a:srgbClr val="003265"/>
                </a:solidFill>
                <a:latin typeface="Arial"/>
                <a:cs typeface="Arial"/>
              </a:rPr>
              <a:t> </a:t>
            </a:r>
            <a:r>
              <a:rPr dirty="0" sz="2800" spc="-5">
                <a:solidFill>
                  <a:srgbClr val="003265"/>
                </a:solidFill>
                <a:latin typeface="Arial"/>
                <a:cs typeface="Arial"/>
              </a:rPr>
              <a:t>it,</a:t>
            </a:r>
            <a:endParaRPr sz="2800">
              <a:latin typeface="Arial"/>
              <a:cs typeface="Arial"/>
            </a:endParaRPr>
          </a:p>
          <a:p>
            <a:pPr lvl="1" marL="838200" indent="-369570">
              <a:lnSpc>
                <a:spcPct val="100000"/>
              </a:lnSpc>
              <a:spcBef>
                <a:spcPts val="590"/>
              </a:spcBef>
              <a:buSzPct val="75000"/>
              <a:buChar char="–"/>
              <a:tabLst>
                <a:tab pos="838200" algn="l"/>
                <a:tab pos="838835" algn="l"/>
              </a:tabLst>
            </a:pPr>
            <a:r>
              <a:rPr dirty="0" sz="2400">
                <a:solidFill>
                  <a:srgbClr val="003265"/>
                </a:solidFill>
                <a:latin typeface="Arial"/>
                <a:cs typeface="Arial"/>
              </a:rPr>
              <a:t>a </a:t>
            </a:r>
            <a:r>
              <a:rPr dirty="0" sz="2400" spc="-5">
                <a:solidFill>
                  <a:srgbClr val="003265"/>
                </a:solidFill>
                <a:latin typeface="Arial"/>
                <a:cs typeface="Arial"/>
              </a:rPr>
              <a:t>rational agent selects an</a:t>
            </a:r>
            <a:r>
              <a:rPr dirty="0" sz="2400" spc="35">
                <a:solidFill>
                  <a:srgbClr val="003265"/>
                </a:solidFill>
                <a:latin typeface="Arial"/>
                <a:cs typeface="Arial"/>
              </a:rPr>
              <a:t> </a:t>
            </a:r>
            <a:r>
              <a:rPr dirty="0" sz="2400" spc="-5">
                <a:solidFill>
                  <a:srgbClr val="003265"/>
                </a:solidFill>
                <a:latin typeface="Arial"/>
                <a:cs typeface="Arial"/>
              </a:rPr>
              <a:t>action</a:t>
            </a:r>
            <a:endParaRPr sz="2400">
              <a:latin typeface="Arial"/>
              <a:cs typeface="Arial"/>
            </a:endParaRPr>
          </a:p>
          <a:p>
            <a:pPr lvl="1" marL="838200" indent="-369570">
              <a:lnSpc>
                <a:spcPct val="100000"/>
              </a:lnSpc>
              <a:spcBef>
                <a:spcPts val="575"/>
              </a:spcBef>
              <a:buSzPct val="75000"/>
              <a:buChar char="–"/>
              <a:tabLst>
                <a:tab pos="838200" algn="l"/>
                <a:tab pos="838835" algn="l"/>
              </a:tabLst>
            </a:pPr>
            <a:r>
              <a:rPr dirty="0" sz="2400">
                <a:solidFill>
                  <a:srgbClr val="003265"/>
                </a:solidFill>
                <a:latin typeface="Arial"/>
                <a:cs typeface="Arial"/>
              </a:rPr>
              <a:t>to </a:t>
            </a:r>
            <a:r>
              <a:rPr dirty="0" sz="2400" spc="-5">
                <a:solidFill>
                  <a:srgbClr val="003265"/>
                </a:solidFill>
                <a:latin typeface="Arial"/>
                <a:cs typeface="Arial"/>
              </a:rPr>
              <a:t>maximize </a:t>
            </a:r>
            <a:r>
              <a:rPr dirty="0" sz="2400">
                <a:solidFill>
                  <a:srgbClr val="003265"/>
                </a:solidFill>
                <a:latin typeface="Arial"/>
                <a:cs typeface="Arial"/>
              </a:rPr>
              <a:t>the </a:t>
            </a:r>
            <a:r>
              <a:rPr dirty="0" sz="2400" spc="-5">
                <a:solidFill>
                  <a:srgbClr val="003265"/>
                </a:solidFill>
                <a:latin typeface="Arial"/>
                <a:cs typeface="Arial"/>
              </a:rPr>
              <a:t>performance measure</a:t>
            </a:r>
            <a:endParaRPr sz="2400">
              <a:latin typeface="Arial"/>
              <a:cs typeface="Arial"/>
            </a:endParaRPr>
          </a:p>
          <a:p>
            <a:pPr marL="354965" indent="-342900">
              <a:lnSpc>
                <a:spcPct val="100000"/>
              </a:lnSpc>
              <a:spcBef>
                <a:spcPts val="660"/>
              </a:spcBef>
              <a:buSzPct val="75000"/>
              <a:buFont typeface="Wingdings"/>
              <a:buChar char=""/>
              <a:tabLst>
                <a:tab pos="354965" algn="l"/>
                <a:tab pos="355600" algn="l"/>
              </a:tabLst>
            </a:pPr>
            <a:r>
              <a:rPr dirty="0" sz="2800" spc="-5">
                <a:solidFill>
                  <a:srgbClr val="003265"/>
                </a:solidFill>
                <a:latin typeface="Arial"/>
                <a:cs typeface="Arial"/>
              </a:rPr>
              <a:t>Using</a:t>
            </a:r>
            <a:endParaRPr sz="2800">
              <a:latin typeface="Arial"/>
              <a:cs typeface="Arial"/>
            </a:endParaRPr>
          </a:p>
          <a:p>
            <a:pPr lvl="1" marL="756285" indent="-287655">
              <a:lnSpc>
                <a:spcPct val="100000"/>
              </a:lnSpc>
              <a:spcBef>
                <a:spcPts val="590"/>
              </a:spcBef>
              <a:buSzPct val="75000"/>
              <a:buChar char="–"/>
              <a:tabLst>
                <a:tab pos="755650" algn="l"/>
                <a:tab pos="756920" algn="l"/>
              </a:tabLst>
            </a:pPr>
            <a:r>
              <a:rPr dirty="0" sz="2400" spc="-5">
                <a:solidFill>
                  <a:srgbClr val="003265"/>
                </a:solidFill>
                <a:latin typeface="Arial"/>
                <a:cs typeface="Arial"/>
              </a:rPr>
              <a:t>Evidence provided in perception</a:t>
            </a:r>
            <a:r>
              <a:rPr dirty="0" sz="2400" spc="30">
                <a:solidFill>
                  <a:srgbClr val="003265"/>
                </a:solidFill>
                <a:latin typeface="Arial"/>
                <a:cs typeface="Arial"/>
              </a:rPr>
              <a:t> </a:t>
            </a:r>
            <a:r>
              <a:rPr dirty="0" sz="2400" spc="-5">
                <a:solidFill>
                  <a:srgbClr val="003265"/>
                </a:solidFill>
                <a:latin typeface="Arial"/>
                <a:cs typeface="Arial"/>
              </a:rPr>
              <a:t>sensors</a:t>
            </a:r>
            <a:endParaRPr sz="2400">
              <a:latin typeface="Arial"/>
              <a:cs typeface="Arial"/>
            </a:endParaRPr>
          </a:p>
          <a:p>
            <a:pPr lvl="1" marL="756285" indent="-287655">
              <a:lnSpc>
                <a:spcPct val="100000"/>
              </a:lnSpc>
              <a:spcBef>
                <a:spcPts val="575"/>
              </a:spcBef>
              <a:buSzPct val="75000"/>
              <a:buChar char="–"/>
              <a:tabLst>
                <a:tab pos="755650" algn="l"/>
                <a:tab pos="756920" algn="l"/>
              </a:tabLst>
            </a:pPr>
            <a:r>
              <a:rPr dirty="0" sz="2400" spc="-10">
                <a:solidFill>
                  <a:srgbClr val="003265"/>
                </a:solidFill>
                <a:latin typeface="Arial"/>
                <a:cs typeface="Arial"/>
              </a:rPr>
              <a:t>Built </a:t>
            </a:r>
            <a:r>
              <a:rPr dirty="0" sz="2400" spc="-5">
                <a:solidFill>
                  <a:srgbClr val="003265"/>
                </a:solidFill>
                <a:latin typeface="Arial"/>
                <a:cs typeface="Arial"/>
              </a:rPr>
              <a:t>in knowledge of </a:t>
            </a:r>
            <a:r>
              <a:rPr dirty="0" sz="2400">
                <a:solidFill>
                  <a:srgbClr val="003265"/>
                </a:solidFill>
                <a:latin typeface="Arial"/>
                <a:cs typeface="Arial"/>
              </a:rPr>
              <a:t>the</a:t>
            </a:r>
            <a:r>
              <a:rPr dirty="0" sz="2400" spc="40">
                <a:solidFill>
                  <a:srgbClr val="003265"/>
                </a:solidFill>
                <a:latin typeface="Arial"/>
                <a:cs typeface="Arial"/>
              </a:rPr>
              <a:t> </a:t>
            </a:r>
            <a:r>
              <a:rPr dirty="0" sz="2400" spc="-5">
                <a:solidFill>
                  <a:srgbClr val="003265"/>
                </a:solidFill>
                <a:latin typeface="Arial"/>
                <a:cs typeface="Arial"/>
              </a:rPr>
              <a:t>agent</a:t>
            </a:r>
            <a:endParaRPr sz="24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3910965" cy="574040"/>
          </a:xfrm>
          <a:prstGeom prst="rect"/>
        </p:spPr>
        <p:txBody>
          <a:bodyPr wrap="square" lIns="0" tIns="12700" rIns="0" bIns="0" rtlCol="0" vert="horz">
            <a:spAutoFit/>
          </a:bodyPr>
          <a:lstStyle/>
          <a:p>
            <a:pPr marL="12700">
              <a:lnSpc>
                <a:spcPct val="100000"/>
              </a:lnSpc>
              <a:spcBef>
                <a:spcPts val="100"/>
              </a:spcBef>
            </a:pPr>
            <a:r>
              <a:rPr dirty="0" spc="-5"/>
              <a:t>Applications of</a:t>
            </a:r>
            <a:r>
              <a:rPr dirty="0" spc="-65"/>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763710"/>
            <a:ext cx="6826884" cy="3097530"/>
          </a:xfrm>
          <a:prstGeom prst="rect">
            <a:avLst/>
          </a:prstGeom>
        </p:spPr>
        <p:txBody>
          <a:bodyPr wrap="square" lIns="0" tIns="97790" rIns="0" bIns="0" rtlCol="0" vert="horz">
            <a:spAutoFit/>
          </a:bodyPr>
          <a:lstStyle/>
          <a:p>
            <a:pPr marL="354965" indent="-342900">
              <a:lnSpc>
                <a:spcPct val="100000"/>
              </a:lnSpc>
              <a:spcBef>
                <a:spcPts val="770"/>
              </a:spcBef>
              <a:buSzPct val="75000"/>
              <a:buFont typeface="Wingdings"/>
              <a:buChar char=""/>
              <a:tabLst>
                <a:tab pos="354965" algn="l"/>
                <a:tab pos="355600" algn="l"/>
              </a:tabLst>
            </a:pPr>
            <a:r>
              <a:rPr dirty="0" sz="2800" spc="-5">
                <a:solidFill>
                  <a:srgbClr val="003265"/>
                </a:solidFill>
                <a:latin typeface="Arial"/>
                <a:cs typeface="Arial"/>
              </a:rPr>
              <a:t>Video games, Robocup,</a:t>
            </a:r>
            <a:r>
              <a:rPr dirty="0" sz="2800" spc="15">
                <a:solidFill>
                  <a:srgbClr val="003265"/>
                </a:solidFill>
                <a:latin typeface="Arial"/>
                <a:cs typeface="Arial"/>
              </a:rPr>
              <a:t> </a:t>
            </a:r>
            <a:r>
              <a:rPr dirty="0" sz="2800" spc="-10">
                <a:solidFill>
                  <a:srgbClr val="003265"/>
                </a:solidFill>
                <a:latin typeface="Arial"/>
                <a:cs typeface="Arial"/>
              </a:rPr>
              <a:t>NERO</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Theorem</a:t>
            </a:r>
            <a:r>
              <a:rPr dirty="0" sz="2800" spc="5">
                <a:solidFill>
                  <a:srgbClr val="003265"/>
                </a:solidFill>
                <a:latin typeface="Arial"/>
                <a:cs typeface="Arial"/>
              </a:rPr>
              <a:t> </a:t>
            </a:r>
            <a:r>
              <a:rPr dirty="0" sz="2800" spc="-5">
                <a:solidFill>
                  <a:srgbClr val="003265"/>
                </a:solidFill>
                <a:latin typeface="Arial"/>
                <a:cs typeface="Arial"/>
              </a:rPr>
              <a:t>proving</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Speech</a:t>
            </a:r>
            <a:r>
              <a:rPr dirty="0" sz="2800" spc="-10">
                <a:solidFill>
                  <a:srgbClr val="003265"/>
                </a:solidFill>
                <a:latin typeface="Arial"/>
                <a:cs typeface="Arial"/>
              </a:rPr>
              <a:t> </a:t>
            </a:r>
            <a:r>
              <a:rPr dirty="0" sz="2800" spc="-5">
                <a:solidFill>
                  <a:srgbClr val="003265"/>
                </a:solidFill>
                <a:latin typeface="Arial"/>
                <a:cs typeface="Arial"/>
              </a:rPr>
              <a:t>recognition</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Understanding natural language</a:t>
            </a:r>
            <a:r>
              <a:rPr dirty="0" sz="2800" spc="60">
                <a:solidFill>
                  <a:srgbClr val="003265"/>
                </a:solidFill>
                <a:latin typeface="Arial"/>
                <a:cs typeface="Arial"/>
              </a:rPr>
              <a:t> </a:t>
            </a:r>
            <a:r>
              <a:rPr dirty="0" sz="2800" spc="-5">
                <a:solidFill>
                  <a:srgbClr val="003265"/>
                </a:solidFill>
                <a:latin typeface="Arial"/>
                <a:cs typeface="Arial"/>
              </a:rPr>
              <a:t>(stories)</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Machine translation</a:t>
            </a:r>
            <a:r>
              <a:rPr dirty="0" sz="2800" spc="15">
                <a:solidFill>
                  <a:srgbClr val="003265"/>
                </a:solidFill>
                <a:latin typeface="Arial"/>
                <a:cs typeface="Arial"/>
              </a:rPr>
              <a:t> </a:t>
            </a:r>
            <a:r>
              <a:rPr dirty="0" sz="2800" spc="-5">
                <a:solidFill>
                  <a:srgbClr val="003265"/>
                </a:solidFill>
                <a:latin typeface="Arial"/>
                <a:cs typeface="Arial"/>
              </a:rPr>
              <a:t>(English-Russian)</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Robotics (Computer</a:t>
            </a:r>
            <a:r>
              <a:rPr dirty="0" sz="2800" spc="25">
                <a:solidFill>
                  <a:srgbClr val="003265"/>
                </a:solidFill>
                <a:latin typeface="Arial"/>
                <a:cs typeface="Arial"/>
              </a:rPr>
              <a:t> </a:t>
            </a:r>
            <a:r>
              <a:rPr dirty="0" sz="2800" spc="-5">
                <a:solidFill>
                  <a:srgbClr val="003265"/>
                </a:solidFill>
                <a:latin typeface="Arial"/>
                <a:cs typeface="Arial"/>
              </a:rPr>
              <a:t>vision)</a:t>
            </a:r>
            <a:endParaRPr sz="2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316095" cy="574040"/>
          </a:xfrm>
          <a:prstGeom prst="rect"/>
        </p:spPr>
        <p:txBody>
          <a:bodyPr wrap="square" lIns="0" tIns="12700" rIns="0" bIns="0" rtlCol="0" vert="horz">
            <a:spAutoFit/>
          </a:bodyPr>
          <a:lstStyle/>
          <a:p>
            <a:pPr marL="12700">
              <a:lnSpc>
                <a:spcPct val="100000"/>
              </a:lnSpc>
              <a:spcBef>
                <a:spcPts val="100"/>
              </a:spcBef>
            </a:pPr>
            <a:r>
              <a:rPr dirty="0" spc="-5"/>
              <a:t>Machine</a:t>
            </a:r>
            <a:r>
              <a:rPr dirty="0" spc="-55"/>
              <a:t> </a:t>
            </a:r>
            <a:r>
              <a:rPr dirty="0" spc="-5"/>
              <a:t>translation</a:t>
            </a:r>
          </a:p>
        </p:txBody>
      </p:sp>
      <p:sp>
        <p:nvSpPr>
          <p:cNvPr id="3" name="object 3"/>
          <p:cNvSpPr txBox="1"/>
          <p:nvPr/>
        </p:nvSpPr>
        <p:spPr>
          <a:xfrm>
            <a:off x="1380643" y="3361664"/>
            <a:ext cx="6578600" cy="451484"/>
          </a:xfrm>
          <a:prstGeom prst="rect">
            <a:avLst/>
          </a:prstGeom>
        </p:spPr>
        <p:txBody>
          <a:bodyPr wrap="square" lIns="0" tIns="12065" rIns="0" bIns="0" rtlCol="0" vert="horz">
            <a:spAutoFit/>
          </a:bodyPr>
          <a:lstStyle/>
          <a:p>
            <a:pPr marL="354965" indent="-342900">
              <a:lnSpc>
                <a:spcPct val="100000"/>
              </a:lnSpc>
              <a:spcBef>
                <a:spcPts val="95"/>
              </a:spcBef>
              <a:buSzPct val="75000"/>
              <a:buFont typeface="Wingdings"/>
              <a:buChar char=""/>
              <a:tabLst>
                <a:tab pos="354965" algn="l"/>
                <a:tab pos="355600" algn="l"/>
              </a:tabLst>
            </a:pPr>
            <a:r>
              <a:rPr dirty="0" sz="2800" spc="-5">
                <a:solidFill>
                  <a:srgbClr val="003265"/>
                </a:solidFill>
                <a:latin typeface="Arial"/>
                <a:cs typeface="Arial"/>
              </a:rPr>
              <a:t>The spirit is willing but the flesh is</a:t>
            </a:r>
            <a:r>
              <a:rPr dirty="0" sz="2800" spc="45">
                <a:solidFill>
                  <a:srgbClr val="003265"/>
                </a:solidFill>
                <a:latin typeface="Arial"/>
                <a:cs typeface="Arial"/>
              </a:rPr>
              <a:t> </a:t>
            </a:r>
            <a:r>
              <a:rPr dirty="0" sz="2800" spc="-5">
                <a:solidFill>
                  <a:srgbClr val="003265"/>
                </a:solidFill>
                <a:latin typeface="Arial"/>
                <a:cs typeface="Arial"/>
              </a:rPr>
              <a:t>weak</a:t>
            </a:r>
            <a:endParaRPr sz="2800">
              <a:latin typeface="Arial"/>
              <a:cs typeface="Arial"/>
            </a:endParaRP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5078095" cy="574040"/>
          </a:xfrm>
          <a:prstGeom prst="rect"/>
        </p:spPr>
        <p:txBody>
          <a:bodyPr wrap="square" lIns="0" tIns="12700" rIns="0" bIns="0" rtlCol="0" vert="horz">
            <a:spAutoFit/>
          </a:bodyPr>
          <a:lstStyle/>
          <a:p>
            <a:pPr marL="12700">
              <a:lnSpc>
                <a:spcPct val="100000"/>
              </a:lnSpc>
              <a:spcBef>
                <a:spcPts val="100"/>
              </a:spcBef>
            </a:pPr>
            <a:r>
              <a:rPr dirty="0"/>
              <a:t>AI </a:t>
            </a:r>
            <a:r>
              <a:rPr dirty="0" spc="-5"/>
              <a:t>applications</a:t>
            </a:r>
            <a:r>
              <a:rPr dirty="0" spc="-55"/>
              <a:t> </a:t>
            </a:r>
            <a:r>
              <a:rPr dirty="0" spc="-5"/>
              <a:t>(contd.)</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763710"/>
            <a:ext cx="7293609" cy="2585720"/>
          </a:xfrm>
          <a:prstGeom prst="rect">
            <a:avLst/>
          </a:prstGeom>
        </p:spPr>
        <p:txBody>
          <a:bodyPr wrap="square" lIns="0" tIns="97790" rIns="0" bIns="0" rtlCol="0" vert="horz">
            <a:spAutoFit/>
          </a:bodyPr>
          <a:lstStyle/>
          <a:p>
            <a:pPr marL="354965" indent="-342900">
              <a:lnSpc>
                <a:spcPct val="100000"/>
              </a:lnSpc>
              <a:spcBef>
                <a:spcPts val="770"/>
              </a:spcBef>
              <a:buSzPct val="75000"/>
              <a:buFont typeface="Wingdings"/>
              <a:buChar char=""/>
              <a:tabLst>
                <a:tab pos="354965" algn="l"/>
                <a:tab pos="355600" algn="l"/>
              </a:tabLst>
            </a:pPr>
            <a:r>
              <a:rPr dirty="0" sz="2800" spc="-5">
                <a:solidFill>
                  <a:srgbClr val="003265"/>
                </a:solidFill>
                <a:latin typeface="Arial"/>
                <a:cs typeface="Arial"/>
              </a:rPr>
              <a:t>Driving autonomous</a:t>
            </a:r>
            <a:r>
              <a:rPr dirty="0" sz="2800" spc="25">
                <a:solidFill>
                  <a:srgbClr val="003265"/>
                </a:solidFill>
                <a:latin typeface="Arial"/>
                <a:cs typeface="Arial"/>
              </a:rPr>
              <a:t> </a:t>
            </a:r>
            <a:r>
              <a:rPr dirty="0" sz="2800" spc="-5">
                <a:solidFill>
                  <a:srgbClr val="003265"/>
                </a:solidFill>
                <a:latin typeface="Arial"/>
                <a:cs typeface="Arial"/>
              </a:rPr>
              <a:t>vehicles</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Tactical guidance </a:t>
            </a:r>
            <a:r>
              <a:rPr dirty="0" sz="2800">
                <a:solidFill>
                  <a:srgbClr val="003265"/>
                </a:solidFill>
                <a:latin typeface="Arial"/>
                <a:cs typeface="Arial"/>
              </a:rPr>
              <a:t>system </a:t>
            </a:r>
            <a:r>
              <a:rPr dirty="0" sz="2800" spc="-5">
                <a:solidFill>
                  <a:srgbClr val="003265"/>
                </a:solidFill>
                <a:latin typeface="Arial"/>
                <a:cs typeface="Arial"/>
              </a:rPr>
              <a:t>for military</a:t>
            </a:r>
            <a:r>
              <a:rPr dirty="0" sz="2800" spc="30">
                <a:solidFill>
                  <a:srgbClr val="003265"/>
                </a:solidFill>
                <a:latin typeface="Arial"/>
                <a:cs typeface="Arial"/>
              </a:rPr>
              <a:t> </a:t>
            </a:r>
            <a:r>
              <a:rPr dirty="0" sz="2800" spc="-5">
                <a:solidFill>
                  <a:srgbClr val="003265"/>
                </a:solidFill>
                <a:latin typeface="Arial"/>
                <a:cs typeface="Arial"/>
              </a:rPr>
              <a:t>aircraft</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Satellite meta command</a:t>
            </a:r>
            <a:r>
              <a:rPr dirty="0" sz="2800" spc="30">
                <a:solidFill>
                  <a:srgbClr val="003265"/>
                </a:solidFill>
                <a:latin typeface="Arial"/>
                <a:cs typeface="Arial"/>
              </a:rPr>
              <a:t> </a:t>
            </a:r>
            <a:r>
              <a:rPr dirty="0" sz="2800">
                <a:solidFill>
                  <a:srgbClr val="003265"/>
                </a:solidFill>
                <a:latin typeface="Arial"/>
                <a:cs typeface="Arial"/>
              </a:rPr>
              <a:t>system</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Automatic operation of</a:t>
            </a:r>
            <a:r>
              <a:rPr dirty="0" sz="2800" spc="5">
                <a:solidFill>
                  <a:srgbClr val="003265"/>
                </a:solidFill>
                <a:latin typeface="Arial"/>
                <a:cs typeface="Arial"/>
              </a:rPr>
              <a:t> </a:t>
            </a:r>
            <a:r>
              <a:rPr dirty="0" sz="2800" spc="-5">
                <a:solidFill>
                  <a:srgbClr val="003265"/>
                </a:solidFill>
                <a:latin typeface="Arial"/>
                <a:cs typeface="Arial"/>
              </a:rPr>
              <a:t>trains</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Robots for</a:t>
            </a:r>
            <a:r>
              <a:rPr dirty="0" sz="2800">
                <a:solidFill>
                  <a:srgbClr val="003265"/>
                </a:solidFill>
                <a:latin typeface="Arial"/>
                <a:cs typeface="Arial"/>
              </a:rPr>
              <a:t> </a:t>
            </a:r>
            <a:r>
              <a:rPr dirty="0" sz="2800" spc="-5">
                <a:solidFill>
                  <a:srgbClr val="003265"/>
                </a:solidFill>
                <a:latin typeface="Arial"/>
                <a:cs typeface="Arial"/>
              </a:rPr>
              <a:t>micro-surgery</a:t>
            </a:r>
            <a:endParaRPr sz="2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5002530" cy="574040"/>
          </a:xfrm>
          <a:prstGeom prst="rect"/>
        </p:spPr>
        <p:txBody>
          <a:bodyPr wrap="square" lIns="0" tIns="12700" rIns="0" bIns="0" rtlCol="0" vert="horz">
            <a:spAutoFit/>
          </a:bodyPr>
          <a:lstStyle/>
          <a:p>
            <a:pPr marL="12700">
              <a:lnSpc>
                <a:spcPct val="100000"/>
              </a:lnSpc>
              <a:spcBef>
                <a:spcPts val="100"/>
              </a:spcBef>
            </a:pPr>
            <a:r>
              <a:rPr dirty="0"/>
              <a:t>AI </a:t>
            </a:r>
            <a:r>
              <a:rPr dirty="0" spc="-5"/>
              <a:t>in electrical</a:t>
            </a:r>
            <a:r>
              <a:rPr dirty="0" spc="-55"/>
              <a:t> </a:t>
            </a:r>
            <a:r>
              <a:rPr dirty="0" spc="-5"/>
              <a:t>gadgets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763710"/>
            <a:ext cx="7037070" cy="3609975"/>
          </a:xfrm>
          <a:prstGeom prst="rect">
            <a:avLst/>
          </a:prstGeom>
        </p:spPr>
        <p:txBody>
          <a:bodyPr wrap="square" lIns="0" tIns="97790" rIns="0" bIns="0" rtlCol="0" vert="horz">
            <a:spAutoFit/>
          </a:bodyPr>
          <a:lstStyle/>
          <a:p>
            <a:pPr marL="354965" indent="-342900">
              <a:lnSpc>
                <a:spcPct val="100000"/>
              </a:lnSpc>
              <a:spcBef>
                <a:spcPts val="770"/>
              </a:spcBef>
              <a:buSzPct val="75000"/>
              <a:buFont typeface="Wingdings"/>
              <a:buChar char=""/>
              <a:tabLst>
                <a:tab pos="354965" algn="l"/>
                <a:tab pos="355600" algn="l"/>
              </a:tabLst>
            </a:pPr>
            <a:r>
              <a:rPr dirty="0" sz="2800" spc="-5">
                <a:solidFill>
                  <a:srgbClr val="003265"/>
                </a:solidFill>
                <a:latin typeface="Arial"/>
                <a:cs typeface="Arial"/>
              </a:rPr>
              <a:t>Navigation </a:t>
            </a:r>
            <a:r>
              <a:rPr dirty="0" sz="2800">
                <a:solidFill>
                  <a:srgbClr val="003265"/>
                </a:solidFill>
                <a:latin typeface="Arial"/>
                <a:cs typeface="Arial"/>
              </a:rPr>
              <a:t>system </a:t>
            </a:r>
            <a:r>
              <a:rPr dirty="0" sz="2800" spc="-5">
                <a:solidFill>
                  <a:srgbClr val="003265"/>
                </a:solidFill>
                <a:latin typeface="Arial"/>
                <a:cs typeface="Arial"/>
              </a:rPr>
              <a:t>for automatic</a:t>
            </a:r>
            <a:r>
              <a:rPr dirty="0" sz="2800" spc="5">
                <a:solidFill>
                  <a:srgbClr val="003265"/>
                </a:solidFill>
                <a:latin typeface="Arial"/>
                <a:cs typeface="Arial"/>
              </a:rPr>
              <a:t> </a:t>
            </a:r>
            <a:r>
              <a:rPr dirty="0" sz="2800" spc="-5">
                <a:solidFill>
                  <a:srgbClr val="003265"/>
                </a:solidFill>
                <a:latin typeface="Arial"/>
                <a:cs typeface="Arial"/>
              </a:rPr>
              <a:t>cars</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Cruise control for</a:t>
            </a:r>
            <a:r>
              <a:rPr dirty="0" sz="2800" spc="5">
                <a:solidFill>
                  <a:srgbClr val="003265"/>
                </a:solidFill>
                <a:latin typeface="Arial"/>
                <a:cs typeface="Arial"/>
              </a:rPr>
              <a:t> </a:t>
            </a:r>
            <a:r>
              <a:rPr dirty="0" sz="2800" spc="-5">
                <a:solidFill>
                  <a:srgbClr val="003265"/>
                </a:solidFill>
                <a:latin typeface="Arial"/>
                <a:cs typeface="Arial"/>
              </a:rPr>
              <a:t>automobiles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Single button control of washing</a:t>
            </a:r>
            <a:r>
              <a:rPr dirty="0" sz="2800" spc="30">
                <a:solidFill>
                  <a:srgbClr val="003265"/>
                </a:solidFill>
                <a:latin typeface="Arial"/>
                <a:cs typeface="Arial"/>
              </a:rPr>
              <a:t> </a:t>
            </a:r>
            <a:r>
              <a:rPr dirty="0" sz="2800" spc="-5">
                <a:solidFill>
                  <a:srgbClr val="003265"/>
                </a:solidFill>
                <a:latin typeface="Arial"/>
                <a:cs typeface="Arial"/>
              </a:rPr>
              <a:t>machines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Camera</a:t>
            </a:r>
            <a:r>
              <a:rPr dirty="0" sz="2800" spc="10">
                <a:solidFill>
                  <a:srgbClr val="003265"/>
                </a:solidFill>
                <a:latin typeface="Arial"/>
                <a:cs typeface="Arial"/>
              </a:rPr>
              <a:t> </a:t>
            </a:r>
            <a:r>
              <a:rPr dirty="0" sz="2800" spc="-5">
                <a:solidFill>
                  <a:srgbClr val="003265"/>
                </a:solidFill>
                <a:latin typeface="Arial"/>
                <a:cs typeface="Arial"/>
              </a:rPr>
              <a:t>autofocus</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Back light control for</a:t>
            </a:r>
            <a:r>
              <a:rPr dirty="0" sz="2800" spc="-10">
                <a:solidFill>
                  <a:srgbClr val="003265"/>
                </a:solidFill>
                <a:latin typeface="Arial"/>
                <a:cs typeface="Arial"/>
              </a:rPr>
              <a:t> </a:t>
            </a:r>
            <a:r>
              <a:rPr dirty="0" sz="2800" spc="-5">
                <a:solidFill>
                  <a:srgbClr val="003265"/>
                </a:solidFill>
                <a:latin typeface="Arial"/>
                <a:cs typeface="Arial"/>
              </a:rPr>
              <a:t>camcorders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Auto motor control of vacuum</a:t>
            </a:r>
            <a:r>
              <a:rPr dirty="0" sz="2800" spc="20">
                <a:solidFill>
                  <a:srgbClr val="003265"/>
                </a:solidFill>
                <a:latin typeface="Arial"/>
                <a:cs typeface="Arial"/>
              </a:rPr>
              <a:t> </a:t>
            </a:r>
            <a:r>
              <a:rPr dirty="0" sz="2800" spc="-5">
                <a:solidFill>
                  <a:srgbClr val="003265"/>
                </a:solidFill>
                <a:latin typeface="Arial"/>
                <a:cs typeface="Arial"/>
              </a:rPr>
              <a:t>cleaners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Camera aiming for sporting</a:t>
            </a:r>
            <a:r>
              <a:rPr dirty="0" sz="2800" spc="40">
                <a:solidFill>
                  <a:srgbClr val="003265"/>
                </a:solidFill>
                <a:latin typeface="Arial"/>
                <a:cs typeface="Arial"/>
              </a:rPr>
              <a:t> </a:t>
            </a:r>
            <a:r>
              <a:rPr dirty="0" sz="2800" spc="-5">
                <a:solidFill>
                  <a:srgbClr val="003265"/>
                </a:solidFill>
                <a:latin typeface="Arial"/>
                <a:cs typeface="Arial"/>
              </a:rPr>
              <a:t>events</a:t>
            </a:r>
            <a:endParaRPr sz="2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5715635" cy="574040"/>
          </a:xfrm>
          <a:prstGeom prst="rect"/>
        </p:spPr>
        <p:txBody>
          <a:bodyPr wrap="square" lIns="0" tIns="12700" rIns="0" bIns="0" rtlCol="0" vert="horz">
            <a:spAutoFit/>
          </a:bodyPr>
          <a:lstStyle/>
          <a:p>
            <a:pPr marL="12700">
              <a:lnSpc>
                <a:spcPct val="100000"/>
              </a:lnSpc>
              <a:spcBef>
                <a:spcPts val="100"/>
              </a:spcBef>
            </a:pPr>
            <a:r>
              <a:rPr dirty="0" spc="-5"/>
              <a:t>Decision support</a:t>
            </a:r>
            <a:r>
              <a:rPr dirty="0" spc="-70"/>
              <a:t> </a:t>
            </a:r>
            <a:r>
              <a:rPr dirty="0"/>
              <a:t>systems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763710"/>
            <a:ext cx="7317105" cy="3609975"/>
          </a:xfrm>
          <a:prstGeom prst="rect">
            <a:avLst/>
          </a:prstGeom>
        </p:spPr>
        <p:txBody>
          <a:bodyPr wrap="square" lIns="0" tIns="97790" rIns="0" bIns="0" rtlCol="0" vert="horz">
            <a:spAutoFit/>
          </a:bodyPr>
          <a:lstStyle/>
          <a:p>
            <a:pPr marL="354965" indent="-342900">
              <a:lnSpc>
                <a:spcPct val="100000"/>
              </a:lnSpc>
              <a:spcBef>
                <a:spcPts val="770"/>
              </a:spcBef>
              <a:buSzPct val="75000"/>
              <a:buFont typeface="Wingdings"/>
              <a:buChar char=""/>
              <a:tabLst>
                <a:tab pos="354965" algn="l"/>
                <a:tab pos="355600" algn="l"/>
              </a:tabLst>
            </a:pPr>
            <a:r>
              <a:rPr dirty="0" sz="2800" spc="-5">
                <a:solidFill>
                  <a:srgbClr val="003265"/>
                </a:solidFill>
                <a:latin typeface="Arial"/>
                <a:cs typeface="Arial"/>
              </a:rPr>
              <a:t>Medical reasoning</a:t>
            </a:r>
            <a:r>
              <a:rPr dirty="0" sz="2800" spc="15">
                <a:solidFill>
                  <a:srgbClr val="003265"/>
                </a:solidFill>
                <a:latin typeface="Arial"/>
                <a:cs typeface="Arial"/>
              </a:rPr>
              <a:t> </a:t>
            </a:r>
            <a:r>
              <a:rPr dirty="0" sz="2800" spc="-5">
                <a:solidFill>
                  <a:srgbClr val="003265"/>
                </a:solidFill>
                <a:latin typeface="Arial"/>
                <a:cs typeface="Arial"/>
              </a:rPr>
              <a:t>systems</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Planning rocket launching, large</a:t>
            </a:r>
            <a:r>
              <a:rPr dirty="0" sz="2800" spc="55">
                <a:solidFill>
                  <a:srgbClr val="003265"/>
                </a:solidFill>
                <a:latin typeface="Arial"/>
                <a:cs typeface="Arial"/>
              </a:rPr>
              <a:t> </a:t>
            </a:r>
            <a:r>
              <a:rPr dirty="0" sz="2800" spc="-5">
                <a:solidFill>
                  <a:srgbClr val="003265"/>
                </a:solidFill>
                <a:latin typeface="Arial"/>
                <a:cs typeface="Arial"/>
              </a:rPr>
              <a:t>assemblies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Intelligent tutoring</a:t>
            </a:r>
            <a:r>
              <a:rPr dirty="0" sz="2800" spc="-15">
                <a:solidFill>
                  <a:srgbClr val="003265"/>
                </a:solidFill>
                <a:latin typeface="Arial"/>
                <a:cs typeface="Arial"/>
              </a:rPr>
              <a:t> </a:t>
            </a:r>
            <a:r>
              <a:rPr dirty="0" sz="2800" spc="-5">
                <a:solidFill>
                  <a:srgbClr val="003265"/>
                </a:solidFill>
                <a:latin typeface="Arial"/>
                <a:cs typeface="Arial"/>
              </a:rPr>
              <a:t>systems</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Fault diagnosis in power</a:t>
            </a:r>
            <a:r>
              <a:rPr dirty="0" sz="2800" spc="30">
                <a:solidFill>
                  <a:srgbClr val="003265"/>
                </a:solidFill>
                <a:latin typeface="Arial"/>
                <a:cs typeface="Arial"/>
              </a:rPr>
              <a:t> </a:t>
            </a:r>
            <a:r>
              <a:rPr dirty="0" sz="2800" spc="-5">
                <a:solidFill>
                  <a:srgbClr val="003265"/>
                </a:solidFill>
                <a:latin typeface="Arial"/>
                <a:cs typeface="Arial"/>
              </a:rPr>
              <a:t>plants</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dirty="0" sz="2800" spc="-5">
                <a:solidFill>
                  <a:srgbClr val="003265"/>
                </a:solidFill>
                <a:latin typeface="Arial"/>
                <a:cs typeface="Arial"/>
              </a:rPr>
              <a:t>Direct</a:t>
            </a:r>
            <a:r>
              <a:rPr dirty="0" sz="2800" spc="-15">
                <a:solidFill>
                  <a:srgbClr val="003265"/>
                </a:solidFill>
                <a:latin typeface="Arial"/>
                <a:cs typeface="Arial"/>
              </a:rPr>
              <a:t> </a:t>
            </a:r>
            <a:r>
              <a:rPr dirty="0" sz="2800" spc="-5">
                <a:solidFill>
                  <a:srgbClr val="003265"/>
                </a:solidFill>
                <a:latin typeface="Arial"/>
                <a:cs typeface="Arial"/>
              </a:rPr>
              <a:t>marketing</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Fraud detection for</a:t>
            </a:r>
            <a:r>
              <a:rPr dirty="0" sz="2800" spc="10">
                <a:solidFill>
                  <a:srgbClr val="003265"/>
                </a:solidFill>
                <a:latin typeface="Arial"/>
                <a:cs typeface="Arial"/>
              </a:rPr>
              <a:t> </a:t>
            </a:r>
            <a:r>
              <a:rPr dirty="0" sz="2800" spc="-5">
                <a:solidFill>
                  <a:srgbClr val="003265"/>
                </a:solidFill>
                <a:latin typeface="Arial"/>
                <a:cs typeface="Arial"/>
              </a:rPr>
              <a:t>finance</a:t>
            </a:r>
            <a:endParaRPr sz="2800">
              <a:latin typeface="Arial"/>
              <a:cs typeface="Arial"/>
            </a:endParaRPr>
          </a:p>
          <a:p>
            <a:pPr marL="354965" indent="-342900">
              <a:lnSpc>
                <a:spcPct val="100000"/>
              </a:lnSpc>
              <a:spcBef>
                <a:spcPts val="670"/>
              </a:spcBef>
              <a:buSzPct val="75000"/>
              <a:buFont typeface="Wingdings"/>
              <a:buChar char=""/>
              <a:tabLst>
                <a:tab pos="354965" algn="l"/>
                <a:tab pos="355600" algn="l"/>
              </a:tabLst>
            </a:pPr>
            <a:r>
              <a:rPr dirty="0" sz="2800" spc="-5">
                <a:solidFill>
                  <a:srgbClr val="003265"/>
                </a:solidFill>
                <a:latin typeface="Arial"/>
                <a:cs typeface="Arial"/>
              </a:rPr>
              <a:t>Stock market</a:t>
            </a:r>
            <a:r>
              <a:rPr dirty="0" sz="2800" spc="-15">
                <a:solidFill>
                  <a:srgbClr val="003265"/>
                </a:solidFill>
                <a:latin typeface="Arial"/>
                <a:cs typeface="Arial"/>
              </a:rPr>
              <a:t> </a:t>
            </a:r>
            <a:r>
              <a:rPr dirty="0" sz="2800" spc="-5">
                <a:solidFill>
                  <a:srgbClr val="003265"/>
                </a:solidFill>
                <a:latin typeface="Arial"/>
                <a:cs typeface="Arial"/>
              </a:rPr>
              <a:t>predictions</a:t>
            </a:r>
            <a:endParaRPr sz="2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640965" cy="574040"/>
          </a:xfrm>
          <a:prstGeom prst="rect"/>
        </p:spPr>
        <p:txBody>
          <a:bodyPr wrap="square" lIns="0" tIns="12700" rIns="0" bIns="0" rtlCol="0" vert="horz">
            <a:spAutoFit/>
          </a:bodyPr>
          <a:lstStyle/>
          <a:p>
            <a:pPr marL="12700">
              <a:lnSpc>
                <a:spcPct val="100000"/>
              </a:lnSpc>
              <a:spcBef>
                <a:spcPts val="100"/>
              </a:spcBef>
              <a:tabLst>
                <a:tab pos="722630" algn="l"/>
              </a:tabLst>
            </a:pPr>
            <a:r>
              <a:rPr dirty="0"/>
              <a:t>AI	</a:t>
            </a:r>
            <a:r>
              <a:rPr dirty="0" spc="-5"/>
              <a:t>pioneers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761951"/>
            <a:ext cx="6645275" cy="3321050"/>
          </a:xfrm>
          <a:prstGeom prst="rect">
            <a:avLst/>
          </a:prstGeom>
        </p:spPr>
        <p:txBody>
          <a:bodyPr wrap="square" lIns="0" tIns="99695" rIns="0" bIns="0" rtlCol="0" vert="horz">
            <a:spAutoFit/>
          </a:bodyPr>
          <a:lstStyle/>
          <a:p>
            <a:pPr marL="354965" indent="-342900">
              <a:lnSpc>
                <a:spcPct val="100000"/>
              </a:lnSpc>
              <a:spcBef>
                <a:spcPts val="785"/>
              </a:spcBef>
              <a:buSzPct val="75000"/>
              <a:buFont typeface="Wingdings"/>
              <a:buChar char=""/>
              <a:tabLst>
                <a:tab pos="354965" algn="l"/>
                <a:tab pos="355600" algn="l"/>
              </a:tabLst>
            </a:pPr>
            <a:r>
              <a:rPr dirty="0" sz="2800" spc="-5">
                <a:solidFill>
                  <a:srgbClr val="003265"/>
                </a:solidFill>
                <a:latin typeface="Arial"/>
                <a:cs typeface="Arial"/>
              </a:rPr>
              <a:t>Alan</a:t>
            </a:r>
            <a:r>
              <a:rPr dirty="0" sz="2800" spc="-10">
                <a:solidFill>
                  <a:srgbClr val="003265"/>
                </a:solidFill>
                <a:latin typeface="Arial"/>
                <a:cs typeface="Arial"/>
              </a:rPr>
              <a:t> </a:t>
            </a:r>
            <a:r>
              <a:rPr dirty="0" sz="2800" spc="-5">
                <a:solidFill>
                  <a:srgbClr val="003265"/>
                </a:solidFill>
                <a:latin typeface="Arial"/>
                <a:cs typeface="Arial"/>
              </a:rPr>
              <a:t>Turing(1912-1954)</a:t>
            </a:r>
            <a:endParaRPr sz="2800">
              <a:latin typeface="Arial"/>
              <a:cs typeface="Arial"/>
            </a:endParaRPr>
          </a:p>
          <a:p>
            <a:pPr lvl="1" marL="756285" indent="-287655">
              <a:lnSpc>
                <a:spcPct val="100000"/>
              </a:lnSpc>
              <a:spcBef>
                <a:spcPts val="590"/>
              </a:spcBef>
              <a:buSzPct val="75000"/>
              <a:buChar char="–"/>
              <a:tabLst>
                <a:tab pos="755650" algn="l"/>
                <a:tab pos="756920" algn="l"/>
              </a:tabLst>
            </a:pPr>
            <a:r>
              <a:rPr dirty="0" sz="2400" spc="-5">
                <a:solidFill>
                  <a:srgbClr val="003265"/>
                </a:solidFill>
                <a:latin typeface="Arial"/>
                <a:cs typeface="Arial"/>
              </a:rPr>
              <a:t>Father of computer science</a:t>
            </a:r>
            <a:endParaRPr sz="2400">
              <a:latin typeface="Arial"/>
              <a:cs typeface="Arial"/>
            </a:endParaRPr>
          </a:p>
          <a:p>
            <a:pPr lvl="1" marL="756285" indent="-287655">
              <a:lnSpc>
                <a:spcPct val="100000"/>
              </a:lnSpc>
              <a:spcBef>
                <a:spcPts val="575"/>
              </a:spcBef>
              <a:buSzPct val="75000"/>
              <a:buChar char="–"/>
              <a:tabLst>
                <a:tab pos="755650" algn="l"/>
                <a:tab pos="756920" algn="l"/>
              </a:tabLst>
            </a:pPr>
            <a:r>
              <a:rPr dirty="0" sz="2400" spc="-5">
                <a:solidFill>
                  <a:srgbClr val="003265"/>
                </a:solidFill>
                <a:latin typeface="Arial"/>
                <a:cs typeface="Arial"/>
              </a:rPr>
              <a:t>Turing </a:t>
            </a:r>
            <a:r>
              <a:rPr dirty="0" sz="2400">
                <a:solidFill>
                  <a:srgbClr val="003265"/>
                </a:solidFill>
                <a:latin typeface="Arial"/>
                <a:cs typeface="Arial"/>
              </a:rPr>
              <a:t>test for</a:t>
            </a:r>
            <a:r>
              <a:rPr dirty="0" sz="2400" spc="-25">
                <a:solidFill>
                  <a:srgbClr val="003265"/>
                </a:solidFill>
                <a:latin typeface="Arial"/>
                <a:cs typeface="Arial"/>
              </a:rPr>
              <a:t> </a:t>
            </a:r>
            <a:r>
              <a:rPr dirty="0" sz="2400" spc="-5">
                <a:solidFill>
                  <a:srgbClr val="003265"/>
                </a:solidFill>
                <a:latin typeface="Arial"/>
                <a:cs typeface="Arial"/>
              </a:rPr>
              <a:t>AI</a:t>
            </a:r>
            <a:endParaRPr sz="2400">
              <a:latin typeface="Arial"/>
              <a:cs typeface="Arial"/>
            </a:endParaRPr>
          </a:p>
          <a:p>
            <a:pPr marL="354965" indent="-342900">
              <a:lnSpc>
                <a:spcPct val="100000"/>
              </a:lnSpc>
              <a:spcBef>
                <a:spcPts val="660"/>
              </a:spcBef>
              <a:buSzPct val="75000"/>
              <a:buFont typeface="Wingdings"/>
              <a:buChar char=""/>
              <a:tabLst>
                <a:tab pos="354965" algn="l"/>
                <a:tab pos="355600" algn="l"/>
              </a:tabLst>
            </a:pPr>
            <a:r>
              <a:rPr dirty="0" sz="2800" spc="-5">
                <a:solidFill>
                  <a:srgbClr val="003265"/>
                </a:solidFill>
                <a:latin typeface="Arial"/>
                <a:cs typeface="Arial"/>
              </a:rPr>
              <a:t>Marvin Minsky</a:t>
            </a:r>
            <a:r>
              <a:rPr dirty="0" sz="2800">
                <a:solidFill>
                  <a:srgbClr val="003265"/>
                </a:solidFill>
                <a:latin typeface="Arial"/>
                <a:cs typeface="Arial"/>
              </a:rPr>
              <a:t> </a:t>
            </a:r>
            <a:r>
              <a:rPr dirty="0" sz="2800" spc="-5">
                <a:solidFill>
                  <a:srgbClr val="003265"/>
                </a:solidFill>
                <a:latin typeface="Arial"/>
                <a:cs typeface="Arial"/>
              </a:rPr>
              <a:t>(MIT)</a:t>
            </a:r>
            <a:endParaRPr sz="2800">
              <a:latin typeface="Arial"/>
              <a:cs typeface="Arial"/>
            </a:endParaRPr>
          </a:p>
          <a:p>
            <a:pPr lvl="1" marL="756285" indent="-287655">
              <a:lnSpc>
                <a:spcPct val="100000"/>
              </a:lnSpc>
              <a:spcBef>
                <a:spcPts val="590"/>
              </a:spcBef>
              <a:buSzPct val="75000"/>
              <a:buChar char="–"/>
              <a:tabLst>
                <a:tab pos="755650" algn="l"/>
                <a:tab pos="756920" algn="l"/>
              </a:tabLst>
            </a:pPr>
            <a:r>
              <a:rPr dirty="0" sz="2400" spc="-10">
                <a:solidFill>
                  <a:srgbClr val="003265"/>
                </a:solidFill>
                <a:latin typeface="Arial"/>
                <a:cs typeface="Arial"/>
              </a:rPr>
              <a:t>Built </a:t>
            </a:r>
            <a:r>
              <a:rPr dirty="0" sz="2400" spc="-5">
                <a:solidFill>
                  <a:srgbClr val="003265"/>
                </a:solidFill>
                <a:latin typeface="Arial"/>
                <a:cs typeface="Arial"/>
              </a:rPr>
              <a:t>first Neural network computer</a:t>
            </a:r>
            <a:r>
              <a:rPr dirty="0" sz="2400" spc="55">
                <a:solidFill>
                  <a:srgbClr val="003265"/>
                </a:solidFill>
                <a:latin typeface="Arial"/>
                <a:cs typeface="Arial"/>
              </a:rPr>
              <a:t> </a:t>
            </a:r>
            <a:r>
              <a:rPr dirty="0" sz="2400" spc="-10">
                <a:solidFill>
                  <a:srgbClr val="003265"/>
                </a:solidFill>
                <a:latin typeface="Arial"/>
                <a:cs typeface="Arial"/>
              </a:rPr>
              <a:t>SNARC</a:t>
            </a:r>
            <a:endParaRPr sz="2400">
              <a:latin typeface="Arial"/>
              <a:cs typeface="Arial"/>
            </a:endParaRPr>
          </a:p>
          <a:p>
            <a:pPr marL="354965" indent="-342900">
              <a:lnSpc>
                <a:spcPct val="100000"/>
              </a:lnSpc>
              <a:spcBef>
                <a:spcPts val="655"/>
              </a:spcBef>
              <a:buSzPct val="75000"/>
              <a:buFont typeface="Wingdings"/>
              <a:buChar char=""/>
              <a:tabLst>
                <a:tab pos="354965" algn="l"/>
                <a:tab pos="355600" algn="l"/>
                <a:tab pos="2945765" algn="l"/>
              </a:tabLst>
            </a:pPr>
            <a:r>
              <a:rPr dirty="0" sz="2800" spc="-5">
                <a:solidFill>
                  <a:srgbClr val="003265"/>
                </a:solidFill>
                <a:latin typeface="Arial"/>
                <a:cs typeface="Arial"/>
              </a:rPr>
              <a:t>John</a:t>
            </a:r>
            <a:r>
              <a:rPr dirty="0" sz="2800" spc="5">
                <a:solidFill>
                  <a:srgbClr val="003265"/>
                </a:solidFill>
                <a:latin typeface="Arial"/>
                <a:cs typeface="Arial"/>
              </a:rPr>
              <a:t> </a:t>
            </a:r>
            <a:r>
              <a:rPr dirty="0" sz="2800" spc="-5">
                <a:solidFill>
                  <a:srgbClr val="003265"/>
                </a:solidFill>
                <a:latin typeface="Arial"/>
                <a:cs typeface="Arial"/>
              </a:rPr>
              <a:t>McCarthy	( Stanford University )</a:t>
            </a:r>
            <a:endParaRPr sz="2800">
              <a:latin typeface="Arial"/>
              <a:cs typeface="Arial"/>
            </a:endParaRPr>
          </a:p>
          <a:p>
            <a:pPr lvl="1" marL="756285" indent="-287655">
              <a:lnSpc>
                <a:spcPct val="100000"/>
              </a:lnSpc>
              <a:spcBef>
                <a:spcPts val="590"/>
              </a:spcBef>
              <a:buSzPct val="75000"/>
              <a:buChar char="–"/>
              <a:tabLst>
                <a:tab pos="755650" algn="l"/>
                <a:tab pos="756920" algn="l"/>
              </a:tabLst>
            </a:pPr>
            <a:r>
              <a:rPr dirty="0" sz="2400" spc="-5">
                <a:solidFill>
                  <a:srgbClr val="003265"/>
                </a:solidFill>
                <a:latin typeface="Arial"/>
                <a:cs typeface="Arial"/>
              </a:rPr>
              <a:t>Developed LISP, AI programming</a:t>
            </a:r>
            <a:r>
              <a:rPr dirty="0" sz="2400" spc="-20">
                <a:solidFill>
                  <a:srgbClr val="003265"/>
                </a:solidFill>
                <a:latin typeface="Arial"/>
                <a:cs typeface="Arial"/>
              </a:rPr>
              <a:t> </a:t>
            </a:r>
            <a:r>
              <a:rPr dirty="0" sz="2400" spc="-5">
                <a:solidFill>
                  <a:srgbClr val="003265"/>
                </a:solidFill>
                <a:latin typeface="Arial"/>
                <a:cs typeface="Arial"/>
              </a:rPr>
              <a:t>language</a:t>
            </a:r>
            <a:endParaRPr sz="24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863694"/>
            <a:ext cx="3005455" cy="391160"/>
          </a:xfrm>
          <a:prstGeom prst="rect"/>
        </p:spPr>
        <p:txBody>
          <a:bodyPr wrap="square" lIns="0" tIns="12700" rIns="0" bIns="0" rtlCol="0" vert="horz">
            <a:spAutoFit/>
          </a:bodyPr>
          <a:lstStyle/>
          <a:p>
            <a:pPr marL="12700">
              <a:lnSpc>
                <a:spcPct val="100000"/>
              </a:lnSpc>
              <a:spcBef>
                <a:spcPts val="100"/>
              </a:spcBef>
            </a:pPr>
            <a:r>
              <a:rPr dirty="0" sz="2400" spc="-5"/>
              <a:t>Artificial</a:t>
            </a:r>
            <a:r>
              <a:rPr dirty="0" sz="2400" spc="-45"/>
              <a:t> </a:t>
            </a:r>
            <a:r>
              <a:rPr dirty="0" sz="2400" spc="-5"/>
              <a:t>Intelligence</a:t>
            </a:r>
            <a:endParaRPr sz="2400"/>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228253" y="2733838"/>
            <a:ext cx="7535545" cy="3994785"/>
          </a:xfrm>
          <a:prstGeom prst="rect">
            <a:avLst/>
          </a:prstGeom>
        </p:spPr>
        <p:txBody>
          <a:bodyPr wrap="square" lIns="0" tIns="55879" rIns="0" bIns="0" rtlCol="0" vert="horz">
            <a:spAutoFit/>
          </a:bodyPr>
          <a:lstStyle/>
          <a:p>
            <a:pPr marL="354965" marR="213360" indent="-342900">
              <a:lnSpc>
                <a:spcPct val="80000"/>
              </a:lnSpc>
              <a:spcBef>
                <a:spcPts val="439"/>
              </a:spcBef>
              <a:buSzPct val="75000"/>
              <a:buFont typeface="Wingdings"/>
              <a:buChar char=""/>
              <a:tabLst>
                <a:tab pos="354965" algn="l"/>
                <a:tab pos="355600" algn="l"/>
              </a:tabLst>
            </a:pPr>
            <a:r>
              <a:rPr dirty="0" sz="1400" spc="-5" b="1">
                <a:solidFill>
                  <a:srgbClr val="003265"/>
                </a:solidFill>
                <a:latin typeface="Arial"/>
                <a:cs typeface="Arial"/>
              </a:rPr>
              <a:t>Herbert Simon: </a:t>
            </a:r>
            <a:r>
              <a:rPr dirty="0" sz="1400" b="1">
                <a:solidFill>
                  <a:srgbClr val="003265"/>
                </a:solidFill>
                <a:latin typeface="Arial"/>
                <a:cs typeface="Arial"/>
              </a:rPr>
              <a:t>We call </a:t>
            </a:r>
            <a:r>
              <a:rPr dirty="0" sz="1400" spc="-5" b="1">
                <a:solidFill>
                  <a:srgbClr val="003265"/>
                </a:solidFill>
                <a:latin typeface="Arial"/>
                <a:cs typeface="Arial"/>
              </a:rPr>
              <a:t>programs intelligent </a:t>
            </a:r>
            <a:r>
              <a:rPr dirty="0" sz="1400" b="1">
                <a:solidFill>
                  <a:srgbClr val="003265"/>
                </a:solidFill>
                <a:latin typeface="Arial"/>
                <a:cs typeface="Arial"/>
              </a:rPr>
              <a:t>if </a:t>
            </a:r>
            <a:r>
              <a:rPr dirty="0" sz="1400" spc="-5" b="1">
                <a:solidFill>
                  <a:srgbClr val="003265"/>
                </a:solidFill>
                <a:latin typeface="Arial"/>
                <a:cs typeface="Arial"/>
              </a:rPr>
              <a:t>they exhibit behaviors that </a:t>
            </a:r>
            <a:r>
              <a:rPr dirty="0" sz="1400" b="1">
                <a:solidFill>
                  <a:srgbClr val="003265"/>
                </a:solidFill>
                <a:latin typeface="Arial"/>
                <a:cs typeface="Arial"/>
              </a:rPr>
              <a:t>would </a:t>
            </a:r>
            <a:r>
              <a:rPr dirty="0" sz="1400" spc="-5" b="1">
                <a:solidFill>
                  <a:srgbClr val="003265"/>
                </a:solidFill>
                <a:latin typeface="Arial"/>
                <a:cs typeface="Arial"/>
              </a:rPr>
              <a:t>be  regarded intelligent </a:t>
            </a:r>
            <a:r>
              <a:rPr dirty="0" sz="1400" b="1">
                <a:solidFill>
                  <a:srgbClr val="003265"/>
                </a:solidFill>
                <a:latin typeface="Arial"/>
                <a:cs typeface="Arial"/>
              </a:rPr>
              <a:t>if </a:t>
            </a:r>
            <a:r>
              <a:rPr dirty="0" sz="1400" spc="-5" b="1">
                <a:solidFill>
                  <a:srgbClr val="003265"/>
                </a:solidFill>
                <a:latin typeface="Arial"/>
                <a:cs typeface="Arial"/>
              </a:rPr>
              <a:t>they </a:t>
            </a:r>
            <a:r>
              <a:rPr dirty="0" sz="1400" spc="10" b="1">
                <a:solidFill>
                  <a:srgbClr val="003265"/>
                </a:solidFill>
                <a:latin typeface="Arial"/>
                <a:cs typeface="Arial"/>
              </a:rPr>
              <a:t>were </a:t>
            </a:r>
            <a:r>
              <a:rPr dirty="0" sz="1400" spc="-5" b="1">
                <a:solidFill>
                  <a:srgbClr val="003265"/>
                </a:solidFill>
                <a:latin typeface="Arial"/>
                <a:cs typeface="Arial"/>
              </a:rPr>
              <a:t>exhibited by human</a:t>
            </a:r>
            <a:r>
              <a:rPr dirty="0" sz="1400" spc="-265" b="1">
                <a:solidFill>
                  <a:srgbClr val="003265"/>
                </a:solidFill>
                <a:latin typeface="Arial"/>
                <a:cs typeface="Arial"/>
              </a:rPr>
              <a:t> </a:t>
            </a:r>
            <a:r>
              <a:rPr dirty="0" sz="1400" spc="-5" b="1">
                <a:solidFill>
                  <a:srgbClr val="003265"/>
                </a:solidFill>
                <a:latin typeface="Arial"/>
                <a:cs typeface="Arial"/>
              </a:rPr>
              <a:t>beings.</a:t>
            </a:r>
            <a:endParaRPr sz="1400">
              <a:latin typeface="Arial"/>
              <a:cs typeface="Arial"/>
            </a:endParaRPr>
          </a:p>
          <a:p>
            <a:pPr>
              <a:lnSpc>
                <a:spcPct val="100000"/>
              </a:lnSpc>
              <a:buClr>
                <a:srgbClr val="003265"/>
              </a:buClr>
              <a:buFont typeface="Wingdings"/>
              <a:buChar char=""/>
            </a:pPr>
            <a:endParaRPr sz="1750">
              <a:latin typeface="Arial"/>
              <a:cs typeface="Arial"/>
            </a:endParaRPr>
          </a:p>
          <a:p>
            <a:pPr marL="354965" marR="78740" indent="-342900">
              <a:lnSpc>
                <a:spcPct val="80000"/>
              </a:lnSpc>
              <a:buSzPct val="75000"/>
              <a:buFont typeface="Wingdings"/>
              <a:buChar char=""/>
              <a:tabLst>
                <a:tab pos="354965" algn="l"/>
                <a:tab pos="355600" algn="l"/>
              </a:tabLst>
            </a:pPr>
            <a:r>
              <a:rPr dirty="0" sz="1400" b="1">
                <a:solidFill>
                  <a:srgbClr val="003265"/>
                </a:solidFill>
                <a:latin typeface="Arial"/>
                <a:cs typeface="Arial"/>
              </a:rPr>
              <a:t>Elaine </a:t>
            </a:r>
            <a:r>
              <a:rPr dirty="0" sz="1400" spc="-5" b="1">
                <a:solidFill>
                  <a:srgbClr val="003265"/>
                </a:solidFill>
                <a:latin typeface="Arial"/>
                <a:cs typeface="Arial"/>
              </a:rPr>
              <a:t>Rich: </a:t>
            </a:r>
            <a:r>
              <a:rPr dirty="0" sz="1400" spc="-25" b="1">
                <a:solidFill>
                  <a:srgbClr val="003265"/>
                </a:solidFill>
                <a:latin typeface="Arial"/>
                <a:cs typeface="Arial"/>
              </a:rPr>
              <a:t>AI </a:t>
            </a:r>
            <a:r>
              <a:rPr dirty="0" sz="1400" b="1">
                <a:solidFill>
                  <a:srgbClr val="003265"/>
                </a:solidFill>
                <a:latin typeface="Arial"/>
                <a:cs typeface="Arial"/>
              </a:rPr>
              <a:t>is </a:t>
            </a:r>
            <a:r>
              <a:rPr dirty="0" sz="1400" spc="-5" b="1">
                <a:solidFill>
                  <a:srgbClr val="003265"/>
                </a:solidFill>
                <a:latin typeface="Arial"/>
                <a:cs typeface="Arial"/>
              </a:rPr>
              <a:t>the study of techniques for solving exponentially hard problems </a:t>
            </a:r>
            <a:r>
              <a:rPr dirty="0" sz="1400" b="1">
                <a:solidFill>
                  <a:srgbClr val="003265"/>
                </a:solidFill>
                <a:latin typeface="Arial"/>
                <a:cs typeface="Arial"/>
              </a:rPr>
              <a:t>in  </a:t>
            </a:r>
            <a:r>
              <a:rPr dirty="0" sz="1400" spc="-10" b="1">
                <a:solidFill>
                  <a:srgbClr val="003265"/>
                </a:solidFill>
                <a:latin typeface="Arial"/>
                <a:cs typeface="Arial"/>
              </a:rPr>
              <a:t>polynomial </a:t>
            </a:r>
            <a:r>
              <a:rPr dirty="0" sz="1400" b="1">
                <a:solidFill>
                  <a:srgbClr val="003265"/>
                </a:solidFill>
                <a:latin typeface="Arial"/>
                <a:cs typeface="Arial"/>
              </a:rPr>
              <a:t>time </a:t>
            </a:r>
            <a:r>
              <a:rPr dirty="0" sz="1400" spc="-5" b="1">
                <a:solidFill>
                  <a:srgbClr val="003265"/>
                </a:solidFill>
                <a:latin typeface="Arial"/>
                <a:cs typeface="Arial"/>
              </a:rPr>
              <a:t>by exploiting knowledge about the problem</a:t>
            </a:r>
            <a:r>
              <a:rPr dirty="0" sz="1400" spc="-160" b="1">
                <a:solidFill>
                  <a:srgbClr val="003265"/>
                </a:solidFill>
                <a:latin typeface="Arial"/>
                <a:cs typeface="Arial"/>
              </a:rPr>
              <a:t> </a:t>
            </a:r>
            <a:r>
              <a:rPr dirty="0" sz="1400" spc="-5" b="1">
                <a:solidFill>
                  <a:srgbClr val="003265"/>
                </a:solidFill>
                <a:latin typeface="Arial"/>
                <a:cs typeface="Arial"/>
              </a:rPr>
              <a:t>domain.</a:t>
            </a:r>
            <a:endParaRPr sz="1400">
              <a:latin typeface="Arial"/>
              <a:cs typeface="Arial"/>
            </a:endParaRPr>
          </a:p>
          <a:p>
            <a:pPr>
              <a:lnSpc>
                <a:spcPct val="100000"/>
              </a:lnSpc>
              <a:spcBef>
                <a:spcPts val="5"/>
              </a:spcBef>
              <a:buClr>
                <a:srgbClr val="003265"/>
              </a:buClr>
              <a:buFont typeface="Wingdings"/>
              <a:buChar char=""/>
            </a:pPr>
            <a:endParaRPr sz="1750">
              <a:latin typeface="Arial"/>
              <a:cs typeface="Arial"/>
            </a:endParaRPr>
          </a:p>
          <a:p>
            <a:pPr marL="354965" marR="49530" indent="-342900">
              <a:lnSpc>
                <a:spcPct val="80000"/>
              </a:lnSpc>
              <a:buSzPct val="75000"/>
              <a:buFont typeface="Wingdings"/>
              <a:buChar char=""/>
              <a:tabLst>
                <a:tab pos="354965" algn="l"/>
                <a:tab pos="355600" algn="l"/>
              </a:tabLst>
            </a:pPr>
            <a:r>
              <a:rPr dirty="0" sz="1400" b="1">
                <a:solidFill>
                  <a:srgbClr val="003265"/>
                </a:solidFill>
                <a:latin typeface="Arial"/>
                <a:cs typeface="Arial"/>
              </a:rPr>
              <a:t>Elaine </a:t>
            </a:r>
            <a:r>
              <a:rPr dirty="0" sz="1400" spc="-5" b="1">
                <a:solidFill>
                  <a:srgbClr val="003265"/>
                </a:solidFill>
                <a:latin typeface="Arial"/>
                <a:cs typeface="Arial"/>
              </a:rPr>
              <a:t>Rich and Kevin Knight: </a:t>
            </a:r>
            <a:r>
              <a:rPr dirty="0" sz="1400" spc="-25" b="1">
                <a:solidFill>
                  <a:srgbClr val="003265"/>
                </a:solidFill>
                <a:latin typeface="Arial"/>
                <a:cs typeface="Arial"/>
              </a:rPr>
              <a:t>AI </a:t>
            </a:r>
            <a:r>
              <a:rPr dirty="0" sz="1400" b="1">
                <a:solidFill>
                  <a:srgbClr val="003265"/>
                </a:solidFill>
                <a:latin typeface="Arial"/>
                <a:cs typeface="Arial"/>
              </a:rPr>
              <a:t>is </a:t>
            </a:r>
            <a:r>
              <a:rPr dirty="0" sz="1400" spc="-5" b="1">
                <a:solidFill>
                  <a:srgbClr val="003265"/>
                </a:solidFill>
                <a:latin typeface="Arial"/>
                <a:cs typeface="Arial"/>
              </a:rPr>
              <a:t>the study of how </a:t>
            </a:r>
            <a:r>
              <a:rPr dirty="0" sz="1400" b="1">
                <a:solidFill>
                  <a:srgbClr val="003265"/>
                </a:solidFill>
                <a:latin typeface="Arial"/>
                <a:cs typeface="Arial"/>
              </a:rPr>
              <a:t>to </a:t>
            </a:r>
            <a:r>
              <a:rPr dirty="0" sz="1400" spc="-5" b="1">
                <a:solidFill>
                  <a:srgbClr val="003265"/>
                </a:solidFill>
                <a:latin typeface="Arial"/>
                <a:cs typeface="Arial"/>
              </a:rPr>
              <a:t>make computers do things at  </a:t>
            </a:r>
            <a:r>
              <a:rPr dirty="0" sz="1400" b="1">
                <a:solidFill>
                  <a:srgbClr val="003265"/>
                </a:solidFill>
                <a:latin typeface="Arial"/>
                <a:cs typeface="Arial"/>
              </a:rPr>
              <a:t>which, </a:t>
            </a:r>
            <a:r>
              <a:rPr dirty="0" sz="1400" spc="-5" b="1">
                <a:solidFill>
                  <a:srgbClr val="003265"/>
                </a:solidFill>
                <a:latin typeface="Arial"/>
                <a:cs typeface="Arial"/>
              </a:rPr>
              <a:t>at the moment, people </a:t>
            </a:r>
            <a:r>
              <a:rPr dirty="0" sz="1400" b="1">
                <a:solidFill>
                  <a:srgbClr val="003265"/>
                </a:solidFill>
                <a:latin typeface="Arial"/>
                <a:cs typeface="Arial"/>
              </a:rPr>
              <a:t>are</a:t>
            </a:r>
            <a:r>
              <a:rPr dirty="0" sz="1400" spc="-130" b="1">
                <a:solidFill>
                  <a:srgbClr val="003265"/>
                </a:solidFill>
                <a:latin typeface="Arial"/>
                <a:cs typeface="Arial"/>
              </a:rPr>
              <a:t> </a:t>
            </a:r>
            <a:r>
              <a:rPr dirty="0" sz="1400" spc="-5" b="1">
                <a:solidFill>
                  <a:srgbClr val="003265"/>
                </a:solidFill>
                <a:latin typeface="Arial"/>
                <a:cs typeface="Arial"/>
              </a:rPr>
              <a:t>better.</a:t>
            </a:r>
            <a:endParaRPr sz="1400">
              <a:latin typeface="Arial"/>
              <a:cs typeface="Arial"/>
            </a:endParaRPr>
          </a:p>
          <a:p>
            <a:pPr>
              <a:lnSpc>
                <a:spcPct val="100000"/>
              </a:lnSpc>
              <a:spcBef>
                <a:spcPts val="5"/>
              </a:spcBef>
              <a:buClr>
                <a:srgbClr val="003265"/>
              </a:buClr>
              <a:buFont typeface="Wingdings"/>
              <a:buChar char=""/>
            </a:pPr>
            <a:endParaRPr sz="1750">
              <a:latin typeface="Arial"/>
              <a:cs typeface="Arial"/>
            </a:endParaRPr>
          </a:p>
          <a:p>
            <a:pPr marL="354965" marR="43180" indent="-342900">
              <a:lnSpc>
                <a:spcPct val="80000"/>
              </a:lnSpc>
              <a:buSzPct val="75000"/>
              <a:buFont typeface="Wingdings"/>
              <a:buChar char=""/>
              <a:tabLst>
                <a:tab pos="354965" algn="l"/>
                <a:tab pos="355600" algn="l"/>
              </a:tabLst>
            </a:pPr>
            <a:r>
              <a:rPr dirty="0" sz="1400" spc="-15" b="1">
                <a:solidFill>
                  <a:srgbClr val="003265"/>
                </a:solidFill>
                <a:latin typeface="Arial"/>
                <a:cs typeface="Arial"/>
              </a:rPr>
              <a:t>Avron </a:t>
            </a:r>
            <a:r>
              <a:rPr dirty="0" sz="1400" spc="-5" b="1">
                <a:solidFill>
                  <a:srgbClr val="003265"/>
                </a:solidFill>
                <a:latin typeface="Arial"/>
                <a:cs typeface="Arial"/>
              </a:rPr>
              <a:t>Barr and </a:t>
            </a:r>
            <a:r>
              <a:rPr dirty="0" sz="1400" spc="5" b="1">
                <a:solidFill>
                  <a:srgbClr val="003265"/>
                </a:solidFill>
                <a:latin typeface="Arial"/>
                <a:cs typeface="Arial"/>
              </a:rPr>
              <a:t>Edward </a:t>
            </a:r>
            <a:r>
              <a:rPr dirty="0" sz="1400" spc="-5" b="1">
                <a:solidFill>
                  <a:srgbClr val="003265"/>
                </a:solidFill>
                <a:latin typeface="Arial"/>
                <a:cs typeface="Arial"/>
              </a:rPr>
              <a:t>Feigenbaum: </a:t>
            </a:r>
            <a:r>
              <a:rPr dirty="0" sz="1400" spc="-10" b="1">
                <a:solidFill>
                  <a:srgbClr val="003265"/>
                </a:solidFill>
                <a:latin typeface="Arial"/>
                <a:cs typeface="Arial"/>
              </a:rPr>
              <a:t>Physicists </a:t>
            </a:r>
            <a:r>
              <a:rPr dirty="0" sz="1400" spc="-5" b="1">
                <a:solidFill>
                  <a:srgbClr val="003265"/>
                </a:solidFill>
                <a:latin typeface="Arial"/>
                <a:cs typeface="Arial"/>
              </a:rPr>
              <a:t>ask </a:t>
            </a:r>
            <a:r>
              <a:rPr dirty="0" sz="1400" spc="5" b="1">
                <a:solidFill>
                  <a:srgbClr val="003265"/>
                </a:solidFill>
                <a:latin typeface="Arial"/>
                <a:cs typeface="Arial"/>
              </a:rPr>
              <a:t>what </a:t>
            </a:r>
            <a:r>
              <a:rPr dirty="0" sz="1400" spc="-5" b="1">
                <a:solidFill>
                  <a:srgbClr val="003265"/>
                </a:solidFill>
                <a:latin typeface="Arial"/>
                <a:cs typeface="Arial"/>
              </a:rPr>
              <a:t>kind of place </a:t>
            </a:r>
            <a:r>
              <a:rPr dirty="0" sz="1400" b="1">
                <a:solidFill>
                  <a:srgbClr val="003265"/>
                </a:solidFill>
                <a:latin typeface="Arial"/>
                <a:cs typeface="Arial"/>
              </a:rPr>
              <a:t>this </a:t>
            </a:r>
            <a:r>
              <a:rPr dirty="0" sz="1400" spc="-5" b="1">
                <a:solidFill>
                  <a:srgbClr val="003265"/>
                </a:solidFill>
                <a:latin typeface="Arial"/>
                <a:cs typeface="Arial"/>
              </a:rPr>
              <a:t>universe  </a:t>
            </a:r>
            <a:r>
              <a:rPr dirty="0" sz="1400" b="1">
                <a:solidFill>
                  <a:srgbClr val="003265"/>
                </a:solidFill>
                <a:latin typeface="Arial"/>
                <a:cs typeface="Arial"/>
              </a:rPr>
              <a:t>is </a:t>
            </a:r>
            <a:r>
              <a:rPr dirty="0" sz="1400" spc="-5" b="1">
                <a:solidFill>
                  <a:srgbClr val="003265"/>
                </a:solidFill>
                <a:latin typeface="Arial"/>
                <a:cs typeface="Arial"/>
              </a:rPr>
              <a:t>and seek </a:t>
            </a:r>
            <a:r>
              <a:rPr dirty="0" sz="1400" b="1">
                <a:solidFill>
                  <a:srgbClr val="003265"/>
                </a:solidFill>
                <a:latin typeface="Arial"/>
                <a:cs typeface="Arial"/>
              </a:rPr>
              <a:t>to characterize its </a:t>
            </a:r>
            <a:r>
              <a:rPr dirty="0" sz="1400" spc="-5" b="1">
                <a:solidFill>
                  <a:srgbClr val="003265"/>
                </a:solidFill>
                <a:latin typeface="Arial"/>
                <a:cs typeface="Arial"/>
              </a:rPr>
              <a:t>behavior </a:t>
            </a:r>
            <a:r>
              <a:rPr dirty="0" sz="1400" spc="-10" b="1">
                <a:solidFill>
                  <a:srgbClr val="003265"/>
                </a:solidFill>
                <a:latin typeface="Arial"/>
                <a:cs typeface="Arial"/>
              </a:rPr>
              <a:t>systematically. </a:t>
            </a:r>
            <a:r>
              <a:rPr dirty="0" sz="1400" spc="-5" b="1">
                <a:solidFill>
                  <a:srgbClr val="003265"/>
                </a:solidFill>
                <a:latin typeface="Arial"/>
                <a:cs typeface="Arial"/>
              </a:rPr>
              <a:t>Biologists ask </a:t>
            </a:r>
            <a:r>
              <a:rPr dirty="0" sz="1400" spc="5" b="1">
                <a:solidFill>
                  <a:srgbClr val="003265"/>
                </a:solidFill>
                <a:latin typeface="Arial"/>
                <a:cs typeface="Arial"/>
              </a:rPr>
              <a:t>what </a:t>
            </a:r>
            <a:r>
              <a:rPr dirty="0" sz="1400" b="1">
                <a:solidFill>
                  <a:srgbClr val="003265"/>
                </a:solidFill>
                <a:latin typeface="Arial"/>
                <a:cs typeface="Arial"/>
              </a:rPr>
              <a:t>it </a:t>
            </a:r>
            <a:r>
              <a:rPr dirty="0" sz="1400" spc="-5" b="1">
                <a:solidFill>
                  <a:srgbClr val="003265"/>
                </a:solidFill>
                <a:latin typeface="Arial"/>
                <a:cs typeface="Arial"/>
              </a:rPr>
              <a:t>means  for </a:t>
            </a:r>
            <a:r>
              <a:rPr dirty="0" sz="1400" b="1">
                <a:solidFill>
                  <a:srgbClr val="003265"/>
                </a:solidFill>
                <a:latin typeface="Arial"/>
                <a:cs typeface="Arial"/>
              </a:rPr>
              <a:t>a </a:t>
            </a:r>
            <a:r>
              <a:rPr dirty="0" sz="1400" spc="-10" b="1">
                <a:solidFill>
                  <a:srgbClr val="003265"/>
                </a:solidFill>
                <a:latin typeface="Arial"/>
                <a:cs typeface="Arial"/>
              </a:rPr>
              <a:t>physical system </a:t>
            </a:r>
            <a:r>
              <a:rPr dirty="0" sz="1400" b="1">
                <a:solidFill>
                  <a:srgbClr val="003265"/>
                </a:solidFill>
                <a:latin typeface="Arial"/>
                <a:cs typeface="Arial"/>
              </a:rPr>
              <a:t>to </a:t>
            </a:r>
            <a:r>
              <a:rPr dirty="0" sz="1400" spc="-5" b="1">
                <a:solidFill>
                  <a:srgbClr val="003265"/>
                </a:solidFill>
                <a:latin typeface="Arial"/>
                <a:cs typeface="Arial"/>
              </a:rPr>
              <a:t>be living. </a:t>
            </a:r>
            <a:r>
              <a:rPr dirty="0" sz="1400" b="1">
                <a:solidFill>
                  <a:srgbClr val="003265"/>
                </a:solidFill>
                <a:latin typeface="Arial"/>
                <a:cs typeface="Arial"/>
              </a:rPr>
              <a:t>We in </a:t>
            </a:r>
            <a:r>
              <a:rPr dirty="0" sz="1400" spc="-25" b="1">
                <a:solidFill>
                  <a:srgbClr val="003265"/>
                </a:solidFill>
                <a:latin typeface="Arial"/>
                <a:cs typeface="Arial"/>
              </a:rPr>
              <a:t>AI </a:t>
            </a:r>
            <a:r>
              <a:rPr dirty="0" sz="1400" b="1">
                <a:solidFill>
                  <a:srgbClr val="003265"/>
                </a:solidFill>
                <a:latin typeface="Arial"/>
                <a:cs typeface="Arial"/>
              </a:rPr>
              <a:t>wonder </a:t>
            </a:r>
            <a:r>
              <a:rPr dirty="0" sz="1400" spc="5" b="1">
                <a:solidFill>
                  <a:srgbClr val="003265"/>
                </a:solidFill>
                <a:latin typeface="Arial"/>
                <a:cs typeface="Arial"/>
              </a:rPr>
              <a:t>what </a:t>
            </a:r>
            <a:r>
              <a:rPr dirty="0" sz="1400" spc="-5" b="1">
                <a:solidFill>
                  <a:srgbClr val="003265"/>
                </a:solidFill>
                <a:latin typeface="Arial"/>
                <a:cs typeface="Arial"/>
              </a:rPr>
              <a:t>kind of information-  processing </a:t>
            </a:r>
            <a:r>
              <a:rPr dirty="0" sz="1400" spc="-10" b="1">
                <a:solidFill>
                  <a:srgbClr val="003265"/>
                </a:solidFill>
                <a:latin typeface="Arial"/>
                <a:cs typeface="Arial"/>
              </a:rPr>
              <a:t>system </a:t>
            </a:r>
            <a:r>
              <a:rPr dirty="0" sz="1400" spc="-5" b="1">
                <a:solidFill>
                  <a:srgbClr val="003265"/>
                </a:solidFill>
                <a:latin typeface="Arial"/>
                <a:cs typeface="Arial"/>
              </a:rPr>
              <a:t>can ask such</a:t>
            </a:r>
            <a:r>
              <a:rPr dirty="0" sz="1400" spc="-85" b="1">
                <a:solidFill>
                  <a:srgbClr val="003265"/>
                </a:solidFill>
                <a:latin typeface="Arial"/>
                <a:cs typeface="Arial"/>
              </a:rPr>
              <a:t> </a:t>
            </a:r>
            <a:r>
              <a:rPr dirty="0" sz="1400" spc="-5" b="1">
                <a:solidFill>
                  <a:srgbClr val="003265"/>
                </a:solidFill>
                <a:latin typeface="Arial"/>
                <a:cs typeface="Arial"/>
              </a:rPr>
              <a:t>questions.</a:t>
            </a:r>
            <a:endParaRPr sz="1400">
              <a:latin typeface="Arial"/>
              <a:cs typeface="Arial"/>
            </a:endParaRPr>
          </a:p>
          <a:p>
            <a:pPr>
              <a:lnSpc>
                <a:spcPct val="100000"/>
              </a:lnSpc>
              <a:spcBef>
                <a:spcPts val="10"/>
              </a:spcBef>
              <a:buClr>
                <a:srgbClr val="003265"/>
              </a:buClr>
              <a:buFont typeface="Wingdings"/>
              <a:buChar char=""/>
            </a:pPr>
            <a:endParaRPr sz="1450">
              <a:latin typeface="Arial"/>
              <a:cs typeface="Arial"/>
            </a:endParaRPr>
          </a:p>
          <a:p>
            <a:pPr marL="354965" indent="-342900">
              <a:lnSpc>
                <a:spcPct val="100000"/>
              </a:lnSpc>
              <a:buSzPct val="75000"/>
              <a:buFont typeface="Wingdings"/>
              <a:buChar char=""/>
              <a:tabLst>
                <a:tab pos="354965" algn="l"/>
                <a:tab pos="355600" algn="l"/>
              </a:tabLst>
            </a:pPr>
            <a:r>
              <a:rPr dirty="0" sz="1400" spc="-5" b="1">
                <a:solidFill>
                  <a:srgbClr val="003265"/>
                </a:solidFill>
                <a:latin typeface="Arial"/>
                <a:cs typeface="Arial"/>
              </a:rPr>
              <a:t>Claudson Bornstein: </a:t>
            </a:r>
            <a:r>
              <a:rPr dirty="0" sz="1400" spc="-25" b="1">
                <a:solidFill>
                  <a:srgbClr val="003265"/>
                </a:solidFill>
                <a:latin typeface="Arial"/>
                <a:cs typeface="Arial"/>
              </a:rPr>
              <a:t>AI </a:t>
            </a:r>
            <a:r>
              <a:rPr dirty="0" sz="1400" b="1">
                <a:solidFill>
                  <a:srgbClr val="003265"/>
                </a:solidFill>
                <a:latin typeface="Arial"/>
                <a:cs typeface="Arial"/>
              </a:rPr>
              <a:t>is </a:t>
            </a:r>
            <a:r>
              <a:rPr dirty="0" sz="1400" spc="-5" b="1">
                <a:solidFill>
                  <a:srgbClr val="003265"/>
                </a:solidFill>
                <a:latin typeface="Arial"/>
                <a:cs typeface="Arial"/>
              </a:rPr>
              <a:t>the science of common</a:t>
            </a:r>
            <a:r>
              <a:rPr dirty="0" sz="1400" spc="-100" b="1">
                <a:solidFill>
                  <a:srgbClr val="003265"/>
                </a:solidFill>
                <a:latin typeface="Arial"/>
                <a:cs typeface="Arial"/>
              </a:rPr>
              <a:t> </a:t>
            </a:r>
            <a:r>
              <a:rPr dirty="0" sz="1400" spc="-5" b="1">
                <a:solidFill>
                  <a:srgbClr val="003265"/>
                </a:solidFill>
                <a:latin typeface="Arial"/>
                <a:cs typeface="Arial"/>
              </a:rPr>
              <a:t>sense.</a:t>
            </a:r>
            <a:endParaRPr sz="1400">
              <a:latin typeface="Arial"/>
              <a:cs typeface="Arial"/>
            </a:endParaRPr>
          </a:p>
          <a:p>
            <a:pPr>
              <a:lnSpc>
                <a:spcPct val="100000"/>
              </a:lnSpc>
              <a:spcBef>
                <a:spcPts val="5"/>
              </a:spcBef>
              <a:buClr>
                <a:srgbClr val="003265"/>
              </a:buClr>
              <a:buFont typeface="Wingdings"/>
              <a:buChar char=""/>
            </a:pPr>
            <a:endParaRPr sz="1750">
              <a:latin typeface="Arial"/>
              <a:cs typeface="Arial"/>
            </a:endParaRPr>
          </a:p>
          <a:p>
            <a:pPr marL="354965" marR="5080" indent="-342900">
              <a:lnSpc>
                <a:spcPct val="80000"/>
              </a:lnSpc>
              <a:buSzPct val="75000"/>
              <a:buFont typeface="Wingdings"/>
              <a:buChar char=""/>
              <a:tabLst>
                <a:tab pos="354965" algn="l"/>
                <a:tab pos="355600" algn="l"/>
              </a:tabLst>
            </a:pPr>
            <a:r>
              <a:rPr dirty="0" sz="1400" spc="-5" b="1">
                <a:solidFill>
                  <a:srgbClr val="003265"/>
                </a:solidFill>
                <a:latin typeface="Arial"/>
                <a:cs typeface="Arial"/>
              </a:rPr>
              <a:t>Douglas Baker: </a:t>
            </a:r>
            <a:r>
              <a:rPr dirty="0" sz="1400" spc="-25" b="1">
                <a:solidFill>
                  <a:srgbClr val="003265"/>
                </a:solidFill>
                <a:latin typeface="Arial"/>
                <a:cs typeface="Arial"/>
              </a:rPr>
              <a:t>AI </a:t>
            </a:r>
            <a:r>
              <a:rPr dirty="0" sz="1400" b="1">
                <a:solidFill>
                  <a:srgbClr val="003265"/>
                </a:solidFill>
                <a:latin typeface="Arial"/>
                <a:cs typeface="Arial"/>
              </a:rPr>
              <a:t>is </a:t>
            </a:r>
            <a:r>
              <a:rPr dirty="0" sz="1400" spc="-5" b="1">
                <a:solidFill>
                  <a:srgbClr val="003265"/>
                </a:solidFill>
                <a:latin typeface="Arial"/>
                <a:cs typeface="Arial"/>
              </a:rPr>
              <a:t>the attempt </a:t>
            </a:r>
            <a:r>
              <a:rPr dirty="0" sz="1400" b="1">
                <a:solidFill>
                  <a:srgbClr val="003265"/>
                </a:solidFill>
                <a:latin typeface="Arial"/>
                <a:cs typeface="Arial"/>
              </a:rPr>
              <a:t>to </a:t>
            </a:r>
            <a:r>
              <a:rPr dirty="0" sz="1400" spc="-5" b="1">
                <a:solidFill>
                  <a:srgbClr val="003265"/>
                </a:solidFill>
                <a:latin typeface="Arial"/>
                <a:cs typeface="Arial"/>
              </a:rPr>
              <a:t>make computers do </a:t>
            </a:r>
            <a:r>
              <a:rPr dirty="0" sz="1400" spc="5" b="1">
                <a:solidFill>
                  <a:srgbClr val="003265"/>
                </a:solidFill>
                <a:latin typeface="Arial"/>
                <a:cs typeface="Arial"/>
              </a:rPr>
              <a:t>what </a:t>
            </a:r>
            <a:r>
              <a:rPr dirty="0" sz="1400" spc="-5" b="1">
                <a:solidFill>
                  <a:srgbClr val="003265"/>
                </a:solidFill>
                <a:latin typeface="Arial"/>
                <a:cs typeface="Arial"/>
              </a:rPr>
              <a:t>people think computers  cannot</a:t>
            </a:r>
            <a:r>
              <a:rPr dirty="0" sz="1400" spc="-50" b="1">
                <a:solidFill>
                  <a:srgbClr val="003265"/>
                </a:solidFill>
                <a:latin typeface="Arial"/>
                <a:cs typeface="Arial"/>
              </a:rPr>
              <a:t> </a:t>
            </a:r>
            <a:r>
              <a:rPr dirty="0" sz="1400" spc="-5" b="1">
                <a:solidFill>
                  <a:srgbClr val="003265"/>
                </a:solidFill>
                <a:latin typeface="Arial"/>
                <a:cs typeface="Arial"/>
              </a:rPr>
              <a:t>do.</a:t>
            </a:r>
            <a:endParaRPr sz="1400">
              <a:latin typeface="Arial"/>
              <a:cs typeface="Arial"/>
            </a:endParaRPr>
          </a:p>
          <a:p>
            <a:pPr>
              <a:lnSpc>
                <a:spcPct val="100000"/>
              </a:lnSpc>
              <a:spcBef>
                <a:spcPts val="10"/>
              </a:spcBef>
              <a:buClr>
                <a:srgbClr val="003265"/>
              </a:buClr>
              <a:buFont typeface="Wingdings"/>
              <a:buChar char=""/>
            </a:pPr>
            <a:endParaRPr sz="1450">
              <a:latin typeface="Arial"/>
              <a:cs typeface="Arial"/>
            </a:endParaRPr>
          </a:p>
          <a:p>
            <a:pPr marL="354965" indent="-342900">
              <a:lnSpc>
                <a:spcPct val="100000"/>
              </a:lnSpc>
              <a:buSzPct val="75000"/>
              <a:buFont typeface="Wingdings"/>
              <a:buChar char=""/>
              <a:tabLst>
                <a:tab pos="354965" algn="l"/>
                <a:tab pos="355600" algn="l"/>
              </a:tabLst>
            </a:pPr>
            <a:r>
              <a:rPr dirty="0" sz="1400" spc="-15" b="1">
                <a:solidFill>
                  <a:srgbClr val="003265"/>
                </a:solidFill>
                <a:latin typeface="Arial"/>
                <a:cs typeface="Arial"/>
              </a:rPr>
              <a:t>Anonymous: </a:t>
            </a:r>
            <a:r>
              <a:rPr dirty="0" sz="1400" spc="-5" b="1">
                <a:solidFill>
                  <a:srgbClr val="003265"/>
                </a:solidFill>
                <a:latin typeface="Arial"/>
                <a:cs typeface="Arial"/>
              </a:rPr>
              <a:t>Artificial Intelligence </a:t>
            </a:r>
            <a:r>
              <a:rPr dirty="0" sz="1400" b="1">
                <a:solidFill>
                  <a:srgbClr val="003265"/>
                </a:solidFill>
                <a:latin typeface="Arial"/>
                <a:cs typeface="Arial"/>
              </a:rPr>
              <a:t>is </a:t>
            </a:r>
            <a:r>
              <a:rPr dirty="0" sz="1400" spc="-5" b="1">
                <a:solidFill>
                  <a:srgbClr val="003265"/>
                </a:solidFill>
                <a:latin typeface="Arial"/>
                <a:cs typeface="Arial"/>
              </a:rPr>
              <a:t>no match for natural</a:t>
            </a:r>
            <a:r>
              <a:rPr dirty="0" sz="1400" spc="-65" b="1">
                <a:solidFill>
                  <a:srgbClr val="003265"/>
                </a:solidFill>
                <a:latin typeface="Arial"/>
                <a:cs typeface="Arial"/>
              </a:rPr>
              <a:t> </a:t>
            </a:r>
            <a:r>
              <a:rPr dirty="0" sz="1400" spc="-10" b="1">
                <a:solidFill>
                  <a:srgbClr val="003265"/>
                </a:solidFill>
                <a:latin typeface="Arial"/>
                <a:cs typeface="Arial"/>
              </a:rPr>
              <a:t>stupidity.</a:t>
            </a:r>
            <a:endParaRPr sz="1400">
              <a:latin typeface="Arial"/>
              <a:cs typeface="Arial"/>
            </a:endParaRPr>
          </a:p>
        </p:txBody>
      </p:sp>
      <p:sp>
        <p:nvSpPr>
          <p:cNvPr id="5" name="object 5"/>
          <p:cNvSpPr txBox="1"/>
          <p:nvPr/>
        </p:nvSpPr>
        <p:spPr>
          <a:xfrm>
            <a:off x="712160" y="6762280"/>
            <a:ext cx="260350" cy="394970"/>
          </a:xfrm>
          <a:prstGeom prst="rect">
            <a:avLst/>
          </a:prstGeom>
        </p:spPr>
        <p:txBody>
          <a:bodyPr wrap="square" lIns="0" tIns="0" rIns="0" bIns="0" rtlCol="0" vert="horz">
            <a:spAutoFit/>
          </a:bodyPr>
          <a:lstStyle/>
          <a:p>
            <a:pPr marL="38100">
              <a:lnSpc>
                <a:spcPts val="2975"/>
              </a:lnSpc>
            </a:pPr>
            <a:fld id="{81D60167-4931-47E6-BA6A-407CBD079E47}" type="slidenum">
              <a:rPr dirty="0" sz="2600" b="1">
                <a:solidFill>
                  <a:srgbClr val="FFFFFF"/>
                </a:solidFill>
                <a:latin typeface="Arial"/>
                <a:cs typeface="Arial"/>
              </a:rPr>
              <a:t>2</a:t>
            </a:fld>
            <a:endParaRPr sz="2600">
              <a:latin typeface="Arial"/>
              <a:cs typeface="Arial"/>
            </a:endParaRPr>
          </a:p>
        </p:txBody>
      </p:sp>
      <p:sp>
        <p:nvSpPr>
          <p:cNvPr id="6" name="object 6"/>
          <p:cNvSpPr txBox="1"/>
          <p:nvPr/>
        </p:nvSpPr>
        <p:spPr>
          <a:xfrm>
            <a:off x="6732481" y="6924617"/>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513330" cy="574040"/>
          </a:xfrm>
          <a:prstGeom prst="rect"/>
        </p:spPr>
        <p:txBody>
          <a:bodyPr wrap="square" lIns="0" tIns="12700" rIns="0" bIns="0" rtlCol="0" vert="horz">
            <a:spAutoFit/>
          </a:bodyPr>
          <a:lstStyle/>
          <a:p>
            <a:pPr marL="12700">
              <a:lnSpc>
                <a:spcPct val="100000"/>
              </a:lnSpc>
              <a:spcBef>
                <a:spcPts val="100"/>
              </a:spcBef>
            </a:pPr>
            <a:r>
              <a:rPr dirty="0" spc="-5"/>
              <a:t>What is</a:t>
            </a:r>
            <a:r>
              <a:rPr dirty="0" spc="-80"/>
              <a:t> </a:t>
            </a:r>
            <a:r>
              <a:rPr dirty="0" spc="-5"/>
              <a:t>AI?</a:t>
            </a:r>
          </a:p>
        </p:txBody>
      </p:sp>
      <p:sp>
        <p:nvSpPr>
          <p:cNvPr id="3" name="object 3"/>
          <p:cNvSpPr txBox="1"/>
          <p:nvPr/>
        </p:nvSpPr>
        <p:spPr>
          <a:xfrm>
            <a:off x="1380643" y="2849651"/>
            <a:ext cx="7357745" cy="878205"/>
          </a:xfrm>
          <a:prstGeom prst="rect">
            <a:avLst/>
          </a:prstGeom>
        </p:spPr>
        <p:txBody>
          <a:bodyPr wrap="square" lIns="0" tIns="26034" rIns="0" bIns="0" rtlCol="0" vert="horz">
            <a:spAutoFit/>
          </a:bodyPr>
          <a:lstStyle/>
          <a:p>
            <a:pPr marL="354965" marR="5080" indent="-342900">
              <a:lnSpc>
                <a:spcPts val="3360"/>
              </a:lnSpc>
              <a:spcBef>
                <a:spcPts val="204"/>
              </a:spcBef>
              <a:buClr>
                <a:srgbClr val="003265"/>
              </a:buClr>
              <a:buSzPct val="119642"/>
              <a:buFont typeface="Wingdings"/>
              <a:buChar char=""/>
              <a:tabLst>
                <a:tab pos="355600" algn="l"/>
              </a:tabLst>
            </a:pPr>
            <a:r>
              <a:rPr dirty="0" sz="2800" spc="-5">
                <a:solidFill>
                  <a:srgbClr val="6500FF"/>
                </a:solidFill>
                <a:latin typeface="Arial"/>
                <a:cs typeface="Arial"/>
              </a:rPr>
              <a:t>Intelligence</a:t>
            </a:r>
            <a:r>
              <a:rPr dirty="0" sz="2800" spc="-5">
                <a:solidFill>
                  <a:srgbClr val="003265"/>
                </a:solidFill>
                <a:latin typeface="Arial"/>
                <a:cs typeface="Arial"/>
              </a:rPr>
              <a:t>: “ability to learn, understand and  think” (Oxford</a:t>
            </a:r>
            <a:r>
              <a:rPr dirty="0" sz="2800" spc="-15">
                <a:solidFill>
                  <a:srgbClr val="003265"/>
                </a:solidFill>
                <a:latin typeface="Arial"/>
                <a:cs typeface="Arial"/>
              </a:rPr>
              <a:t> </a:t>
            </a:r>
            <a:r>
              <a:rPr dirty="0" sz="2800" spc="-5">
                <a:solidFill>
                  <a:srgbClr val="003265"/>
                </a:solidFill>
                <a:latin typeface="Arial"/>
                <a:cs typeface="Arial"/>
              </a:rPr>
              <a:t>dictionary)</a:t>
            </a:r>
            <a:endParaRPr sz="2800">
              <a:latin typeface="Arial"/>
              <a:cs typeface="Arial"/>
            </a:endParaRP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513330" cy="574040"/>
          </a:xfrm>
          <a:prstGeom prst="rect"/>
        </p:spPr>
        <p:txBody>
          <a:bodyPr wrap="square" lIns="0" tIns="12700" rIns="0" bIns="0" rtlCol="0" vert="horz">
            <a:spAutoFit/>
          </a:bodyPr>
          <a:lstStyle/>
          <a:p>
            <a:pPr marL="12700">
              <a:lnSpc>
                <a:spcPct val="100000"/>
              </a:lnSpc>
              <a:spcBef>
                <a:spcPts val="100"/>
              </a:spcBef>
            </a:pPr>
            <a:r>
              <a:rPr dirty="0" spc="-5"/>
              <a:t>What is</a:t>
            </a:r>
            <a:r>
              <a:rPr dirty="0" spc="-80"/>
              <a:t> </a:t>
            </a:r>
            <a:r>
              <a:rPr dirty="0" spc="-5"/>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graphicFrame>
        <p:nvGraphicFramePr>
          <p:cNvPr id="4" name="object 4"/>
          <p:cNvGraphicFramePr>
            <a:graphicFrameLocks noGrp="1"/>
          </p:cNvGraphicFramePr>
          <p:nvPr/>
        </p:nvGraphicFramePr>
        <p:xfrm>
          <a:off x="1219617" y="2514904"/>
          <a:ext cx="7640320" cy="2426335"/>
        </p:xfrm>
        <a:graphic>
          <a:graphicData uri="http://schemas.openxmlformats.org/drawingml/2006/table">
            <a:tbl>
              <a:tblPr firstRow="1" bandRow="1">
                <a:tableStyleId>{2D5ABB26-0587-4C30-8999-92F81FD0307C}</a:tableStyleId>
              </a:tblPr>
              <a:tblGrid>
                <a:gridCol w="3809365"/>
                <a:gridCol w="3809365"/>
              </a:tblGrid>
              <a:tr h="1206154">
                <a:tc>
                  <a:txBody>
                    <a:bodyPr/>
                    <a:lstStyle/>
                    <a:p>
                      <a:pPr>
                        <a:lnSpc>
                          <a:spcPct val="100000"/>
                        </a:lnSpc>
                        <a:spcBef>
                          <a:spcPts val="45"/>
                        </a:spcBef>
                      </a:pPr>
                      <a:endParaRPr sz="2050">
                        <a:latin typeface="Times New Roman"/>
                        <a:cs typeface="Times New Roman"/>
                      </a:endParaRPr>
                    </a:p>
                    <a:p>
                      <a:pPr algn="ctr">
                        <a:lnSpc>
                          <a:spcPct val="100000"/>
                        </a:lnSpc>
                      </a:pPr>
                      <a:r>
                        <a:rPr dirty="0" sz="2400" spc="-10">
                          <a:solidFill>
                            <a:srgbClr val="003265"/>
                          </a:solidFill>
                          <a:latin typeface="Arial"/>
                          <a:cs typeface="Arial"/>
                        </a:rPr>
                        <a:t>Thinking</a:t>
                      </a:r>
                      <a:r>
                        <a:rPr dirty="0" sz="2400" spc="5">
                          <a:solidFill>
                            <a:srgbClr val="003265"/>
                          </a:solidFill>
                          <a:latin typeface="Arial"/>
                          <a:cs typeface="Arial"/>
                        </a:rPr>
                        <a:t> </a:t>
                      </a:r>
                      <a:r>
                        <a:rPr dirty="0" sz="2400" spc="-5">
                          <a:solidFill>
                            <a:srgbClr val="003265"/>
                          </a:solidFill>
                          <a:latin typeface="Arial"/>
                          <a:cs typeface="Arial"/>
                        </a:rPr>
                        <a:t>humanly</a:t>
                      </a:r>
                      <a:endParaRPr sz="2400">
                        <a:latin typeface="Arial"/>
                        <a:cs typeface="Arial"/>
                      </a:endParaRPr>
                    </a:p>
                  </a:txBody>
                  <a:tcPr marL="0" marR="0" marB="0" marT="5715">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c>
                  <a:txBody>
                    <a:bodyPr/>
                    <a:lstStyle/>
                    <a:p>
                      <a:pPr>
                        <a:lnSpc>
                          <a:spcPct val="100000"/>
                        </a:lnSpc>
                        <a:spcBef>
                          <a:spcPts val="45"/>
                        </a:spcBef>
                      </a:pPr>
                      <a:endParaRPr sz="2050">
                        <a:latin typeface="Times New Roman"/>
                        <a:cs typeface="Times New Roman"/>
                      </a:endParaRPr>
                    </a:p>
                    <a:p>
                      <a:pPr algn="ctr">
                        <a:lnSpc>
                          <a:spcPct val="100000"/>
                        </a:lnSpc>
                      </a:pPr>
                      <a:r>
                        <a:rPr dirty="0" sz="2400" spc="-10">
                          <a:solidFill>
                            <a:srgbClr val="003265"/>
                          </a:solidFill>
                          <a:latin typeface="Arial"/>
                          <a:cs typeface="Arial"/>
                        </a:rPr>
                        <a:t>Thinking</a:t>
                      </a:r>
                      <a:r>
                        <a:rPr dirty="0" sz="2400" spc="5">
                          <a:solidFill>
                            <a:srgbClr val="003265"/>
                          </a:solidFill>
                          <a:latin typeface="Arial"/>
                          <a:cs typeface="Arial"/>
                        </a:rPr>
                        <a:t> </a:t>
                      </a:r>
                      <a:r>
                        <a:rPr dirty="0" sz="2400" spc="-5">
                          <a:solidFill>
                            <a:srgbClr val="003265"/>
                          </a:solidFill>
                          <a:latin typeface="Arial"/>
                          <a:cs typeface="Arial"/>
                        </a:rPr>
                        <a:t>rationally</a:t>
                      </a:r>
                      <a:endParaRPr sz="2400">
                        <a:latin typeface="Arial"/>
                        <a:cs typeface="Arial"/>
                      </a:endParaRPr>
                    </a:p>
                  </a:txBody>
                  <a:tcPr marL="0" marR="0" marB="0" marT="5715">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r>
              <a:tr h="1206901">
                <a:tc>
                  <a:txBody>
                    <a:bodyPr/>
                    <a:lstStyle/>
                    <a:p>
                      <a:pPr>
                        <a:lnSpc>
                          <a:spcPct val="100000"/>
                        </a:lnSpc>
                        <a:spcBef>
                          <a:spcPts val="50"/>
                        </a:spcBef>
                      </a:pPr>
                      <a:endParaRPr sz="2050">
                        <a:latin typeface="Times New Roman"/>
                        <a:cs typeface="Times New Roman"/>
                      </a:endParaRPr>
                    </a:p>
                    <a:p>
                      <a:pPr algn="ctr">
                        <a:lnSpc>
                          <a:spcPct val="100000"/>
                        </a:lnSpc>
                        <a:spcBef>
                          <a:spcPts val="5"/>
                        </a:spcBef>
                      </a:pPr>
                      <a:r>
                        <a:rPr dirty="0" sz="2400" spc="-5">
                          <a:solidFill>
                            <a:srgbClr val="003265"/>
                          </a:solidFill>
                          <a:latin typeface="Arial"/>
                          <a:cs typeface="Arial"/>
                        </a:rPr>
                        <a:t>Acting</a:t>
                      </a:r>
                      <a:r>
                        <a:rPr dirty="0" sz="2400" spc="-20">
                          <a:solidFill>
                            <a:srgbClr val="003265"/>
                          </a:solidFill>
                          <a:latin typeface="Arial"/>
                          <a:cs typeface="Arial"/>
                        </a:rPr>
                        <a:t> </a:t>
                      </a:r>
                      <a:r>
                        <a:rPr dirty="0" sz="2400" spc="-5">
                          <a:solidFill>
                            <a:srgbClr val="003265"/>
                          </a:solidFill>
                          <a:latin typeface="Arial"/>
                          <a:cs typeface="Arial"/>
                        </a:rPr>
                        <a:t>humanly</a:t>
                      </a:r>
                      <a:endParaRPr sz="2400">
                        <a:latin typeface="Arial"/>
                        <a:cs typeface="Arial"/>
                      </a:endParaRPr>
                    </a:p>
                  </a:txBody>
                  <a:tcPr marL="0" marR="0" marB="0" marT="635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c>
                  <a:txBody>
                    <a:bodyPr/>
                    <a:lstStyle/>
                    <a:p>
                      <a:pPr>
                        <a:lnSpc>
                          <a:spcPct val="100000"/>
                        </a:lnSpc>
                        <a:spcBef>
                          <a:spcPts val="50"/>
                        </a:spcBef>
                      </a:pPr>
                      <a:endParaRPr sz="2050">
                        <a:latin typeface="Times New Roman"/>
                        <a:cs typeface="Times New Roman"/>
                      </a:endParaRPr>
                    </a:p>
                    <a:p>
                      <a:pPr algn="ctr">
                        <a:lnSpc>
                          <a:spcPct val="100000"/>
                        </a:lnSpc>
                        <a:spcBef>
                          <a:spcPts val="5"/>
                        </a:spcBef>
                      </a:pPr>
                      <a:r>
                        <a:rPr dirty="0" sz="2400" spc="-5">
                          <a:solidFill>
                            <a:srgbClr val="003265"/>
                          </a:solidFill>
                          <a:latin typeface="Arial"/>
                          <a:cs typeface="Arial"/>
                        </a:rPr>
                        <a:t>Acting</a:t>
                      </a:r>
                      <a:r>
                        <a:rPr dirty="0" sz="2400" spc="-20">
                          <a:solidFill>
                            <a:srgbClr val="003265"/>
                          </a:solidFill>
                          <a:latin typeface="Arial"/>
                          <a:cs typeface="Arial"/>
                        </a:rPr>
                        <a:t> </a:t>
                      </a:r>
                      <a:r>
                        <a:rPr dirty="0" sz="2400" spc="-5">
                          <a:solidFill>
                            <a:srgbClr val="003265"/>
                          </a:solidFill>
                          <a:latin typeface="Arial"/>
                          <a:cs typeface="Arial"/>
                        </a:rPr>
                        <a:t>rationally</a:t>
                      </a:r>
                      <a:endParaRPr sz="2400">
                        <a:latin typeface="Arial"/>
                        <a:cs typeface="Arial"/>
                      </a:endParaRPr>
                    </a:p>
                  </a:txBody>
                  <a:tcPr marL="0" marR="0" marB="0" marT="635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r>
            </a:tbl>
          </a:graphicData>
        </a:graphic>
      </p:graphicFrame>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7212965" cy="574040"/>
          </a:xfrm>
          <a:prstGeom prst="rect"/>
        </p:spPr>
        <p:txBody>
          <a:bodyPr wrap="square" lIns="0" tIns="12700" rIns="0" bIns="0" rtlCol="0" vert="horz">
            <a:spAutoFit/>
          </a:bodyPr>
          <a:lstStyle/>
          <a:p>
            <a:pPr marL="12700">
              <a:lnSpc>
                <a:spcPct val="100000"/>
              </a:lnSpc>
              <a:spcBef>
                <a:spcPts val="100"/>
              </a:spcBef>
            </a:pPr>
            <a:r>
              <a:rPr dirty="0" spc="-5"/>
              <a:t>Acting Humanly: The Turing</a:t>
            </a:r>
            <a:r>
              <a:rPr dirty="0" spc="-15"/>
              <a:t> </a:t>
            </a:r>
            <a:r>
              <a:rPr dirty="0" spc="-5"/>
              <a:t>Test</a:t>
            </a:r>
          </a:p>
        </p:txBody>
      </p:sp>
      <p:sp>
        <p:nvSpPr>
          <p:cNvPr id="3" name="object 3"/>
          <p:cNvSpPr txBox="1"/>
          <p:nvPr/>
        </p:nvSpPr>
        <p:spPr>
          <a:xfrm>
            <a:off x="1380643" y="2729269"/>
            <a:ext cx="6664959" cy="1147445"/>
          </a:xfrm>
          <a:prstGeom prst="rect">
            <a:avLst/>
          </a:prstGeom>
        </p:spPr>
        <p:txBody>
          <a:bodyPr wrap="square" lIns="0" tIns="62230" rIns="0" bIns="0" rtlCol="0" vert="horz">
            <a:spAutoFit/>
          </a:bodyPr>
          <a:lstStyle/>
          <a:p>
            <a:pPr marL="354965" indent="-342900">
              <a:lnSpc>
                <a:spcPct val="100000"/>
              </a:lnSpc>
              <a:spcBef>
                <a:spcPts val="490"/>
              </a:spcBef>
              <a:buSzPct val="119642"/>
              <a:buFont typeface="Wingdings"/>
              <a:buChar char=""/>
              <a:tabLst>
                <a:tab pos="355600" algn="l"/>
              </a:tabLst>
            </a:pPr>
            <a:r>
              <a:rPr dirty="0" sz="2800" spc="-5">
                <a:solidFill>
                  <a:srgbClr val="003265"/>
                </a:solidFill>
                <a:latin typeface="Arial"/>
                <a:cs typeface="Arial"/>
              </a:rPr>
              <a:t>Alan Turing</a:t>
            </a:r>
            <a:r>
              <a:rPr dirty="0" sz="2800" spc="10">
                <a:solidFill>
                  <a:srgbClr val="003265"/>
                </a:solidFill>
                <a:latin typeface="Arial"/>
                <a:cs typeface="Arial"/>
              </a:rPr>
              <a:t> </a:t>
            </a:r>
            <a:r>
              <a:rPr dirty="0" sz="2800" spc="-5">
                <a:solidFill>
                  <a:srgbClr val="003265"/>
                </a:solidFill>
                <a:latin typeface="Arial"/>
                <a:cs typeface="Arial"/>
              </a:rPr>
              <a:t>(1912-1954)</a:t>
            </a:r>
            <a:endParaRPr sz="2800">
              <a:latin typeface="Arial"/>
              <a:cs typeface="Arial"/>
            </a:endParaRPr>
          </a:p>
          <a:p>
            <a:pPr marL="354965" indent="-342900">
              <a:lnSpc>
                <a:spcPct val="100000"/>
              </a:lnSpc>
              <a:spcBef>
                <a:spcPts val="400"/>
              </a:spcBef>
              <a:buSzPct val="119642"/>
              <a:buFont typeface="Wingdings"/>
              <a:buChar char=""/>
              <a:tabLst>
                <a:tab pos="355600" algn="l"/>
              </a:tabLst>
            </a:pPr>
            <a:r>
              <a:rPr dirty="0" sz="2800" spc="-5">
                <a:solidFill>
                  <a:srgbClr val="003265"/>
                </a:solidFill>
                <a:latin typeface="Arial"/>
                <a:cs typeface="Arial"/>
              </a:rPr>
              <a:t>“Computing Machinery and</a:t>
            </a:r>
            <a:r>
              <a:rPr dirty="0" sz="2800" spc="45">
                <a:solidFill>
                  <a:srgbClr val="003265"/>
                </a:solidFill>
                <a:latin typeface="Arial"/>
                <a:cs typeface="Arial"/>
              </a:rPr>
              <a:t> </a:t>
            </a:r>
            <a:r>
              <a:rPr dirty="0" sz="2800" spc="-5">
                <a:solidFill>
                  <a:srgbClr val="003265"/>
                </a:solidFill>
                <a:latin typeface="Arial"/>
                <a:cs typeface="Arial"/>
              </a:rPr>
              <a:t>Intelligence”</a:t>
            </a:r>
            <a:endParaRPr sz="2800">
              <a:latin typeface="Arial"/>
              <a:cs typeface="Arial"/>
            </a:endParaRP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grpSp>
        <p:nvGrpSpPr>
          <p:cNvPr id="5" name="object 5"/>
          <p:cNvGrpSpPr/>
          <p:nvPr/>
        </p:nvGrpSpPr>
        <p:grpSpPr>
          <a:xfrm>
            <a:off x="2825782" y="3740096"/>
            <a:ext cx="4260850" cy="3048000"/>
            <a:chOff x="2825782" y="3740096"/>
            <a:chExt cx="4260850" cy="3048000"/>
          </a:xfrm>
        </p:grpSpPr>
        <p:sp>
          <p:nvSpPr>
            <p:cNvPr id="6" name="object 6"/>
            <p:cNvSpPr/>
            <p:nvPr/>
          </p:nvSpPr>
          <p:spPr>
            <a:xfrm>
              <a:off x="4997285" y="3740098"/>
              <a:ext cx="76200" cy="3048000"/>
            </a:xfrm>
            <a:custGeom>
              <a:avLst/>
              <a:gdLst/>
              <a:ahLst/>
              <a:cxnLst/>
              <a:rect l="l" t="t" r="r" b="b"/>
              <a:pathLst>
                <a:path w="76200" h="3048000">
                  <a:moveTo>
                    <a:pt x="76200" y="0"/>
                  </a:moveTo>
                  <a:lnTo>
                    <a:pt x="0" y="0"/>
                  </a:lnTo>
                  <a:lnTo>
                    <a:pt x="0" y="152387"/>
                  </a:lnTo>
                  <a:lnTo>
                    <a:pt x="0" y="3047758"/>
                  </a:lnTo>
                  <a:lnTo>
                    <a:pt x="76200" y="3047758"/>
                  </a:lnTo>
                  <a:lnTo>
                    <a:pt x="76200" y="152387"/>
                  </a:lnTo>
                  <a:lnTo>
                    <a:pt x="76200" y="0"/>
                  </a:lnTo>
                  <a:close/>
                </a:path>
              </a:pathLst>
            </a:custGeom>
            <a:solidFill>
              <a:srgbClr val="003265"/>
            </a:solidFill>
          </p:spPr>
          <p:txBody>
            <a:bodyPr wrap="square" lIns="0" tIns="0" rIns="0" bIns="0" rtlCol="0"/>
            <a:lstStyle/>
            <a:p/>
          </p:txBody>
        </p:sp>
        <p:sp>
          <p:nvSpPr>
            <p:cNvPr id="7" name="object 7"/>
            <p:cNvSpPr/>
            <p:nvPr/>
          </p:nvSpPr>
          <p:spPr>
            <a:xfrm>
              <a:off x="2825782" y="4654549"/>
              <a:ext cx="1287676" cy="1065058"/>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4121078" y="5125294"/>
              <a:ext cx="914400" cy="127000"/>
            </a:xfrm>
            <a:custGeom>
              <a:avLst/>
              <a:gdLst/>
              <a:ahLst/>
              <a:cxnLst/>
              <a:rect l="l" t="t" r="r" b="b"/>
              <a:pathLst>
                <a:path w="914400" h="127000">
                  <a:moveTo>
                    <a:pt x="127985" y="0"/>
                  </a:moveTo>
                  <a:lnTo>
                    <a:pt x="0" y="62484"/>
                  </a:lnTo>
                  <a:lnTo>
                    <a:pt x="127985" y="126492"/>
                  </a:lnTo>
                  <a:lnTo>
                    <a:pt x="127985" y="70104"/>
                  </a:lnTo>
                  <a:lnTo>
                    <a:pt x="114269" y="70104"/>
                  </a:lnTo>
                  <a:lnTo>
                    <a:pt x="114269" y="56388"/>
                  </a:lnTo>
                  <a:lnTo>
                    <a:pt x="127985" y="56388"/>
                  </a:lnTo>
                  <a:lnTo>
                    <a:pt x="127985" y="0"/>
                  </a:lnTo>
                  <a:close/>
                </a:path>
                <a:path w="914400" h="127000">
                  <a:moveTo>
                    <a:pt x="787847" y="0"/>
                  </a:moveTo>
                  <a:lnTo>
                    <a:pt x="787847" y="126492"/>
                  </a:lnTo>
                  <a:lnTo>
                    <a:pt x="899253" y="70104"/>
                  </a:lnTo>
                  <a:lnTo>
                    <a:pt x="800039" y="70104"/>
                  </a:lnTo>
                  <a:lnTo>
                    <a:pt x="800039" y="56388"/>
                  </a:lnTo>
                  <a:lnTo>
                    <a:pt x="901970" y="56388"/>
                  </a:lnTo>
                  <a:lnTo>
                    <a:pt x="787847" y="0"/>
                  </a:lnTo>
                  <a:close/>
                </a:path>
                <a:path w="914400" h="127000">
                  <a:moveTo>
                    <a:pt x="127985" y="56388"/>
                  </a:moveTo>
                  <a:lnTo>
                    <a:pt x="114269" y="56388"/>
                  </a:lnTo>
                  <a:lnTo>
                    <a:pt x="114269" y="70104"/>
                  </a:lnTo>
                  <a:lnTo>
                    <a:pt x="127985" y="70104"/>
                  </a:lnTo>
                  <a:lnTo>
                    <a:pt x="127985" y="56388"/>
                  </a:lnTo>
                  <a:close/>
                </a:path>
                <a:path w="914400" h="127000">
                  <a:moveTo>
                    <a:pt x="787847" y="56388"/>
                  </a:moveTo>
                  <a:lnTo>
                    <a:pt x="127985" y="56388"/>
                  </a:lnTo>
                  <a:lnTo>
                    <a:pt x="127985" y="70104"/>
                  </a:lnTo>
                  <a:lnTo>
                    <a:pt x="787847" y="70104"/>
                  </a:lnTo>
                  <a:lnTo>
                    <a:pt x="787847" y="56388"/>
                  </a:lnTo>
                  <a:close/>
                </a:path>
                <a:path w="914400" h="127000">
                  <a:moveTo>
                    <a:pt x="901970" y="56388"/>
                  </a:moveTo>
                  <a:lnTo>
                    <a:pt x="800039" y="56388"/>
                  </a:lnTo>
                  <a:lnTo>
                    <a:pt x="800039" y="70104"/>
                  </a:lnTo>
                  <a:lnTo>
                    <a:pt x="899253" y="70104"/>
                  </a:lnTo>
                  <a:lnTo>
                    <a:pt x="914308" y="62484"/>
                  </a:lnTo>
                  <a:lnTo>
                    <a:pt x="901970" y="56388"/>
                  </a:lnTo>
                  <a:close/>
                </a:path>
              </a:pathLst>
            </a:custGeom>
            <a:solidFill>
              <a:srgbClr val="003265"/>
            </a:solidFill>
          </p:spPr>
          <p:txBody>
            <a:bodyPr wrap="square" lIns="0" tIns="0" rIns="0" bIns="0" rtlCol="0"/>
            <a:lstStyle/>
            <a:p/>
          </p:txBody>
        </p:sp>
        <p:sp>
          <p:nvSpPr>
            <p:cNvPr id="9" name="object 9"/>
            <p:cNvSpPr/>
            <p:nvPr/>
          </p:nvSpPr>
          <p:spPr>
            <a:xfrm>
              <a:off x="5957346" y="3892478"/>
              <a:ext cx="1124620" cy="1266343"/>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5035387" y="4515764"/>
              <a:ext cx="914400" cy="127000"/>
            </a:xfrm>
            <a:custGeom>
              <a:avLst/>
              <a:gdLst/>
              <a:ahLst/>
              <a:cxnLst/>
              <a:rect l="l" t="t" r="r" b="b"/>
              <a:pathLst>
                <a:path w="914400" h="127000">
                  <a:moveTo>
                    <a:pt x="128016" y="0"/>
                  </a:moveTo>
                  <a:lnTo>
                    <a:pt x="0" y="62453"/>
                  </a:lnTo>
                  <a:lnTo>
                    <a:pt x="128016" y="126461"/>
                  </a:lnTo>
                  <a:lnTo>
                    <a:pt x="128016" y="70073"/>
                  </a:lnTo>
                  <a:lnTo>
                    <a:pt x="114300" y="70073"/>
                  </a:lnTo>
                  <a:lnTo>
                    <a:pt x="114300" y="56357"/>
                  </a:lnTo>
                  <a:lnTo>
                    <a:pt x="128016" y="56357"/>
                  </a:lnTo>
                  <a:lnTo>
                    <a:pt x="128016" y="0"/>
                  </a:lnTo>
                  <a:close/>
                </a:path>
                <a:path w="914400" h="127000">
                  <a:moveTo>
                    <a:pt x="787847" y="0"/>
                  </a:moveTo>
                  <a:lnTo>
                    <a:pt x="787847" y="126461"/>
                  </a:lnTo>
                  <a:lnTo>
                    <a:pt x="899280" y="70073"/>
                  </a:lnTo>
                  <a:lnTo>
                    <a:pt x="800039" y="70073"/>
                  </a:lnTo>
                  <a:lnTo>
                    <a:pt x="800039" y="56357"/>
                  </a:lnTo>
                  <a:lnTo>
                    <a:pt x="901992" y="56357"/>
                  </a:lnTo>
                  <a:lnTo>
                    <a:pt x="787847" y="0"/>
                  </a:lnTo>
                  <a:close/>
                </a:path>
                <a:path w="914400" h="127000">
                  <a:moveTo>
                    <a:pt x="128016" y="56357"/>
                  </a:moveTo>
                  <a:lnTo>
                    <a:pt x="114300" y="56357"/>
                  </a:lnTo>
                  <a:lnTo>
                    <a:pt x="114300" y="70073"/>
                  </a:lnTo>
                  <a:lnTo>
                    <a:pt x="128016" y="70073"/>
                  </a:lnTo>
                  <a:lnTo>
                    <a:pt x="128016" y="56357"/>
                  </a:lnTo>
                  <a:close/>
                </a:path>
                <a:path w="914400" h="127000">
                  <a:moveTo>
                    <a:pt x="787847" y="56357"/>
                  </a:moveTo>
                  <a:lnTo>
                    <a:pt x="128016" y="56357"/>
                  </a:lnTo>
                  <a:lnTo>
                    <a:pt x="128016" y="70073"/>
                  </a:lnTo>
                  <a:lnTo>
                    <a:pt x="787847" y="70073"/>
                  </a:lnTo>
                  <a:lnTo>
                    <a:pt x="787847" y="56357"/>
                  </a:lnTo>
                  <a:close/>
                </a:path>
                <a:path w="914400" h="127000">
                  <a:moveTo>
                    <a:pt x="901992" y="56357"/>
                  </a:moveTo>
                  <a:lnTo>
                    <a:pt x="800039" y="56357"/>
                  </a:lnTo>
                  <a:lnTo>
                    <a:pt x="800039" y="70073"/>
                  </a:lnTo>
                  <a:lnTo>
                    <a:pt x="899280" y="70073"/>
                  </a:lnTo>
                  <a:lnTo>
                    <a:pt x="914339" y="62453"/>
                  </a:lnTo>
                  <a:lnTo>
                    <a:pt x="901992" y="56357"/>
                  </a:lnTo>
                  <a:close/>
                </a:path>
              </a:pathLst>
            </a:custGeom>
            <a:solidFill>
              <a:srgbClr val="003265"/>
            </a:solidFill>
          </p:spPr>
          <p:txBody>
            <a:bodyPr wrap="square" lIns="0" tIns="0" rIns="0" bIns="0" rtlCol="0"/>
            <a:lstStyle/>
            <a:p/>
          </p:txBody>
        </p:sp>
        <p:sp>
          <p:nvSpPr>
            <p:cNvPr id="11" name="object 11"/>
            <p:cNvSpPr/>
            <p:nvPr/>
          </p:nvSpPr>
          <p:spPr>
            <a:xfrm>
              <a:off x="5949726" y="5574840"/>
              <a:ext cx="1136812" cy="950902"/>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5035387" y="5811048"/>
              <a:ext cx="914400" cy="127000"/>
            </a:xfrm>
            <a:custGeom>
              <a:avLst/>
              <a:gdLst/>
              <a:ahLst/>
              <a:cxnLst/>
              <a:rect l="l" t="t" r="r" b="b"/>
              <a:pathLst>
                <a:path w="914400" h="127000">
                  <a:moveTo>
                    <a:pt x="128016" y="0"/>
                  </a:moveTo>
                  <a:lnTo>
                    <a:pt x="0" y="62471"/>
                  </a:lnTo>
                  <a:lnTo>
                    <a:pt x="128016" y="126479"/>
                  </a:lnTo>
                  <a:lnTo>
                    <a:pt x="128016" y="70091"/>
                  </a:lnTo>
                  <a:lnTo>
                    <a:pt x="114300" y="70091"/>
                  </a:lnTo>
                  <a:lnTo>
                    <a:pt x="114300" y="56375"/>
                  </a:lnTo>
                  <a:lnTo>
                    <a:pt x="128016" y="56375"/>
                  </a:lnTo>
                  <a:lnTo>
                    <a:pt x="128016" y="0"/>
                  </a:lnTo>
                  <a:close/>
                </a:path>
                <a:path w="914400" h="127000">
                  <a:moveTo>
                    <a:pt x="787847" y="0"/>
                  </a:moveTo>
                  <a:lnTo>
                    <a:pt x="787847" y="126479"/>
                  </a:lnTo>
                  <a:lnTo>
                    <a:pt x="899280" y="70091"/>
                  </a:lnTo>
                  <a:lnTo>
                    <a:pt x="800039" y="70091"/>
                  </a:lnTo>
                  <a:lnTo>
                    <a:pt x="800039" y="56375"/>
                  </a:lnTo>
                  <a:lnTo>
                    <a:pt x="901995" y="56375"/>
                  </a:lnTo>
                  <a:lnTo>
                    <a:pt x="787847" y="0"/>
                  </a:lnTo>
                  <a:close/>
                </a:path>
                <a:path w="914400" h="127000">
                  <a:moveTo>
                    <a:pt x="128016" y="56375"/>
                  </a:moveTo>
                  <a:lnTo>
                    <a:pt x="114300" y="56375"/>
                  </a:lnTo>
                  <a:lnTo>
                    <a:pt x="114300" y="70091"/>
                  </a:lnTo>
                  <a:lnTo>
                    <a:pt x="128016" y="70091"/>
                  </a:lnTo>
                  <a:lnTo>
                    <a:pt x="128016" y="56375"/>
                  </a:lnTo>
                  <a:close/>
                </a:path>
                <a:path w="914400" h="127000">
                  <a:moveTo>
                    <a:pt x="787847" y="56375"/>
                  </a:moveTo>
                  <a:lnTo>
                    <a:pt x="128016" y="56375"/>
                  </a:lnTo>
                  <a:lnTo>
                    <a:pt x="128016" y="70091"/>
                  </a:lnTo>
                  <a:lnTo>
                    <a:pt x="787847" y="70091"/>
                  </a:lnTo>
                  <a:lnTo>
                    <a:pt x="787847" y="56375"/>
                  </a:lnTo>
                  <a:close/>
                </a:path>
                <a:path w="914400" h="127000">
                  <a:moveTo>
                    <a:pt x="901995" y="56375"/>
                  </a:moveTo>
                  <a:lnTo>
                    <a:pt x="800039" y="56375"/>
                  </a:lnTo>
                  <a:lnTo>
                    <a:pt x="800039" y="70091"/>
                  </a:lnTo>
                  <a:lnTo>
                    <a:pt x="899280" y="70091"/>
                  </a:lnTo>
                  <a:lnTo>
                    <a:pt x="914339" y="62471"/>
                  </a:lnTo>
                  <a:lnTo>
                    <a:pt x="901995" y="56375"/>
                  </a:lnTo>
                  <a:close/>
                </a:path>
              </a:pathLst>
            </a:custGeom>
            <a:solidFill>
              <a:srgbClr val="003265"/>
            </a:solidFill>
          </p:spPr>
          <p:txBody>
            <a:bodyPr wrap="square" lIns="0" tIns="0" rIns="0" bIns="0" rtlCol="0"/>
            <a:lstStyle/>
            <a:p/>
          </p:txBody>
        </p:sp>
      </p:grpSp>
      <p:sp>
        <p:nvSpPr>
          <p:cNvPr id="13" name="object 13"/>
          <p:cNvSpPr txBox="1"/>
          <p:nvPr/>
        </p:nvSpPr>
        <p:spPr>
          <a:xfrm>
            <a:off x="2371155" y="5819680"/>
            <a:ext cx="2228850" cy="330835"/>
          </a:xfrm>
          <a:prstGeom prst="rect">
            <a:avLst/>
          </a:prstGeom>
        </p:spPr>
        <p:txBody>
          <a:bodyPr wrap="square" lIns="0" tIns="12700" rIns="0" bIns="0" rtlCol="0" vert="horz">
            <a:spAutoFit/>
          </a:bodyPr>
          <a:lstStyle/>
          <a:p>
            <a:pPr marL="12700">
              <a:lnSpc>
                <a:spcPct val="100000"/>
              </a:lnSpc>
              <a:spcBef>
                <a:spcPts val="100"/>
              </a:spcBef>
            </a:pPr>
            <a:r>
              <a:rPr dirty="0" sz="2000">
                <a:solidFill>
                  <a:srgbClr val="003265"/>
                </a:solidFill>
                <a:latin typeface="Arial"/>
                <a:cs typeface="Arial"/>
              </a:rPr>
              <a:t>Human</a:t>
            </a:r>
            <a:r>
              <a:rPr dirty="0" sz="2000" spc="-85">
                <a:solidFill>
                  <a:srgbClr val="003265"/>
                </a:solidFill>
                <a:latin typeface="Arial"/>
                <a:cs typeface="Arial"/>
              </a:rPr>
              <a:t> </a:t>
            </a:r>
            <a:r>
              <a:rPr dirty="0" sz="2000" spc="-5">
                <a:solidFill>
                  <a:srgbClr val="003265"/>
                </a:solidFill>
                <a:latin typeface="Arial"/>
                <a:cs typeface="Arial"/>
              </a:rPr>
              <a:t>Interrogator</a:t>
            </a:r>
            <a:endParaRPr sz="2000">
              <a:latin typeface="Arial"/>
              <a:cs typeface="Arial"/>
            </a:endParaRPr>
          </a:p>
        </p:txBody>
      </p:sp>
      <p:sp>
        <p:nvSpPr>
          <p:cNvPr id="17" name="object 17"/>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18" name="object 18"/>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14" name="object 14"/>
          <p:cNvSpPr txBox="1"/>
          <p:nvPr/>
        </p:nvSpPr>
        <p:spPr>
          <a:xfrm>
            <a:off x="1723505" y="3838643"/>
            <a:ext cx="2546350" cy="663575"/>
          </a:xfrm>
          <a:prstGeom prst="rect">
            <a:avLst/>
          </a:prstGeom>
        </p:spPr>
        <p:txBody>
          <a:bodyPr wrap="square" lIns="0" tIns="12700" rIns="0" bIns="0" rtlCol="0" vert="horz">
            <a:spAutoFit/>
          </a:bodyPr>
          <a:lstStyle/>
          <a:p>
            <a:pPr marL="812165">
              <a:lnSpc>
                <a:spcPts val="2030"/>
              </a:lnSpc>
              <a:spcBef>
                <a:spcPts val="100"/>
              </a:spcBef>
            </a:pPr>
            <a:r>
              <a:rPr dirty="0" sz="2000" spc="-5">
                <a:solidFill>
                  <a:srgbClr val="6500FF"/>
                </a:solidFill>
                <a:latin typeface="Arial"/>
                <a:cs typeface="Arial"/>
              </a:rPr>
              <a:t>Imitation</a:t>
            </a:r>
            <a:r>
              <a:rPr dirty="0" sz="2000" spc="-90">
                <a:solidFill>
                  <a:srgbClr val="6500FF"/>
                </a:solidFill>
                <a:latin typeface="Arial"/>
                <a:cs typeface="Arial"/>
              </a:rPr>
              <a:t> </a:t>
            </a:r>
            <a:r>
              <a:rPr dirty="0" sz="2000">
                <a:solidFill>
                  <a:srgbClr val="6500FF"/>
                </a:solidFill>
                <a:latin typeface="Arial"/>
                <a:cs typeface="Arial"/>
              </a:rPr>
              <a:t>Game</a:t>
            </a:r>
            <a:endParaRPr sz="2000">
              <a:latin typeface="Arial"/>
              <a:cs typeface="Arial"/>
            </a:endParaRPr>
          </a:p>
          <a:p>
            <a:pPr marL="12700">
              <a:lnSpc>
                <a:spcPts val="2990"/>
              </a:lnSpc>
            </a:pPr>
            <a:r>
              <a:rPr dirty="0" sz="2800" spc="-5">
                <a:solidFill>
                  <a:srgbClr val="003265"/>
                </a:solidFill>
                <a:latin typeface="Arial"/>
                <a:cs typeface="Arial"/>
              </a:rPr>
              <a:t>(1950)</a:t>
            </a:r>
            <a:endParaRPr sz="2800">
              <a:latin typeface="Arial"/>
              <a:cs typeface="Arial"/>
            </a:endParaRPr>
          </a:p>
        </p:txBody>
      </p:sp>
      <p:sp>
        <p:nvSpPr>
          <p:cNvPr id="15" name="object 15"/>
          <p:cNvSpPr txBox="1"/>
          <p:nvPr/>
        </p:nvSpPr>
        <p:spPr>
          <a:xfrm>
            <a:off x="7323740" y="4295793"/>
            <a:ext cx="847090" cy="330835"/>
          </a:xfrm>
          <a:prstGeom prst="rect">
            <a:avLst/>
          </a:prstGeom>
        </p:spPr>
        <p:txBody>
          <a:bodyPr wrap="square" lIns="0" tIns="12700" rIns="0" bIns="0" rtlCol="0" vert="horz">
            <a:spAutoFit/>
          </a:bodyPr>
          <a:lstStyle/>
          <a:p>
            <a:pPr marL="12700">
              <a:lnSpc>
                <a:spcPct val="100000"/>
              </a:lnSpc>
              <a:spcBef>
                <a:spcPts val="100"/>
              </a:spcBef>
            </a:pPr>
            <a:r>
              <a:rPr dirty="0" sz="2000" spc="5">
                <a:solidFill>
                  <a:srgbClr val="003265"/>
                </a:solidFill>
                <a:latin typeface="Arial"/>
                <a:cs typeface="Arial"/>
              </a:rPr>
              <a:t>H</a:t>
            </a:r>
            <a:r>
              <a:rPr dirty="0" sz="2000" spc="-5">
                <a:solidFill>
                  <a:srgbClr val="003265"/>
                </a:solidFill>
                <a:latin typeface="Arial"/>
                <a:cs typeface="Arial"/>
              </a:rPr>
              <a:t>u</a:t>
            </a:r>
            <a:r>
              <a:rPr dirty="0" sz="2000">
                <a:solidFill>
                  <a:srgbClr val="003265"/>
                </a:solidFill>
                <a:latin typeface="Arial"/>
                <a:cs typeface="Arial"/>
              </a:rPr>
              <a:t>m</a:t>
            </a:r>
            <a:r>
              <a:rPr dirty="0" sz="2000" spc="-5">
                <a:solidFill>
                  <a:srgbClr val="003265"/>
                </a:solidFill>
                <a:latin typeface="Arial"/>
                <a:cs typeface="Arial"/>
              </a:rPr>
              <a:t>a</a:t>
            </a:r>
            <a:r>
              <a:rPr dirty="0" sz="2000">
                <a:solidFill>
                  <a:srgbClr val="003265"/>
                </a:solidFill>
                <a:latin typeface="Arial"/>
                <a:cs typeface="Arial"/>
              </a:rPr>
              <a:t>n</a:t>
            </a:r>
            <a:endParaRPr sz="2000">
              <a:latin typeface="Arial"/>
              <a:cs typeface="Arial"/>
            </a:endParaRPr>
          </a:p>
        </p:txBody>
      </p:sp>
      <p:sp>
        <p:nvSpPr>
          <p:cNvPr id="16" name="object 16"/>
          <p:cNvSpPr txBox="1"/>
          <p:nvPr/>
        </p:nvSpPr>
        <p:spPr>
          <a:xfrm>
            <a:off x="7323740" y="5972068"/>
            <a:ext cx="1182370" cy="330835"/>
          </a:xfrm>
          <a:prstGeom prst="rect">
            <a:avLst/>
          </a:prstGeom>
        </p:spPr>
        <p:txBody>
          <a:bodyPr wrap="square" lIns="0" tIns="12700" rIns="0" bIns="0" rtlCol="0" vert="horz">
            <a:spAutoFit/>
          </a:bodyPr>
          <a:lstStyle/>
          <a:p>
            <a:pPr marL="12700">
              <a:lnSpc>
                <a:spcPct val="100000"/>
              </a:lnSpc>
              <a:spcBef>
                <a:spcPts val="100"/>
              </a:spcBef>
            </a:pPr>
            <a:r>
              <a:rPr dirty="0" sz="2000" spc="-5">
                <a:solidFill>
                  <a:srgbClr val="003265"/>
                </a:solidFill>
                <a:latin typeface="Arial"/>
                <a:cs typeface="Arial"/>
              </a:rPr>
              <a:t>AI</a:t>
            </a:r>
            <a:r>
              <a:rPr dirty="0" sz="2000" spc="-95">
                <a:solidFill>
                  <a:srgbClr val="003265"/>
                </a:solidFill>
                <a:latin typeface="Arial"/>
                <a:cs typeface="Arial"/>
              </a:rPr>
              <a:t> </a:t>
            </a:r>
            <a:r>
              <a:rPr dirty="0" sz="2000">
                <a:solidFill>
                  <a:srgbClr val="003265"/>
                </a:solidFill>
                <a:latin typeface="Arial"/>
                <a:cs typeface="Arial"/>
              </a:rPr>
              <a:t>Syctem</a:t>
            </a:r>
            <a:endParaRPr sz="2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7212965" cy="574040"/>
          </a:xfrm>
          <a:prstGeom prst="rect"/>
        </p:spPr>
        <p:txBody>
          <a:bodyPr wrap="square" lIns="0" tIns="12700" rIns="0" bIns="0" rtlCol="0" vert="horz">
            <a:spAutoFit/>
          </a:bodyPr>
          <a:lstStyle/>
          <a:p>
            <a:pPr marL="12700">
              <a:lnSpc>
                <a:spcPct val="100000"/>
              </a:lnSpc>
              <a:spcBef>
                <a:spcPts val="100"/>
              </a:spcBef>
            </a:pPr>
            <a:r>
              <a:rPr dirty="0" spc="-5"/>
              <a:t>Acting Humanly: The Turing</a:t>
            </a:r>
            <a:r>
              <a:rPr dirty="0" spc="-15"/>
              <a:t> </a:t>
            </a:r>
            <a:r>
              <a:rPr dirty="0" spc="-5"/>
              <a:t>Test</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49651"/>
            <a:ext cx="7413625" cy="3865245"/>
          </a:xfrm>
          <a:prstGeom prst="rect">
            <a:avLst/>
          </a:prstGeom>
        </p:spPr>
        <p:txBody>
          <a:bodyPr wrap="square" lIns="0" tIns="26034" rIns="0" bIns="0" rtlCol="0" vert="horz">
            <a:spAutoFit/>
          </a:bodyPr>
          <a:lstStyle/>
          <a:p>
            <a:pPr marL="354965" marR="340360" indent="-342900">
              <a:lnSpc>
                <a:spcPts val="3360"/>
              </a:lnSpc>
              <a:spcBef>
                <a:spcPts val="204"/>
              </a:spcBef>
              <a:buSzPct val="119642"/>
              <a:buFont typeface="Wingdings"/>
              <a:buChar char=""/>
              <a:tabLst>
                <a:tab pos="355600" algn="l"/>
              </a:tabLst>
            </a:pPr>
            <a:r>
              <a:rPr dirty="0" sz="2800" spc="-5">
                <a:solidFill>
                  <a:srgbClr val="003265"/>
                </a:solidFill>
                <a:latin typeface="Arial"/>
                <a:cs typeface="Arial"/>
              </a:rPr>
              <a:t>Predicted that by 2000, a machine might  have a 30% chance of fooling a lay person  for 5</a:t>
            </a:r>
            <a:r>
              <a:rPr dirty="0" sz="2800" spc="-15">
                <a:solidFill>
                  <a:srgbClr val="003265"/>
                </a:solidFill>
                <a:latin typeface="Arial"/>
                <a:cs typeface="Arial"/>
              </a:rPr>
              <a:t> </a:t>
            </a:r>
            <a:r>
              <a:rPr dirty="0" sz="2800" spc="-5">
                <a:solidFill>
                  <a:srgbClr val="003265"/>
                </a:solidFill>
                <a:latin typeface="Arial"/>
                <a:cs typeface="Arial"/>
              </a:rPr>
              <a:t>minutes.</a:t>
            </a:r>
            <a:endParaRPr sz="2800">
              <a:latin typeface="Arial"/>
              <a:cs typeface="Arial"/>
            </a:endParaRPr>
          </a:p>
          <a:p>
            <a:pPr marL="354965" marR="5080" indent="-342900">
              <a:lnSpc>
                <a:spcPts val="3360"/>
              </a:lnSpc>
              <a:buSzPct val="119642"/>
              <a:buFont typeface="Wingdings"/>
              <a:buChar char=""/>
              <a:tabLst>
                <a:tab pos="355600" algn="l"/>
              </a:tabLst>
            </a:pPr>
            <a:r>
              <a:rPr dirty="0" sz="2800" spc="-5">
                <a:solidFill>
                  <a:srgbClr val="003265"/>
                </a:solidFill>
                <a:latin typeface="Arial"/>
                <a:cs typeface="Arial"/>
              </a:rPr>
              <a:t>Anticipated all major arguments against AI in  following 50</a:t>
            </a:r>
            <a:r>
              <a:rPr dirty="0" sz="2800" spc="10">
                <a:solidFill>
                  <a:srgbClr val="003265"/>
                </a:solidFill>
                <a:latin typeface="Arial"/>
                <a:cs typeface="Arial"/>
              </a:rPr>
              <a:t> </a:t>
            </a:r>
            <a:r>
              <a:rPr dirty="0" sz="2800" spc="-5">
                <a:solidFill>
                  <a:srgbClr val="003265"/>
                </a:solidFill>
                <a:latin typeface="Arial"/>
                <a:cs typeface="Arial"/>
              </a:rPr>
              <a:t>years.</a:t>
            </a:r>
            <a:endParaRPr sz="2800">
              <a:latin typeface="Arial"/>
              <a:cs typeface="Arial"/>
            </a:endParaRPr>
          </a:p>
          <a:p>
            <a:pPr marL="354965" marR="1391920" indent="-342900">
              <a:lnSpc>
                <a:spcPts val="3360"/>
              </a:lnSpc>
              <a:buSzPct val="119642"/>
              <a:buFont typeface="Wingdings"/>
              <a:buChar char=""/>
              <a:tabLst>
                <a:tab pos="355600" algn="l"/>
              </a:tabLst>
            </a:pPr>
            <a:r>
              <a:rPr dirty="0" sz="2800" spc="-5">
                <a:solidFill>
                  <a:srgbClr val="003265"/>
                </a:solidFill>
                <a:latin typeface="Arial"/>
                <a:cs typeface="Arial"/>
              </a:rPr>
              <a:t>Suggested major components of AI:  knowledge,</a:t>
            </a:r>
            <a:endParaRPr sz="2800">
              <a:latin typeface="Arial"/>
              <a:cs typeface="Arial"/>
            </a:endParaRPr>
          </a:p>
          <a:p>
            <a:pPr marL="354965" marR="1266825">
              <a:lnSpc>
                <a:spcPts val="3360"/>
              </a:lnSpc>
            </a:pPr>
            <a:r>
              <a:rPr dirty="0" sz="2800" spc="-5">
                <a:solidFill>
                  <a:srgbClr val="003265"/>
                </a:solidFill>
                <a:latin typeface="Arial"/>
                <a:cs typeface="Arial"/>
              </a:rPr>
              <a:t>reasoning, language, understanding,  learning.</a:t>
            </a:r>
            <a:endParaRPr sz="2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8606790" cy="574040"/>
          </a:xfrm>
          <a:prstGeom prst="rect"/>
        </p:spPr>
        <p:txBody>
          <a:bodyPr wrap="square" lIns="0" tIns="12700" rIns="0" bIns="0" rtlCol="0" vert="horz">
            <a:spAutoFit/>
          </a:bodyPr>
          <a:lstStyle/>
          <a:p>
            <a:pPr marL="12700">
              <a:lnSpc>
                <a:spcPct val="100000"/>
              </a:lnSpc>
              <a:spcBef>
                <a:spcPts val="100"/>
              </a:spcBef>
            </a:pPr>
            <a:r>
              <a:rPr dirty="0" spc="-5"/>
              <a:t>Thinking Humanly: Cognitive</a:t>
            </a:r>
            <a:r>
              <a:rPr dirty="0" spc="-15"/>
              <a:t> </a:t>
            </a:r>
            <a:r>
              <a:rPr dirty="0" spc="-5"/>
              <a:t>Modelling</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49651"/>
            <a:ext cx="7395845" cy="3011805"/>
          </a:xfrm>
          <a:prstGeom prst="rect">
            <a:avLst/>
          </a:prstGeom>
        </p:spPr>
        <p:txBody>
          <a:bodyPr wrap="square" lIns="0" tIns="26034" rIns="0" bIns="0" rtlCol="0" vert="horz">
            <a:spAutoFit/>
          </a:bodyPr>
          <a:lstStyle/>
          <a:p>
            <a:pPr marL="354965" marR="777240" indent="-342900">
              <a:lnSpc>
                <a:spcPts val="3360"/>
              </a:lnSpc>
              <a:spcBef>
                <a:spcPts val="204"/>
              </a:spcBef>
              <a:buSzPct val="119642"/>
              <a:buFont typeface="Wingdings"/>
              <a:buChar char=""/>
              <a:tabLst>
                <a:tab pos="355600" algn="l"/>
              </a:tabLst>
            </a:pPr>
            <a:r>
              <a:rPr dirty="0" sz="2800" spc="-5">
                <a:solidFill>
                  <a:srgbClr val="003265"/>
                </a:solidFill>
                <a:latin typeface="Arial"/>
                <a:cs typeface="Arial"/>
              </a:rPr>
              <a:t>Not content to have a program correctly  solving a</a:t>
            </a:r>
            <a:r>
              <a:rPr dirty="0" sz="2800" spc="-10">
                <a:solidFill>
                  <a:srgbClr val="003265"/>
                </a:solidFill>
                <a:latin typeface="Arial"/>
                <a:cs typeface="Arial"/>
              </a:rPr>
              <a:t> </a:t>
            </a:r>
            <a:r>
              <a:rPr dirty="0" sz="2800" spc="-5">
                <a:solidFill>
                  <a:srgbClr val="003265"/>
                </a:solidFill>
                <a:latin typeface="Arial"/>
                <a:cs typeface="Arial"/>
              </a:rPr>
              <a:t>problem.</a:t>
            </a:r>
            <a:endParaRPr sz="2800">
              <a:latin typeface="Arial"/>
              <a:cs typeface="Arial"/>
            </a:endParaRPr>
          </a:p>
          <a:p>
            <a:pPr marL="354965" marR="262255" indent="-342900">
              <a:lnSpc>
                <a:spcPts val="3360"/>
              </a:lnSpc>
              <a:buSzPct val="119642"/>
              <a:buFont typeface="Wingdings"/>
              <a:buChar char=""/>
              <a:tabLst>
                <a:tab pos="355600" algn="l"/>
              </a:tabLst>
            </a:pPr>
            <a:r>
              <a:rPr dirty="0" sz="2800" spc="-5">
                <a:solidFill>
                  <a:srgbClr val="003265"/>
                </a:solidFill>
                <a:latin typeface="Arial"/>
                <a:cs typeface="Arial"/>
              </a:rPr>
              <a:t>More concerned with comparing its  reasoning steps to traces of human solving  the same</a:t>
            </a:r>
            <a:r>
              <a:rPr dirty="0" sz="2800">
                <a:solidFill>
                  <a:srgbClr val="003265"/>
                </a:solidFill>
                <a:latin typeface="Arial"/>
                <a:cs typeface="Arial"/>
              </a:rPr>
              <a:t> </a:t>
            </a:r>
            <a:r>
              <a:rPr dirty="0" sz="2800" spc="-5">
                <a:solidFill>
                  <a:srgbClr val="003265"/>
                </a:solidFill>
                <a:latin typeface="Arial"/>
                <a:cs typeface="Arial"/>
              </a:rPr>
              <a:t>problem.</a:t>
            </a:r>
            <a:endParaRPr sz="2800">
              <a:latin typeface="Arial"/>
              <a:cs typeface="Arial"/>
            </a:endParaRPr>
          </a:p>
          <a:p>
            <a:pPr marL="354965" marR="5080" indent="-342900">
              <a:lnSpc>
                <a:spcPts val="3360"/>
              </a:lnSpc>
              <a:buSzPct val="119642"/>
              <a:buFont typeface="Wingdings"/>
              <a:buChar char=""/>
              <a:tabLst>
                <a:tab pos="355600" algn="l"/>
              </a:tabLst>
            </a:pPr>
            <a:r>
              <a:rPr dirty="0" sz="2800" spc="-5">
                <a:solidFill>
                  <a:srgbClr val="003265"/>
                </a:solidFill>
                <a:latin typeface="Arial"/>
                <a:cs typeface="Arial"/>
              </a:rPr>
              <a:t>Requires testable theories of the workings of  the human mind: </a:t>
            </a:r>
            <a:r>
              <a:rPr dirty="0" sz="2800" spc="-5">
                <a:solidFill>
                  <a:srgbClr val="6500FF"/>
                </a:solidFill>
                <a:latin typeface="Arial"/>
                <a:cs typeface="Arial"/>
              </a:rPr>
              <a:t>cognitive</a:t>
            </a:r>
            <a:r>
              <a:rPr dirty="0" sz="2800" spc="25">
                <a:solidFill>
                  <a:srgbClr val="6500FF"/>
                </a:solidFill>
                <a:latin typeface="Arial"/>
                <a:cs typeface="Arial"/>
              </a:rPr>
              <a:t> </a:t>
            </a:r>
            <a:r>
              <a:rPr dirty="0" sz="2800">
                <a:solidFill>
                  <a:srgbClr val="6500FF"/>
                </a:solidFill>
                <a:latin typeface="Arial"/>
                <a:cs typeface="Arial"/>
              </a:rPr>
              <a:t>science</a:t>
            </a:r>
            <a:r>
              <a:rPr dirty="0" sz="2800">
                <a:solidFill>
                  <a:srgbClr val="003265"/>
                </a:solidFill>
                <a:latin typeface="Arial"/>
                <a:cs typeface="Arial"/>
              </a:rPr>
              <a:t>.</a:t>
            </a:r>
            <a:endParaRPr sz="2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8174990" cy="574040"/>
          </a:xfrm>
          <a:prstGeom prst="rect"/>
        </p:spPr>
        <p:txBody>
          <a:bodyPr wrap="square" lIns="0" tIns="12700" rIns="0" bIns="0" rtlCol="0" vert="horz">
            <a:spAutoFit/>
          </a:bodyPr>
          <a:lstStyle/>
          <a:p>
            <a:pPr marL="12700">
              <a:lnSpc>
                <a:spcPct val="100000"/>
              </a:lnSpc>
              <a:spcBef>
                <a:spcPts val="100"/>
              </a:spcBef>
            </a:pPr>
            <a:r>
              <a:rPr dirty="0" spc="-5"/>
              <a:t>Thinking Rationally: Laws of</a:t>
            </a:r>
            <a:r>
              <a:rPr dirty="0" spc="-15"/>
              <a:t> </a:t>
            </a:r>
            <a:r>
              <a:rPr dirty="0" spc="-5"/>
              <a:t>Thought</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49651"/>
            <a:ext cx="7357109" cy="3831590"/>
          </a:xfrm>
          <a:prstGeom prst="rect">
            <a:avLst/>
          </a:prstGeom>
        </p:spPr>
        <p:txBody>
          <a:bodyPr wrap="square" lIns="0" tIns="26034" rIns="0" bIns="0" rtlCol="0" vert="horz">
            <a:spAutoFit/>
          </a:bodyPr>
          <a:lstStyle/>
          <a:p>
            <a:pPr marL="354965" marR="548005" indent="-342900">
              <a:lnSpc>
                <a:spcPts val="3360"/>
              </a:lnSpc>
              <a:spcBef>
                <a:spcPts val="204"/>
              </a:spcBef>
              <a:buSzPct val="119642"/>
              <a:buFont typeface="Wingdings"/>
              <a:buChar char=""/>
              <a:tabLst>
                <a:tab pos="355600" algn="l"/>
              </a:tabLst>
            </a:pPr>
            <a:r>
              <a:rPr dirty="0" sz="2800" spc="-5">
                <a:solidFill>
                  <a:srgbClr val="003265"/>
                </a:solidFill>
                <a:latin typeface="Arial"/>
                <a:cs typeface="Arial"/>
              </a:rPr>
              <a:t>Aristotle was one of the first to attempt to  codify “right thinking”, i.e., irrefutable  reasoning</a:t>
            </a:r>
            <a:r>
              <a:rPr dirty="0" sz="2800">
                <a:solidFill>
                  <a:srgbClr val="003265"/>
                </a:solidFill>
                <a:latin typeface="Arial"/>
                <a:cs typeface="Arial"/>
              </a:rPr>
              <a:t> processes.</a:t>
            </a:r>
            <a:endParaRPr sz="2800">
              <a:latin typeface="Arial"/>
              <a:cs typeface="Arial"/>
            </a:endParaRPr>
          </a:p>
          <a:p>
            <a:pPr algn="just" marL="354965" marR="5080" indent="-342900">
              <a:lnSpc>
                <a:spcPts val="3360"/>
              </a:lnSpc>
              <a:buSzPct val="119642"/>
              <a:buFont typeface="Wingdings"/>
              <a:buChar char=""/>
              <a:tabLst>
                <a:tab pos="355600" algn="l"/>
              </a:tabLst>
            </a:pPr>
            <a:r>
              <a:rPr dirty="0" sz="2800" spc="-5">
                <a:solidFill>
                  <a:srgbClr val="003265"/>
                </a:solidFill>
                <a:latin typeface="Arial"/>
                <a:cs typeface="Arial"/>
              </a:rPr>
              <a:t>Formal logic provides a precise notation and  rules for representing and reasoning with all  kinds of things in the</a:t>
            </a:r>
            <a:r>
              <a:rPr dirty="0" sz="2800" spc="5">
                <a:solidFill>
                  <a:srgbClr val="003265"/>
                </a:solidFill>
                <a:latin typeface="Arial"/>
                <a:cs typeface="Arial"/>
              </a:rPr>
              <a:t> </a:t>
            </a:r>
            <a:r>
              <a:rPr dirty="0" sz="2800" spc="-5">
                <a:solidFill>
                  <a:srgbClr val="003265"/>
                </a:solidFill>
                <a:latin typeface="Arial"/>
                <a:cs typeface="Arial"/>
              </a:rPr>
              <a:t>world.</a:t>
            </a:r>
            <a:endParaRPr sz="2800">
              <a:latin typeface="Arial"/>
              <a:cs typeface="Arial"/>
            </a:endParaRPr>
          </a:p>
          <a:p>
            <a:pPr marL="354965" indent="-342900">
              <a:lnSpc>
                <a:spcPts val="3354"/>
              </a:lnSpc>
              <a:buSzPct val="119642"/>
              <a:buFont typeface="Wingdings"/>
              <a:buChar char=""/>
              <a:tabLst>
                <a:tab pos="355600" algn="l"/>
              </a:tabLst>
            </a:pPr>
            <a:r>
              <a:rPr dirty="0" sz="2800" spc="-5">
                <a:solidFill>
                  <a:srgbClr val="003265"/>
                </a:solidFill>
                <a:latin typeface="Arial"/>
                <a:cs typeface="Arial"/>
              </a:rPr>
              <a:t>Obstacles:</a:t>
            </a:r>
            <a:endParaRPr sz="2800">
              <a:latin typeface="Arial"/>
              <a:cs typeface="Arial"/>
            </a:endParaRPr>
          </a:p>
          <a:p>
            <a:pPr lvl="1" marL="1134110" indent="-208279">
              <a:lnSpc>
                <a:spcPct val="100000"/>
              </a:lnSpc>
              <a:spcBef>
                <a:spcPts val="690"/>
              </a:spcBef>
              <a:buFont typeface="Symbol"/>
              <a:buChar char=""/>
              <a:tabLst>
                <a:tab pos="1134745" algn="l"/>
              </a:tabLst>
            </a:pPr>
            <a:r>
              <a:rPr dirty="0" sz="2000" spc="-5">
                <a:solidFill>
                  <a:srgbClr val="003265"/>
                </a:solidFill>
                <a:latin typeface="Arial"/>
                <a:cs typeface="Arial"/>
              </a:rPr>
              <a:t>Informal </a:t>
            </a:r>
            <a:r>
              <a:rPr dirty="0" sz="2000">
                <a:solidFill>
                  <a:srgbClr val="003265"/>
                </a:solidFill>
                <a:latin typeface="Arial"/>
                <a:cs typeface="Arial"/>
              </a:rPr>
              <a:t>knowledge</a:t>
            </a:r>
            <a:r>
              <a:rPr dirty="0" sz="2000" spc="-60">
                <a:solidFill>
                  <a:srgbClr val="003265"/>
                </a:solidFill>
                <a:latin typeface="Arial"/>
                <a:cs typeface="Arial"/>
              </a:rPr>
              <a:t> </a:t>
            </a:r>
            <a:r>
              <a:rPr dirty="0" sz="2000">
                <a:solidFill>
                  <a:srgbClr val="003265"/>
                </a:solidFill>
                <a:latin typeface="Arial"/>
                <a:cs typeface="Arial"/>
              </a:rPr>
              <a:t>representation.</a:t>
            </a:r>
            <a:endParaRPr sz="2000">
              <a:latin typeface="Arial"/>
              <a:cs typeface="Arial"/>
            </a:endParaRPr>
          </a:p>
          <a:p>
            <a:pPr lvl="1" marL="1134110" indent="-208279">
              <a:lnSpc>
                <a:spcPct val="100000"/>
              </a:lnSpc>
              <a:spcBef>
                <a:spcPts val="850"/>
              </a:spcBef>
              <a:buFont typeface="Symbol"/>
              <a:buChar char=""/>
              <a:tabLst>
                <a:tab pos="1134745" algn="l"/>
              </a:tabLst>
            </a:pPr>
            <a:r>
              <a:rPr dirty="0" sz="2000">
                <a:solidFill>
                  <a:srgbClr val="003265"/>
                </a:solidFill>
                <a:latin typeface="Arial"/>
                <a:cs typeface="Arial"/>
              </a:rPr>
              <a:t>Computational </a:t>
            </a:r>
            <a:r>
              <a:rPr dirty="0" sz="2000" spc="-5">
                <a:solidFill>
                  <a:srgbClr val="003265"/>
                </a:solidFill>
                <a:latin typeface="Arial"/>
                <a:cs typeface="Arial"/>
              </a:rPr>
              <a:t>complexity </a:t>
            </a:r>
            <a:r>
              <a:rPr dirty="0" sz="2000">
                <a:solidFill>
                  <a:srgbClr val="003265"/>
                </a:solidFill>
                <a:latin typeface="Arial"/>
                <a:cs typeface="Arial"/>
              </a:rPr>
              <a:t>and</a:t>
            </a:r>
            <a:r>
              <a:rPr dirty="0" sz="2000" spc="-55">
                <a:solidFill>
                  <a:srgbClr val="003265"/>
                </a:solidFill>
                <a:latin typeface="Arial"/>
                <a:cs typeface="Arial"/>
              </a:rPr>
              <a:t> </a:t>
            </a:r>
            <a:r>
              <a:rPr dirty="0" sz="2000">
                <a:solidFill>
                  <a:srgbClr val="003265"/>
                </a:solidFill>
                <a:latin typeface="Arial"/>
                <a:cs typeface="Arial"/>
              </a:rPr>
              <a:t>resources.</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3757929" cy="574040"/>
          </a:xfrm>
          <a:prstGeom prst="rect"/>
        </p:spPr>
        <p:txBody>
          <a:bodyPr wrap="square" lIns="0" tIns="12700" rIns="0" bIns="0" rtlCol="0" vert="horz">
            <a:spAutoFit/>
          </a:bodyPr>
          <a:lstStyle/>
          <a:p>
            <a:pPr marL="12700">
              <a:lnSpc>
                <a:spcPct val="100000"/>
              </a:lnSpc>
              <a:spcBef>
                <a:spcPts val="100"/>
              </a:spcBef>
            </a:pPr>
            <a:r>
              <a:rPr dirty="0" spc="-5"/>
              <a:t>Acting</a:t>
            </a:r>
            <a:r>
              <a:rPr dirty="0" spc="-60"/>
              <a:t> </a:t>
            </a:r>
            <a:r>
              <a:rPr dirty="0" spc="-5"/>
              <a:t>Rationally</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49651"/>
            <a:ext cx="7256780" cy="2856230"/>
          </a:xfrm>
          <a:prstGeom prst="rect">
            <a:avLst/>
          </a:prstGeom>
        </p:spPr>
        <p:txBody>
          <a:bodyPr wrap="square" lIns="0" tIns="26034" rIns="0" bIns="0" rtlCol="0" vert="horz">
            <a:spAutoFit/>
          </a:bodyPr>
          <a:lstStyle/>
          <a:p>
            <a:pPr marL="354965" marR="285115" indent="-342900">
              <a:lnSpc>
                <a:spcPts val="3360"/>
              </a:lnSpc>
              <a:spcBef>
                <a:spcPts val="204"/>
              </a:spcBef>
              <a:buSzPct val="119642"/>
              <a:buFont typeface="Wingdings"/>
              <a:buChar char=""/>
              <a:tabLst>
                <a:tab pos="355600" algn="l"/>
              </a:tabLst>
            </a:pPr>
            <a:r>
              <a:rPr dirty="0" sz="2800" spc="-5">
                <a:solidFill>
                  <a:srgbClr val="003265"/>
                </a:solidFill>
                <a:latin typeface="Arial"/>
                <a:cs typeface="Arial"/>
              </a:rPr>
              <a:t>Acting </a:t>
            </a:r>
            <a:r>
              <a:rPr dirty="0" sz="2800">
                <a:solidFill>
                  <a:srgbClr val="003265"/>
                </a:solidFill>
                <a:latin typeface="Arial"/>
                <a:cs typeface="Arial"/>
              </a:rPr>
              <a:t>so </a:t>
            </a:r>
            <a:r>
              <a:rPr dirty="0" sz="2800" spc="-5">
                <a:solidFill>
                  <a:srgbClr val="003265"/>
                </a:solidFill>
                <a:latin typeface="Arial"/>
                <a:cs typeface="Arial"/>
              </a:rPr>
              <a:t>as to achieve one’s goals, given  one’s</a:t>
            </a:r>
            <a:r>
              <a:rPr dirty="0" sz="2800" spc="-10">
                <a:solidFill>
                  <a:srgbClr val="003265"/>
                </a:solidFill>
                <a:latin typeface="Arial"/>
                <a:cs typeface="Arial"/>
              </a:rPr>
              <a:t> </a:t>
            </a:r>
            <a:r>
              <a:rPr dirty="0" sz="2800" spc="-5">
                <a:solidFill>
                  <a:srgbClr val="003265"/>
                </a:solidFill>
                <a:latin typeface="Arial"/>
                <a:cs typeface="Arial"/>
              </a:rPr>
              <a:t>beliefs.</a:t>
            </a:r>
            <a:endParaRPr sz="2800">
              <a:latin typeface="Arial"/>
              <a:cs typeface="Arial"/>
            </a:endParaRPr>
          </a:p>
          <a:p>
            <a:pPr marL="354965" indent="-342900">
              <a:lnSpc>
                <a:spcPts val="3025"/>
              </a:lnSpc>
              <a:buSzPct val="119642"/>
              <a:buFont typeface="Wingdings"/>
              <a:buChar char=""/>
              <a:tabLst>
                <a:tab pos="355600" algn="l"/>
              </a:tabLst>
            </a:pPr>
            <a:r>
              <a:rPr dirty="0" sz="2800" spc="-5">
                <a:solidFill>
                  <a:srgbClr val="003265"/>
                </a:solidFill>
                <a:latin typeface="Arial"/>
                <a:cs typeface="Arial"/>
              </a:rPr>
              <a:t>Does not necessarily involve</a:t>
            </a:r>
            <a:r>
              <a:rPr dirty="0" sz="2800" spc="20">
                <a:solidFill>
                  <a:srgbClr val="003265"/>
                </a:solidFill>
                <a:latin typeface="Arial"/>
                <a:cs typeface="Arial"/>
              </a:rPr>
              <a:t> </a:t>
            </a:r>
            <a:r>
              <a:rPr dirty="0" sz="2800" spc="-5">
                <a:solidFill>
                  <a:srgbClr val="003265"/>
                </a:solidFill>
                <a:latin typeface="Arial"/>
                <a:cs typeface="Arial"/>
              </a:rPr>
              <a:t>thinking.</a:t>
            </a:r>
            <a:endParaRPr sz="2800">
              <a:latin typeface="Arial"/>
              <a:cs typeface="Arial"/>
            </a:endParaRPr>
          </a:p>
          <a:p>
            <a:pPr marL="354965" indent="-342900">
              <a:lnSpc>
                <a:spcPts val="3690"/>
              </a:lnSpc>
              <a:buSzPct val="119642"/>
              <a:buFont typeface="Wingdings"/>
              <a:buChar char=""/>
              <a:tabLst>
                <a:tab pos="355600" algn="l"/>
              </a:tabLst>
            </a:pPr>
            <a:r>
              <a:rPr dirty="0" sz="2800" spc="-5">
                <a:solidFill>
                  <a:srgbClr val="003265"/>
                </a:solidFill>
                <a:latin typeface="Arial"/>
                <a:cs typeface="Arial"/>
              </a:rPr>
              <a:t>Advantages:</a:t>
            </a:r>
            <a:endParaRPr sz="2800">
              <a:latin typeface="Arial"/>
              <a:cs typeface="Arial"/>
            </a:endParaRPr>
          </a:p>
          <a:p>
            <a:pPr lvl="1" marL="1134110" indent="-208279">
              <a:lnSpc>
                <a:spcPct val="100000"/>
              </a:lnSpc>
              <a:spcBef>
                <a:spcPts val="690"/>
              </a:spcBef>
              <a:buFont typeface="Symbol"/>
              <a:buChar char=""/>
              <a:tabLst>
                <a:tab pos="1134745" algn="l"/>
              </a:tabLst>
            </a:pPr>
            <a:r>
              <a:rPr dirty="0" sz="2000">
                <a:solidFill>
                  <a:srgbClr val="003265"/>
                </a:solidFill>
                <a:latin typeface="Arial"/>
                <a:cs typeface="Arial"/>
              </a:rPr>
              <a:t>More general than the “laws of thought”</a:t>
            </a:r>
            <a:r>
              <a:rPr dirty="0" sz="2000" spc="-175">
                <a:solidFill>
                  <a:srgbClr val="003265"/>
                </a:solidFill>
                <a:latin typeface="Arial"/>
                <a:cs typeface="Arial"/>
              </a:rPr>
              <a:t> </a:t>
            </a:r>
            <a:r>
              <a:rPr dirty="0" sz="2000">
                <a:solidFill>
                  <a:srgbClr val="003265"/>
                </a:solidFill>
                <a:latin typeface="Arial"/>
                <a:cs typeface="Arial"/>
              </a:rPr>
              <a:t>approach.</a:t>
            </a:r>
            <a:endParaRPr sz="2000">
              <a:latin typeface="Arial"/>
              <a:cs typeface="Arial"/>
            </a:endParaRPr>
          </a:p>
          <a:p>
            <a:pPr lvl="1" marL="1134110" marR="5080" indent="-207645">
              <a:lnSpc>
                <a:spcPct val="100000"/>
              </a:lnSpc>
              <a:spcBef>
                <a:spcPts val="855"/>
              </a:spcBef>
              <a:buFont typeface="Symbol"/>
              <a:buChar char=""/>
              <a:tabLst>
                <a:tab pos="1134745" algn="l"/>
              </a:tabLst>
            </a:pPr>
            <a:r>
              <a:rPr dirty="0" sz="2000">
                <a:solidFill>
                  <a:srgbClr val="003265"/>
                </a:solidFill>
                <a:latin typeface="Arial"/>
                <a:cs typeface="Arial"/>
              </a:rPr>
              <a:t>More amenable </a:t>
            </a:r>
            <a:r>
              <a:rPr dirty="0" sz="2000" spc="-5">
                <a:solidFill>
                  <a:srgbClr val="003265"/>
                </a:solidFill>
                <a:latin typeface="Arial"/>
                <a:cs typeface="Arial"/>
              </a:rPr>
              <a:t>to </a:t>
            </a:r>
            <a:r>
              <a:rPr dirty="0" sz="2000">
                <a:solidFill>
                  <a:srgbClr val="003265"/>
                </a:solidFill>
                <a:latin typeface="Arial"/>
                <a:cs typeface="Arial"/>
              </a:rPr>
              <a:t>scientific development than</a:t>
            </a:r>
            <a:r>
              <a:rPr dirty="0" sz="2000" spc="-200">
                <a:solidFill>
                  <a:srgbClr val="003265"/>
                </a:solidFill>
                <a:latin typeface="Arial"/>
                <a:cs typeface="Arial"/>
              </a:rPr>
              <a:t> </a:t>
            </a:r>
            <a:r>
              <a:rPr dirty="0" sz="2000">
                <a:solidFill>
                  <a:srgbClr val="003265"/>
                </a:solidFill>
                <a:latin typeface="Arial"/>
                <a:cs typeface="Arial"/>
              </a:rPr>
              <a:t>human-  based</a:t>
            </a:r>
            <a:r>
              <a:rPr dirty="0" sz="2000" spc="-35">
                <a:solidFill>
                  <a:srgbClr val="003265"/>
                </a:solidFill>
                <a:latin typeface="Arial"/>
                <a:cs typeface="Arial"/>
              </a:rPr>
              <a:t> </a:t>
            </a:r>
            <a:r>
              <a:rPr dirty="0" sz="2000">
                <a:solidFill>
                  <a:srgbClr val="003265"/>
                </a:solidFill>
                <a:latin typeface="Arial"/>
                <a:cs typeface="Arial"/>
              </a:rPr>
              <a:t>approaches.</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10</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3529" y="1449720"/>
            <a:ext cx="7096759" cy="721360"/>
            <a:chOff x="1373529" y="1449720"/>
            <a:chExt cx="7096759" cy="721360"/>
          </a:xfrm>
        </p:grpSpPr>
        <p:sp>
          <p:nvSpPr>
            <p:cNvPr id="3" name="object 3"/>
            <p:cNvSpPr/>
            <p:nvPr/>
          </p:nvSpPr>
          <p:spPr>
            <a:xfrm>
              <a:off x="1378101" y="1454292"/>
              <a:ext cx="7086600" cy="711835"/>
            </a:xfrm>
            <a:custGeom>
              <a:avLst/>
              <a:gdLst/>
              <a:ahLst/>
              <a:cxnLst/>
              <a:rect l="l" t="t" r="r" b="b"/>
              <a:pathLst>
                <a:path w="7086600" h="711835">
                  <a:moveTo>
                    <a:pt x="7085990" y="0"/>
                  </a:moveTo>
                  <a:lnTo>
                    <a:pt x="0" y="0"/>
                  </a:lnTo>
                  <a:lnTo>
                    <a:pt x="0" y="711647"/>
                  </a:lnTo>
                  <a:lnTo>
                    <a:pt x="7085990" y="711647"/>
                  </a:lnTo>
                  <a:lnTo>
                    <a:pt x="7085990" y="0"/>
                  </a:lnTo>
                  <a:close/>
                </a:path>
              </a:pathLst>
            </a:custGeom>
            <a:solidFill>
              <a:srgbClr val="CCCCFF"/>
            </a:solidFill>
          </p:spPr>
          <p:txBody>
            <a:bodyPr wrap="square" lIns="0" tIns="0" rIns="0" bIns="0" rtlCol="0"/>
            <a:lstStyle/>
            <a:p/>
          </p:txBody>
        </p:sp>
        <p:sp>
          <p:nvSpPr>
            <p:cNvPr id="4" name="object 4"/>
            <p:cNvSpPr/>
            <p:nvPr/>
          </p:nvSpPr>
          <p:spPr>
            <a:xfrm>
              <a:off x="1373529" y="1449720"/>
              <a:ext cx="7096759" cy="721360"/>
            </a:xfrm>
            <a:custGeom>
              <a:avLst/>
              <a:gdLst/>
              <a:ahLst/>
              <a:cxnLst/>
              <a:rect l="l" t="t" r="r" b="b"/>
              <a:pathLst>
                <a:path w="7096759" h="721360">
                  <a:moveTo>
                    <a:pt x="7096679" y="0"/>
                  </a:moveTo>
                  <a:lnTo>
                    <a:pt x="0" y="0"/>
                  </a:lnTo>
                  <a:lnTo>
                    <a:pt x="0" y="720791"/>
                  </a:lnTo>
                  <a:lnTo>
                    <a:pt x="7096679" y="720791"/>
                  </a:lnTo>
                  <a:lnTo>
                    <a:pt x="7096679" y="716219"/>
                  </a:lnTo>
                  <a:lnTo>
                    <a:pt x="10668" y="716219"/>
                  </a:lnTo>
                  <a:lnTo>
                    <a:pt x="4572" y="711647"/>
                  </a:lnTo>
                  <a:lnTo>
                    <a:pt x="10668" y="711647"/>
                  </a:lnTo>
                  <a:lnTo>
                    <a:pt x="10668" y="10668"/>
                  </a:lnTo>
                  <a:lnTo>
                    <a:pt x="4572" y="10668"/>
                  </a:lnTo>
                  <a:lnTo>
                    <a:pt x="10668" y="4572"/>
                  </a:lnTo>
                  <a:lnTo>
                    <a:pt x="7096679" y="4572"/>
                  </a:lnTo>
                  <a:lnTo>
                    <a:pt x="7096679" y="0"/>
                  </a:lnTo>
                  <a:close/>
                </a:path>
                <a:path w="7096759" h="721360">
                  <a:moveTo>
                    <a:pt x="10668" y="711647"/>
                  </a:moveTo>
                  <a:lnTo>
                    <a:pt x="4572" y="711647"/>
                  </a:lnTo>
                  <a:lnTo>
                    <a:pt x="10668" y="716219"/>
                  </a:lnTo>
                  <a:lnTo>
                    <a:pt x="10668" y="711647"/>
                  </a:lnTo>
                  <a:close/>
                </a:path>
                <a:path w="7096759" h="721360">
                  <a:moveTo>
                    <a:pt x="7086011" y="711647"/>
                  </a:moveTo>
                  <a:lnTo>
                    <a:pt x="10668" y="711647"/>
                  </a:lnTo>
                  <a:lnTo>
                    <a:pt x="10668" y="716219"/>
                  </a:lnTo>
                  <a:lnTo>
                    <a:pt x="7086011" y="716219"/>
                  </a:lnTo>
                  <a:lnTo>
                    <a:pt x="7086011" y="711647"/>
                  </a:lnTo>
                  <a:close/>
                </a:path>
                <a:path w="7096759" h="721360">
                  <a:moveTo>
                    <a:pt x="7086011" y="4572"/>
                  </a:moveTo>
                  <a:lnTo>
                    <a:pt x="7086011" y="716219"/>
                  </a:lnTo>
                  <a:lnTo>
                    <a:pt x="7090583" y="711647"/>
                  </a:lnTo>
                  <a:lnTo>
                    <a:pt x="7096679" y="711647"/>
                  </a:lnTo>
                  <a:lnTo>
                    <a:pt x="7096679" y="10668"/>
                  </a:lnTo>
                  <a:lnTo>
                    <a:pt x="7090583" y="10668"/>
                  </a:lnTo>
                  <a:lnTo>
                    <a:pt x="7086011" y="4572"/>
                  </a:lnTo>
                  <a:close/>
                </a:path>
                <a:path w="7096759" h="721360">
                  <a:moveTo>
                    <a:pt x="7096679" y="711647"/>
                  </a:moveTo>
                  <a:lnTo>
                    <a:pt x="7090583" y="711647"/>
                  </a:lnTo>
                  <a:lnTo>
                    <a:pt x="7086011" y="716219"/>
                  </a:lnTo>
                  <a:lnTo>
                    <a:pt x="7096679" y="716219"/>
                  </a:lnTo>
                  <a:lnTo>
                    <a:pt x="7096679" y="711647"/>
                  </a:lnTo>
                  <a:close/>
                </a:path>
                <a:path w="7096759" h="721360">
                  <a:moveTo>
                    <a:pt x="10668" y="4572"/>
                  </a:moveTo>
                  <a:lnTo>
                    <a:pt x="4572" y="10668"/>
                  </a:lnTo>
                  <a:lnTo>
                    <a:pt x="10668" y="10668"/>
                  </a:lnTo>
                  <a:lnTo>
                    <a:pt x="10668" y="4572"/>
                  </a:lnTo>
                  <a:close/>
                </a:path>
                <a:path w="7096759" h="721360">
                  <a:moveTo>
                    <a:pt x="7086011" y="4572"/>
                  </a:moveTo>
                  <a:lnTo>
                    <a:pt x="10668" y="4572"/>
                  </a:lnTo>
                  <a:lnTo>
                    <a:pt x="10668" y="10668"/>
                  </a:lnTo>
                  <a:lnTo>
                    <a:pt x="7086011" y="10668"/>
                  </a:lnTo>
                  <a:lnTo>
                    <a:pt x="7086011" y="4572"/>
                  </a:lnTo>
                  <a:close/>
                </a:path>
                <a:path w="7096759" h="721360">
                  <a:moveTo>
                    <a:pt x="7096679" y="4572"/>
                  </a:moveTo>
                  <a:lnTo>
                    <a:pt x="7086011" y="4572"/>
                  </a:lnTo>
                  <a:lnTo>
                    <a:pt x="7090583" y="10668"/>
                  </a:lnTo>
                  <a:lnTo>
                    <a:pt x="7096679" y="10668"/>
                  </a:lnTo>
                  <a:lnTo>
                    <a:pt x="7096679" y="4572"/>
                  </a:lnTo>
                  <a:close/>
                </a:path>
              </a:pathLst>
            </a:custGeom>
            <a:solidFill>
              <a:srgbClr val="98CC98"/>
            </a:solidFill>
          </p:spPr>
          <p:txBody>
            <a:bodyPr wrap="square" lIns="0" tIns="0" rIns="0" bIns="0" rtlCol="0"/>
            <a:lstStyle/>
            <a:p/>
          </p:txBody>
        </p:sp>
      </p:grpSp>
      <p:sp>
        <p:nvSpPr>
          <p:cNvPr id="5" name="object 5"/>
          <p:cNvSpPr txBox="1">
            <a:spLocks noGrp="1"/>
          </p:cNvSpPr>
          <p:nvPr>
            <p:ph type="title"/>
          </p:nvPr>
        </p:nvSpPr>
        <p:spPr>
          <a:xfrm>
            <a:off x="1375815" y="1452244"/>
            <a:ext cx="7091680" cy="716280"/>
          </a:xfrm>
          <a:prstGeom prst="rect"/>
          <a:ln w="6096">
            <a:solidFill>
              <a:srgbClr val="98CC98"/>
            </a:solidFill>
          </a:ln>
        </p:spPr>
        <p:txBody>
          <a:bodyPr wrap="square" lIns="0" tIns="40640" rIns="0" bIns="0" rtlCol="0" vert="horz">
            <a:spAutoFit/>
          </a:bodyPr>
          <a:lstStyle/>
          <a:p>
            <a:pPr marL="93345" marR="641350" indent="-635">
              <a:lnSpc>
                <a:spcPct val="100000"/>
              </a:lnSpc>
              <a:spcBef>
                <a:spcPts val="320"/>
              </a:spcBef>
            </a:pPr>
            <a:r>
              <a:rPr dirty="0" sz="2000" spc="-5" b="0">
                <a:solidFill>
                  <a:srgbClr val="003265"/>
                </a:solidFill>
                <a:latin typeface="Arial"/>
                <a:cs typeface="Arial"/>
              </a:rPr>
              <a:t>AI </a:t>
            </a:r>
            <a:r>
              <a:rPr dirty="0" sz="2000" b="0">
                <a:solidFill>
                  <a:srgbClr val="FF0000"/>
                </a:solidFill>
                <a:latin typeface="Arial"/>
                <a:cs typeface="Arial"/>
              </a:rPr>
              <a:t>inherite</a:t>
            </a:r>
            <a:r>
              <a:rPr dirty="0" sz="2000" b="0">
                <a:solidFill>
                  <a:srgbClr val="003265"/>
                </a:solidFill>
                <a:latin typeface="Arial"/>
                <a:cs typeface="Arial"/>
              </a:rPr>
              <a:t>d many ideas, </a:t>
            </a:r>
            <a:r>
              <a:rPr dirty="0" sz="2000" spc="-5" b="0">
                <a:solidFill>
                  <a:srgbClr val="003265"/>
                </a:solidFill>
                <a:latin typeface="Arial"/>
                <a:cs typeface="Arial"/>
              </a:rPr>
              <a:t>viewpoints </a:t>
            </a:r>
            <a:r>
              <a:rPr dirty="0" sz="2000" b="0">
                <a:solidFill>
                  <a:srgbClr val="003265"/>
                </a:solidFill>
                <a:latin typeface="Arial"/>
                <a:cs typeface="Arial"/>
              </a:rPr>
              <a:t>and techniques</a:t>
            </a:r>
            <a:r>
              <a:rPr dirty="0" sz="2000" spc="-165" b="0">
                <a:solidFill>
                  <a:srgbClr val="003265"/>
                </a:solidFill>
                <a:latin typeface="Arial"/>
                <a:cs typeface="Arial"/>
              </a:rPr>
              <a:t> </a:t>
            </a:r>
            <a:r>
              <a:rPr dirty="0" sz="2000" b="0">
                <a:solidFill>
                  <a:srgbClr val="003265"/>
                </a:solidFill>
                <a:latin typeface="Arial"/>
                <a:cs typeface="Arial"/>
              </a:rPr>
              <a:t>from  other</a:t>
            </a:r>
            <a:r>
              <a:rPr dirty="0" sz="2000" spc="-40" b="0">
                <a:solidFill>
                  <a:srgbClr val="003265"/>
                </a:solidFill>
                <a:latin typeface="Arial"/>
                <a:cs typeface="Arial"/>
              </a:rPr>
              <a:t> </a:t>
            </a:r>
            <a:r>
              <a:rPr dirty="0" sz="2000" b="0">
                <a:solidFill>
                  <a:srgbClr val="FF0000"/>
                </a:solidFill>
                <a:latin typeface="Arial"/>
                <a:cs typeface="Arial"/>
              </a:rPr>
              <a:t>discipline</a:t>
            </a:r>
            <a:r>
              <a:rPr dirty="0" sz="2000" b="0">
                <a:solidFill>
                  <a:srgbClr val="003265"/>
                </a:solidFill>
                <a:latin typeface="Arial"/>
                <a:cs typeface="Arial"/>
              </a:rPr>
              <a:t>s.</a:t>
            </a:r>
            <a:endParaRPr sz="2000">
              <a:latin typeface="Arial"/>
              <a:cs typeface="Arial"/>
            </a:endParaRPr>
          </a:p>
        </p:txBody>
      </p:sp>
      <p:sp>
        <p:nvSpPr>
          <p:cNvPr id="6" name="object 6"/>
          <p:cNvSpPr txBox="1"/>
          <p:nvPr/>
        </p:nvSpPr>
        <p:spPr>
          <a:xfrm>
            <a:off x="3742527" y="944804"/>
            <a:ext cx="1850389" cy="299720"/>
          </a:xfrm>
          <a:prstGeom prst="rect">
            <a:avLst/>
          </a:prstGeom>
        </p:spPr>
        <p:txBody>
          <a:bodyPr wrap="square" lIns="0" tIns="12700" rIns="0" bIns="0" rtlCol="0" vert="horz">
            <a:spAutoFit/>
          </a:bodyPr>
          <a:lstStyle/>
          <a:p>
            <a:pPr marL="12700">
              <a:lnSpc>
                <a:spcPct val="100000"/>
              </a:lnSpc>
              <a:spcBef>
                <a:spcPts val="100"/>
              </a:spcBef>
              <a:tabLst>
                <a:tab pos="455930" algn="l"/>
              </a:tabLst>
            </a:pPr>
            <a:r>
              <a:rPr dirty="0" sz="1800">
                <a:solidFill>
                  <a:srgbClr val="99CC99"/>
                </a:solidFill>
                <a:latin typeface="Arial"/>
                <a:cs typeface="Arial"/>
              </a:rPr>
              <a:t>AI	</a:t>
            </a:r>
            <a:r>
              <a:rPr dirty="0" sz="1800" spc="-10">
                <a:solidFill>
                  <a:srgbClr val="99CC99"/>
                </a:solidFill>
                <a:latin typeface="Arial"/>
                <a:cs typeface="Arial"/>
              </a:rPr>
              <a:t>Foundations?</a:t>
            </a:r>
            <a:endParaRPr sz="1800">
              <a:latin typeface="Arial"/>
              <a:cs typeface="Arial"/>
            </a:endParaRPr>
          </a:p>
        </p:txBody>
      </p:sp>
      <p:grpSp>
        <p:nvGrpSpPr>
          <p:cNvPr id="7" name="object 7"/>
          <p:cNvGrpSpPr/>
          <p:nvPr/>
        </p:nvGrpSpPr>
        <p:grpSpPr>
          <a:xfrm>
            <a:off x="1678305" y="2784622"/>
            <a:ext cx="6487160" cy="1108075"/>
            <a:chOff x="1678305" y="2784622"/>
            <a:chExt cx="6487160" cy="1108075"/>
          </a:xfrm>
        </p:grpSpPr>
        <p:sp>
          <p:nvSpPr>
            <p:cNvPr id="8" name="object 8"/>
            <p:cNvSpPr/>
            <p:nvPr/>
          </p:nvSpPr>
          <p:spPr>
            <a:xfrm>
              <a:off x="2903494" y="2784622"/>
              <a:ext cx="3663391" cy="1107857"/>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6178296" y="3435327"/>
              <a:ext cx="1981200" cy="457200"/>
            </a:xfrm>
            <a:custGeom>
              <a:avLst/>
              <a:gdLst/>
              <a:ahLst/>
              <a:cxnLst/>
              <a:rect l="l" t="t" r="r" b="b"/>
              <a:pathLst>
                <a:path w="1981200" h="457200">
                  <a:moveTo>
                    <a:pt x="0" y="457151"/>
                  </a:moveTo>
                  <a:lnTo>
                    <a:pt x="1981032" y="457151"/>
                  </a:lnTo>
                  <a:lnTo>
                    <a:pt x="1981032" y="0"/>
                  </a:lnTo>
                  <a:lnTo>
                    <a:pt x="0" y="0"/>
                  </a:lnTo>
                  <a:lnTo>
                    <a:pt x="0" y="457151"/>
                  </a:lnTo>
                  <a:close/>
                </a:path>
              </a:pathLst>
            </a:custGeom>
            <a:solidFill>
              <a:srgbClr val="FFFFFF"/>
            </a:solidFill>
          </p:spPr>
          <p:txBody>
            <a:bodyPr wrap="square" lIns="0" tIns="0" rIns="0" bIns="0" rtlCol="0"/>
            <a:lstStyle/>
            <a:p/>
          </p:txBody>
        </p:sp>
        <p:sp>
          <p:nvSpPr>
            <p:cNvPr id="10" name="object 10"/>
            <p:cNvSpPr/>
            <p:nvPr/>
          </p:nvSpPr>
          <p:spPr>
            <a:xfrm>
              <a:off x="6173724" y="3430737"/>
              <a:ext cx="1991995" cy="462280"/>
            </a:xfrm>
            <a:custGeom>
              <a:avLst/>
              <a:gdLst/>
              <a:ahLst/>
              <a:cxnLst/>
              <a:rect l="l" t="t" r="r" b="b"/>
              <a:pathLst>
                <a:path w="1991995" h="462279">
                  <a:moveTo>
                    <a:pt x="1991715" y="0"/>
                  </a:moveTo>
                  <a:lnTo>
                    <a:pt x="0" y="0"/>
                  </a:lnTo>
                  <a:lnTo>
                    <a:pt x="0" y="461741"/>
                  </a:lnTo>
                  <a:lnTo>
                    <a:pt x="10668" y="461741"/>
                  </a:lnTo>
                  <a:lnTo>
                    <a:pt x="10668" y="10668"/>
                  </a:lnTo>
                  <a:lnTo>
                    <a:pt x="4572" y="10668"/>
                  </a:lnTo>
                  <a:lnTo>
                    <a:pt x="10668" y="4572"/>
                  </a:lnTo>
                  <a:lnTo>
                    <a:pt x="1991715" y="4572"/>
                  </a:lnTo>
                  <a:lnTo>
                    <a:pt x="1991715" y="0"/>
                  </a:lnTo>
                  <a:close/>
                </a:path>
                <a:path w="1991995" h="462279">
                  <a:moveTo>
                    <a:pt x="1981047" y="4572"/>
                  </a:moveTo>
                  <a:lnTo>
                    <a:pt x="1981047" y="461741"/>
                  </a:lnTo>
                  <a:lnTo>
                    <a:pt x="1991715" y="461741"/>
                  </a:lnTo>
                  <a:lnTo>
                    <a:pt x="1991715" y="10668"/>
                  </a:lnTo>
                  <a:lnTo>
                    <a:pt x="1985619" y="10668"/>
                  </a:lnTo>
                  <a:lnTo>
                    <a:pt x="1981047" y="4572"/>
                  </a:lnTo>
                  <a:close/>
                </a:path>
                <a:path w="1991995" h="462279">
                  <a:moveTo>
                    <a:pt x="10668" y="4572"/>
                  </a:moveTo>
                  <a:lnTo>
                    <a:pt x="4572" y="10668"/>
                  </a:lnTo>
                  <a:lnTo>
                    <a:pt x="10668" y="10668"/>
                  </a:lnTo>
                  <a:lnTo>
                    <a:pt x="10668" y="4572"/>
                  </a:lnTo>
                  <a:close/>
                </a:path>
                <a:path w="1991995" h="462279">
                  <a:moveTo>
                    <a:pt x="1981047" y="4572"/>
                  </a:moveTo>
                  <a:lnTo>
                    <a:pt x="10668" y="4572"/>
                  </a:lnTo>
                  <a:lnTo>
                    <a:pt x="10668" y="10668"/>
                  </a:lnTo>
                  <a:lnTo>
                    <a:pt x="1981047" y="10668"/>
                  </a:lnTo>
                  <a:lnTo>
                    <a:pt x="1981047" y="4572"/>
                  </a:lnTo>
                  <a:close/>
                </a:path>
                <a:path w="1991995" h="462279">
                  <a:moveTo>
                    <a:pt x="1991715" y="4572"/>
                  </a:moveTo>
                  <a:lnTo>
                    <a:pt x="1981047" y="4572"/>
                  </a:lnTo>
                  <a:lnTo>
                    <a:pt x="1985619" y="10668"/>
                  </a:lnTo>
                  <a:lnTo>
                    <a:pt x="1991715" y="10668"/>
                  </a:lnTo>
                  <a:lnTo>
                    <a:pt x="1991715" y="4572"/>
                  </a:lnTo>
                  <a:close/>
                </a:path>
              </a:pathLst>
            </a:custGeom>
            <a:solidFill>
              <a:srgbClr val="CC0000"/>
            </a:solidFill>
          </p:spPr>
          <p:txBody>
            <a:bodyPr wrap="square" lIns="0" tIns="0" rIns="0" bIns="0" rtlCol="0"/>
            <a:lstStyle/>
            <a:p/>
          </p:txBody>
        </p:sp>
        <p:sp>
          <p:nvSpPr>
            <p:cNvPr id="11" name="object 11"/>
            <p:cNvSpPr/>
            <p:nvPr/>
          </p:nvSpPr>
          <p:spPr>
            <a:xfrm>
              <a:off x="1682877" y="3282927"/>
              <a:ext cx="1447800" cy="591820"/>
            </a:xfrm>
            <a:custGeom>
              <a:avLst/>
              <a:gdLst/>
              <a:ahLst/>
              <a:cxnLst/>
              <a:rect l="l" t="t" r="r" b="b"/>
              <a:pathLst>
                <a:path w="1447800" h="591820">
                  <a:moveTo>
                    <a:pt x="1447668" y="0"/>
                  </a:moveTo>
                  <a:lnTo>
                    <a:pt x="0" y="0"/>
                  </a:lnTo>
                  <a:lnTo>
                    <a:pt x="0" y="591263"/>
                  </a:lnTo>
                  <a:lnTo>
                    <a:pt x="1447668" y="591263"/>
                  </a:lnTo>
                  <a:lnTo>
                    <a:pt x="1447668" y="0"/>
                  </a:lnTo>
                  <a:close/>
                </a:path>
              </a:pathLst>
            </a:custGeom>
            <a:solidFill>
              <a:srgbClr val="FFFFFF"/>
            </a:solidFill>
          </p:spPr>
          <p:txBody>
            <a:bodyPr wrap="square" lIns="0" tIns="0" rIns="0" bIns="0" rtlCol="0"/>
            <a:lstStyle/>
            <a:p/>
          </p:txBody>
        </p:sp>
        <p:sp>
          <p:nvSpPr>
            <p:cNvPr id="12" name="object 12"/>
            <p:cNvSpPr/>
            <p:nvPr/>
          </p:nvSpPr>
          <p:spPr>
            <a:xfrm>
              <a:off x="1678305" y="3278367"/>
              <a:ext cx="1458595" cy="600710"/>
            </a:xfrm>
            <a:custGeom>
              <a:avLst/>
              <a:gdLst/>
              <a:ahLst/>
              <a:cxnLst/>
              <a:rect l="l" t="t" r="r" b="b"/>
              <a:pathLst>
                <a:path w="1458595" h="600710">
                  <a:moveTo>
                    <a:pt x="1458330" y="0"/>
                  </a:moveTo>
                  <a:lnTo>
                    <a:pt x="0" y="0"/>
                  </a:lnTo>
                  <a:lnTo>
                    <a:pt x="0" y="600395"/>
                  </a:lnTo>
                  <a:lnTo>
                    <a:pt x="1458330" y="600395"/>
                  </a:lnTo>
                  <a:lnTo>
                    <a:pt x="1458330" y="595823"/>
                  </a:lnTo>
                  <a:lnTo>
                    <a:pt x="10668" y="595823"/>
                  </a:lnTo>
                  <a:lnTo>
                    <a:pt x="4572" y="591251"/>
                  </a:lnTo>
                  <a:lnTo>
                    <a:pt x="10668" y="591251"/>
                  </a:lnTo>
                  <a:lnTo>
                    <a:pt x="10668" y="10668"/>
                  </a:lnTo>
                  <a:lnTo>
                    <a:pt x="4572" y="10668"/>
                  </a:lnTo>
                  <a:lnTo>
                    <a:pt x="10668" y="4572"/>
                  </a:lnTo>
                  <a:lnTo>
                    <a:pt x="1458330" y="4572"/>
                  </a:lnTo>
                  <a:lnTo>
                    <a:pt x="1458330" y="0"/>
                  </a:lnTo>
                  <a:close/>
                </a:path>
                <a:path w="1458595" h="600710">
                  <a:moveTo>
                    <a:pt x="10668" y="591251"/>
                  </a:moveTo>
                  <a:lnTo>
                    <a:pt x="4572" y="591251"/>
                  </a:lnTo>
                  <a:lnTo>
                    <a:pt x="10668" y="595823"/>
                  </a:lnTo>
                  <a:lnTo>
                    <a:pt x="10668" y="591251"/>
                  </a:lnTo>
                  <a:close/>
                </a:path>
                <a:path w="1458595" h="600710">
                  <a:moveTo>
                    <a:pt x="1447693" y="591251"/>
                  </a:moveTo>
                  <a:lnTo>
                    <a:pt x="10668" y="591251"/>
                  </a:lnTo>
                  <a:lnTo>
                    <a:pt x="10668" y="595823"/>
                  </a:lnTo>
                  <a:lnTo>
                    <a:pt x="1447693" y="595823"/>
                  </a:lnTo>
                  <a:lnTo>
                    <a:pt x="1447693" y="591251"/>
                  </a:lnTo>
                  <a:close/>
                </a:path>
                <a:path w="1458595" h="600710">
                  <a:moveTo>
                    <a:pt x="1447693" y="4572"/>
                  </a:moveTo>
                  <a:lnTo>
                    <a:pt x="1447693" y="595823"/>
                  </a:lnTo>
                  <a:lnTo>
                    <a:pt x="1452234" y="591251"/>
                  </a:lnTo>
                  <a:lnTo>
                    <a:pt x="1458330" y="591251"/>
                  </a:lnTo>
                  <a:lnTo>
                    <a:pt x="1458330" y="10668"/>
                  </a:lnTo>
                  <a:lnTo>
                    <a:pt x="1452234" y="10668"/>
                  </a:lnTo>
                  <a:lnTo>
                    <a:pt x="1447693" y="4572"/>
                  </a:lnTo>
                  <a:close/>
                </a:path>
                <a:path w="1458595" h="600710">
                  <a:moveTo>
                    <a:pt x="1458330" y="591251"/>
                  </a:moveTo>
                  <a:lnTo>
                    <a:pt x="1452234" y="591251"/>
                  </a:lnTo>
                  <a:lnTo>
                    <a:pt x="1447693" y="595823"/>
                  </a:lnTo>
                  <a:lnTo>
                    <a:pt x="1458330" y="595823"/>
                  </a:lnTo>
                  <a:lnTo>
                    <a:pt x="1458330" y="591251"/>
                  </a:lnTo>
                  <a:close/>
                </a:path>
                <a:path w="1458595" h="600710">
                  <a:moveTo>
                    <a:pt x="10668" y="4572"/>
                  </a:moveTo>
                  <a:lnTo>
                    <a:pt x="4572" y="10668"/>
                  </a:lnTo>
                  <a:lnTo>
                    <a:pt x="10668" y="10668"/>
                  </a:lnTo>
                  <a:lnTo>
                    <a:pt x="10668" y="4572"/>
                  </a:lnTo>
                  <a:close/>
                </a:path>
                <a:path w="1458595" h="600710">
                  <a:moveTo>
                    <a:pt x="1447693" y="4572"/>
                  </a:moveTo>
                  <a:lnTo>
                    <a:pt x="10668" y="4572"/>
                  </a:lnTo>
                  <a:lnTo>
                    <a:pt x="10668" y="10668"/>
                  </a:lnTo>
                  <a:lnTo>
                    <a:pt x="1447693" y="10668"/>
                  </a:lnTo>
                  <a:lnTo>
                    <a:pt x="1447693" y="4572"/>
                  </a:lnTo>
                  <a:close/>
                </a:path>
                <a:path w="1458595" h="600710">
                  <a:moveTo>
                    <a:pt x="1458330" y="4572"/>
                  </a:moveTo>
                  <a:lnTo>
                    <a:pt x="1447693" y="4572"/>
                  </a:lnTo>
                  <a:lnTo>
                    <a:pt x="1452234" y="10668"/>
                  </a:lnTo>
                  <a:lnTo>
                    <a:pt x="1458330" y="10668"/>
                  </a:lnTo>
                  <a:lnTo>
                    <a:pt x="1458330" y="4572"/>
                  </a:lnTo>
                  <a:close/>
                </a:path>
              </a:pathLst>
            </a:custGeom>
            <a:solidFill>
              <a:srgbClr val="CC0000"/>
            </a:solidFill>
          </p:spPr>
          <p:txBody>
            <a:bodyPr wrap="square" lIns="0" tIns="0" rIns="0" bIns="0" rtlCol="0"/>
            <a:lstStyle/>
            <a:p/>
          </p:txBody>
        </p:sp>
      </p:grpSp>
      <p:sp>
        <p:nvSpPr>
          <p:cNvPr id="13" name="object 13"/>
          <p:cNvSpPr txBox="1"/>
          <p:nvPr/>
        </p:nvSpPr>
        <p:spPr>
          <a:xfrm>
            <a:off x="1761605" y="3311385"/>
            <a:ext cx="1267460" cy="512445"/>
          </a:xfrm>
          <a:prstGeom prst="rect">
            <a:avLst/>
          </a:prstGeom>
        </p:spPr>
        <p:txBody>
          <a:bodyPr wrap="square" lIns="0" tIns="12065" rIns="0" bIns="0" rtlCol="0" vert="horz">
            <a:spAutoFit/>
          </a:bodyPr>
          <a:lstStyle/>
          <a:p>
            <a:pPr marL="12700" marR="5080">
              <a:lnSpc>
                <a:spcPct val="100000"/>
              </a:lnSpc>
              <a:spcBef>
                <a:spcPts val="95"/>
              </a:spcBef>
            </a:pPr>
            <a:r>
              <a:rPr dirty="0" sz="1600" spc="-95">
                <a:solidFill>
                  <a:srgbClr val="003265"/>
                </a:solidFill>
                <a:latin typeface="Arial"/>
                <a:cs typeface="Arial"/>
              </a:rPr>
              <a:t>To </a:t>
            </a:r>
            <a:r>
              <a:rPr dirty="0" sz="1600">
                <a:solidFill>
                  <a:srgbClr val="003265"/>
                </a:solidFill>
                <a:latin typeface="Arial"/>
                <a:cs typeface="Arial"/>
              </a:rPr>
              <a:t>investigate  </a:t>
            </a:r>
            <a:r>
              <a:rPr dirty="0" sz="1600" spc="-5">
                <a:solidFill>
                  <a:srgbClr val="003265"/>
                </a:solidFill>
                <a:latin typeface="Arial"/>
                <a:cs typeface="Arial"/>
              </a:rPr>
              <a:t>human</a:t>
            </a:r>
            <a:r>
              <a:rPr dirty="0" sz="1600" spc="-30">
                <a:solidFill>
                  <a:srgbClr val="003265"/>
                </a:solidFill>
                <a:latin typeface="Arial"/>
                <a:cs typeface="Arial"/>
              </a:rPr>
              <a:t> </a:t>
            </a:r>
            <a:r>
              <a:rPr dirty="0" sz="1600" spc="-5">
                <a:solidFill>
                  <a:srgbClr val="003265"/>
                </a:solidFill>
                <a:latin typeface="Arial"/>
                <a:cs typeface="Arial"/>
              </a:rPr>
              <a:t>mind</a:t>
            </a:r>
            <a:endParaRPr sz="1600">
              <a:latin typeface="Arial"/>
              <a:cs typeface="Arial"/>
            </a:endParaRPr>
          </a:p>
        </p:txBody>
      </p:sp>
      <p:sp>
        <p:nvSpPr>
          <p:cNvPr id="14" name="object 1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grpSp>
        <p:nvGrpSpPr>
          <p:cNvPr id="15" name="object 15"/>
          <p:cNvGrpSpPr/>
          <p:nvPr/>
        </p:nvGrpSpPr>
        <p:grpSpPr>
          <a:xfrm>
            <a:off x="1225710" y="3892479"/>
            <a:ext cx="8381365" cy="3429000"/>
            <a:chOff x="1225710" y="3892479"/>
            <a:chExt cx="8381365" cy="3429000"/>
          </a:xfrm>
        </p:grpSpPr>
        <p:sp>
          <p:nvSpPr>
            <p:cNvPr id="16" name="object 16"/>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17" name="object 17"/>
            <p:cNvSpPr/>
            <p:nvPr/>
          </p:nvSpPr>
          <p:spPr>
            <a:xfrm>
              <a:off x="2211656" y="3892479"/>
              <a:ext cx="4963244" cy="2901464"/>
            </a:xfrm>
            <a:prstGeom prst="rect">
              <a:avLst/>
            </a:prstGeom>
            <a:blipFill>
              <a:blip r:embed="rId3" cstate="print"/>
              <a:stretch>
                <a:fillRect/>
              </a:stretch>
            </a:blipFill>
          </p:spPr>
          <p:txBody>
            <a:bodyPr wrap="square" lIns="0" tIns="0" rIns="0" bIns="0" rtlCol="0"/>
            <a:lstStyle/>
            <a:p/>
          </p:txBody>
        </p:sp>
      </p:grpSp>
      <p:sp>
        <p:nvSpPr>
          <p:cNvPr id="18" name="object 18"/>
          <p:cNvSpPr txBox="1"/>
          <p:nvPr/>
        </p:nvSpPr>
        <p:spPr>
          <a:xfrm>
            <a:off x="4609620" y="4269895"/>
            <a:ext cx="2419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Arial"/>
                <a:cs typeface="Arial"/>
              </a:rPr>
              <a:t>AI</a:t>
            </a:r>
            <a:endParaRPr sz="1800">
              <a:latin typeface="Arial"/>
              <a:cs typeface="Arial"/>
            </a:endParaRPr>
          </a:p>
        </p:txBody>
      </p:sp>
      <p:sp>
        <p:nvSpPr>
          <p:cNvPr id="19" name="object 19"/>
          <p:cNvSpPr txBox="1"/>
          <p:nvPr/>
        </p:nvSpPr>
        <p:spPr>
          <a:xfrm>
            <a:off x="2624114" y="4748396"/>
            <a:ext cx="1087120" cy="330835"/>
          </a:xfrm>
          <a:prstGeom prst="rect">
            <a:avLst/>
          </a:prstGeom>
        </p:spPr>
        <p:txBody>
          <a:bodyPr wrap="square" lIns="0" tIns="12700" rIns="0" bIns="0" rtlCol="0" vert="horz">
            <a:spAutoFit/>
          </a:bodyPr>
          <a:lstStyle/>
          <a:p>
            <a:pPr marL="12700">
              <a:lnSpc>
                <a:spcPct val="100000"/>
              </a:lnSpc>
              <a:spcBef>
                <a:spcPts val="100"/>
              </a:spcBef>
            </a:pPr>
            <a:r>
              <a:rPr dirty="0" sz="2000">
                <a:solidFill>
                  <a:srgbClr val="003265"/>
                </a:solidFill>
                <a:latin typeface="Arial"/>
                <a:cs typeface="Arial"/>
              </a:rPr>
              <a:t>L</a:t>
            </a:r>
            <a:r>
              <a:rPr dirty="0" sz="2000" spc="-5">
                <a:solidFill>
                  <a:srgbClr val="003265"/>
                </a:solidFill>
                <a:latin typeface="Arial"/>
                <a:cs typeface="Arial"/>
              </a:rPr>
              <a:t>i</a:t>
            </a:r>
            <a:r>
              <a:rPr dirty="0" sz="2000">
                <a:solidFill>
                  <a:srgbClr val="003265"/>
                </a:solidFill>
                <a:latin typeface="Arial"/>
                <a:cs typeface="Arial"/>
              </a:rPr>
              <a:t>ngu</a:t>
            </a:r>
            <a:r>
              <a:rPr dirty="0" sz="2000" spc="-5">
                <a:solidFill>
                  <a:srgbClr val="003265"/>
                </a:solidFill>
                <a:latin typeface="Arial"/>
                <a:cs typeface="Arial"/>
              </a:rPr>
              <a:t>i</a:t>
            </a:r>
            <a:r>
              <a:rPr dirty="0" sz="2000" spc="5">
                <a:solidFill>
                  <a:srgbClr val="003265"/>
                </a:solidFill>
                <a:latin typeface="Arial"/>
                <a:cs typeface="Arial"/>
              </a:rPr>
              <a:t>s</a:t>
            </a:r>
            <a:r>
              <a:rPr dirty="0" sz="2000" spc="-5">
                <a:solidFill>
                  <a:srgbClr val="003265"/>
                </a:solidFill>
                <a:latin typeface="Arial"/>
                <a:cs typeface="Arial"/>
              </a:rPr>
              <a:t>ti</a:t>
            </a:r>
            <a:r>
              <a:rPr dirty="0" sz="2000">
                <a:solidFill>
                  <a:srgbClr val="003265"/>
                </a:solidFill>
                <a:latin typeface="Arial"/>
                <a:cs typeface="Arial"/>
              </a:rPr>
              <a:t>c</a:t>
            </a:r>
            <a:endParaRPr sz="2000">
              <a:latin typeface="Arial"/>
              <a:cs typeface="Arial"/>
            </a:endParaRPr>
          </a:p>
        </p:txBody>
      </p:sp>
      <p:sp>
        <p:nvSpPr>
          <p:cNvPr id="20" name="object 20"/>
          <p:cNvSpPr txBox="1"/>
          <p:nvPr/>
        </p:nvSpPr>
        <p:spPr>
          <a:xfrm>
            <a:off x="4426855" y="5738908"/>
            <a:ext cx="379730" cy="330835"/>
          </a:xfrm>
          <a:prstGeom prst="rect">
            <a:avLst/>
          </a:prstGeom>
        </p:spPr>
        <p:txBody>
          <a:bodyPr wrap="square" lIns="0" tIns="12700" rIns="0" bIns="0" rtlCol="0" vert="horz">
            <a:spAutoFit/>
          </a:bodyPr>
          <a:lstStyle/>
          <a:p>
            <a:pPr marL="12700">
              <a:lnSpc>
                <a:spcPct val="100000"/>
              </a:lnSpc>
              <a:spcBef>
                <a:spcPts val="100"/>
              </a:spcBef>
            </a:pPr>
            <a:r>
              <a:rPr dirty="0" sz="2000">
                <a:solidFill>
                  <a:srgbClr val="003265"/>
                </a:solidFill>
                <a:latin typeface="Arial"/>
                <a:cs typeface="Arial"/>
              </a:rPr>
              <a:t>CS</a:t>
            </a:r>
            <a:endParaRPr sz="2000">
              <a:latin typeface="Arial"/>
              <a:cs typeface="Arial"/>
            </a:endParaRPr>
          </a:p>
        </p:txBody>
      </p:sp>
      <p:grpSp>
        <p:nvGrpSpPr>
          <p:cNvPr id="21" name="object 21"/>
          <p:cNvGrpSpPr/>
          <p:nvPr/>
        </p:nvGrpSpPr>
        <p:grpSpPr>
          <a:xfrm>
            <a:off x="6173724" y="3892479"/>
            <a:ext cx="1991995" cy="139065"/>
            <a:chOff x="6173724" y="3892479"/>
            <a:chExt cx="1991995" cy="139065"/>
          </a:xfrm>
        </p:grpSpPr>
        <p:sp>
          <p:nvSpPr>
            <p:cNvPr id="22" name="object 22"/>
            <p:cNvSpPr/>
            <p:nvPr/>
          </p:nvSpPr>
          <p:spPr>
            <a:xfrm>
              <a:off x="6178296" y="3892479"/>
              <a:ext cx="1981200" cy="134620"/>
            </a:xfrm>
            <a:custGeom>
              <a:avLst/>
              <a:gdLst/>
              <a:ahLst/>
              <a:cxnLst/>
              <a:rect l="l" t="t" r="r" b="b"/>
              <a:pathLst>
                <a:path w="1981200" h="134620">
                  <a:moveTo>
                    <a:pt x="0" y="134111"/>
                  </a:moveTo>
                  <a:lnTo>
                    <a:pt x="1981032" y="134111"/>
                  </a:lnTo>
                  <a:lnTo>
                    <a:pt x="1981032" y="0"/>
                  </a:lnTo>
                  <a:lnTo>
                    <a:pt x="0" y="0"/>
                  </a:lnTo>
                  <a:lnTo>
                    <a:pt x="0" y="134111"/>
                  </a:lnTo>
                  <a:close/>
                </a:path>
              </a:pathLst>
            </a:custGeom>
            <a:solidFill>
              <a:srgbClr val="FFFFFF"/>
            </a:solidFill>
          </p:spPr>
          <p:txBody>
            <a:bodyPr wrap="square" lIns="0" tIns="0" rIns="0" bIns="0" rtlCol="0"/>
            <a:lstStyle/>
            <a:p/>
          </p:txBody>
        </p:sp>
        <p:sp>
          <p:nvSpPr>
            <p:cNvPr id="23" name="object 23"/>
            <p:cNvSpPr/>
            <p:nvPr/>
          </p:nvSpPr>
          <p:spPr>
            <a:xfrm>
              <a:off x="6173724" y="3892479"/>
              <a:ext cx="1991995" cy="139065"/>
            </a:xfrm>
            <a:custGeom>
              <a:avLst/>
              <a:gdLst/>
              <a:ahLst/>
              <a:cxnLst/>
              <a:rect l="l" t="t" r="r" b="b"/>
              <a:pathLst>
                <a:path w="1991995" h="139064">
                  <a:moveTo>
                    <a:pt x="10668" y="0"/>
                  </a:moveTo>
                  <a:lnTo>
                    <a:pt x="0" y="0"/>
                  </a:lnTo>
                  <a:lnTo>
                    <a:pt x="0" y="138683"/>
                  </a:lnTo>
                  <a:lnTo>
                    <a:pt x="1991715" y="138683"/>
                  </a:lnTo>
                  <a:lnTo>
                    <a:pt x="1991715" y="134111"/>
                  </a:lnTo>
                  <a:lnTo>
                    <a:pt x="10668" y="134111"/>
                  </a:lnTo>
                  <a:lnTo>
                    <a:pt x="4572" y="129539"/>
                  </a:lnTo>
                  <a:lnTo>
                    <a:pt x="10668" y="129539"/>
                  </a:lnTo>
                  <a:lnTo>
                    <a:pt x="10668" y="0"/>
                  </a:lnTo>
                  <a:close/>
                </a:path>
                <a:path w="1991995" h="139064">
                  <a:moveTo>
                    <a:pt x="10668" y="129539"/>
                  </a:moveTo>
                  <a:lnTo>
                    <a:pt x="4572" y="129539"/>
                  </a:lnTo>
                  <a:lnTo>
                    <a:pt x="10668" y="134111"/>
                  </a:lnTo>
                  <a:lnTo>
                    <a:pt x="10668" y="129539"/>
                  </a:lnTo>
                  <a:close/>
                </a:path>
                <a:path w="1991995" h="139064">
                  <a:moveTo>
                    <a:pt x="1981047" y="129539"/>
                  </a:moveTo>
                  <a:lnTo>
                    <a:pt x="10668" y="129539"/>
                  </a:lnTo>
                  <a:lnTo>
                    <a:pt x="10668" y="134111"/>
                  </a:lnTo>
                  <a:lnTo>
                    <a:pt x="1981047" y="134111"/>
                  </a:lnTo>
                  <a:lnTo>
                    <a:pt x="1981047" y="129539"/>
                  </a:lnTo>
                  <a:close/>
                </a:path>
                <a:path w="1991995" h="139064">
                  <a:moveTo>
                    <a:pt x="1991715" y="0"/>
                  </a:moveTo>
                  <a:lnTo>
                    <a:pt x="1981047" y="0"/>
                  </a:lnTo>
                  <a:lnTo>
                    <a:pt x="1981047" y="134111"/>
                  </a:lnTo>
                  <a:lnTo>
                    <a:pt x="1985619" y="129539"/>
                  </a:lnTo>
                  <a:lnTo>
                    <a:pt x="1991715" y="129539"/>
                  </a:lnTo>
                  <a:lnTo>
                    <a:pt x="1991715" y="0"/>
                  </a:lnTo>
                  <a:close/>
                </a:path>
                <a:path w="1991995" h="139064">
                  <a:moveTo>
                    <a:pt x="1991715" y="129539"/>
                  </a:moveTo>
                  <a:lnTo>
                    <a:pt x="1985619" y="129539"/>
                  </a:lnTo>
                  <a:lnTo>
                    <a:pt x="1981047" y="134111"/>
                  </a:lnTo>
                  <a:lnTo>
                    <a:pt x="1991715" y="134111"/>
                  </a:lnTo>
                  <a:lnTo>
                    <a:pt x="1991715" y="129539"/>
                  </a:lnTo>
                  <a:close/>
                </a:path>
              </a:pathLst>
            </a:custGeom>
            <a:solidFill>
              <a:srgbClr val="CC0000"/>
            </a:solidFill>
          </p:spPr>
          <p:txBody>
            <a:bodyPr wrap="square" lIns="0" tIns="0" rIns="0" bIns="0" rtlCol="0"/>
            <a:lstStyle/>
            <a:p/>
          </p:txBody>
        </p:sp>
      </p:grpSp>
      <p:sp>
        <p:nvSpPr>
          <p:cNvPr id="24" name="object 24"/>
          <p:cNvSpPr txBox="1"/>
          <p:nvPr/>
        </p:nvSpPr>
        <p:spPr>
          <a:xfrm>
            <a:off x="6257040" y="3463773"/>
            <a:ext cx="1310005" cy="756285"/>
          </a:xfrm>
          <a:prstGeom prst="rect">
            <a:avLst/>
          </a:prstGeom>
        </p:spPr>
        <p:txBody>
          <a:bodyPr wrap="square" lIns="0" tIns="12065" rIns="0" bIns="0" rtlCol="0" vert="horz">
            <a:spAutoFit/>
          </a:bodyPr>
          <a:lstStyle/>
          <a:p>
            <a:pPr marL="12700" marR="5080">
              <a:lnSpc>
                <a:spcPct val="100000"/>
              </a:lnSpc>
              <a:spcBef>
                <a:spcPts val="95"/>
              </a:spcBef>
            </a:pPr>
            <a:r>
              <a:rPr dirty="0" sz="1600" spc="-5">
                <a:solidFill>
                  <a:srgbClr val="003265"/>
                </a:solidFill>
                <a:latin typeface="Arial"/>
                <a:cs typeface="Arial"/>
              </a:rPr>
              <a:t>Theories of  reasoning</a:t>
            </a:r>
            <a:r>
              <a:rPr dirty="0" sz="1600" spc="-75">
                <a:solidFill>
                  <a:srgbClr val="003265"/>
                </a:solidFill>
                <a:latin typeface="Arial"/>
                <a:cs typeface="Arial"/>
              </a:rPr>
              <a:t> </a:t>
            </a:r>
            <a:r>
              <a:rPr dirty="0" sz="1600" spc="-5">
                <a:solidFill>
                  <a:srgbClr val="003265"/>
                </a:solidFill>
                <a:latin typeface="Arial"/>
                <a:cs typeface="Arial"/>
              </a:rPr>
              <a:t>and  learning</a:t>
            </a:r>
            <a:endParaRPr sz="1600">
              <a:latin typeface="Arial"/>
              <a:cs typeface="Arial"/>
            </a:endParaRPr>
          </a:p>
        </p:txBody>
      </p:sp>
      <p:grpSp>
        <p:nvGrpSpPr>
          <p:cNvPr id="25" name="object 25"/>
          <p:cNvGrpSpPr/>
          <p:nvPr/>
        </p:nvGrpSpPr>
        <p:grpSpPr>
          <a:xfrm>
            <a:off x="6478493" y="5259406"/>
            <a:ext cx="2601595" cy="845819"/>
            <a:chOff x="6478493" y="5259406"/>
            <a:chExt cx="2601595" cy="845819"/>
          </a:xfrm>
        </p:grpSpPr>
        <p:sp>
          <p:nvSpPr>
            <p:cNvPr id="26" name="object 26"/>
            <p:cNvSpPr/>
            <p:nvPr/>
          </p:nvSpPr>
          <p:spPr>
            <a:xfrm>
              <a:off x="6483065" y="5263978"/>
              <a:ext cx="2590800" cy="835660"/>
            </a:xfrm>
            <a:custGeom>
              <a:avLst/>
              <a:gdLst/>
              <a:ahLst/>
              <a:cxnLst/>
              <a:rect l="l" t="t" r="r" b="b"/>
              <a:pathLst>
                <a:path w="2590800" h="835660">
                  <a:moveTo>
                    <a:pt x="2590586" y="0"/>
                  </a:moveTo>
                  <a:lnTo>
                    <a:pt x="0" y="0"/>
                  </a:lnTo>
                  <a:lnTo>
                    <a:pt x="0" y="835081"/>
                  </a:lnTo>
                  <a:lnTo>
                    <a:pt x="2590586" y="835081"/>
                  </a:lnTo>
                  <a:lnTo>
                    <a:pt x="2590586" y="0"/>
                  </a:lnTo>
                  <a:close/>
                </a:path>
              </a:pathLst>
            </a:custGeom>
            <a:solidFill>
              <a:srgbClr val="FFFFFF"/>
            </a:solidFill>
          </p:spPr>
          <p:txBody>
            <a:bodyPr wrap="square" lIns="0" tIns="0" rIns="0" bIns="0" rtlCol="0"/>
            <a:lstStyle/>
            <a:p/>
          </p:txBody>
        </p:sp>
        <p:sp>
          <p:nvSpPr>
            <p:cNvPr id="27" name="object 27"/>
            <p:cNvSpPr/>
            <p:nvPr/>
          </p:nvSpPr>
          <p:spPr>
            <a:xfrm>
              <a:off x="6478493" y="5259406"/>
              <a:ext cx="2601595" cy="845819"/>
            </a:xfrm>
            <a:custGeom>
              <a:avLst/>
              <a:gdLst/>
              <a:ahLst/>
              <a:cxnLst/>
              <a:rect l="l" t="t" r="r" b="b"/>
              <a:pathLst>
                <a:path w="2601595" h="845820">
                  <a:moveTo>
                    <a:pt x="2601254" y="0"/>
                  </a:moveTo>
                  <a:lnTo>
                    <a:pt x="0" y="0"/>
                  </a:lnTo>
                  <a:lnTo>
                    <a:pt x="0" y="845749"/>
                  </a:lnTo>
                  <a:lnTo>
                    <a:pt x="2601254" y="845749"/>
                  </a:lnTo>
                  <a:lnTo>
                    <a:pt x="2601254" y="839653"/>
                  </a:lnTo>
                  <a:lnTo>
                    <a:pt x="10668" y="839653"/>
                  </a:lnTo>
                  <a:lnTo>
                    <a:pt x="4572" y="835081"/>
                  </a:lnTo>
                  <a:lnTo>
                    <a:pt x="10668" y="835081"/>
                  </a:lnTo>
                  <a:lnTo>
                    <a:pt x="10668" y="10655"/>
                  </a:lnTo>
                  <a:lnTo>
                    <a:pt x="4572" y="10655"/>
                  </a:lnTo>
                  <a:lnTo>
                    <a:pt x="10668" y="4572"/>
                  </a:lnTo>
                  <a:lnTo>
                    <a:pt x="2601254" y="4572"/>
                  </a:lnTo>
                  <a:lnTo>
                    <a:pt x="2601254" y="0"/>
                  </a:lnTo>
                  <a:close/>
                </a:path>
                <a:path w="2601595" h="845820">
                  <a:moveTo>
                    <a:pt x="10668" y="835081"/>
                  </a:moveTo>
                  <a:lnTo>
                    <a:pt x="4572" y="835081"/>
                  </a:lnTo>
                  <a:lnTo>
                    <a:pt x="10668" y="839653"/>
                  </a:lnTo>
                  <a:lnTo>
                    <a:pt x="10668" y="835081"/>
                  </a:lnTo>
                  <a:close/>
                </a:path>
                <a:path w="2601595" h="845820">
                  <a:moveTo>
                    <a:pt x="2590586" y="835081"/>
                  </a:moveTo>
                  <a:lnTo>
                    <a:pt x="10668" y="835081"/>
                  </a:lnTo>
                  <a:lnTo>
                    <a:pt x="10668" y="839653"/>
                  </a:lnTo>
                  <a:lnTo>
                    <a:pt x="2590586" y="839653"/>
                  </a:lnTo>
                  <a:lnTo>
                    <a:pt x="2590586" y="835081"/>
                  </a:lnTo>
                  <a:close/>
                </a:path>
                <a:path w="2601595" h="845820">
                  <a:moveTo>
                    <a:pt x="2590586" y="4572"/>
                  </a:moveTo>
                  <a:lnTo>
                    <a:pt x="2590586" y="839653"/>
                  </a:lnTo>
                  <a:lnTo>
                    <a:pt x="2595158" y="835081"/>
                  </a:lnTo>
                  <a:lnTo>
                    <a:pt x="2601254" y="835081"/>
                  </a:lnTo>
                  <a:lnTo>
                    <a:pt x="2601254" y="10655"/>
                  </a:lnTo>
                  <a:lnTo>
                    <a:pt x="2595158" y="10655"/>
                  </a:lnTo>
                  <a:lnTo>
                    <a:pt x="2590586" y="4572"/>
                  </a:lnTo>
                  <a:close/>
                </a:path>
                <a:path w="2601595" h="845820">
                  <a:moveTo>
                    <a:pt x="2601254" y="835081"/>
                  </a:moveTo>
                  <a:lnTo>
                    <a:pt x="2595158" y="835081"/>
                  </a:lnTo>
                  <a:lnTo>
                    <a:pt x="2590586" y="839653"/>
                  </a:lnTo>
                  <a:lnTo>
                    <a:pt x="2601254" y="839653"/>
                  </a:lnTo>
                  <a:lnTo>
                    <a:pt x="2601254" y="835081"/>
                  </a:lnTo>
                  <a:close/>
                </a:path>
                <a:path w="2601595" h="845820">
                  <a:moveTo>
                    <a:pt x="10668" y="4572"/>
                  </a:moveTo>
                  <a:lnTo>
                    <a:pt x="4572" y="10655"/>
                  </a:lnTo>
                  <a:lnTo>
                    <a:pt x="10668" y="10655"/>
                  </a:lnTo>
                  <a:lnTo>
                    <a:pt x="10668" y="4572"/>
                  </a:lnTo>
                  <a:close/>
                </a:path>
                <a:path w="2601595" h="845820">
                  <a:moveTo>
                    <a:pt x="2590586" y="4572"/>
                  </a:moveTo>
                  <a:lnTo>
                    <a:pt x="10668" y="4572"/>
                  </a:lnTo>
                  <a:lnTo>
                    <a:pt x="10668" y="10655"/>
                  </a:lnTo>
                  <a:lnTo>
                    <a:pt x="2590586" y="10655"/>
                  </a:lnTo>
                  <a:lnTo>
                    <a:pt x="2590586" y="4572"/>
                  </a:lnTo>
                  <a:close/>
                </a:path>
                <a:path w="2601595" h="845820">
                  <a:moveTo>
                    <a:pt x="2601254" y="4572"/>
                  </a:moveTo>
                  <a:lnTo>
                    <a:pt x="2590586" y="4572"/>
                  </a:lnTo>
                  <a:lnTo>
                    <a:pt x="2595158" y="10655"/>
                  </a:lnTo>
                  <a:lnTo>
                    <a:pt x="2601254" y="10655"/>
                  </a:lnTo>
                  <a:lnTo>
                    <a:pt x="2601254" y="4572"/>
                  </a:lnTo>
                  <a:close/>
                </a:path>
              </a:pathLst>
            </a:custGeom>
            <a:solidFill>
              <a:srgbClr val="CC0000"/>
            </a:solidFill>
          </p:spPr>
          <p:txBody>
            <a:bodyPr wrap="square" lIns="0" tIns="0" rIns="0" bIns="0" rtlCol="0"/>
            <a:lstStyle/>
            <a:p/>
          </p:txBody>
        </p:sp>
      </p:grpSp>
      <p:sp>
        <p:nvSpPr>
          <p:cNvPr id="28" name="object 28"/>
          <p:cNvSpPr txBox="1"/>
          <p:nvPr/>
        </p:nvSpPr>
        <p:spPr>
          <a:xfrm>
            <a:off x="5482911" y="4792480"/>
            <a:ext cx="3315335" cy="1256665"/>
          </a:xfrm>
          <a:prstGeom prst="rect">
            <a:avLst/>
          </a:prstGeom>
        </p:spPr>
        <p:txBody>
          <a:bodyPr wrap="square" lIns="0" tIns="121285" rIns="0" bIns="0" rtlCol="0" vert="horz">
            <a:spAutoFit/>
          </a:bodyPr>
          <a:lstStyle/>
          <a:p>
            <a:pPr marL="12700">
              <a:lnSpc>
                <a:spcPct val="100000"/>
              </a:lnSpc>
              <a:spcBef>
                <a:spcPts val="955"/>
              </a:spcBef>
            </a:pPr>
            <a:r>
              <a:rPr dirty="0" sz="2000">
                <a:solidFill>
                  <a:srgbClr val="003265"/>
                </a:solidFill>
                <a:latin typeface="Arial"/>
                <a:cs typeface="Arial"/>
              </a:rPr>
              <a:t>Mathematics</a:t>
            </a:r>
            <a:endParaRPr sz="2000">
              <a:latin typeface="Arial"/>
              <a:cs typeface="Arial"/>
            </a:endParaRPr>
          </a:p>
          <a:p>
            <a:pPr marL="1091565" marR="5080">
              <a:lnSpc>
                <a:spcPct val="100000"/>
              </a:lnSpc>
              <a:spcBef>
                <a:spcPts val="675"/>
              </a:spcBef>
            </a:pPr>
            <a:r>
              <a:rPr dirty="0" sz="1600" spc="-5">
                <a:solidFill>
                  <a:srgbClr val="003265"/>
                </a:solidFill>
                <a:latin typeface="Arial"/>
                <a:cs typeface="Arial"/>
              </a:rPr>
              <a:t>Theories of </a:t>
            </a:r>
            <a:r>
              <a:rPr dirty="0" sz="1600">
                <a:solidFill>
                  <a:srgbClr val="003265"/>
                </a:solidFill>
                <a:latin typeface="Arial"/>
                <a:cs typeface="Arial"/>
              </a:rPr>
              <a:t>logic  </a:t>
            </a:r>
            <a:r>
              <a:rPr dirty="0" sz="1600" spc="-15">
                <a:solidFill>
                  <a:srgbClr val="003265"/>
                </a:solidFill>
                <a:latin typeface="Arial"/>
                <a:cs typeface="Arial"/>
              </a:rPr>
              <a:t>probability, </a:t>
            </a:r>
            <a:r>
              <a:rPr dirty="0" sz="1600">
                <a:solidFill>
                  <a:srgbClr val="003265"/>
                </a:solidFill>
                <a:latin typeface="Arial"/>
                <a:cs typeface="Arial"/>
              </a:rPr>
              <a:t>decision  </a:t>
            </a:r>
            <a:r>
              <a:rPr dirty="0" sz="1600" spc="-5">
                <a:solidFill>
                  <a:srgbClr val="003265"/>
                </a:solidFill>
                <a:latin typeface="Arial"/>
                <a:cs typeface="Arial"/>
              </a:rPr>
              <a:t>making and</a:t>
            </a:r>
            <a:r>
              <a:rPr dirty="0" sz="1600" spc="-40">
                <a:solidFill>
                  <a:srgbClr val="003265"/>
                </a:solidFill>
                <a:latin typeface="Arial"/>
                <a:cs typeface="Arial"/>
              </a:rPr>
              <a:t> </a:t>
            </a:r>
            <a:r>
              <a:rPr dirty="0" sz="1600" spc="-5">
                <a:solidFill>
                  <a:srgbClr val="003265"/>
                </a:solidFill>
                <a:latin typeface="Arial"/>
                <a:cs typeface="Arial"/>
              </a:rPr>
              <a:t>computation</a:t>
            </a:r>
            <a:endParaRPr sz="1600">
              <a:latin typeface="Arial"/>
              <a:cs typeface="Arial"/>
            </a:endParaRPr>
          </a:p>
        </p:txBody>
      </p:sp>
      <p:grpSp>
        <p:nvGrpSpPr>
          <p:cNvPr id="29" name="object 29"/>
          <p:cNvGrpSpPr/>
          <p:nvPr/>
        </p:nvGrpSpPr>
        <p:grpSpPr>
          <a:xfrm>
            <a:off x="992553" y="5183206"/>
            <a:ext cx="4582795" cy="1728470"/>
            <a:chOff x="992553" y="5183206"/>
            <a:chExt cx="4582795" cy="1728470"/>
          </a:xfrm>
        </p:grpSpPr>
        <p:sp>
          <p:nvSpPr>
            <p:cNvPr id="30" name="object 30"/>
            <p:cNvSpPr/>
            <p:nvPr/>
          </p:nvSpPr>
          <p:spPr>
            <a:xfrm>
              <a:off x="3816309" y="6559259"/>
              <a:ext cx="1752600" cy="347980"/>
            </a:xfrm>
            <a:custGeom>
              <a:avLst/>
              <a:gdLst/>
              <a:ahLst/>
              <a:cxnLst/>
              <a:rect l="l" t="t" r="r" b="b"/>
              <a:pathLst>
                <a:path w="1752600" h="347979">
                  <a:moveTo>
                    <a:pt x="1752444" y="0"/>
                  </a:moveTo>
                  <a:lnTo>
                    <a:pt x="0" y="0"/>
                  </a:lnTo>
                  <a:lnTo>
                    <a:pt x="0" y="347447"/>
                  </a:lnTo>
                  <a:lnTo>
                    <a:pt x="1752444" y="347447"/>
                  </a:lnTo>
                  <a:lnTo>
                    <a:pt x="1752444" y="0"/>
                  </a:lnTo>
                  <a:close/>
                </a:path>
              </a:pathLst>
            </a:custGeom>
            <a:solidFill>
              <a:srgbClr val="FFFFFF"/>
            </a:solidFill>
          </p:spPr>
          <p:txBody>
            <a:bodyPr wrap="square" lIns="0" tIns="0" rIns="0" bIns="0" rtlCol="0"/>
            <a:lstStyle/>
            <a:p/>
          </p:txBody>
        </p:sp>
        <p:sp>
          <p:nvSpPr>
            <p:cNvPr id="31" name="object 31"/>
            <p:cNvSpPr/>
            <p:nvPr/>
          </p:nvSpPr>
          <p:spPr>
            <a:xfrm>
              <a:off x="3811737" y="6554687"/>
              <a:ext cx="1763395" cy="356870"/>
            </a:xfrm>
            <a:custGeom>
              <a:avLst/>
              <a:gdLst/>
              <a:ahLst/>
              <a:cxnLst/>
              <a:rect l="l" t="t" r="r" b="b"/>
              <a:pathLst>
                <a:path w="1763395" h="356870">
                  <a:moveTo>
                    <a:pt x="1763115" y="0"/>
                  </a:moveTo>
                  <a:lnTo>
                    <a:pt x="0" y="0"/>
                  </a:lnTo>
                  <a:lnTo>
                    <a:pt x="0" y="356591"/>
                  </a:lnTo>
                  <a:lnTo>
                    <a:pt x="1763115" y="356591"/>
                  </a:lnTo>
                  <a:lnTo>
                    <a:pt x="1763115" y="352019"/>
                  </a:lnTo>
                  <a:lnTo>
                    <a:pt x="10668" y="352019"/>
                  </a:lnTo>
                  <a:lnTo>
                    <a:pt x="4572" y="345923"/>
                  </a:lnTo>
                  <a:lnTo>
                    <a:pt x="10668" y="345923"/>
                  </a:lnTo>
                  <a:lnTo>
                    <a:pt x="10668" y="10668"/>
                  </a:lnTo>
                  <a:lnTo>
                    <a:pt x="4572" y="10668"/>
                  </a:lnTo>
                  <a:lnTo>
                    <a:pt x="10668" y="4572"/>
                  </a:lnTo>
                  <a:lnTo>
                    <a:pt x="1763115" y="4572"/>
                  </a:lnTo>
                  <a:lnTo>
                    <a:pt x="1763115" y="0"/>
                  </a:lnTo>
                  <a:close/>
                </a:path>
                <a:path w="1763395" h="356870">
                  <a:moveTo>
                    <a:pt x="10668" y="345923"/>
                  </a:moveTo>
                  <a:lnTo>
                    <a:pt x="4572" y="345923"/>
                  </a:lnTo>
                  <a:lnTo>
                    <a:pt x="10668" y="352019"/>
                  </a:lnTo>
                  <a:lnTo>
                    <a:pt x="10668" y="345923"/>
                  </a:lnTo>
                  <a:close/>
                </a:path>
                <a:path w="1763395" h="356870">
                  <a:moveTo>
                    <a:pt x="1752447" y="345923"/>
                  </a:moveTo>
                  <a:lnTo>
                    <a:pt x="10668" y="345923"/>
                  </a:lnTo>
                  <a:lnTo>
                    <a:pt x="10668" y="352019"/>
                  </a:lnTo>
                  <a:lnTo>
                    <a:pt x="1752447" y="352019"/>
                  </a:lnTo>
                  <a:lnTo>
                    <a:pt x="1752447" y="345923"/>
                  </a:lnTo>
                  <a:close/>
                </a:path>
                <a:path w="1763395" h="356870">
                  <a:moveTo>
                    <a:pt x="1752447" y="4572"/>
                  </a:moveTo>
                  <a:lnTo>
                    <a:pt x="1752447" y="352019"/>
                  </a:lnTo>
                  <a:lnTo>
                    <a:pt x="1757019" y="345923"/>
                  </a:lnTo>
                  <a:lnTo>
                    <a:pt x="1763115" y="345923"/>
                  </a:lnTo>
                  <a:lnTo>
                    <a:pt x="1763115" y="10668"/>
                  </a:lnTo>
                  <a:lnTo>
                    <a:pt x="1757019" y="10668"/>
                  </a:lnTo>
                  <a:lnTo>
                    <a:pt x="1752447" y="4572"/>
                  </a:lnTo>
                  <a:close/>
                </a:path>
                <a:path w="1763395" h="356870">
                  <a:moveTo>
                    <a:pt x="1763115" y="345923"/>
                  </a:moveTo>
                  <a:lnTo>
                    <a:pt x="1757019" y="345923"/>
                  </a:lnTo>
                  <a:lnTo>
                    <a:pt x="1752447" y="352019"/>
                  </a:lnTo>
                  <a:lnTo>
                    <a:pt x="1763115" y="352019"/>
                  </a:lnTo>
                  <a:lnTo>
                    <a:pt x="1763115" y="345923"/>
                  </a:lnTo>
                  <a:close/>
                </a:path>
                <a:path w="1763395" h="356870">
                  <a:moveTo>
                    <a:pt x="10668" y="4572"/>
                  </a:moveTo>
                  <a:lnTo>
                    <a:pt x="4572" y="10668"/>
                  </a:lnTo>
                  <a:lnTo>
                    <a:pt x="10668" y="10668"/>
                  </a:lnTo>
                  <a:lnTo>
                    <a:pt x="10668" y="4572"/>
                  </a:lnTo>
                  <a:close/>
                </a:path>
                <a:path w="1763395" h="356870">
                  <a:moveTo>
                    <a:pt x="1752447" y="4572"/>
                  </a:moveTo>
                  <a:lnTo>
                    <a:pt x="10668" y="4572"/>
                  </a:lnTo>
                  <a:lnTo>
                    <a:pt x="10668" y="10668"/>
                  </a:lnTo>
                  <a:lnTo>
                    <a:pt x="1752447" y="10668"/>
                  </a:lnTo>
                  <a:lnTo>
                    <a:pt x="1752447" y="4572"/>
                  </a:lnTo>
                  <a:close/>
                </a:path>
                <a:path w="1763395" h="356870">
                  <a:moveTo>
                    <a:pt x="1763115" y="4572"/>
                  </a:moveTo>
                  <a:lnTo>
                    <a:pt x="1752447" y="4572"/>
                  </a:lnTo>
                  <a:lnTo>
                    <a:pt x="1757019" y="10668"/>
                  </a:lnTo>
                  <a:lnTo>
                    <a:pt x="1763115" y="10668"/>
                  </a:lnTo>
                  <a:lnTo>
                    <a:pt x="1763115" y="4572"/>
                  </a:lnTo>
                  <a:close/>
                </a:path>
              </a:pathLst>
            </a:custGeom>
            <a:solidFill>
              <a:srgbClr val="CC0000"/>
            </a:solidFill>
          </p:spPr>
          <p:txBody>
            <a:bodyPr wrap="square" lIns="0" tIns="0" rIns="0" bIns="0" rtlCol="0"/>
            <a:lstStyle/>
            <a:p/>
          </p:txBody>
        </p:sp>
        <p:sp>
          <p:nvSpPr>
            <p:cNvPr id="32" name="object 32"/>
            <p:cNvSpPr/>
            <p:nvPr/>
          </p:nvSpPr>
          <p:spPr>
            <a:xfrm>
              <a:off x="997125" y="5187781"/>
              <a:ext cx="1981200" cy="591820"/>
            </a:xfrm>
            <a:custGeom>
              <a:avLst/>
              <a:gdLst/>
              <a:ahLst/>
              <a:cxnLst/>
              <a:rect l="l" t="t" r="r" b="b"/>
              <a:pathLst>
                <a:path w="1981200" h="591820">
                  <a:moveTo>
                    <a:pt x="1981044" y="0"/>
                  </a:moveTo>
                  <a:lnTo>
                    <a:pt x="0" y="0"/>
                  </a:lnTo>
                  <a:lnTo>
                    <a:pt x="0" y="591263"/>
                  </a:lnTo>
                  <a:lnTo>
                    <a:pt x="1981044" y="591263"/>
                  </a:lnTo>
                  <a:lnTo>
                    <a:pt x="1981044" y="0"/>
                  </a:lnTo>
                  <a:close/>
                </a:path>
              </a:pathLst>
            </a:custGeom>
            <a:solidFill>
              <a:srgbClr val="FFFFFF"/>
            </a:solidFill>
          </p:spPr>
          <p:txBody>
            <a:bodyPr wrap="square" lIns="0" tIns="0" rIns="0" bIns="0" rtlCol="0"/>
            <a:lstStyle/>
            <a:p/>
          </p:txBody>
        </p:sp>
        <p:sp>
          <p:nvSpPr>
            <p:cNvPr id="33" name="object 33"/>
            <p:cNvSpPr/>
            <p:nvPr/>
          </p:nvSpPr>
          <p:spPr>
            <a:xfrm>
              <a:off x="992553" y="5183206"/>
              <a:ext cx="1991995" cy="600710"/>
            </a:xfrm>
            <a:custGeom>
              <a:avLst/>
              <a:gdLst/>
              <a:ahLst/>
              <a:cxnLst/>
              <a:rect l="l" t="t" r="r" b="b"/>
              <a:pathLst>
                <a:path w="1991995" h="600710">
                  <a:moveTo>
                    <a:pt x="1991712" y="0"/>
                  </a:moveTo>
                  <a:lnTo>
                    <a:pt x="0" y="0"/>
                  </a:lnTo>
                  <a:lnTo>
                    <a:pt x="0" y="600410"/>
                  </a:lnTo>
                  <a:lnTo>
                    <a:pt x="1991712" y="600410"/>
                  </a:lnTo>
                  <a:lnTo>
                    <a:pt x="1991712" y="595838"/>
                  </a:lnTo>
                  <a:lnTo>
                    <a:pt x="10668" y="595838"/>
                  </a:lnTo>
                  <a:lnTo>
                    <a:pt x="4572" y="591266"/>
                  </a:lnTo>
                  <a:lnTo>
                    <a:pt x="10668" y="591266"/>
                  </a:lnTo>
                  <a:lnTo>
                    <a:pt x="10668" y="10668"/>
                  </a:lnTo>
                  <a:lnTo>
                    <a:pt x="4572" y="10668"/>
                  </a:lnTo>
                  <a:lnTo>
                    <a:pt x="10668" y="4572"/>
                  </a:lnTo>
                  <a:lnTo>
                    <a:pt x="1991712" y="4572"/>
                  </a:lnTo>
                  <a:lnTo>
                    <a:pt x="1991712" y="0"/>
                  </a:lnTo>
                  <a:close/>
                </a:path>
                <a:path w="1991995" h="600710">
                  <a:moveTo>
                    <a:pt x="10668" y="591266"/>
                  </a:moveTo>
                  <a:lnTo>
                    <a:pt x="4572" y="591266"/>
                  </a:lnTo>
                  <a:lnTo>
                    <a:pt x="10668" y="595838"/>
                  </a:lnTo>
                  <a:lnTo>
                    <a:pt x="10668" y="591266"/>
                  </a:lnTo>
                  <a:close/>
                </a:path>
                <a:path w="1991995" h="600710">
                  <a:moveTo>
                    <a:pt x="1981044" y="591266"/>
                  </a:moveTo>
                  <a:lnTo>
                    <a:pt x="10668" y="591266"/>
                  </a:lnTo>
                  <a:lnTo>
                    <a:pt x="10668" y="595838"/>
                  </a:lnTo>
                  <a:lnTo>
                    <a:pt x="1981044" y="595838"/>
                  </a:lnTo>
                  <a:lnTo>
                    <a:pt x="1981044" y="591266"/>
                  </a:lnTo>
                  <a:close/>
                </a:path>
                <a:path w="1991995" h="600710">
                  <a:moveTo>
                    <a:pt x="1981044" y="4572"/>
                  </a:moveTo>
                  <a:lnTo>
                    <a:pt x="1981044" y="595838"/>
                  </a:lnTo>
                  <a:lnTo>
                    <a:pt x="1985616" y="591266"/>
                  </a:lnTo>
                  <a:lnTo>
                    <a:pt x="1991712" y="591266"/>
                  </a:lnTo>
                  <a:lnTo>
                    <a:pt x="1991712" y="10668"/>
                  </a:lnTo>
                  <a:lnTo>
                    <a:pt x="1985616" y="10668"/>
                  </a:lnTo>
                  <a:lnTo>
                    <a:pt x="1981044" y="4572"/>
                  </a:lnTo>
                  <a:close/>
                </a:path>
                <a:path w="1991995" h="600710">
                  <a:moveTo>
                    <a:pt x="1991712" y="591266"/>
                  </a:moveTo>
                  <a:lnTo>
                    <a:pt x="1985616" y="591266"/>
                  </a:lnTo>
                  <a:lnTo>
                    <a:pt x="1981044" y="595838"/>
                  </a:lnTo>
                  <a:lnTo>
                    <a:pt x="1991712" y="595838"/>
                  </a:lnTo>
                  <a:lnTo>
                    <a:pt x="1991712" y="591266"/>
                  </a:lnTo>
                  <a:close/>
                </a:path>
                <a:path w="1991995" h="600710">
                  <a:moveTo>
                    <a:pt x="10668" y="4572"/>
                  </a:moveTo>
                  <a:lnTo>
                    <a:pt x="4572" y="10668"/>
                  </a:lnTo>
                  <a:lnTo>
                    <a:pt x="10668" y="10668"/>
                  </a:lnTo>
                  <a:lnTo>
                    <a:pt x="10668" y="4572"/>
                  </a:lnTo>
                  <a:close/>
                </a:path>
                <a:path w="1991995" h="600710">
                  <a:moveTo>
                    <a:pt x="1981044" y="4572"/>
                  </a:moveTo>
                  <a:lnTo>
                    <a:pt x="10668" y="4572"/>
                  </a:lnTo>
                  <a:lnTo>
                    <a:pt x="10668" y="10668"/>
                  </a:lnTo>
                  <a:lnTo>
                    <a:pt x="1981044" y="10668"/>
                  </a:lnTo>
                  <a:lnTo>
                    <a:pt x="1981044" y="4572"/>
                  </a:lnTo>
                  <a:close/>
                </a:path>
                <a:path w="1991995" h="600710">
                  <a:moveTo>
                    <a:pt x="1991712" y="4572"/>
                  </a:moveTo>
                  <a:lnTo>
                    <a:pt x="1981044" y="4572"/>
                  </a:lnTo>
                  <a:lnTo>
                    <a:pt x="1985616" y="10668"/>
                  </a:lnTo>
                  <a:lnTo>
                    <a:pt x="1991712" y="10668"/>
                  </a:lnTo>
                  <a:lnTo>
                    <a:pt x="1991712" y="4572"/>
                  </a:lnTo>
                  <a:close/>
                </a:path>
              </a:pathLst>
            </a:custGeom>
            <a:solidFill>
              <a:srgbClr val="CC0000"/>
            </a:solidFill>
          </p:spPr>
          <p:txBody>
            <a:bodyPr wrap="square" lIns="0" tIns="0" rIns="0" bIns="0" rtlCol="0"/>
            <a:lstStyle/>
            <a:p/>
          </p:txBody>
        </p:sp>
      </p:grpSp>
      <p:sp>
        <p:nvSpPr>
          <p:cNvPr id="34" name="object 34"/>
          <p:cNvSpPr txBox="1"/>
          <p:nvPr/>
        </p:nvSpPr>
        <p:spPr>
          <a:xfrm>
            <a:off x="1075864" y="5216221"/>
            <a:ext cx="1604010"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The meaning</a:t>
            </a:r>
            <a:r>
              <a:rPr dirty="0" sz="1600" spc="-65">
                <a:solidFill>
                  <a:srgbClr val="003265"/>
                </a:solidFill>
                <a:latin typeface="Arial"/>
                <a:cs typeface="Arial"/>
              </a:rPr>
              <a:t> </a:t>
            </a:r>
            <a:r>
              <a:rPr dirty="0" sz="1600" spc="-5">
                <a:solidFill>
                  <a:srgbClr val="003265"/>
                </a:solidFill>
                <a:latin typeface="Arial"/>
                <a:cs typeface="Arial"/>
              </a:rPr>
              <a:t>and</a:t>
            </a:r>
            <a:endParaRPr sz="1600">
              <a:latin typeface="Arial"/>
              <a:cs typeface="Arial"/>
            </a:endParaRPr>
          </a:p>
        </p:txBody>
      </p:sp>
      <p:sp>
        <p:nvSpPr>
          <p:cNvPr id="37" name="object 37"/>
          <p:cNvSpPr txBox="1"/>
          <p:nvPr/>
        </p:nvSpPr>
        <p:spPr>
          <a:xfrm>
            <a:off x="3895029" y="6606909"/>
            <a:ext cx="1527175" cy="252095"/>
          </a:xfrm>
          <a:prstGeom prst="rect">
            <a:avLst/>
          </a:prstGeom>
        </p:spPr>
        <p:txBody>
          <a:bodyPr wrap="square" lIns="0" tIns="0" rIns="0" bIns="0" rtlCol="0" vert="horz">
            <a:spAutoFit/>
          </a:bodyPr>
          <a:lstStyle/>
          <a:p>
            <a:pPr marL="12700">
              <a:lnSpc>
                <a:spcPts val="1864"/>
              </a:lnSpc>
            </a:pPr>
            <a:r>
              <a:rPr dirty="0" sz="1600" spc="-5">
                <a:solidFill>
                  <a:srgbClr val="003265"/>
                </a:solidFill>
                <a:latin typeface="Arial"/>
                <a:cs typeface="Arial"/>
              </a:rPr>
              <a:t>Make AI a</a:t>
            </a:r>
            <a:r>
              <a:rPr dirty="0" sz="1600" spc="-130">
                <a:solidFill>
                  <a:srgbClr val="003265"/>
                </a:solidFill>
                <a:latin typeface="Arial"/>
                <a:cs typeface="Arial"/>
              </a:rPr>
              <a:t> </a:t>
            </a:r>
            <a:r>
              <a:rPr dirty="0" sz="1600" spc="-5">
                <a:solidFill>
                  <a:srgbClr val="003265"/>
                </a:solidFill>
                <a:latin typeface="Arial"/>
                <a:cs typeface="Arial"/>
              </a:rPr>
              <a:t>reality</a:t>
            </a:r>
            <a:endParaRPr sz="1600">
              <a:latin typeface="Arial"/>
              <a:cs typeface="Arial"/>
            </a:endParaRPr>
          </a:p>
        </p:txBody>
      </p:sp>
      <p:sp>
        <p:nvSpPr>
          <p:cNvPr id="38" name="object 38"/>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27</a:t>
            </a:fld>
          </a:p>
        </p:txBody>
      </p:sp>
      <p:sp>
        <p:nvSpPr>
          <p:cNvPr id="39" name="object 39"/>
          <p:cNvSpPr txBox="1"/>
          <p:nvPr/>
        </p:nvSpPr>
        <p:spPr>
          <a:xfrm>
            <a:off x="6732487" y="692461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35" name="object 35"/>
          <p:cNvSpPr txBox="1"/>
          <p:nvPr/>
        </p:nvSpPr>
        <p:spPr>
          <a:xfrm>
            <a:off x="1075864" y="5460050"/>
            <a:ext cx="1042035"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structure</a:t>
            </a:r>
            <a:r>
              <a:rPr dirty="0" sz="1600" spc="-45">
                <a:solidFill>
                  <a:srgbClr val="003265"/>
                </a:solidFill>
                <a:latin typeface="Arial"/>
                <a:cs typeface="Arial"/>
              </a:rPr>
              <a:t> </a:t>
            </a:r>
            <a:r>
              <a:rPr dirty="0" sz="1600" spc="-5">
                <a:solidFill>
                  <a:srgbClr val="003265"/>
                </a:solidFill>
                <a:latin typeface="Arial"/>
                <a:cs typeface="Arial"/>
              </a:rPr>
              <a:t>of</a:t>
            </a:r>
            <a:endParaRPr sz="1600">
              <a:latin typeface="Arial"/>
              <a:cs typeface="Arial"/>
            </a:endParaRPr>
          </a:p>
        </p:txBody>
      </p:sp>
      <p:sp>
        <p:nvSpPr>
          <p:cNvPr id="36" name="object 36"/>
          <p:cNvSpPr txBox="1"/>
          <p:nvPr/>
        </p:nvSpPr>
        <p:spPr>
          <a:xfrm>
            <a:off x="1075864" y="5703866"/>
            <a:ext cx="860425" cy="268605"/>
          </a:xfrm>
          <a:prstGeom prst="rect">
            <a:avLst/>
          </a:prstGeom>
        </p:spPr>
        <p:txBody>
          <a:bodyPr wrap="square" lIns="0" tIns="12065" rIns="0" bIns="0" rtlCol="0" vert="horz">
            <a:spAutoFit/>
          </a:bodyPr>
          <a:lstStyle/>
          <a:p>
            <a:pPr marL="12700">
              <a:lnSpc>
                <a:spcPct val="100000"/>
              </a:lnSpc>
              <a:spcBef>
                <a:spcPts val="95"/>
              </a:spcBef>
            </a:pPr>
            <a:r>
              <a:rPr dirty="0" sz="1600">
                <a:solidFill>
                  <a:srgbClr val="003265"/>
                </a:solidFill>
                <a:latin typeface="Arial"/>
                <a:cs typeface="Arial"/>
              </a:rPr>
              <a:t>l</a:t>
            </a:r>
            <a:r>
              <a:rPr dirty="0" sz="1600" spc="-5">
                <a:solidFill>
                  <a:srgbClr val="003265"/>
                </a:solidFill>
                <a:latin typeface="Arial"/>
                <a:cs typeface="Arial"/>
              </a:rPr>
              <a:t>anguage</a:t>
            </a:r>
            <a:endParaRPr sz="16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3580129" cy="574040"/>
          </a:xfrm>
          <a:prstGeom prst="rect"/>
        </p:spPr>
        <p:txBody>
          <a:bodyPr wrap="square" lIns="0" tIns="12700" rIns="0" bIns="0" rtlCol="0" vert="horz">
            <a:spAutoFit/>
          </a:bodyPr>
          <a:lstStyle/>
          <a:p>
            <a:pPr marL="12700">
              <a:lnSpc>
                <a:spcPct val="100000"/>
              </a:lnSpc>
              <a:spcBef>
                <a:spcPts val="100"/>
              </a:spcBef>
            </a:pPr>
            <a:r>
              <a:rPr dirty="0" spc="-5"/>
              <a:t>Pre-history of</a:t>
            </a:r>
            <a:r>
              <a:rPr dirty="0" spc="-75"/>
              <a:t> </a:t>
            </a:r>
            <a:r>
              <a:rPr dirty="0"/>
              <a:t>AI</a:t>
            </a:r>
          </a:p>
        </p:txBody>
      </p:sp>
      <p:sp>
        <p:nvSpPr>
          <p:cNvPr id="3" name="object 3"/>
          <p:cNvSpPr txBox="1"/>
          <p:nvPr/>
        </p:nvSpPr>
        <p:spPr>
          <a:xfrm>
            <a:off x="984426" y="2825269"/>
            <a:ext cx="6995795"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3265"/>
                </a:solidFill>
                <a:latin typeface="Arial"/>
                <a:cs typeface="Arial"/>
              </a:rPr>
              <a:t>the </a:t>
            </a:r>
            <a:r>
              <a:rPr dirty="0" sz="1800" spc="-10">
                <a:solidFill>
                  <a:srgbClr val="003265"/>
                </a:solidFill>
                <a:latin typeface="Arial"/>
                <a:cs typeface="Arial"/>
              </a:rPr>
              <a:t>quest </a:t>
            </a:r>
            <a:r>
              <a:rPr dirty="0" sz="1800" spc="-5">
                <a:solidFill>
                  <a:srgbClr val="003265"/>
                </a:solidFill>
                <a:latin typeface="Arial"/>
                <a:cs typeface="Arial"/>
              </a:rPr>
              <a:t>for </a:t>
            </a:r>
            <a:r>
              <a:rPr dirty="0" sz="1800" spc="-10">
                <a:solidFill>
                  <a:srgbClr val="003265"/>
                </a:solidFill>
                <a:latin typeface="Arial"/>
                <a:cs typeface="Arial"/>
              </a:rPr>
              <a:t>understanding </a:t>
            </a:r>
            <a:r>
              <a:rPr dirty="0" sz="1800">
                <a:solidFill>
                  <a:srgbClr val="003265"/>
                </a:solidFill>
                <a:latin typeface="Arial"/>
                <a:cs typeface="Arial"/>
              </a:rPr>
              <a:t>&amp; </a:t>
            </a:r>
            <a:r>
              <a:rPr dirty="0" sz="1800" spc="-10">
                <a:solidFill>
                  <a:srgbClr val="003265"/>
                </a:solidFill>
                <a:latin typeface="Arial"/>
                <a:cs typeface="Arial"/>
              </a:rPr>
              <a:t>automating intelligence has deep</a:t>
            </a:r>
            <a:r>
              <a:rPr dirty="0" sz="1800" spc="225">
                <a:solidFill>
                  <a:srgbClr val="003265"/>
                </a:solidFill>
                <a:latin typeface="Arial"/>
                <a:cs typeface="Arial"/>
              </a:rPr>
              <a:t> </a:t>
            </a:r>
            <a:r>
              <a:rPr dirty="0" sz="1800" spc="-5">
                <a:solidFill>
                  <a:srgbClr val="003265"/>
                </a:solidFill>
                <a:latin typeface="Arial"/>
                <a:cs typeface="Arial"/>
              </a:rPr>
              <a:t>roots</a:t>
            </a:r>
            <a:endParaRPr sz="1800">
              <a:latin typeface="Arial"/>
              <a:cs typeface="Arial"/>
            </a:endParaRP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416185" y="3098640"/>
            <a:ext cx="8030209" cy="3823335"/>
          </a:xfrm>
          <a:prstGeom prst="rect">
            <a:avLst/>
          </a:prstGeom>
        </p:spPr>
        <p:txBody>
          <a:bodyPr wrap="square" lIns="0" tIns="12700" rIns="0" bIns="0" rtlCol="0" vert="horz">
            <a:spAutoFit/>
          </a:bodyPr>
          <a:lstStyle/>
          <a:p>
            <a:pPr marL="38100" marR="30480">
              <a:lnSpc>
                <a:spcPct val="120000"/>
              </a:lnSpc>
              <a:spcBef>
                <a:spcPts val="100"/>
              </a:spcBef>
            </a:pPr>
            <a:r>
              <a:rPr dirty="0" sz="2000" spc="5">
                <a:solidFill>
                  <a:srgbClr val="003265"/>
                </a:solidFill>
                <a:latin typeface="Arial"/>
                <a:cs typeface="Arial"/>
              </a:rPr>
              <a:t>4</a:t>
            </a:r>
            <a:r>
              <a:rPr dirty="0" baseline="25641" sz="1950" spc="7">
                <a:solidFill>
                  <a:srgbClr val="003265"/>
                </a:solidFill>
                <a:latin typeface="Arial"/>
                <a:cs typeface="Arial"/>
              </a:rPr>
              <a:t>th </a:t>
            </a:r>
            <a:r>
              <a:rPr dirty="0" sz="2000">
                <a:solidFill>
                  <a:srgbClr val="003265"/>
                </a:solidFill>
                <a:latin typeface="Arial"/>
                <a:cs typeface="Arial"/>
              </a:rPr>
              <a:t>cent. </a:t>
            </a:r>
            <a:r>
              <a:rPr dirty="0" sz="2000" spc="-5">
                <a:solidFill>
                  <a:srgbClr val="003265"/>
                </a:solidFill>
                <a:latin typeface="Arial"/>
                <a:cs typeface="Arial"/>
              </a:rPr>
              <a:t>B.C.: Aristotle </a:t>
            </a:r>
            <a:r>
              <a:rPr dirty="0" sz="2000">
                <a:solidFill>
                  <a:srgbClr val="003265"/>
                </a:solidFill>
                <a:latin typeface="Arial"/>
                <a:cs typeface="Arial"/>
              </a:rPr>
              <a:t>studied </a:t>
            </a:r>
            <a:r>
              <a:rPr dirty="0" sz="2000" spc="-5">
                <a:solidFill>
                  <a:srgbClr val="003265"/>
                </a:solidFill>
                <a:latin typeface="Arial"/>
                <a:cs typeface="Arial"/>
              </a:rPr>
              <a:t>mind </a:t>
            </a:r>
            <a:r>
              <a:rPr dirty="0" sz="2000">
                <a:solidFill>
                  <a:srgbClr val="003265"/>
                </a:solidFill>
                <a:latin typeface="Arial"/>
                <a:cs typeface="Arial"/>
              </a:rPr>
              <a:t>&amp; thought, defined formal </a:t>
            </a:r>
            <a:r>
              <a:rPr dirty="0" sz="2000" spc="-5">
                <a:solidFill>
                  <a:srgbClr val="003265"/>
                </a:solidFill>
                <a:latin typeface="Arial"/>
                <a:cs typeface="Arial"/>
              </a:rPr>
              <a:t>logic  </a:t>
            </a:r>
            <a:r>
              <a:rPr dirty="0" sz="2000" spc="5">
                <a:solidFill>
                  <a:srgbClr val="003265"/>
                </a:solidFill>
                <a:latin typeface="Arial"/>
                <a:cs typeface="Arial"/>
              </a:rPr>
              <a:t>14</a:t>
            </a:r>
            <a:r>
              <a:rPr dirty="0" baseline="25641" sz="1950" spc="7">
                <a:solidFill>
                  <a:srgbClr val="003265"/>
                </a:solidFill>
                <a:latin typeface="Arial"/>
                <a:cs typeface="Arial"/>
              </a:rPr>
              <a:t>th</a:t>
            </a:r>
            <a:r>
              <a:rPr dirty="0" sz="2000" spc="5">
                <a:solidFill>
                  <a:srgbClr val="003265"/>
                </a:solidFill>
                <a:latin typeface="Arial"/>
                <a:cs typeface="Arial"/>
              </a:rPr>
              <a:t>–16</a:t>
            </a:r>
            <a:r>
              <a:rPr dirty="0" baseline="25641" sz="1950" spc="7">
                <a:solidFill>
                  <a:srgbClr val="003265"/>
                </a:solidFill>
                <a:latin typeface="Arial"/>
                <a:cs typeface="Arial"/>
              </a:rPr>
              <a:t>th </a:t>
            </a:r>
            <a:r>
              <a:rPr dirty="0" sz="2000">
                <a:solidFill>
                  <a:srgbClr val="003265"/>
                </a:solidFill>
                <a:latin typeface="Arial"/>
                <a:cs typeface="Arial"/>
              </a:rPr>
              <a:t>cent.: Renaissance thought </a:t>
            </a:r>
            <a:r>
              <a:rPr dirty="0" sz="2000" spc="-5">
                <a:solidFill>
                  <a:srgbClr val="003265"/>
                </a:solidFill>
                <a:latin typeface="Arial"/>
                <a:cs typeface="Arial"/>
              </a:rPr>
              <a:t>built </a:t>
            </a:r>
            <a:r>
              <a:rPr dirty="0" sz="2000">
                <a:solidFill>
                  <a:srgbClr val="003265"/>
                </a:solidFill>
                <a:latin typeface="Arial"/>
                <a:cs typeface="Arial"/>
              </a:rPr>
              <a:t>on the idea that </a:t>
            </a:r>
            <a:r>
              <a:rPr dirty="0" sz="2000" spc="-5">
                <a:solidFill>
                  <a:srgbClr val="003265"/>
                </a:solidFill>
                <a:latin typeface="Arial"/>
                <a:cs typeface="Arial"/>
              </a:rPr>
              <a:t>all </a:t>
            </a:r>
            <a:r>
              <a:rPr dirty="0" sz="2000">
                <a:solidFill>
                  <a:srgbClr val="003265"/>
                </a:solidFill>
                <a:latin typeface="Arial"/>
                <a:cs typeface="Arial"/>
              </a:rPr>
              <a:t>natural</a:t>
            </a:r>
            <a:r>
              <a:rPr dirty="0" sz="2000" spc="-40">
                <a:solidFill>
                  <a:srgbClr val="003265"/>
                </a:solidFill>
                <a:latin typeface="Arial"/>
                <a:cs typeface="Arial"/>
              </a:rPr>
              <a:t> </a:t>
            </a:r>
            <a:r>
              <a:rPr dirty="0" sz="2000">
                <a:solidFill>
                  <a:srgbClr val="003265"/>
                </a:solidFill>
                <a:latin typeface="Arial"/>
                <a:cs typeface="Arial"/>
              </a:rPr>
              <a:t>or</a:t>
            </a:r>
            <a:endParaRPr sz="2000">
              <a:latin typeface="Arial"/>
              <a:cs typeface="Arial"/>
            </a:endParaRPr>
          </a:p>
          <a:p>
            <a:pPr marL="418465" marR="1139190">
              <a:lnSpc>
                <a:spcPts val="2160"/>
              </a:lnSpc>
              <a:spcBef>
                <a:spcPts val="30"/>
              </a:spcBef>
            </a:pPr>
            <a:r>
              <a:rPr dirty="0" sz="2000" spc="-5">
                <a:solidFill>
                  <a:srgbClr val="003265"/>
                </a:solidFill>
                <a:latin typeface="Arial"/>
                <a:cs typeface="Arial"/>
              </a:rPr>
              <a:t>artificial </a:t>
            </a:r>
            <a:r>
              <a:rPr dirty="0" sz="2000">
                <a:solidFill>
                  <a:srgbClr val="003265"/>
                </a:solidFill>
                <a:latin typeface="Arial"/>
                <a:cs typeface="Arial"/>
              </a:rPr>
              <a:t>processes could be </a:t>
            </a:r>
            <a:r>
              <a:rPr dirty="0" sz="2000" spc="-5">
                <a:solidFill>
                  <a:srgbClr val="003265"/>
                </a:solidFill>
                <a:latin typeface="Arial"/>
                <a:cs typeface="Arial"/>
              </a:rPr>
              <a:t>mathematically </a:t>
            </a:r>
            <a:r>
              <a:rPr dirty="0" sz="2000">
                <a:solidFill>
                  <a:srgbClr val="003265"/>
                </a:solidFill>
                <a:latin typeface="Arial"/>
                <a:cs typeface="Arial"/>
              </a:rPr>
              <a:t>analyzed and  understood</a:t>
            </a:r>
            <a:endParaRPr sz="2000">
              <a:latin typeface="Arial"/>
              <a:cs typeface="Arial"/>
            </a:endParaRPr>
          </a:p>
          <a:p>
            <a:pPr marL="418465" marR="71120" indent="-381000">
              <a:lnSpc>
                <a:spcPts val="2160"/>
              </a:lnSpc>
              <a:spcBef>
                <a:spcPts val="720"/>
              </a:spcBef>
            </a:pPr>
            <a:r>
              <a:rPr dirty="0" sz="2000" spc="5">
                <a:solidFill>
                  <a:srgbClr val="003265"/>
                </a:solidFill>
                <a:latin typeface="Arial"/>
                <a:cs typeface="Arial"/>
              </a:rPr>
              <a:t>18</a:t>
            </a:r>
            <a:r>
              <a:rPr dirty="0" baseline="25641" sz="1950" spc="7">
                <a:solidFill>
                  <a:srgbClr val="003265"/>
                </a:solidFill>
                <a:latin typeface="Arial"/>
                <a:cs typeface="Arial"/>
              </a:rPr>
              <a:t>th </a:t>
            </a:r>
            <a:r>
              <a:rPr dirty="0" sz="2000">
                <a:solidFill>
                  <a:srgbClr val="003265"/>
                </a:solidFill>
                <a:latin typeface="Arial"/>
                <a:cs typeface="Arial"/>
              </a:rPr>
              <a:t>cent.: Descartes emphasized the distinction between </a:t>
            </a:r>
            <a:r>
              <a:rPr dirty="0" sz="2000" spc="-5">
                <a:solidFill>
                  <a:srgbClr val="003265"/>
                </a:solidFill>
                <a:latin typeface="Arial"/>
                <a:cs typeface="Arial"/>
              </a:rPr>
              <a:t>mind </a:t>
            </a:r>
            <a:r>
              <a:rPr dirty="0" sz="2000">
                <a:solidFill>
                  <a:srgbClr val="003265"/>
                </a:solidFill>
                <a:latin typeface="Arial"/>
                <a:cs typeface="Arial"/>
              </a:rPr>
              <a:t>&amp; brain  (famous </a:t>
            </a:r>
            <a:r>
              <a:rPr dirty="0" sz="2000" spc="-5">
                <a:solidFill>
                  <a:srgbClr val="003265"/>
                </a:solidFill>
                <a:latin typeface="Arial"/>
                <a:cs typeface="Arial"/>
              </a:rPr>
              <a:t>for "Cogito </a:t>
            </a:r>
            <a:r>
              <a:rPr dirty="0" sz="2000">
                <a:solidFill>
                  <a:srgbClr val="003265"/>
                </a:solidFill>
                <a:latin typeface="Arial"/>
                <a:cs typeface="Arial"/>
              </a:rPr>
              <a:t>ergo</a:t>
            </a:r>
            <a:r>
              <a:rPr dirty="0" sz="2000" spc="-105">
                <a:solidFill>
                  <a:srgbClr val="003265"/>
                </a:solidFill>
                <a:latin typeface="Arial"/>
                <a:cs typeface="Arial"/>
              </a:rPr>
              <a:t> </a:t>
            </a:r>
            <a:r>
              <a:rPr dirty="0" sz="2000">
                <a:solidFill>
                  <a:srgbClr val="003265"/>
                </a:solidFill>
                <a:latin typeface="Arial"/>
                <a:cs typeface="Arial"/>
              </a:rPr>
              <a:t>sum")</a:t>
            </a:r>
            <a:endParaRPr sz="2000">
              <a:latin typeface="Arial"/>
              <a:cs typeface="Arial"/>
            </a:endParaRPr>
          </a:p>
          <a:p>
            <a:pPr marL="418465" marR="144145" indent="-381000">
              <a:lnSpc>
                <a:spcPts val="2160"/>
              </a:lnSpc>
              <a:spcBef>
                <a:spcPts val="720"/>
              </a:spcBef>
            </a:pPr>
            <a:r>
              <a:rPr dirty="0" sz="2000" spc="5">
                <a:solidFill>
                  <a:srgbClr val="003265"/>
                </a:solidFill>
                <a:latin typeface="Arial"/>
                <a:cs typeface="Arial"/>
              </a:rPr>
              <a:t>19</a:t>
            </a:r>
            <a:r>
              <a:rPr dirty="0" baseline="25641" sz="1950" spc="7">
                <a:solidFill>
                  <a:srgbClr val="003265"/>
                </a:solidFill>
                <a:latin typeface="Arial"/>
                <a:cs typeface="Arial"/>
              </a:rPr>
              <a:t>th </a:t>
            </a:r>
            <a:r>
              <a:rPr dirty="0" sz="2000">
                <a:solidFill>
                  <a:srgbClr val="003265"/>
                </a:solidFill>
                <a:latin typeface="Arial"/>
                <a:cs typeface="Arial"/>
              </a:rPr>
              <a:t>cent.: advances </a:t>
            </a:r>
            <a:r>
              <a:rPr dirty="0" sz="2000" spc="-5">
                <a:solidFill>
                  <a:srgbClr val="003265"/>
                </a:solidFill>
                <a:latin typeface="Arial"/>
                <a:cs typeface="Arial"/>
              </a:rPr>
              <a:t>is </a:t>
            </a:r>
            <a:r>
              <a:rPr dirty="0" sz="2000">
                <a:solidFill>
                  <a:srgbClr val="003265"/>
                </a:solidFill>
                <a:latin typeface="Arial"/>
                <a:cs typeface="Arial"/>
              </a:rPr>
              <a:t>science &amp; understanding nature made the idea  of creating </a:t>
            </a:r>
            <a:r>
              <a:rPr dirty="0" sz="2000" spc="-5">
                <a:solidFill>
                  <a:srgbClr val="003265"/>
                </a:solidFill>
                <a:latin typeface="Arial"/>
                <a:cs typeface="Arial"/>
              </a:rPr>
              <a:t>artificial life </a:t>
            </a:r>
            <a:r>
              <a:rPr dirty="0" sz="2000">
                <a:solidFill>
                  <a:srgbClr val="003265"/>
                </a:solidFill>
                <a:latin typeface="Arial"/>
                <a:cs typeface="Arial"/>
              </a:rPr>
              <a:t>seem</a:t>
            </a:r>
            <a:r>
              <a:rPr dirty="0" sz="2000" spc="-105">
                <a:solidFill>
                  <a:srgbClr val="003265"/>
                </a:solidFill>
                <a:latin typeface="Arial"/>
                <a:cs typeface="Arial"/>
              </a:rPr>
              <a:t> </a:t>
            </a:r>
            <a:r>
              <a:rPr dirty="0" sz="2000">
                <a:solidFill>
                  <a:srgbClr val="003265"/>
                </a:solidFill>
                <a:latin typeface="Arial"/>
                <a:cs typeface="Arial"/>
              </a:rPr>
              <a:t>plausible</a:t>
            </a:r>
            <a:endParaRPr sz="2000">
              <a:latin typeface="Arial"/>
              <a:cs typeface="Arial"/>
            </a:endParaRPr>
          </a:p>
          <a:p>
            <a:pPr marL="900430" indent="-194310">
              <a:lnSpc>
                <a:spcPts val="1535"/>
              </a:lnSpc>
              <a:buClr>
                <a:srgbClr val="656599"/>
              </a:buClr>
              <a:buSzPct val="67857"/>
              <a:buFont typeface="Wingdings"/>
              <a:buChar char=""/>
              <a:tabLst>
                <a:tab pos="901065" algn="l"/>
              </a:tabLst>
            </a:pPr>
            <a:r>
              <a:rPr dirty="0" sz="1400" spc="-5">
                <a:solidFill>
                  <a:srgbClr val="003265"/>
                </a:solidFill>
                <a:latin typeface="Arial"/>
                <a:cs typeface="Arial"/>
              </a:rPr>
              <a:t>Shelley's </a:t>
            </a:r>
            <a:r>
              <a:rPr dirty="0" sz="1400" spc="-5" i="1">
                <a:solidFill>
                  <a:srgbClr val="003265"/>
                </a:solidFill>
                <a:latin typeface="Arial"/>
                <a:cs typeface="Arial"/>
              </a:rPr>
              <a:t>Frankenstein </a:t>
            </a:r>
            <a:r>
              <a:rPr dirty="0" sz="1400">
                <a:solidFill>
                  <a:srgbClr val="003265"/>
                </a:solidFill>
                <a:latin typeface="Arial"/>
                <a:cs typeface="Arial"/>
              </a:rPr>
              <a:t>raised </a:t>
            </a:r>
            <a:r>
              <a:rPr dirty="0" sz="1400" spc="-5">
                <a:solidFill>
                  <a:srgbClr val="003265"/>
                </a:solidFill>
                <a:latin typeface="Arial"/>
                <a:cs typeface="Arial"/>
              </a:rPr>
              <a:t>moral and </a:t>
            </a:r>
            <a:r>
              <a:rPr dirty="0" sz="1400">
                <a:solidFill>
                  <a:srgbClr val="003265"/>
                </a:solidFill>
                <a:latin typeface="Arial"/>
                <a:cs typeface="Arial"/>
              </a:rPr>
              <a:t>ethical</a:t>
            </a:r>
            <a:r>
              <a:rPr dirty="0" sz="1400" spc="-145">
                <a:solidFill>
                  <a:srgbClr val="003265"/>
                </a:solidFill>
                <a:latin typeface="Arial"/>
                <a:cs typeface="Arial"/>
              </a:rPr>
              <a:t> </a:t>
            </a:r>
            <a:r>
              <a:rPr dirty="0" sz="1400" spc="-5">
                <a:solidFill>
                  <a:srgbClr val="003265"/>
                </a:solidFill>
                <a:latin typeface="Arial"/>
                <a:cs typeface="Arial"/>
              </a:rPr>
              <a:t>questions</a:t>
            </a:r>
            <a:endParaRPr sz="1400">
              <a:latin typeface="Arial"/>
              <a:cs typeface="Arial"/>
            </a:endParaRPr>
          </a:p>
          <a:p>
            <a:pPr marL="900430" marR="504825" indent="-193675">
              <a:lnSpc>
                <a:spcPts val="1510"/>
              </a:lnSpc>
              <a:spcBef>
                <a:spcPts val="150"/>
              </a:spcBef>
              <a:buClr>
                <a:srgbClr val="656599"/>
              </a:buClr>
              <a:buSzPct val="67857"/>
              <a:buFont typeface="Wingdings"/>
              <a:buChar char=""/>
              <a:tabLst>
                <a:tab pos="901065" algn="l"/>
              </a:tabLst>
            </a:pPr>
            <a:r>
              <a:rPr dirty="0" sz="1400" spc="-5">
                <a:solidFill>
                  <a:srgbClr val="003265"/>
                </a:solidFill>
                <a:latin typeface="Arial"/>
                <a:cs typeface="Arial"/>
              </a:rPr>
              <a:t>Babbage's Analytical Engine proposed </a:t>
            </a:r>
            <a:r>
              <a:rPr dirty="0" sz="1400">
                <a:solidFill>
                  <a:srgbClr val="003265"/>
                </a:solidFill>
                <a:latin typeface="Arial"/>
                <a:cs typeface="Arial"/>
              </a:rPr>
              <a:t>a </a:t>
            </a:r>
            <a:r>
              <a:rPr dirty="0" sz="1400" spc="-5">
                <a:solidFill>
                  <a:srgbClr val="003265"/>
                </a:solidFill>
                <a:latin typeface="Arial"/>
                <a:cs typeface="Arial"/>
              </a:rPr>
              <a:t>general-purpose, programmable computing  machine </a:t>
            </a:r>
            <a:r>
              <a:rPr dirty="0" sz="1400">
                <a:solidFill>
                  <a:srgbClr val="003265"/>
                </a:solidFill>
                <a:latin typeface="Arial"/>
                <a:cs typeface="Arial"/>
              </a:rPr>
              <a:t>-- </a:t>
            </a:r>
            <a:r>
              <a:rPr dirty="0" sz="1400" spc="-5">
                <a:solidFill>
                  <a:srgbClr val="003265"/>
                </a:solidFill>
                <a:latin typeface="Arial"/>
                <a:cs typeface="Arial"/>
              </a:rPr>
              <a:t>metaphor </a:t>
            </a:r>
            <a:r>
              <a:rPr dirty="0" sz="1400">
                <a:solidFill>
                  <a:srgbClr val="003265"/>
                </a:solidFill>
                <a:latin typeface="Arial"/>
                <a:cs typeface="Arial"/>
              </a:rPr>
              <a:t>for the</a:t>
            </a:r>
            <a:r>
              <a:rPr dirty="0" sz="1400" spc="-145">
                <a:solidFill>
                  <a:srgbClr val="003265"/>
                </a:solidFill>
                <a:latin typeface="Arial"/>
                <a:cs typeface="Arial"/>
              </a:rPr>
              <a:t> </a:t>
            </a:r>
            <a:r>
              <a:rPr dirty="0" sz="1400" spc="-5">
                <a:solidFill>
                  <a:srgbClr val="003265"/>
                </a:solidFill>
                <a:latin typeface="Arial"/>
                <a:cs typeface="Arial"/>
              </a:rPr>
              <a:t>brain</a:t>
            </a:r>
            <a:endParaRPr sz="1400">
              <a:latin typeface="Arial"/>
              <a:cs typeface="Arial"/>
            </a:endParaRPr>
          </a:p>
          <a:p>
            <a:pPr marL="418465" marR="690880" indent="-381000">
              <a:lnSpc>
                <a:spcPts val="2160"/>
              </a:lnSpc>
              <a:spcBef>
                <a:spcPts val="720"/>
              </a:spcBef>
            </a:pPr>
            <a:r>
              <a:rPr dirty="0" sz="2000" spc="5">
                <a:solidFill>
                  <a:srgbClr val="003265"/>
                </a:solidFill>
                <a:latin typeface="Arial"/>
                <a:cs typeface="Arial"/>
              </a:rPr>
              <a:t>19</a:t>
            </a:r>
            <a:r>
              <a:rPr dirty="0" baseline="25641" sz="1950" spc="7">
                <a:solidFill>
                  <a:srgbClr val="003265"/>
                </a:solidFill>
                <a:latin typeface="Arial"/>
                <a:cs typeface="Arial"/>
              </a:rPr>
              <a:t>th</a:t>
            </a:r>
            <a:r>
              <a:rPr dirty="0" sz="2000" spc="5">
                <a:solidFill>
                  <a:srgbClr val="003265"/>
                </a:solidFill>
                <a:latin typeface="Arial"/>
                <a:cs typeface="Arial"/>
              </a:rPr>
              <a:t>-20</a:t>
            </a:r>
            <a:r>
              <a:rPr dirty="0" baseline="25641" sz="1950" spc="7">
                <a:solidFill>
                  <a:srgbClr val="003265"/>
                </a:solidFill>
                <a:latin typeface="Arial"/>
                <a:cs typeface="Arial"/>
              </a:rPr>
              <a:t>th </a:t>
            </a:r>
            <a:r>
              <a:rPr dirty="0" sz="2000">
                <a:solidFill>
                  <a:srgbClr val="003265"/>
                </a:solidFill>
                <a:latin typeface="Arial"/>
                <a:cs typeface="Arial"/>
              </a:rPr>
              <a:t>cent.: saw many advances </a:t>
            </a:r>
            <a:r>
              <a:rPr dirty="0" sz="2000" spc="-5">
                <a:solidFill>
                  <a:srgbClr val="003265"/>
                </a:solidFill>
                <a:latin typeface="Arial"/>
                <a:cs typeface="Arial"/>
              </a:rPr>
              <a:t>in logic </a:t>
            </a:r>
            <a:r>
              <a:rPr dirty="0" sz="2000">
                <a:solidFill>
                  <a:srgbClr val="003265"/>
                </a:solidFill>
                <a:latin typeface="Arial"/>
                <a:cs typeface="Arial"/>
              </a:rPr>
              <a:t>formalisms, including  Boole's algebra, Frege's predicate calculus, </a:t>
            </a:r>
            <a:r>
              <a:rPr dirty="0" sz="2000" spc="-25">
                <a:solidFill>
                  <a:srgbClr val="003265"/>
                </a:solidFill>
                <a:latin typeface="Arial"/>
                <a:cs typeface="Arial"/>
              </a:rPr>
              <a:t>Tarski's </a:t>
            </a:r>
            <a:r>
              <a:rPr dirty="0" sz="2000">
                <a:solidFill>
                  <a:srgbClr val="003265"/>
                </a:solidFill>
                <a:latin typeface="Arial"/>
                <a:cs typeface="Arial"/>
              </a:rPr>
              <a:t>theory</a:t>
            </a:r>
            <a:r>
              <a:rPr dirty="0" sz="2000" spc="-254">
                <a:solidFill>
                  <a:srgbClr val="003265"/>
                </a:solidFill>
                <a:latin typeface="Arial"/>
                <a:cs typeface="Arial"/>
              </a:rPr>
              <a:t> </a:t>
            </a:r>
            <a:r>
              <a:rPr dirty="0" sz="2000">
                <a:solidFill>
                  <a:srgbClr val="003265"/>
                </a:solidFill>
                <a:latin typeface="Arial"/>
                <a:cs typeface="Arial"/>
              </a:rPr>
              <a:t>of</a:t>
            </a:r>
            <a:endParaRPr sz="2000">
              <a:latin typeface="Arial"/>
              <a:cs typeface="Arial"/>
            </a:endParaRPr>
          </a:p>
        </p:txBody>
      </p:sp>
      <p:sp>
        <p:nvSpPr>
          <p:cNvPr id="6" name="object 6"/>
          <p:cNvSpPr txBox="1"/>
          <p:nvPr/>
        </p:nvSpPr>
        <p:spPr>
          <a:xfrm>
            <a:off x="1822565" y="6865049"/>
            <a:ext cx="1101090" cy="330835"/>
          </a:xfrm>
          <a:prstGeom prst="rect">
            <a:avLst/>
          </a:prstGeom>
        </p:spPr>
        <p:txBody>
          <a:bodyPr wrap="square" lIns="0" tIns="12700" rIns="0" bIns="0" rtlCol="0" vert="horz">
            <a:spAutoFit/>
          </a:bodyPr>
          <a:lstStyle/>
          <a:p>
            <a:pPr marL="12700">
              <a:lnSpc>
                <a:spcPct val="100000"/>
              </a:lnSpc>
              <a:spcBef>
                <a:spcPts val="100"/>
              </a:spcBef>
            </a:pPr>
            <a:r>
              <a:rPr dirty="0" sz="2000">
                <a:solidFill>
                  <a:srgbClr val="003265"/>
                </a:solidFill>
                <a:latin typeface="Arial"/>
                <a:cs typeface="Arial"/>
              </a:rPr>
              <a:t>re</a:t>
            </a:r>
            <a:r>
              <a:rPr dirty="0" sz="2000" spc="-5">
                <a:solidFill>
                  <a:srgbClr val="003265"/>
                </a:solidFill>
                <a:latin typeface="Arial"/>
                <a:cs typeface="Arial"/>
              </a:rPr>
              <a:t>f</a:t>
            </a:r>
            <a:r>
              <a:rPr dirty="0" sz="2000">
                <a:solidFill>
                  <a:srgbClr val="003265"/>
                </a:solidFill>
                <a:latin typeface="Arial"/>
                <a:cs typeface="Arial"/>
              </a:rPr>
              <a:t>eren</a:t>
            </a:r>
            <a:r>
              <a:rPr dirty="0" sz="2000" spc="-10">
                <a:solidFill>
                  <a:srgbClr val="003265"/>
                </a:solidFill>
                <a:latin typeface="Arial"/>
                <a:cs typeface="Arial"/>
              </a:rPr>
              <a:t>c</a:t>
            </a:r>
            <a:r>
              <a:rPr dirty="0" sz="2000">
                <a:solidFill>
                  <a:srgbClr val="003265"/>
                </a:solidFill>
                <a:latin typeface="Arial"/>
                <a:cs typeface="Arial"/>
              </a:rPr>
              <a:t>e</a:t>
            </a:r>
            <a:endParaRPr sz="2000">
              <a:latin typeface="Arial"/>
              <a:cs typeface="Arial"/>
            </a:endParaRPr>
          </a:p>
        </p:txBody>
      </p:sp>
      <p:sp>
        <p:nvSpPr>
          <p:cNvPr id="7" name="object 7"/>
          <p:cNvSpPr txBox="1"/>
          <p:nvPr/>
        </p:nvSpPr>
        <p:spPr>
          <a:xfrm>
            <a:off x="6732478" y="6907727"/>
            <a:ext cx="1938020" cy="239395"/>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8" name="object 8"/>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28</a:t>
            </a:r>
            <a:endParaRPr sz="26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3580129" cy="574040"/>
          </a:xfrm>
          <a:prstGeom prst="rect"/>
        </p:spPr>
        <p:txBody>
          <a:bodyPr wrap="square" lIns="0" tIns="12700" rIns="0" bIns="0" rtlCol="0" vert="horz">
            <a:spAutoFit/>
          </a:bodyPr>
          <a:lstStyle/>
          <a:p>
            <a:pPr marL="12700">
              <a:lnSpc>
                <a:spcPct val="100000"/>
              </a:lnSpc>
              <a:spcBef>
                <a:spcPts val="100"/>
              </a:spcBef>
            </a:pPr>
            <a:r>
              <a:rPr dirty="0" spc="-5"/>
              <a:t>Pre-history of</a:t>
            </a:r>
            <a:r>
              <a:rPr dirty="0" spc="-75"/>
              <a:t> </a:t>
            </a:r>
            <a:r>
              <a:rPr dirty="0"/>
              <a:t>AI</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984426" y="2746021"/>
            <a:ext cx="8468360" cy="1452880"/>
          </a:xfrm>
          <a:prstGeom prst="rect">
            <a:avLst/>
          </a:prstGeom>
        </p:spPr>
        <p:txBody>
          <a:bodyPr wrap="square" lIns="0" tIns="43815" rIns="0" bIns="0" rtlCol="0" vert="horz">
            <a:spAutoFit/>
          </a:bodyPr>
          <a:lstStyle/>
          <a:p>
            <a:pPr marL="469265" marR="5080" indent="-457200">
              <a:lnSpc>
                <a:spcPts val="1939"/>
              </a:lnSpc>
              <a:spcBef>
                <a:spcPts val="345"/>
              </a:spcBef>
            </a:pPr>
            <a:r>
              <a:rPr dirty="0" sz="1800" spc="-5">
                <a:solidFill>
                  <a:srgbClr val="003265"/>
                </a:solidFill>
                <a:latin typeface="Arial"/>
                <a:cs typeface="Arial"/>
              </a:rPr>
              <a:t>birth of </a:t>
            </a:r>
            <a:r>
              <a:rPr dirty="0" sz="1800">
                <a:solidFill>
                  <a:srgbClr val="003265"/>
                </a:solidFill>
                <a:latin typeface="Arial"/>
                <a:cs typeface="Arial"/>
              </a:rPr>
              <a:t>AI </a:t>
            </a:r>
            <a:r>
              <a:rPr dirty="0" sz="1800" spc="-5">
                <a:solidFill>
                  <a:srgbClr val="003265"/>
                </a:solidFill>
                <a:latin typeface="Arial"/>
                <a:cs typeface="Arial"/>
              </a:rPr>
              <a:t>occurred </a:t>
            </a:r>
            <a:r>
              <a:rPr dirty="0" sz="1800" spc="-20">
                <a:solidFill>
                  <a:srgbClr val="003265"/>
                </a:solidFill>
                <a:latin typeface="Arial"/>
                <a:cs typeface="Arial"/>
              </a:rPr>
              <a:t>when </a:t>
            </a:r>
            <a:r>
              <a:rPr dirty="0" sz="1800" spc="-5">
                <a:solidFill>
                  <a:srgbClr val="003265"/>
                </a:solidFill>
                <a:latin typeface="Arial"/>
                <a:cs typeface="Arial"/>
              </a:rPr>
              <a:t>Marvin Minsky </a:t>
            </a:r>
            <a:r>
              <a:rPr dirty="0" sz="1800">
                <a:solidFill>
                  <a:srgbClr val="003265"/>
                </a:solidFill>
                <a:latin typeface="Arial"/>
                <a:cs typeface="Arial"/>
              </a:rPr>
              <a:t>&amp; </a:t>
            </a:r>
            <a:r>
              <a:rPr dirty="0" sz="1800" spc="-5">
                <a:solidFill>
                  <a:srgbClr val="003265"/>
                </a:solidFill>
                <a:latin typeface="Arial"/>
                <a:cs typeface="Arial"/>
              </a:rPr>
              <a:t>John McCarthy </a:t>
            </a:r>
            <a:r>
              <a:rPr dirty="0" sz="1800" spc="-10">
                <a:solidFill>
                  <a:srgbClr val="003265"/>
                </a:solidFill>
                <a:latin typeface="Arial"/>
                <a:cs typeface="Arial"/>
              </a:rPr>
              <a:t>organized </a:t>
            </a:r>
            <a:r>
              <a:rPr dirty="0" sz="1800" spc="-5">
                <a:solidFill>
                  <a:srgbClr val="003265"/>
                </a:solidFill>
                <a:latin typeface="Arial"/>
                <a:cs typeface="Arial"/>
              </a:rPr>
              <a:t>the Dartmouth  </a:t>
            </a:r>
            <a:r>
              <a:rPr dirty="0" sz="1800" spc="-10">
                <a:solidFill>
                  <a:srgbClr val="003265"/>
                </a:solidFill>
                <a:latin typeface="Arial"/>
                <a:cs typeface="Arial"/>
              </a:rPr>
              <a:t>Conference </a:t>
            </a:r>
            <a:r>
              <a:rPr dirty="0" sz="1800" spc="-5">
                <a:solidFill>
                  <a:srgbClr val="003265"/>
                </a:solidFill>
                <a:latin typeface="Arial"/>
                <a:cs typeface="Arial"/>
              </a:rPr>
              <a:t>in</a:t>
            </a:r>
            <a:r>
              <a:rPr dirty="0" sz="1800" spc="10">
                <a:solidFill>
                  <a:srgbClr val="003265"/>
                </a:solidFill>
                <a:latin typeface="Arial"/>
                <a:cs typeface="Arial"/>
              </a:rPr>
              <a:t> </a:t>
            </a:r>
            <a:r>
              <a:rPr dirty="0" sz="1800" spc="-10">
                <a:solidFill>
                  <a:srgbClr val="003265"/>
                </a:solidFill>
                <a:latin typeface="Arial"/>
                <a:cs typeface="Arial"/>
              </a:rPr>
              <a:t>1956</a:t>
            </a:r>
            <a:endParaRPr sz="1800">
              <a:latin typeface="Arial"/>
              <a:cs typeface="Arial"/>
            </a:endParaRPr>
          </a:p>
          <a:p>
            <a:pPr marL="850265" indent="-381635">
              <a:lnSpc>
                <a:spcPct val="100000"/>
              </a:lnSpc>
              <a:spcBef>
                <a:spcPts val="210"/>
              </a:spcBef>
              <a:buClr>
                <a:srgbClr val="99CC99"/>
              </a:buClr>
              <a:buSzPct val="75000"/>
              <a:buFont typeface="Wingdings"/>
              <a:buChar char=""/>
              <a:tabLst>
                <a:tab pos="850265" algn="l"/>
                <a:tab pos="850900" algn="l"/>
              </a:tabLst>
            </a:pPr>
            <a:r>
              <a:rPr dirty="0" sz="2000">
                <a:solidFill>
                  <a:srgbClr val="003265"/>
                </a:solidFill>
                <a:latin typeface="Arial"/>
                <a:cs typeface="Arial"/>
              </a:rPr>
              <a:t>brought together researchers interested </a:t>
            </a:r>
            <a:r>
              <a:rPr dirty="0" sz="2000" spc="-5">
                <a:solidFill>
                  <a:srgbClr val="003265"/>
                </a:solidFill>
                <a:latin typeface="Arial"/>
                <a:cs typeface="Arial"/>
              </a:rPr>
              <a:t>in "intelligent</a:t>
            </a:r>
            <a:r>
              <a:rPr dirty="0" sz="2000" spc="-190">
                <a:solidFill>
                  <a:srgbClr val="003265"/>
                </a:solidFill>
                <a:latin typeface="Arial"/>
                <a:cs typeface="Arial"/>
              </a:rPr>
              <a:t> </a:t>
            </a:r>
            <a:r>
              <a:rPr dirty="0" sz="2000">
                <a:solidFill>
                  <a:srgbClr val="003265"/>
                </a:solidFill>
                <a:latin typeface="Arial"/>
                <a:cs typeface="Arial"/>
              </a:rPr>
              <a:t>machines"</a:t>
            </a:r>
            <a:endParaRPr sz="2000">
              <a:latin typeface="Arial"/>
              <a:cs typeface="Arial"/>
            </a:endParaRPr>
          </a:p>
          <a:p>
            <a:pPr marL="850265" indent="-381635">
              <a:lnSpc>
                <a:spcPct val="100000"/>
              </a:lnSpc>
              <a:spcBef>
                <a:spcPts val="240"/>
              </a:spcBef>
              <a:buClr>
                <a:srgbClr val="99CC99"/>
              </a:buClr>
              <a:buSzPct val="75000"/>
              <a:buFont typeface="Wingdings"/>
              <a:buChar char=""/>
              <a:tabLst>
                <a:tab pos="850265" algn="l"/>
                <a:tab pos="850900" algn="l"/>
              </a:tabLst>
            </a:pPr>
            <a:r>
              <a:rPr dirty="0" sz="2000" spc="-5">
                <a:solidFill>
                  <a:srgbClr val="003265"/>
                </a:solidFill>
                <a:latin typeface="Arial"/>
                <a:cs typeface="Arial"/>
              </a:rPr>
              <a:t>for next </a:t>
            </a:r>
            <a:r>
              <a:rPr dirty="0" sz="2000">
                <a:solidFill>
                  <a:srgbClr val="003265"/>
                </a:solidFill>
                <a:latin typeface="Arial"/>
                <a:cs typeface="Arial"/>
              </a:rPr>
              <a:t>20 years, </a:t>
            </a:r>
            <a:r>
              <a:rPr dirty="0" sz="2000" spc="-5">
                <a:solidFill>
                  <a:srgbClr val="003265"/>
                </a:solidFill>
                <a:latin typeface="Arial"/>
                <a:cs typeface="Arial"/>
              </a:rPr>
              <a:t>virtually all </a:t>
            </a:r>
            <a:r>
              <a:rPr dirty="0" sz="2000">
                <a:solidFill>
                  <a:srgbClr val="003265"/>
                </a:solidFill>
                <a:latin typeface="Arial"/>
                <a:cs typeface="Arial"/>
              </a:rPr>
              <a:t>advances </a:t>
            </a:r>
            <a:r>
              <a:rPr dirty="0" sz="2000" spc="-5">
                <a:solidFill>
                  <a:srgbClr val="003265"/>
                </a:solidFill>
                <a:latin typeface="Arial"/>
                <a:cs typeface="Arial"/>
              </a:rPr>
              <a:t>in AI </a:t>
            </a:r>
            <a:r>
              <a:rPr dirty="0" sz="2000">
                <a:solidFill>
                  <a:srgbClr val="003265"/>
                </a:solidFill>
                <a:latin typeface="Arial"/>
                <a:cs typeface="Arial"/>
              </a:rPr>
              <a:t>were by</a:t>
            </a:r>
            <a:r>
              <a:rPr dirty="0" sz="2000" spc="-240">
                <a:solidFill>
                  <a:srgbClr val="003265"/>
                </a:solidFill>
                <a:latin typeface="Arial"/>
                <a:cs typeface="Arial"/>
              </a:rPr>
              <a:t> </a:t>
            </a:r>
            <a:r>
              <a:rPr dirty="0" sz="2000">
                <a:solidFill>
                  <a:srgbClr val="003265"/>
                </a:solidFill>
                <a:latin typeface="Arial"/>
                <a:cs typeface="Arial"/>
              </a:rPr>
              <a:t>attendees</a:t>
            </a:r>
            <a:endParaRPr sz="2000">
              <a:latin typeface="Arial"/>
              <a:cs typeface="Arial"/>
            </a:endParaRPr>
          </a:p>
          <a:p>
            <a:pPr lvl="1" marL="1332230" indent="-194310">
              <a:lnSpc>
                <a:spcPct val="100000"/>
              </a:lnSpc>
              <a:spcBef>
                <a:spcPts val="180"/>
              </a:spcBef>
              <a:buClr>
                <a:srgbClr val="656599"/>
              </a:buClr>
              <a:buSzPct val="67857"/>
              <a:buFont typeface="Wingdings"/>
              <a:buChar char=""/>
              <a:tabLst>
                <a:tab pos="1332865" algn="l"/>
              </a:tabLst>
            </a:pPr>
            <a:r>
              <a:rPr dirty="0" sz="1400">
                <a:solidFill>
                  <a:srgbClr val="003265"/>
                </a:solidFill>
                <a:latin typeface="Arial"/>
                <a:cs typeface="Arial"/>
              </a:rPr>
              <a:t>Minsky </a:t>
            </a:r>
            <a:r>
              <a:rPr dirty="0" sz="1400" spc="-5">
                <a:solidFill>
                  <a:srgbClr val="003265"/>
                </a:solidFill>
                <a:latin typeface="Arial"/>
                <a:cs typeface="Arial"/>
              </a:rPr>
              <a:t>(MIT), McCarthy (MIT/Stanford), </a:t>
            </a:r>
            <a:r>
              <a:rPr dirty="0" sz="1400" spc="-10">
                <a:solidFill>
                  <a:srgbClr val="003265"/>
                </a:solidFill>
                <a:latin typeface="Arial"/>
                <a:cs typeface="Arial"/>
              </a:rPr>
              <a:t>Newell </a:t>
            </a:r>
            <a:r>
              <a:rPr dirty="0" sz="1400">
                <a:solidFill>
                  <a:srgbClr val="003265"/>
                </a:solidFill>
                <a:latin typeface="Arial"/>
                <a:cs typeface="Arial"/>
              </a:rPr>
              <a:t>&amp; </a:t>
            </a:r>
            <a:r>
              <a:rPr dirty="0" sz="1400" spc="-5">
                <a:solidFill>
                  <a:srgbClr val="003265"/>
                </a:solidFill>
                <a:latin typeface="Arial"/>
                <a:cs typeface="Arial"/>
              </a:rPr>
              <a:t>Simon</a:t>
            </a:r>
            <a:r>
              <a:rPr dirty="0" sz="1400" spc="-130">
                <a:solidFill>
                  <a:srgbClr val="003265"/>
                </a:solidFill>
                <a:latin typeface="Arial"/>
                <a:cs typeface="Arial"/>
              </a:rPr>
              <a:t> </a:t>
            </a:r>
            <a:r>
              <a:rPr dirty="0" sz="1400" spc="-5">
                <a:solidFill>
                  <a:srgbClr val="003265"/>
                </a:solidFill>
                <a:latin typeface="Arial"/>
                <a:cs typeface="Arial"/>
              </a:rPr>
              <a:t>(Carnegie),…</a:t>
            </a:r>
            <a:endParaRPr sz="1400">
              <a:latin typeface="Arial"/>
              <a:cs typeface="Arial"/>
            </a:endParaRPr>
          </a:p>
        </p:txBody>
      </p:sp>
      <p:grpSp>
        <p:nvGrpSpPr>
          <p:cNvPr id="6" name="object 6"/>
          <p:cNvGrpSpPr/>
          <p:nvPr/>
        </p:nvGrpSpPr>
        <p:grpSpPr>
          <a:xfrm>
            <a:off x="1149516" y="4197260"/>
            <a:ext cx="8000365" cy="2901950"/>
            <a:chOff x="1149516" y="4197260"/>
            <a:chExt cx="8000365" cy="2901950"/>
          </a:xfrm>
        </p:grpSpPr>
        <p:sp>
          <p:nvSpPr>
            <p:cNvPr id="7" name="object 7"/>
            <p:cNvSpPr/>
            <p:nvPr/>
          </p:nvSpPr>
          <p:spPr>
            <a:xfrm>
              <a:off x="5721126" y="4425845"/>
              <a:ext cx="3428725" cy="2252283"/>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149516" y="4197260"/>
              <a:ext cx="2438195" cy="2901455"/>
            </a:xfrm>
            <a:prstGeom prst="rect">
              <a:avLst/>
            </a:prstGeom>
            <a:blipFill>
              <a:blip r:embed="rId3" cstate="print"/>
              <a:stretch>
                <a:fillRect/>
              </a:stretch>
            </a:blipFill>
          </p:spPr>
          <p:txBody>
            <a:bodyPr wrap="square" lIns="0" tIns="0" rIns="0" bIns="0" rtlCol="0"/>
            <a:lstStyle/>
            <a:p/>
          </p:txBody>
        </p:sp>
      </p:grpSp>
      <p:sp>
        <p:nvSpPr>
          <p:cNvPr id="9" name="object 9"/>
          <p:cNvSpPr txBox="1"/>
          <p:nvPr/>
        </p:nvSpPr>
        <p:spPr>
          <a:xfrm>
            <a:off x="3651214" y="6625802"/>
            <a:ext cx="1560195"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3265"/>
                </a:solidFill>
                <a:latin typeface="Arial"/>
                <a:cs typeface="Arial"/>
              </a:rPr>
              <a:t>John</a:t>
            </a:r>
            <a:r>
              <a:rPr dirty="0" sz="1800" spc="-75">
                <a:solidFill>
                  <a:srgbClr val="003265"/>
                </a:solidFill>
                <a:latin typeface="Arial"/>
                <a:cs typeface="Arial"/>
              </a:rPr>
              <a:t> </a:t>
            </a:r>
            <a:r>
              <a:rPr dirty="0" sz="1800" spc="-5">
                <a:solidFill>
                  <a:srgbClr val="003265"/>
                </a:solidFill>
                <a:latin typeface="Arial"/>
                <a:cs typeface="Arial"/>
              </a:rPr>
              <a:t>McCarthy</a:t>
            </a:r>
            <a:endParaRPr sz="1800">
              <a:latin typeface="Arial"/>
              <a:cs typeface="Arial"/>
            </a:endParaRPr>
          </a:p>
        </p:txBody>
      </p:sp>
      <p:sp>
        <p:nvSpPr>
          <p:cNvPr id="10" name="object 10"/>
          <p:cNvSpPr txBox="1"/>
          <p:nvPr/>
        </p:nvSpPr>
        <p:spPr>
          <a:xfrm>
            <a:off x="6707077" y="6857438"/>
            <a:ext cx="1988820" cy="299720"/>
          </a:xfrm>
          <a:prstGeom prst="rect">
            <a:avLst/>
          </a:prstGeom>
        </p:spPr>
        <p:txBody>
          <a:bodyPr wrap="square" lIns="0" tIns="12700" rIns="0" bIns="0" rtlCol="0" vert="horz">
            <a:spAutoFit/>
          </a:bodyPr>
          <a:lstStyle/>
          <a:p>
            <a:pPr marL="38100">
              <a:lnSpc>
                <a:spcPct val="100000"/>
              </a:lnSpc>
              <a:spcBef>
                <a:spcPts val="100"/>
              </a:spcBef>
            </a:pPr>
            <a:r>
              <a:rPr dirty="0" sz="1400" spc="-360">
                <a:solidFill>
                  <a:srgbClr val="003265"/>
                </a:solidFill>
                <a:latin typeface="Arial"/>
                <a:cs typeface="Arial"/>
              </a:rPr>
              <a:t>M</a:t>
            </a:r>
            <a:r>
              <a:rPr dirty="0" baseline="-7716" sz="2700" spc="-540">
                <a:solidFill>
                  <a:srgbClr val="003265"/>
                </a:solidFill>
                <a:latin typeface="Arial"/>
                <a:cs typeface="Arial"/>
              </a:rPr>
              <a:t>M</a:t>
            </a:r>
            <a:r>
              <a:rPr dirty="0" sz="1400" spc="-360">
                <a:solidFill>
                  <a:srgbClr val="003265"/>
                </a:solidFill>
                <a:latin typeface="Arial"/>
                <a:cs typeface="Arial"/>
              </a:rPr>
              <a:t>ah</a:t>
            </a:r>
            <a:r>
              <a:rPr dirty="0" baseline="-7716" sz="2700" spc="-540">
                <a:solidFill>
                  <a:srgbClr val="003265"/>
                </a:solidFill>
                <a:latin typeface="Arial"/>
                <a:cs typeface="Arial"/>
              </a:rPr>
              <a:t>a</a:t>
            </a:r>
            <a:r>
              <a:rPr dirty="0" sz="1400" spc="-360">
                <a:solidFill>
                  <a:srgbClr val="003265"/>
                </a:solidFill>
                <a:latin typeface="Arial"/>
                <a:cs typeface="Arial"/>
              </a:rPr>
              <a:t>es</a:t>
            </a:r>
            <a:r>
              <a:rPr dirty="0" baseline="-7716" sz="2700" spc="-540">
                <a:solidFill>
                  <a:srgbClr val="003265"/>
                </a:solidFill>
                <a:latin typeface="Arial"/>
                <a:cs typeface="Arial"/>
              </a:rPr>
              <a:t>rv</a:t>
            </a:r>
            <a:r>
              <a:rPr dirty="0" sz="1400" spc="-360">
                <a:solidFill>
                  <a:srgbClr val="003265"/>
                </a:solidFill>
                <a:latin typeface="Arial"/>
                <a:cs typeface="Arial"/>
              </a:rPr>
              <a:t>h</a:t>
            </a:r>
            <a:r>
              <a:rPr dirty="0" baseline="-7716" sz="2700" spc="-540">
                <a:solidFill>
                  <a:srgbClr val="003265"/>
                </a:solidFill>
                <a:latin typeface="Arial"/>
                <a:cs typeface="Arial"/>
              </a:rPr>
              <a:t>i</a:t>
            </a:r>
            <a:r>
              <a:rPr dirty="0" sz="1400" spc="-360">
                <a:solidFill>
                  <a:srgbClr val="003265"/>
                </a:solidFill>
                <a:latin typeface="Arial"/>
                <a:cs typeface="Arial"/>
              </a:rPr>
              <a:t>M</a:t>
            </a:r>
            <a:r>
              <a:rPr dirty="0" baseline="-7716" sz="2700" spc="-540">
                <a:solidFill>
                  <a:srgbClr val="003265"/>
                </a:solidFill>
                <a:latin typeface="Arial"/>
                <a:cs typeface="Arial"/>
              </a:rPr>
              <a:t>n</a:t>
            </a:r>
            <a:r>
              <a:rPr dirty="0" sz="1400" spc="-360">
                <a:solidFill>
                  <a:srgbClr val="003265"/>
                </a:solidFill>
                <a:latin typeface="Arial"/>
                <a:cs typeface="Arial"/>
              </a:rPr>
              <a:t>a</a:t>
            </a:r>
            <a:r>
              <a:rPr dirty="0" baseline="-7716" sz="2700" spc="-540">
                <a:solidFill>
                  <a:srgbClr val="003265"/>
                </a:solidFill>
                <a:latin typeface="Arial"/>
                <a:cs typeface="Arial"/>
              </a:rPr>
              <a:t>M</a:t>
            </a:r>
            <a:r>
              <a:rPr dirty="0" sz="1400" spc="-360">
                <a:solidFill>
                  <a:srgbClr val="003265"/>
                </a:solidFill>
                <a:latin typeface="Arial"/>
                <a:cs typeface="Arial"/>
              </a:rPr>
              <a:t>ur</a:t>
            </a:r>
            <a:r>
              <a:rPr dirty="0" baseline="-7716" sz="2700" spc="-540">
                <a:solidFill>
                  <a:srgbClr val="003265"/>
                </a:solidFill>
                <a:latin typeface="Arial"/>
                <a:cs typeface="Arial"/>
              </a:rPr>
              <a:t>i</a:t>
            </a:r>
            <a:r>
              <a:rPr dirty="0" sz="1400" spc="-360">
                <a:solidFill>
                  <a:srgbClr val="003265"/>
                </a:solidFill>
                <a:latin typeface="Arial"/>
                <a:cs typeface="Arial"/>
              </a:rPr>
              <a:t>y</a:t>
            </a:r>
            <a:r>
              <a:rPr dirty="0" baseline="-7716" sz="2700" spc="-540">
                <a:solidFill>
                  <a:srgbClr val="003265"/>
                </a:solidFill>
                <a:latin typeface="Arial"/>
                <a:cs typeface="Arial"/>
              </a:rPr>
              <a:t>n</a:t>
            </a:r>
            <a:r>
              <a:rPr dirty="0" sz="1400" spc="-360">
                <a:solidFill>
                  <a:srgbClr val="003265"/>
                </a:solidFill>
                <a:latin typeface="Arial"/>
                <a:cs typeface="Arial"/>
              </a:rPr>
              <a:t>a</a:t>
            </a:r>
            <a:r>
              <a:rPr dirty="0" baseline="-7716" sz="2700" spc="-540">
                <a:solidFill>
                  <a:srgbClr val="003265"/>
                </a:solidFill>
                <a:latin typeface="Arial"/>
                <a:cs typeface="Arial"/>
              </a:rPr>
              <a:t>s</a:t>
            </a:r>
            <a:r>
              <a:rPr dirty="0" sz="1400" spc="-360">
                <a:solidFill>
                  <a:srgbClr val="003265"/>
                </a:solidFill>
                <a:latin typeface="Arial"/>
                <a:cs typeface="Arial"/>
              </a:rPr>
              <a:t>,N</a:t>
            </a:r>
            <a:r>
              <a:rPr dirty="0" baseline="-7716" sz="2700" spc="-540">
                <a:solidFill>
                  <a:srgbClr val="003265"/>
                </a:solidFill>
                <a:latin typeface="Arial"/>
                <a:cs typeface="Arial"/>
              </a:rPr>
              <a:t>k</a:t>
            </a:r>
            <a:r>
              <a:rPr dirty="0" sz="1400" spc="-360">
                <a:solidFill>
                  <a:srgbClr val="003265"/>
                </a:solidFill>
                <a:latin typeface="Arial"/>
                <a:cs typeface="Arial"/>
              </a:rPr>
              <a:t>M</a:t>
            </a:r>
            <a:r>
              <a:rPr dirty="0" baseline="-7716" sz="2700" spc="-540">
                <a:solidFill>
                  <a:srgbClr val="003265"/>
                </a:solidFill>
                <a:latin typeface="Arial"/>
                <a:cs typeface="Arial"/>
              </a:rPr>
              <a:t>y</a:t>
            </a:r>
            <a:r>
              <a:rPr dirty="0" sz="1400" spc="-360">
                <a:solidFill>
                  <a:srgbClr val="003265"/>
                </a:solidFill>
                <a:latin typeface="Arial"/>
                <a:cs typeface="Arial"/>
              </a:rPr>
              <a:t>IMS</a:t>
            </a:r>
            <a:endParaRPr sz="1400">
              <a:latin typeface="Arial"/>
              <a:cs typeface="Arial"/>
            </a:endParaRPr>
          </a:p>
        </p:txBody>
      </p:sp>
      <p:sp>
        <p:nvSpPr>
          <p:cNvPr id="11" name="object 11"/>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29</a:t>
            </a:r>
            <a:endParaRPr sz="2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513330" cy="574040"/>
          </a:xfrm>
          <a:prstGeom prst="rect"/>
        </p:spPr>
        <p:txBody>
          <a:bodyPr wrap="square" lIns="0" tIns="12700" rIns="0" bIns="0" rtlCol="0" vert="horz">
            <a:spAutoFit/>
          </a:bodyPr>
          <a:lstStyle/>
          <a:p>
            <a:pPr marL="12700">
              <a:lnSpc>
                <a:spcPct val="100000"/>
              </a:lnSpc>
              <a:spcBef>
                <a:spcPts val="100"/>
              </a:spcBef>
            </a:pPr>
            <a:r>
              <a:rPr dirty="0" spc="-5"/>
              <a:t>What is</a:t>
            </a:r>
            <a:r>
              <a:rPr dirty="0" spc="-80"/>
              <a:t> </a:t>
            </a:r>
            <a:r>
              <a:rPr dirty="0" spc="-5"/>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84314" y="2852701"/>
            <a:ext cx="7821295" cy="1232535"/>
          </a:xfrm>
          <a:prstGeom prst="rect">
            <a:avLst/>
          </a:prstGeom>
        </p:spPr>
        <p:txBody>
          <a:bodyPr wrap="square" lIns="0" tIns="12700" rIns="0" bIns="0" rtlCol="0" vert="horz">
            <a:spAutoFit/>
          </a:bodyPr>
          <a:lstStyle/>
          <a:p>
            <a:pPr marL="12700">
              <a:lnSpc>
                <a:spcPct val="100000"/>
              </a:lnSpc>
              <a:spcBef>
                <a:spcPts val="100"/>
              </a:spcBef>
            </a:pPr>
            <a:r>
              <a:rPr dirty="0" sz="1800" spc="-10" i="1">
                <a:solidFill>
                  <a:srgbClr val="003265"/>
                </a:solidFill>
                <a:latin typeface="Arial"/>
                <a:cs typeface="Arial"/>
              </a:rPr>
              <a:t>General</a:t>
            </a:r>
            <a:r>
              <a:rPr dirty="0" sz="1800" spc="-5" i="1">
                <a:solidFill>
                  <a:srgbClr val="003265"/>
                </a:solidFill>
                <a:latin typeface="Arial"/>
                <a:cs typeface="Arial"/>
              </a:rPr>
              <a:t> </a:t>
            </a:r>
            <a:r>
              <a:rPr dirty="0" sz="1800" spc="-10" i="1">
                <a:solidFill>
                  <a:srgbClr val="003265"/>
                </a:solidFill>
                <a:latin typeface="Arial"/>
                <a:cs typeface="Arial"/>
              </a:rPr>
              <a:t>definition:</a:t>
            </a:r>
            <a:endParaRPr sz="1800">
              <a:latin typeface="Arial"/>
              <a:cs typeface="Arial"/>
            </a:endParaRPr>
          </a:p>
          <a:p>
            <a:pPr>
              <a:lnSpc>
                <a:spcPct val="100000"/>
              </a:lnSpc>
              <a:spcBef>
                <a:spcPts val="30"/>
              </a:spcBef>
            </a:pPr>
            <a:endParaRPr sz="2600">
              <a:latin typeface="Arial"/>
              <a:cs typeface="Arial"/>
            </a:endParaRPr>
          </a:p>
          <a:p>
            <a:pPr marL="12700" marR="5080" indent="-635">
              <a:lnSpc>
                <a:spcPct val="100000"/>
              </a:lnSpc>
            </a:pPr>
            <a:r>
              <a:rPr dirty="0" sz="1800">
                <a:solidFill>
                  <a:srgbClr val="003265"/>
                </a:solidFill>
                <a:latin typeface="Arial"/>
                <a:cs typeface="Arial"/>
              </a:rPr>
              <a:t>AI </a:t>
            </a:r>
            <a:r>
              <a:rPr dirty="0" sz="1800" spc="-5">
                <a:solidFill>
                  <a:srgbClr val="003265"/>
                </a:solidFill>
                <a:latin typeface="Arial"/>
                <a:cs typeface="Arial"/>
              </a:rPr>
              <a:t>is the branch of computer science that is </a:t>
            </a:r>
            <a:r>
              <a:rPr dirty="0" sz="1800" spc="-10">
                <a:solidFill>
                  <a:srgbClr val="003265"/>
                </a:solidFill>
                <a:latin typeface="Arial"/>
                <a:cs typeface="Arial"/>
              </a:rPr>
              <a:t>concerned </a:t>
            </a:r>
            <a:r>
              <a:rPr dirty="0" sz="1800" spc="-15">
                <a:solidFill>
                  <a:srgbClr val="003265"/>
                </a:solidFill>
                <a:latin typeface="Arial"/>
                <a:cs typeface="Arial"/>
              </a:rPr>
              <a:t>with </a:t>
            </a:r>
            <a:r>
              <a:rPr dirty="0" sz="1800" spc="-5">
                <a:solidFill>
                  <a:srgbClr val="003265"/>
                </a:solidFill>
                <a:latin typeface="Arial"/>
                <a:cs typeface="Arial"/>
              </a:rPr>
              <a:t>the </a:t>
            </a:r>
            <a:r>
              <a:rPr dirty="0" sz="1800" spc="-10">
                <a:solidFill>
                  <a:srgbClr val="003265"/>
                </a:solidFill>
                <a:latin typeface="Arial"/>
                <a:cs typeface="Arial"/>
              </a:rPr>
              <a:t>automation </a:t>
            </a:r>
            <a:r>
              <a:rPr dirty="0" sz="1800" spc="-5">
                <a:solidFill>
                  <a:srgbClr val="003265"/>
                </a:solidFill>
                <a:latin typeface="Arial"/>
                <a:cs typeface="Arial"/>
              </a:rPr>
              <a:t>of  </a:t>
            </a:r>
            <a:r>
              <a:rPr dirty="0" sz="1800" spc="-10">
                <a:solidFill>
                  <a:srgbClr val="003265"/>
                </a:solidFill>
                <a:latin typeface="Arial"/>
                <a:cs typeface="Arial"/>
              </a:rPr>
              <a:t>intelligent</a:t>
            </a:r>
            <a:r>
              <a:rPr dirty="0" sz="1800" spc="15">
                <a:solidFill>
                  <a:srgbClr val="003265"/>
                </a:solidFill>
                <a:latin typeface="Arial"/>
                <a:cs typeface="Arial"/>
              </a:rPr>
              <a:t> </a:t>
            </a:r>
            <a:r>
              <a:rPr dirty="0" sz="1800" spc="-20">
                <a:solidFill>
                  <a:srgbClr val="003265"/>
                </a:solidFill>
                <a:latin typeface="Arial"/>
                <a:cs typeface="Arial"/>
              </a:rPr>
              <a:t>behavior.</a:t>
            </a:r>
            <a:endParaRPr sz="1800">
              <a:latin typeface="Arial"/>
              <a:cs typeface="Arial"/>
            </a:endParaRPr>
          </a:p>
        </p:txBody>
      </p:sp>
      <p:sp>
        <p:nvSpPr>
          <p:cNvPr id="6" name="object 6"/>
          <p:cNvSpPr txBox="1"/>
          <p:nvPr/>
        </p:nvSpPr>
        <p:spPr>
          <a:xfrm>
            <a:off x="712160" y="6762280"/>
            <a:ext cx="260350" cy="394970"/>
          </a:xfrm>
          <a:prstGeom prst="rect">
            <a:avLst/>
          </a:prstGeom>
        </p:spPr>
        <p:txBody>
          <a:bodyPr wrap="square" lIns="0" tIns="0" rIns="0" bIns="0" rtlCol="0" vert="horz">
            <a:spAutoFit/>
          </a:bodyPr>
          <a:lstStyle/>
          <a:p>
            <a:pPr marL="38100">
              <a:lnSpc>
                <a:spcPts val="2975"/>
              </a:lnSpc>
            </a:pPr>
            <a:fld id="{81D60167-4931-47E6-BA6A-407CBD079E47}" type="slidenum">
              <a:rPr dirty="0" sz="2600" b="1">
                <a:solidFill>
                  <a:srgbClr val="FFFFFF"/>
                </a:solidFill>
                <a:latin typeface="Arial"/>
                <a:cs typeface="Arial"/>
              </a:rPr>
              <a:t>2</a:t>
            </a:fld>
            <a:endParaRPr sz="2600">
              <a:latin typeface="Arial"/>
              <a:cs typeface="Arial"/>
            </a:endParaRPr>
          </a:p>
        </p:txBody>
      </p:sp>
      <p:sp>
        <p:nvSpPr>
          <p:cNvPr id="7" name="object 7"/>
          <p:cNvSpPr txBox="1"/>
          <p:nvPr/>
        </p:nvSpPr>
        <p:spPr>
          <a:xfrm>
            <a:off x="6732481" y="6924617"/>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5" name="object 5"/>
          <p:cNvSpPr txBox="1"/>
          <p:nvPr/>
        </p:nvSpPr>
        <p:spPr>
          <a:xfrm>
            <a:off x="1228253" y="4771863"/>
            <a:ext cx="7195184" cy="756920"/>
          </a:xfrm>
          <a:prstGeom prst="rect">
            <a:avLst/>
          </a:prstGeom>
        </p:spPr>
        <p:txBody>
          <a:bodyPr wrap="square" lIns="0" tIns="73025" rIns="0" bIns="0" rtlCol="0" vert="horz">
            <a:spAutoFit/>
          </a:bodyPr>
          <a:lstStyle/>
          <a:p>
            <a:pPr marL="299085" indent="-287020">
              <a:lnSpc>
                <a:spcPct val="100000"/>
              </a:lnSpc>
              <a:spcBef>
                <a:spcPts val="575"/>
              </a:spcBef>
              <a:buFont typeface="Wingdings"/>
              <a:buChar char=""/>
              <a:tabLst>
                <a:tab pos="299085" algn="l"/>
                <a:tab pos="299720" algn="l"/>
              </a:tabLst>
            </a:pPr>
            <a:r>
              <a:rPr dirty="0" sz="2000">
                <a:solidFill>
                  <a:srgbClr val="003265"/>
                </a:solidFill>
                <a:latin typeface="Arial"/>
                <a:cs typeface="Arial"/>
              </a:rPr>
              <a:t>what </a:t>
            </a:r>
            <a:r>
              <a:rPr dirty="0" sz="2000" spc="-5">
                <a:solidFill>
                  <a:srgbClr val="003265"/>
                </a:solidFill>
                <a:latin typeface="Arial"/>
                <a:cs typeface="Arial"/>
              </a:rPr>
              <a:t>is intelligent</a:t>
            </a:r>
            <a:r>
              <a:rPr dirty="0" sz="2000" spc="-45">
                <a:solidFill>
                  <a:srgbClr val="003265"/>
                </a:solidFill>
                <a:latin typeface="Arial"/>
                <a:cs typeface="Arial"/>
              </a:rPr>
              <a:t> </a:t>
            </a:r>
            <a:r>
              <a:rPr dirty="0" sz="2000">
                <a:solidFill>
                  <a:srgbClr val="003265"/>
                </a:solidFill>
                <a:latin typeface="Arial"/>
                <a:cs typeface="Arial"/>
              </a:rPr>
              <a:t>behavior?</a:t>
            </a:r>
            <a:endParaRPr sz="2000">
              <a:latin typeface="Arial"/>
              <a:cs typeface="Arial"/>
            </a:endParaRPr>
          </a:p>
          <a:p>
            <a:pPr marL="299085" indent="-287020">
              <a:lnSpc>
                <a:spcPct val="100000"/>
              </a:lnSpc>
              <a:spcBef>
                <a:spcPts val="480"/>
              </a:spcBef>
              <a:buFont typeface="Wingdings"/>
              <a:buChar char=""/>
              <a:tabLst>
                <a:tab pos="299085" algn="l"/>
                <a:tab pos="299720" algn="l"/>
              </a:tabLst>
            </a:pPr>
            <a:r>
              <a:rPr dirty="0" sz="2000" spc="-5">
                <a:solidFill>
                  <a:srgbClr val="003265"/>
                </a:solidFill>
                <a:latin typeface="Arial"/>
                <a:cs typeface="Arial"/>
              </a:rPr>
              <a:t>is intelligent </a:t>
            </a:r>
            <a:r>
              <a:rPr dirty="0" sz="2000">
                <a:solidFill>
                  <a:srgbClr val="003265"/>
                </a:solidFill>
                <a:latin typeface="Arial"/>
                <a:cs typeface="Arial"/>
              </a:rPr>
              <a:t>behavior the same </a:t>
            </a:r>
            <a:r>
              <a:rPr dirty="0" sz="2000" spc="-5">
                <a:solidFill>
                  <a:srgbClr val="003265"/>
                </a:solidFill>
                <a:latin typeface="Arial"/>
                <a:cs typeface="Arial"/>
              </a:rPr>
              <a:t>for </a:t>
            </a:r>
            <a:r>
              <a:rPr dirty="0" sz="2000">
                <a:solidFill>
                  <a:srgbClr val="003265"/>
                </a:solidFill>
                <a:latin typeface="Arial"/>
                <a:cs typeface="Arial"/>
              </a:rPr>
              <a:t>a computer and a</a:t>
            </a:r>
            <a:r>
              <a:rPr dirty="0" sz="2000" spc="-150">
                <a:solidFill>
                  <a:srgbClr val="003265"/>
                </a:solidFill>
                <a:latin typeface="Arial"/>
                <a:cs typeface="Arial"/>
              </a:rPr>
              <a:t> </a:t>
            </a:r>
            <a:r>
              <a:rPr dirty="0" sz="2000">
                <a:solidFill>
                  <a:srgbClr val="003265"/>
                </a:solidFill>
                <a:latin typeface="Arial"/>
                <a:cs typeface="Arial"/>
              </a:rPr>
              <a:t>human?</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741930" cy="574040"/>
          </a:xfrm>
          <a:prstGeom prst="rect"/>
        </p:spPr>
        <p:txBody>
          <a:bodyPr wrap="square" lIns="0" tIns="12700" rIns="0" bIns="0" rtlCol="0" vert="horz">
            <a:spAutoFit/>
          </a:bodyPr>
          <a:lstStyle/>
          <a:p>
            <a:pPr marL="12700">
              <a:lnSpc>
                <a:spcPct val="100000"/>
              </a:lnSpc>
              <a:spcBef>
                <a:spcPts val="100"/>
              </a:spcBef>
            </a:pPr>
            <a:r>
              <a:rPr dirty="0" spc="-5"/>
              <a:t>History of</a:t>
            </a:r>
            <a:r>
              <a:rPr dirty="0" spc="-85"/>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84426" y="2723114"/>
            <a:ext cx="8439150" cy="2083435"/>
          </a:xfrm>
          <a:prstGeom prst="rect">
            <a:avLst/>
          </a:prstGeom>
        </p:spPr>
        <p:txBody>
          <a:bodyPr wrap="square" lIns="0" tIns="66040" rIns="0" bIns="0" rtlCol="0" vert="horz">
            <a:spAutoFit/>
          </a:bodyPr>
          <a:lstStyle/>
          <a:p>
            <a:pPr marL="12700">
              <a:lnSpc>
                <a:spcPct val="100000"/>
              </a:lnSpc>
              <a:spcBef>
                <a:spcPts val="520"/>
              </a:spcBef>
            </a:pPr>
            <a:r>
              <a:rPr dirty="0" sz="1800" spc="-5">
                <a:solidFill>
                  <a:srgbClr val="003265"/>
                </a:solidFill>
                <a:latin typeface="Arial"/>
                <a:cs typeface="Arial"/>
              </a:rPr>
              <a:t>the history of </a:t>
            </a:r>
            <a:r>
              <a:rPr dirty="0" sz="1800">
                <a:solidFill>
                  <a:srgbClr val="003265"/>
                </a:solidFill>
                <a:latin typeface="Arial"/>
                <a:cs typeface="Arial"/>
              </a:rPr>
              <a:t>AI </a:t>
            </a:r>
            <a:r>
              <a:rPr dirty="0" sz="1800" spc="-5">
                <a:solidFill>
                  <a:srgbClr val="003265"/>
                </a:solidFill>
                <a:latin typeface="Arial"/>
                <a:cs typeface="Arial"/>
              </a:rPr>
              <a:t>research is </a:t>
            </a:r>
            <a:r>
              <a:rPr dirty="0" sz="1800">
                <a:solidFill>
                  <a:srgbClr val="003265"/>
                </a:solidFill>
                <a:latin typeface="Arial"/>
                <a:cs typeface="Arial"/>
              </a:rPr>
              <a:t>a </a:t>
            </a:r>
            <a:r>
              <a:rPr dirty="0" sz="1800" spc="-10">
                <a:solidFill>
                  <a:srgbClr val="003265"/>
                </a:solidFill>
                <a:latin typeface="Arial"/>
                <a:cs typeface="Arial"/>
              </a:rPr>
              <a:t>continual cycle</a:t>
            </a:r>
            <a:r>
              <a:rPr dirty="0" sz="1800" spc="-35">
                <a:solidFill>
                  <a:srgbClr val="003265"/>
                </a:solidFill>
                <a:latin typeface="Arial"/>
                <a:cs typeface="Arial"/>
              </a:rPr>
              <a:t> </a:t>
            </a:r>
            <a:r>
              <a:rPr dirty="0" sz="1800" spc="-5">
                <a:solidFill>
                  <a:srgbClr val="003265"/>
                </a:solidFill>
                <a:latin typeface="Arial"/>
                <a:cs typeface="Arial"/>
              </a:rPr>
              <a:t>of</a:t>
            </a:r>
            <a:endParaRPr sz="1800">
              <a:latin typeface="Arial"/>
              <a:cs typeface="Arial"/>
            </a:endParaRPr>
          </a:p>
          <a:p>
            <a:pPr marL="583565">
              <a:lnSpc>
                <a:spcPct val="100000"/>
              </a:lnSpc>
              <a:spcBef>
                <a:spcPts val="470"/>
              </a:spcBef>
            </a:pPr>
            <a:r>
              <a:rPr dirty="0" sz="2000">
                <a:solidFill>
                  <a:srgbClr val="003265"/>
                </a:solidFill>
                <a:latin typeface="Arial"/>
                <a:cs typeface="Arial"/>
              </a:rPr>
              <a:t>optimism &amp; </a:t>
            </a:r>
            <a:r>
              <a:rPr dirty="0" sz="2000" spc="-5">
                <a:solidFill>
                  <a:srgbClr val="003265"/>
                </a:solidFill>
                <a:latin typeface="Arial"/>
                <a:cs typeface="Arial"/>
              </a:rPr>
              <a:t>hype </a:t>
            </a:r>
            <a:r>
              <a:rPr dirty="0" sz="2000" spc="200">
                <a:solidFill>
                  <a:srgbClr val="003265"/>
                </a:solidFill>
                <a:latin typeface="Wingdings"/>
                <a:cs typeface="Wingdings"/>
              </a:rPr>
              <a:t>€</a:t>
            </a:r>
            <a:r>
              <a:rPr dirty="0" sz="2000" spc="200">
                <a:solidFill>
                  <a:srgbClr val="003265"/>
                </a:solidFill>
                <a:latin typeface="Times New Roman"/>
                <a:cs typeface="Times New Roman"/>
              </a:rPr>
              <a:t> </a:t>
            </a:r>
            <a:r>
              <a:rPr dirty="0" sz="2000" spc="-5">
                <a:solidFill>
                  <a:srgbClr val="003265"/>
                </a:solidFill>
                <a:latin typeface="Arial"/>
                <a:cs typeface="Arial"/>
              </a:rPr>
              <a:t>reality </a:t>
            </a:r>
            <a:r>
              <a:rPr dirty="0" sz="2000">
                <a:solidFill>
                  <a:srgbClr val="003265"/>
                </a:solidFill>
                <a:latin typeface="Arial"/>
                <a:cs typeface="Arial"/>
              </a:rPr>
              <a:t>check &amp; backlash </a:t>
            </a:r>
            <a:r>
              <a:rPr dirty="0" sz="2000" spc="200">
                <a:solidFill>
                  <a:srgbClr val="003265"/>
                </a:solidFill>
                <a:latin typeface="Wingdings"/>
                <a:cs typeface="Wingdings"/>
              </a:rPr>
              <a:t>€</a:t>
            </a:r>
            <a:r>
              <a:rPr dirty="0" sz="2000" spc="-295">
                <a:solidFill>
                  <a:srgbClr val="003265"/>
                </a:solidFill>
                <a:latin typeface="Times New Roman"/>
                <a:cs typeface="Times New Roman"/>
              </a:rPr>
              <a:t> </a:t>
            </a:r>
            <a:r>
              <a:rPr dirty="0" sz="2000">
                <a:solidFill>
                  <a:srgbClr val="003265"/>
                </a:solidFill>
                <a:latin typeface="Arial"/>
                <a:cs typeface="Arial"/>
              </a:rPr>
              <a:t>refocus &amp; progress </a:t>
            </a:r>
            <a:r>
              <a:rPr dirty="0" sz="2000" spc="-229">
                <a:solidFill>
                  <a:srgbClr val="003265"/>
                </a:solidFill>
                <a:latin typeface="Wingdings"/>
                <a:cs typeface="Wingdings"/>
              </a:rPr>
              <a:t>€</a:t>
            </a:r>
            <a:endParaRPr sz="2000">
              <a:latin typeface="Wingdings"/>
              <a:cs typeface="Wingdings"/>
            </a:endParaRPr>
          </a:p>
          <a:p>
            <a:pPr marL="786765">
              <a:lnSpc>
                <a:spcPct val="100000"/>
              </a:lnSpc>
            </a:pPr>
            <a:r>
              <a:rPr dirty="0" sz="2000">
                <a:solidFill>
                  <a:srgbClr val="003265"/>
                </a:solidFill>
                <a:latin typeface="Arial"/>
                <a:cs typeface="Arial"/>
              </a:rPr>
              <a:t>…</a:t>
            </a:r>
            <a:endParaRPr sz="2000">
              <a:latin typeface="Arial"/>
              <a:cs typeface="Arial"/>
            </a:endParaRPr>
          </a:p>
          <a:p>
            <a:pPr>
              <a:lnSpc>
                <a:spcPct val="100000"/>
              </a:lnSpc>
              <a:spcBef>
                <a:spcPts val="40"/>
              </a:spcBef>
            </a:pPr>
            <a:endParaRPr sz="2850">
              <a:latin typeface="Arial"/>
              <a:cs typeface="Arial"/>
            </a:endParaRPr>
          </a:p>
          <a:p>
            <a:pPr marL="12700">
              <a:lnSpc>
                <a:spcPct val="100000"/>
              </a:lnSpc>
              <a:spcBef>
                <a:spcPts val="5"/>
              </a:spcBef>
            </a:pPr>
            <a:r>
              <a:rPr dirty="0" sz="1800" spc="-10">
                <a:solidFill>
                  <a:srgbClr val="003265"/>
                </a:solidFill>
                <a:latin typeface="Arial"/>
                <a:cs typeface="Arial"/>
              </a:rPr>
              <a:t>1950's </a:t>
            </a:r>
            <a:r>
              <a:rPr dirty="0" sz="1800">
                <a:solidFill>
                  <a:srgbClr val="003265"/>
                </a:solidFill>
                <a:latin typeface="Arial"/>
                <a:cs typeface="Arial"/>
              </a:rPr>
              <a:t>– </a:t>
            </a:r>
            <a:r>
              <a:rPr dirty="0" sz="1800" spc="-5">
                <a:solidFill>
                  <a:srgbClr val="003265"/>
                </a:solidFill>
                <a:latin typeface="Arial"/>
                <a:cs typeface="Arial"/>
              </a:rPr>
              <a:t>birth of </a:t>
            </a:r>
            <a:r>
              <a:rPr dirty="0" sz="1800">
                <a:solidFill>
                  <a:srgbClr val="003265"/>
                </a:solidFill>
                <a:latin typeface="Arial"/>
                <a:cs typeface="Arial"/>
              </a:rPr>
              <a:t>AI, </a:t>
            </a:r>
            <a:r>
              <a:rPr dirty="0" sz="1800" spc="-5">
                <a:solidFill>
                  <a:srgbClr val="003265"/>
                </a:solidFill>
                <a:latin typeface="Arial"/>
                <a:cs typeface="Arial"/>
              </a:rPr>
              <a:t>optimism on many</a:t>
            </a:r>
            <a:r>
              <a:rPr dirty="0" sz="1800" spc="-85">
                <a:solidFill>
                  <a:srgbClr val="003265"/>
                </a:solidFill>
                <a:latin typeface="Arial"/>
                <a:cs typeface="Arial"/>
              </a:rPr>
              <a:t> </a:t>
            </a:r>
            <a:r>
              <a:rPr dirty="0" sz="1800" spc="-5">
                <a:solidFill>
                  <a:srgbClr val="003265"/>
                </a:solidFill>
                <a:latin typeface="Arial"/>
                <a:cs typeface="Arial"/>
              </a:rPr>
              <a:t>fronts</a:t>
            </a:r>
            <a:endParaRPr sz="1800">
              <a:latin typeface="Arial"/>
              <a:cs typeface="Arial"/>
            </a:endParaRPr>
          </a:p>
          <a:p>
            <a:pPr marL="583565">
              <a:lnSpc>
                <a:spcPct val="100000"/>
              </a:lnSpc>
              <a:spcBef>
                <a:spcPts val="470"/>
              </a:spcBef>
            </a:pPr>
            <a:r>
              <a:rPr dirty="0" sz="2000">
                <a:solidFill>
                  <a:srgbClr val="003265"/>
                </a:solidFill>
                <a:latin typeface="Arial"/>
                <a:cs typeface="Arial"/>
              </a:rPr>
              <a:t>general purpose reasoning, machine translation, neural computing,</a:t>
            </a:r>
            <a:r>
              <a:rPr dirty="0" sz="2000" spc="-280">
                <a:solidFill>
                  <a:srgbClr val="003265"/>
                </a:solidFill>
                <a:latin typeface="Arial"/>
                <a:cs typeface="Arial"/>
              </a:rPr>
              <a:t> </a:t>
            </a:r>
            <a:r>
              <a:rPr dirty="0" sz="2000">
                <a:solidFill>
                  <a:srgbClr val="003265"/>
                </a:solidFill>
                <a:latin typeface="Arial"/>
                <a:cs typeface="Arial"/>
              </a:rPr>
              <a:t>…</a:t>
            </a:r>
            <a:endParaRPr sz="2000">
              <a:latin typeface="Arial"/>
              <a:cs typeface="Arial"/>
            </a:endParaRPr>
          </a:p>
        </p:txBody>
      </p:sp>
      <p:sp>
        <p:nvSpPr>
          <p:cNvPr id="5" name="object 5"/>
          <p:cNvSpPr txBox="1"/>
          <p:nvPr/>
        </p:nvSpPr>
        <p:spPr>
          <a:xfrm>
            <a:off x="1847445" y="5146745"/>
            <a:ext cx="7573645" cy="2098040"/>
          </a:xfrm>
          <a:prstGeom prst="rect">
            <a:avLst/>
          </a:prstGeom>
        </p:spPr>
        <p:txBody>
          <a:bodyPr wrap="square" lIns="0" tIns="73025" rIns="0" bIns="0" rtlCol="0" vert="horz">
            <a:spAutoFit/>
          </a:bodyPr>
          <a:lstStyle/>
          <a:p>
            <a:pPr marL="193040" indent="-155575">
              <a:lnSpc>
                <a:spcPct val="100000"/>
              </a:lnSpc>
              <a:spcBef>
                <a:spcPts val="575"/>
              </a:spcBef>
              <a:buClr>
                <a:srgbClr val="656599"/>
              </a:buClr>
              <a:buSzPct val="70000"/>
              <a:buFont typeface="Wingdings"/>
              <a:buChar char=""/>
              <a:tabLst>
                <a:tab pos="193675" algn="l"/>
              </a:tabLst>
            </a:pPr>
            <a:r>
              <a:rPr dirty="0" sz="2000">
                <a:solidFill>
                  <a:srgbClr val="003265"/>
                </a:solidFill>
                <a:latin typeface="Arial"/>
                <a:cs typeface="Arial"/>
              </a:rPr>
              <a:t>first neural net simulator (Minsky): could learn </a:t>
            </a:r>
            <a:r>
              <a:rPr dirty="0" sz="2000" spc="-5">
                <a:solidFill>
                  <a:srgbClr val="003265"/>
                </a:solidFill>
                <a:latin typeface="Arial"/>
                <a:cs typeface="Arial"/>
              </a:rPr>
              <a:t>to </a:t>
            </a:r>
            <a:r>
              <a:rPr dirty="0" sz="2000">
                <a:solidFill>
                  <a:srgbClr val="003265"/>
                </a:solidFill>
                <a:latin typeface="Arial"/>
                <a:cs typeface="Arial"/>
              </a:rPr>
              <a:t>traverse a</a:t>
            </a:r>
            <a:r>
              <a:rPr dirty="0" sz="2000" spc="-290">
                <a:solidFill>
                  <a:srgbClr val="003265"/>
                </a:solidFill>
                <a:latin typeface="Arial"/>
                <a:cs typeface="Arial"/>
              </a:rPr>
              <a:t> </a:t>
            </a:r>
            <a:r>
              <a:rPr dirty="0" sz="2000">
                <a:solidFill>
                  <a:srgbClr val="003265"/>
                </a:solidFill>
                <a:latin typeface="Arial"/>
                <a:cs typeface="Arial"/>
              </a:rPr>
              <a:t>maze</a:t>
            </a:r>
            <a:endParaRPr sz="2000">
              <a:latin typeface="Arial"/>
              <a:cs typeface="Arial"/>
            </a:endParaRPr>
          </a:p>
          <a:p>
            <a:pPr marL="193040" marR="173990" indent="-155575">
              <a:lnSpc>
                <a:spcPct val="100000"/>
              </a:lnSpc>
              <a:spcBef>
                <a:spcPts val="480"/>
              </a:spcBef>
              <a:buClr>
                <a:srgbClr val="656599"/>
              </a:buClr>
              <a:buSzPct val="70000"/>
              <a:buFont typeface="Wingdings"/>
              <a:buChar char=""/>
              <a:tabLst>
                <a:tab pos="193675" algn="l"/>
              </a:tabLst>
            </a:pPr>
            <a:r>
              <a:rPr dirty="0" sz="2000">
                <a:solidFill>
                  <a:srgbClr val="003265"/>
                </a:solidFill>
                <a:latin typeface="Arial"/>
                <a:cs typeface="Arial"/>
              </a:rPr>
              <a:t>GPS (Newell &amp; </a:t>
            </a:r>
            <a:r>
              <a:rPr dirty="0" sz="2000" spc="-5">
                <a:solidFill>
                  <a:srgbClr val="003265"/>
                </a:solidFill>
                <a:latin typeface="Arial"/>
                <a:cs typeface="Arial"/>
              </a:rPr>
              <a:t>Simon): </a:t>
            </a:r>
            <a:r>
              <a:rPr dirty="0" sz="2000">
                <a:solidFill>
                  <a:srgbClr val="003265"/>
                </a:solidFill>
                <a:latin typeface="Arial"/>
                <a:cs typeface="Arial"/>
              </a:rPr>
              <a:t>general </a:t>
            </a:r>
            <a:r>
              <a:rPr dirty="0" sz="2000" spc="-10">
                <a:solidFill>
                  <a:srgbClr val="003265"/>
                </a:solidFill>
                <a:latin typeface="Arial"/>
                <a:cs typeface="Arial"/>
              </a:rPr>
              <a:t>problem-solver/planner, </a:t>
            </a:r>
            <a:r>
              <a:rPr dirty="0" sz="2000">
                <a:solidFill>
                  <a:srgbClr val="003265"/>
                </a:solidFill>
                <a:latin typeface="Arial"/>
                <a:cs typeface="Arial"/>
              </a:rPr>
              <a:t>means-  end</a:t>
            </a:r>
            <a:r>
              <a:rPr dirty="0" sz="2000" spc="-35">
                <a:solidFill>
                  <a:srgbClr val="003265"/>
                </a:solidFill>
                <a:latin typeface="Arial"/>
                <a:cs typeface="Arial"/>
              </a:rPr>
              <a:t> </a:t>
            </a:r>
            <a:r>
              <a:rPr dirty="0" sz="2000" spc="-5">
                <a:solidFill>
                  <a:srgbClr val="003265"/>
                </a:solidFill>
                <a:latin typeface="Arial"/>
                <a:cs typeface="Arial"/>
              </a:rPr>
              <a:t>analysis</a:t>
            </a:r>
            <a:endParaRPr sz="2000">
              <a:latin typeface="Arial"/>
              <a:cs typeface="Arial"/>
            </a:endParaRPr>
          </a:p>
          <a:p>
            <a:pPr marL="193040" marR="30480" indent="-155575">
              <a:lnSpc>
                <a:spcPct val="100000"/>
              </a:lnSpc>
              <a:spcBef>
                <a:spcPts val="480"/>
              </a:spcBef>
              <a:buClr>
                <a:srgbClr val="656599"/>
              </a:buClr>
              <a:buSzPct val="70000"/>
              <a:buFont typeface="Wingdings"/>
              <a:buChar char=""/>
              <a:tabLst>
                <a:tab pos="193675" algn="l"/>
              </a:tabLst>
            </a:pPr>
            <a:r>
              <a:rPr dirty="0" sz="2000">
                <a:solidFill>
                  <a:srgbClr val="003265"/>
                </a:solidFill>
                <a:latin typeface="Arial"/>
                <a:cs typeface="Arial"/>
              </a:rPr>
              <a:t>Geometry Theorem </a:t>
            </a:r>
            <a:r>
              <a:rPr dirty="0" sz="2000" spc="-5">
                <a:solidFill>
                  <a:srgbClr val="003265"/>
                </a:solidFill>
                <a:latin typeface="Arial"/>
                <a:cs typeface="Arial"/>
              </a:rPr>
              <a:t>Prover </a:t>
            </a:r>
            <a:r>
              <a:rPr dirty="0" sz="2000">
                <a:solidFill>
                  <a:srgbClr val="003265"/>
                </a:solidFill>
                <a:latin typeface="Arial"/>
                <a:cs typeface="Arial"/>
              </a:rPr>
              <a:t>(Gelertner): input diagrams,</a:t>
            </a:r>
            <a:r>
              <a:rPr dirty="0" sz="2000" spc="-280">
                <a:solidFill>
                  <a:srgbClr val="003265"/>
                </a:solidFill>
                <a:latin typeface="Arial"/>
                <a:cs typeface="Arial"/>
              </a:rPr>
              <a:t> </a:t>
            </a:r>
            <a:r>
              <a:rPr dirty="0" sz="2000">
                <a:solidFill>
                  <a:srgbClr val="003265"/>
                </a:solidFill>
                <a:latin typeface="Arial"/>
                <a:cs typeface="Arial"/>
              </a:rPr>
              <a:t>backward  reasoning</a:t>
            </a:r>
            <a:endParaRPr sz="2000">
              <a:latin typeface="Arial"/>
              <a:cs typeface="Arial"/>
            </a:endParaRPr>
          </a:p>
          <a:p>
            <a:pPr marL="193040" indent="-155575">
              <a:lnSpc>
                <a:spcPct val="100000"/>
              </a:lnSpc>
              <a:spcBef>
                <a:spcPts val="480"/>
              </a:spcBef>
              <a:buClr>
                <a:srgbClr val="656599"/>
              </a:buClr>
              <a:buSzPct val="70000"/>
              <a:buFont typeface="Wingdings"/>
              <a:buChar char=""/>
              <a:tabLst>
                <a:tab pos="193675" algn="l"/>
              </a:tabLst>
            </a:pPr>
            <a:r>
              <a:rPr dirty="0" sz="2000" spc="-5">
                <a:solidFill>
                  <a:srgbClr val="003265"/>
                </a:solidFill>
                <a:latin typeface="Arial"/>
                <a:cs typeface="Arial"/>
              </a:rPr>
              <a:t>SAINT(Slagle): symbolic integration, </a:t>
            </a:r>
            <a:r>
              <a:rPr dirty="0" sz="2000" spc="-310">
                <a:solidFill>
                  <a:srgbClr val="003265"/>
                </a:solidFill>
                <a:latin typeface="Arial"/>
                <a:cs typeface="Arial"/>
              </a:rPr>
              <a:t>could</a:t>
            </a:r>
            <a:r>
              <a:rPr dirty="0" baseline="25793" sz="2100" spc="-465">
                <a:solidFill>
                  <a:srgbClr val="003265"/>
                </a:solidFill>
                <a:latin typeface="Arial"/>
                <a:cs typeface="Arial"/>
              </a:rPr>
              <a:t>M</a:t>
            </a:r>
            <a:r>
              <a:rPr dirty="0" sz="2000" spc="-310">
                <a:solidFill>
                  <a:srgbClr val="003265"/>
                </a:solidFill>
                <a:latin typeface="Arial"/>
                <a:cs typeface="Arial"/>
              </a:rPr>
              <a:t>p</a:t>
            </a:r>
            <a:r>
              <a:rPr dirty="0" baseline="25793" sz="2100" spc="-465">
                <a:solidFill>
                  <a:srgbClr val="003265"/>
                </a:solidFill>
                <a:latin typeface="Arial"/>
                <a:cs typeface="Arial"/>
              </a:rPr>
              <a:t>ah</a:t>
            </a:r>
            <a:r>
              <a:rPr dirty="0" sz="2000" spc="-310">
                <a:solidFill>
                  <a:srgbClr val="003265"/>
                </a:solidFill>
                <a:latin typeface="Arial"/>
                <a:cs typeface="Arial"/>
              </a:rPr>
              <a:t>a</a:t>
            </a:r>
            <a:r>
              <a:rPr dirty="0" baseline="25793" sz="2100" spc="-465">
                <a:solidFill>
                  <a:srgbClr val="003265"/>
                </a:solidFill>
                <a:latin typeface="Arial"/>
                <a:cs typeface="Arial"/>
              </a:rPr>
              <a:t>e</a:t>
            </a:r>
            <a:r>
              <a:rPr dirty="0" sz="2000" spc="-310">
                <a:solidFill>
                  <a:srgbClr val="003265"/>
                </a:solidFill>
                <a:latin typeface="Arial"/>
                <a:cs typeface="Arial"/>
              </a:rPr>
              <a:t>s</a:t>
            </a:r>
            <a:r>
              <a:rPr dirty="0" baseline="25793" sz="2100" spc="-465">
                <a:solidFill>
                  <a:srgbClr val="003265"/>
                </a:solidFill>
                <a:latin typeface="Arial"/>
                <a:cs typeface="Arial"/>
              </a:rPr>
              <a:t>s</a:t>
            </a:r>
            <a:r>
              <a:rPr dirty="0" sz="2000" spc="-310">
                <a:solidFill>
                  <a:srgbClr val="003265"/>
                </a:solidFill>
                <a:latin typeface="Arial"/>
                <a:cs typeface="Arial"/>
              </a:rPr>
              <a:t>s</a:t>
            </a:r>
            <a:r>
              <a:rPr dirty="0" baseline="25793" sz="2100" spc="-465">
                <a:solidFill>
                  <a:srgbClr val="003265"/>
                </a:solidFill>
                <a:latin typeface="Arial"/>
                <a:cs typeface="Arial"/>
              </a:rPr>
              <a:t>h</a:t>
            </a:r>
            <a:r>
              <a:rPr dirty="0" baseline="25793" sz="2100" spc="-375">
                <a:solidFill>
                  <a:srgbClr val="003265"/>
                </a:solidFill>
                <a:latin typeface="Arial"/>
                <a:cs typeface="Arial"/>
              </a:rPr>
              <a:t> </a:t>
            </a:r>
            <a:r>
              <a:rPr dirty="0" baseline="25793" sz="2100" spc="-577">
                <a:solidFill>
                  <a:srgbClr val="003265"/>
                </a:solidFill>
                <a:latin typeface="Arial"/>
                <a:cs typeface="Arial"/>
              </a:rPr>
              <a:t>M</a:t>
            </a:r>
            <a:r>
              <a:rPr dirty="0" sz="2000" spc="-385">
                <a:solidFill>
                  <a:srgbClr val="003265"/>
                </a:solidFill>
                <a:latin typeface="Arial"/>
                <a:cs typeface="Arial"/>
              </a:rPr>
              <a:t>M</a:t>
            </a:r>
            <a:r>
              <a:rPr dirty="0" baseline="25793" sz="2100" spc="-577">
                <a:solidFill>
                  <a:srgbClr val="003265"/>
                </a:solidFill>
                <a:latin typeface="Arial"/>
                <a:cs typeface="Arial"/>
              </a:rPr>
              <a:t>au</a:t>
            </a:r>
            <a:r>
              <a:rPr dirty="0" sz="2000" spc="-385">
                <a:solidFill>
                  <a:srgbClr val="003265"/>
                </a:solidFill>
                <a:latin typeface="Arial"/>
                <a:cs typeface="Arial"/>
              </a:rPr>
              <a:t>IT</a:t>
            </a:r>
            <a:r>
              <a:rPr dirty="0" baseline="25793" sz="2100" spc="-577">
                <a:solidFill>
                  <a:srgbClr val="003265"/>
                </a:solidFill>
                <a:latin typeface="Arial"/>
                <a:cs typeface="Arial"/>
              </a:rPr>
              <a:t>rya</a:t>
            </a:r>
            <a:r>
              <a:rPr dirty="0" sz="2000" spc="-385">
                <a:solidFill>
                  <a:srgbClr val="003265"/>
                </a:solidFill>
                <a:latin typeface="Arial"/>
                <a:cs typeface="Arial"/>
              </a:rPr>
              <a:t>c</a:t>
            </a:r>
            <a:r>
              <a:rPr dirty="0" baseline="25793" sz="2100" spc="-577">
                <a:solidFill>
                  <a:srgbClr val="003265"/>
                </a:solidFill>
                <a:latin typeface="Arial"/>
                <a:cs typeface="Arial"/>
              </a:rPr>
              <a:t>,N</a:t>
            </a:r>
            <a:r>
              <a:rPr dirty="0" sz="2000" spc="-385">
                <a:solidFill>
                  <a:srgbClr val="003265"/>
                </a:solidFill>
                <a:latin typeface="Arial"/>
                <a:cs typeface="Arial"/>
              </a:rPr>
              <a:t>a</a:t>
            </a:r>
            <a:r>
              <a:rPr dirty="0" baseline="25793" sz="2100" spc="-577">
                <a:solidFill>
                  <a:srgbClr val="003265"/>
                </a:solidFill>
                <a:latin typeface="Arial"/>
                <a:cs typeface="Arial"/>
              </a:rPr>
              <a:t>M</a:t>
            </a:r>
            <a:r>
              <a:rPr dirty="0" sz="2000" spc="-385">
                <a:solidFill>
                  <a:srgbClr val="003265"/>
                </a:solidFill>
                <a:latin typeface="Arial"/>
                <a:cs typeface="Arial"/>
              </a:rPr>
              <a:t>lc</a:t>
            </a:r>
            <a:r>
              <a:rPr dirty="0" baseline="25793" sz="2100" spc="-577">
                <a:solidFill>
                  <a:srgbClr val="003265"/>
                </a:solidFill>
                <a:latin typeface="Arial"/>
                <a:cs typeface="Arial"/>
              </a:rPr>
              <a:t>IM</a:t>
            </a:r>
            <a:r>
              <a:rPr dirty="0" sz="2000" spc="-385">
                <a:solidFill>
                  <a:srgbClr val="003265"/>
                </a:solidFill>
                <a:latin typeface="Arial"/>
                <a:cs typeface="Arial"/>
              </a:rPr>
              <a:t>u</a:t>
            </a:r>
            <a:r>
              <a:rPr dirty="0" baseline="25793" sz="2100" spc="-577">
                <a:solidFill>
                  <a:srgbClr val="003265"/>
                </a:solidFill>
                <a:latin typeface="Arial"/>
                <a:cs typeface="Arial"/>
              </a:rPr>
              <a:t>S</a:t>
            </a:r>
            <a:r>
              <a:rPr dirty="0" sz="2000" spc="-385">
                <a:solidFill>
                  <a:srgbClr val="003265"/>
                </a:solidFill>
                <a:latin typeface="Arial"/>
                <a:cs typeface="Arial"/>
              </a:rPr>
              <a:t>lus</a:t>
            </a:r>
            <a:endParaRPr sz="2000">
              <a:latin typeface="Arial"/>
              <a:cs typeface="Arial"/>
            </a:endParaRPr>
          </a:p>
        </p:txBody>
      </p:sp>
      <p:sp>
        <p:nvSpPr>
          <p:cNvPr id="6" name="object 6"/>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30</a:t>
            </a:r>
            <a:endParaRPr sz="26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741930" cy="574040"/>
          </a:xfrm>
          <a:prstGeom prst="rect"/>
        </p:spPr>
        <p:txBody>
          <a:bodyPr wrap="square" lIns="0" tIns="12700" rIns="0" bIns="0" rtlCol="0" vert="horz">
            <a:spAutoFit/>
          </a:bodyPr>
          <a:lstStyle/>
          <a:p>
            <a:pPr marL="12700">
              <a:lnSpc>
                <a:spcPct val="100000"/>
              </a:lnSpc>
              <a:spcBef>
                <a:spcPts val="100"/>
              </a:spcBef>
            </a:pPr>
            <a:r>
              <a:rPr dirty="0" spc="-5"/>
              <a:t>History of</a:t>
            </a:r>
            <a:r>
              <a:rPr dirty="0" spc="-85"/>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84426" y="2852701"/>
            <a:ext cx="7066915" cy="1481455"/>
          </a:xfrm>
          <a:prstGeom prst="rect">
            <a:avLst/>
          </a:prstGeom>
        </p:spPr>
        <p:txBody>
          <a:bodyPr wrap="square" lIns="0" tIns="12700" rIns="0" bIns="0" rtlCol="0" vert="horz">
            <a:spAutoFit/>
          </a:bodyPr>
          <a:lstStyle/>
          <a:p>
            <a:pPr marL="12700">
              <a:lnSpc>
                <a:spcPct val="100000"/>
              </a:lnSpc>
              <a:spcBef>
                <a:spcPts val="100"/>
              </a:spcBef>
            </a:pPr>
            <a:r>
              <a:rPr dirty="0" sz="1800" spc="-10">
                <a:solidFill>
                  <a:srgbClr val="003265"/>
                </a:solidFill>
                <a:latin typeface="Arial"/>
                <a:cs typeface="Arial"/>
              </a:rPr>
              <a:t>1960's </a:t>
            </a:r>
            <a:r>
              <a:rPr dirty="0" sz="1800">
                <a:solidFill>
                  <a:srgbClr val="003265"/>
                </a:solidFill>
                <a:latin typeface="Arial"/>
                <a:cs typeface="Arial"/>
              </a:rPr>
              <a:t>– </a:t>
            </a:r>
            <a:r>
              <a:rPr dirty="0" sz="1800" spc="-5">
                <a:solidFill>
                  <a:srgbClr val="003265"/>
                </a:solidFill>
                <a:latin typeface="Arial"/>
                <a:cs typeface="Arial"/>
              </a:rPr>
              <a:t>failed </a:t>
            </a:r>
            <a:r>
              <a:rPr dirty="0" sz="1800">
                <a:solidFill>
                  <a:srgbClr val="003265"/>
                </a:solidFill>
                <a:latin typeface="Arial"/>
                <a:cs typeface="Arial"/>
              </a:rPr>
              <a:t>to </a:t>
            </a:r>
            <a:r>
              <a:rPr dirty="0" sz="1800" spc="-5">
                <a:solidFill>
                  <a:srgbClr val="003265"/>
                </a:solidFill>
                <a:latin typeface="Arial"/>
                <a:cs typeface="Arial"/>
              </a:rPr>
              <a:t>meet claims of 50's, </a:t>
            </a:r>
            <a:r>
              <a:rPr dirty="0" sz="1800" spc="-10">
                <a:solidFill>
                  <a:srgbClr val="003265"/>
                </a:solidFill>
                <a:latin typeface="Arial"/>
                <a:cs typeface="Arial"/>
              </a:rPr>
              <a:t>problems </a:t>
            </a:r>
            <a:r>
              <a:rPr dirty="0" sz="1800" spc="-5">
                <a:solidFill>
                  <a:srgbClr val="003265"/>
                </a:solidFill>
                <a:latin typeface="Arial"/>
                <a:cs typeface="Arial"/>
              </a:rPr>
              <a:t>turned out </a:t>
            </a:r>
            <a:r>
              <a:rPr dirty="0" sz="1800">
                <a:solidFill>
                  <a:srgbClr val="003265"/>
                </a:solidFill>
                <a:latin typeface="Arial"/>
                <a:cs typeface="Arial"/>
              </a:rPr>
              <a:t>to </a:t>
            </a:r>
            <a:r>
              <a:rPr dirty="0" sz="1800" spc="-5">
                <a:solidFill>
                  <a:srgbClr val="003265"/>
                </a:solidFill>
                <a:latin typeface="Arial"/>
                <a:cs typeface="Arial"/>
              </a:rPr>
              <a:t>be</a:t>
            </a:r>
            <a:r>
              <a:rPr dirty="0" sz="1800" spc="55">
                <a:solidFill>
                  <a:srgbClr val="003265"/>
                </a:solidFill>
                <a:latin typeface="Arial"/>
                <a:cs typeface="Arial"/>
              </a:rPr>
              <a:t> </a:t>
            </a:r>
            <a:r>
              <a:rPr dirty="0" sz="1800" spc="-10">
                <a:solidFill>
                  <a:srgbClr val="003265"/>
                </a:solidFill>
                <a:latin typeface="Arial"/>
                <a:cs typeface="Arial"/>
              </a:rPr>
              <a:t>hard!</a:t>
            </a:r>
            <a:endParaRPr sz="1800">
              <a:latin typeface="Arial"/>
              <a:cs typeface="Arial"/>
            </a:endParaRPr>
          </a:p>
          <a:p>
            <a:pPr>
              <a:lnSpc>
                <a:spcPct val="100000"/>
              </a:lnSpc>
              <a:spcBef>
                <a:spcPts val="50"/>
              </a:spcBef>
            </a:pPr>
            <a:endParaRPr sz="2200">
              <a:latin typeface="Arial"/>
              <a:cs typeface="Arial"/>
            </a:endParaRPr>
          </a:p>
          <a:p>
            <a:pPr marL="583565">
              <a:lnSpc>
                <a:spcPct val="100000"/>
              </a:lnSpc>
            </a:pPr>
            <a:r>
              <a:rPr dirty="0" sz="2000">
                <a:solidFill>
                  <a:srgbClr val="003265"/>
                </a:solidFill>
                <a:latin typeface="Arial"/>
                <a:cs typeface="Arial"/>
              </a:rPr>
              <a:t>so, backed up and focused on</a:t>
            </a:r>
            <a:r>
              <a:rPr dirty="0" sz="2000" spc="-155">
                <a:solidFill>
                  <a:srgbClr val="003265"/>
                </a:solidFill>
                <a:latin typeface="Arial"/>
                <a:cs typeface="Arial"/>
              </a:rPr>
              <a:t> </a:t>
            </a:r>
            <a:r>
              <a:rPr dirty="0" sz="2000">
                <a:solidFill>
                  <a:srgbClr val="003265"/>
                </a:solidFill>
                <a:latin typeface="Arial"/>
                <a:cs typeface="Arial"/>
              </a:rPr>
              <a:t>"micro-worlds"</a:t>
            </a:r>
            <a:endParaRPr sz="2000">
              <a:latin typeface="Arial"/>
              <a:cs typeface="Arial"/>
            </a:endParaRPr>
          </a:p>
          <a:p>
            <a:pPr marL="786765" marR="8255" indent="-203200">
              <a:lnSpc>
                <a:spcPct val="80000"/>
              </a:lnSpc>
              <a:spcBef>
                <a:spcPts val="480"/>
              </a:spcBef>
            </a:pPr>
            <a:r>
              <a:rPr dirty="0" sz="2000" spc="-5">
                <a:solidFill>
                  <a:srgbClr val="003265"/>
                </a:solidFill>
                <a:latin typeface="Arial"/>
                <a:cs typeface="Arial"/>
              </a:rPr>
              <a:t>within limited </a:t>
            </a:r>
            <a:r>
              <a:rPr dirty="0" sz="2000">
                <a:solidFill>
                  <a:srgbClr val="003265"/>
                </a:solidFill>
                <a:latin typeface="Arial"/>
                <a:cs typeface="Arial"/>
              </a:rPr>
              <a:t>domains, success </a:t>
            </a:r>
            <a:r>
              <a:rPr dirty="0" sz="2000" spc="-5">
                <a:solidFill>
                  <a:srgbClr val="003265"/>
                </a:solidFill>
                <a:latin typeface="Arial"/>
                <a:cs typeface="Arial"/>
              </a:rPr>
              <a:t>in: </a:t>
            </a:r>
            <a:r>
              <a:rPr dirty="0" sz="2000">
                <a:solidFill>
                  <a:srgbClr val="003265"/>
                </a:solidFill>
                <a:latin typeface="Arial"/>
                <a:cs typeface="Arial"/>
              </a:rPr>
              <a:t>reasoning, perception,  understanding,</a:t>
            </a:r>
            <a:r>
              <a:rPr dirty="0" sz="2000" spc="-65">
                <a:solidFill>
                  <a:srgbClr val="003265"/>
                </a:solidFill>
                <a:latin typeface="Arial"/>
                <a:cs typeface="Arial"/>
              </a:rPr>
              <a:t> </a:t>
            </a:r>
            <a:r>
              <a:rPr dirty="0" sz="2000">
                <a:solidFill>
                  <a:srgbClr val="003265"/>
                </a:solidFill>
                <a:latin typeface="Arial"/>
                <a:cs typeface="Arial"/>
              </a:rPr>
              <a:t>…</a:t>
            </a:r>
            <a:endParaRPr sz="2000">
              <a:latin typeface="Arial"/>
              <a:cs typeface="Arial"/>
            </a:endParaRPr>
          </a:p>
        </p:txBody>
      </p:sp>
      <p:sp>
        <p:nvSpPr>
          <p:cNvPr id="5" name="object 5"/>
          <p:cNvSpPr txBox="1"/>
          <p:nvPr/>
        </p:nvSpPr>
        <p:spPr>
          <a:xfrm>
            <a:off x="1872842" y="4612764"/>
            <a:ext cx="7493000" cy="2534920"/>
          </a:xfrm>
          <a:prstGeom prst="rect">
            <a:avLst/>
          </a:prstGeom>
        </p:spPr>
        <p:txBody>
          <a:bodyPr wrap="square" lIns="0" tIns="12700" rIns="0" bIns="0" rtlCol="0" vert="horz">
            <a:spAutoFit/>
          </a:bodyPr>
          <a:lstStyle/>
          <a:p>
            <a:pPr marL="167640" indent="-155575">
              <a:lnSpc>
                <a:spcPct val="100000"/>
              </a:lnSpc>
              <a:spcBef>
                <a:spcPts val="100"/>
              </a:spcBef>
              <a:buChar char="•"/>
              <a:tabLst>
                <a:tab pos="168275" algn="l"/>
              </a:tabLst>
            </a:pPr>
            <a:r>
              <a:rPr dirty="0" sz="2000">
                <a:solidFill>
                  <a:srgbClr val="003265"/>
                </a:solidFill>
                <a:latin typeface="Arial"/>
                <a:cs typeface="Arial"/>
              </a:rPr>
              <a:t>ANALOGY </a:t>
            </a:r>
            <a:r>
              <a:rPr dirty="0" sz="2000" spc="-5">
                <a:solidFill>
                  <a:srgbClr val="003265"/>
                </a:solidFill>
                <a:latin typeface="Arial"/>
                <a:cs typeface="Arial"/>
              </a:rPr>
              <a:t>(Evans </a:t>
            </a:r>
            <a:r>
              <a:rPr dirty="0" sz="2000">
                <a:solidFill>
                  <a:srgbClr val="003265"/>
                </a:solidFill>
                <a:latin typeface="Arial"/>
                <a:cs typeface="Arial"/>
              </a:rPr>
              <a:t>&amp; Minsky): could </a:t>
            </a:r>
            <a:r>
              <a:rPr dirty="0" sz="2000" spc="-5">
                <a:solidFill>
                  <a:srgbClr val="003265"/>
                </a:solidFill>
                <a:latin typeface="Arial"/>
                <a:cs typeface="Arial"/>
              </a:rPr>
              <a:t>solve IQ </a:t>
            </a:r>
            <a:r>
              <a:rPr dirty="0" sz="2000">
                <a:solidFill>
                  <a:srgbClr val="003265"/>
                </a:solidFill>
                <a:latin typeface="Arial"/>
                <a:cs typeface="Arial"/>
              </a:rPr>
              <a:t>test</a:t>
            </a:r>
            <a:r>
              <a:rPr dirty="0" sz="2000" spc="-195">
                <a:solidFill>
                  <a:srgbClr val="003265"/>
                </a:solidFill>
                <a:latin typeface="Arial"/>
                <a:cs typeface="Arial"/>
              </a:rPr>
              <a:t> </a:t>
            </a:r>
            <a:r>
              <a:rPr dirty="0" sz="2000">
                <a:solidFill>
                  <a:srgbClr val="003265"/>
                </a:solidFill>
                <a:latin typeface="Arial"/>
                <a:cs typeface="Arial"/>
              </a:rPr>
              <a:t>puzzle</a:t>
            </a:r>
            <a:endParaRPr sz="2000">
              <a:latin typeface="Arial"/>
              <a:cs typeface="Arial"/>
            </a:endParaRPr>
          </a:p>
          <a:p>
            <a:pPr marL="167640" marR="784225" indent="-155575">
              <a:lnSpc>
                <a:spcPct val="80000"/>
              </a:lnSpc>
              <a:spcBef>
                <a:spcPts val="480"/>
              </a:spcBef>
              <a:buChar char="•"/>
              <a:tabLst>
                <a:tab pos="168275" algn="l"/>
              </a:tabLst>
            </a:pPr>
            <a:r>
              <a:rPr dirty="0" sz="2000">
                <a:solidFill>
                  <a:srgbClr val="003265"/>
                </a:solidFill>
                <a:latin typeface="Arial"/>
                <a:cs typeface="Arial"/>
              </a:rPr>
              <a:t>STUDENT (Bobrow &amp; Minsky): could </a:t>
            </a:r>
            <a:r>
              <a:rPr dirty="0" sz="2000" spc="-5">
                <a:solidFill>
                  <a:srgbClr val="003265"/>
                </a:solidFill>
                <a:latin typeface="Arial"/>
                <a:cs typeface="Arial"/>
              </a:rPr>
              <a:t>solve </a:t>
            </a:r>
            <a:r>
              <a:rPr dirty="0" sz="2000">
                <a:solidFill>
                  <a:srgbClr val="003265"/>
                </a:solidFill>
                <a:latin typeface="Arial"/>
                <a:cs typeface="Arial"/>
              </a:rPr>
              <a:t>algebraic</a:t>
            </a:r>
            <a:r>
              <a:rPr dirty="0" sz="2000" spc="-200">
                <a:solidFill>
                  <a:srgbClr val="003265"/>
                </a:solidFill>
                <a:latin typeface="Arial"/>
                <a:cs typeface="Arial"/>
              </a:rPr>
              <a:t> </a:t>
            </a:r>
            <a:r>
              <a:rPr dirty="0" sz="2000">
                <a:solidFill>
                  <a:srgbClr val="003265"/>
                </a:solidFill>
                <a:latin typeface="Arial"/>
                <a:cs typeface="Arial"/>
              </a:rPr>
              <a:t>word  problems</a:t>
            </a:r>
            <a:endParaRPr sz="2000">
              <a:latin typeface="Arial"/>
              <a:cs typeface="Arial"/>
            </a:endParaRPr>
          </a:p>
          <a:p>
            <a:pPr marL="167640" marR="5080" indent="-155575">
              <a:lnSpc>
                <a:spcPct val="80000"/>
              </a:lnSpc>
              <a:spcBef>
                <a:spcPts val="480"/>
              </a:spcBef>
              <a:buChar char="•"/>
              <a:tabLst>
                <a:tab pos="168275" algn="l"/>
              </a:tabLst>
            </a:pPr>
            <a:r>
              <a:rPr dirty="0" sz="2000">
                <a:solidFill>
                  <a:srgbClr val="003265"/>
                </a:solidFill>
                <a:latin typeface="Arial"/>
                <a:cs typeface="Arial"/>
              </a:rPr>
              <a:t>SHRDLU (Winograd): could </a:t>
            </a:r>
            <a:r>
              <a:rPr dirty="0" sz="2000" spc="-5">
                <a:solidFill>
                  <a:srgbClr val="003265"/>
                </a:solidFill>
                <a:latin typeface="Arial"/>
                <a:cs typeface="Arial"/>
              </a:rPr>
              <a:t>manipulate </a:t>
            </a:r>
            <a:r>
              <a:rPr dirty="0" sz="2000">
                <a:solidFill>
                  <a:srgbClr val="003265"/>
                </a:solidFill>
                <a:latin typeface="Arial"/>
                <a:cs typeface="Arial"/>
              </a:rPr>
              <a:t>blocks using robotic</a:t>
            </a:r>
            <a:r>
              <a:rPr dirty="0" sz="2000" spc="-170">
                <a:solidFill>
                  <a:srgbClr val="003265"/>
                </a:solidFill>
                <a:latin typeface="Arial"/>
                <a:cs typeface="Arial"/>
              </a:rPr>
              <a:t> </a:t>
            </a:r>
            <a:r>
              <a:rPr dirty="0" sz="2000">
                <a:solidFill>
                  <a:srgbClr val="003265"/>
                </a:solidFill>
                <a:latin typeface="Arial"/>
                <a:cs typeface="Arial"/>
              </a:rPr>
              <a:t>arm,  </a:t>
            </a:r>
            <a:r>
              <a:rPr dirty="0" sz="2000" spc="-5">
                <a:solidFill>
                  <a:srgbClr val="003265"/>
                </a:solidFill>
                <a:latin typeface="Arial"/>
                <a:cs typeface="Arial"/>
              </a:rPr>
              <a:t>explain</a:t>
            </a:r>
            <a:r>
              <a:rPr dirty="0" sz="2000" spc="-20">
                <a:solidFill>
                  <a:srgbClr val="003265"/>
                </a:solidFill>
                <a:latin typeface="Arial"/>
                <a:cs typeface="Arial"/>
              </a:rPr>
              <a:t> </a:t>
            </a:r>
            <a:r>
              <a:rPr dirty="0" sz="2000">
                <a:solidFill>
                  <a:srgbClr val="003265"/>
                </a:solidFill>
                <a:latin typeface="Arial"/>
                <a:cs typeface="Arial"/>
              </a:rPr>
              <a:t>self</a:t>
            </a:r>
            <a:endParaRPr sz="2000">
              <a:latin typeface="Arial"/>
              <a:cs typeface="Arial"/>
            </a:endParaRPr>
          </a:p>
          <a:p>
            <a:pPr marL="167640" marR="441325" indent="-155575">
              <a:lnSpc>
                <a:spcPct val="80000"/>
              </a:lnSpc>
              <a:spcBef>
                <a:spcPts val="480"/>
              </a:spcBef>
              <a:buChar char="•"/>
              <a:tabLst>
                <a:tab pos="168275" algn="l"/>
              </a:tabLst>
            </a:pPr>
            <a:r>
              <a:rPr dirty="0" sz="2000" spc="-5">
                <a:solidFill>
                  <a:srgbClr val="003265"/>
                </a:solidFill>
                <a:latin typeface="Arial"/>
                <a:cs typeface="Arial"/>
              </a:rPr>
              <a:t>STRIPS </a:t>
            </a:r>
            <a:r>
              <a:rPr dirty="0" sz="2000">
                <a:solidFill>
                  <a:srgbClr val="003265"/>
                </a:solidFill>
                <a:latin typeface="Arial"/>
                <a:cs typeface="Arial"/>
              </a:rPr>
              <a:t>(Nilsson &amp; Fikes): problem-solver </a:t>
            </a:r>
            <a:r>
              <a:rPr dirty="0" sz="2000" spc="-15">
                <a:solidFill>
                  <a:srgbClr val="003265"/>
                </a:solidFill>
                <a:latin typeface="Arial"/>
                <a:cs typeface="Arial"/>
              </a:rPr>
              <a:t>planner,</a:t>
            </a:r>
            <a:r>
              <a:rPr dirty="0" sz="2000" spc="-165">
                <a:solidFill>
                  <a:srgbClr val="003265"/>
                </a:solidFill>
                <a:latin typeface="Arial"/>
                <a:cs typeface="Arial"/>
              </a:rPr>
              <a:t> </a:t>
            </a:r>
            <a:r>
              <a:rPr dirty="0" sz="2000">
                <a:solidFill>
                  <a:srgbClr val="003265"/>
                </a:solidFill>
                <a:latin typeface="Arial"/>
                <a:cs typeface="Arial"/>
              </a:rPr>
              <a:t>controlled  robot</a:t>
            </a:r>
            <a:r>
              <a:rPr dirty="0" sz="2000" spc="-50">
                <a:solidFill>
                  <a:srgbClr val="003265"/>
                </a:solidFill>
                <a:latin typeface="Arial"/>
                <a:cs typeface="Arial"/>
              </a:rPr>
              <a:t> </a:t>
            </a:r>
            <a:r>
              <a:rPr dirty="0" sz="2000">
                <a:solidFill>
                  <a:srgbClr val="003265"/>
                </a:solidFill>
                <a:latin typeface="Arial"/>
                <a:cs typeface="Arial"/>
              </a:rPr>
              <a:t>"Shakey"</a:t>
            </a:r>
            <a:endParaRPr sz="2000">
              <a:latin typeface="Arial"/>
              <a:cs typeface="Arial"/>
            </a:endParaRPr>
          </a:p>
          <a:p>
            <a:pPr marL="167640" indent="-155575">
              <a:lnSpc>
                <a:spcPct val="100000"/>
              </a:lnSpc>
              <a:buChar char="•"/>
              <a:tabLst>
                <a:tab pos="168275" algn="l"/>
              </a:tabLst>
            </a:pPr>
            <a:r>
              <a:rPr dirty="0" sz="2000">
                <a:solidFill>
                  <a:srgbClr val="003265"/>
                </a:solidFill>
                <a:latin typeface="Arial"/>
                <a:cs typeface="Arial"/>
              </a:rPr>
              <a:t>Minsky &amp; Papert demonstrated the </a:t>
            </a:r>
            <a:r>
              <a:rPr dirty="0" sz="2000" spc="-5">
                <a:solidFill>
                  <a:srgbClr val="003265"/>
                </a:solidFill>
                <a:latin typeface="Arial"/>
                <a:cs typeface="Arial"/>
              </a:rPr>
              <a:t>limitations </a:t>
            </a:r>
            <a:r>
              <a:rPr dirty="0" sz="2000">
                <a:solidFill>
                  <a:srgbClr val="003265"/>
                </a:solidFill>
                <a:latin typeface="Arial"/>
                <a:cs typeface="Arial"/>
              </a:rPr>
              <a:t>of neural</a:t>
            </a:r>
            <a:r>
              <a:rPr dirty="0" sz="2000" spc="-204">
                <a:solidFill>
                  <a:srgbClr val="003265"/>
                </a:solidFill>
                <a:latin typeface="Arial"/>
                <a:cs typeface="Arial"/>
              </a:rPr>
              <a:t> </a:t>
            </a:r>
            <a:r>
              <a:rPr dirty="0" sz="2000">
                <a:solidFill>
                  <a:srgbClr val="003265"/>
                </a:solidFill>
                <a:latin typeface="Arial"/>
                <a:cs typeface="Arial"/>
              </a:rPr>
              <a:t>nets</a:t>
            </a:r>
            <a:endParaRPr sz="2000">
              <a:latin typeface="Arial"/>
              <a:cs typeface="Arial"/>
            </a:endParaRPr>
          </a:p>
          <a:p>
            <a:pPr marL="4871720">
              <a:lnSpc>
                <a:spcPct val="100000"/>
              </a:lnSpc>
              <a:spcBef>
                <a:spcPts val="315"/>
              </a:spcBef>
            </a:pPr>
            <a:r>
              <a:rPr dirty="0" sz="1400" spc="-5">
                <a:solidFill>
                  <a:srgbClr val="003265"/>
                </a:solidFill>
                <a:latin typeface="Arial"/>
                <a:cs typeface="Arial"/>
              </a:rPr>
              <a:t>Mahesh</a:t>
            </a:r>
            <a:r>
              <a:rPr dirty="0" sz="1400" spc="-50">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6" name="object 6"/>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31</a:t>
            </a:r>
            <a:endParaRPr sz="26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741930" cy="574040"/>
          </a:xfrm>
          <a:prstGeom prst="rect"/>
        </p:spPr>
        <p:txBody>
          <a:bodyPr wrap="square" lIns="0" tIns="12700" rIns="0" bIns="0" rtlCol="0" vert="horz">
            <a:spAutoFit/>
          </a:bodyPr>
          <a:lstStyle/>
          <a:p>
            <a:pPr marL="12700">
              <a:lnSpc>
                <a:spcPct val="100000"/>
              </a:lnSpc>
              <a:spcBef>
                <a:spcPts val="100"/>
              </a:spcBef>
            </a:pPr>
            <a:r>
              <a:rPr dirty="0" spc="-5"/>
              <a:t>History of</a:t>
            </a:r>
            <a:r>
              <a:rPr dirty="0" spc="-85"/>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84426" y="2723060"/>
            <a:ext cx="7317105" cy="3952240"/>
          </a:xfrm>
          <a:prstGeom prst="rect">
            <a:avLst/>
          </a:prstGeom>
        </p:spPr>
        <p:txBody>
          <a:bodyPr wrap="square" lIns="0" tIns="38735" rIns="0" bIns="0" rtlCol="0" vert="horz">
            <a:spAutoFit/>
          </a:bodyPr>
          <a:lstStyle/>
          <a:p>
            <a:pPr marL="12700">
              <a:lnSpc>
                <a:spcPct val="100000"/>
              </a:lnSpc>
              <a:spcBef>
                <a:spcPts val="305"/>
              </a:spcBef>
            </a:pPr>
            <a:r>
              <a:rPr dirty="0" sz="1800" spc="-10">
                <a:solidFill>
                  <a:srgbClr val="003265"/>
                </a:solidFill>
                <a:latin typeface="Arial"/>
                <a:cs typeface="Arial"/>
              </a:rPr>
              <a:t>1970's </a:t>
            </a:r>
            <a:r>
              <a:rPr dirty="0" sz="1800">
                <a:solidFill>
                  <a:srgbClr val="003265"/>
                </a:solidFill>
                <a:latin typeface="Arial"/>
                <a:cs typeface="Arial"/>
              </a:rPr>
              <a:t>– </a:t>
            </a:r>
            <a:r>
              <a:rPr dirty="0" sz="1800" spc="-5">
                <a:solidFill>
                  <a:srgbClr val="003265"/>
                </a:solidFill>
                <a:latin typeface="Arial"/>
                <a:cs typeface="Arial"/>
              </a:rPr>
              <a:t>results from </a:t>
            </a:r>
            <a:r>
              <a:rPr dirty="0" sz="1800" spc="-10">
                <a:solidFill>
                  <a:srgbClr val="003265"/>
                </a:solidFill>
                <a:latin typeface="Arial"/>
                <a:cs typeface="Arial"/>
              </a:rPr>
              <a:t>micro-worlds </a:t>
            </a:r>
            <a:r>
              <a:rPr dirty="0" sz="1800" spc="-5">
                <a:solidFill>
                  <a:srgbClr val="003265"/>
                </a:solidFill>
                <a:latin typeface="Arial"/>
                <a:cs typeface="Arial"/>
              </a:rPr>
              <a:t>did </a:t>
            </a:r>
            <a:r>
              <a:rPr dirty="0" sz="1800" spc="-10">
                <a:solidFill>
                  <a:srgbClr val="003265"/>
                </a:solidFill>
                <a:latin typeface="Arial"/>
                <a:cs typeface="Arial"/>
              </a:rPr>
              <a:t>not </a:t>
            </a:r>
            <a:r>
              <a:rPr dirty="0" sz="1800" spc="-5">
                <a:solidFill>
                  <a:srgbClr val="003265"/>
                </a:solidFill>
                <a:latin typeface="Arial"/>
                <a:cs typeface="Arial"/>
              </a:rPr>
              <a:t>easily scale</a:t>
            </a:r>
            <a:r>
              <a:rPr dirty="0" sz="1800" spc="110">
                <a:solidFill>
                  <a:srgbClr val="003265"/>
                </a:solidFill>
                <a:latin typeface="Arial"/>
                <a:cs typeface="Arial"/>
              </a:rPr>
              <a:t> </a:t>
            </a:r>
            <a:r>
              <a:rPr dirty="0" sz="1800" spc="-5">
                <a:solidFill>
                  <a:srgbClr val="003265"/>
                </a:solidFill>
                <a:latin typeface="Arial"/>
                <a:cs typeface="Arial"/>
              </a:rPr>
              <a:t>up</a:t>
            </a:r>
            <a:endParaRPr sz="1800">
              <a:latin typeface="Arial"/>
              <a:cs typeface="Arial"/>
            </a:endParaRPr>
          </a:p>
          <a:p>
            <a:pPr marL="786765" marR="643890" indent="-203200">
              <a:lnSpc>
                <a:spcPts val="2160"/>
              </a:lnSpc>
              <a:spcBef>
                <a:spcPts val="500"/>
              </a:spcBef>
            </a:pPr>
            <a:r>
              <a:rPr dirty="0" sz="2000">
                <a:solidFill>
                  <a:srgbClr val="003265"/>
                </a:solidFill>
                <a:latin typeface="Arial"/>
                <a:cs typeface="Arial"/>
              </a:rPr>
              <a:t>so, backed up and focused on theoretical</a:t>
            </a:r>
            <a:r>
              <a:rPr dirty="0" sz="2000" spc="-210">
                <a:solidFill>
                  <a:srgbClr val="003265"/>
                </a:solidFill>
                <a:latin typeface="Arial"/>
                <a:cs typeface="Arial"/>
              </a:rPr>
              <a:t> </a:t>
            </a:r>
            <a:r>
              <a:rPr dirty="0" sz="2000">
                <a:solidFill>
                  <a:srgbClr val="003265"/>
                </a:solidFill>
                <a:latin typeface="Arial"/>
                <a:cs typeface="Arial"/>
              </a:rPr>
              <a:t>foundations,  </a:t>
            </a:r>
            <a:r>
              <a:rPr dirty="0" sz="2000" spc="-5">
                <a:solidFill>
                  <a:srgbClr val="003265"/>
                </a:solidFill>
                <a:latin typeface="Arial"/>
                <a:cs typeface="Arial"/>
              </a:rPr>
              <a:t>learning/understanding</a:t>
            </a:r>
            <a:endParaRPr sz="2000">
              <a:latin typeface="Arial"/>
              <a:cs typeface="Arial"/>
            </a:endParaRPr>
          </a:p>
          <a:p>
            <a:pPr>
              <a:lnSpc>
                <a:spcPct val="100000"/>
              </a:lnSpc>
              <a:spcBef>
                <a:spcPts val="30"/>
              </a:spcBef>
            </a:pPr>
            <a:endParaRPr sz="2450">
              <a:latin typeface="Arial"/>
              <a:cs typeface="Arial"/>
            </a:endParaRPr>
          </a:p>
          <a:p>
            <a:pPr marL="1056005" indent="-155575">
              <a:lnSpc>
                <a:spcPct val="100000"/>
              </a:lnSpc>
              <a:buClr>
                <a:srgbClr val="656599"/>
              </a:buClr>
              <a:buSzPct val="70000"/>
              <a:buFont typeface="Wingdings"/>
              <a:buChar char=""/>
              <a:tabLst>
                <a:tab pos="1056640" algn="l"/>
              </a:tabLst>
            </a:pPr>
            <a:r>
              <a:rPr dirty="0" sz="2000">
                <a:solidFill>
                  <a:srgbClr val="003265"/>
                </a:solidFill>
                <a:latin typeface="Arial"/>
                <a:cs typeface="Arial"/>
              </a:rPr>
              <a:t>conceptual dependency theory</a:t>
            </a:r>
            <a:r>
              <a:rPr dirty="0" sz="2000" spc="-135">
                <a:solidFill>
                  <a:srgbClr val="003265"/>
                </a:solidFill>
                <a:latin typeface="Arial"/>
                <a:cs typeface="Arial"/>
              </a:rPr>
              <a:t> </a:t>
            </a:r>
            <a:r>
              <a:rPr dirty="0" sz="2000">
                <a:solidFill>
                  <a:srgbClr val="003265"/>
                </a:solidFill>
                <a:latin typeface="Arial"/>
                <a:cs typeface="Arial"/>
              </a:rPr>
              <a:t>(Schank)</a:t>
            </a:r>
            <a:endParaRPr sz="2000">
              <a:latin typeface="Arial"/>
              <a:cs typeface="Arial"/>
            </a:endParaRPr>
          </a:p>
          <a:p>
            <a:pPr marL="1056005" indent="-155575">
              <a:lnSpc>
                <a:spcPct val="100000"/>
              </a:lnSpc>
              <a:spcBef>
                <a:spcPts val="240"/>
              </a:spcBef>
              <a:buClr>
                <a:srgbClr val="656599"/>
              </a:buClr>
              <a:buSzPct val="70000"/>
              <a:buFont typeface="Wingdings"/>
              <a:buChar char=""/>
              <a:tabLst>
                <a:tab pos="1056640" algn="l"/>
              </a:tabLst>
            </a:pPr>
            <a:r>
              <a:rPr dirty="0" sz="2000">
                <a:solidFill>
                  <a:srgbClr val="003265"/>
                </a:solidFill>
                <a:latin typeface="Arial"/>
                <a:cs typeface="Arial"/>
              </a:rPr>
              <a:t>frames</a:t>
            </a:r>
            <a:r>
              <a:rPr dirty="0" sz="2000" spc="-55">
                <a:solidFill>
                  <a:srgbClr val="003265"/>
                </a:solidFill>
                <a:latin typeface="Arial"/>
                <a:cs typeface="Arial"/>
              </a:rPr>
              <a:t> </a:t>
            </a:r>
            <a:r>
              <a:rPr dirty="0" sz="2000">
                <a:solidFill>
                  <a:srgbClr val="003265"/>
                </a:solidFill>
                <a:latin typeface="Arial"/>
                <a:cs typeface="Arial"/>
              </a:rPr>
              <a:t>(Minsky)</a:t>
            </a:r>
            <a:endParaRPr sz="2000">
              <a:latin typeface="Arial"/>
              <a:cs typeface="Arial"/>
            </a:endParaRPr>
          </a:p>
          <a:p>
            <a:pPr marL="1056005" indent="-155575">
              <a:lnSpc>
                <a:spcPct val="100000"/>
              </a:lnSpc>
              <a:spcBef>
                <a:spcPts val="240"/>
              </a:spcBef>
              <a:buClr>
                <a:srgbClr val="656599"/>
              </a:buClr>
              <a:buSzPct val="70000"/>
              <a:buFont typeface="Wingdings"/>
              <a:buChar char=""/>
              <a:tabLst>
                <a:tab pos="1056640" algn="l"/>
              </a:tabLst>
            </a:pPr>
            <a:r>
              <a:rPr dirty="0" sz="2000">
                <a:solidFill>
                  <a:srgbClr val="003265"/>
                </a:solidFill>
                <a:latin typeface="Arial"/>
                <a:cs typeface="Arial"/>
              </a:rPr>
              <a:t>machine learning: ID3 (Quinlan), AM</a:t>
            </a:r>
            <a:r>
              <a:rPr dirty="0" sz="2000" spc="-270">
                <a:solidFill>
                  <a:srgbClr val="003265"/>
                </a:solidFill>
                <a:latin typeface="Arial"/>
                <a:cs typeface="Arial"/>
              </a:rPr>
              <a:t> </a:t>
            </a:r>
            <a:r>
              <a:rPr dirty="0" sz="2000">
                <a:solidFill>
                  <a:srgbClr val="003265"/>
                </a:solidFill>
                <a:latin typeface="Arial"/>
                <a:cs typeface="Arial"/>
              </a:rPr>
              <a:t>(Lenat)</a:t>
            </a:r>
            <a:endParaRPr sz="2000">
              <a:latin typeface="Arial"/>
              <a:cs typeface="Arial"/>
            </a:endParaRPr>
          </a:p>
          <a:p>
            <a:pPr>
              <a:lnSpc>
                <a:spcPct val="100000"/>
              </a:lnSpc>
              <a:buClr>
                <a:srgbClr val="656599"/>
              </a:buClr>
              <a:buFont typeface="Wingdings"/>
              <a:buChar char=""/>
            </a:pPr>
            <a:endParaRPr sz="2200">
              <a:latin typeface="Arial"/>
              <a:cs typeface="Arial"/>
            </a:endParaRPr>
          </a:p>
          <a:p>
            <a:pPr>
              <a:lnSpc>
                <a:spcPct val="100000"/>
              </a:lnSpc>
              <a:buClr>
                <a:srgbClr val="656599"/>
              </a:buClr>
              <a:buFont typeface="Wingdings"/>
              <a:buChar char=""/>
            </a:pPr>
            <a:endParaRPr sz="2600">
              <a:latin typeface="Arial"/>
              <a:cs typeface="Arial"/>
            </a:endParaRPr>
          </a:p>
          <a:p>
            <a:pPr marL="583565">
              <a:lnSpc>
                <a:spcPct val="100000"/>
              </a:lnSpc>
            </a:pPr>
            <a:r>
              <a:rPr dirty="0" sz="2000">
                <a:solidFill>
                  <a:srgbClr val="003265"/>
                </a:solidFill>
                <a:latin typeface="Arial"/>
                <a:cs typeface="Arial"/>
              </a:rPr>
              <a:t>practical </a:t>
            </a:r>
            <a:r>
              <a:rPr dirty="0" sz="2000" spc="5">
                <a:solidFill>
                  <a:srgbClr val="003265"/>
                </a:solidFill>
                <a:latin typeface="Arial"/>
                <a:cs typeface="Arial"/>
              </a:rPr>
              <a:t>success: </a:t>
            </a:r>
            <a:r>
              <a:rPr dirty="0" sz="2000">
                <a:solidFill>
                  <a:srgbClr val="003265"/>
                </a:solidFill>
                <a:latin typeface="Arial"/>
                <a:cs typeface="Arial"/>
              </a:rPr>
              <a:t>expert</a:t>
            </a:r>
            <a:r>
              <a:rPr dirty="0" sz="2000" spc="-145">
                <a:solidFill>
                  <a:srgbClr val="003265"/>
                </a:solidFill>
                <a:latin typeface="Arial"/>
                <a:cs typeface="Arial"/>
              </a:rPr>
              <a:t> </a:t>
            </a:r>
            <a:r>
              <a:rPr dirty="0" sz="2000">
                <a:solidFill>
                  <a:srgbClr val="003265"/>
                </a:solidFill>
                <a:latin typeface="Arial"/>
                <a:cs typeface="Arial"/>
              </a:rPr>
              <a:t>systems</a:t>
            </a:r>
            <a:endParaRPr sz="2000">
              <a:latin typeface="Arial"/>
              <a:cs typeface="Arial"/>
            </a:endParaRPr>
          </a:p>
          <a:p>
            <a:pPr>
              <a:lnSpc>
                <a:spcPct val="100000"/>
              </a:lnSpc>
              <a:spcBef>
                <a:spcPts val="5"/>
              </a:spcBef>
            </a:pPr>
            <a:endParaRPr sz="2500">
              <a:latin typeface="Arial"/>
              <a:cs typeface="Arial"/>
            </a:endParaRPr>
          </a:p>
          <a:p>
            <a:pPr marL="1056005" indent="-155575">
              <a:lnSpc>
                <a:spcPct val="100000"/>
              </a:lnSpc>
              <a:buClr>
                <a:srgbClr val="656599"/>
              </a:buClr>
              <a:buSzPct val="70000"/>
              <a:buFont typeface="Wingdings"/>
              <a:buChar char=""/>
              <a:tabLst>
                <a:tab pos="1056640" algn="l"/>
              </a:tabLst>
            </a:pPr>
            <a:r>
              <a:rPr dirty="0" sz="2000">
                <a:solidFill>
                  <a:srgbClr val="003265"/>
                </a:solidFill>
                <a:latin typeface="Arial"/>
                <a:cs typeface="Arial"/>
              </a:rPr>
              <a:t>DENDRAL (Feigenbaum): </a:t>
            </a:r>
            <a:r>
              <a:rPr dirty="0" sz="2000" spc="-5">
                <a:solidFill>
                  <a:srgbClr val="003265"/>
                </a:solidFill>
                <a:latin typeface="Arial"/>
                <a:cs typeface="Arial"/>
              </a:rPr>
              <a:t>identified </a:t>
            </a:r>
            <a:r>
              <a:rPr dirty="0" sz="2000">
                <a:solidFill>
                  <a:srgbClr val="003265"/>
                </a:solidFill>
                <a:latin typeface="Arial"/>
                <a:cs typeface="Arial"/>
              </a:rPr>
              <a:t>molecular</a:t>
            </a:r>
            <a:r>
              <a:rPr dirty="0" sz="2000" spc="-190">
                <a:solidFill>
                  <a:srgbClr val="003265"/>
                </a:solidFill>
                <a:latin typeface="Arial"/>
                <a:cs typeface="Arial"/>
              </a:rPr>
              <a:t> </a:t>
            </a:r>
            <a:r>
              <a:rPr dirty="0" sz="2000">
                <a:solidFill>
                  <a:srgbClr val="003265"/>
                </a:solidFill>
                <a:latin typeface="Arial"/>
                <a:cs typeface="Arial"/>
              </a:rPr>
              <a:t>structure</a:t>
            </a:r>
            <a:endParaRPr sz="2000">
              <a:latin typeface="Arial"/>
              <a:cs typeface="Arial"/>
            </a:endParaRPr>
          </a:p>
        </p:txBody>
      </p:sp>
      <p:sp>
        <p:nvSpPr>
          <p:cNvPr id="5" name="object 5"/>
          <p:cNvSpPr txBox="1"/>
          <p:nvPr/>
        </p:nvSpPr>
        <p:spPr>
          <a:xfrm>
            <a:off x="1872845" y="6679145"/>
            <a:ext cx="6837045" cy="330835"/>
          </a:xfrm>
          <a:prstGeom prst="rect">
            <a:avLst/>
          </a:prstGeom>
        </p:spPr>
        <p:txBody>
          <a:bodyPr wrap="square" lIns="0" tIns="12700" rIns="0" bIns="0" rtlCol="0" vert="horz">
            <a:spAutoFit/>
          </a:bodyPr>
          <a:lstStyle/>
          <a:p>
            <a:pPr marL="167640" indent="-155575">
              <a:lnSpc>
                <a:spcPct val="100000"/>
              </a:lnSpc>
              <a:spcBef>
                <a:spcPts val="100"/>
              </a:spcBef>
              <a:buClr>
                <a:srgbClr val="656599"/>
              </a:buClr>
              <a:buSzPct val="70000"/>
              <a:buFont typeface="Wingdings"/>
              <a:buChar char=""/>
              <a:tabLst>
                <a:tab pos="168275" algn="l"/>
              </a:tabLst>
            </a:pPr>
            <a:r>
              <a:rPr dirty="0" sz="2000" spc="-5">
                <a:solidFill>
                  <a:srgbClr val="003265"/>
                </a:solidFill>
                <a:latin typeface="Arial"/>
                <a:cs typeface="Arial"/>
              </a:rPr>
              <a:t>MYCIN (Shortliffe </a:t>
            </a:r>
            <a:r>
              <a:rPr dirty="0" sz="2000">
                <a:solidFill>
                  <a:srgbClr val="003265"/>
                </a:solidFill>
                <a:latin typeface="Arial"/>
                <a:cs typeface="Arial"/>
              </a:rPr>
              <a:t>&amp; Buchanan): diagnosed infectious</a:t>
            </a:r>
            <a:r>
              <a:rPr dirty="0" sz="2000" spc="-165">
                <a:solidFill>
                  <a:srgbClr val="003265"/>
                </a:solidFill>
                <a:latin typeface="Arial"/>
                <a:cs typeface="Arial"/>
              </a:rPr>
              <a:t> </a:t>
            </a:r>
            <a:r>
              <a:rPr dirty="0" sz="2000">
                <a:solidFill>
                  <a:srgbClr val="003265"/>
                </a:solidFill>
                <a:latin typeface="Arial"/>
                <a:cs typeface="Arial"/>
              </a:rPr>
              <a:t>blood</a:t>
            </a:r>
            <a:endParaRPr sz="2000">
              <a:latin typeface="Arial"/>
              <a:cs typeface="Arial"/>
            </a:endParaRPr>
          </a:p>
        </p:txBody>
      </p:sp>
      <p:sp>
        <p:nvSpPr>
          <p:cNvPr id="6" name="object 6"/>
          <p:cNvSpPr txBox="1"/>
          <p:nvPr/>
        </p:nvSpPr>
        <p:spPr>
          <a:xfrm>
            <a:off x="2028280" y="6953441"/>
            <a:ext cx="1031875" cy="330835"/>
          </a:xfrm>
          <a:prstGeom prst="rect">
            <a:avLst/>
          </a:prstGeom>
        </p:spPr>
        <p:txBody>
          <a:bodyPr wrap="square" lIns="0" tIns="12700" rIns="0" bIns="0" rtlCol="0" vert="horz">
            <a:spAutoFit/>
          </a:bodyPr>
          <a:lstStyle/>
          <a:p>
            <a:pPr marL="12700">
              <a:lnSpc>
                <a:spcPct val="100000"/>
              </a:lnSpc>
              <a:spcBef>
                <a:spcPts val="100"/>
              </a:spcBef>
            </a:pPr>
            <a:r>
              <a:rPr dirty="0" sz="2000">
                <a:solidFill>
                  <a:srgbClr val="003265"/>
                </a:solidFill>
                <a:latin typeface="Arial"/>
                <a:cs typeface="Arial"/>
              </a:rPr>
              <a:t>d</a:t>
            </a:r>
            <a:r>
              <a:rPr dirty="0" sz="2000" spc="-5">
                <a:solidFill>
                  <a:srgbClr val="003265"/>
                </a:solidFill>
                <a:latin typeface="Arial"/>
                <a:cs typeface="Arial"/>
              </a:rPr>
              <a:t>i</a:t>
            </a:r>
            <a:r>
              <a:rPr dirty="0" sz="2000" spc="5">
                <a:solidFill>
                  <a:srgbClr val="003265"/>
                </a:solidFill>
                <a:latin typeface="Arial"/>
                <a:cs typeface="Arial"/>
              </a:rPr>
              <a:t>s</a:t>
            </a:r>
            <a:r>
              <a:rPr dirty="0" sz="2000">
                <a:solidFill>
                  <a:srgbClr val="003265"/>
                </a:solidFill>
                <a:latin typeface="Arial"/>
                <a:cs typeface="Arial"/>
              </a:rPr>
              <a:t>ea</a:t>
            </a:r>
            <a:r>
              <a:rPr dirty="0" sz="2000" spc="5">
                <a:solidFill>
                  <a:srgbClr val="003265"/>
                </a:solidFill>
                <a:latin typeface="Arial"/>
                <a:cs typeface="Arial"/>
              </a:rPr>
              <a:t>s</a:t>
            </a:r>
            <a:r>
              <a:rPr dirty="0" sz="2000">
                <a:solidFill>
                  <a:srgbClr val="003265"/>
                </a:solidFill>
                <a:latin typeface="Arial"/>
                <a:cs typeface="Arial"/>
              </a:rPr>
              <a:t>es</a:t>
            </a:r>
            <a:endParaRPr sz="2000">
              <a:latin typeface="Arial"/>
              <a:cs typeface="Arial"/>
            </a:endParaRPr>
          </a:p>
        </p:txBody>
      </p:sp>
      <p:sp>
        <p:nvSpPr>
          <p:cNvPr id="7" name="object 7"/>
          <p:cNvSpPr txBox="1"/>
          <p:nvPr/>
        </p:nvSpPr>
        <p:spPr>
          <a:xfrm>
            <a:off x="6732478" y="6907726"/>
            <a:ext cx="1938020" cy="239395"/>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8" name="object 8"/>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32</a:t>
            </a:r>
            <a:endParaRPr sz="26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741930" cy="574040"/>
          </a:xfrm>
          <a:prstGeom prst="rect"/>
        </p:spPr>
        <p:txBody>
          <a:bodyPr wrap="square" lIns="0" tIns="12700" rIns="0" bIns="0" rtlCol="0" vert="horz">
            <a:spAutoFit/>
          </a:bodyPr>
          <a:lstStyle/>
          <a:p>
            <a:pPr marL="12700">
              <a:lnSpc>
                <a:spcPct val="100000"/>
              </a:lnSpc>
              <a:spcBef>
                <a:spcPts val="100"/>
              </a:spcBef>
            </a:pPr>
            <a:r>
              <a:rPr dirty="0" spc="-5"/>
              <a:t>History of</a:t>
            </a:r>
            <a:r>
              <a:rPr dirty="0" spc="-85"/>
              <a:t> </a:t>
            </a:r>
            <a:r>
              <a:rPr dirty="0"/>
              <a:t>AI</a:t>
            </a:r>
          </a:p>
        </p:txBody>
      </p:sp>
      <p:sp>
        <p:nvSpPr>
          <p:cNvPr id="3" name="object 3"/>
          <p:cNvSpPr txBox="1"/>
          <p:nvPr/>
        </p:nvSpPr>
        <p:spPr>
          <a:xfrm>
            <a:off x="984426" y="2858797"/>
            <a:ext cx="2460625" cy="299720"/>
          </a:xfrm>
          <a:prstGeom prst="rect">
            <a:avLst/>
          </a:prstGeom>
        </p:spPr>
        <p:txBody>
          <a:bodyPr wrap="square" lIns="0" tIns="12700" rIns="0" bIns="0" rtlCol="0" vert="horz">
            <a:spAutoFit/>
          </a:bodyPr>
          <a:lstStyle/>
          <a:p>
            <a:pPr marL="12700">
              <a:lnSpc>
                <a:spcPct val="100000"/>
              </a:lnSpc>
              <a:spcBef>
                <a:spcPts val="100"/>
              </a:spcBef>
            </a:pPr>
            <a:r>
              <a:rPr dirty="0" sz="1800" spc="-10">
                <a:solidFill>
                  <a:srgbClr val="003265"/>
                </a:solidFill>
                <a:latin typeface="Arial"/>
                <a:cs typeface="Arial"/>
              </a:rPr>
              <a:t>1980's </a:t>
            </a:r>
            <a:r>
              <a:rPr dirty="0" sz="1800">
                <a:solidFill>
                  <a:srgbClr val="003265"/>
                </a:solidFill>
                <a:latin typeface="Arial"/>
                <a:cs typeface="Arial"/>
              </a:rPr>
              <a:t>– </a:t>
            </a:r>
            <a:r>
              <a:rPr dirty="0" sz="1800" spc="-5">
                <a:solidFill>
                  <a:srgbClr val="003265"/>
                </a:solidFill>
                <a:latin typeface="Arial"/>
                <a:cs typeface="Arial"/>
              </a:rPr>
              <a:t>BOOM</a:t>
            </a:r>
            <a:r>
              <a:rPr dirty="0" sz="1800" spc="-105">
                <a:solidFill>
                  <a:srgbClr val="003265"/>
                </a:solidFill>
                <a:latin typeface="Arial"/>
                <a:cs typeface="Arial"/>
              </a:rPr>
              <a:t> </a:t>
            </a:r>
            <a:r>
              <a:rPr dirty="0" sz="1800" spc="-5">
                <a:solidFill>
                  <a:srgbClr val="003265"/>
                </a:solidFill>
                <a:latin typeface="Arial"/>
                <a:cs typeface="Arial"/>
              </a:rPr>
              <a:t>TOWN!</a:t>
            </a:r>
            <a:endParaRPr sz="1800">
              <a:latin typeface="Arial"/>
              <a:cs typeface="Arial"/>
            </a:endParaRPr>
          </a:p>
        </p:txBody>
      </p:sp>
      <p:sp>
        <p:nvSpPr>
          <p:cNvPr id="4" name="object 4"/>
          <p:cNvSpPr txBox="1"/>
          <p:nvPr/>
        </p:nvSpPr>
        <p:spPr>
          <a:xfrm>
            <a:off x="1530478" y="3407393"/>
            <a:ext cx="7452995" cy="605155"/>
          </a:xfrm>
          <a:prstGeom prst="rect">
            <a:avLst/>
          </a:prstGeom>
        </p:spPr>
        <p:txBody>
          <a:bodyPr wrap="square" lIns="0" tIns="12700" rIns="0" bIns="0" rtlCol="0" vert="horz">
            <a:spAutoFit/>
          </a:bodyPr>
          <a:lstStyle/>
          <a:p>
            <a:pPr marL="38100">
              <a:lnSpc>
                <a:spcPts val="2280"/>
              </a:lnSpc>
              <a:spcBef>
                <a:spcPts val="100"/>
              </a:spcBef>
            </a:pPr>
            <a:r>
              <a:rPr dirty="0" sz="2000">
                <a:solidFill>
                  <a:srgbClr val="003265"/>
                </a:solidFill>
                <a:latin typeface="Arial"/>
                <a:cs typeface="Arial"/>
              </a:rPr>
              <a:t>cheaper computing made </a:t>
            </a:r>
            <a:r>
              <a:rPr dirty="0" sz="2000" spc="-5">
                <a:solidFill>
                  <a:srgbClr val="003265"/>
                </a:solidFill>
                <a:latin typeface="Arial"/>
                <a:cs typeface="Arial"/>
              </a:rPr>
              <a:t>AI </a:t>
            </a:r>
            <a:r>
              <a:rPr dirty="0" sz="2000">
                <a:solidFill>
                  <a:srgbClr val="003265"/>
                </a:solidFill>
                <a:latin typeface="Arial"/>
                <a:cs typeface="Arial"/>
              </a:rPr>
              <a:t>software</a:t>
            </a:r>
            <a:r>
              <a:rPr dirty="0" sz="2000" spc="-275">
                <a:solidFill>
                  <a:srgbClr val="003265"/>
                </a:solidFill>
                <a:latin typeface="Arial"/>
                <a:cs typeface="Arial"/>
              </a:rPr>
              <a:t> </a:t>
            </a:r>
            <a:r>
              <a:rPr dirty="0" sz="2000">
                <a:solidFill>
                  <a:srgbClr val="003265"/>
                </a:solidFill>
                <a:latin typeface="Arial"/>
                <a:cs typeface="Arial"/>
              </a:rPr>
              <a:t>feasible</a:t>
            </a:r>
            <a:endParaRPr sz="2000">
              <a:latin typeface="Arial"/>
              <a:cs typeface="Arial"/>
            </a:endParaRPr>
          </a:p>
          <a:p>
            <a:pPr marL="38100">
              <a:lnSpc>
                <a:spcPts val="2280"/>
              </a:lnSpc>
            </a:pPr>
            <a:r>
              <a:rPr dirty="0" sz="2000">
                <a:solidFill>
                  <a:srgbClr val="003265"/>
                </a:solidFill>
                <a:latin typeface="Arial"/>
                <a:cs typeface="Arial"/>
              </a:rPr>
              <a:t>success </a:t>
            </a:r>
            <a:r>
              <a:rPr dirty="0" sz="2000" spc="-5">
                <a:solidFill>
                  <a:srgbClr val="003265"/>
                </a:solidFill>
                <a:latin typeface="Arial"/>
                <a:cs typeface="Arial"/>
              </a:rPr>
              <a:t>with </a:t>
            </a:r>
            <a:r>
              <a:rPr dirty="0" sz="2000">
                <a:solidFill>
                  <a:srgbClr val="003265"/>
                </a:solidFill>
                <a:latin typeface="Arial"/>
                <a:cs typeface="Arial"/>
              </a:rPr>
              <a:t>expert systems, neural nets </a:t>
            </a:r>
            <a:r>
              <a:rPr dirty="0" sz="2000" spc="-5">
                <a:solidFill>
                  <a:srgbClr val="003265"/>
                </a:solidFill>
                <a:latin typeface="Arial"/>
                <a:cs typeface="Arial"/>
              </a:rPr>
              <a:t>revisited, </a:t>
            </a:r>
            <a:r>
              <a:rPr dirty="0" sz="2000" spc="5">
                <a:solidFill>
                  <a:srgbClr val="003265"/>
                </a:solidFill>
                <a:latin typeface="Arial"/>
                <a:cs typeface="Arial"/>
              </a:rPr>
              <a:t>5</a:t>
            </a:r>
            <a:r>
              <a:rPr dirty="0" baseline="25641" sz="1950" spc="7">
                <a:solidFill>
                  <a:srgbClr val="003265"/>
                </a:solidFill>
                <a:latin typeface="Arial"/>
                <a:cs typeface="Arial"/>
              </a:rPr>
              <a:t>th</a:t>
            </a:r>
            <a:r>
              <a:rPr dirty="0" baseline="25641" sz="1950" spc="37">
                <a:solidFill>
                  <a:srgbClr val="003265"/>
                </a:solidFill>
                <a:latin typeface="Arial"/>
                <a:cs typeface="Arial"/>
              </a:rPr>
              <a:t> </a:t>
            </a:r>
            <a:r>
              <a:rPr dirty="0" sz="2000">
                <a:solidFill>
                  <a:srgbClr val="003265"/>
                </a:solidFill>
                <a:latin typeface="Arial"/>
                <a:cs typeface="Arial"/>
              </a:rPr>
              <a:t>Generation</a:t>
            </a:r>
            <a:endParaRPr sz="2000">
              <a:latin typeface="Arial"/>
              <a:cs typeface="Arial"/>
            </a:endParaRPr>
          </a:p>
        </p:txBody>
      </p:sp>
      <p:sp>
        <p:nvSpPr>
          <p:cNvPr id="5" name="object 5"/>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6" name="object 6"/>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7" name="object 7"/>
          <p:cNvSpPr txBox="1"/>
          <p:nvPr/>
        </p:nvSpPr>
        <p:spPr>
          <a:xfrm>
            <a:off x="1758557" y="3895019"/>
            <a:ext cx="818515" cy="330835"/>
          </a:xfrm>
          <a:prstGeom prst="rect">
            <a:avLst/>
          </a:prstGeom>
        </p:spPr>
        <p:txBody>
          <a:bodyPr wrap="square" lIns="0" tIns="12700" rIns="0" bIns="0" rtlCol="0" vert="horz">
            <a:spAutoFit/>
          </a:bodyPr>
          <a:lstStyle/>
          <a:p>
            <a:pPr marL="12700">
              <a:lnSpc>
                <a:spcPct val="100000"/>
              </a:lnSpc>
              <a:spcBef>
                <a:spcPts val="100"/>
              </a:spcBef>
            </a:pPr>
            <a:r>
              <a:rPr dirty="0" sz="2000" spc="-5">
                <a:solidFill>
                  <a:srgbClr val="003265"/>
                </a:solidFill>
                <a:latin typeface="Arial"/>
                <a:cs typeface="Arial"/>
              </a:rPr>
              <a:t>P</a:t>
            </a:r>
            <a:r>
              <a:rPr dirty="0" sz="2000">
                <a:solidFill>
                  <a:srgbClr val="003265"/>
                </a:solidFill>
                <a:latin typeface="Arial"/>
                <a:cs typeface="Arial"/>
              </a:rPr>
              <a:t>ro</a:t>
            </a:r>
            <a:r>
              <a:rPr dirty="0" sz="2000" spc="-5">
                <a:solidFill>
                  <a:srgbClr val="003265"/>
                </a:solidFill>
                <a:latin typeface="Arial"/>
                <a:cs typeface="Arial"/>
              </a:rPr>
              <a:t>j</a:t>
            </a:r>
            <a:r>
              <a:rPr dirty="0" sz="2000">
                <a:solidFill>
                  <a:srgbClr val="003265"/>
                </a:solidFill>
                <a:latin typeface="Arial"/>
                <a:cs typeface="Arial"/>
              </a:rPr>
              <a:t>e</a:t>
            </a:r>
            <a:r>
              <a:rPr dirty="0" sz="2000" spc="5">
                <a:solidFill>
                  <a:srgbClr val="003265"/>
                </a:solidFill>
                <a:latin typeface="Arial"/>
                <a:cs typeface="Arial"/>
              </a:rPr>
              <a:t>c</a:t>
            </a:r>
            <a:r>
              <a:rPr dirty="0" sz="2000">
                <a:solidFill>
                  <a:srgbClr val="003265"/>
                </a:solidFill>
                <a:latin typeface="Arial"/>
                <a:cs typeface="Arial"/>
              </a:rPr>
              <a:t>t</a:t>
            </a:r>
            <a:endParaRPr sz="2000">
              <a:latin typeface="Arial"/>
              <a:cs typeface="Arial"/>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33</a:t>
            </a:fld>
          </a:p>
        </p:txBody>
      </p:sp>
      <p:sp>
        <p:nvSpPr>
          <p:cNvPr id="10" name="object 10"/>
          <p:cNvSpPr txBox="1"/>
          <p:nvPr/>
        </p:nvSpPr>
        <p:spPr>
          <a:xfrm>
            <a:off x="6732478" y="692461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8" name="object 8"/>
          <p:cNvSpPr txBox="1"/>
          <p:nvPr/>
        </p:nvSpPr>
        <p:spPr>
          <a:xfrm>
            <a:off x="1872844" y="4443612"/>
            <a:ext cx="6941184" cy="1092835"/>
          </a:xfrm>
          <a:prstGeom prst="rect">
            <a:avLst/>
          </a:prstGeom>
        </p:spPr>
        <p:txBody>
          <a:bodyPr wrap="square" lIns="0" tIns="12700" rIns="0" bIns="0" rtlCol="0" vert="horz">
            <a:spAutoFit/>
          </a:bodyPr>
          <a:lstStyle/>
          <a:p>
            <a:pPr marL="167640" indent="-155575">
              <a:lnSpc>
                <a:spcPts val="2280"/>
              </a:lnSpc>
              <a:spcBef>
                <a:spcPts val="100"/>
              </a:spcBef>
              <a:buChar char="•"/>
              <a:tabLst>
                <a:tab pos="168275" algn="l"/>
              </a:tabLst>
            </a:pPr>
            <a:r>
              <a:rPr dirty="0" sz="2000">
                <a:solidFill>
                  <a:srgbClr val="003265"/>
                </a:solidFill>
                <a:latin typeface="Arial"/>
                <a:cs typeface="Arial"/>
              </a:rPr>
              <a:t>XCON </a:t>
            </a:r>
            <a:r>
              <a:rPr dirty="0" sz="2000" spc="-5">
                <a:solidFill>
                  <a:srgbClr val="003265"/>
                </a:solidFill>
                <a:latin typeface="Arial"/>
                <a:cs typeface="Arial"/>
              </a:rPr>
              <a:t>(McDermott): </a:t>
            </a:r>
            <a:r>
              <a:rPr dirty="0" sz="2000">
                <a:solidFill>
                  <a:srgbClr val="003265"/>
                </a:solidFill>
                <a:latin typeface="Arial"/>
                <a:cs typeface="Arial"/>
              </a:rPr>
              <a:t>saved DEC ~ $40M per</a:t>
            </a:r>
            <a:r>
              <a:rPr dirty="0" sz="2000" spc="-165">
                <a:solidFill>
                  <a:srgbClr val="003265"/>
                </a:solidFill>
                <a:latin typeface="Arial"/>
                <a:cs typeface="Arial"/>
              </a:rPr>
              <a:t> </a:t>
            </a:r>
            <a:r>
              <a:rPr dirty="0" sz="2000" spc="-5">
                <a:solidFill>
                  <a:srgbClr val="003265"/>
                </a:solidFill>
                <a:latin typeface="Arial"/>
                <a:cs typeface="Arial"/>
              </a:rPr>
              <a:t>year</a:t>
            </a:r>
            <a:endParaRPr sz="2000">
              <a:latin typeface="Arial"/>
              <a:cs typeface="Arial"/>
            </a:endParaRPr>
          </a:p>
          <a:p>
            <a:pPr marL="167640" marR="208915" indent="-155575">
              <a:lnSpc>
                <a:spcPct val="70000"/>
              </a:lnSpc>
              <a:spcBef>
                <a:spcPts val="600"/>
              </a:spcBef>
              <a:buChar char="•"/>
              <a:tabLst>
                <a:tab pos="168275" algn="l"/>
              </a:tabLst>
            </a:pPr>
            <a:r>
              <a:rPr dirty="0" sz="2000">
                <a:solidFill>
                  <a:srgbClr val="003265"/>
                </a:solidFill>
                <a:latin typeface="Arial"/>
                <a:cs typeface="Arial"/>
              </a:rPr>
              <a:t>neural computing: back-propagation </a:t>
            </a:r>
            <a:r>
              <a:rPr dirty="0" sz="2000" spc="-5">
                <a:solidFill>
                  <a:srgbClr val="003265"/>
                </a:solidFill>
                <a:latin typeface="Arial"/>
                <a:cs typeface="Arial"/>
              </a:rPr>
              <a:t>(Werbos),</a:t>
            </a:r>
            <a:r>
              <a:rPr dirty="0" sz="2000" spc="-240">
                <a:solidFill>
                  <a:srgbClr val="003265"/>
                </a:solidFill>
                <a:latin typeface="Arial"/>
                <a:cs typeface="Arial"/>
              </a:rPr>
              <a:t> </a:t>
            </a:r>
            <a:r>
              <a:rPr dirty="0" sz="2000">
                <a:solidFill>
                  <a:srgbClr val="003265"/>
                </a:solidFill>
                <a:latin typeface="Arial"/>
                <a:cs typeface="Arial"/>
              </a:rPr>
              <a:t>associative  memory</a:t>
            </a:r>
            <a:r>
              <a:rPr dirty="0" sz="2000" spc="-55">
                <a:solidFill>
                  <a:srgbClr val="003265"/>
                </a:solidFill>
                <a:latin typeface="Arial"/>
                <a:cs typeface="Arial"/>
              </a:rPr>
              <a:t> </a:t>
            </a:r>
            <a:r>
              <a:rPr dirty="0" sz="2000">
                <a:solidFill>
                  <a:srgbClr val="003265"/>
                </a:solidFill>
                <a:latin typeface="Arial"/>
                <a:cs typeface="Arial"/>
              </a:rPr>
              <a:t>(Hopfield)</a:t>
            </a:r>
            <a:endParaRPr sz="2000">
              <a:latin typeface="Arial"/>
              <a:cs typeface="Arial"/>
            </a:endParaRPr>
          </a:p>
          <a:p>
            <a:pPr marL="167640" indent="-155575">
              <a:lnSpc>
                <a:spcPts val="2160"/>
              </a:lnSpc>
              <a:buChar char="•"/>
              <a:tabLst>
                <a:tab pos="168275" algn="l"/>
              </a:tabLst>
            </a:pPr>
            <a:r>
              <a:rPr dirty="0" sz="2000" spc="-5">
                <a:solidFill>
                  <a:srgbClr val="003265"/>
                </a:solidFill>
                <a:latin typeface="Arial"/>
                <a:cs typeface="Arial"/>
              </a:rPr>
              <a:t>logic </a:t>
            </a:r>
            <a:r>
              <a:rPr dirty="0" sz="2000">
                <a:solidFill>
                  <a:srgbClr val="003265"/>
                </a:solidFill>
                <a:latin typeface="Arial"/>
                <a:cs typeface="Arial"/>
              </a:rPr>
              <a:t>programming, specialized </a:t>
            </a:r>
            <a:r>
              <a:rPr dirty="0" sz="2000" spc="-5">
                <a:solidFill>
                  <a:srgbClr val="003265"/>
                </a:solidFill>
                <a:latin typeface="Arial"/>
                <a:cs typeface="Arial"/>
              </a:rPr>
              <a:t>AI </a:t>
            </a:r>
            <a:r>
              <a:rPr dirty="0" sz="2000">
                <a:solidFill>
                  <a:srgbClr val="003265"/>
                </a:solidFill>
                <a:latin typeface="Arial"/>
                <a:cs typeface="Arial"/>
              </a:rPr>
              <a:t>technology seen as</a:t>
            </a:r>
            <a:r>
              <a:rPr dirty="0" sz="2000" spc="-285">
                <a:solidFill>
                  <a:srgbClr val="003265"/>
                </a:solidFill>
                <a:latin typeface="Arial"/>
                <a:cs typeface="Arial"/>
              </a:rPr>
              <a:t> </a:t>
            </a:r>
            <a:r>
              <a:rPr dirty="0" sz="2000">
                <a:solidFill>
                  <a:srgbClr val="003265"/>
                </a:solidFill>
                <a:latin typeface="Arial"/>
                <a:cs typeface="Arial"/>
              </a:rPr>
              <a:t>future</a:t>
            </a:r>
            <a:endParaRPr sz="20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741930" cy="574040"/>
          </a:xfrm>
          <a:prstGeom prst="rect"/>
        </p:spPr>
        <p:txBody>
          <a:bodyPr wrap="square" lIns="0" tIns="12700" rIns="0" bIns="0" rtlCol="0" vert="horz">
            <a:spAutoFit/>
          </a:bodyPr>
          <a:lstStyle/>
          <a:p>
            <a:pPr marL="12700">
              <a:lnSpc>
                <a:spcPct val="100000"/>
              </a:lnSpc>
              <a:spcBef>
                <a:spcPts val="100"/>
              </a:spcBef>
            </a:pPr>
            <a:r>
              <a:rPr dirty="0" spc="-5"/>
              <a:t>History of</a:t>
            </a:r>
            <a:r>
              <a:rPr dirty="0" spc="-85"/>
              <a:t> </a:t>
            </a:r>
            <a:r>
              <a:rPr dirty="0"/>
              <a:t>AI</a:t>
            </a:r>
          </a:p>
        </p:txBody>
      </p:sp>
      <p:sp>
        <p:nvSpPr>
          <p:cNvPr id="3" name="object 3"/>
          <p:cNvSpPr txBox="1"/>
          <p:nvPr/>
        </p:nvSpPr>
        <p:spPr>
          <a:xfrm>
            <a:off x="984426" y="2825269"/>
            <a:ext cx="4837430" cy="299720"/>
          </a:xfrm>
          <a:prstGeom prst="rect">
            <a:avLst/>
          </a:prstGeom>
        </p:spPr>
        <p:txBody>
          <a:bodyPr wrap="square" lIns="0" tIns="12700" rIns="0" bIns="0" rtlCol="0" vert="horz">
            <a:spAutoFit/>
          </a:bodyPr>
          <a:lstStyle/>
          <a:p>
            <a:pPr marL="12700">
              <a:lnSpc>
                <a:spcPct val="100000"/>
              </a:lnSpc>
              <a:spcBef>
                <a:spcPts val="100"/>
              </a:spcBef>
            </a:pPr>
            <a:r>
              <a:rPr dirty="0" sz="1800" spc="-10">
                <a:solidFill>
                  <a:srgbClr val="003265"/>
                </a:solidFill>
                <a:latin typeface="Arial"/>
                <a:cs typeface="Arial"/>
              </a:rPr>
              <a:t>1990's </a:t>
            </a:r>
            <a:r>
              <a:rPr dirty="0" sz="1800">
                <a:solidFill>
                  <a:srgbClr val="003265"/>
                </a:solidFill>
                <a:latin typeface="Arial"/>
                <a:cs typeface="Arial"/>
              </a:rPr>
              <a:t>– </a:t>
            </a:r>
            <a:r>
              <a:rPr dirty="0" sz="1800" spc="-10">
                <a:solidFill>
                  <a:srgbClr val="003265"/>
                </a:solidFill>
                <a:latin typeface="Arial"/>
                <a:cs typeface="Arial"/>
              </a:rPr>
              <a:t>again, </a:t>
            </a:r>
            <a:r>
              <a:rPr dirty="0" sz="1800" spc="-5">
                <a:solidFill>
                  <a:srgbClr val="003265"/>
                </a:solidFill>
                <a:latin typeface="Arial"/>
                <a:cs typeface="Arial"/>
              </a:rPr>
              <a:t>failed </a:t>
            </a:r>
            <a:r>
              <a:rPr dirty="0" sz="1800">
                <a:solidFill>
                  <a:srgbClr val="003265"/>
                </a:solidFill>
                <a:latin typeface="Arial"/>
                <a:cs typeface="Arial"/>
              </a:rPr>
              <a:t>to </a:t>
            </a:r>
            <a:r>
              <a:rPr dirty="0" sz="1800" spc="-5">
                <a:solidFill>
                  <a:srgbClr val="003265"/>
                </a:solidFill>
                <a:latin typeface="Arial"/>
                <a:cs typeface="Arial"/>
              </a:rPr>
              <a:t>meet </a:t>
            </a:r>
            <a:r>
              <a:rPr dirty="0" sz="1800" spc="-10">
                <a:solidFill>
                  <a:srgbClr val="003265"/>
                </a:solidFill>
                <a:latin typeface="Arial"/>
                <a:cs typeface="Arial"/>
              </a:rPr>
              <a:t>high</a:t>
            </a:r>
            <a:r>
              <a:rPr dirty="0" sz="1800" spc="45">
                <a:solidFill>
                  <a:srgbClr val="003265"/>
                </a:solidFill>
                <a:latin typeface="Arial"/>
                <a:cs typeface="Arial"/>
              </a:rPr>
              <a:t> </a:t>
            </a:r>
            <a:r>
              <a:rPr dirty="0" sz="1800" spc="-10">
                <a:solidFill>
                  <a:srgbClr val="003265"/>
                </a:solidFill>
                <a:latin typeface="Arial"/>
                <a:cs typeface="Arial"/>
              </a:rPr>
              <a:t>expectations</a:t>
            </a:r>
            <a:endParaRPr sz="1800">
              <a:latin typeface="Arial"/>
              <a:cs typeface="Arial"/>
            </a:endParaRPr>
          </a:p>
        </p:txBody>
      </p:sp>
      <p:sp>
        <p:nvSpPr>
          <p:cNvPr id="4" name="object 4"/>
          <p:cNvSpPr txBox="1"/>
          <p:nvPr/>
        </p:nvSpPr>
        <p:spPr>
          <a:xfrm>
            <a:off x="1555878" y="3373865"/>
            <a:ext cx="7905750" cy="605155"/>
          </a:xfrm>
          <a:prstGeom prst="rect">
            <a:avLst/>
          </a:prstGeom>
        </p:spPr>
        <p:txBody>
          <a:bodyPr wrap="square" lIns="0" tIns="47625" rIns="0" bIns="0" rtlCol="0" vert="horz">
            <a:spAutoFit/>
          </a:bodyPr>
          <a:lstStyle/>
          <a:p>
            <a:pPr marL="12700" marR="5080">
              <a:lnSpc>
                <a:spcPts val="2160"/>
              </a:lnSpc>
              <a:spcBef>
                <a:spcPts val="375"/>
              </a:spcBef>
            </a:pPr>
            <a:r>
              <a:rPr dirty="0" sz="2000">
                <a:solidFill>
                  <a:srgbClr val="003265"/>
                </a:solidFill>
                <a:latin typeface="Arial"/>
                <a:cs typeface="Arial"/>
              </a:rPr>
              <a:t>so, backed up and focused : embedded </a:t>
            </a:r>
            <a:r>
              <a:rPr dirty="0" sz="2000" spc="-5">
                <a:solidFill>
                  <a:srgbClr val="003265"/>
                </a:solidFill>
                <a:latin typeface="Arial"/>
                <a:cs typeface="Arial"/>
              </a:rPr>
              <a:t>intelligent </a:t>
            </a:r>
            <a:r>
              <a:rPr dirty="0" sz="2000">
                <a:solidFill>
                  <a:srgbClr val="003265"/>
                </a:solidFill>
                <a:latin typeface="Arial"/>
                <a:cs typeface="Arial"/>
              </a:rPr>
              <a:t>systems, agents,</a:t>
            </a:r>
            <a:r>
              <a:rPr dirty="0" sz="2000" spc="-229">
                <a:solidFill>
                  <a:srgbClr val="003265"/>
                </a:solidFill>
                <a:latin typeface="Arial"/>
                <a:cs typeface="Arial"/>
              </a:rPr>
              <a:t> </a:t>
            </a:r>
            <a:r>
              <a:rPr dirty="0" sz="2000">
                <a:solidFill>
                  <a:srgbClr val="003265"/>
                </a:solidFill>
                <a:latin typeface="Arial"/>
                <a:cs typeface="Arial"/>
              </a:rPr>
              <a:t>…  </a:t>
            </a:r>
            <a:r>
              <a:rPr dirty="0" sz="2000" spc="-5">
                <a:solidFill>
                  <a:srgbClr val="003265"/>
                </a:solidFill>
                <a:latin typeface="Arial"/>
                <a:cs typeface="Arial"/>
              </a:rPr>
              <a:t>hybrid </a:t>
            </a:r>
            <a:r>
              <a:rPr dirty="0" sz="2000">
                <a:solidFill>
                  <a:srgbClr val="003265"/>
                </a:solidFill>
                <a:latin typeface="Arial"/>
                <a:cs typeface="Arial"/>
              </a:rPr>
              <a:t>approaches: </a:t>
            </a:r>
            <a:r>
              <a:rPr dirty="0" sz="2000" spc="-5">
                <a:solidFill>
                  <a:srgbClr val="003265"/>
                </a:solidFill>
                <a:latin typeface="Arial"/>
                <a:cs typeface="Arial"/>
              </a:rPr>
              <a:t>logic </a:t>
            </a:r>
            <a:r>
              <a:rPr dirty="0" sz="2000">
                <a:solidFill>
                  <a:srgbClr val="003265"/>
                </a:solidFill>
                <a:latin typeface="Arial"/>
                <a:cs typeface="Arial"/>
              </a:rPr>
              <a:t>+ neural nets + genetic algorithms + fuzzy</a:t>
            </a:r>
            <a:r>
              <a:rPr dirty="0" sz="2000" spc="-240">
                <a:solidFill>
                  <a:srgbClr val="003265"/>
                </a:solidFill>
                <a:latin typeface="Arial"/>
                <a:cs typeface="Arial"/>
              </a:rPr>
              <a:t> </a:t>
            </a:r>
            <a:r>
              <a:rPr dirty="0" sz="2000">
                <a:solidFill>
                  <a:srgbClr val="003265"/>
                </a:solidFill>
                <a:latin typeface="Arial"/>
                <a:cs typeface="Arial"/>
              </a:rPr>
              <a:t>+</a:t>
            </a:r>
            <a:endParaRPr sz="2000">
              <a:latin typeface="Arial"/>
              <a:cs typeface="Arial"/>
            </a:endParaRPr>
          </a:p>
        </p:txBody>
      </p:sp>
      <p:sp>
        <p:nvSpPr>
          <p:cNvPr id="5" name="object 5"/>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6" name="object 6"/>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7" name="object 7"/>
          <p:cNvSpPr txBox="1"/>
          <p:nvPr/>
        </p:nvSpPr>
        <p:spPr>
          <a:xfrm>
            <a:off x="1758557" y="3861491"/>
            <a:ext cx="280035" cy="330835"/>
          </a:xfrm>
          <a:prstGeom prst="rect">
            <a:avLst/>
          </a:prstGeom>
        </p:spPr>
        <p:txBody>
          <a:bodyPr wrap="square" lIns="0" tIns="12700" rIns="0" bIns="0" rtlCol="0" vert="horz">
            <a:spAutoFit/>
          </a:bodyPr>
          <a:lstStyle/>
          <a:p>
            <a:pPr marL="12700">
              <a:lnSpc>
                <a:spcPct val="100000"/>
              </a:lnSpc>
              <a:spcBef>
                <a:spcPts val="100"/>
              </a:spcBef>
            </a:pPr>
            <a:r>
              <a:rPr dirty="0" sz="2000">
                <a:solidFill>
                  <a:srgbClr val="003265"/>
                </a:solidFill>
                <a:latin typeface="Arial"/>
                <a:cs typeface="Arial"/>
              </a:rPr>
              <a:t>…</a:t>
            </a:r>
            <a:endParaRPr sz="2000">
              <a:latin typeface="Arial"/>
              <a:cs typeface="Arial"/>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33</a:t>
            </a:fld>
          </a:p>
        </p:txBody>
      </p:sp>
      <p:sp>
        <p:nvSpPr>
          <p:cNvPr id="10" name="object 10"/>
          <p:cNvSpPr txBox="1"/>
          <p:nvPr/>
        </p:nvSpPr>
        <p:spPr>
          <a:xfrm>
            <a:off x="6732478" y="692461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8" name="object 8"/>
          <p:cNvSpPr txBox="1"/>
          <p:nvPr/>
        </p:nvSpPr>
        <p:spPr>
          <a:xfrm>
            <a:off x="1872844" y="4410096"/>
            <a:ext cx="7539355" cy="1519555"/>
          </a:xfrm>
          <a:prstGeom prst="rect">
            <a:avLst/>
          </a:prstGeom>
        </p:spPr>
        <p:txBody>
          <a:bodyPr wrap="square" lIns="0" tIns="104139" rIns="0" bIns="0" rtlCol="0" vert="horz">
            <a:spAutoFit/>
          </a:bodyPr>
          <a:lstStyle/>
          <a:p>
            <a:pPr marL="167640" marR="620395" indent="-155575">
              <a:lnSpc>
                <a:spcPct val="70000"/>
              </a:lnSpc>
              <a:spcBef>
                <a:spcPts val="819"/>
              </a:spcBef>
              <a:buChar char="•"/>
              <a:tabLst>
                <a:tab pos="168275" algn="l"/>
              </a:tabLst>
            </a:pPr>
            <a:r>
              <a:rPr dirty="0" sz="2000">
                <a:solidFill>
                  <a:srgbClr val="003265"/>
                </a:solidFill>
                <a:latin typeface="Arial"/>
                <a:cs typeface="Arial"/>
              </a:rPr>
              <a:t>CYC (Lenat): far-reaching project </a:t>
            </a:r>
            <a:r>
              <a:rPr dirty="0" sz="2000" spc="-5">
                <a:solidFill>
                  <a:srgbClr val="003265"/>
                </a:solidFill>
                <a:latin typeface="Arial"/>
                <a:cs typeface="Arial"/>
              </a:rPr>
              <a:t>to </a:t>
            </a:r>
            <a:r>
              <a:rPr dirty="0" sz="2000">
                <a:solidFill>
                  <a:srgbClr val="003265"/>
                </a:solidFill>
                <a:latin typeface="Arial"/>
                <a:cs typeface="Arial"/>
              </a:rPr>
              <a:t>capture</a:t>
            </a:r>
            <a:r>
              <a:rPr dirty="0" sz="2000" spc="-240">
                <a:solidFill>
                  <a:srgbClr val="003265"/>
                </a:solidFill>
                <a:latin typeface="Arial"/>
                <a:cs typeface="Arial"/>
              </a:rPr>
              <a:t> </a:t>
            </a:r>
            <a:r>
              <a:rPr dirty="0" sz="2000">
                <a:solidFill>
                  <a:srgbClr val="003265"/>
                </a:solidFill>
                <a:latin typeface="Arial"/>
                <a:cs typeface="Arial"/>
              </a:rPr>
              <a:t>common-sense  reasoning</a:t>
            </a:r>
            <a:endParaRPr sz="2000">
              <a:latin typeface="Arial"/>
              <a:cs typeface="Arial"/>
            </a:endParaRPr>
          </a:p>
          <a:p>
            <a:pPr marL="167640" marR="718185" indent="-155575">
              <a:lnSpc>
                <a:spcPct val="70000"/>
              </a:lnSpc>
              <a:spcBef>
                <a:spcPts val="480"/>
              </a:spcBef>
              <a:buChar char="•"/>
              <a:tabLst>
                <a:tab pos="168275" algn="l"/>
              </a:tabLst>
            </a:pPr>
            <a:r>
              <a:rPr dirty="0" sz="2000">
                <a:solidFill>
                  <a:srgbClr val="003265"/>
                </a:solidFill>
                <a:latin typeface="Arial"/>
                <a:cs typeface="Arial"/>
              </a:rPr>
              <a:t>Society of </a:t>
            </a:r>
            <a:r>
              <a:rPr dirty="0" sz="2000" spc="-5">
                <a:solidFill>
                  <a:srgbClr val="003265"/>
                </a:solidFill>
                <a:latin typeface="Arial"/>
                <a:cs typeface="Arial"/>
              </a:rPr>
              <a:t>Mind </a:t>
            </a:r>
            <a:r>
              <a:rPr dirty="0" sz="2000">
                <a:solidFill>
                  <a:srgbClr val="003265"/>
                </a:solidFill>
                <a:latin typeface="Arial"/>
                <a:cs typeface="Arial"/>
              </a:rPr>
              <a:t>(Minsky): </a:t>
            </a:r>
            <a:r>
              <a:rPr dirty="0" sz="2000" spc="-5">
                <a:solidFill>
                  <a:srgbClr val="003265"/>
                </a:solidFill>
                <a:latin typeface="Arial"/>
                <a:cs typeface="Arial"/>
              </a:rPr>
              <a:t>intelligence is </a:t>
            </a:r>
            <a:r>
              <a:rPr dirty="0" sz="2000">
                <a:solidFill>
                  <a:srgbClr val="003265"/>
                </a:solidFill>
                <a:latin typeface="Arial"/>
                <a:cs typeface="Arial"/>
              </a:rPr>
              <a:t>product of</a:t>
            </a:r>
            <a:r>
              <a:rPr dirty="0" sz="2000" spc="-130">
                <a:solidFill>
                  <a:srgbClr val="003265"/>
                </a:solidFill>
                <a:latin typeface="Arial"/>
                <a:cs typeface="Arial"/>
              </a:rPr>
              <a:t> </a:t>
            </a:r>
            <a:r>
              <a:rPr dirty="0" sz="2000">
                <a:solidFill>
                  <a:srgbClr val="003265"/>
                </a:solidFill>
                <a:latin typeface="Arial"/>
                <a:cs typeface="Arial"/>
              </a:rPr>
              <a:t>complex  interactions of simple</a:t>
            </a:r>
            <a:r>
              <a:rPr dirty="0" sz="2000" spc="-90">
                <a:solidFill>
                  <a:srgbClr val="003265"/>
                </a:solidFill>
                <a:latin typeface="Arial"/>
                <a:cs typeface="Arial"/>
              </a:rPr>
              <a:t> </a:t>
            </a:r>
            <a:r>
              <a:rPr dirty="0" sz="2000">
                <a:solidFill>
                  <a:srgbClr val="003265"/>
                </a:solidFill>
                <a:latin typeface="Arial"/>
                <a:cs typeface="Arial"/>
              </a:rPr>
              <a:t>agents</a:t>
            </a:r>
            <a:endParaRPr sz="2000">
              <a:latin typeface="Arial"/>
              <a:cs typeface="Arial"/>
            </a:endParaRPr>
          </a:p>
          <a:p>
            <a:pPr marL="167640" marR="5080" indent="-155575">
              <a:lnSpc>
                <a:spcPct val="70000"/>
              </a:lnSpc>
              <a:spcBef>
                <a:spcPts val="480"/>
              </a:spcBef>
              <a:buChar char="•"/>
              <a:tabLst>
                <a:tab pos="168275" algn="l"/>
              </a:tabLst>
            </a:pPr>
            <a:r>
              <a:rPr dirty="0" sz="2000">
                <a:solidFill>
                  <a:srgbClr val="003265"/>
                </a:solidFill>
                <a:latin typeface="Arial"/>
                <a:cs typeface="Arial"/>
              </a:rPr>
              <a:t>Deep </a:t>
            </a:r>
            <a:r>
              <a:rPr dirty="0" sz="2000" spc="-5">
                <a:solidFill>
                  <a:srgbClr val="003265"/>
                </a:solidFill>
                <a:latin typeface="Arial"/>
                <a:cs typeface="Arial"/>
              </a:rPr>
              <a:t>Blue </a:t>
            </a:r>
            <a:r>
              <a:rPr dirty="0" sz="2000">
                <a:solidFill>
                  <a:srgbClr val="003265"/>
                </a:solidFill>
                <a:latin typeface="Arial"/>
                <a:cs typeface="Arial"/>
              </a:rPr>
              <a:t>(formerly Deep Thought): defeated Kasparov </a:t>
            </a:r>
            <a:r>
              <a:rPr dirty="0" sz="2000" spc="-5">
                <a:solidFill>
                  <a:srgbClr val="003265"/>
                </a:solidFill>
                <a:latin typeface="Arial"/>
                <a:cs typeface="Arial"/>
              </a:rPr>
              <a:t>in</a:t>
            </a:r>
            <a:r>
              <a:rPr dirty="0" sz="2000" spc="-265">
                <a:solidFill>
                  <a:srgbClr val="003265"/>
                </a:solidFill>
                <a:latin typeface="Arial"/>
                <a:cs typeface="Arial"/>
              </a:rPr>
              <a:t> </a:t>
            </a:r>
            <a:r>
              <a:rPr dirty="0" sz="2000">
                <a:solidFill>
                  <a:srgbClr val="003265"/>
                </a:solidFill>
                <a:latin typeface="Arial"/>
                <a:cs typeface="Arial"/>
              </a:rPr>
              <a:t>Speed  Chess </a:t>
            </a:r>
            <a:r>
              <a:rPr dirty="0" sz="2000" spc="-5">
                <a:solidFill>
                  <a:srgbClr val="003265"/>
                </a:solidFill>
                <a:latin typeface="Arial"/>
                <a:cs typeface="Arial"/>
              </a:rPr>
              <a:t>in</a:t>
            </a:r>
            <a:r>
              <a:rPr dirty="0" sz="2000" spc="-45">
                <a:solidFill>
                  <a:srgbClr val="003265"/>
                </a:solidFill>
                <a:latin typeface="Arial"/>
                <a:cs typeface="Arial"/>
              </a:rPr>
              <a:t> </a:t>
            </a:r>
            <a:r>
              <a:rPr dirty="0" sz="2000">
                <a:solidFill>
                  <a:srgbClr val="003265"/>
                </a:solidFill>
                <a:latin typeface="Arial"/>
                <a:cs typeface="Arial"/>
              </a:rPr>
              <a:t>1997</a:t>
            </a:r>
            <a:endParaRPr sz="20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4851400" cy="574040"/>
          </a:xfrm>
          <a:prstGeom prst="rect"/>
        </p:spPr>
        <p:txBody>
          <a:bodyPr wrap="square" lIns="0" tIns="12700" rIns="0" bIns="0" rtlCol="0" vert="horz">
            <a:spAutoFit/>
          </a:bodyPr>
          <a:lstStyle/>
          <a:p>
            <a:pPr marL="12700">
              <a:lnSpc>
                <a:spcPct val="100000"/>
              </a:lnSpc>
              <a:spcBef>
                <a:spcPts val="100"/>
              </a:spcBef>
            </a:pPr>
            <a:r>
              <a:rPr dirty="0" spc="-5"/>
              <a:t>The Foundations of</a:t>
            </a:r>
            <a:r>
              <a:rPr dirty="0" spc="-45"/>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38" y="2708479"/>
            <a:ext cx="6779259" cy="3813810"/>
          </a:xfrm>
          <a:prstGeom prst="rect">
            <a:avLst/>
          </a:prstGeom>
        </p:spPr>
        <p:txBody>
          <a:bodyPr wrap="square" lIns="0" tIns="83185" rIns="0" bIns="0" rtlCol="0" vert="horz">
            <a:spAutoFit/>
          </a:bodyPr>
          <a:lstStyle/>
          <a:p>
            <a:pPr marL="354965" indent="-342900">
              <a:lnSpc>
                <a:spcPct val="100000"/>
              </a:lnSpc>
              <a:spcBef>
                <a:spcPts val="655"/>
              </a:spcBef>
              <a:buSzPct val="119642"/>
              <a:buFont typeface="Wingdings"/>
              <a:buChar char=""/>
              <a:tabLst>
                <a:tab pos="355600" algn="l"/>
              </a:tabLst>
            </a:pPr>
            <a:r>
              <a:rPr dirty="0" sz="2800" spc="-5">
                <a:solidFill>
                  <a:srgbClr val="003265"/>
                </a:solidFill>
                <a:latin typeface="Arial"/>
                <a:cs typeface="Arial"/>
              </a:rPr>
              <a:t>Philosophy (423 </a:t>
            </a:r>
            <a:r>
              <a:rPr dirty="0" sz="2800" spc="-10">
                <a:solidFill>
                  <a:srgbClr val="003265"/>
                </a:solidFill>
                <a:latin typeface="Arial"/>
                <a:cs typeface="Arial"/>
              </a:rPr>
              <a:t>BC </a:t>
            </a:r>
            <a:r>
              <a:rPr dirty="0" sz="2800" spc="-5">
                <a:solidFill>
                  <a:srgbClr val="003265"/>
                </a:solidFill>
                <a:latin typeface="Symbol"/>
                <a:cs typeface="Symbol"/>
              </a:rPr>
              <a:t></a:t>
            </a:r>
            <a:r>
              <a:rPr dirty="0" sz="2800" spc="105">
                <a:solidFill>
                  <a:srgbClr val="003265"/>
                </a:solidFill>
                <a:latin typeface="Times New Roman"/>
                <a:cs typeface="Times New Roman"/>
              </a:rPr>
              <a:t> </a:t>
            </a:r>
            <a:r>
              <a:rPr dirty="0" sz="2800" spc="-5">
                <a:solidFill>
                  <a:srgbClr val="003265"/>
                </a:solidFill>
                <a:latin typeface="Arial"/>
                <a:cs typeface="Arial"/>
              </a:rPr>
              <a:t>present):</a:t>
            </a:r>
            <a:endParaRPr sz="2800">
              <a:latin typeface="Arial"/>
              <a:cs typeface="Arial"/>
            </a:endParaRPr>
          </a:p>
          <a:p>
            <a:pPr lvl="1" marL="1134110" indent="-208279">
              <a:lnSpc>
                <a:spcPct val="100000"/>
              </a:lnSpc>
              <a:spcBef>
                <a:spcPts val="690"/>
              </a:spcBef>
              <a:buFont typeface="Symbol"/>
              <a:buChar char=""/>
              <a:tabLst>
                <a:tab pos="1134745" algn="l"/>
              </a:tabLst>
            </a:pPr>
            <a:r>
              <a:rPr dirty="0" sz="2000">
                <a:solidFill>
                  <a:srgbClr val="003265"/>
                </a:solidFill>
                <a:latin typeface="Arial"/>
                <a:cs typeface="Arial"/>
              </a:rPr>
              <a:t>Logic, methods of</a:t>
            </a:r>
            <a:r>
              <a:rPr dirty="0" sz="2000" spc="-70">
                <a:solidFill>
                  <a:srgbClr val="003265"/>
                </a:solidFill>
                <a:latin typeface="Arial"/>
                <a:cs typeface="Arial"/>
              </a:rPr>
              <a:t> </a:t>
            </a:r>
            <a:r>
              <a:rPr dirty="0" sz="2000">
                <a:solidFill>
                  <a:srgbClr val="003265"/>
                </a:solidFill>
                <a:latin typeface="Arial"/>
                <a:cs typeface="Arial"/>
              </a:rPr>
              <a:t>reasoning.</a:t>
            </a:r>
            <a:endParaRPr sz="2000">
              <a:latin typeface="Arial"/>
              <a:cs typeface="Arial"/>
            </a:endParaRPr>
          </a:p>
          <a:p>
            <a:pPr lvl="1" marL="1134110" indent="-208279">
              <a:lnSpc>
                <a:spcPct val="100000"/>
              </a:lnSpc>
              <a:spcBef>
                <a:spcPts val="850"/>
              </a:spcBef>
              <a:buFont typeface="Symbol"/>
              <a:buChar char=""/>
              <a:tabLst>
                <a:tab pos="1134745" algn="l"/>
              </a:tabLst>
            </a:pPr>
            <a:r>
              <a:rPr dirty="0" sz="2000" spc="-5">
                <a:solidFill>
                  <a:srgbClr val="003265"/>
                </a:solidFill>
                <a:latin typeface="Arial"/>
                <a:cs typeface="Arial"/>
              </a:rPr>
              <a:t>Mind </a:t>
            </a:r>
            <a:r>
              <a:rPr dirty="0" sz="2000">
                <a:solidFill>
                  <a:srgbClr val="003265"/>
                </a:solidFill>
                <a:latin typeface="Arial"/>
                <a:cs typeface="Arial"/>
              </a:rPr>
              <a:t>as a physical</a:t>
            </a:r>
            <a:r>
              <a:rPr dirty="0" sz="2000" spc="-55">
                <a:solidFill>
                  <a:srgbClr val="003265"/>
                </a:solidFill>
                <a:latin typeface="Arial"/>
                <a:cs typeface="Arial"/>
              </a:rPr>
              <a:t> </a:t>
            </a:r>
            <a:r>
              <a:rPr dirty="0" sz="2000">
                <a:solidFill>
                  <a:srgbClr val="003265"/>
                </a:solidFill>
                <a:latin typeface="Arial"/>
                <a:cs typeface="Arial"/>
              </a:rPr>
              <a:t>system.</a:t>
            </a:r>
            <a:endParaRPr sz="2000">
              <a:latin typeface="Arial"/>
              <a:cs typeface="Arial"/>
            </a:endParaRPr>
          </a:p>
          <a:p>
            <a:pPr lvl="1" marL="1134110" indent="-208279">
              <a:lnSpc>
                <a:spcPct val="100000"/>
              </a:lnSpc>
              <a:spcBef>
                <a:spcPts val="480"/>
              </a:spcBef>
              <a:buFont typeface="Symbol"/>
              <a:buChar char=""/>
              <a:tabLst>
                <a:tab pos="1134745" algn="l"/>
              </a:tabLst>
            </a:pPr>
            <a:r>
              <a:rPr dirty="0" sz="2000">
                <a:solidFill>
                  <a:srgbClr val="003265"/>
                </a:solidFill>
                <a:latin typeface="Arial"/>
                <a:cs typeface="Arial"/>
              </a:rPr>
              <a:t>Foundations of learning, language, and</a:t>
            </a:r>
            <a:r>
              <a:rPr dirty="0" sz="2000" spc="-135">
                <a:solidFill>
                  <a:srgbClr val="003265"/>
                </a:solidFill>
                <a:latin typeface="Arial"/>
                <a:cs typeface="Arial"/>
              </a:rPr>
              <a:t> </a:t>
            </a:r>
            <a:r>
              <a:rPr dirty="0" sz="2000" spc="-5">
                <a:solidFill>
                  <a:srgbClr val="003265"/>
                </a:solidFill>
                <a:latin typeface="Arial"/>
                <a:cs typeface="Arial"/>
              </a:rPr>
              <a:t>rationality.</a:t>
            </a:r>
            <a:endParaRPr sz="2000">
              <a:latin typeface="Arial"/>
              <a:cs typeface="Arial"/>
            </a:endParaRPr>
          </a:p>
          <a:p>
            <a:pPr lvl="1">
              <a:lnSpc>
                <a:spcPct val="100000"/>
              </a:lnSpc>
              <a:spcBef>
                <a:spcPts val="30"/>
              </a:spcBef>
              <a:buClr>
                <a:srgbClr val="003265"/>
              </a:buClr>
              <a:buFont typeface="Symbol"/>
              <a:buChar char=""/>
            </a:pPr>
            <a:endParaRPr sz="2400">
              <a:latin typeface="Arial"/>
              <a:cs typeface="Arial"/>
            </a:endParaRPr>
          </a:p>
          <a:p>
            <a:pPr marL="354965" indent="-342900">
              <a:lnSpc>
                <a:spcPct val="100000"/>
              </a:lnSpc>
              <a:buSzPct val="119642"/>
              <a:buFont typeface="Wingdings"/>
              <a:buChar char=""/>
              <a:tabLst>
                <a:tab pos="355600" algn="l"/>
              </a:tabLst>
            </a:pPr>
            <a:r>
              <a:rPr dirty="0" sz="2800" spc="-5">
                <a:solidFill>
                  <a:srgbClr val="003265"/>
                </a:solidFill>
                <a:latin typeface="Arial"/>
                <a:cs typeface="Arial"/>
              </a:rPr>
              <a:t>Mathematics (c.800 </a:t>
            </a:r>
            <a:r>
              <a:rPr dirty="0" sz="2800" spc="-5">
                <a:solidFill>
                  <a:srgbClr val="003265"/>
                </a:solidFill>
                <a:latin typeface="Symbol"/>
                <a:cs typeface="Symbol"/>
              </a:rPr>
              <a:t></a:t>
            </a:r>
            <a:r>
              <a:rPr dirty="0" sz="2800" spc="85">
                <a:solidFill>
                  <a:srgbClr val="003265"/>
                </a:solidFill>
                <a:latin typeface="Times New Roman"/>
                <a:cs typeface="Times New Roman"/>
              </a:rPr>
              <a:t> </a:t>
            </a:r>
            <a:r>
              <a:rPr dirty="0" sz="2800" spc="-5">
                <a:solidFill>
                  <a:srgbClr val="003265"/>
                </a:solidFill>
                <a:latin typeface="Arial"/>
                <a:cs typeface="Arial"/>
              </a:rPr>
              <a:t>present):</a:t>
            </a:r>
            <a:endParaRPr sz="2800">
              <a:latin typeface="Arial"/>
              <a:cs typeface="Arial"/>
            </a:endParaRPr>
          </a:p>
          <a:p>
            <a:pPr lvl="1" marL="1134110" indent="-208279">
              <a:lnSpc>
                <a:spcPct val="100000"/>
              </a:lnSpc>
              <a:spcBef>
                <a:spcPts val="690"/>
              </a:spcBef>
              <a:buFont typeface="Symbol"/>
              <a:buChar char=""/>
              <a:tabLst>
                <a:tab pos="1134745" algn="l"/>
              </a:tabLst>
            </a:pPr>
            <a:r>
              <a:rPr dirty="0" sz="2000">
                <a:solidFill>
                  <a:srgbClr val="003265"/>
                </a:solidFill>
                <a:latin typeface="Arial"/>
                <a:cs typeface="Arial"/>
              </a:rPr>
              <a:t>Formal representation and</a:t>
            </a:r>
            <a:r>
              <a:rPr dirty="0" sz="2000" spc="-114">
                <a:solidFill>
                  <a:srgbClr val="003265"/>
                </a:solidFill>
                <a:latin typeface="Arial"/>
                <a:cs typeface="Arial"/>
              </a:rPr>
              <a:t> </a:t>
            </a:r>
            <a:r>
              <a:rPr dirty="0" sz="2000">
                <a:solidFill>
                  <a:srgbClr val="003265"/>
                </a:solidFill>
                <a:latin typeface="Arial"/>
                <a:cs typeface="Arial"/>
              </a:rPr>
              <a:t>proof.</a:t>
            </a:r>
            <a:endParaRPr sz="2000">
              <a:latin typeface="Arial"/>
              <a:cs typeface="Arial"/>
            </a:endParaRPr>
          </a:p>
          <a:p>
            <a:pPr lvl="1" marL="1134110" indent="-208279">
              <a:lnSpc>
                <a:spcPct val="100000"/>
              </a:lnSpc>
              <a:spcBef>
                <a:spcPts val="855"/>
              </a:spcBef>
              <a:buFont typeface="Symbol"/>
              <a:buChar char=""/>
              <a:tabLst>
                <a:tab pos="1134745" algn="l"/>
              </a:tabLst>
            </a:pPr>
            <a:r>
              <a:rPr dirty="0" sz="2000" spc="-5">
                <a:solidFill>
                  <a:srgbClr val="003265"/>
                </a:solidFill>
                <a:latin typeface="Arial"/>
                <a:cs typeface="Arial"/>
              </a:rPr>
              <a:t>Algorithms, </a:t>
            </a:r>
            <a:r>
              <a:rPr dirty="0" sz="2000">
                <a:solidFill>
                  <a:srgbClr val="003265"/>
                </a:solidFill>
                <a:latin typeface="Arial"/>
                <a:cs typeface="Arial"/>
              </a:rPr>
              <a:t>computation, </a:t>
            </a:r>
            <a:r>
              <a:rPr dirty="0" sz="2000" spc="-5">
                <a:solidFill>
                  <a:srgbClr val="003265"/>
                </a:solidFill>
                <a:latin typeface="Arial"/>
                <a:cs typeface="Arial"/>
              </a:rPr>
              <a:t>decidability,</a:t>
            </a:r>
            <a:r>
              <a:rPr dirty="0" sz="2000" spc="-45">
                <a:solidFill>
                  <a:srgbClr val="003265"/>
                </a:solidFill>
                <a:latin typeface="Arial"/>
                <a:cs typeface="Arial"/>
              </a:rPr>
              <a:t> </a:t>
            </a:r>
            <a:r>
              <a:rPr dirty="0" sz="2000" spc="-5">
                <a:solidFill>
                  <a:srgbClr val="003265"/>
                </a:solidFill>
                <a:latin typeface="Arial"/>
                <a:cs typeface="Arial"/>
              </a:rPr>
              <a:t>tractability.</a:t>
            </a:r>
            <a:endParaRPr sz="2000">
              <a:latin typeface="Arial"/>
              <a:cs typeface="Arial"/>
            </a:endParaRPr>
          </a:p>
          <a:p>
            <a:pPr lvl="1" marL="1134110" indent="-208279">
              <a:lnSpc>
                <a:spcPct val="100000"/>
              </a:lnSpc>
              <a:spcBef>
                <a:spcPts val="480"/>
              </a:spcBef>
              <a:buFont typeface="Symbol"/>
              <a:buChar char=""/>
              <a:tabLst>
                <a:tab pos="1134745" algn="l"/>
              </a:tabLst>
            </a:pPr>
            <a:r>
              <a:rPr dirty="0" sz="2000" spc="-5">
                <a:solidFill>
                  <a:srgbClr val="003265"/>
                </a:solidFill>
                <a:latin typeface="Arial"/>
                <a:cs typeface="Arial"/>
              </a:rPr>
              <a:t>Probability.</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33</a:t>
            </a:fld>
          </a:p>
        </p:txBody>
      </p:sp>
      <p:sp>
        <p:nvSpPr>
          <p:cNvPr id="6" name="object 6"/>
          <p:cNvSpPr txBox="1"/>
          <p:nvPr/>
        </p:nvSpPr>
        <p:spPr>
          <a:xfrm>
            <a:off x="6732478" y="692461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4851400" cy="574040"/>
          </a:xfrm>
          <a:prstGeom prst="rect"/>
        </p:spPr>
        <p:txBody>
          <a:bodyPr wrap="square" lIns="0" tIns="12700" rIns="0" bIns="0" rtlCol="0" vert="horz">
            <a:spAutoFit/>
          </a:bodyPr>
          <a:lstStyle/>
          <a:p>
            <a:pPr marL="12700">
              <a:lnSpc>
                <a:spcPct val="100000"/>
              </a:lnSpc>
              <a:spcBef>
                <a:spcPts val="100"/>
              </a:spcBef>
            </a:pPr>
            <a:r>
              <a:rPr dirty="0" spc="-5"/>
              <a:t>The Foundations of</a:t>
            </a:r>
            <a:r>
              <a:rPr dirty="0" spc="-45"/>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38" y="2708479"/>
            <a:ext cx="6170295" cy="3448685"/>
          </a:xfrm>
          <a:prstGeom prst="rect">
            <a:avLst/>
          </a:prstGeom>
        </p:spPr>
        <p:txBody>
          <a:bodyPr wrap="square" lIns="0" tIns="83185" rIns="0" bIns="0" rtlCol="0" vert="horz">
            <a:spAutoFit/>
          </a:bodyPr>
          <a:lstStyle/>
          <a:p>
            <a:pPr marL="354965" indent="-342900">
              <a:lnSpc>
                <a:spcPct val="100000"/>
              </a:lnSpc>
              <a:spcBef>
                <a:spcPts val="655"/>
              </a:spcBef>
              <a:buSzPct val="119642"/>
              <a:buFont typeface="Wingdings"/>
              <a:buChar char=""/>
              <a:tabLst>
                <a:tab pos="355600" algn="l"/>
              </a:tabLst>
            </a:pPr>
            <a:r>
              <a:rPr dirty="0" sz="2800" spc="-5">
                <a:solidFill>
                  <a:srgbClr val="003265"/>
                </a:solidFill>
                <a:latin typeface="Arial"/>
                <a:cs typeface="Arial"/>
              </a:rPr>
              <a:t>Psychology (1879 </a:t>
            </a:r>
            <a:r>
              <a:rPr dirty="0" sz="2800" spc="-5">
                <a:solidFill>
                  <a:srgbClr val="003265"/>
                </a:solidFill>
                <a:latin typeface="Symbol"/>
                <a:cs typeface="Symbol"/>
              </a:rPr>
              <a:t></a:t>
            </a:r>
            <a:r>
              <a:rPr dirty="0" sz="2800" spc="85">
                <a:solidFill>
                  <a:srgbClr val="003265"/>
                </a:solidFill>
                <a:latin typeface="Times New Roman"/>
                <a:cs typeface="Times New Roman"/>
              </a:rPr>
              <a:t> </a:t>
            </a:r>
            <a:r>
              <a:rPr dirty="0" sz="2800" spc="-5">
                <a:solidFill>
                  <a:srgbClr val="003265"/>
                </a:solidFill>
                <a:latin typeface="Arial"/>
                <a:cs typeface="Arial"/>
              </a:rPr>
              <a:t>present):</a:t>
            </a:r>
            <a:endParaRPr sz="2800">
              <a:latin typeface="Arial"/>
              <a:cs typeface="Arial"/>
            </a:endParaRPr>
          </a:p>
          <a:p>
            <a:pPr lvl="1" marL="1134110" indent="-208279">
              <a:lnSpc>
                <a:spcPct val="100000"/>
              </a:lnSpc>
              <a:spcBef>
                <a:spcPts val="690"/>
              </a:spcBef>
              <a:buFont typeface="Symbol"/>
              <a:buChar char=""/>
              <a:tabLst>
                <a:tab pos="1134745" algn="l"/>
              </a:tabLst>
            </a:pPr>
            <a:r>
              <a:rPr dirty="0" sz="2000" spc="-5">
                <a:solidFill>
                  <a:srgbClr val="003265"/>
                </a:solidFill>
                <a:latin typeface="Arial"/>
                <a:cs typeface="Arial"/>
              </a:rPr>
              <a:t>Adaptation.</a:t>
            </a:r>
            <a:endParaRPr sz="2000">
              <a:latin typeface="Arial"/>
              <a:cs typeface="Arial"/>
            </a:endParaRPr>
          </a:p>
          <a:p>
            <a:pPr lvl="1" marL="1134110" indent="-208279">
              <a:lnSpc>
                <a:spcPct val="100000"/>
              </a:lnSpc>
              <a:spcBef>
                <a:spcPts val="850"/>
              </a:spcBef>
              <a:buFont typeface="Symbol"/>
              <a:buChar char=""/>
              <a:tabLst>
                <a:tab pos="1134745" algn="l"/>
              </a:tabLst>
            </a:pPr>
            <a:r>
              <a:rPr dirty="0" sz="2000">
                <a:solidFill>
                  <a:srgbClr val="003265"/>
                </a:solidFill>
                <a:latin typeface="Arial"/>
                <a:cs typeface="Arial"/>
              </a:rPr>
              <a:t>Phenomena of perception and motor</a:t>
            </a:r>
            <a:r>
              <a:rPr dirty="0" sz="2000" spc="-190">
                <a:solidFill>
                  <a:srgbClr val="003265"/>
                </a:solidFill>
                <a:latin typeface="Arial"/>
                <a:cs typeface="Arial"/>
              </a:rPr>
              <a:t> </a:t>
            </a:r>
            <a:r>
              <a:rPr dirty="0" sz="2000">
                <a:solidFill>
                  <a:srgbClr val="003265"/>
                </a:solidFill>
                <a:latin typeface="Arial"/>
                <a:cs typeface="Arial"/>
              </a:rPr>
              <a:t>control.</a:t>
            </a:r>
            <a:endParaRPr sz="2000">
              <a:latin typeface="Arial"/>
              <a:cs typeface="Arial"/>
            </a:endParaRPr>
          </a:p>
          <a:p>
            <a:pPr lvl="1" marL="1134110" indent="-208279">
              <a:lnSpc>
                <a:spcPct val="100000"/>
              </a:lnSpc>
              <a:spcBef>
                <a:spcPts val="480"/>
              </a:spcBef>
              <a:buFont typeface="Symbol"/>
              <a:buChar char=""/>
              <a:tabLst>
                <a:tab pos="1134745" algn="l"/>
              </a:tabLst>
            </a:pPr>
            <a:r>
              <a:rPr dirty="0" sz="2000" spc="-5">
                <a:solidFill>
                  <a:srgbClr val="003265"/>
                </a:solidFill>
                <a:latin typeface="Arial"/>
                <a:cs typeface="Arial"/>
              </a:rPr>
              <a:t>Experimental</a:t>
            </a:r>
            <a:r>
              <a:rPr dirty="0" sz="2000" spc="-25">
                <a:solidFill>
                  <a:srgbClr val="003265"/>
                </a:solidFill>
                <a:latin typeface="Arial"/>
                <a:cs typeface="Arial"/>
              </a:rPr>
              <a:t> </a:t>
            </a:r>
            <a:r>
              <a:rPr dirty="0" sz="2000">
                <a:solidFill>
                  <a:srgbClr val="003265"/>
                </a:solidFill>
                <a:latin typeface="Arial"/>
                <a:cs typeface="Arial"/>
              </a:rPr>
              <a:t>techniques.</a:t>
            </a:r>
            <a:endParaRPr sz="2000">
              <a:latin typeface="Arial"/>
              <a:cs typeface="Arial"/>
            </a:endParaRPr>
          </a:p>
          <a:p>
            <a:pPr lvl="1">
              <a:lnSpc>
                <a:spcPct val="100000"/>
              </a:lnSpc>
              <a:spcBef>
                <a:spcPts val="30"/>
              </a:spcBef>
              <a:buClr>
                <a:srgbClr val="003265"/>
              </a:buClr>
              <a:buFont typeface="Symbol"/>
              <a:buChar char=""/>
            </a:pPr>
            <a:endParaRPr sz="2400">
              <a:latin typeface="Arial"/>
              <a:cs typeface="Arial"/>
            </a:endParaRPr>
          </a:p>
          <a:p>
            <a:pPr marL="354965" indent="-342900">
              <a:lnSpc>
                <a:spcPct val="100000"/>
              </a:lnSpc>
              <a:buSzPct val="119642"/>
              <a:buFont typeface="Wingdings"/>
              <a:buChar char=""/>
              <a:tabLst>
                <a:tab pos="355600" algn="l"/>
              </a:tabLst>
            </a:pPr>
            <a:r>
              <a:rPr dirty="0" sz="2800" spc="-5">
                <a:solidFill>
                  <a:srgbClr val="003265"/>
                </a:solidFill>
                <a:latin typeface="Arial"/>
                <a:cs typeface="Arial"/>
              </a:rPr>
              <a:t>Linguistics (1957 </a:t>
            </a:r>
            <a:r>
              <a:rPr dirty="0" sz="2800" spc="-5">
                <a:solidFill>
                  <a:srgbClr val="003265"/>
                </a:solidFill>
                <a:latin typeface="Symbol"/>
                <a:cs typeface="Symbol"/>
              </a:rPr>
              <a:t></a:t>
            </a:r>
            <a:r>
              <a:rPr dirty="0" sz="2800" spc="85">
                <a:solidFill>
                  <a:srgbClr val="003265"/>
                </a:solidFill>
                <a:latin typeface="Times New Roman"/>
                <a:cs typeface="Times New Roman"/>
              </a:rPr>
              <a:t> </a:t>
            </a:r>
            <a:r>
              <a:rPr dirty="0" sz="2800" spc="-5">
                <a:solidFill>
                  <a:srgbClr val="003265"/>
                </a:solidFill>
                <a:latin typeface="Arial"/>
                <a:cs typeface="Arial"/>
              </a:rPr>
              <a:t>present):</a:t>
            </a:r>
            <a:endParaRPr sz="2800">
              <a:latin typeface="Arial"/>
              <a:cs typeface="Arial"/>
            </a:endParaRPr>
          </a:p>
          <a:p>
            <a:pPr lvl="1" marL="1134110" indent="-208279">
              <a:lnSpc>
                <a:spcPct val="100000"/>
              </a:lnSpc>
              <a:spcBef>
                <a:spcPts val="690"/>
              </a:spcBef>
              <a:buFont typeface="Symbol"/>
              <a:buChar char=""/>
              <a:tabLst>
                <a:tab pos="1134745" algn="l"/>
              </a:tabLst>
            </a:pPr>
            <a:r>
              <a:rPr dirty="0" sz="2000">
                <a:solidFill>
                  <a:srgbClr val="003265"/>
                </a:solidFill>
                <a:latin typeface="Arial"/>
                <a:cs typeface="Arial"/>
              </a:rPr>
              <a:t>Knowledge</a:t>
            </a:r>
            <a:r>
              <a:rPr dirty="0" sz="2000" spc="-20">
                <a:solidFill>
                  <a:srgbClr val="003265"/>
                </a:solidFill>
                <a:latin typeface="Arial"/>
                <a:cs typeface="Arial"/>
              </a:rPr>
              <a:t> </a:t>
            </a:r>
            <a:r>
              <a:rPr dirty="0" sz="2000">
                <a:solidFill>
                  <a:srgbClr val="003265"/>
                </a:solidFill>
                <a:latin typeface="Arial"/>
                <a:cs typeface="Arial"/>
              </a:rPr>
              <a:t>representation.</a:t>
            </a:r>
            <a:endParaRPr sz="2000">
              <a:latin typeface="Arial"/>
              <a:cs typeface="Arial"/>
            </a:endParaRPr>
          </a:p>
          <a:p>
            <a:pPr lvl="1" marL="1134110" indent="-208279">
              <a:lnSpc>
                <a:spcPct val="100000"/>
              </a:lnSpc>
              <a:spcBef>
                <a:spcPts val="855"/>
              </a:spcBef>
              <a:buFont typeface="Symbol"/>
              <a:buChar char=""/>
              <a:tabLst>
                <a:tab pos="1134745" algn="l"/>
              </a:tabLst>
            </a:pPr>
            <a:r>
              <a:rPr dirty="0" sz="2000">
                <a:solidFill>
                  <a:srgbClr val="003265"/>
                </a:solidFill>
                <a:latin typeface="Arial"/>
                <a:cs typeface="Arial"/>
              </a:rPr>
              <a:t>Grammar.</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33</a:t>
            </a:fld>
          </a:p>
        </p:txBody>
      </p:sp>
      <p:sp>
        <p:nvSpPr>
          <p:cNvPr id="6" name="object 6"/>
          <p:cNvSpPr txBox="1"/>
          <p:nvPr/>
        </p:nvSpPr>
        <p:spPr>
          <a:xfrm>
            <a:off x="6732478" y="692461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4367530" cy="574040"/>
          </a:xfrm>
          <a:prstGeom prst="rect"/>
        </p:spPr>
        <p:txBody>
          <a:bodyPr wrap="square" lIns="0" tIns="12700" rIns="0" bIns="0" rtlCol="0" vert="horz">
            <a:spAutoFit/>
          </a:bodyPr>
          <a:lstStyle/>
          <a:p>
            <a:pPr marL="12700">
              <a:lnSpc>
                <a:spcPct val="100000"/>
              </a:lnSpc>
              <a:spcBef>
                <a:spcPts val="100"/>
              </a:spcBef>
            </a:pPr>
            <a:r>
              <a:rPr dirty="0"/>
              <a:t>A </a:t>
            </a:r>
            <a:r>
              <a:rPr dirty="0" spc="-5"/>
              <a:t>Brief History of</a:t>
            </a:r>
            <a:r>
              <a:rPr dirty="0" spc="-70"/>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665807"/>
            <a:ext cx="7400290" cy="1778000"/>
          </a:xfrm>
          <a:prstGeom prst="rect">
            <a:avLst/>
          </a:prstGeom>
        </p:spPr>
        <p:txBody>
          <a:bodyPr wrap="square" lIns="0" tIns="83185" rIns="0" bIns="0" rtlCol="0" vert="horz">
            <a:spAutoFit/>
          </a:bodyPr>
          <a:lstStyle/>
          <a:p>
            <a:pPr marL="354965" indent="-342900">
              <a:lnSpc>
                <a:spcPct val="100000"/>
              </a:lnSpc>
              <a:spcBef>
                <a:spcPts val="655"/>
              </a:spcBef>
              <a:buSzPct val="119642"/>
              <a:buFont typeface="Wingdings"/>
              <a:buChar char=""/>
              <a:tabLst>
                <a:tab pos="355600" algn="l"/>
              </a:tabLst>
            </a:pPr>
            <a:r>
              <a:rPr dirty="0" sz="2800" spc="-5">
                <a:solidFill>
                  <a:srgbClr val="003265"/>
                </a:solidFill>
                <a:latin typeface="Arial"/>
                <a:cs typeface="Arial"/>
              </a:rPr>
              <a:t>The gestation of AI (1943 </a:t>
            </a:r>
            <a:r>
              <a:rPr dirty="0" sz="2800" spc="-5">
                <a:solidFill>
                  <a:srgbClr val="003265"/>
                </a:solidFill>
                <a:latin typeface="Symbol"/>
                <a:cs typeface="Symbol"/>
              </a:rPr>
              <a:t></a:t>
            </a:r>
            <a:r>
              <a:rPr dirty="0" sz="2800" spc="90">
                <a:solidFill>
                  <a:srgbClr val="003265"/>
                </a:solidFill>
                <a:latin typeface="Times New Roman"/>
                <a:cs typeface="Times New Roman"/>
              </a:rPr>
              <a:t> </a:t>
            </a:r>
            <a:r>
              <a:rPr dirty="0" sz="2800" spc="-5">
                <a:solidFill>
                  <a:srgbClr val="003265"/>
                </a:solidFill>
                <a:latin typeface="Arial"/>
                <a:cs typeface="Arial"/>
              </a:rPr>
              <a:t>1956):</a:t>
            </a:r>
            <a:endParaRPr sz="2800">
              <a:latin typeface="Arial"/>
              <a:cs typeface="Arial"/>
            </a:endParaRPr>
          </a:p>
          <a:p>
            <a:pPr lvl="1" marL="1134110" indent="-208279">
              <a:lnSpc>
                <a:spcPct val="100000"/>
              </a:lnSpc>
              <a:spcBef>
                <a:spcPts val="690"/>
              </a:spcBef>
              <a:buFont typeface="Symbol"/>
              <a:buChar char=""/>
              <a:tabLst>
                <a:tab pos="1134745" algn="l"/>
              </a:tabLst>
            </a:pPr>
            <a:r>
              <a:rPr dirty="0" sz="2000">
                <a:solidFill>
                  <a:srgbClr val="003265"/>
                </a:solidFill>
                <a:latin typeface="Arial"/>
                <a:cs typeface="Arial"/>
              </a:rPr>
              <a:t>1943: McCulloch &amp; </a:t>
            </a:r>
            <a:r>
              <a:rPr dirty="0" sz="2000" spc="-5">
                <a:solidFill>
                  <a:srgbClr val="003265"/>
                </a:solidFill>
                <a:latin typeface="Arial"/>
                <a:cs typeface="Arial"/>
              </a:rPr>
              <a:t>Pitts: </a:t>
            </a:r>
            <a:r>
              <a:rPr dirty="0" sz="2000">
                <a:solidFill>
                  <a:srgbClr val="003265"/>
                </a:solidFill>
                <a:latin typeface="Arial"/>
                <a:cs typeface="Arial"/>
              </a:rPr>
              <a:t>Boolean circuit model of</a:t>
            </a:r>
            <a:r>
              <a:rPr dirty="0" sz="2000" spc="-165">
                <a:solidFill>
                  <a:srgbClr val="003265"/>
                </a:solidFill>
                <a:latin typeface="Arial"/>
                <a:cs typeface="Arial"/>
              </a:rPr>
              <a:t> </a:t>
            </a:r>
            <a:r>
              <a:rPr dirty="0" sz="2000">
                <a:solidFill>
                  <a:srgbClr val="003265"/>
                </a:solidFill>
                <a:latin typeface="Arial"/>
                <a:cs typeface="Arial"/>
              </a:rPr>
              <a:t>brain.</a:t>
            </a:r>
            <a:endParaRPr sz="2000">
              <a:latin typeface="Arial"/>
              <a:cs typeface="Arial"/>
            </a:endParaRPr>
          </a:p>
          <a:p>
            <a:pPr lvl="1" marL="1134110" indent="-208279">
              <a:lnSpc>
                <a:spcPct val="100000"/>
              </a:lnSpc>
              <a:spcBef>
                <a:spcPts val="850"/>
              </a:spcBef>
              <a:buFont typeface="Symbol"/>
              <a:buChar char=""/>
              <a:tabLst>
                <a:tab pos="1134745" algn="l"/>
              </a:tabLst>
            </a:pPr>
            <a:r>
              <a:rPr dirty="0" sz="2000">
                <a:solidFill>
                  <a:srgbClr val="003265"/>
                </a:solidFill>
                <a:latin typeface="Arial"/>
                <a:cs typeface="Arial"/>
              </a:rPr>
              <a:t>1950: Turing’s “Computing Machinery and</a:t>
            </a:r>
            <a:r>
              <a:rPr dirty="0" sz="2000" spc="-190">
                <a:solidFill>
                  <a:srgbClr val="003265"/>
                </a:solidFill>
                <a:latin typeface="Arial"/>
                <a:cs typeface="Arial"/>
              </a:rPr>
              <a:t> </a:t>
            </a:r>
            <a:r>
              <a:rPr dirty="0" sz="2000">
                <a:solidFill>
                  <a:srgbClr val="003265"/>
                </a:solidFill>
                <a:latin typeface="Arial"/>
                <a:cs typeface="Arial"/>
              </a:rPr>
              <a:t>Intelligence”.</a:t>
            </a:r>
            <a:endParaRPr sz="2000">
              <a:latin typeface="Arial"/>
              <a:cs typeface="Arial"/>
            </a:endParaRPr>
          </a:p>
          <a:p>
            <a:pPr lvl="1" marL="1134110" indent="-208279">
              <a:lnSpc>
                <a:spcPct val="100000"/>
              </a:lnSpc>
              <a:spcBef>
                <a:spcPts val="480"/>
              </a:spcBef>
              <a:buFont typeface="Symbol"/>
              <a:buChar char=""/>
              <a:tabLst>
                <a:tab pos="1134745" algn="l"/>
              </a:tabLst>
            </a:pPr>
            <a:r>
              <a:rPr dirty="0" sz="2000">
                <a:solidFill>
                  <a:srgbClr val="003265"/>
                </a:solidFill>
                <a:latin typeface="Arial"/>
                <a:cs typeface="Arial"/>
              </a:rPr>
              <a:t>1956: </a:t>
            </a:r>
            <a:r>
              <a:rPr dirty="0" sz="2000" spc="-5">
                <a:solidFill>
                  <a:srgbClr val="003265"/>
                </a:solidFill>
                <a:latin typeface="Arial"/>
                <a:cs typeface="Arial"/>
              </a:rPr>
              <a:t>McCarthy’s </a:t>
            </a:r>
            <a:r>
              <a:rPr dirty="0" sz="2000">
                <a:solidFill>
                  <a:srgbClr val="003265"/>
                </a:solidFill>
                <a:latin typeface="Arial"/>
                <a:cs typeface="Arial"/>
              </a:rPr>
              <a:t>name </a:t>
            </a:r>
            <a:r>
              <a:rPr dirty="0" sz="2000" spc="-5">
                <a:solidFill>
                  <a:srgbClr val="003265"/>
                </a:solidFill>
                <a:latin typeface="Arial"/>
                <a:cs typeface="Arial"/>
              </a:rPr>
              <a:t>“Artificial </a:t>
            </a:r>
            <a:r>
              <a:rPr dirty="0" sz="2000">
                <a:solidFill>
                  <a:srgbClr val="003265"/>
                </a:solidFill>
                <a:latin typeface="Arial"/>
                <a:cs typeface="Arial"/>
              </a:rPr>
              <a:t>Intelligence”</a:t>
            </a:r>
            <a:r>
              <a:rPr dirty="0" sz="2000" spc="-85">
                <a:solidFill>
                  <a:srgbClr val="003265"/>
                </a:solidFill>
                <a:latin typeface="Arial"/>
                <a:cs typeface="Arial"/>
              </a:rPr>
              <a:t> </a:t>
            </a:r>
            <a:r>
              <a:rPr dirty="0" sz="2000">
                <a:solidFill>
                  <a:srgbClr val="003265"/>
                </a:solidFill>
                <a:latin typeface="Arial"/>
                <a:cs typeface="Arial"/>
              </a:rPr>
              <a:t>adopted.</a:t>
            </a:r>
            <a:endParaRPr sz="2000">
              <a:latin typeface="Arial"/>
              <a:cs typeface="Arial"/>
            </a:endParaRPr>
          </a:p>
        </p:txBody>
      </p:sp>
      <p:sp>
        <p:nvSpPr>
          <p:cNvPr id="5" name="object 5"/>
          <p:cNvSpPr txBox="1"/>
          <p:nvPr/>
        </p:nvSpPr>
        <p:spPr>
          <a:xfrm>
            <a:off x="1355244" y="4757528"/>
            <a:ext cx="7561580" cy="2326005"/>
          </a:xfrm>
          <a:prstGeom prst="rect">
            <a:avLst/>
          </a:prstGeom>
        </p:spPr>
        <p:txBody>
          <a:bodyPr wrap="square" lIns="0" tIns="0" rIns="0" bIns="0" rtlCol="0" vert="horz">
            <a:spAutoFit/>
          </a:bodyPr>
          <a:lstStyle/>
          <a:p>
            <a:pPr marL="380365" indent="-342900">
              <a:lnSpc>
                <a:spcPts val="3345"/>
              </a:lnSpc>
              <a:buSzPct val="119642"/>
              <a:buFont typeface="Wingdings"/>
              <a:buChar char=""/>
              <a:tabLst>
                <a:tab pos="381000" algn="l"/>
              </a:tabLst>
            </a:pPr>
            <a:r>
              <a:rPr dirty="0" sz="2800" spc="-5">
                <a:solidFill>
                  <a:srgbClr val="003265"/>
                </a:solidFill>
                <a:latin typeface="Arial"/>
                <a:cs typeface="Arial"/>
              </a:rPr>
              <a:t>Early enthusiasm, great expectations (1952</a:t>
            </a:r>
            <a:r>
              <a:rPr dirty="0" sz="2800" spc="50">
                <a:solidFill>
                  <a:srgbClr val="003265"/>
                </a:solidFill>
                <a:latin typeface="Arial"/>
                <a:cs typeface="Arial"/>
              </a:rPr>
              <a:t> </a:t>
            </a:r>
            <a:r>
              <a:rPr dirty="0" sz="2800" spc="-5">
                <a:solidFill>
                  <a:srgbClr val="003265"/>
                </a:solidFill>
                <a:latin typeface="Symbol"/>
                <a:cs typeface="Symbol"/>
              </a:rPr>
              <a:t></a:t>
            </a:r>
            <a:endParaRPr sz="2800">
              <a:latin typeface="Symbol"/>
              <a:cs typeface="Symbol"/>
            </a:endParaRPr>
          </a:p>
          <a:p>
            <a:pPr marL="380365">
              <a:lnSpc>
                <a:spcPts val="3135"/>
              </a:lnSpc>
            </a:pPr>
            <a:r>
              <a:rPr dirty="0" sz="2800" spc="-5">
                <a:solidFill>
                  <a:srgbClr val="003265"/>
                </a:solidFill>
                <a:latin typeface="Arial"/>
                <a:cs typeface="Arial"/>
              </a:rPr>
              <a:t>1969):</a:t>
            </a:r>
            <a:endParaRPr sz="2800">
              <a:latin typeface="Arial"/>
              <a:cs typeface="Arial"/>
            </a:endParaRPr>
          </a:p>
          <a:p>
            <a:pPr lvl="1" marL="1159510" marR="180340" indent="-207645">
              <a:lnSpc>
                <a:spcPct val="122700"/>
              </a:lnSpc>
              <a:spcBef>
                <a:spcPts val="254"/>
              </a:spcBef>
              <a:buFont typeface="Symbol"/>
              <a:buChar char=""/>
              <a:tabLst>
                <a:tab pos="1160145" algn="l"/>
              </a:tabLst>
            </a:pPr>
            <a:r>
              <a:rPr dirty="0" sz="2000" spc="-5">
                <a:solidFill>
                  <a:srgbClr val="003265"/>
                </a:solidFill>
                <a:latin typeface="Arial"/>
                <a:cs typeface="Arial"/>
              </a:rPr>
              <a:t>Early </a:t>
            </a:r>
            <a:r>
              <a:rPr dirty="0" sz="2000">
                <a:solidFill>
                  <a:srgbClr val="003265"/>
                </a:solidFill>
                <a:latin typeface="Arial"/>
                <a:cs typeface="Arial"/>
              </a:rPr>
              <a:t>successful </a:t>
            </a:r>
            <a:r>
              <a:rPr dirty="0" sz="2000" spc="-5">
                <a:solidFill>
                  <a:srgbClr val="003265"/>
                </a:solidFill>
                <a:latin typeface="Arial"/>
                <a:cs typeface="Arial"/>
              </a:rPr>
              <a:t>AI </a:t>
            </a:r>
            <a:r>
              <a:rPr dirty="0" sz="2000">
                <a:solidFill>
                  <a:srgbClr val="003265"/>
                </a:solidFill>
                <a:latin typeface="Arial"/>
                <a:cs typeface="Arial"/>
              </a:rPr>
              <a:t>programs: </a:t>
            </a:r>
            <a:r>
              <a:rPr dirty="0" sz="2000" spc="-5">
                <a:solidFill>
                  <a:srgbClr val="003265"/>
                </a:solidFill>
                <a:latin typeface="Arial"/>
                <a:cs typeface="Arial"/>
              </a:rPr>
              <a:t>Samuel’s </a:t>
            </a:r>
            <a:r>
              <a:rPr dirty="0" sz="2000">
                <a:solidFill>
                  <a:srgbClr val="003265"/>
                </a:solidFill>
                <a:latin typeface="Arial"/>
                <a:cs typeface="Arial"/>
              </a:rPr>
              <a:t>checkers,  Newell &amp; </a:t>
            </a:r>
            <a:r>
              <a:rPr dirty="0" sz="2000" spc="-5">
                <a:solidFill>
                  <a:srgbClr val="003265"/>
                </a:solidFill>
                <a:latin typeface="Arial"/>
                <a:cs typeface="Arial"/>
              </a:rPr>
              <a:t>Simon’s </a:t>
            </a:r>
            <a:r>
              <a:rPr dirty="0" sz="2000">
                <a:solidFill>
                  <a:srgbClr val="003265"/>
                </a:solidFill>
                <a:latin typeface="Arial"/>
                <a:cs typeface="Arial"/>
              </a:rPr>
              <a:t>Logic Theorist, Gelernter’s</a:t>
            </a:r>
            <a:r>
              <a:rPr dirty="0" sz="2000" spc="-145">
                <a:solidFill>
                  <a:srgbClr val="003265"/>
                </a:solidFill>
                <a:latin typeface="Arial"/>
                <a:cs typeface="Arial"/>
              </a:rPr>
              <a:t> </a:t>
            </a:r>
            <a:r>
              <a:rPr dirty="0" sz="2000">
                <a:solidFill>
                  <a:srgbClr val="003265"/>
                </a:solidFill>
                <a:latin typeface="Arial"/>
                <a:cs typeface="Arial"/>
              </a:rPr>
              <a:t>Geometry  Theorem</a:t>
            </a:r>
            <a:r>
              <a:rPr dirty="0" sz="2000" spc="-35">
                <a:solidFill>
                  <a:srgbClr val="003265"/>
                </a:solidFill>
                <a:latin typeface="Arial"/>
                <a:cs typeface="Arial"/>
              </a:rPr>
              <a:t> </a:t>
            </a:r>
            <a:r>
              <a:rPr dirty="0" sz="2000" spc="-5">
                <a:solidFill>
                  <a:srgbClr val="003265"/>
                </a:solidFill>
                <a:latin typeface="Arial"/>
                <a:cs typeface="Arial"/>
              </a:rPr>
              <a:t>Prover.</a:t>
            </a:r>
            <a:endParaRPr sz="2000">
              <a:latin typeface="Arial"/>
              <a:cs typeface="Arial"/>
            </a:endParaRPr>
          </a:p>
          <a:p>
            <a:pPr lvl="1" marL="1159510" indent="-208279">
              <a:lnSpc>
                <a:spcPct val="100000"/>
              </a:lnSpc>
              <a:spcBef>
                <a:spcPts val="240"/>
              </a:spcBef>
              <a:buFont typeface="Symbol"/>
              <a:buChar char=""/>
              <a:tabLst>
                <a:tab pos="1160145" algn="l"/>
              </a:tabLst>
            </a:pPr>
            <a:r>
              <a:rPr dirty="0" sz="2000">
                <a:solidFill>
                  <a:srgbClr val="003265"/>
                </a:solidFill>
                <a:latin typeface="Arial"/>
                <a:cs typeface="Arial"/>
              </a:rPr>
              <a:t>Robinson’s complete algorithm </a:t>
            </a:r>
            <a:r>
              <a:rPr dirty="0" sz="2000" spc="-5">
                <a:solidFill>
                  <a:srgbClr val="003265"/>
                </a:solidFill>
                <a:latin typeface="Arial"/>
                <a:cs typeface="Arial"/>
              </a:rPr>
              <a:t>for</a:t>
            </a:r>
            <a:r>
              <a:rPr dirty="0" sz="2000" spc="-114">
                <a:solidFill>
                  <a:srgbClr val="003265"/>
                </a:solidFill>
                <a:latin typeface="Arial"/>
                <a:cs typeface="Arial"/>
              </a:rPr>
              <a:t> </a:t>
            </a:r>
            <a:r>
              <a:rPr dirty="0" sz="2000" spc="-350">
                <a:solidFill>
                  <a:srgbClr val="003265"/>
                </a:solidFill>
                <a:latin typeface="Arial"/>
                <a:cs typeface="Arial"/>
              </a:rPr>
              <a:t>log</a:t>
            </a:r>
            <a:r>
              <a:rPr dirty="0" baseline="-23809" sz="2100" spc="-525">
                <a:solidFill>
                  <a:srgbClr val="003265"/>
                </a:solidFill>
                <a:latin typeface="Arial"/>
                <a:cs typeface="Arial"/>
              </a:rPr>
              <a:t>M</a:t>
            </a:r>
            <a:r>
              <a:rPr dirty="0" sz="2000" spc="-350">
                <a:solidFill>
                  <a:srgbClr val="003265"/>
                </a:solidFill>
                <a:latin typeface="Arial"/>
                <a:cs typeface="Arial"/>
              </a:rPr>
              <a:t>ic</a:t>
            </a:r>
            <a:r>
              <a:rPr dirty="0" baseline="-23809" sz="2100" spc="-525">
                <a:solidFill>
                  <a:srgbClr val="003265"/>
                </a:solidFill>
                <a:latin typeface="Arial"/>
                <a:cs typeface="Arial"/>
              </a:rPr>
              <a:t>a</a:t>
            </a:r>
            <a:r>
              <a:rPr dirty="0" sz="2000" spc="-350">
                <a:solidFill>
                  <a:srgbClr val="003265"/>
                </a:solidFill>
                <a:latin typeface="Arial"/>
                <a:cs typeface="Arial"/>
              </a:rPr>
              <a:t>a</a:t>
            </a:r>
            <a:r>
              <a:rPr dirty="0" baseline="-23809" sz="2100" spc="-525">
                <a:solidFill>
                  <a:srgbClr val="003265"/>
                </a:solidFill>
                <a:latin typeface="Arial"/>
                <a:cs typeface="Arial"/>
              </a:rPr>
              <a:t>h</a:t>
            </a:r>
            <a:r>
              <a:rPr dirty="0" sz="2000" spc="-350">
                <a:solidFill>
                  <a:srgbClr val="003265"/>
                </a:solidFill>
                <a:latin typeface="Arial"/>
                <a:cs typeface="Arial"/>
              </a:rPr>
              <a:t>l</a:t>
            </a:r>
            <a:r>
              <a:rPr dirty="0" baseline="-23809" sz="2100" spc="-525">
                <a:solidFill>
                  <a:srgbClr val="003265"/>
                </a:solidFill>
                <a:latin typeface="Arial"/>
                <a:cs typeface="Arial"/>
              </a:rPr>
              <a:t>es</a:t>
            </a:r>
            <a:r>
              <a:rPr dirty="0" sz="2000" spc="-350">
                <a:solidFill>
                  <a:srgbClr val="003265"/>
                </a:solidFill>
                <a:latin typeface="Arial"/>
                <a:cs typeface="Arial"/>
              </a:rPr>
              <a:t>r</a:t>
            </a:r>
            <a:r>
              <a:rPr dirty="0" baseline="-23809" sz="2100" spc="-525">
                <a:solidFill>
                  <a:srgbClr val="003265"/>
                </a:solidFill>
                <a:latin typeface="Arial"/>
                <a:cs typeface="Arial"/>
              </a:rPr>
              <a:t>h</a:t>
            </a:r>
            <a:r>
              <a:rPr dirty="0" sz="2000" spc="-350">
                <a:solidFill>
                  <a:srgbClr val="003265"/>
                </a:solidFill>
                <a:latin typeface="Arial"/>
                <a:cs typeface="Arial"/>
              </a:rPr>
              <a:t>e</a:t>
            </a:r>
            <a:r>
              <a:rPr dirty="0" baseline="-23809" sz="2100" spc="-525">
                <a:solidFill>
                  <a:srgbClr val="003265"/>
                </a:solidFill>
                <a:latin typeface="Arial"/>
                <a:cs typeface="Arial"/>
              </a:rPr>
              <a:t>M</a:t>
            </a:r>
            <a:r>
              <a:rPr dirty="0" sz="2000" spc="-350">
                <a:solidFill>
                  <a:srgbClr val="003265"/>
                </a:solidFill>
                <a:latin typeface="Arial"/>
                <a:cs typeface="Arial"/>
              </a:rPr>
              <a:t>a</a:t>
            </a:r>
            <a:r>
              <a:rPr dirty="0" baseline="-23809" sz="2100" spc="-525">
                <a:solidFill>
                  <a:srgbClr val="003265"/>
                </a:solidFill>
                <a:latin typeface="Arial"/>
                <a:cs typeface="Arial"/>
              </a:rPr>
              <a:t>a</a:t>
            </a:r>
            <a:r>
              <a:rPr dirty="0" sz="2000" spc="-350">
                <a:solidFill>
                  <a:srgbClr val="003265"/>
                </a:solidFill>
                <a:latin typeface="Arial"/>
                <a:cs typeface="Arial"/>
              </a:rPr>
              <a:t>s</a:t>
            </a:r>
            <a:r>
              <a:rPr dirty="0" baseline="-23809" sz="2100" spc="-525">
                <a:solidFill>
                  <a:srgbClr val="003265"/>
                </a:solidFill>
                <a:latin typeface="Arial"/>
                <a:cs typeface="Arial"/>
              </a:rPr>
              <a:t>u</a:t>
            </a:r>
            <a:r>
              <a:rPr dirty="0" sz="2000" spc="-350">
                <a:solidFill>
                  <a:srgbClr val="003265"/>
                </a:solidFill>
                <a:latin typeface="Arial"/>
                <a:cs typeface="Arial"/>
              </a:rPr>
              <a:t>o</a:t>
            </a:r>
            <a:r>
              <a:rPr dirty="0" baseline="-23809" sz="2100" spc="-525">
                <a:solidFill>
                  <a:srgbClr val="003265"/>
                </a:solidFill>
                <a:latin typeface="Arial"/>
                <a:cs typeface="Arial"/>
              </a:rPr>
              <a:t>ry</a:t>
            </a:r>
            <a:r>
              <a:rPr dirty="0" sz="2000" spc="-350">
                <a:solidFill>
                  <a:srgbClr val="003265"/>
                </a:solidFill>
                <a:latin typeface="Arial"/>
                <a:cs typeface="Arial"/>
              </a:rPr>
              <a:t>n</a:t>
            </a:r>
            <a:r>
              <a:rPr dirty="0" baseline="-23809" sz="2100" spc="-525">
                <a:solidFill>
                  <a:srgbClr val="003265"/>
                </a:solidFill>
                <a:latin typeface="Arial"/>
                <a:cs typeface="Arial"/>
              </a:rPr>
              <a:t>a</a:t>
            </a:r>
            <a:r>
              <a:rPr dirty="0" sz="2000" spc="-350">
                <a:solidFill>
                  <a:srgbClr val="003265"/>
                </a:solidFill>
                <a:latin typeface="Arial"/>
                <a:cs typeface="Arial"/>
              </a:rPr>
              <a:t>i</a:t>
            </a:r>
            <a:r>
              <a:rPr dirty="0" baseline="-23809" sz="2100" spc="-525">
                <a:solidFill>
                  <a:srgbClr val="003265"/>
                </a:solidFill>
                <a:latin typeface="Arial"/>
                <a:cs typeface="Arial"/>
              </a:rPr>
              <a:t>,</a:t>
            </a:r>
            <a:r>
              <a:rPr dirty="0" sz="2000" spc="-350">
                <a:solidFill>
                  <a:srgbClr val="003265"/>
                </a:solidFill>
                <a:latin typeface="Arial"/>
                <a:cs typeface="Arial"/>
              </a:rPr>
              <a:t>n</a:t>
            </a:r>
            <a:r>
              <a:rPr dirty="0" baseline="-23809" sz="2100" spc="-525">
                <a:solidFill>
                  <a:srgbClr val="003265"/>
                </a:solidFill>
                <a:latin typeface="Arial"/>
                <a:cs typeface="Arial"/>
              </a:rPr>
              <a:t>NM</a:t>
            </a:r>
            <a:r>
              <a:rPr dirty="0" sz="2000" spc="-350">
                <a:solidFill>
                  <a:srgbClr val="003265"/>
                </a:solidFill>
                <a:latin typeface="Arial"/>
                <a:cs typeface="Arial"/>
              </a:rPr>
              <a:t>g.</a:t>
            </a:r>
            <a:r>
              <a:rPr dirty="0" baseline="-23809" sz="2100" spc="-525">
                <a:solidFill>
                  <a:srgbClr val="003265"/>
                </a:solidFill>
                <a:latin typeface="Arial"/>
                <a:cs typeface="Arial"/>
              </a:rPr>
              <a:t>IMS</a:t>
            </a:r>
            <a:endParaRPr baseline="-23809" sz="2100">
              <a:latin typeface="Arial"/>
              <a:cs typeface="Arial"/>
            </a:endParaRPr>
          </a:p>
        </p:txBody>
      </p:sp>
      <p:sp>
        <p:nvSpPr>
          <p:cNvPr id="6" name="object 6"/>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37</a:t>
            </a:r>
            <a:endParaRPr sz="26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4367530" cy="574040"/>
          </a:xfrm>
          <a:prstGeom prst="rect"/>
        </p:spPr>
        <p:txBody>
          <a:bodyPr wrap="square" lIns="0" tIns="12700" rIns="0" bIns="0" rtlCol="0" vert="horz">
            <a:spAutoFit/>
          </a:bodyPr>
          <a:lstStyle/>
          <a:p>
            <a:pPr marL="12700">
              <a:lnSpc>
                <a:spcPct val="100000"/>
              </a:lnSpc>
              <a:spcBef>
                <a:spcPts val="100"/>
              </a:spcBef>
            </a:pPr>
            <a:r>
              <a:rPr dirty="0"/>
              <a:t>A </a:t>
            </a:r>
            <a:r>
              <a:rPr dirty="0" spc="-5"/>
              <a:t>Brief History of</a:t>
            </a:r>
            <a:r>
              <a:rPr dirty="0" spc="-70"/>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37" y="2708479"/>
            <a:ext cx="7037705" cy="3753485"/>
          </a:xfrm>
          <a:prstGeom prst="rect">
            <a:avLst/>
          </a:prstGeom>
        </p:spPr>
        <p:txBody>
          <a:bodyPr wrap="square" lIns="0" tIns="83185" rIns="0" bIns="0" rtlCol="0" vert="horz">
            <a:spAutoFit/>
          </a:bodyPr>
          <a:lstStyle/>
          <a:p>
            <a:pPr marL="354965" indent="-342900">
              <a:lnSpc>
                <a:spcPct val="100000"/>
              </a:lnSpc>
              <a:spcBef>
                <a:spcPts val="655"/>
              </a:spcBef>
              <a:buSzPct val="119642"/>
              <a:buFont typeface="Wingdings"/>
              <a:buChar char=""/>
              <a:tabLst>
                <a:tab pos="355600" algn="l"/>
              </a:tabLst>
            </a:pPr>
            <a:r>
              <a:rPr dirty="0" sz="2800" spc="-5">
                <a:solidFill>
                  <a:srgbClr val="003265"/>
                </a:solidFill>
                <a:latin typeface="Arial"/>
                <a:cs typeface="Arial"/>
              </a:rPr>
              <a:t>A dose of reality (1966 </a:t>
            </a:r>
            <a:r>
              <a:rPr dirty="0" sz="2800" spc="-5">
                <a:solidFill>
                  <a:srgbClr val="003265"/>
                </a:solidFill>
                <a:latin typeface="Symbol"/>
                <a:cs typeface="Symbol"/>
              </a:rPr>
              <a:t></a:t>
            </a:r>
            <a:r>
              <a:rPr dirty="0" sz="2800" spc="90">
                <a:solidFill>
                  <a:srgbClr val="003265"/>
                </a:solidFill>
                <a:latin typeface="Times New Roman"/>
                <a:cs typeface="Times New Roman"/>
              </a:rPr>
              <a:t> </a:t>
            </a:r>
            <a:r>
              <a:rPr dirty="0" sz="2800" spc="-5">
                <a:solidFill>
                  <a:srgbClr val="003265"/>
                </a:solidFill>
                <a:latin typeface="Arial"/>
                <a:cs typeface="Arial"/>
              </a:rPr>
              <a:t>1974):</a:t>
            </a:r>
            <a:endParaRPr sz="2800">
              <a:latin typeface="Arial"/>
              <a:cs typeface="Arial"/>
            </a:endParaRPr>
          </a:p>
          <a:p>
            <a:pPr lvl="1" marL="1134110" indent="-208279">
              <a:lnSpc>
                <a:spcPct val="100000"/>
              </a:lnSpc>
              <a:spcBef>
                <a:spcPts val="690"/>
              </a:spcBef>
              <a:buFont typeface="Symbol"/>
              <a:buChar char=""/>
              <a:tabLst>
                <a:tab pos="1134745" algn="l"/>
              </a:tabLst>
            </a:pPr>
            <a:r>
              <a:rPr dirty="0" sz="2000" spc="-5">
                <a:solidFill>
                  <a:srgbClr val="003265"/>
                </a:solidFill>
                <a:latin typeface="Arial"/>
                <a:cs typeface="Arial"/>
              </a:rPr>
              <a:t>AI </a:t>
            </a:r>
            <a:r>
              <a:rPr dirty="0" sz="2000">
                <a:solidFill>
                  <a:srgbClr val="003265"/>
                </a:solidFill>
                <a:latin typeface="Arial"/>
                <a:cs typeface="Arial"/>
              </a:rPr>
              <a:t>discovered computational</a:t>
            </a:r>
            <a:r>
              <a:rPr dirty="0" sz="2000" spc="-85">
                <a:solidFill>
                  <a:srgbClr val="003265"/>
                </a:solidFill>
                <a:latin typeface="Arial"/>
                <a:cs typeface="Arial"/>
              </a:rPr>
              <a:t> </a:t>
            </a:r>
            <a:r>
              <a:rPr dirty="0" sz="2000" spc="-5">
                <a:solidFill>
                  <a:srgbClr val="003265"/>
                </a:solidFill>
                <a:latin typeface="Arial"/>
                <a:cs typeface="Arial"/>
              </a:rPr>
              <a:t>complexity.</a:t>
            </a:r>
            <a:endParaRPr sz="2000">
              <a:latin typeface="Arial"/>
              <a:cs typeface="Arial"/>
            </a:endParaRPr>
          </a:p>
          <a:p>
            <a:pPr lvl="1" marL="1134110" marR="266065" indent="-207645">
              <a:lnSpc>
                <a:spcPct val="100000"/>
              </a:lnSpc>
              <a:spcBef>
                <a:spcPts val="850"/>
              </a:spcBef>
              <a:buFont typeface="Symbol"/>
              <a:buChar char=""/>
              <a:tabLst>
                <a:tab pos="1134745" algn="l"/>
              </a:tabLst>
            </a:pPr>
            <a:r>
              <a:rPr dirty="0" sz="2000">
                <a:solidFill>
                  <a:srgbClr val="003265"/>
                </a:solidFill>
                <a:latin typeface="Arial"/>
                <a:cs typeface="Arial"/>
              </a:rPr>
              <a:t>Neural network research almost disappeared</a:t>
            </a:r>
            <a:r>
              <a:rPr dirty="0" sz="2000" spc="-190">
                <a:solidFill>
                  <a:srgbClr val="003265"/>
                </a:solidFill>
                <a:latin typeface="Arial"/>
                <a:cs typeface="Arial"/>
              </a:rPr>
              <a:t> </a:t>
            </a:r>
            <a:r>
              <a:rPr dirty="0" sz="2000" spc="-5">
                <a:solidFill>
                  <a:srgbClr val="003265"/>
                </a:solidFill>
                <a:latin typeface="Arial"/>
                <a:cs typeface="Arial"/>
              </a:rPr>
              <a:t>after  </a:t>
            </a:r>
            <a:r>
              <a:rPr dirty="0" sz="2000">
                <a:solidFill>
                  <a:srgbClr val="003265"/>
                </a:solidFill>
                <a:latin typeface="Arial"/>
                <a:cs typeface="Arial"/>
              </a:rPr>
              <a:t>Minsky &amp; </a:t>
            </a:r>
            <a:r>
              <a:rPr dirty="0" sz="2000" spc="-5">
                <a:solidFill>
                  <a:srgbClr val="003265"/>
                </a:solidFill>
                <a:latin typeface="Arial"/>
                <a:cs typeface="Arial"/>
              </a:rPr>
              <a:t>Papert’s </a:t>
            </a:r>
            <a:r>
              <a:rPr dirty="0" sz="2000">
                <a:solidFill>
                  <a:srgbClr val="003265"/>
                </a:solidFill>
                <a:latin typeface="Arial"/>
                <a:cs typeface="Arial"/>
              </a:rPr>
              <a:t>book </a:t>
            </a:r>
            <a:r>
              <a:rPr dirty="0" sz="2000" spc="-5">
                <a:solidFill>
                  <a:srgbClr val="003265"/>
                </a:solidFill>
                <a:latin typeface="Arial"/>
                <a:cs typeface="Arial"/>
              </a:rPr>
              <a:t>in</a:t>
            </a:r>
            <a:r>
              <a:rPr dirty="0" sz="2000" spc="-75">
                <a:solidFill>
                  <a:srgbClr val="003265"/>
                </a:solidFill>
                <a:latin typeface="Arial"/>
                <a:cs typeface="Arial"/>
              </a:rPr>
              <a:t> </a:t>
            </a:r>
            <a:r>
              <a:rPr dirty="0" sz="2000">
                <a:solidFill>
                  <a:srgbClr val="003265"/>
                </a:solidFill>
                <a:latin typeface="Arial"/>
                <a:cs typeface="Arial"/>
              </a:rPr>
              <a:t>1969.</a:t>
            </a:r>
            <a:endParaRPr sz="2000">
              <a:latin typeface="Arial"/>
              <a:cs typeface="Arial"/>
            </a:endParaRPr>
          </a:p>
          <a:p>
            <a:pPr lvl="1">
              <a:lnSpc>
                <a:spcPct val="100000"/>
              </a:lnSpc>
              <a:spcBef>
                <a:spcPts val="30"/>
              </a:spcBef>
              <a:buClr>
                <a:srgbClr val="003265"/>
              </a:buClr>
              <a:buFont typeface="Symbol"/>
              <a:buChar char=""/>
            </a:pPr>
            <a:endParaRPr sz="2400">
              <a:latin typeface="Arial"/>
              <a:cs typeface="Arial"/>
            </a:endParaRPr>
          </a:p>
          <a:p>
            <a:pPr marL="354965" indent="-342900">
              <a:lnSpc>
                <a:spcPct val="100000"/>
              </a:lnSpc>
              <a:buSzPct val="119642"/>
              <a:buFont typeface="Wingdings"/>
              <a:buChar char=""/>
              <a:tabLst>
                <a:tab pos="355600" algn="l"/>
              </a:tabLst>
            </a:pPr>
            <a:r>
              <a:rPr dirty="0" sz="2800" spc="-5">
                <a:solidFill>
                  <a:srgbClr val="003265"/>
                </a:solidFill>
                <a:latin typeface="Arial"/>
                <a:cs typeface="Arial"/>
              </a:rPr>
              <a:t>Knowledge-based systems (1969 </a:t>
            </a:r>
            <a:r>
              <a:rPr dirty="0" sz="2800" spc="-5">
                <a:solidFill>
                  <a:srgbClr val="003265"/>
                </a:solidFill>
                <a:latin typeface="Symbol"/>
                <a:cs typeface="Symbol"/>
              </a:rPr>
              <a:t></a:t>
            </a:r>
            <a:r>
              <a:rPr dirty="0" sz="2800" spc="125">
                <a:solidFill>
                  <a:srgbClr val="003265"/>
                </a:solidFill>
                <a:latin typeface="Times New Roman"/>
                <a:cs typeface="Times New Roman"/>
              </a:rPr>
              <a:t> </a:t>
            </a:r>
            <a:r>
              <a:rPr dirty="0" sz="2800" spc="-5">
                <a:solidFill>
                  <a:srgbClr val="003265"/>
                </a:solidFill>
                <a:latin typeface="Arial"/>
                <a:cs typeface="Arial"/>
              </a:rPr>
              <a:t>1979):</a:t>
            </a:r>
            <a:endParaRPr sz="2800">
              <a:latin typeface="Arial"/>
              <a:cs typeface="Arial"/>
            </a:endParaRPr>
          </a:p>
          <a:p>
            <a:pPr lvl="1" marL="1134110" indent="-208279">
              <a:lnSpc>
                <a:spcPct val="100000"/>
              </a:lnSpc>
              <a:spcBef>
                <a:spcPts val="690"/>
              </a:spcBef>
              <a:buFont typeface="Symbol"/>
              <a:buChar char=""/>
              <a:tabLst>
                <a:tab pos="1134745" algn="l"/>
              </a:tabLst>
            </a:pPr>
            <a:r>
              <a:rPr dirty="0" sz="2000">
                <a:solidFill>
                  <a:srgbClr val="003265"/>
                </a:solidFill>
                <a:latin typeface="Arial"/>
                <a:cs typeface="Arial"/>
              </a:rPr>
              <a:t>1969: DENDRAL by Buchanan et</a:t>
            </a:r>
            <a:r>
              <a:rPr dirty="0" sz="2000" spc="-95">
                <a:solidFill>
                  <a:srgbClr val="003265"/>
                </a:solidFill>
                <a:latin typeface="Arial"/>
                <a:cs typeface="Arial"/>
              </a:rPr>
              <a:t> </a:t>
            </a:r>
            <a:r>
              <a:rPr dirty="0" sz="2000" spc="-5">
                <a:solidFill>
                  <a:srgbClr val="003265"/>
                </a:solidFill>
                <a:latin typeface="Arial"/>
                <a:cs typeface="Arial"/>
              </a:rPr>
              <a:t>al..</a:t>
            </a:r>
            <a:endParaRPr sz="2000">
              <a:latin typeface="Arial"/>
              <a:cs typeface="Arial"/>
            </a:endParaRPr>
          </a:p>
          <a:p>
            <a:pPr lvl="1" marL="1134110" indent="-208279">
              <a:lnSpc>
                <a:spcPct val="100000"/>
              </a:lnSpc>
              <a:spcBef>
                <a:spcPts val="855"/>
              </a:spcBef>
              <a:buFont typeface="Symbol"/>
              <a:buChar char=""/>
              <a:tabLst>
                <a:tab pos="1134745" algn="l"/>
              </a:tabLst>
            </a:pPr>
            <a:r>
              <a:rPr dirty="0" sz="2000">
                <a:solidFill>
                  <a:srgbClr val="003265"/>
                </a:solidFill>
                <a:latin typeface="Arial"/>
                <a:cs typeface="Arial"/>
              </a:rPr>
              <a:t>1976: </a:t>
            </a:r>
            <a:r>
              <a:rPr dirty="0" sz="2000" spc="-5">
                <a:solidFill>
                  <a:srgbClr val="003265"/>
                </a:solidFill>
                <a:latin typeface="Arial"/>
                <a:cs typeface="Arial"/>
              </a:rPr>
              <a:t>MYCIN </a:t>
            </a:r>
            <a:r>
              <a:rPr dirty="0" sz="2000">
                <a:solidFill>
                  <a:srgbClr val="003265"/>
                </a:solidFill>
                <a:latin typeface="Arial"/>
                <a:cs typeface="Arial"/>
              </a:rPr>
              <a:t>by</a:t>
            </a:r>
            <a:r>
              <a:rPr dirty="0" sz="2000" spc="-45">
                <a:solidFill>
                  <a:srgbClr val="003265"/>
                </a:solidFill>
                <a:latin typeface="Arial"/>
                <a:cs typeface="Arial"/>
              </a:rPr>
              <a:t> </a:t>
            </a:r>
            <a:r>
              <a:rPr dirty="0" sz="2000" spc="-5">
                <a:solidFill>
                  <a:srgbClr val="003265"/>
                </a:solidFill>
                <a:latin typeface="Arial"/>
                <a:cs typeface="Arial"/>
              </a:rPr>
              <a:t>Shortliffle.</a:t>
            </a:r>
            <a:endParaRPr sz="2000">
              <a:latin typeface="Arial"/>
              <a:cs typeface="Arial"/>
            </a:endParaRPr>
          </a:p>
          <a:p>
            <a:pPr lvl="1" marL="1134110" indent="-208279">
              <a:lnSpc>
                <a:spcPct val="100000"/>
              </a:lnSpc>
              <a:spcBef>
                <a:spcPts val="480"/>
              </a:spcBef>
              <a:buFont typeface="Symbol"/>
              <a:buChar char=""/>
              <a:tabLst>
                <a:tab pos="1134745" algn="l"/>
              </a:tabLst>
            </a:pPr>
            <a:r>
              <a:rPr dirty="0" sz="2000">
                <a:solidFill>
                  <a:srgbClr val="003265"/>
                </a:solidFill>
                <a:latin typeface="Arial"/>
                <a:cs typeface="Arial"/>
              </a:rPr>
              <a:t>1979: PROSPECTOR by Duda et</a:t>
            </a:r>
            <a:r>
              <a:rPr dirty="0" sz="2000" spc="-80">
                <a:solidFill>
                  <a:srgbClr val="003265"/>
                </a:solidFill>
                <a:latin typeface="Arial"/>
                <a:cs typeface="Arial"/>
              </a:rPr>
              <a:t> </a:t>
            </a:r>
            <a:r>
              <a:rPr dirty="0" sz="2000" spc="-5">
                <a:solidFill>
                  <a:srgbClr val="003265"/>
                </a:solidFill>
                <a:latin typeface="Arial"/>
                <a:cs typeface="Arial"/>
              </a:rPr>
              <a:t>al..</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46</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3774" y="3359124"/>
            <a:ext cx="9143238" cy="3428722"/>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377595" y="1676255"/>
            <a:ext cx="2741930" cy="574040"/>
          </a:xfrm>
          <a:prstGeom prst="rect"/>
        </p:spPr>
        <p:txBody>
          <a:bodyPr wrap="square" lIns="0" tIns="12700" rIns="0" bIns="0" rtlCol="0" vert="horz">
            <a:spAutoFit/>
          </a:bodyPr>
          <a:lstStyle/>
          <a:p>
            <a:pPr marL="12700">
              <a:lnSpc>
                <a:spcPct val="100000"/>
              </a:lnSpc>
              <a:spcBef>
                <a:spcPts val="100"/>
              </a:spcBef>
            </a:pPr>
            <a:r>
              <a:rPr dirty="0" spc="-5"/>
              <a:t>History of</a:t>
            </a:r>
            <a:r>
              <a:rPr dirty="0" spc="-85"/>
              <a:t> </a:t>
            </a:r>
            <a:r>
              <a:rPr dirty="0"/>
              <a:t>AI</a:t>
            </a: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46</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513330" cy="574040"/>
          </a:xfrm>
          <a:prstGeom prst="rect"/>
        </p:spPr>
        <p:txBody>
          <a:bodyPr wrap="square" lIns="0" tIns="12700" rIns="0" bIns="0" rtlCol="0" vert="horz">
            <a:spAutoFit/>
          </a:bodyPr>
          <a:lstStyle/>
          <a:p>
            <a:pPr marL="12700">
              <a:lnSpc>
                <a:spcPct val="100000"/>
              </a:lnSpc>
              <a:spcBef>
                <a:spcPts val="100"/>
              </a:spcBef>
            </a:pPr>
            <a:r>
              <a:rPr dirty="0" spc="-5"/>
              <a:t>What is</a:t>
            </a:r>
            <a:r>
              <a:rPr dirty="0" spc="-80"/>
              <a:t> </a:t>
            </a:r>
            <a:r>
              <a:rPr dirty="0" spc="-5"/>
              <a:t>AI?</a:t>
            </a:r>
          </a:p>
        </p:txBody>
      </p:sp>
      <p:sp>
        <p:nvSpPr>
          <p:cNvPr id="3" name="object 3"/>
          <p:cNvSpPr txBox="1"/>
          <p:nvPr/>
        </p:nvSpPr>
        <p:spPr>
          <a:xfrm>
            <a:off x="984314" y="2776501"/>
            <a:ext cx="8035925" cy="1232535"/>
          </a:xfrm>
          <a:prstGeom prst="rect">
            <a:avLst/>
          </a:prstGeom>
        </p:spPr>
        <p:txBody>
          <a:bodyPr wrap="square" lIns="0" tIns="12700" rIns="0" bIns="0" rtlCol="0" vert="horz">
            <a:spAutoFit/>
          </a:bodyPr>
          <a:lstStyle/>
          <a:p>
            <a:pPr marL="12700">
              <a:lnSpc>
                <a:spcPct val="100000"/>
              </a:lnSpc>
              <a:spcBef>
                <a:spcPts val="100"/>
              </a:spcBef>
            </a:pPr>
            <a:r>
              <a:rPr dirty="0" sz="1800" spc="-10" i="1">
                <a:solidFill>
                  <a:srgbClr val="003265"/>
                </a:solidFill>
                <a:latin typeface="Arial"/>
                <a:cs typeface="Arial"/>
              </a:rPr>
              <a:t>Tighter</a:t>
            </a:r>
            <a:r>
              <a:rPr dirty="0" sz="1800" spc="-15" i="1">
                <a:solidFill>
                  <a:srgbClr val="003265"/>
                </a:solidFill>
                <a:latin typeface="Arial"/>
                <a:cs typeface="Arial"/>
              </a:rPr>
              <a:t> </a:t>
            </a:r>
            <a:r>
              <a:rPr dirty="0" sz="1800" spc="-10" i="1">
                <a:solidFill>
                  <a:srgbClr val="003265"/>
                </a:solidFill>
                <a:latin typeface="Arial"/>
                <a:cs typeface="Arial"/>
              </a:rPr>
              <a:t>definition:</a:t>
            </a:r>
            <a:endParaRPr sz="1800">
              <a:latin typeface="Arial"/>
              <a:cs typeface="Arial"/>
            </a:endParaRPr>
          </a:p>
          <a:p>
            <a:pPr>
              <a:lnSpc>
                <a:spcPct val="100000"/>
              </a:lnSpc>
              <a:spcBef>
                <a:spcPts val="30"/>
              </a:spcBef>
            </a:pPr>
            <a:endParaRPr sz="2600">
              <a:latin typeface="Arial"/>
              <a:cs typeface="Arial"/>
            </a:endParaRPr>
          </a:p>
          <a:p>
            <a:pPr marL="12700" marR="5080" indent="-635">
              <a:lnSpc>
                <a:spcPct val="100000"/>
              </a:lnSpc>
              <a:tabLst>
                <a:tab pos="1763395" algn="l"/>
              </a:tabLst>
            </a:pPr>
            <a:r>
              <a:rPr dirty="0" sz="1800">
                <a:solidFill>
                  <a:srgbClr val="003265"/>
                </a:solidFill>
                <a:latin typeface="Arial"/>
                <a:cs typeface="Arial"/>
              </a:rPr>
              <a:t>AI </a:t>
            </a:r>
            <a:r>
              <a:rPr dirty="0" sz="1800" spc="-5">
                <a:solidFill>
                  <a:srgbClr val="003265"/>
                </a:solidFill>
                <a:latin typeface="Arial"/>
                <a:cs typeface="Arial"/>
              </a:rPr>
              <a:t>is the science of making </a:t>
            </a:r>
            <a:r>
              <a:rPr dirty="0" sz="1800" spc="-10">
                <a:solidFill>
                  <a:srgbClr val="003265"/>
                </a:solidFill>
                <a:latin typeface="Arial"/>
                <a:cs typeface="Arial"/>
              </a:rPr>
              <a:t>machines </a:t>
            </a:r>
            <a:r>
              <a:rPr dirty="0" sz="1800" spc="-5">
                <a:solidFill>
                  <a:srgbClr val="003265"/>
                </a:solidFill>
                <a:latin typeface="Arial"/>
                <a:cs typeface="Arial"/>
              </a:rPr>
              <a:t>do </a:t>
            </a:r>
            <a:r>
              <a:rPr dirty="0" sz="1800" spc="-10">
                <a:solidFill>
                  <a:srgbClr val="003265"/>
                </a:solidFill>
                <a:latin typeface="Arial"/>
                <a:cs typeface="Arial"/>
              </a:rPr>
              <a:t>things </a:t>
            </a:r>
            <a:r>
              <a:rPr dirty="0" sz="1800" spc="-5">
                <a:solidFill>
                  <a:srgbClr val="003265"/>
                </a:solidFill>
                <a:latin typeface="Arial"/>
                <a:cs typeface="Arial"/>
              </a:rPr>
              <a:t>that </a:t>
            </a:r>
            <a:r>
              <a:rPr dirty="0" sz="1800" spc="-15">
                <a:solidFill>
                  <a:srgbClr val="003265"/>
                </a:solidFill>
                <a:latin typeface="Arial"/>
                <a:cs typeface="Arial"/>
              </a:rPr>
              <a:t>would </a:t>
            </a:r>
            <a:r>
              <a:rPr dirty="0" sz="1800" spc="-5">
                <a:solidFill>
                  <a:srgbClr val="003265"/>
                </a:solidFill>
                <a:latin typeface="Arial"/>
                <a:cs typeface="Arial"/>
              </a:rPr>
              <a:t>require </a:t>
            </a:r>
            <a:r>
              <a:rPr dirty="0" sz="1800" spc="-10">
                <a:solidFill>
                  <a:srgbClr val="003265"/>
                </a:solidFill>
                <a:latin typeface="Arial"/>
                <a:cs typeface="Arial"/>
              </a:rPr>
              <a:t>intelligence </a:t>
            </a:r>
            <a:r>
              <a:rPr dirty="0" sz="1800" spc="-5">
                <a:solidFill>
                  <a:srgbClr val="003265"/>
                </a:solidFill>
                <a:latin typeface="Arial"/>
                <a:cs typeface="Arial"/>
              </a:rPr>
              <a:t>if  </a:t>
            </a:r>
            <a:r>
              <a:rPr dirty="0" sz="1800" spc="-10">
                <a:solidFill>
                  <a:srgbClr val="003265"/>
                </a:solidFill>
                <a:latin typeface="Arial"/>
                <a:cs typeface="Arial"/>
              </a:rPr>
              <a:t>done</a:t>
            </a:r>
            <a:r>
              <a:rPr dirty="0" sz="1800">
                <a:solidFill>
                  <a:srgbClr val="003265"/>
                </a:solidFill>
                <a:latin typeface="Arial"/>
                <a:cs typeface="Arial"/>
              </a:rPr>
              <a:t> </a:t>
            </a:r>
            <a:r>
              <a:rPr dirty="0" sz="1800" spc="-5">
                <a:solidFill>
                  <a:srgbClr val="003265"/>
                </a:solidFill>
                <a:latin typeface="Arial"/>
                <a:cs typeface="Arial"/>
              </a:rPr>
              <a:t>by</a:t>
            </a:r>
            <a:r>
              <a:rPr dirty="0" sz="1800" spc="5">
                <a:solidFill>
                  <a:srgbClr val="003265"/>
                </a:solidFill>
                <a:latin typeface="Arial"/>
                <a:cs typeface="Arial"/>
              </a:rPr>
              <a:t> </a:t>
            </a:r>
            <a:r>
              <a:rPr dirty="0" sz="1800" spc="-10">
                <a:solidFill>
                  <a:srgbClr val="003265"/>
                </a:solidFill>
                <a:latin typeface="Arial"/>
                <a:cs typeface="Arial"/>
              </a:rPr>
              <a:t>people.	</a:t>
            </a:r>
            <a:r>
              <a:rPr dirty="0" sz="1800" spc="-5">
                <a:solidFill>
                  <a:srgbClr val="003265"/>
                </a:solidFill>
                <a:latin typeface="Arial"/>
                <a:cs typeface="Arial"/>
              </a:rPr>
              <a:t>(Minsky)</a:t>
            </a:r>
            <a:endParaRPr sz="1800">
              <a:latin typeface="Arial"/>
              <a:cs typeface="Arial"/>
            </a:endParaRPr>
          </a:p>
        </p:txBody>
      </p:sp>
      <p:sp>
        <p:nvSpPr>
          <p:cNvPr id="4" name="object 4"/>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5" name="object 5"/>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6" name="object 6"/>
          <p:cNvSpPr txBox="1"/>
          <p:nvPr/>
        </p:nvSpPr>
        <p:spPr>
          <a:xfrm>
            <a:off x="1441590" y="4832203"/>
            <a:ext cx="6167755" cy="330835"/>
          </a:xfrm>
          <a:prstGeom prst="rect">
            <a:avLst/>
          </a:prstGeom>
        </p:spPr>
        <p:txBody>
          <a:bodyPr wrap="square" lIns="0" tIns="12700" rIns="0" bIns="0" rtlCol="0" vert="horz">
            <a:spAutoFit/>
          </a:bodyPr>
          <a:lstStyle/>
          <a:p>
            <a:pPr marL="299085" indent="-287020">
              <a:lnSpc>
                <a:spcPct val="100000"/>
              </a:lnSpc>
              <a:spcBef>
                <a:spcPts val="100"/>
              </a:spcBef>
              <a:buFont typeface="Wingdings"/>
              <a:buChar char=""/>
              <a:tabLst>
                <a:tab pos="299085" algn="l"/>
                <a:tab pos="299720" algn="l"/>
              </a:tabLst>
            </a:pPr>
            <a:r>
              <a:rPr dirty="0" sz="2000">
                <a:solidFill>
                  <a:srgbClr val="003265"/>
                </a:solidFill>
                <a:latin typeface="Arial"/>
                <a:cs typeface="Arial"/>
              </a:rPr>
              <a:t>at least we </a:t>
            </a:r>
            <a:r>
              <a:rPr dirty="0" sz="2000" spc="-5">
                <a:solidFill>
                  <a:srgbClr val="003265"/>
                </a:solidFill>
                <a:latin typeface="Arial"/>
                <a:cs typeface="Arial"/>
              </a:rPr>
              <a:t>have </a:t>
            </a:r>
            <a:r>
              <a:rPr dirty="0" sz="2000">
                <a:solidFill>
                  <a:srgbClr val="003265"/>
                </a:solidFill>
                <a:latin typeface="Arial"/>
                <a:cs typeface="Arial"/>
              </a:rPr>
              <a:t>experience </a:t>
            </a:r>
            <a:r>
              <a:rPr dirty="0" sz="2000" spc="-5">
                <a:solidFill>
                  <a:srgbClr val="003265"/>
                </a:solidFill>
                <a:latin typeface="Arial"/>
                <a:cs typeface="Arial"/>
              </a:rPr>
              <a:t>with </a:t>
            </a:r>
            <a:r>
              <a:rPr dirty="0" sz="2000">
                <a:solidFill>
                  <a:srgbClr val="003265"/>
                </a:solidFill>
                <a:latin typeface="Arial"/>
                <a:cs typeface="Arial"/>
              </a:rPr>
              <a:t>human</a:t>
            </a:r>
            <a:r>
              <a:rPr dirty="0" sz="2000" spc="-120">
                <a:solidFill>
                  <a:srgbClr val="003265"/>
                </a:solidFill>
                <a:latin typeface="Arial"/>
                <a:cs typeface="Arial"/>
              </a:rPr>
              <a:t> </a:t>
            </a:r>
            <a:r>
              <a:rPr dirty="0" sz="2000" spc="-5">
                <a:solidFill>
                  <a:srgbClr val="003265"/>
                </a:solidFill>
                <a:latin typeface="Arial"/>
                <a:cs typeface="Arial"/>
              </a:rPr>
              <a:t>intelligence</a:t>
            </a:r>
            <a:endParaRPr sz="2000">
              <a:latin typeface="Arial"/>
              <a:cs typeface="Arial"/>
            </a:endParaRPr>
          </a:p>
        </p:txBody>
      </p:sp>
      <p:sp>
        <p:nvSpPr>
          <p:cNvPr id="8" name="object 8"/>
          <p:cNvSpPr txBox="1"/>
          <p:nvPr/>
        </p:nvSpPr>
        <p:spPr>
          <a:xfrm>
            <a:off x="712160" y="6762280"/>
            <a:ext cx="260350" cy="394970"/>
          </a:xfrm>
          <a:prstGeom prst="rect">
            <a:avLst/>
          </a:prstGeom>
        </p:spPr>
        <p:txBody>
          <a:bodyPr wrap="square" lIns="0" tIns="0" rIns="0" bIns="0" rtlCol="0" vert="horz">
            <a:spAutoFit/>
          </a:bodyPr>
          <a:lstStyle/>
          <a:p>
            <a:pPr marL="38100">
              <a:lnSpc>
                <a:spcPts val="2975"/>
              </a:lnSpc>
            </a:pPr>
            <a:fld id="{81D60167-4931-47E6-BA6A-407CBD079E47}" type="slidenum">
              <a:rPr dirty="0" sz="2600" b="1">
                <a:solidFill>
                  <a:srgbClr val="FFFFFF"/>
                </a:solidFill>
                <a:latin typeface="Arial"/>
                <a:cs typeface="Arial"/>
              </a:rPr>
              <a:t>2</a:t>
            </a:fld>
            <a:endParaRPr sz="2600">
              <a:latin typeface="Arial"/>
              <a:cs typeface="Arial"/>
            </a:endParaRPr>
          </a:p>
        </p:txBody>
      </p:sp>
      <p:sp>
        <p:nvSpPr>
          <p:cNvPr id="9" name="object 9"/>
          <p:cNvSpPr txBox="1"/>
          <p:nvPr/>
        </p:nvSpPr>
        <p:spPr>
          <a:xfrm>
            <a:off x="6732481" y="6924617"/>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7" name="object 7"/>
          <p:cNvSpPr txBox="1"/>
          <p:nvPr/>
        </p:nvSpPr>
        <p:spPr>
          <a:xfrm>
            <a:off x="1441466" y="5929389"/>
            <a:ext cx="7617459" cy="635635"/>
          </a:xfrm>
          <a:prstGeom prst="rect">
            <a:avLst/>
          </a:prstGeom>
        </p:spPr>
        <p:txBody>
          <a:bodyPr wrap="square" lIns="0" tIns="12700" rIns="0" bIns="0" rtlCol="0" vert="horz">
            <a:spAutoFit/>
          </a:bodyPr>
          <a:lstStyle/>
          <a:p>
            <a:pPr marL="299085" marR="5080" indent="-287020">
              <a:lnSpc>
                <a:spcPct val="100000"/>
              </a:lnSpc>
              <a:spcBef>
                <a:spcPts val="100"/>
              </a:spcBef>
            </a:pPr>
            <a:r>
              <a:rPr dirty="0" sz="2000" i="1">
                <a:solidFill>
                  <a:srgbClr val="003265"/>
                </a:solidFill>
                <a:latin typeface="Arial"/>
                <a:cs typeface="Arial"/>
              </a:rPr>
              <a:t>possible </a:t>
            </a:r>
            <a:r>
              <a:rPr dirty="0" sz="2000" spc="-5" i="1">
                <a:solidFill>
                  <a:srgbClr val="003265"/>
                </a:solidFill>
                <a:latin typeface="Arial"/>
                <a:cs typeface="Arial"/>
              </a:rPr>
              <a:t>definition: </a:t>
            </a:r>
            <a:r>
              <a:rPr dirty="0" sz="2000" spc="-5">
                <a:solidFill>
                  <a:srgbClr val="003265"/>
                </a:solidFill>
                <a:latin typeface="Arial"/>
                <a:cs typeface="Arial"/>
              </a:rPr>
              <a:t>intelligence is </a:t>
            </a:r>
            <a:r>
              <a:rPr dirty="0" sz="2000">
                <a:solidFill>
                  <a:srgbClr val="003265"/>
                </a:solidFill>
                <a:latin typeface="Arial"/>
                <a:cs typeface="Arial"/>
              </a:rPr>
              <a:t>the </a:t>
            </a:r>
            <a:r>
              <a:rPr dirty="0" sz="2000" spc="-5">
                <a:solidFill>
                  <a:srgbClr val="003265"/>
                </a:solidFill>
                <a:latin typeface="Arial"/>
                <a:cs typeface="Arial"/>
              </a:rPr>
              <a:t>ability to </a:t>
            </a:r>
            <a:r>
              <a:rPr dirty="0" sz="2000">
                <a:solidFill>
                  <a:srgbClr val="003265"/>
                </a:solidFill>
                <a:latin typeface="Arial"/>
                <a:cs typeface="Arial"/>
              </a:rPr>
              <a:t>form plans </a:t>
            </a:r>
            <a:r>
              <a:rPr dirty="0" sz="2000" spc="-5">
                <a:solidFill>
                  <a:srgbClr val="003265"/>
                </a:solidFill>
                <a:latin typeface="Arial"/>
                <a:cs typeface="Arial"/>
              </a:rPr>
              <a:t>to </a:t>
            </a:r>
            <a:r>
              <a:rPr dirty="0" sz="2000">
                <a:solidFill>
                  <a:srgbClr val="003265"/>
                </a:solidFill>
                <a:latin typeface="Arial"/>
                <a:cs typeface="Arial"/>
              </a:rPr>
              <a:t>achieve  goals by interacting </a:t>
            </a:r>
            <a:r>
              <a:rPr dirty="0" sz="2000" spc="-5">
                <a:solidFill>
                  <a:srgbClr val="003265"/>
                </a:solidFill>
                <a:latin typeface="Arial"/>
                <a:cs typeface="Arial"/>
              </a:rPr>
              <a:t>with </a:t>
            </a:r>
            <a:r>
              <a:rPr dirty="0" sz="2000">
                <a:solidFill>
                  <a:srgbClr val="003265"/>
                </a:solidFill>
                <a:latin typeface="Arial"/>
                <a:cs typeface="Arial"/>
              </a:rPr>
              <a:t>an information-rich</a:t>
            </a:r>
            <a:r>
              <a:rPr dirty="0" sz="2000" spc="-165">
                <a:solidFill>
                  <a:srgbClr val="003265"/>
                </a:solidFill>
                <a:latin typeface="Arial"/>
                <a:cs typeface="Arial"/>
              </a:rPr>
              <a:t> </a:t>
            </a:r>
            <a:r>
              <a:rPr dirty="0" sz="2000">
                <a:solidFill>
                  <a:srgbClr val="003265"/>
                </a:solidFill>
                <a:latin typeface="Arial"/>
                <a:cs typeface="Arial"/>
              </a:rPr>
              <a:t>environment</a:t>
            </a:r>
            <a:endParaRPr sz="20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037329" cy="574040"/>
          </a:xfrm>
          <a:prstGeom prst="rect"/>
        </p:spPr>
        <p:txBody>
          <a:bodyPr wrap="square" lIns="0" tIns="12700" rIns="0" bIns="0" rtlCol="0" vert="horz">
            <a:spAutoFit/>
          </a:bodyPr>
          <a:lstStyle/>
          <a:p>
            <a:pPr marL="12700">
              <a:lnSpc>
                <a:spcPct val="100000"/>
              </a:lnSpc>
              <a:spcBef>
                <a:spcPts val="100"/>
              </a:spcBef>
            </a:pPr>
            <a:r>
              <a:rPr dirty="0" spc="-5"/>
              <a:t>Development of</a:t>
            </a:r>
            <a:r>
              <a:rPr dirty="0" spc="-75"/>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152053" y="2874028"/>
            <a:ext cx="6310630" cy="1671320"/>
          </a:xfrm>
          <a:prstGeom prst="rect">
            <a:avLst/>
          </a:prstGeom>
        </p:spPr>
        <p:txBody>
          <a:bodyPr wrap="square" lIns="0" tIns="67310" rIns="0" bIns="0" rtlCol="0" vert="horz">
            <a:spAutoFit/>
          </a:bodyPr>
          <a:lstStyle/>
          <a:p>
            <a:pPr marL="469265" indent="-457200">
              <a:lnSpc>
                <a:spcPct val="100000"/>
              </a:lnSpc>
              <a:spcBef>
                <a:spcPts val="530"/>
              </a:spcBef>
              <a:buClr>
                <a:srgbClr val="A50020"/>
              </a:buClr>
              <a:buSzPct val="75000"/>
              <a:buFont typeface="Wingdings"/>
              <a:buChar char=""/>
              <a:tabLst>
                <a:tab pos="469265" algn="l"/>
                <a:tab pos="469900" algn="l"/>
              </a:tabLst>
            </a:pPr>
            <a:r>
              <a:rPr dirty="0" sz="1800" spc="-10">
                <a:solidFill>
                  <a:srgbClr val="003265"/>
                </a:solidFill>
                <a:latin typeface="Arial"/>
                <a:cs typeface="Arial"/>
              </a:rPr>
              <a:t>General Problem </a:t>
            </a:r>
            <a:r>
              <a:rPr dirty="0" sz="1800" spc="-5">
                <a:solidFill>
                  <a:srgbClr val="003265"/>
                </a:solidFill>
                <a:latin typeface="Arial"/>
                <a:cs typeface="Arial"/>
              </a:rPr>
              <a:t>Solvers</a:t>
            </a:r>
            <a:r>
              <a:rPr dirty="0" sz="1800" spc="50">
                <a:solidFill>
                  <a:srgbClr val="003265"/>
                </a:solidFill>
                <a:latin typeface="Arial"/>
                <a:cs typeface="Arial"/>
              </a:rPr>
              <a:t> </a:t>
            </a:r>
            <a:r>
              <a:rPr dirty="0" sz="1800" spc="-15">
                <a:solidFill>
                  <a:srgbClr val="003265"/>
                </a:solidFill>
                <a:latin typeface="Arial"/>
                <a:cs typeface="Arial"/>
              </a:rPr>
              <a:t>(1950’s)</a:t>
            </a:r>
            <a:endParaRPr sz="1800">
              <a:latin typeface="Arial"/>
              <a:cs typeface="Arial"/>
            </a:endParaRPr>
          </a:p>
          <a:p>
            <a:pPr marL="469265" indent="-457200">
              <a:lnSpc>
                <a:spcPct val="100000"/>
              </a:lnSpc>
              <a:spcBef>
                <a:spcPts val="430"/>
              </a:spcBef>
              <a:buClr>
                <a:srgbClr val="A50020"/>
              </a:buClr>
              <a:buSzPct val="75000"/>
              <a:buFont typeface="Wingdings"/>
              <a:buChar char=""/>
              <a:tabLst>
                <a:tab pos="469265" algn="l"/>
                <a:tab pos="469900" algn="l"/>
              </a:tabLst>
            </a:pPr>
            <a:r>
              <a:rPr dirty="0" sz="1800" spc="-15">
                <a:solidFill>
                  <a:srgbClr val="003265"/>
                </a:solidFill>
                <a:latin typeface="Arial"/>
                <a:cs typeface="Arial"/>
              </a:rPr>
              <a:t>Power</a:t>
            </a:r>
            <a:r>
              <a:rPr dirty="0" sz="1800" spc="35">
                <a:solidFill>
                  <a:srgbClr val="003265"/>
                </a:solidFill>
                <a:latin typeface="Arial"/>
                <a:cs typeface="Arial"/>
              </a:rPr>
              <a:t> </a:t>
            </a:r>
            <a:r>
              <a:rPr dirty="0" sz="1800" spc="-15">
                <a:solidFill>
                  <a:srgbClr val="003265"/>
                </a:solidFill>
                <a:latin typeface="Arial"/>
                <a:cs typeface="Arial"/>
              </a:rPr>
              <a:t>(1960’s)</a:t>
            </a:r>
            <a:endParaRPr sz="1800">
              <a:latin typeface="Arial"/>
              <a:cs typeface="Arial"/>
            </a:endParaRPr>
          </a:p>
          <a:p>
            <a:pPr marL="469265" indent="-457200">
              <a:lnSpc>
                <a:spcPct val="100000"/>
              </a:lnSpc>
              <a:spcBef>
                <a:spcPts val="434"/>
              </a:spcBef>
              <a:buClr>
                <a:srgbClr val="A50020"/>
              </a:buClr>
              <a:buSzPct val="75000"/>
              <a:buFont typeface="Wingdings"/>
              <a:buChar char=""/>
              <a:tabLst>
                <a:tab pos="469265" algn="l"/>
                <a:tab pos="469900" algn="l"/>
              </a:tabLst>
            </a:pPr>
            <a:r>
              <a:rPr dirty="0" sz="1800" spc="-5">
                <a:solidFill>
                  <a:srgbClr val="003265"/>
                </a:solidFill>
                <a:latin typeface="Arial"/>
                <a:cs typeface="Arial"/>
              </a:rPr>
              <a:t>“Romantic” Period (mid </a:t>
            </a:r>
            <a:r>
              <a:rPr dirty="0" sz="1800" spc="-15">
                <a:solidFill>
                  <a:srgbClr val="003265"/>
                </a:solidFill>
                <a:latin typeface="Arial"/>
                <a:cs typeface="Arial"/>
              </a:rPr>
              <a:t>1960’s </a:t>
            </a:r>
            <a:r>
              <a:rPr dirty="0" sz="1800">
                <a:solidFill>
                  <a:srgbClr val="003265"/>
                </a:solidFill>
                <a:latin typeface="Arial"/>
                <a:cs typeface="Arial"/>
              </a:rPr>
              <a:t>to </a:t>
            </a:r>
            <a:r>
              <a:rPr dirty="0" sz="1800" spc="-5">
                <a:solidFill>
                  <a:srgbClr val="003265"/>
                </a:solidFill>
                <a:latin typeface="Arial"/>
                <a:cs typeface="Arial"/>
              </a:rPr>
              <a:t>mid</a:t>
            </a:r>
            <a:r>
              <a:rPr dirty="0" sz="1800" spc="40">
                <a:solidFill>
                  <a:srgbClr val="003265"/>
                </a:solidFill>
                <a:latin typeface="Arial"/>
                <a:cs typeface="Arial"/>
              </a:rPr>
              <a:t> </a:t>
            </a:r>
            <a:r>
              <a:rPr dirty="0" sz="1800" spc="-15">
                <a:solidFill>
                  <a:srgbClr val="003265"/>
                </a:solidFill>
                <a:latin typeface="Arial"/>
                <a:cs typeface="Arial"/>
              </a:rPr>
              <a:t>1970’s)</a:t>
            </a:r>
            <a:endParaRPr sz="1800">
              <a:latin typeface="Arial"/>
              <a:cs typeface="Arial"/>
            </a:endParaRPr>
          </a:p>
          <a:p>
            <a:pPr marL="469265" indent="-457200">
              <a:lnSpc>
                <a:spcPct val="100000"/>
              </a:lnSpc>
              <a:spcBef>
                <a:spcPts val="430"/>
              </a:spcBef>
              <a:buClr>
                <a:srgbClr val="A50020"/>
              </a:buClr>
              <a:buSzPct val="75000"/>
              <a:buFont typeface="Wingdings"/>
              <a:buChar char=""/>
              <a:tabLst>
                <a:tab pos="469265" algn="l"/>
                <a:tab pos="469900" algn="l"/>
              </a:tabLst>
            </a:pPr>
            <a:r>
              <a:rPr dirty="0" sz="1800" spc="-10">
                <a:solidFill>
                  <a:srgbClr val="003265"/>
                </a:solidFill>
                <a:latin typeface="Arial"/>
                <a:cs typeface="Arial"/>
              </a:rPr>
              <a:t>Knowledge-based Approaches </a:t>
            </a:r>
            <a:r>
              <a:rPr dirty="0" sz="1800" spc="-5">
                <a:solidFill>
                  <a:srgbClr val="003265"/>
                </a:solidFill>
                <a:latin typeface="Arial"/>
                <a:cs typeface="Arial"/>
              </a:rPr>
              <a:t>(mid </a:t>
            </a:r>
            <a:r>
              <a:rPr dirty="0" sz="1800" spc="-15">
                <a:solidFill>
                  <a:srgbClr val="003265"/>
                </a:solidFill>
                <a:latin typeface="Arial"/>
                <a:cs typeface="Arial"/>
              </a:rPr>
              <a:t>1970’s </a:t>
            </a:r>
            <a:r>
              <a:rPr dirty="0" sz="1800">
                <a:solidFill>
                  <a:srgbClr val="003265"/>
                </a:solidFill>
                <a:latin typeface="Arial"/>
                <a:cs typeface="Arial"/>
              </a:rPr>
              <a:t>to </a:t>
            </a:r>
            <a:r>
              <a:rPr dirty="0" sz="1800" spc="-5">
                <a:solidFill>
                  <a:srgbClr val="003265"/>
                </a:solidFill>
                <a:latin typeface="Arial"/>
                <a:cs typeface="Arial"/>
              </a:rPr>
              <a:t>mid</a:t>
            </a:r>
            <a:r>
              <a:rPr dirty="0" sz="1800" spc="25">
                <a:solidFill>
                  <a:srgbClr val="003265"/>
                </a:solidFill>
                <a:latin typeface="Arial"/>
                <a:cs typeface="Arial"/>
              </a:rPr>
              <a:t> </a:t>
            </a:r>
            <a:r>
              <a:rPr dirty="0" sz="1800" spc="-15">
                <a:solidFill>
                  <a:srgbClr val="003265"/>
                </a:solidFill>
                <a:latin typeface="Arial"/>
                <a:cs typeface="Arial"/>
              </a:rPr>
              <a:t>1990’s)</a:t>
            </a:r>
            <a:endParaRPr sz="1800">
              <a:latin typeface="Arial"/>
              <a:cs typeface="Arial"/>
            </a:endParaRPr>
          </a:p>
          <a:p>
            <a:pPr marL="469265" indent="-457200">
              <a:lnSpc>
                <a:spcPct val="100000"/>
              </a:lnSpc>
              <a:spcBef>
                <a:spcPts val="430"/>
              </a:spcBef>
              <a:buClr>
                <a:srgbClr val="A50020"/>
              </a:buClr>
              <a:buSzPct val="75000"/>
              <a:buFont typeface="Wingdings"/>
              <a:buChar char=""/>
              <a:tabLst>
                <a:tab pos="469265" algn="l"/>
                <a:tab pos="469900" algn="l"/>
              </a:tabLst>
            </a:pPr>
            <a:r>
              <a:rPr dirty="0" sz="1800" spc="-10">
                <a:solidFill>
                  <a:srgbClr val="003265"/>
                </a:solidFill>
                <a:latin typeface="Arial"/>
                <a:cs typeface="Arial"/>
              </a:rPr>
              <a:t>Biological and </a:t>
            </a:r>
            <a:r>
              <a:rPr dirty="0" sz="1800" spc="-5">
                <a:solidFill>
                  <a:srgbClr val="003265"/>
                </a:solidFill>
                <a:latin typeface="Arial"/>
                <a:cs typeface="Arial"/>
              </a:rPr>
              <a:t>Social </a:t>
            </a:r>
            <a:r>
              <a:rPr dirty="0" sz="1800" spc="-10">
                <a:solidFill>
                  <a:srgbClr val="003265"/>
                </a:solidFill>
                <a:latin typeface="Arial"/>
                <a:cs typeface="Arial"/>
              </a:rPr>
              <a:t>Models </a:t>
            </a:r>
            <a:r>
              <a:rPr dirty="0" sz="1800" spc="-5">
                <a:solidFill>
                  <a:srgbClr val="003265"/>
                </a:solidFill>
                <a:latin typeface="Arial"/>
                <a:cs typeface="Arial"/>
              </a:rPr>
              <a:t>(mid </a:t>
            </a:r>
            <a:r>
              <a:rPr dirty="0" sz="1800" spc="-15">
                <a:solidFill>
                  <a:srgbClr val="003265"/>
                </a:solidFill>
                <a:latin typeface="Arial"/>
                <a:cs typeface="Arial"/>
              </a:rPr>
              <a:t>1990’s </a:t>
            </a:r>
            <a:r>
              <a:rPr dirty="0" sz="1800">
                <a:solidFill>
                  <a:srgbClr val="003265"/>
                </a:solidFill>
                <a:latin typeface="Arial"/>
                <a:cs typeface="Arial"/>
              </a:rPr>
              <a:t>to</a:t>
            </a:r>
            <a:r>
              <a:rPr dirty="0" sz="1800" spc="114">
                <a:solidFill>
                  <a:srgbClr val="003265"/>
                </a:solidFill>
                <a:latin typeface="Arial"/>
                <a:cs typeface="Arial"/>
              </a:rPr>
              <a:t> </a:t>
            </a:r>
            <a:r>
              <a:rPr dirty="0" sz="1800" spc="-5">
                <a:solidFill>
                  <a:srgbClr val="003265"/>
                </a:solidFill>
                <a:latin typeface="Arial"/>
                <a:cs typeface="Arial"/>
              </a:rPr>
              <a:t>current)</a:t>
            </a:r>
            <a:endParaRPr sz="1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46</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5384800" cy="574040"/>
          </a:xfrm>
          <a:prstGeom prst="rect"/>
        </p:spPr>
        <p:txBody>
          <a:bodyPr wrap="square" lIns="0" tIns="12700" rIns="0" bIns="0" rtlCol="0" vert="horz">
            <a:spAutoFit/>
          </a:bodyPr>
          <a:lstStyle/>
          <a:p>
            <a:pPr marL="12700">
              <a:lnSpc>
                <a:spcPct val="100000"/>
              </a:lnSpc>
              <a:spcBef>
                <a:spcPts val="100"/>
              </a:spcBef>
            </a:pPr>
            <a:r>
              <a:rPr dirty="0" spc="-5"/>
              <a:t>General problem</a:t>
            </a:r>
            <a:r>
              <a:rPr dirty="0" spc="-40"/>
              <a:t> </a:t>
            </a:r>
            <a:r>
              <a:rPr dirty="0" spc="-5"/>
              <a:t>solvers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152053" y="2852701"/>
            <a:ext cx="7434580" cy="2237740"/>
          </a:xfrm>
          <a:prstGeom prst="rect">
            <a:avLst/>
          </a:prstGeom>
        </p:spPr>
        <p:txBody>
          <a:bodyPr wrap="square" lIns="0" tIns="12700" rIns="0" bIns="0" rtlCol="0" vert="horz">
            <a:spAutoFit/>
          </a:bodyPr>
          <a:lstStyle/>
          <a:p>
            <a:pPr marL="469265" marR="5080" indent="-457200">
              <a:lnSpc>
                <a:spcPct val="100000"/>
              </a:lnSpc>
              <a:spcBef>
                <a:spcPts val="100"/>
              </a:spcBef>
              <a:buClr>
                <a:srgbClr val="A50020"/>
              </a:buClr>
              <a:buSzPct val="75000"/>
              <a:buFont typeface="Wingdings"/>
              <a:buChar char=""/>
              <a:tabLst>
                <a:tab pos="469265" algn="l"/>
                <a:tab pos="469900" algn="l"/>
              </a:tabLst>
            </a:pPr>
            <a:r>
              <a:rPr dirty="0" sz="1800" spc="-5">
                <a:solidFill>
                  <a:srgbClr val="003265"/>
                </a:solidFill>
                <a:latin typeface="Arial"/>
                <a:cs typeface="Arial"/>
              </a:rPr>
              <a:t>use </a:t>
            </a:r>
            <a:r>
              <a:rPr dirty="0" sz="1800">
                <a:solidFill>
                  <a:srgbClr val="003265"/>
                </a:solidFill>
                <a:latin typeface="Arial"/>
                <a:cs typeface="Arial"/>
              </a:rPr>
              <a:t>a </a:t>
            </a:r>
            <a:r>
              <a:rPr dirty="0" sz="1800" spc="-10">
                <a:solidFill>
                  <a:srgbClr val="003265"/>
                </a:solidFill>
                <a:latin typeface="Arial"/>
                <a:cs typeface="Arial"/>
              </a:rPr>
              <a:t>generalized problem </a:t>
            </a:r>
            <a:r>
              <a:rPr dirty="0" sz="1800" spc="-5">
                <a:solidFill>
                  <a:srgbClr val="003265"/>
                </a:solidFill>
                <a:latin typeface="Arial"/>
                <a:cs typeface="Arial"/>
              </a:rPr>
              <a:t>solving method (divide up problems, </a:t>
            </a:r>
            <a:r>
              <a:rPr dirty="0" sz="1800" spc="-15">
                <a:solidFill>
                  <a:srgbClr val="003265"/>
                </a:solidFill>
                <a:latin typeface="Arial"/>
                <a:cs typeface="Arial"/>
              </a:rPr>
              <a:t>work  </a:t>
            </a:r>
            <a:r>
              <a:rPr dirty="0" sz="1800" spc="-10">
                <a:solidFill>
                  <a:srgbClr val="003265"/>
                </a:solidFill>
                <a:latin typeface="Arial"/>
                <a:cs typeface="Arial"/>
              </a:rPr>
              <a:t>forward, </a:t>
            </a:r>
            <a:r>
              <a:rPr dirty="0" sz="1800" spc="-15">
                <a:solidFill>
                  <a:srgbClr val="003265"/>
                </a:solidFill>
                <a:latin typeface="Arial"/>
                <a:cs typeface="Arial"/>
              </a:rPr>
              <a:t>work </a:t>
            </a:r>
            <a:r>
              <a:rPr dirty="0" sz="1800" spc="-10">
                <a:solidFill>
                  <a:srgbClr val="003265"/>
                </a:solidFill>
                <a:latin typeface="Arial"/>
                <a:cs typeface="Arial"/>
              </a:rPr>
              <a:t>backward) and apply approach </a:t>
            </a:r>
            <a:r>
              <a:rPr dirty="0" sz="1800">
                <a:solidFill>
                  <a:srgbClr val="003265"/>
                </a:solidFill>
                <a:latin typeface="Arial"/>
                <a:cs typeface="Arial"/>
              </a:rPr>
              <a:t>to a </a:t>
            </a:r>
            <a:r>
              <a:rPr dirty="0" sz="1800" spc="-15">
                <a:solidFill>
                  <a:srgbClr val="003265"/>
                </a:solidFill>
                <a:latin typeface="Arial"/>
                <a:cs typeface="Arial"/>
              </a:rPr>
              <a:t>VERY </a:t>
            </a:r>
            <a:r>
              <a:rPr dirty="0" sz="1800" spc="-5">
                <a:solidFill>
                  <a:srgbClr val="003265"/>
                </a:solidFill>
                <a:latin typeface="Arial"/>
                <a:cs typeface="Arial"/>
              </a:rPr>
              <a:t>BROAD  </a:t>
            </a:r>
            <a:r>
              <a:rPr dirty="0" sz="1800" spc="-10">
                <a:solidFill>
                  <a:srgbClr val="003265"/>
                </a:solidFill>
                <a:latin typeface="Arial"/>
                <a:cs typeface="Arial"/>
              </a:rPr>
              <a:t>range </a:t>
            </a:r>
            <a:r>
              <a:rPr dirty="0" sz="1800" spc="-5">
                <a:solidFill>
                  <a:srgbClr val="003265"/>
                </a:solidFill>
                <a:latin typeface="Arial"/>
                <a:cs typeface="Arial"/>
              </a:rPr>
              <a:t>of</a:t>
            </a:r>
            <a:r>
              <a:rPr dirty="0" sz="1800" spc="5">
                <a:solidFill>
                  <a:srgbClr val="003265"/>
                </a:solidFill>
                <a:latin typeface="Arial"/>
                <a:cs typeface="Arial"/>
              </a:rPr>
              <a:t> </a:t>
            </a:r>
            <a:r>
              <a:rPr dirty="0" sz="1800" spc="-5">
                <a:solidFill>
                  <a:srgbClr val="003265"/>
                </a:solidFill>
                <a:latin typeface="Arial"/>
                <a:cs typeface="Arial"/>
              </a:rPr>
              <a:t>problems.</a:t>
            </a:r>
            <a:endParaRPr sz="1800">
              <a:latin typeface="Arial"/>
              <a:cs typeface="Arial"/>
            </a:endParaRPr>
          </a:p>
          <a:p>
            <a:pPr>
              <a:lnSpc>
                <a:spcPct val="100000"/>
              </a:lnSpc>
              <a:spcBef>
                <a:spcPts val="30"/>
              </a:spcBef>
              <a:buClr>
                <a:srgbClr val="A50020"/>
              </a:buClr>
              <a:buFont typeface="Wingdings"/>
              <a:buChar char=""/>
            </a:pPr>
            <a:endParaRPr sz="2600">
              <a:latin typeface="Arial"/>
              <a:cs typeface="Arial"/>
            </a:endParaRPr>
          </a:p>
          <a:p>
            <a:pPr marL="469265" indent="-457200">
              <a:lnSpc>
                <a:spcPct val="100000"/>
              </a:lnSpc>
              <a:buClr>
                <a:srgbClr val="A50020"/>
              </a:buClr>
              <a:buSzPct val="75000"/>
              <a:buFont typeface="Wingdings"/>
              <a:buChar char=""/>
              <a:tabLst>
                <a:tab pos="469265" algn="l"/>
                <a:tab pos="469900" algn="l"/>
              </a:tabLst>
            </a:pPr>
            <a:r>
              <a:rPr dirty="0" sz="1800" spc="-5">
                <a:solidFill>
                  <a:srgbClr val="003265"/>
                </a:solidFill>
                <a:latin typeface="Arial"/>
                <a:cs typeface="Arial"/>
              </a:rPr>
              <a:t>limitations:</a:t>
            </a:r>
            <a:endParaRPr sz="1800">
              <a:latin typeface="Arial"/>
              <a:cs typeface="Arial"/>
            </a:endParaRPr>
          </a:p>
          <a:p>
            <a:pPr lvl="1" marL="1039494" indent="-456565">
              <a:lnSpc>
                <a:spcPct val="100000"/>
              </a:lnSpc>
              <a:spcBef>
                <a:spcPts val="475"/>
              </a:spcBef>
              <a:buClr>
                <a:srgbClr val="99CC99"/>
              </a:buClr>
              <a:buSzPct val="75000"/>
              <a:buFont typeface="Wingdings"/>
              <a:buChar char=""/>
              <a:tabLst>
                <a:tab pos="1039494" algn="l"/>
                <a:tab pos="1040130" algn="l"/>
              </a:tabLst>
            </a:pPr>
            <a:r>
              <a:rPr dirty="0" sz="2000">
                <a:solidFill>
                  <a:srgbClr val="003265"/>
                </a:solidFill>
                <a:latin typeface="Arial"/>
                <a:cs typeface="Arial"/>
              </a:rPr>
              <a:t>hardware</a:t>
            </a:r>
            <a:r>
              <a:rPr dirty="0" sz="2000" spc="-60">
                <a:solidFill>
                  <a:srgbClr val="003265"/>
                </a:solidFill>
                <a:latin typeface="Arial"/>
                <a:cs typeface="Arial"/>
              </a:rPr>
              <a:t> </a:t>
            </a:r>
            <a:r>
              <a:rPr dirty="0" sz="2000" spc="-5">
                <a:solidFill>
                  <a:srgbClr val="003265"/>
                </a:solidFill>
                <a:latin typeface="Arial"/>
                <a:cs typeface="Arial"/>
              </a:rPr>
              <a:t>capabilities</a:t>
            </a:r>
            <a:endParaRPr sz="2000">
              <a:latin typeface="Arial"/>
              <a:cs typeface="Arial"/>
            </a:endParaRPr>
          </a:p>
          <a:p>
            <a:pPr lvl="1" marL="1039494" indent="-456565">
              <a:lnSpc>
                <a:spcPct val="100000"/>
              </a:lnSpc>
              <a:spcBef>
                <a:spcPts val="480"/>
              </a:spcBef>
              <a:buClr>
                <a:srgbClr val="99CC99"/>
              </a:buClr>
              <a:buSzPct val="75000"/>
              <a:buFont typeface="Wingdings"/>
              <a:buChar char=""/>
              <a:tabLst>
                <a:tab pos="1039494" algn="l"/>
                <a:tab pos="1040130" algn="l"/>
              </a:tabLst>
            </a:pPr>
            <a:r>
              <a:rPr dirty="0" sz="2000">
                <a:solidFill>
                  <a:srgbClr val="003265"/>
                </a:solidFill>
                <a:latin typeface="Arial"/>
                <a:cs typeface="Arial"/>
              </a:rPr>
              <a:t>sometimes called "weak solution</a:t>
            </a:r>
            <a:r>
              <a:rPr dirty="0" sz="2000" spc="-105">
                <a:solidFill>
                  <a:srgbClr val="003265"/>
                </a:solidFill>
                <a:latin typeface="Arial"/>
                <a:cs typeface="Arial"/>
              </a:rPr>
              <a:t> </a:t>
            </a:r>
            <a:r>
              <a:rPr dirty="0" sz="2000">
                <a:solidFill>
                  <a:srgbClr val="003265"/>
                </a:solidFill>
                <a:latin typeface="Arial"/>
                <a:cs typeface="Arial"/>
              </a:rPr>
              <a:t>methods"</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46</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182529"/>
            <a:ext cx="6500495" cy="1068070"/>
          </a:xfrm>
          <a:prstGeom prst="rect"/>
        </p:spPr>
        <p:txBody>
          <a:bodyPr wrap="square" lIns="0" tIns="74295" rIns="0" bIns="0" rtlCol="0" vert="horz">
            <a:spAutoFit/>
          </a:bodyPr>
          <a:lstStyle/>
          <a:p>
            <a:pPr marL="12700" marR="5080">
              <a:lnSpc>
                <a:spcPts val="3890"/>
              </a:lnSpc>
              <a:spcBef>
                <a:spcPts val="585"/>
              </a:spcBef>
            </a:pPr>
            <a:r>
              <a:rPr dirty="0" spc="-5"/>
              <a:t>Examples of General Problem  Solvers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23477" y="2875449"/>
            <a:ext cx="8195309" cy="3366770"/>
          </a:xfrm>
          <a:prstGeom prst="rect">
            <a:avLst/>
          </a:prstGeom>
        </p:spPr>
        <p:txBody>
          <a:bodyPr wrap="square" lIns="0" tIns="38735" rIns="0" bIns="0" rtlCol="0" vert="horz">
            <a:spAutoFit/>
          </a:bodyPr>
          <a:lstStyle/>
          <a:p>
            <a:pPr marL="354965" indent="-342900">
              <a:lnSpc>
                <a:spcPct val="100000"/>
              </a:lnSpc>
              <a:spcBef>
                <a:spcPts val="305"/>
              </a:spcBef>
              <a:buClr>
                <a:srgbClr val="A50020"/>
              </a:buClr>
              <a:buSzPct val="75000"/>
              <a:buFont typeface="Wingdings"/>
              <a:buChar char=""/>
              <a:tabLst>
                <a:tab pos="354965" algn="l"/>
                <a:tab pos="355600" algn="l"/>
              </a:tabLst>
            </a:pPr>
            <a:r>
              <a:rPr dirty="0" sz="1800" spc="-5">
                <a:solidFill>
                  <a:srgbClr val="003265"/>
                </a:solidFill>
                <a:latin typeface="Arial"/>
                <a:cs typeface="Arial"/>
              </a:rPr>
              <a:t>LOGIC</a:t>
            </a:r>
            <a:r>
              <a:rPr dirty="0" sz="1800" spc="-55">
                <a:solidFill>
                  <a:srgbClr val="003265"/>
                </a:solidFill>
                <a:latin typeface="Arial"/>
                <a:cs typeface="Arial"/>
              </a:rPr>
              <a:t> </a:t>
            </a:r>
            <a:r>
              <a:rPr dirty="0" sz="1800" spc="-5">
                <a:solidFill>
                  <a:srgbClr val="003265"/>
                </a:solidFill>
                <a:latin typeface="Arial"/>
                <a:cs typeface="Arial"/>
              </a:rPr>
              <a:t>THEORIST</a:t>
            </a:r>
            <a:endParaRPr sz="1800">
              <a:latin typeface="Arial"/>
              <a:cs typeface="Arial"/>
            </a:endParaRPr>
          </a:p>
          <a:p>
            <a:pPr lvl="1" marL="756285" marR="1369060" indent="-287020">
              <a:lnSpc>
                <a:spcPts val="2160"/>
              </a:lnSpc>
              <a:spcBef>
                <a:spcPts val="500"/>
              </a:spcBef>
              <a:buClr>
                <a:srgbClr val="99CC99"/>
              </a:buClr>
              <a:buSzPct val="75000"/>
              <a:buFont typeface="Wingdings"/>
              <a:buChar char=""/>
              <a:tabLst>
                <a:tab pos="756285" algn="l"/>
                <a:tab pos="756920" algn="l"/>
              </a:tabLst>
            </a:pPr>
            <a:r>
              <a:rPr dirty="0" sz="2000">
                <a:solidFill>
                  <a:srgbClr val="003265"/>
                </a:solidFill>
                <a:latin typeface="Arial"/>
                <a:cs typeface="Arial"/>
              </a:rPr>
              <a:t>could </a:t>
            </a:r>
            <a:r>
              <a:rPr dirty="0" sz="2000" spc="-5">
                <a:solidFill>
                  <a:srgbClr val="003265"/>
                </a:solidFill>
                <a:latin typeface="Arial"/>
                <a:cs typeface="Arial"/>
              </a:rPr>
              <a:t>prove </a:t>
            </a:r>
            <a:r>
              <a:rPr dirty="0" sz="2000">
                <a:solidFill>
                  <a:srgbClr val="003265"/>
                </a:solidFill>
                <a:latin typeface="Arial"/>
                <a:cs typeface="Arial"/>
              </a:rPr>
              <a:t>38 of the first 52 theorems </a:t>
            </a:r>
            <a:r>
              <a:rPr dirty="0" sz="2000" spc="-5">
                <a:solidFill>
                  <a:srgbClr val="003265"/>
                </a:solidFill>
                <a:latin typeface="Arial"/>
                <a:cs typeface="Arial"/>
              </a:rPr>
              <a:t>in </a:t>
            </a:r>
            <a:r>
              <a:rPr dirty="0" sz="2000">
                <a:solidFill>
                  <a:srgbClr val="003265"/>
                </a:solidFill>
                <a:latin typeface="Arial"/>
                <a:cs typeface="Arial"/>
              </a:rPr>
              <a:t>the</a:t>
            </a:r>
            <a:r>
              <a:rPr dirty="0" sz="2000" spc="-225">
                <a:solidFill>
                  <a:srgbClr val="003265"/>
                </a:solidFill>
                <a:latin typeface="Arial"/>
                <a:cs typeface="Arial"/>
              </a:rPr>
              <a:t> </a:t>
            </a:r>
            <a:r>
              <a:rPr dirty="0" sz="2000">
                <a:solidFill>
                  <a:srgbClr val="003265"/>
                </a:solidFill>
                <a:latin typeface="Arial"/>
                <a:cs typeface="Arial"/>
              </a:rPr>
              <a:t>Principia  Mathematica</a:t>
            </a:r>
            <a:endParaRPr sz="2000">
              <a:latin typeface="Arial"/>
              <a:cs typeface="Arial"/>
            </a:endParaRPr>
          </a:p>
          <a:p>
            <a:pPr lvl="1" marL="756285" marR="5080" indent="-287020">
              <a:lnSpc>
                <a:spcPts val="2160"/>
              </a:lnSpc>
              <a:spcBef>
                <a:spcPts val="480"/>
              </a:spcBef>
              <a:buClr>
                <a:srgbClr val="99CC99"/>
              </a:buClr>
              <a:buSzPct val="75000"/>
              <a:buFont typeface="Wingdings"/>
              <a:buChar char=""/>
              <a:tabLst>
                <a:tab pos="756285" algn="l"/>
                <a:tab pos="756920" algn="l"/>
              </a:tabLst>
            </a:pPr>
            <a:r>
              <a:rPr dirty="0" sz="2000" i="1">
                <a:solidFill>
                  <a:srgbClr val="003265"/>
                </a:solidFill>
                <a:latin typeface="Arial"/>
                <a:cs typeface="Arial"/>
              </a:rPr>
              <a:t>Journal of </a:t>
            </a:r>
            <a:r>
              <a:rPr dirty="0" sz="2000" spc="-5" i="1">
                <a:solidFill>
                  <a:srgbClr val="003265"/>
                </a:solidFill>
                <a:latin typeface="Arial"/>
                <a:cs typeface="Arial"/>
              </a:rPr>
              <a:t>Symbolic </a:t>
            </a:r>
            <a:r>
              <a:rPr dirty="0" sz="2000" i="1">
                <a:solidFill>
                  <a:srgbClr val="003265"/>
                </a:solidFill>
                <a:latin typeface="Arial"/>
                <a:cs typeface="Arial"/>
              </a:rPr>
              <a:t>Logic </a:t>
            </a:r>
            <a:r>
              <a:rPr dirty="0" sz="2000">
                <a:solidFill>
                  <a:srgbClr val="003265"/>
                </a:solidFill>
                <a:latin typeface="Arial"/>
                <a:cs typeface="Arial"/>
              </a:rPr>
              <a:t>declined publishing an article </a:t>
            </a:r>
            <a:r>
              <a:rPr dirty="0" sz="2000" spc="-5">
                <a:solidFill>
                  <a:srgbClr val="003265"/>
                </a:solidFill>
                <a:latin typeface="Arial"/>
                <a:cs typeface="Arial"/>
              </a:rPr>
              <a:t>with</a:t>
            </a:r>
            <a:r>
              <a:rPr dirty="0" sz="2000" spc="-160">
                <a:solidFill>
                  <a:srgbClr val="003265"/>
                </a:solidFill>
                <a:latin typeface="Arial"/>
                <a:cs typeface="Arial"/>
              </a:rPr>
              <a:t> </a:t>
            </a:r>
            <a:r>
              <a:rPr dirty="0" sz="2000">
                <a:solidFill>
                  <a:srgbClr val="003265"/>
                </a:solidFill>
                <a:latin typeface="Arial"/>
                <a:cs typeface="Arial"/>
              </a:rPr>
              <a:t>Logic  Theorist as a</a:t>
            </a:r>
            <a:r>
              <a:rPr dirty="0" sz="2000" spc="-75">
                <a:solidFill>
                  <a:srgbClr val="003265"/>
                </a:solidFill>
                <a:latin typeface="Arial"/>
                <a:cs typeface="Arial"/>
              </a:rPr>
              <a:t> </a:t>
            </a:r>
            <a:r>
              <a:rPr dirty="0" sz="2000">
                <a:solidFill>
                  <a:srgbClr val="003265"/>
                </a:solidFill>
                <a:latin typeface="Arial"/>
                <a:cs typeface="Arial"/>
              </a:rPr>
              <a:t>co-author</a:t>
            </a:r>
            <a:endParaRPr sz="2000">
              <a:latin typeface="Arial"/>
              <a:cs typeface="Arial"/>
            </a:endParaRPr>
          </a:p>
          <a:p>
            <a:pPr lvl="1">
              <a:lnSpc>
                <a:spcPct val="100000"/>
              </a:lnSpc>
              <a:spcBef>
                <a:spcPts val="40"/>
              </a:spcBef>
              <a:buClr>
                <a:srgbClr val="99CC99"/>
              </a:buClr>
              <a:buFont typeface="Wingdings"/>
              <a:buChar char=""/>
            </a:pPr>
            <a:endParaRPr sz="2200">
              <a:latin typeface="Arial"/>
              <a:cs typeface="Arial"/>
            </a:endParaRPr>
          </a:p>
          <a:p>
            <a:pPr marL="354965" indent="-342900">
              <a:lnSpc>
                <a:spcPct val="100000"/>
              </a:lnSpc>
              <a:buClr>
                <a:srgbClr val="A50020"/>
              </a:buClr>
              <a:buSzPct val="75000"/>
              <a:buFont typeface="Wingdings"/>
              <a:buChar char=""/>
              <a:tabLst>
                <a:tab pos="354965" algn="l"/>
                <a:tab pos="355600" algn="l"/>
              </a:tabLst>
            </a:pPr>
            <a:r>
              <a:rPr dirty="0" sz="1800" spc="-5">
                <a:solidFill>
                  <a:srgbClr val="003265"/>
                </a:solidFill>
                <a:latin typeface="Arial"/>
                <a:cs typeface="Arial"/>
              </a:rPr>
              <a:t>GENERAL PROBLEM</a:t>
            </a:r>
            <a:r>
              <a:rPr dirty="0" sz="1800" spc="-75">
                <a:solidFill>
                  <a:srgbClr val="003265"/>
                </a:solidFill>
                <a:latin typeface="Arial"/>
                <a:cs typeface="Arial"/>
              </a:rPr>
              <a:t> </a:t>
            </a:r>
            <a:r>
              <a:rPr dirty="0" sz="1800" spc="-30">
                <a:solidFill>
                  <a:srgbClr val="003265"/>
                </a:solidFill>
                <a:latin typeface="Arial"/>
                <a:cs typeface="Arial"/>
              </a:rPr>
              <a:t>SOLVER</a:t>
            </a:r>
            <a:endParaRPr sz="1800">
              <a:latin typeface="Arial"/>
              <a:cs typeface="Arial"/>
            </a:endParaRPr>
          </a:p>
          <a:p>
            <a:pPr lvl="1" marL="756285" marR="242570" indent="-287020">
              <a:lnSpc>
                <a:spcPts val="2160"/>
              </a:lnSpc>
              <a:spcBef>
                <a:spcPts val="505"/>
              </a:spcBef>
              <a:buClr>
                <a:srgbClr val="99CC99"/>
              </a:buClr>
              <a:buSzPct val="75000"/>
              <a:buFont typeface="Wingdings"/>
              <a:buChar char=""/>
              <a:tabLst>
                <a:tab pos="756285" algn="l"/>
                <a:tab pos="756920" algn="l"/>
              </a:tabLst>
            </a:pPr>
            <a:r>
              <a:rPr dirty="0" sz="2000">
                <a:solidFill>
                  <a:srgbClr val="003265"/>
                </a:solidFill>
                <a:latin typeface="Arial"/>
                <a:cs typeface="Arial"/>
              </a:rPr>
              <a:t>used means-ends </a:t>
            </a:r>
            <a:r>
              <a:rPr dirty="0" sz="2000" spc="-5">
                <a:solidFill>
                  <a:srgbClr val="003265"/>
                </a:solidFill>
                <a:latin typeface="Arial"/>
                <a:cs typeface="Arial"/>
              </a:rPr>
              <a:t>analysis to </a:t>
            </a:r>
            <a:r>
              <a:rPr dirty="0" sz="2000">
                <a:solidFill>
                  <a:srgbClr val="003265"/>
                </a:solidFill>
                <a:latin typeface="Arial"/>
                <a:cs typeface="Arial"/>
              </a:rPr>
              <a:t>reduce the </a:t>
            </a:r>
            <a:r>
              <a:rPr dirty="0" sz="2000" spc="-5">
                <a:solidFill>
                  <a:srgbClr val="003265"/>
                </a:solidFill>
                <a:latin typeface="Arial"/>
                <a:cs typeface="Arial"/>
              </a:rPr>
              <a:t>difference </a:t>
            </a:r>
            <a:r>
              <a:rPr dirty="0" sz="2000">
                <a:solidFill>
                  <a:srgbClr val="003265"/>
                </a:solidFill>
                <a:latin typeface="Arial"/>
                <a:cs typeface="Arial"/>
              </a:rPr>
              <a:t>between</a:t>
            </a:r>
            <a:r>
              <a:rPr dirty="0" sz="2000" spc="-190">
                <a:solidFill>
                  <a:srgbClr val="003265"/>
                </a:solidFill>
                <a:latin typeface="Arial"/>
                <a:cs typeface="Arial"/>
              </a:rPr>
              <a:t> </a:t>
            </a:r>
            <a:r>
              <a:rPr dirty="0" sz="2000">
                <a:solidFill>
                  <a:srgbClr val="003265"/>
                </a:solidFill>
                <a:latin typeface="Arial"/>
                <a:cs typeface="Arial"/>
              </a:rPr>
              <a:t>the  current state and desired (end)</a:t>
            </a:r>
            <a:r>
              <a:rPr dirty="0" sz="2000" spc="-175">
                <a:solidFill>
                  <a:srgbClr val="003265"/>
                </a:solidFill>
                <a:latin typeface="Arial"/>
                <a:cs typeface="Arial"/>
              </a:rPr>
              <a:t> </a:t>
            </a:r>
            <a:r>
              <a:rPr dirty="0" sz="2000">
                <a:solidFill>
                  <a:srgbClr val="003265"/>
                </a:solidFill>
                <a:latin typeface="Arial"/>
                <a:cs typeface="Arial"/>
              </a:rPr>
              <a:t>state</a:t>
            </a:r>
            <a:endParaRPr sz="2000">
              <a:latin typeface="Arial"/>
              <a:cs typeface="Arial"/>
            </a:endParaRPr>
          </a:p>
          <a:p>
            <a:pPr lvl="1" marL="756285" marR="391160" indent="-287020">
              <a:lnSpc>
                <a:spcPts val="2160"/>
              </a:lnSpc>
              <a:spcBef>
                <a:spcPts val="480"/>
              </a:spcBef>
              <a:buClr>
                <a:srgbClr val="99CC99"/>
              </a:buClr>
              <a:buSzPct val="75000"/>
              <a:buFont typeface="Wingdings"/>
              <a:buChar char=""/>
              <a:tabLst>
                <a:tab pos="756285" algn="l"/>
                <a:tab pos="756920" algn="l"/>
              </a:tabLst>
            </a:pPr>
            <a:r>
              <a:rPr dirty="0" sz="2000">
                <a:solidFill>
                  <a:srgbClr val="003265"/>
                </a:solidFill>
                <a:latin typeface="Arial"/>
                <a:cs typeface="Arial"/>
              </a:rPr>
              <a:t>handled mathematical </a:t>
            </a:r>
            <a:r>
              <a:rPr dirty="0" sz="2000" spc="-5">
                <a:solidFill>
                  <a:srgbClr val="003265"/>
                </a:solidFill>
                <a:latin typeface="Arial"/>
                <a:cs typeface="Arial"/>
              </a:rPr>
              <a:t>logic </a:t>
            </a:r>
            <a:r>
              <a:rPr dirty="0" sz="2000">
                <a:solidFill>
                  <a:srgbClr val="003265"/>
                </a:solidFill>
                <a:latin typeface="Arial"/>
                <a:cs typeface="Arial"/>
              </a:rPr>
              <a:t>problems, hence not as general</a:t>
            </a:r>
            <a:r>
              <a:rPr dirty="0" sz="2000" spc="-215">
                <a:solidFill>
                  <a:srgbClr val="003265"/>
                </a:solidFill>
                <a:latin typeface="Arial"/>
                <a:cs typeface="Arial"/>
              </a:rPr>
              <a:t> </a:t>
            </a:r>
            <a:r>
              <a:rPr dirty="0" sz="2000">
                <a:solidFill>
                  <a:srgbClr val="003265"/>
                </a:solidFill>
                <a:latin typeface="Arial"/>
                <a:cs typeface="Arial"/>
              </a:rPr>
              <a:t>as  </a:t>
            </a:r>
            <a:r>
              <a:rPr dirty="0" sz="2000" spc="-5">
                <a:solidFill>
                  <a:srgbClr val="003265"/>
                </a:solidFill>
                <a:latin typeface="Arial"/>
                <a:cs typeface="Arial"/>
              </a:rPr>
              <a:t>originally</a:t>
            </a:r>
            <a:r>
              <a:rPr dirty="0" sz="2000" spc="-30">
                <a:solidFill>
                  <a:srgbClr val="003265"/>
                </a:solidFill>
                <a:latin typeface="Arial"/>
                <a:cs typeface="Arial"/>
              </a:rPr>
              <a:t> </a:t>
            </a:r>
            <a:r>
              <a:rPr dirty="0" sz="2000">
                <a:solidFill>
                  <a:srgbClr val="003265"/>
                </a:solidFill>
                <a:latin typeface="Arial"/>
                <a:cs typeface="Arial"/>
              </a:rPr>
              <a:t>hoped</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46</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1397000" cy="574040"/>
          </a:xfrm>
          <a:prstGeom prst="rect"/>
        </p:spPr>
        <p:txBody>
          <a:bodyPr wrap="square" lIns="0" tIns="12700" rIns="0" bIns="0" rtlCol="0" vert="horz">
            <a:spAutoFit/>
          </a:bodyPr>
          <a:lstStyle/>
          <a:p>
            <a:pPr marL="12700">
              <a:lnSpc>
                <a:spcPct val="100000"/>
              </a:lnSpc>
              <a:spcBef>
                <a:spcPts val="100"/>
              </a:spcBef>
            </a:pPr>
            <a:r>
              <a:rPr dirty="0" spc="-5"/>
              <a:t>Pow</a:t>
            </a:r>
            <a:r>
              <a:rPr dirty="0"/>
              <a:t>er</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113953" y="2950227"/>
            <a:ext cx="6739890" cy="2209800"/>
          </a:xfrm>
          <a:prstGeom prst="rect">
            <a:avLst/>
          </a:prstGeom>
        </p:spPr>
        <p:txBody>
          <a:bodyPr wrap="square" lIns="0" tIns="40005" rIns="0" bIns="0" rtlCol="0" vert="horz">
            <a:spAutoFit/>
          </a:bodyPr>
          <a:lstStyle/>
          <a:p>
            <a:pPr marL="393065" indent="-342900">
              <a:lnSpc>
                <a:spcPct val="100000"/>
              </a:lnSpc>
              <a:spcBef>
                <a:spcPts val="315"/>
              </a:spcBef>
              <a:buClr>
                <a:srgbClr val="A50020"/>
              </a:buClr>
              <a:buSzPct val="75000"/>
              <a:buFont typeface="Wingdings"/>
              <a:buChar char=""/>
              <a:tabLst>
                <a:tab pos="393065" algn="l"/>
                <a:tab pos="393700" algn="l"/>
              </a:tabLst>
            </a:pPr>
            <a:r>
              <a:rPr dirty="0" sz="1800" spc="-5">
                <a:solidFill>
                  <a:srgbClr val="003265"/>
                </a:solidFill>
                <a:latin typeface="Arial"/>
                <a:cs typeface="Arial"/>
              </a:rPr>
              <a:t>Throw immense computing </a:t>
            </a:r>
            <a:r>
              <a:rPr dirty="0" sz="1800" spc="-15">
                <a:solidFill>
                  <a:srgbClr val="003265"/>
                </a:solidFill>
                <a:latin typeface="Arial"/>
                <a:cs typeface="Arial"/>
              </a:rPr>
              <a:t>power </a:t>
            </a:r>
            <a:r>
              <a:rPr dirty="0" sz="1800" spc="-5">
                <a:solidFill>
                  <a:srgbClr val="003265"/>
                </a:solidFill>
                <a:latin typeface="Arial"/>
                <a:cs typeface="Arial"/>
              </a:rPr>
              <a:t>at certain </a:t>
            </a:r>
            <a:r>
              <a:rPr dirty="0" sz="1800" spc="-10">
                <a:solidFill>
                  <a:srgbClr val="003265"/>
                </a:solidFill>
                <a:latin typeface="Arial"/>
                <a:cs typeface="Arial"/>
              </a:rPr>
              <a:t>types </a:t>
            </a:r>
            <a:r>
              <a:rPr dirty="0" sz="1800" spc="-5">
                <a:solidFill>
                  <a:srgbClr val="003265"/>
                </a:solidFill>
                <a:latin typeface="Arial"/>
                <a:cs typeface="Arial"/>
              </a:rPr>
              <a:t>of</a:t>
            </a:r>
            <a:r>
              <a:rPr dirty="0" sz="1800" spc="120">
                <a:solidFill>
                  <a:srgbClr val="003265"/>
                </a:solidFill>
                <a:latin typeface="Arial"/>
                <a:cs typeface="Arial"/>
              </a:rPr>
              <a:t> </a:t>
            </a:r>
            <a:r>
              <a:rPr dirty="0" sz="1800" spc="-10">
                <a:solidFill>
                  <a:srgbClr val="003265"/>
                </a:solidFill>
                <a:latin typeface="Arial"/>
                <a:cs typeface="Arial"/>
              </a:rPr>
              <a:t>problems</a:t>
            </a:r>
            <a:endParaRPr sz="1800">
              <a:latin typeface="Arial"/>
              <a:cs typeface="Arial"/>
            </a:endParaRPr>
          </a:p>
          <a:p>
            <a:pPr marL="393065" indent="-342900">
              <a:lnSpc>
                <a:spcPct val="100000"/>
              </a:lnSpc>
              <a:spcBef>
                <a:spcPts val="215"/>
              </a:spcBef>
              <a:buClr>
                <a:srgbClr val="A50020"/>
              </a:buClr>
              <a:buSzPct val="75000"/>
              <a:buFont typeface="Wingdings"/>
              <a:buChar char=""/>
              <a:tabLst>
                <a:tab pos="393065" algn="l"/>
                <a:tab pos="393700" algn="l"/>
              </a:tabLst>
            </a:pPr>
            <a:r>
              <a:rPr dirty="0" sz="1800" spc="-10">
                <a:solidFill>
                  <a:srgbClr val="003265"/>
                </a:solidFill>
                <a:latin typeface="Arial"/>
                <a:cs typeface="Arial"/>
              </a:rPr>
              <a:t>example:</a:t>
            </a:r>
            <a:r>
              <a:rPr dirty="0" sz="1800" spc="15">
                <a:solidFill>
                  <a:srgbClr val="003265"/>
                </a:solidFill>
                <a:latin typeface="Arial"/>
                <a:cs typeface="Arial"/>
              </a:rPr>
              <a:t> </a:t>
            </a:r>
            <a:r>
              <a:rPr dirty="0" sz="1800" spc="-5">
                <a:solidFill>
                  <a:srgbClr val="003265"/>
                </a:solidFill>
                <a:latin typeface="Arial"/>
                <a:cs typeface="Arial"/>
              </a:rPr>
              <a:t>CHESS</a:t>
            </a:r>
            <a:endParaRPr sz="1800">
              <a:latin typeface="Arial"/>
              <a:cs typeface="Arial"/>
            </a:endParaRPr>
          </a:p>
          <a:p>
            <a:pPr lvl="1" marL="794385" indent="-287655">
              <a:lnSpc>
                <a:spcPct val="100000"/>
              </a:lnSpc>
              <a:spcBef>
                <a:spcPts val="229"/>
              </a:spcBef>
              <a:buClr>
                <a:srgbClr val="99CC99"/>
              </a:buClr>
              <a:buSzPct val="75000"/>
              <a:buFont typeface="Wingdings"/>
              <a:buChar char=""/>
              <a:tabLst>
                <a:tab pos="794385" algn="l"/>
                <a:tab pos="795020" algn="l"/>
              </a:tabLst>
            </a:pPr>
            <a:r>
              <a:rPr dirty="0" sz="2000" spc="-5">
                <a:solidFill>
                  <a:srgbClr val="003265"/>
                </a:solidFill>
                <a:latin typeface="Arial"/>
                <a:cs typeface="Arial"/>
              </a:rPr>
              <a:t>examine </a:t>
            </a:r>
            <a:r>
              <a:rPr dirty="0" sz="2000" spc="10">
                <a:solidFill>
                  <a:srgbClr val="003265"/>
                </a:solidFill>
                <a:latin typeface="Arial"/>
                <a:cs typeface="Arial"/>
              </a:rPr>
              <a:t>10</a:t>
            </a:r>
            <a:r>
              <a:rPr dirty="0" baseline="25641" sz="1950" spc="15">
                <a:solidFill>
                  <a:srgbClr val="003265"/>
                </a:solidFill>
                <a:latin typeface="Arial"/>
                <a:cs typeface="Arial"/>
              </a:rPr>
              <a:t>120 </a:t>
            </a:r>
            <a:r>
              <a:rPr dirty="0" sz="2000" spc="-5">
                <a:solidFill>
                  <a:srgbClr val="003265"/>
                </a:solidFill>
                <a:latin typeface="Arial"/>
                <a:cs typeface="Arial"/>
              </a:rPr>
              <a:t>moves to </a:t>
            </a:r>
            <a:r>
              <a:rPr dirty="0" sz="2000">
                <a:solidFill>
                  <a:srgbClr val="003265"/>
                </a:solidFill>
                <a:latin typeface="Arial"/>
                <a:cs typeface="Arial"/>
              </a:rPr>
              <a:t>consider </a:t>
            </a:r>
            <a:r>
              <a:rPr dirty="0" sz="2000" spc="-5">
                <a:solidFill>
                  <a:srgbClr val="003265"/>
                </a:solidFill>
                <a:latin typeface="Arial"/>
                <a:cs typeface="Arial"/>
              </a:rPr>
              <a:t>all</a:t>
            </a:r>
            <a:r>
              <a:rPr dirty="0" sz="2000" spc="-295">
                <a:solidFill>
                  <a:srgbClr val="003265"/>
                </a:solidFill>
                <a:latin typeface="Arial"/>
                <a:cs typeface="Arial"/>
              </a:rPr>
              <a:t> </a:t>
            </a:r>
            <a:r>
              <a:rPr dirty="0" sz="2000">
                <a:solidFill>
                  <a:srgbClr val="003265"/>
                </a:solidFill>
                <a:latin typeface="Arial"/>
                <a:cs typeface="Arial"/>
              </a:rPr>
              <a:t>possibilities.</a:t>
            </a:r>
            <a:endParaRPr sz="2000">
              <a:latin typeface="Arial"/>
              <a:cs typeface="Arial"/>
            </a:endParaRPr>
          </a:p>
          <a:p>
            <a:pPr marL="393065" indent="-342900">
              <a:lnSpc>
                <a:spcPct val="100000"/>
              </a:lnSpc>
              <a:spcBef>
                <a:spcPts val="225"/>
              </a:spcBef>
              <a:buClr>
                <a:srgbClr val="A50020"/>
              </a:buClr>
              <a:buSzPct val="75000"/>
              <a:buFont typeface="Wingdings"/>
              <a:buChar char=""/>
              <a:tabLst>
                <a:tab pos="393065" algn="l"/>
                <a:tab pos="393700" algn="l"/>
              </a:tabLst>
            </a:pPr>
            <a:r>
              <a:rPr dirty="0" sz="1800" spc="-10">
                <a:solidFill>
                  <a:srgbClr val="003265"/>
                </a:solidFill>
                <a:latin typeface="Arial"/>
                <a:cs typeface="Arial"/>
              </a:rPr>
              <a:t>advances </a:t>
            </a:r>
            <a:r>
              <a:rPr dirty="0" sz="1800" spc="-5">
                <a:solidFill>
                  <a:srgbClr val="003265"/>
                </a:solidFill>
                <a:latin typeface="Arial"/>
                <a:cs typeface="Arial"/>
              </a:rPr>
              <a:t>that made this </a:t>
            </a:r>
            <a:r>
              <a:rPr dirty="0" sz="1800" spc="-10">
                <a:solidFill>
                  <a:srgbClr val="003265"/>
                </a:solidFill>
                <a:latin typeface="Arial"/>
                <a:cs typeface="Arial"/>
              </a:rPr>
              <a:t>approach</a:t>
            </a:r>
            <a:r>
              <a:rPr dirty="0" sz="1800" spc="50">
                <a:solidFill>
                  <a:srgbClr val="003265"/>
                </a:solidFill>
                <a:latin typeface="Arial"/>
                <a:cs typeface="Arial"/>
              </a:rPr>
              <a:t> </a:t>
            </a:r>
            <a:r>
              <a:rPr dirty="0" sz="1800" spc="-10">
                <a:solidFill>
                  <a:srgbClr val="003265"/>
                </a:solidFill>
                <a:latin typeface="Arial"/>
                <a:cs typeface="Arial"/>
              </a:rPr>
              <a:t>possible:</a:t>
            </a:r>
            <a:endParaRPr sz="1800">
              <a:latin typeface="Arial"/>
              <a:cs typeface="Arial"/>
            </a:endParaRPr>
          </a:p>
          <a:p>
            <a:pPr lvl="1" marL="794385" indent="-287655">
              <a:lnSpc>
                <a:spcPct val="100000"/>
              </a:lnSpc>
              <a:spcBef>
                <a:spcPts val="229"/>
              </a:spcBef>
              <a:buClr>
                <a:srgbClr val="99CC99"/>
              </a:buClr>
              <a:buSzPct val="75000"/>
              <a:buFont typeface="Wingdings"/>
              <a:buChar char=""/>
              <a:tabLst>
                <a:tab pos="794385" algn="l"/>
                <a:tab pos="795020" algn="l"/>
              </a:tabLst>
            </a:pPr>
            <a:r>
              <a:rPr dirty="0" sz="2000">
                <a:solidFill>
                  <a:srgbClr val="003265"/>
                </a:solidFill>
                <a:latin typeface="Arial"/>
                <a:cs typeface="Arial"/>
              </a:rPr>
              <a:t>more powerful</a:t>
            </a:r>
            <a:r>
              <a:rPr dirty="0" sz="2000" spc="-75">
                <a:solidFill>
                  <a:srgbClr val="003265"/>
                </a:solidFill>
                <a:latin typeface="Arial"/>
                <a:cs typeface="Arial"/>
              </a:rPr>
              <a:t> </a:t>
            </a:r>
            <a:r>
              <a:rPr dirty="0" sz="2000">
                <a:solidFill>
                  <a:srgbClr val="003265"/>
                </a:solidFill>
                <a:latin typeface="Arial"/>
                <a:cs typeface="Arial"/>
              </a:rPr>
              <a:t>hardware</a:t>
            </a:r>
            <a:endParaRPr sz="2000">
              <a:latin typeface="Arial"/>
              <a:cs typeface="Arial"/>
            </a:endParaRPr>
          </a:p>
          <a:p>
            <a:pPr lvl="1" marL="794385" marR="147320" indent="-287020">
              <a:lnSpc>
                <a:spcPts val="2160"/>
              </a:lnSpc>
              <a:spcBef>
                <a:spcPts val="515"/>
              </a:spcBef>
              <a:buClr>
                <a:srgbClr val="99CC99"/>
              </a:buClr>
              <a:buSzPct val="75000"/>
              <a:buFont typeface="Wingdings"/>
              <a:buChar char=""/>
              <a:tabLst>
                <a:tab pos="794385" algn="l"/>
                <a:tab pos="795020" algn="l"/>
              </a:tabLst>
            </a:pPr>
            <a:r>
              <a:rPr dirty="0" sz="2000">
                <a:solidFill>
                  <a:srgbClr val="003265"/>
                </a:solidFill>
                <a:latin typeface="Arial"/>
                <a:cs typeface="Arial"/>
              </a:rPr>
              <a:t>languages developed specifically </a:t>
            </a:r>
            <a:r>
              <a:rPr dirty="0" sz="2000" spc="-5">
                <a:solidFill>
                  <a:srgbClr val="003265"/>
                </a:solidFill>
                <a:latin typeface="Arial"/>
                <a:cs typeface="Arial"/>
              </a:rPr>
              <a:t>for AI</a:t>
            </a:r>
            <a:r>
              <a:rPr dirty="0" sz="2000" spc="-260">
                <a:solidFill>
                  <a:srgbClr val="003265"/>
                </a:solidFill>
                <a:latin typeface="Arial"/>
                <a:cs typeface="Arial"/>
              </a:rPr>
              <a:t> </a:t>
            </a:r>
            <a:r>
              <a:rPr dirty="0" sz="2000">
                <a:solidFill>
                  <a:srgbClr val="003265"/>
                </a:solidFill>
                <a:latin typeface="Arial"/>
                <a:cs typeface="Arial"/>
              </a:rPr>
              <a:t>applications  </a:t>
            </a:r>
            <a:r>
              <a:rPr dirty="0" sz="2000" spc="-5">
                <a:solidFill>
                  <a:srgbClr val="003265"/>
                </a:solidFill>
                <a:latin typeface="Arial"/>
                <a:cs typeface="Arial"/>
              </a:rPr>
              <a:t>Examples </a:t>
            </a:r>
            <a:r>
              <a:rPr dirty="0" sz="2000">
                <a:solidFill>
                  <a:srgbClr val="003265"/>
                </a:solidFill>
                <a:latin typeface="Arial"/>
                <a:cs typeface="Arial"/>
              </a:rPr>
              <a:t>of General Problem</a:t>
            </a:r>
            <a:r>
              <a:rPr dirty="0" sz="2000" spc="-95">
                <a:solidFill>
                  <a:srgbClr val="003265"/>
                </a:solidFill>
                <a:latin typeface="Arial"/>
                <a:cs typeface="Arial"/>
              </a:rPr>
              <a:t> </a:t>
            </a:r>
            <a:r>
              <a:rPr dirty="0" sz="2000" spc="-5">
                <a:solidFill>
                  <a:srgbClr val="003265"/>
                </a:solidFill>
                <a:latin typeface="Arial"/>
                <a:cs typeface="Arial"/>
              </a:rPr>
              <a:t>Solvers</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46</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3630295" cy="574040"/>
          </a:xfrm>
          <a:prstGeom prst="rect"/>
        </p:spPr>
        <p:txBody>
          <a:bodyPr wrap="square" lIns="0" tIns="12700" rIns="0" bIns="0" rtlCol="0" vert="horz">
            <a:spAutoFit/>
          </a:bodyPr>
          <a:lstStyle/>
          <a:p>
            <a:pPr marL="12700">
              <a:lnSpc>
                <a:spcPct val="100000"/>
              </a:lnSpc>
              <a:spcBef>
                <a:spcPts val="100"/>
              </a:spcBef>
            </a:pPr>
            <a:r>
              <a:rPr dirty="0" spc="-5"/>
              <a:t>Romantic</a:t>
            </a:r>
            <a:r>
              <a:rPr dirty="0" spc="-70"/>
              <a:t> </a:t>
            </a:r>
            <a:r>
              <a:rPr dirty="0" spc="-5"/>
              <a:t>period</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075864" y="2797852"/>
            <a:ext cx="7117715" cy="2780030"/>
          </a:xfrm>
          <a:prstGeom prst="rect">
            <a:avLst/>
          </a:prstGeom>
        </p:spPr>
        <p:txBody>
          <a:bodyPr wrap="square" lIns="0" tIns="67310" rIns="0" bIns="0" rtlCol="0" vert="horz">
            <a:spAutoFit/>
          </a:bodyPr>
          <a:lstStyle/>
          <a:p>
            <a:pPr marL="469265" indent="-457200">
              <a:lnSpc>
                <a:spcPct val="100000"/>
              </a:lnSpc>
              <a:spcBef>
                <a:spcPts val="530"/>
              </a:spcBef>
              <a:buClr>
                <a:srgbClr val="A50020"/>
              </a:buClr>
              <a:buSzPct val="75000"/>
              <a:buFont typeface="Wingdings"/>
              <a:buChar char=""/>
              <a:tabLst>
                <a:tab pos="469265" algn="l"/>
                <a:tab pos="469900" algn="l"/>
              </a:tabLst>
            </a:pPr>
            <a:r>
              <a:rPr dirty="0" sz="1800" spc="-5">
                <a:solidFill>
                  <a:srgbClr val="003265"/>
                </a:solidFill>
                <a:latin typeface="Arial"/>
                <a:cs typeface="Arial"/>
              </a:rPr>
              <a:t>Focus on computer</a:t>
            </a:r>
            <a:r>
              <a:rPr dirty="0" sz="1800" spc="5">
                <a:solidFill>
                  <a:srgbClr val="003265"/>
                </a:solidFill>
                <a:latin typeface="Arial"/>
                <a:cs typeface="Arial"/>
              </a:rPr>
              <a:t> </a:t>
            </a:r>
            <a:r>
              <a:rPr dirty="0" sz="1800" spc="-10">
                <a:solidFill>
                  <a:srgbClr val="003265"/>
                </a:solidFill>
                <a:latin typeface="Arial"/>
                <a:cs typeface="Arial"/>
              </a:rPr>
              <a:t>understanding</a:t>
            </a:r>
            <a:endParaRPr sz="1800">
              <a:latin typeface="Arial"/>
              <a:cs typeface="Arial"/>
            </a:endParaRPr>
          </a:p>
          <a:p>
            <a:pPr marL="469265" indent="-457200">
              <a:lnSpc>
                <a:spcPct val="100000"/>
              </a:lnSpc>
              <a:spcBef>
                <a:spcPts val="430"/>
              </a:spcBef>
              <a:buClr>
                <a:srgbClr val="A50020"/>
              </a:buClr>
              <a:buSzPct val="75000"/>
              <a:buFont typeface="Wingdings"/>
              <a:buChar char=""/>
              <a:tabLst>
                <a:tab pos="469265" algn="l"/>
                <a:tab pos="469900" algn="l"/>
              </a:tabLst>
            </a:pPr>
            <a:r>
              <a:rPr dirty="0" sz="1800" spc="-5">
                <a:solidFill>
                  <a:srgbClr val="003265"/>
                </a:solidFill>
                <a:latin typeface="Arial"/>
                <a:cs typeface="Arial"/>
              </a:rPr>
              <a:t>Hence concentrated</a:t>
            </a:r>
            <a:r>
              <a:rPr dirty="0" sz="1800" spc="5">
                <a:solidFill>
                  <a:srgbClr val="003265"/>
                </a:solidFill>
                <a:latin typeface="Arial"/>
                <a:cs typeface="Arial"/>
              </a:rPr>
              <a:t> </a:t>
            </a:r>
            <a:r>
              <a:rPr dirty="0" sz="1800" spc="-10">
                <a:solidFill>
                  <a:srgbClr val="003265"/>
                </a:solidFill>
                <a:latin typeface="Arial"/>
                <a:cs typeface="Arial"/>
              </a:rPr>
              <a:t>on:</a:t>
            </a:r>
            <a:endParaRPr sz="1800">
              <a:latin typeface="Arial"/>
              <a:cs typeface="Arial"/>
            </a:endParaRPr>
          </a:p>
          <a:p>
            <a:pPr lvl="1" marL="1039494" indent="-456565">
              <a:lnSpc>
                <a:spcPct val="100000"/>
              </a:lnSpc>
              <a:spcBef>
                <a:spcPts val="475"/>
              </a:spcBef>
              <a:buClr>
                <a:srgbClr val="99CC99"/>
              </a:buClr>
              <a:buSzPct val="75000"/>
              <a:buFont typeface="Wingdings"/>
              <a:buChar char=""/>
              <a:tabLst>
                <a:tab pos="1039494" algn="l"/>
                <a:tab pos="1040130" algn="l"/>
              </a:tabLst>
            </a:pPr>
            <a:r>
              <a:rPr dirty="0" sz="2000">
                <a:solidFill>
                  <a:srgbClr val="003265"/>
                </a:solidFill>
                <a:latin typeface="Arial"/>
                <a:cs typeface="Arial"/>
              </a:rPr>
              <a:t>natural language - particularly stories and</a:t>
            </a:r>
            <a:r>
              <a:rPr dirty="0" sz="2000" spc="-190">
                <a:solidFill>
                  <a:srgbClr val="003265"/>
                </a:solidFill>
                <a:latin typeface="Arial"/>
                <a:cs typeface="Arial"/>
              </a:rPr>
              <a:t> </a:t>
            </a:r>
            <a:r>
              <a:rPr dirty="0" sz="2000">
                <a:solidFill>
                  <a:srgbClr val="003265"/>
                </a:solidFill>
                <a:latin typeface="Arial"/>
                <a:cs typeface="Arial"/>
              </a:rPr>
              <a:t>dialog.</a:t>
            </a:r>
            <a:endParaRPr sz="2000">
              <a:latin typeface="Arial"/>
              <a:cs typeface="Arial"/>
            </a:endParaRPr>
          </a:p>
          <a:p>
            <a:pPr marL="469265" indent="-457200">
              <a:lnSpc>
                <a:spcPct val="100000"/>
              </a:lnSpc>
              <a:spcBef>
                <a:spcPts val="440"/>
              </a:spcBef>
              <a:buClr>
                <a:srgbClr val="A50020"/>
              </a:buClr>
              <a:buSzPct val="75000"/>
              <a:buFont typeface="Wingdings"/>
              <a:buChar char=""/>
              <a:tabLst>
                <a:tab pos="469265" algn="l"/>
                <a:tab pos="469900" algn="l"/>
              </a:tabLst>
            </a:pPr>
            <a:r>
              <a:rPr dirty="0" sz="1800" spc="-10">
                <a:solidFill>
                  <a:srgbClr val="003265"/>
                </a:solidFill>
                <a:latin typeface="Arial"/>
                <a:cs typeface="Arial"/>
              </a:rPr>
              <a:t>Fundamental</a:t>
            </a:r>
            <a:r>
              <a:rPr dirty="0" sz="1800" spc="5">
                <a:solidFill>
                  <a:srgbClr val="003265"/>
                </a:solidFill>
                <a:latin typeface="Arial"/>
                <a:cs typeface="Arial"/>
              </a:rPr>
              <a:t> </a:t>
            </a:r>
            <a:r>
              <a:rPr dirty="0" sz="1800" spc="-10">
                <a:solidFill>
                  <a:srgbClr val="003265"/>
                </a:solidFill>
                <a:latin typeface="Arial"/>
                <a:cs typeface="Arial"/>
              </a:rPr>
              <a:t>problem:</a:t>
            </a:r>
            <a:endParaRPr sz="1800">
              <a:latin typeface="Arial"/>
              <a:cs typeface="Arial"/>
            </a:endParaRPr>
          </a:p>
          <a:p>
            <a:pPr lvl="1" marL="1039494" indent="-456565">
              <a:lnSpc>
                <a:spcPct val="100000"/>
              </a:lnSpc>
              <a:spcBef>
                <a:spcPts val="470"/>
              </a:spcBef>
              <a:buClr>
                <a:srgbClr val="99CC99"/>
              </a:buClr>
              <a:buSzPct val="75000"/>
              <a:buFont typeface="Wingdings"/>
              <a:buChar char=""/>
              <a:tabLst>
                <a:tab pos="1039494" algn="l"/>
                <a:tab pos="1040130" algn="l"/>
              </a:tabLst>
            </a:pPr>
            <a:r>
              <a:rPr dirty="0" sz="2000">
                <a:solidFill>
                  <a:srgbClr val="003265"/>
                </a:solidFill>
                <a:latin typeface="Arial"/>
                <a:cs typeface="Arial"/>
              </a:rPr>
              <a:t>what </a:t>
            </a:r>
            <a:r>
              <a:rPr dirty="0" sz="2000" spc="-5">
                <a:solidFill>
                  <a:srgbClr val="003265"/>
                </a:solidFill>
                <a:latin typeface="Arial"/>
                <a:cs typeface="Arial"/>
              </a:rPr>
              <a:t>is</a:t>
            </a:r>
            <a:r>
              <a:rPr dirty="0" sz="2000" spc="-40">
                <a:solidFill>
                  <a:srgbClr val="003265"/>
                </a:solidFill>
                <a:latin typeface="Arial"/>
                <a:cs typeface="Arial"/>
              </a:rPr>
              <a:t> </a:t>
            </a:r>
            <a:r>
              <a:rPr dirty="0" sz="2000">
                <a:solidFill>
                  <a:srgbClr val="003265"/>
                </a:solidFill>
                <a:latin typeface="Arial"/>
                <a:cs typeface="Arial"/>
              </a:rPr>
              <a:t>"understanding"?</a:t>
            </a:r>
            <a:endParaRPr sz="2000">
              <a:latin typeface="Arial"/>
              <a:cs typeface="Arial"/>
            </a:endParaRPr>
          </a:p>
          <a:p>
            <a:pPr lvl="1" marL="1039494" indent="-456565">
              <a:lnSpc>
                <a:spcPct val="100000"/>
              </a:lnSpc>
              <a:spcBef>
                <a:spcPts val="480"/>
              </a:spcBef>
              <a:buClr>
                <a:srgbClr val="99CC99"/>
              </a:buClr>
              <a:buSzPct val="75000"/>
              <a:buFont typeface="Wingdings"/>
              <a:buChar char=""/>
              <a:tabLst>
                <a:tab pos="1039494" algn="l"/>
                <a:tab pos="1040130" algn="l"/>
              </a:tabLst>
            </a:pPr>
            <a:r>
              <a:rPr dirty="0" sz="2000">
                <a:solidFill>
                  <a:srgbClr val="003265"/>
                </a:solidFill>
                <a:latin typeface="Arial"/>
                <a:cs typeface="Arial"/>
              </a:rPr>
              <a:t>Can a computer be said </a:t>
            </a:r>
            <a:r>
              <a:rPr dirty="0" sz="2000" spc="-5">
                <a:solidFill>
                  <a:srgbClr val="003265"/>
                </a:solidFill>
                <a:latin typeface="Arial"/>
                <a:cs typeface="Arial"/>
              </a:rPr>
              <a:t>to </a:t>
            </a:r>
            <a:r>
              <a:rPr dirty="0" sz="2000">
                <a:solidFill>
                  <a:srgbClr val="003265"/>
                </a:solidFill>
                <a:latin typeface="Arial"/>
                <a:cs typeface="Arial"/>
              </a:rPr>
              <a:t>understand</a:t>
            </a:r>
            <a:r>
              <a:rPr dirty="0" sz="2000" spc="-185">
                <a:solidFill>
                  <a:srgbClr val="003265"/>
                </a:solidFill>
                <a:latin typeface="Arial"/>
                <a:cs typeface="Arial"/>
              </a:rPr>
              <a:t> </a:t>
            </a:r>
            <a:r>
              <a:rPr dirty="0" sz="2000">
                <a:solidFill>
                  <a:srgbClr val="003265"/>
                </a:solidFill>
                <a:latin typeface="Arial"/>
                <a:cs typeface="Arial"/>
              </a:rPr>
              <a:t>things?</a:t>
            </a:r>
            <a:endParaRPr sz="2000">
              <a:latin typeface="Arial"/>
              <a:cs typeface="Arial"/>
            </a:endParaRPr>
          </a:p>
          <a:p>
            <a:pPr lvl="1" marL="1039494" marR="5080" indent="-455930">
              <a:lnSpc>
                <a:spcPct val="100000"/>
              </a:lnSpc>
              <a:spcBef>
                <a:spcPts val="480"/>
              </a:spcBef>
              <a:buClr>
                <a:srgbClr val="99CC99"/>
              </a:buClr>
              <a:buSzPct val="75000"/>
              <a:buFont typeface="Wingdings"/>
              <a:buChar char=""/>
              <a:tabLst>
                <a:tab pos="1039494" algn="l"/>
                <a:tab pos="1040130" algn="l"/>
              </a:tabLst>
            </a:pPr>
            <a:r>
              <a:rPr dirty="0" sz="2000">
                <a:solidFill>
                  <a:srgbClr val="003265"/>
                </a:solidFill>
                <a:latin typeface="Arial"/>
                <a:cs typeface="Arial"/>
              </a:rPr>
              <a:t>Not clear how humans understand things, </a:t>
            </a:r>
            <a:r>
              <a:rPr dirty="0" sz="2000" spc="-5">
                <a:solidFill>
                  <a:srgbClr val="003265"/>
                </a:solidFill>
                <a:latin typeface="Arial"/>
                <a:cs typeface="Arial"/>
              </a:rPr>
              <a:t>for</a:t>
            </a:r>
            <a:r>
              <a:rPr dirty="0" sz="2000" spc="-210">
                <a:solidFill>
                  <a:srgbClr val="003265"/>
                </a:solidFill>
                <a:latin typeface="Arial"/>
                <a:cs typeface="Arial"/>
              </a:rPr>
              <a:t> </a:t>
            </a:r>
            <a:r>
              <a:rPr dirty="0" sz="2000">
                <a:solidFill>
                  <a:srgbClr val="003265"/>
                </a:solidFill>
                <a:latin typeface="Arial"/>
                <a:cs typeface="Arial"/>
              </a:rPr>
              <a:t>instance  reading </a:t>
            </a:r>
            <a:r>
              <a:rPr dirty="0" sz="2000" spc="-5">
                <a:solidFill>
                  <a:srgbClr val="003265"/>
                </a:solidFill>
                <a:latin typeface="Arial"/>
                <a:cs typeface="Arial"/>
              </a:rPr>
              <a:t>in </a:t>
            </a:r>
            <a:r>
              <a:rPr dirty="0" sz="2000">
                <a:solidFill>
                  <a:srgbClr val="003265"/>
                </a:solidFill>
                <a:latin typeface="Arial"/>
                <a:cs typeface="Arial"/>
              </a:rPr>
              <a:t>young</a:t>
            </a:r>
            <a:r>
              <a:rPr dirty="0" sz="2000" spc="-60">
                <a:solidFill>
                  <a:srgbClr val="003265"/>
                </a:solidFill>
                <a:latin typeface="Arial"/>
                <a:cs typeface="Arial"/>
              </a:rPr>
              <a:t> </a:t>
            </a:r>
            <a:r>
              <a:rPr dirty="0" sz="2000">
                <a:solidFill>
                  <a:srgbClr val="003265"/>
                </a:solidFill>
                <a:latin typeface="Arial"/>
                <a:cs typeface="Arial"/>
              </a:rPr>
              <a:t>children.</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46</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475095" cy="574040"/>
          </a:xfrm>
          <a:prstGeom prst="rect"/>
        </p:spPr>
        <p:txBody>
          <a:bodyPr wrap="square" lIns="0" tIns="12700" rIns="0" bIns="0" rtlCol="0" vert="horz">
            <a:spAutoFit/>
          </a:bodyPr>
          <a:lstStyle/>
          <a:p>
            <a:pPr marL="12700">
              <a:lnSpc>
                <a:spcPct val="100000"/>
              </a:lnSpc>
              <a:spcBef>
                <a:spcPts val="100"/>
              </a:spcBef>
            </a:pPr>
            <a:r>
              <a:rPr dirty="0" spc="-5"/>
              <a:t>Examples of Romantic</a:t>
            </a:r>
            <a:r>
              <a:rPr dirty="0" spc="-50"/>
              <a:t> </a:t>
            </a:r>
            <a:r>
              <a:rPr dirty="0" spc="-5"/>
              <a:t>Period</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847277" y="2875503"/>
            <a:ext cx="7917815" cy="1925955"/>
          </a:xfrm>
          <a:prstGeom prst="rect">
            <a:avLst/>
          </a:prstGeom>
        </p:spPr>
        <p:txBody>
          <a:bodyPr wrap="square" lIns="0" tIns="66040" rIns="0" bIns="0" rtlCol="0" vert="horz">
            <a:spAutoFit/>
          </a:bodyPr>
          <a:lstStyle/>
          <a:p>
            <a:pPr marL="469265" indent="-457200">
              <a:lnSpc>
                <a:spcPct val="100000"/>
              </a:lnSpc>
              <a:spcBef>
                <a:spcPts val="520"/>
              </a:spcBef>
              <a:buClr>
                <a:srgbClr val="A50020"/>
              </a:buClr>
              <a:buSzPct val="75000"/>
              <a:buFont typeface="Wingdings"/>
              <a:buChar char=""/>
              <a:tabLst>
                <a:tab pos="469265" algn="l"/>
                <a:tab pos="469900" algn="l"/>
              </a:tabLst>
            </a:pPr>
            <a:r>
              <a:rPr dirty="0" sz="1800" spc="-5">
                <a:solidFill>
                  <a:srgbClr val="003265"/>
                </a:solidFill>
                <a:latin typeface="Arial"/>
                <a:cs typeface="Arial"/>
              </a:rPr>
              <a:t>SHRDLU </a:t>
            </a:r>
            <a:r>
              <a:rPr dirty="0" sz="1800">
                <a:solidFill>
                  <a:srgbClr val="003265"/>
                </a:solidFill>
                <a:latin typeface="Arial"/>
                <a:cs typeface="Arial"/>
              </a:rPr>
              <a:t>- </a:t>
            </a:r>
            <a:r>
              <a:rPr dirty="0" sz="1800" spc="-10">
                <a:solidFill>
                  <a:srgbClr val="003265"/>
                </a:solidFill>
                <a:latin typeface="Arial"/>
                <a:cs typeface="Arial"/>
              </a:rPr>
              <a:t>developed </a:t>
            </a:r>
            <a:r>
              <a:rPr dirty="0" sz="1800" spc="-5">
                <a:solidFill>
                  <a:srgbClr val="003265"/>
                </a:solidFill>
                <a:latin typeface="Arial"/>
                <a:cs typeface="Arial"/>
              </a:rPr>
              <a:t>by</a:t>
            </a:r>
            <a:r>
              <a:rPr dirty="0" sz="1800" spc="30">
                <a:solidFill>
                  <a:srgbClr val="003265"/>
                </a:solidFill>
                <a:latin typeface="Arial"/>
                <a:cs typeface="Arial"/>
              </a:rPr>
              <a:t> </a:t>
            </a:r>
            <a:r>
              <a:rPr dirty="0" sz="1800" spc="-5">
                <a:solidFill>
                  <a:srgbClr val="003265"/>
                </a:solidFill>
                <a:latin typeface="Arial"/>
                <a:cs typeface="Arial"/>
              </a:rPr>
              <a:t>Winograd</a:t>
            </a:r>
            <a:endParaRPr sz="1800">
              <a:latin typeface="Arial"/>
              <a:cs typeface="Arial"/>
            </a:endParaRPr>
          </a:p>
          <a:p>
            <a:pPr lvl="1" marL="1039494" indent="-456565">
              <a:lnSpc>
                <a:spcPct val="100000"/>
              </a:lnSpc>
              <a:spcBef>
                <a:spcPts val="470"/>
              </a:spcBef>
              <a:buClr>
                <a:srgbClr val="99CC99"/>
              </a:buClr>
              <a:buSzPct val="75000"/>
              <a:buFont typeface="Wingdings"/>
              <a:buChar char=""/>
              <a:tabLst>
                <a:tab pos="1039494" algn="l"/>
                <a:tab pos="1040130" algn="l"/>
              </a:tabLst>
            </a:pPr>
            <a:r>
              <a:rPr dirty="0" sz="2000">
                <a:solidFill>
                  <a:srgbClr val="003265"/>
                </a:solidFill>
                <a:latin typeface="Arial"/>
                <a:cs typeface="Arial"/>
              </a:rPr>
              <a:t>understood and reasoned about </a:t>
            </a:r>
            <a:r>
              <a:rPr dirty="0" sz="2000" spc="-5">
                <a:solidFill>
                  <a:srgbClr val="003265"/>
                </a:solidFill>
                <a:latin typeface="Arial"/>
                <a:cs typeface="Arial"/>
              </a:rPr>
              <a:t>its </a:t>
            </a:r>
            <a:r>
              <a:rPr dirty="0" sz="2000">
                <a:solidFill>
                  <a:srgbClr val="003265"/>
                </a:solidFill>
                <a:latin typeface="Arial"/>
                <a:cs typeface="Arial"/>
              </a:rPr>
              <a:t>block</a:t>
            </a:r>
            <a:r>
              <a:rPr dirty="0" sz="2000" spc="-180">
                <a:solidFill>
                  <a:srgbClr val="003265"/>
                </a:solidFill>
                <a:latin typeface="Arial"/>
                <a:cs typeface="Arial"/>
              </a:rPr>
              <a:t> </a:t>
            </a:r>
            <a:r>
              <a:rPr dirty="0" sz="2000">
                <a:solidFill>
                  <a:srgbClr val="003265"/>
                </a:solidFill>
                <a:latin typeface="Arial"/>
                <a:cs typeface="Arial"/>
              </a:rPr>
              <a:t>world</a:t>
            </a:r>
            <a:endParaRPr sz="2000">
              <a:latin typeface="Arial"/>
              <a:cs typeface="Arial"/>
            </a:endParaRPr>
          </a:p>
          <a:p>
            <a:pPr marL="469265" indent="-457200">
              <a:lnSpc>
                <a:spcPct val="100000"/>
              </a:lnSpc>
              <a:spcBef>
                <a:spcPts val="440"/>
              </a:spcBef>
              <a:buClr>
                <a:srgbClr val="A50020"/>
              </a:buClr>
              <a:buSzPct val="75000"/>
              <a:buFont typeface="Wingdings"/>
              <a:buChar char=""/>
              <a:tabLst>
                <a:tab pos="469265" algn="l"/>
                <a:tab pos="469900" algn="l"/>
              </a:tabLst>
            </a:pPr>
            <a:r>
              <a:rPr dirty="0" sz="1800" spc="-5">
                <a:solidFill>
                  <a:srgbClr val="003265"/>
                </a:solidFill>
                <a:latin typeface="Arial"/>
                <a:cs typeface="Arial"/>
              </a:rPr>
              <a:t>ELIZA </a:t>
            </a:r>
            <a:r>
              <a:rPr dirty="0" sz="1800">
                <a:solidFill>
                  <a:srgbClr val="003265"/>
                </a:solidFill>
                <a:latin typeface="Arial"/>
                <a:cs typeface="Arial"/>
              </a:rPr>
              <a:t>- </a:t>
            </a:r>
            <a:r>
              <a:rPr dirty="0" sz="1800" spc="-10">
                <a:solidFill>
                  <a:srgbClr val="003265"/>
                </a:solidFill>
                <a:latin typeface="Arial"/>
                <a:cs typeface="Arial"/>
              </a:rPr>
              <a:t>Rogerian</a:t>
            </a:r>
            <a:r>
              <a:rPr dirty="0" sz="1800" spc="-100">
                <a:solidFill>
                  <a:srgbClr val="003265"/>
                </a:solidFill>
                <a:latin typeface="Arial"/>
                <a:cs typeface="Arial"/>
              </a:rPr>
              <a:t> </a:t>
            </a:r>
            <a:r>
              <a:rPr dirty="0" sz="1800" spc="-5">
                <a:solidFill>
                  <a:srgbClr val="003265"/>
                </a:solidFill>
                <a:latin typeface="Arial"/>
                <a:cs typeface="Arial"/>
              </a:rPr>
              <a:t>therapist</a:t>
            </a:r>
            <a:endParaRPr sz="1800">
              <a:latin typeface="Arial"/>
              <a:cs typeface="Arial"/>
            </a:endParaRPr>
          </a:p>
          <a:p>
            <a:pPr marL="469265" marR="5080" indent="-457200">
              <a:lnSpc>
                <a:spcPct val="100000"/>
              </a:lnSpc>
              <a:spcBef>
                <a:spcPts val="430"/>
              </a:spcBef>
              <a:buClr>
                <a:srgbClr val="A50020"/>
              </a:buClr>
              <a:buSzPct val="75000"/>
              <a:buFont typeface="Wingdings"/>
              <a:buChar char=""/>
              <a:tabLst>
                <a:tab pos="469265" algn="l"/>
                <a:tab pos="469900" algn="l"/>
              </a:tabLst>
            </a:pPr>
            <a:r>
              <a:rPr dirty="0" sz="1800" spc="-15">
                <a:solidFill>
                  <a:srgbClr val="003265"/>
                </a:solidFill>
                <a:latin typeface="Arial"/>
                <a:cs typeface="Arial"/>
              </a:rPr>
              <a:t>Newell </a:t>
            </a:r>
            <a:r>
              <a:rPr dirty="0" sz="1800" spc="-10">
                <a:solidFill>
                  <a:srgbClr val="003265"/>
                </a:solidFill>
                <a:latin typeface="Arial"/>
                <a:cs typeface="Arial"/>
              </a:rPr>
              <a:t>and </a:t>
            </a:r>
            <a:r>
              <a:rPr dirty="0" sz="1800" spc="-5">
                <a:solidFill>
                  <a:srgbClr val="003265"/>
                </a:solidFill>
                <a:latin typeface="Arial"/>
                <a:cs typeface="Arial"/>
              </a:rPr>
              <a:t>Simon </a:t>
            </a:r>
            <a:r>
              <a:rPr dirty="0" sz="1800" spc="-10">
                <a:solidFill>
                  <a:srgbClr val="003265"/>
                </a:solidFill>
                <a:latin typeface="Arial"/>
                <a:cs typeface="Arial"/>
              </a:rPr>
              <a:t>examined human problem </a:t>
            </a:r>
            <a:r>
              <a:rPr dirty="0" sz="1800" spc="-5">
                <a:solidFill>
                  <a:srgbClr val="003265"/>
                </a:solidFill>
                <a:latin typeface="Arial"/>
                <a:cs typeface="Arial"/>
              </a:rPr>
              <a:t>solving via protocol </a:t>
            </a:r>
            <a:r>
              <a:rPr dirty="0" sz="1800" spc="-10">
                <a:solidFill>
                  <a:srgbClr val="003265"/>
                </a:solidFill>
                <a:latin typeface="Arial"/>
                <a:cs typeface="Arial"/>
              </a:rPr>
              <a:t>analysis  </a:t>
            </a:r>
            <a:r>
              <a:rPr dirty="0" sz="1800">
                <a:solidFill>
                  <a:srgbClr val="003265"/>
                </a:solidFill>
                <a:latin typeface="Arial"/>
                <a:cs typeface="Arial"/>
              </a:rPr>
              <a:t>to </a:t>
            </a:r>
            <a:r>
              <a:rPr dirty="0" sz="1800" spc="-5">
                <a:solidFill>
                  <a:srgbClr val="003265"/>
                </a:solidFill>
                <a:latin typeface="Arial"/>
                <a:cs typeface="Arial"/>
              </a:rPr>
              <a:t>determine </a:t>
            </a:r>
            <a:r>
              <a:rPr dirty="0" sz="1800" spc="-10">
                <a:solidFill>
                  <a:srgbClr val="003265"/>
                </a:solidFill>
                <a:latin typeface="Arial"/>
                <a:cs typeface="Arial"/>
              </a:rPr>
              <a:t>how humans understand </a:t>
            </a:r>
            <a:r>
              <a:rPr dirty="0" sz="1800" spc="-5">
                <a:solidFill>
                  <a:srgbClr val="003265"/>
                </a:solidFill>
                <a:latin typeface="Arial"/>
                <a:cs typeface="Arial"/>
              </a:rPr>
              <a:t>things. Then created computer  programs </a:t>
            </a:r>
            <a:r>
              <a:rPr dirty="0" sz="1800">
                <a:solidFill>
                  <a:srgbClr val="003265"/>
                </a:solidFill>
                <a:latin typeface="Arial"/>
                <a:cs typeface="Arial"/>
              </a:rPr>
              <a:t>to </a:t>
            </a:r>
            <a:r>
              <a:rPr dirty="0" sz="1800" spc="-10">
                <a:solidFill>
                  <a:srgbClr val="003265"/>
                </a:solidFill>
                <a:latin typeface="Arial"/>
                <a:cs typeface="Arial"/>
              </a:rPr>
              <a:t>generate </a:t>
            </a:r>
            <a:r>
              <a:rPr dirty="0" sz="1800">
                <a:solidFill>
                  <a:srgbClr val="003265"/>
                </a:solidFill>
                <a:latin typeface="Arial"/>
                <a:cs typeface="Arial"/>
              </a:rPr>
              <a:t>a </a:t>
            </a:r>
            <a:r>
              <a:rPr dirty="0" sz="1800" spc="-5">
                <a:solidFill>
                  <a:srgbClr val="003265"/>
                </a:solidFill>
                <a:latin typeface="Arial"/>
                <a:cs typeface="Arial"/>
              </a:rPr>
              <a:t>similar</a:t>
            </a:r>
            <a:r>
              <a:rPr dirty="0" sz="1800" spc="25">
                <a:solidFill>
                  <a:srgbClr val="003265"/>
                </a:solidFill>
                <a:latin typeface="Arial"/>
                <a:cs typeface="Arial"/>
              </a:rPr>
              <a:t> </a:t>
            </a:r>
            <a:r>
              <a:rPr dirty="0" sz="1800" spc="-5">
                <a:solidFill>
                  <a:srgbClr val="003265"/>
                </a:solidFill>
                <a:latin typeface="Arial"/>
                <a:cs typeface="Arial"/>
              </a:rPr>
              <a:t>trace.</a:t>
            </a:r>
            <a:endParaRPr sz="1800">
              <a:latin typeface="Arial"/>
              <a:cs typeface="Arial"/>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46</a:t>
            </a:fld>
          </a:p>
        </p:txBody>
      </p:sp>
      <p:sp>
        <p:nvSpPr>
          <p:cNvPr id="7" name="object 7"/>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356" y="678637"/>
            <a:ext cx="8457498" cy="3213841"/>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377595" y="1676255"/>
            <a:ext cx="1931670" cy="574040"/>
          </a:xfrm>
          <a:prstGeom prst="rect"/>
        </p:spPr>
        <p:txBody>
          <a:bodyPr wrap="square" lIns="0" tIns="12700" rIns="0" bIns="0" rtlCol="0" vert="horz">
            <a:spAutoFit/>
          </a:bodyPr>
          <a:lstStyle/>
          <a:p>
            <a:pPr marL="12700">
              <a:lnSpc>
                <a:spcPct val="100000"/>
              </a:lnSpc>
              <a:spcBef>
                <a:spcPts val="100"/>
              </a:spcBef>
            </a:pPr>
            <a:r>
              <a:rPr dirty="0" spc="-5"/>
              <a:t>SHRLDU</a:t>
            </a: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p:nvPr/>
        </p:nvSpPr>
        <p:spPr>
          <a:xfrm>
            <a:off x="692356" y="3892479"/>
            <a:ext cx="8457498" cy="1523881"/>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771088" y="5847101"/>
            <a:ext cx="8870950" cy="1030605"/>
          </a:xfrm>
          <a:prstGeom prst="rect">
            <a:avLst/>
          </a:prstGeom>
        </p:spPr>
        <p:txBody>
          <a:bodyPr wrap="square" lIns="0" tIns="12065" rIns="0" bIns="0" rtlCol="0" vert="horz">
            <a:spAutoFit/>
          </a:bodyPr>
          <a:lstStyle/>
          <a:p>
            <a:pPr marL="12700">
              <a:lnSpc>
                <a:spcPct val="100000"/>
              </a:lnSpc>
              <a:spcBef>
                <a:spcPts val="95"/>
              </a:spcBef>
            </a:pPr>
            <a:r>
              <a:rPr dirty="0" sz="2200" spc="-10">
                <a:solidFill>
                  <a:srgbClr val="003265"/>
                </a:solidFill>
                <a:latin typeface="Arial"/>
                <a:cs typeface="Arial"/>
              </a:rPr>
              <a:t>SHRLDU </a:t>
            </a:r>
            <a:r>
              <a:rPr dirty="0" sz="2200" spc="-5">
                <a:solidFill>
                  <a:srgbClr val="003265"/>
                </a:solidFill>
                <a:latin typeface="Arial"/>
                <a:cs typeface="Arial"/>
              </a:rPr>
              <a:t>has just completed the</a:t>
            </a:r>
            <a:r>
              <a:rPr dirty="0" sz="2200" spc="35">
                <a:solidFill>
                  <a:srgbClr val="003265"/>
                </a:solidFill>
                <a:latin typeface="Arial"/>
                <a:cs typeface="Arial"/>
              </a:rPr>
              <a:t> </a:t>
            </a:r>
            <a:r>
              <a:rPr dirty="0" sz="2200" spc="-5">
                <a:solidFill>
                  <a:srgbClr val="003265"/>
                </a:solidFill>
                <a:latin typeface="Arial"/>
                <a:cs typeface="Arial"/>
              </a:rPr>
              <a:t>command:</a:t>
            </a:r>
            <a:endParaRPr sz="2200">
              <a:latin typeface="Arial"/>
              <a:cs typeface="Arial"/>
            </a:endParaRPr>
          </a:p>
          <a:p>
            <a:pPr marL="12700" marR="5080">
              <a:lnSpc>
                <a:spcPct val="100000"/>
              </a:lnSpc>
            </a:pPr>
            <a:r>
              <a:rPr dirty="0" sz="2200" spc="-5">
                <a:solidFill>
                  <a:srgbClr val="003265"/>
                </a:solidFill>
                <a:latin typeface="Arial"/>
                <a:cs typeface="Arial"/>
              </a:rPr>
              <a:t>“Find a block which is taller than the one </a:t>
            </a:r>
            <a:r>
              <a:rPr dirty="0" sz="2200" spc="-10">
                <a:solidFill>
                  <a:srgbClr val="003265"/>
                </a:solidFill>
                <a:latin typeface="Arial"/>
                <a:cs typeface="Arial"/>
              </a:rPr>
              <a:t>you </a:t>
            </a:r>
            <a:r>
              <a:rPr dirty="0" sz="2200" spc="-5">
                <a:solidFill>
                  <a:srgbClr val="003265"/>
                </a:solidFill>
                <a:latin typeface="Arial"/>
                <a:cs typeface="Arial"/>
              </a:rPr>
              <a:t>are holding and put on the  </a:t>
            </a:r>
            <a:r>
              <a:rPr dirty="0" sz="2200" spc="-10">
                <a:solidFill>
                  <a:srgbClr val="003265"/>
                </a:solidFill>
                <a:latin typeface="Arial"/>
                <a:cs typeface="Arial"/>
              </a:rPr>
              <a:t>Example </a:t>
            </a:r>
            <a:r>
              <a:rPr dirty="0" sz="2200" spc="-5">
                <a:solidFill>
                  <a:srgbClr val="003265"/>
                </a:solidFill>
                <a:latin typeface="Arial"/>
                <a:cs typeface="Arial"/>
              </a:rPr>
              <a:t>of</a:t>
            </a:r>
            <a:r>
              <a:rPr dirty="0" sz="2200" spc="20">
                <a:solidFill>
                  <a:srgbClr val="003265"/>
                </a:solidFill>
                <a:latin typeface="Arial"/>
                <a:cs typeface="Arial"/>
              </a:rPr>
              <a:t> </a:t>
            </a:r>
            <a:r>
              <a:rPr dirty="0" sz="2200" spc="-5" i="1">
                <a:solidFill>
                  <a:srgbClr val="003265"/>
                </a:solidFill>
                <a:latin typeface="Arial"/>
                <a:cs typeface="Arial"/>
              </a:rPr>
              <a:t>microworld</a:t>
            </a:r>
            <a:r>
              <a:rPr dirty="0" sz="2200" spc="-5">
                <a:solidFill>
                  <a:srgbClr val="003265"/>
                </a:solidFill>
                <a:latin typeface="Arial"/>
                <a:cs typeface="Arial"/>
              </a:rPr>
              <a:t>.</a:t>
            </a:r>
            <a:endParaRPr sz="2200">
              <a:latin typeface="Arial"/>
              <a:cs typeface="Arial"/>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46</a:t>
            </a:fld>
          </a:p>
        </p:txBody>
      </p:sp>
      <p:sp>
        <p:nvSpPr>
          <p:cNvPr id="8" name="object 8"/>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238625" cy="574040"/>
          </a:xfrm>
          <a:prstGeom prst="rect"/>
        </p:spPr>
        <p:txBody>
          <a:bodyPr wrap="square" lIns="0" tIns="12700" rIns="0" bIns="0" rtlCol="0" vert="horz">
            <a:spAutoFit/>
          </a:bodyPr>
          <a:lstStyle/>
          <a:p>
            <a:pPr marL="12700">
              <a:lnSpc>
                <a:spcPct val="100000"/>
              </a:lnSpc>
              <a:spcBef>
                <a:spcPts val="100"/>
              </a:spcBef>
            </a:pPr>
            <a:r>
              <a:rPr dirty="0" spc="-5"/>
              <a:t>Eliza sample</a:t>
            </a:r>
            <a:r>
              <a:rPr dirty="0" spc="-75"/>
              <a:t> </a:t>
            </a:r>
            <a:r>
              <a:rPr dirty="0" spc="-5"/>
              <a:t>dialog</a:t>
            </a:r>
          </a:p>
        </p:txBody>
      </p:sp>
      <p:sp>
        <p:nvSpPr>
          <p:cNvPr id="3" name="object 3"/>
          <p:cNvSpPr txBox="1"/>
          <p:nvPr/>
        </p:nvSpPr>
        <p:spPr>
          <a:xfrm>
            <a:off x="923477" y="2943229"/>
            <a:ext cx="7938770" cy="1031240"/>
          </a:xfrm>
          <a:prstGeom prst="rect">
            <a:avLst/>
          </a:prstGeom>
        </p:spPr>
        <p:txBody>
          <a:bodyPr wrap="square" lIns="0" tIns="42545" rIns="0" bIns="0" rtlCol="0" vert="horz">
            <a:spAutoFit/>
          </a:bodyPr>
          <a:lstStyle/>
          <a:p>
            <a:pPr marL="354965" indent="-342900">
              <a:lnSpc>
                <a:spcPct val="100000"/>
              </a:lnSpc>
              <a:spcBef>
                <a:spcPts val="335"/>
              </a:spcBef>
              <a:buClr>
                <a:srgbClr val="A50020"/>
              </a:buClr>
              <a:buSzPct val="75000"/>
              <a:buFont typeface="Wingdings"/>
              <a:buChar char=""/>
              <a:tabLst>
                <a:tab pos="354965" algn="l"/>
                <a:tab pos="355600" algn="l"/>
              </a:tabLst>
            </a:pPr>
            <a:r>
              <a:rPr dirty="0" sz="2000">
                <a:solidFill>
                  <a:srgbClr val="003265"/>
                </a:solidFill>
                <a:latin typeface="Arial"/>
                <a:cs typeface="Arial"/>
              </a:rPr>
              <a:t>HUMAN: </a:t>
            </a:r>
            <a:r>
              <a:rPr dirty="0" sz="2000" spc="-60">
                <a:solidFill>
                  <a:srgbClr val="003265"/>
                </a:solidFill>
                <a:latin typeface="Arial"/>
                <a:cs typeface="Arial"/>
              </a:rPr>
              <a:t>You </a:t>
            </a:r>
            <a:r>
              <a:rPr dirty="0" sz="2000">
                <a:solidFill>
                  <a:srgbClr val="003265"/>
                </a:solidFill>
                <a:latin typeface="Arial"/>
                <a:cs typeface="Arial"/>
              </a:rPr>
              <a:t>are like my father </a:t>
            </a:r>
            <a:r>
              <a:rPr dirty="0" sz="2000" spc="-5">
                <a:solidFill>
                  <a:srgbClr val="003265"/>
                </a:solidFill>
                <a:latin typeface="Arial"/>
                <a:cs typeface="Arial"/>
              </a:rPr>
              <a:t>in </a:t>
            </a:r>
            <a:r>
              <a:rPr dirty="0" sz="2000">
                <a:solidFill>
                  <a:srgbClr val="003265"/>
                </a:solidFill>
                <a:latin typeface="Arial"/>
                <a:cs typeface="Arial"/>
              </a:rPr>
              <a:t>some</a:t>
            </a:r>
            <a:r>
              <a:rPr dirty="0" sz="2000" spc="-130">
                <a:solidFill>
                  <a:srgbClr val="003265"/>
                </a:solidFill>
                <a:latin typeface="Arial"/>
                <a:cs typeface="Arial"/>
              </a:rPr>
              <a:t> </a:t>
            </a:r>
            <a:r>
              <a:rPr dirty="0" sz="2000">
                <a:solidFill>
                  <a:srgbClr val="003265"/>
                </a:solidFill>
                <a:latin typeface="Arial"/>
                <a:cs typeface="Arial"/>
              </a:rPr>
              <a:t>ways.</a:t>
            </a:r>
            <a:endParaRPr sz="2000">
              <a:latin typeface="Arial"/>
              <a:cs typeface="Arial"/>
            </a:endParaRPr>
          </a:p>
          <a:p>
            <a:pPr marL="354965" indent="-342900">
              <a:lnSpc>
                <a:spcPct val="100000"/>
              </a:lnSpc>
              <a:spcBef>
                <a:spcPts val="240"/>
              </a:spcBef>
              <a:buClr>
                <a:srgbClr val="A50020"/>
              </a:buClr>
              <a:buSzPct val="75000"/>
              <a:buFont typeface="Wingdings"/>
              <a:buChar char=""/>
              <a:tabLst>
                <a:tab pos="354965" algn="l"/>
                <a:tab pos="355600" algn="l"/>
              </a:tabLst>
            </a:pPr>
            <a:r>
              <a:rPr dirty="0" sz="2000" spc="-5">
                <a:solidFill>
                  <a:srgbClr val="003265"/>
                </a:solidFill>
                <a:latin typeface="Arial"/>
                <a:cs typeface="Arial"/>
              </a:rPr>
              <a:t>ELIZA: </a:t>
            </a:r>
            <a:r>
              <a:rPr dirty="0" sz="2000">
                <a:solidFill>
                  <a:srgbClr val="003265"/>
                </a:solidFill>
                <a:latin typeface="Arial"/>
                <a:cs typeface="Arial"/>
              </a:rPr>
              <a:t>What resemblance do </a:t>
            </a:r>
            <a:r>
              <a:rPr dirty="0" sz="2000" spc="-5">
                <a:solidFill>
                  <a:srgbClr val="003265"/>
                </a:solidFill>
                <a:latin typeface="Arial"/>
                <a:cs typeface="Arial"/>
              </a:rPr>
              <a:t>you</a:t>
            </a:r>
            <a:r>
              <a:rPr dirty="0" sz="2000" spc="-125">
                <a:solidFill>
                  <a:srgbClr val="003265"/>
                </a:solidFill>
                <a:latin typeface="Arial"/>
                <a:cs typeface="Arial"/>
              </a:rPr>
              <a:t> </a:t>
            </a:r>
            <a:r>
              <a:rPr dirty="0" sz="2000">
                <a:solidFill>
                  <a:srgbClr val="003265"/>
                </a:solidFill>
                <a:latin typeface="Arial"/>
                <a:cs typeface="Arial"/>
              </a:rPr>
              <a:t>see?</a:t>
            </a:r>
            <a:endParaRPr sz="2000">
              <a:latin typeface="Arial"/>
              <a:cs typeface="Arial"/>
            </a:endParaRPr>
          </a:p>
          <a:p>
            <a:pPr marL="354965" indent="-342900">
              <a:lnSpc>
                <a:spcPct val="100000"/>
              </a:lnSpc>
              <a:spcBef>
                <a:spcPts val="240"/>
              </a:spcBef>
              <a:buClr>
                <a:srgbClr val="A50020"/>
              </a:buClr>
              <a:buSzPct val="75000"/>
              <a:buFont typeface="Wingdings"/>
              <a:buChar char=""/>
              <a:tabLst>
                <a:tab pos="354965" algn="l"/>
                <a:tab pos="355600" algn="l"/>
              </a:tabLst>
            </a:pPr>
            <a:r>
              <a:rPr dirty="0" sz="2000">
                <a:solidFill>
                  <a:srgbClr val="003265"/>
                </a:solidFill>
                <a:latin typeface="Arial"/>
                <a:cs typeface="Arial"/>
              </a:rPr>
              <a:t>HUMAN: </a:t>
            </a:r>
            <a:r>
              <a:rPr dirty="0" sz="2000" spc="-60">
                <a:solidFill>
                  <a:srgbClr val="003265"/>
                </a:solidFill>
                <a:latin typeface="Arial"/>
                <a:cs typeface="Arial"/>
              </a:rPr>
              <a:t>You </a:t>
            </a:r>
            <a:r>
              <a:rPr dirty="0" sz="2000">
                <a:solidFill>
                  <a:srgbClr val="003265"/>
                </a:solidFill>
                <a:latin typeface="Arial"/>
                <a:cs typeface="Arial"/>
              </a:rPr>
              <a:t>are not </a:t>
            </a:r>
            <a:r>
              <a:rPr dirty="0" sz="2000" spc="-5">
                <a:solidFill>
                  <a:srgbClr val="003265"/>
                </a:solidFill>
                <a:latin typeface="Arial"/>
                <a:cs typeface="Arial"/>
              </a:rPr>
              <a:t>very </a:t>
            </a:r>
            <a:r>
              <a:rPr dirty="0" sz="2000">
                <a:solidFill>
                  <a:srgbClr val="003265"/>
                </a:solidFill>
                <a:latin typeface="Arial"/>
                <a:cs typeface="Arial"/>
              </a:rPr>
              <a:t>aggressive, but I </a:t>
            </a:r>
            <a:r>
              <a:rPr dirty="0" sz="2000" spc="-5">
                <a:solidFill>
                  <a:srgbClr val="003265"/>
                </a:solidFill>
                <a:latin typeface="Arial"/>
                <a:cs typeface="Arial"/>
              </a:rPr>
              <a:t>think you </a:t>
            </a:r>
            <a:r>
              <a:rPr dirty="0" sz="2000">
                <a:solidFill>
                  <a:srgbClr val="003265"/>
                </a:solidFill>
                <a:latin typeface="Arial"/>
                <a:cs typeface="Arial"/>
              </a:rPr>
              <a:t>don’t want</a:t>
            </a:r>
            <a:r>
              <a:rPr dirty="0" sz="2000" spc="-200">
                <a:solidFill>
                  <a:srgbClr val="003265"/>
                </a:solidFill>
                <a:latin typeface="Arial"/>
                <a:cs typeface="Arial"/>
              </a:rPr>
              <a:t> </a:t>
            </a:r>
            <a:r>
              <a:rPr dirty="0" sz="2000">
                <a:solidFill>
                  <a:srgbClr val="003265"/>
                </a:solidFill>
                <a:latin typeface="Arial"/>
                <a:cs typeface="Arial"/>
              </a:rPr>
              <a:t>me</a:t>
            </a:r>
            <a:endParaRPr sz="2000">
              <a:latin typeface="Arial"/>
              <a:cs typeface="Arial"/>
            </a:endParaRPr>
          </a:p>
        </p:txBody>
      </p:sp>
      <p:sp>
        <p:nvSpPr>
          <p:cNvPr id="4" name="object 4"/>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5" name="object 5"/>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6" name="object 6"/>
          <p:cNvSpPr txBox="1"/>
          <p:nvPr/>
        </p:nvSpPr>
        <p:spPr>
          <a:xfrm>
            <a:off x="936177" y="3888008"/>
            <a:ext cx="7734300" cy="3259454"/>
          </a:xfrm>
          <a:prstGeom prst="rect">
            <a:avLst/>
          </a:prstGeom>
        </p:spPr>
        <p:txBody>
          <a:bodyPr wrap="square" lIns="0" tIns="43180" rIns="0" bIns="0" rtlCol="0" vert="horz">
            <a:spAutoFit/>
          </a:bodyPr>
          <a:lstStyle/>
          <a:p>
            <a:pPr marL="342265">
              <a:lnSpc>
                <a:spcPct val="100000"/>
              </a:lnSpc>
              <a:spcBef>
                <a:spcPts val="340"/>
              </a:spcBef>
            </a:pPr>
            <a:r>
              <a:rPr dirty="0" sz="2000" spc="-5">
                <a:solidFill>
                  <a:srgbClr val="003265"/>
                </a:solidFill>
                <a:latin typeface="Arial"/>
                <a:cs typeface="Arial"/>
              </a:rPr>
              <a:t>to </a:t>
            </a:r>
            <a:r>
              <a:rPr dirty="0" sz="2000">
                <a:solidFill>
                  <a:srgbClr val="003265"/>
                </a:solidFill>
                <a:latin typeface="Arial"/>
                <a:cs typeface="Arial"/>
              </a:rPr>
              <a:t>notice</a:t>
            </a:r>
            <a:r>
              <a:rPr dirty="0" sz="2000" spc="-45">
                <a:solidFill>
                  <a:srgbClr val="003265"/>
                </a:solidFill>
                <a:latin typeface="Arial"/>
                <a:cs typeface="Arial"/>
              </a:rPr>
              <a:t> </a:t>
            </a:r>
            <a:r>
              <a:rPr dirty="0" sz="2000" spc="-5">
                <a:solidFill>
                  <a:srgbClr val="003265"/>
                </a:solidFill>
                <a:latin typeface="Arial"/>
                <a:cs typeface="Arial"/>
              </a:rPr>
              <a:t>that.</a:t>
            </a:r>
            <a:endParaRPr sz="2000">
              <a:latin typeface="Arial"/>
              <a:cs typeface="Arial"/>
            </a:endParaRPr>
          </a:p>
          <a:p>
            <a:pPr marL="342265" indent="-342900">
              <a:lnSpc>
                <a:spcPct val="100000"/>
              </a:lnSpc>
              <a:spcBef>
                <a:spcPts val="235"/>
              </a:spcBef>
              <a:buClr>
                <a:srgbClr val="A50020"/>
              </a:buClr>
              <a:buSzPct val="75000"/>
              <a:buFont typeface="Wingdings"/>
              <a:buChar char=""/>
              <a:tabLst>
                <a:tab pos="342265" algn="l"/>
                <a:tab pos="342900" algn="l"/>
              </a:tabLst>
            </a:pPr>
            <a:r>
              <a:rPr dirty="0" sz="2000" spc="-5">
                <a:solidFill>
                  <a:srgbClr val="003265"/>
                </a:solidFill>
                <a:latin typeface="Arial"/>
                <a:cs typeface="Arial"/>
              </a:rPr>
              <a:t>ELIZA: </a:t>
            </a:r>
            <a:r>
              <a:rPr dirty="0" sz="2000">
                <a:solidFill>
                  <a:srgbClr val="003265"/>
                </a:solidFill>
                <a:latin typeface="Arial"/>
                <a:cs typeface="Arial"/>
              </a:rPr>
              <a:t>What makes </a:t>
            </a:r>
            <a:r>
              <a:rPr dirty="0" sz="2000" spc="-5">
                <a:solidFill>
                  <a:srgbClr val="003265"/>
                </a:solidFill>
                <a:latin typeface="Arial"/>
                <a:cs typeface="Arial"/>
              </a:rPr>
              <a:t>you think </a:t>
            </a:r>
            <a:r>
              <a:rPr dirty="0" sz="2000">
                <a:solidFill>
                  <a:srgbClr val="003265"/>
                </a:solidFill>
                <a:latin typeface="Arial"/>
                <a:cs typeface="Arial"/>
              </a:rPr>
              <a:t>I am not </a:t>
            </a:r>
            <a:r>
              <a:rPr dirty="0" sz="2000" spc="-5">
                <a:solidFill>
                  <a:srgbClr val="003265"/>
                </a:solidFill>
                <a:latin typeface="Arial"/>
                <a:cs typeface="Arial"/>
              </a:rPr>
              <a:t>very</a:t>
            </a:r>
            <a:r>
              <a:rPr dirty="0" sz="2000" spc="-140">
                <a:solidFill>
                  <a:srgbClr val="003265"/>
                </a:solidFill>
                <a:latin typeface="Arial"/>
                <a:cs typeface="Arial"/>
              </a:rPr>
              <a:t> </a:t>
            </a:r>
            <a:r>
              <a:rPr dirty="0" sz="2000">
                <a:solidFill>
                  <a:srgbClr val="003265"/>
                </a:solidFill>
                <a:latin typeface="Arial"/>
                <a:cs typeface="Arial"/>
              </a:rPr>
              <a:t>aggressive?</a:t>
            </a:r>
            <a:endParaRPr sz="2000">
              <a:latin typeface="Arial"/>
              <a:cs typeface="Arial"/>
            </a:endParaRPr>
          </a:p>
          <a:p>
            <a:pPr marL="342265" indent="-342900">
              <a:lnSpc>
                <a:spcPct val="100000"/>
              </a:lnSpc>
              <a:spcBef>
                <a:spcPts val="240"/>
              </a:spcBef>
              <a:buClr>
                <a:srgbClr val="A50020"/>
              </a:buClr>
              <a:buSzPct val="75000"/>
              <a:buFont typeface="Wingdings"/>
              <a:buChar char=""/>
              <a:tabLst>
                <a:tab pos="342265" algn="l"/>
                <a:tab pos="342900" algn="l"/>
              </a:tabLst>
            </a:pPr>
            <a:r>
              <a:rPr dirty="0" sz="2000">
                <a:solidFill>
                  <a:srgbClr val="003265"/>
                </a:solidFill>
                <a:latin typeface="Arial"/>
                <a:cs typeface="Arial"/>
              </a:rPr>
              <a:t>HUMAN: </a:t>
            </a:r>
            <a:r>
              <a:rPr dirty="0" sz="2000" spc="-60">
                <a:solidFill>
                  <a:srgbClr val="003265"/>
                </a:solidFill>
                <a:latin typeface="Arial"/>
                <a:cs typeface="Arial"/>
              </a:rPr>
              <a:t>You </a:t>
            </a:r>
            <a:r>
              <a:rPr dirty="0" sz="2000">
                <a:solidFill>
                  <a:srgbClr val="003265"/>
                </a:solidFill>
                <a:latin typeface="Arial"/>
                <a:cs typeface="Arial"/>
              </a:rPr>
              <a:t>don’t argue </a:t>
            </a:r>
            <a:r>
              <a:rPr dirty="0" sz="2000" spc="-5">
                <a:solidFill>
                  <a:srgbClr val="003265"/>
                </a:solidFill>
                <a:latin typeface="Arial"/>
                <a:cs typeface="Arial"/>
              </a:rPr>
              <a:t>with</a:t>
            </a:r>
            <a:r>
              <a:rPr dirty="0" sz="2000" spc="-90">
                <a:solidFill>
                  <a:srgbClr val="003265"/>
                </a:solidFill>
                <a:latin typeface="Arial"/>
                <a:cs typeface="Arial"/>
              </a:rPr>
              <a:t> </a:t>
            </a:r>
            <a:r>
              <a:rPr dirty="0" sz="2000">
                <a:solidFill>
                  <a:srgbClr val="003265"/>
                </a:solidFill>
                <a:latin typeface="Arial"/>
                <a:cs typeface="Arial"/>
              </a:rPr>
              <a:t>me.</a:t>
            </a:r>
            <a:endParaRPr sz="2000">
              <a:latin typeface="Arial"/>
              <a:cs typeface="Arial"/>
            </a:endParaRPr>
          </a:p>
          <a:p>
            <a:pPr marL="342265" indent="-342900">
              <a:lnSpc>
                <a:spcPct val="100000"/>
              </a:lnSpc>
              <a:spcBef>
                <a:spcPts val="240"/>
              </a:spcBef>
              <a:buClr>
                <a:srgbClr val="A50020"/>
              </a:buClr>
              <a:buSzPct val="75000"/>
              <a:buFont typeface="Wingdings"/>
              <a:buChar char=""/>
              <a:tabLst>
                <a:tab pos="342265" algn="l"/>
                <a:tab pos="342900" algn="l"/>
              </a:tabLst>
            </a:pPr>
            <a:r>
              <a:rPr dirty="0" sz="2000" spc="-5">
                <a:solidFill>
                  <a:srgbClr val="003265"/>
                </a:solidFill>
                <a:latin typeface="Arial"/>
                <a:cs typeface="Arial"/>
              </a:rPr>
              <a:t>ELIZA: </a:t>
            </a:r>
            <a:r>
              <a:rPr dirty="0" sz="2000">
                <a:solidFill>
                  <a:srgbClr val="003265"/>
                </a:solidFill>
                <a:latin typeface="Arial"/>
                <a:cs typeface="Arial"/>
              </a:rPr>
              <a:t>Why do </a:t>
            </a:r>
            <a:r>
              <a:rPr dirty="0" sz="2000" spc="-5">
                <a:solidFill>
                  <a:srgbClr val="003265"/>
                </a:solidFill>
                <a:latin typeface="Arial"/>
                <a:cs typeface="Arial"/>
              </a:rPr>
              <a:t>you think </a:t>
            </a:r>
            <a:r>
              <a:rPr dirty="0" sz="2000">
                <a:solidFill>
                  <a:srgbClr val="003265"/>
                </a:solidFill>
                <a:latin typeface="Arial"/>
                <a:cs typeface="Arial"/>
              </a:rPr>
              <a:t>I don’t argue </a:t>
            </a:r>
            <a:r>
              <a:rPr dirty="0" sz="2000" spc="-5">
                <a:solidFill>
                  <a:srgbClr val="003265"/>
                </a:solidFill>
                <a:latin typeface="Arial"/>
                <a:cs typeface="Arial"/>
              </a:rPr>
              <a:t>with</a:t>
            </a:r>
            <a:r>
              <a:rPr dirty="0" sz="2000" spc="-125">
                <a:solidFill>
                  <a:srgbClr val="003265"/>
                </a:solidFill>
                <a:latin typeface="Arial"/>
                <a:cs typeface="Arial"/>
              </a:rPr>
              <a:t> </a:t>
            </a:r>
            <a:r>
              <a:rPr dirty="0" sz="2000" spc="-5">
                <a:solidFill>
                  <a:srgbClr val="003265"/>
                </a:solidFill>
                <a:latin typeface="Arial"/>
                <a:cs typeface="Arial"/>
              </a:rPr>
              <a:t>you?</a:t>
            </a:r>
            <a:endParaRPr sz="2000">
              <a:latin typeface="Arial"/>
              <a:cs typeface="Arial"/>
            </a:endParaRPr>
          </a:p>
          <a:p>
            <a:pPr marL="342265" indent="-342900">
              <a:lnSpc>
                <a:spcPct val="100000"/>
              </a:lnSpc>
              <a:spcBef>
                <a:spcPts val="240"/>
              </a:spcBef>
              <a:buClr>
                <a:srgbClr val="A50020"/>
              </a:buClr>
              <a:buSzPct val="75000"/>
              <a:buFont typeface="Wingdings"/>
              <a:buChar char=""/>
              <a:tabLst>
                <a:tab pos="342265" algn="l"/>
                <a:tab pos="342900" algn="l"/>
              </a:tabLst>
            </a:pPr>
            <a:r>
              <a:rPr dirty="0" sz="2000">
                <a:solidFill>
                  <a:srgbClr val="003265"/>
                </a:solidFill>
                <a:latin typeface="Arial"/>
                <a:cs typeface="Arial"/>
              </a:rPr>
              <a:t>HUMAN: </a:t>
            </a:r>
            <a:r>
              <a:rPr dirty="0" sz="2000" spc="-60">
                <a:solidFill>
                  <a:srgbClr val="003265"/>
                </a:solidFill>
                <a:latin typeface="Arial"/>
                <a:cs typeface="Arial"/>
              </a:rPr>
              <a:t>You </a:t>
            </a:r>
            <a:r>
              <a:rPr dirty="0" sz="2000">
                <a:solidFill>
                  <a:srgbClr val="003265"/>
                </a:solidFill>
                <a:latin typeface="Arial"/>
                <a:cs typeface="Arial"/>
              </a:rPr>
              <a:t>are </a:t>
            </a:r>
            <a:r>
              <a:rPr dirty="0" sz="2000" spc="-5">
                <a:solidFill>
                  <a:srgbClr val="003265"/>
                </a:solidFill>
                <a:latin typeface="Arial"/>
                <a:cs typeface="Arial"/>
              </a:rPr>
              <a:t>afraid </a:t>
            </a:r>
            <a:r>
              <a:rPr dirty="0" sz="2000">
                <a:solidFill>
                  <a:srgbClr val="003265"/>
                </a:solidFill>
                <a:latin typeface="Arial"/>
                <a:cs typeface="Arial"/>
              </a:rPr>
              <a:t>of</a:t>
            </a:r>
            <a:r>
              <a:rPr dirty="0" sz="2000" spc="-80">
                <a:solidFill>
                  <a:srgbClr val="003265"/>
                </a:solidFill>
                <a:latin typeface="Arial"/>
                <a:cs typeface="Arial"/>
              </a:rPr>
              <a:t> </a:t>
            </a:r>
            <a:r>
              <a:rPr dirty="0" sz="2000">
                <a:solidFill>
                  <a:srgbClr val="003265"/>
                </a:solidFill>
                <a:latin typeface="Arial"/>
                <a:cs typeface="Arial"/>
              </a:rPr>
              <a:t>me.</a:t>
            </a:r>
            <a:endParaRPr sz="2000">
              <a:latin typeface="Arial"/>
              <a:cs typeface="Arial"/>
            </a:endParaRPr>
          </a:p>
          <a:p>
            <a:pPr marL="342265" indent="-342900">
              <a:lnSpc>
                <a:spcPct val="100000"/>
              </a:lnSpc>
              <a:spcBef>
                <a:spcPts val="240"/>
              </a:spcBef>
              <a:buClr>
                <a:srgbClr val="A50020"/>
              </a:buClr>
              <a:buSzPct val="75000"/>
              <a:buFont typeface="Wingdings"/>
              <a:buChar char=""/>
              <a:tabLst>
                <a:tab pos="342265" algn="l"/>
                <a:tab pos="342900" algn="l"/>
              </a:tabLst>
            </a:pPr>
            <a:r>
              <a:rPr dirty="0" sz="2000" spc="-5">
                <a:solidFill>
                  <a:srgbClr val="003265"/>
                </a:solidFill>
                <a:latin typeface="Arial"/>
                <a:cs typeface="Arial"/>
              </a:rPr>
              <a:t>ELIZA: </a:t>
            </a:r>
            <a:r>
              <a:rPr dirty="0" sz="2000">
                <a:solidFill>
                  <a:srgbClr val="003265"/>
                </a:solidFill>
                <a:latin typeface="Arial"/>
                <a:cs typeface="Arial"/>
              </a:rPr>
              <a:t>Does </a:t>
            </a:r>
            <a:r>
              <a:rPr dirty="0" sz="2000" spc="-5">
                <a:solidFill>
                  <a:srgbClr val="003265"/>
                </a:solidFill>
                <a:latin typeface="Arial"/>
                <a:cs typeface="Arial"/>
              </a:rPr>
              <a:t>it </a:t>
            </a:r>
            <a:r>
              <a:rPr dirty="0" sz="2000">
                <a:solidFill>
                  <a:srgbClr val="003265"/>
                </a:solidFill>
                <a:latin typeface="Arial"/>
                <a:cs typeface="Arial"/>
              </a:rPr>
              <a:t>please </a:t>
            </a:r>
            <a:r>
              <a:rPr dirty="0" sz="2000" spc="-5">
                <a:solidFill>
                  <a:srgbClr val="003265"/>
                </a:solidFill>
                <a:latin typeface="Arial"/>
                <a:cs typeface="Arial"/>
              </a:rPr>
              <a:t>you to believe </a:t>
            </a:r>
            <a:r>
              <a:rPr dirty="0" sz="2000">
                <a:solidFill>
                  <a:srgbClr val="003265"/>
                </a:solidFill>
                <a:latin typeface="Arial"/>
                <a:cs typeface="Arial"/>
              </a:rPr>
              <a:t>I am </a:t>
            </a:r>
            <a:r>
              <a:rPr dirty="0" sz="2000" spc="-5">
                <a:solidFill>
                  <a:srgbClr val="003265"/>
                </a:solidFill>
                <a:latin typeface="Arial"/>
                <a:cs typeface="Arial"/>
              </a:rPr>
              <a:t>afraid </a:t>
            </a:r>
            <a:r>
              <a:rPr dirty="0" sz="2000">
                <a:solidFill>
                  <a:srgbClr val="003265"/>
                </a:solidFill>
                <a:latin typeface="Arial"/>
                <a:cs typeface="Arial"/>
              </a:rPr>
              <a:t>of</a:t>
            </a:r>
            <a:r>
              <a:rPr dirty="0" sz="2000" spc="-110">
                <a:solidFill>
                  <a:srgbClr val="003265"/>
                </a:solidFill>
                <a:latin typeface="Arial"/>
                <a:cs typeface="Arial"/>
              </a:rPr>
              <a:t> </a:t>
            </a:r>
            <a:r>
              <a:rPr dirty="0" sz="2000" spc="-5">
                <a:solidFill>
                  <a:srgbClr val="003265"/>
                </a:solidFill>
                <a:latin typeface="Arial"/>
                <a:cs typeface="Arial"/>
              </a:rPr>
              <a:t>you?</a:t>
            </a:r>
            <a:endParaRPr sz="2000">
              <a:latin typeface="Arial"/>
              <a:cs typeface="Arial"/>
            </a:endParaRPr>
          </a:p>
          <a:p>
            <a:pPr marL="342265" indent="-342900">
              <a:lnSpc>
                <a:spcPct val="100000"/>
              </a:lnSpc>
              <a:spcBef>
                <a:spcPts val="240"/>
              </a:spcBef>
              <a:buClr>
                <a:srgbClr val="A50020"/>
              </a:buClr>
              <a:buSzPct val="75000"/>
              <a:buFont typeface="Wingdings"/>
              <a:buChar char=""/>
              <a:tabLst>
                <a:tab pos="342265" algn="l"/>
                <a:tab pos="342900" algn="l"/>
              </a:tabLst>
            </a:pPr>
            <a:r>
              <a:rPr dirty="0" sz="2000">
                <a:solidFill>
                  <a:srgbClr val="003265"/>
                </a:solidFill>
                <a:latin typeface="Arial"/>
                <a:cs typeface="Arial"/>
              </a:rPr>
              <a:t>HUMAN: My father </a:t>
            </a:r>
            <a:r>
              <a:rPr dirty="0" sz="2000" spc="-5">
                <a:solidFill>
                  <a:srgbClr val="003265"/>
                </a:solidFill>
                <a:latin typeface="Arial"/>
                <a:cs typeface="Arial"/>
              </a:rPr>
              <a:t>is afraid </a:t>
            </a:r>
            <a:r>
              <a:rPr dirty="0" sz="2000">
                <a:solidFill>
                  <a:srgbClr val="003265"/>
                </a:solidFill>
                <a:latin typeface="Arial"/>
                <a:cs typeface="Arial"/>
              </a:rPr>
              <a:t>of</a:t>
            </a:r>
            <a:r>
              <a:rPr dirty="0" sz="2000" spc="-110">
                <a:solidFill>
                  <a:srgbClr val="003265"/>
                </a:solidFill>
                <a:latin typeface="Arial"/>
                <a:cs typeface="Arial"/>
              </a:rPr>
              <a:t> </a:t>
            </a:r>
            <a:r>
              <a:rPr dirty="0" sz="2000" spc="-20">
                <a:solidFill>
                  <a:srgbClr val="003265"/>
                </a:solidFill>
                <a:latin typeface="Arial"/>
                <a:cs typeface="Arial"/>
              </a:rPr>
              <a:t>everybody.</a:t>
            </a:r>
            <a:endParaRPr sz="2000">
              <a:latin typeface="Arial"/>
              <a:cs typeface="Arial"/>
            </a:endParaRPr>
          </a:p>
          <a:p>
            <a:pPr marL="342265" marR="220979" indent="-342900">
              <a:lnSpc>
                <a:spcPct val="110000"/>
              </a:lnSpc>
              <a:buClr>
                <a:srgbClr val="A50020"/>
              </a:buClr>
              <a:buSzPct val="75000"/>
              <a:buFont typeface="Wingdings"/>
              <a:buChar char=""/>
              <a:tabLst>
                <a:tab pos="342265" algn="l"/>
                <a:tab pos="342900" algn="l"/>
              </a:tabLst>
            </a:pPr>
            <a:r>
              <a:rPr dirty="0" sz="2000" spc="-5">
                <a:solidFill>
                  <a:srgbClr val="003265"/>
                </a:solidFill>
                <a:latin typeface="Arial"/>
                <a:cs typeface="Arial"/>
              </a:rPr>
              <a:t>ELIZA: </a:t>
            </a:r>
            <a:r>
              <a:rPr dirty="0" sz="2000">
                <a:solidFill>
                  <a:srgbClr val="003265"/>
                </a:solidFill>
                <a:latin typeface="Arial"/>
                <a:cs typeface="Arial"/>
              </a:rPr>
              <a:t>What else comes </a:t>
            </a:r>
            <a:r>
              <a:rPr dirty="0" sz="2000" spc="-5">
                <a:solidFill>
                  <a:srgbClr val="003265"/>
                </a:solidFill>
                <a:latin typeface="Arial"/>
                <a:cs typeface="Arial"/>
              </a:rPr>
              <a:t>to mind </a:t>
            </a:r>
            <a:r>
              <a:rPr dirty="0" sz="2000">
                <a:solidFill>
                  <a:srgbClr val="003265"/>
                </a:solidFill>
                <a:latin typeface="Arial"/>
                <a:cs typeface="Arial"/>
              </a:rPr>
              <a:t>when </a:t>
            </a:r>
            <a:r>
              <a:rPr dirty="0" sz="2000" spc="-5">
                <a:solidFill>
                  <a:srgbClr val="003265"/>
                </a:solidFill>
                <a:latin typeface="Arial"/>
                <a:cs typeface="Arial"/>
              </a:rPr>
              <a:t>you think </a:t>
            </a:r>
            <a:r>
              <a:rPr dirty="0" sz="2000">
                <a:solidFill>
                  <a:srgbClr val="003265"/>
                </a:solidFill>
                <a:latin typeface="Arial"/>
                <a:cs typeface="Arial"/>
              </a:rPr>
              <a:t>of </a:t>
            </a:r>
            <a:r>
              <a:rPr dirty="0" sz="2000" spc="-5">
                <a:solidFill>
                  <a:srgbClr val="003265"/>
                </a:solidFill>
                <a:latin typeface="Arial"/>
                <a:cs typeface="Arial"/>
              </a:rPr>
              <a:t>your</a:t>
            </a:r>
            <a:r>
              <a:rPr dirty="0" sz="2000" spc="-120">
                <a:solidFill>
                  <a:srgbClr val="003265"/>
                </a:solidFill>
                <a:latin typeface="Arial"/>
                <a:cs typeface="Arial"/>
              </a:rPr>
              <a:t> </a:t>
            </a:r>
            <a:r>
              <a:rPr dirty="0" sz="2000">
                <a:solidFill>
                  <a:srgbClr val="003265"/>
                </a:solidFill>
                <a:latin typeface="Arial"/>
                <a:cs typeface="Arial"/>
              </a:rPr>
              <a:t>father?  HUMAN:</a:t>
            </a:r>
            <a:r>
              <a:rPr dirty="0" sz="2000" spc="-40">
                <a:solidFill>
                  <a:srgbClr val="003265"/>
                </a:solidFill>
                <a:latin typeface="Arial"/>
                <a:cs typeface="Arial"/>
              </a:rPr>
              <a:t> </a:t>
            </a:r>
            <a:r>
              <a:rPr dirty="0" sz="2000" spc="-5">
                <a:solidFill>
                  <a:srgbClr val="003265"/>
                </a:solidFill>
                <a:latin typeface="Arial"/>
                <a:cs typeface="Arial"/>
              </a:rPr>
              <a:t>Bullies.</a:t>
            </a:r>
            <a:endParaRPr sz="2000">
              <a:latin typeface="Arial"/>
              <a:cs typeface="Arial"/>
            </a:endParaRPr>
          </a:p>
          <a:p>
            <a:pPr algn="r" marR="5080">
              <a:lnSpc>
                <a:spcPct val="100000"/>
              </a:lnSpc>
              <a:spcBef>
                <a:spcPts val="25"/>
              </a:spcBef>
            </a:pPr>
            <a:r>
              <a:rPr dirty="0" sz="1400" spc="-5">
                <a:solidFill>
                  <a:srgbClr val="003265"/>
                </a:solidFill>
                <a:latin typeface="Arial"/>
                <a:cs typeface="Arial"/>
              </a:rPr>
              <a:t>Mahesh</a:t>
            </a:r>
            <a:r>
              <a:rPr dirty="0" sz="1400" spc="-100">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7" name="object 7"/>
          <p:cNvSpPr txBox="1"/>
          <p:nvPr/>
        </p:nvSpPr>
        <p:spPr>
          <a:xfrm>
            <a:off x="631909" y="6730955"/>
            <a:ext cx="472440" cy="422275"/>
          </a:xfrm>
          <a:prstGeom prst="rect">
            <a:avLst/>
          </a:prstGeom>
        </p:spPr>
        <p:txBody>
          <a:bodyPr wrap="square" lIns="0" tIns="12700" rIns="0" bIns="0" rtlCol="0" vert="horz">
            <a:spAutoFit/>
          </a:bodyPr>
          <a:lstStyle/>
          <a:p>
            <a:pPr marL="25400">
              <a:lnSpc>
                <a:spcPct val="100000"/>
              </a:lnSpc>
              <a:spcBef>
                <a:spcPts val="100"/>
              </a:spcBef>
            </a:pPr>
            <a:r>
              <a:rPr dirty="0" sz="2600" spc="-235" b="1">
                <a:solidFill>
                  <a:srgbClr val="FFFFFF"/>
                </a:solidFill>
                <a:latin typeface="Arial"/>
                <a:cs typeface="Arial"/>
              </a:rPr>
              <a:t>47</a:t>
            </a:r>
            <a:r>
              <a:rPr dirty="0" baseline="61111" sz="2250" spc="-352">
                <a:solidFill>
                  <a:srgbClr val="A50020"/>
                </a:solidFill>
                <a:latin typeface="Wingdings"/>
                <a:cs typeface="Wingdings"/>
              </a:rPr>
              <a:t></a:t>
            </a:r>
            <a:endParaRPr baseline="61111" sz="2250">
              <a:latin typeface="Wingdings"/>
              <a:cs typeface="Wingding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602730" cy="574040"/>
          </a:xfrm>
          <a:prstGeom prst="rect"/>
        </p:spPr>
        <p:txBody>
          <a:bodyPr wrap="square" lIns="0" tIns="12700" rIns="0" bIns="0" rtlCol="0" vert="horz">
            <a:spAutoFit/>
          </a:bodyPr>
          <a:lstStyle/>
          <a:p>
            <a:pPr marL="12700">
              <a:lnSpc>
                <a:spcPct val="100000"/>
              </a:lnSpc>
              <a:spcBef>
                <a:spcPts val="100"/>
              </a:spcBef>
            </a:pPr>
            <a:r>
              <a:rPr dirty="0" spc="-5"/>
              <a:t>Knowledge based</a:t>
            </a:r>
            <a:r>
              <a:rPr dirty="0" spc="-45"/>
              <a:t> </a:t>
            </a:r>
            <a:r>
              <a:rPr dirty="0" spc="-5"/>
              <a:t>approaches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152053" y="2874028"/>
            <a:ext cx="7585709" cy="1506855"/>
          </a:xfrm>
          <a:prstGeom prst="rect">
            <a:avLst/>
          </a:prstGeom>
        </p:spPr>
        <p:txBody>
          <a:bodyPr wrap="square" lIns="0" tIns="67310" rIns="0" bIns="0" rtlCol="0" vert="horz">
            <a:spAutoFit/>
          </a:bodyPr>
          <a:lstStyle/>
          <a:p>
            <a:pPr marL="469265" indent="-457200">
              <a:lnSpc>
                <a:spcPct val="100000"/>
              </a:lnSpc>
              <a:spcBef>
                <a:spcPts val="530"/>
              </a:spcBef>
              <a:buClr>
                <a:srgbClr val="A50020"/>
              </a:buClr>
              <a:buSzPct val="75000"/>
              <a:buFont typeface="Wingdings"/>
              <a:buChar char=""/>
              <a:tabLst>
                <a:tab pos="469265" algn="l"/>
                <a:tab pos="469900" algn="l"/>
              </a:tabLst>
            </a:pPr>
            <a:r>
              <a:rPr dirty="0" sz="1800" spc="-15">
                <a:solidFill>
                  <a:srgbClr val="003265"/>
                </a:solidFill>
                <a:latin typeface="Arial"/>
                <a:cs typeface="Arial"/>
              </a:rPr>
              <a:t>Flaws </a:t>
            </a:r>
            <a:r>
              <a:rPr dirty="0" sz="1800" spc="-5">
                <a:solidFill>
                  <a:srgbClr val="003265"/>
                </a:solidFill>
                <a:latin typeface="Arial"/>
                <a:cs typeface="Arial"/>
              </a:rPr>
              <a:t>of </a:t>
            </a:r>
            <a:r>
              <a:rPr dirty="0" sz="1800" spc="-10">
                <a:solidFill>
                  <a:srgbClr val="003265"/>
                </a:solidFill>
                <a:latin typeface="Arial"/>
                <a:cs typeface="Arial"/>
              </a:rPr>
              <a:t>previous approaches</a:t>
            </a:r>
            <a:r>
              <a:rPr dirty="0" sz="1800" spc="100">
                <a:solidFill>
                  <a:srgbClr val="003265"/>
                </a:solidFill>
                <a:latin typeface="Arial"/>
                <a:cs typeface="Arial"/>
              </a:rPr>
              <a:t> </a:t>
            </a:r>
            <a:r>
              <a:rPr dirty="0" sz="1800" spc="-10">
                <a:solidFill>
                  <a:srgbClr val="003265"/>
                </a:solidFill>
                <a:latin typeface="Arial"/>
                <a:cs typeface="Arial"/>
              </a:rPr>
              <a:t>considered:</a:t>
            </a:r>
            <a:endParaRPr sz="1800">
              <a:latin typeface="Arial"/>
              <a:cs typeface="Arial"/>
            </a:endParaRPr>
          </a:p>
          <a:p>
            <a:pPr marL="469265" marR="5080" indent="-457200">
              <a:lnSpc>
                <a:spcPct val="100000"/>
              </a:lnSpc>
              <a:spcBef>
                <a:spcPts val="430"/>
              </a:spcBef>
              <a:buClr>
                <a:srgbClr val="A50020"/>
              </a:buClr>
              <a:buSzPct val="75000"/>
              <a:buFont typeface="Wingdings"/>
              <a:buChar char=""/>
              <a:tabLst>
                <a:tab pos="469265" algn="l"/>
                <a:tab pos="469900" algn="l"/>
              </a:tabLst>
            </a:pPr>
            <a:r>
              <a:rPr dirty="0" sz="1800" spc="-10" i="1">
                <a:solidFill>
                  <a:srgbClr val="003265"/>
                </a:solidFill>
                <a:latin typeface="Arial"/>
                <a:cs typeface="Arial"/>
              </a:rPr>
              <a:t>General problem </a:t>
            </a:r>
            <a:r>
              <a:rPr dirty="0" sz="1800" spc="-5" i="1">
                <a:solidFill>
                  <a:srgbClr val="003265"/>
                </a:solidFill>
                <a:latin typeface="Arial"/>
                <a:cs typeface="Arial"/>
              </a:rPr>
              <a:t>solving </a:t>
            </a:r>
            <a:r>
              <a:rPr dirty="0" sz="1800" spc="-5">
                <a:solidFill>
                  <a:srgbClr val="003265"/>
                </a:solidFill>
                <a:latin typeface="Arial"/>
                <a:cs typeface="Arial"/>
              </a:rPr>
              <a:t>tries </a:t>
            </a:r>
            <a:r>
              <a:rPr dirty="0" sz="1800">
                <a:solidFill>
                  <a:srgbClr val="003265"/>
                </a:solidFill>
                <a:latin typeface="Arial"/>
                <a:cs typeface="Arial"/>
              </a:rPr>
              <a:t>to </a:t>
            </a:r>
            <a:r>
              <a:rPr dirty="0" sz="1800" spc="-10">
                <a:solidFill>
                  <a:srgbClr val="003265"/>
                </a:solidFill>
                <a:latin typeface="Arial"/>
                <a:cs typeface="Arial"/>
              </a:rPr>
              <a:t>apply </a:t>
            </a:r>
            <a:r>
              <a:rPr dirty="0" sz="1800">
                <a:solidFill>
                  <a:srgbClr val="003265"/>
                </a:solidFill>
                <a:latin typeface="Arial"/>
                <a:cs typeface="Arial"/>
              </a:rPr>
              <a:t>a </a:t>
            </a:r>
            <a:r>
              <a:rPr dirty="0" sz="1800" spc="-5">
                <a:solidFill>
                  <a:srgbClr val="003265"/>
                </a:solidFill>
                <a:latin typeface="Arial"/>
                <a:cs typeface="Arial"/>
              </a:rPr>
              <a:t>single solution </a:t>
            </a:r>
            <a:r>
              <a:rPr dirty="0" sz="1800" spc="-10">
                <a:solidFill>
                  <a:srgbClr val="003265"/>
                </a:solidFill>
                <a:latin typeface="Arial"/>
                <a:cs typeface="Arial"/>
              </a:rPr>
              <a:t>approach </a:t>
            </a:r>
            <a:r>
              <a:rPr dirty="0" sz="1800">
                <a:solidFill>
                  <a:srgbClr val="003265"/>
                </a:solidFill>
                <a:latin typeface="Arial"/>
                <a:cs typeface="Arial"/>
              </a:rPr>
              <a:t>to a  </a:t>
            </a:r>
            <a:r>
              <a:rPr dirty="0" sz="1800" spc="-15">
                <a:solidFill>
                  <a:srgbClr val="003265"/>
                </a:solidFill>
                <a:latin typeface="Arial"/>
                <a:cs typeface="Arial"/>
              </a:rPr>
              <a:t>wide </a:t>
            </a:r>
            <a:r>
              <a:rPr dirty="0" sz="1800" spc="-10">
                <a:solidFill>
                  <a:srgbClr val="003265"/>
                </a:solidFill>
                <a:latin typeface="Arial"/>
                <a:cs typeface="Arial"/>
              </a:rPr>
              <a:t>range </a:t>
            </a:r>
            <a:r>
              <a:rPr dirty="0" sz="1800" spc="-5">
                <a:solidFill>
                  <a:srgbClr val="003265"/>
                </a:solidFill>
                <a:latin typeface="Arial"/>
                <a:cs typeface="Arial"/>
              </a:rPr>
              <a:t>of problems. </a:t>
            </a:r>
            <a:r>
              <a:rPr dirty="0" sz="1800">
                <a:solidFill>
                  <a:srgbClr val="003265"/>
                </a:solidFill>
                <a:latin typeface="Arial"/>
                <a:cs typeface="Arial"/>
              </a:rPr>
              <a:t>The </a:t>
            </a:r>
            <a:r>
              <a:rPr dirty="0" sz="1800" spc="-10">
                <a:solidFill>
                  <a:srgbClr val="003265"/>
                </a:solidFill>
                <a:latin typeface="Arial"/>
                <a:cs typeface="Arial"/>
              </a:rPr>
              <a:t>general approaches </a:t>
            </a:r>
            <a:r>
              <a:rPr dirty="0" sz="1800" spc="-15">
                <a:solidFill>
                  <a:srgbClr val="003265"/>
                </a:solidFill>
                <a:latin typeface="Arial"/>
                <a:cs typeface="Arial"/>
              </a:rPr>
              <a:t>were </a:t>
            </a:r>
            <a:r>
              <a:rPr dirty="0" sz="1800" spc="-5">
                <a:solidFill>
                  <a:srgbClr val="003265"/>
                </a:solidFill>
                <a:latin typeface="Arial"/>
                <a:cs typeface="Arial"/>
              </a:rPr>
              <a:t>not as </a:t>
            </a:r>
            <a:r>
              <a:rPr dirty="0" sz="1800" spc="-10">
                <a:solidFill>
                  <a:srgbClr val="003265"/>
                </a:solidFill>
                <a:latin typeface="Arial"/>
                <a:cs typeface="Arial"/>
              </a:rPr>
              <a:t>general  </a:t>
            </a:r>
            <a:r>
              <a:rPr dirty="0" sz="1800" spc="-5">
                <a:solidFill>
                  <a:srgbClr val="003265"/>
                </a:solidFill>
                <a:latin typeface="Arial"/>
                <a:cs typeface="Arial"/>
              </a:rPr>
              <a:t>as </a:t>
            </a:r>
            <a:r>
              <a:rPr dirty="0" sz="1800" spc="-10">
                <a:solidFill>
                  <a:srgbClr val="003265"/>
                </a:solidFill>
                <a:latin typeface="Arial"/>
                <a:cs typeface="Arial"/>
              </a:rPr>
              <a:t>hoped and </a:t>
            </a:r>
            <a:r>
              <a:rPr dirty="0" sz="1800" spc="-5">
                <a:solidFill>
                  <a:srgbClr val="003265"/>
                </a:solidFill>
                <a:latin typeface="Arial"/>
                <a:cs typeface="Arial"/>
              </a:rPr>
              <a:t>more </a:t>
            </a:r>
            <a:r>
              <a:rPr dirty="0" sz="1800" spc="-10">
                <a:solidFill>
                  <a:srgbClr val="003265"/>
                </a:solidFill>
                <a:latin typeface="Arial"/>
                <a:cs typeface="Arial"/>
              </a:rPr>
              <a:t>problem </a:t>
            </a:r>
            <a:r>
              <a:rPr dirty="0" sz="1800" spc="-5">
                <a:solidFill>
                  <a:srgbClr val="003265"/>
                </a:solidFill>
                <a:latin typeface="Arial"/>
                <a:cs typeface="Arial"/>
              </a:rPr>
              <a:t>specific </a:t>
            </a:r>
            <a:r>
              <a:rPr dirty="0" sz="1800" spc="-10">
                <a:solidFill>
                  <a:srgbClr val="003265"/>
                </a:solidFill>
                <a:latin typeface="Arial"/>
                <a:cs typeface="Arial"/>
              </a:rPr>
              <a:t>approaches </a:t>
            </a:r>
            <a:r>
              <a:rPr dirty="0" sz="1800" spc="-5">
                <a:solidFill>
                  <a:srgbClr val="003265"/>
                </a:solidFill>
                <a:latin typeface="Arial"/>
                <a:cs typeface="Arial"/>
              </a:rPr>
              <a:t>could be more  </a:t>
            </a:r>
            <a:r>
              <a:rPr dirty="0" sz="1800" spc="-15">
                <a:solidFill>
                  <a:srgbClr val="003265"/>
                </a:solidFill>
                <a:latin typeface="Arial"/>
                <a:cs typeface="Arial"/>
              </a:rPr>
              <a:t>powerful </a:t>
            </a:r>
            <a:r>
              <a:rPr dirty="0" sz="1800" spc="-10">
                <a:solidFill>
                  <a:srgbClr val="003265"/>
                </a:solidFill>
                <a:latin typeface="Arial"/>
                <a:cs typeface="Arial"/>
              </a:rPr>
              <a:t>and</a:t>
            </a:r>
            <a:r>
              <a:rPr dirty="0" sz="1800" spc="55">
                <a:solidFill>
                  <a:srgbClr val="003265"/>
                </a:solidFill>
                <a:latin typeface="Arial"/>
                <a:cs typeface="Arial"/>
              </a:rPr>
              <a:t> </a:t>
            </a:r>
            <a:r>
              <a:rPr dirty="0" sz="1800" spc="-20">
                <a:solidFill>
                  <a:srgbClr val="003265"/>
                </a:solidFill>
                <a:latin typeface="Arial"/>
                <a:cs typeface="Arial"/>
              </a:rPr>
              <a:t>simpler.</a:t>
            </a:r>
            <a:endParaRPr sz="1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48</a:t>
            </a:fld>
          </a:p>
        </p:txBody>
      </p:sp>
      <p:sp>
        <p:nvSpPr>
          <p:cNvPr id="6" name="object 6"/>
          <p:cNvSpPr txBox="1"/>
          <p:nvPr/>
        </p:nvSpPr>
        <p:spPr>
          <a:xfrm>
            <a:off x="6732478" y="6924611"/>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602730" cy="574040"/>
          </a:xfrm>
          <a:prstGeom prst="rect"/>
        </p:spPr>
        <p:txBody>
          <a:bodyPr wrap="square" lIns="0" tIns="12700" rIns="0" bIns="0" rtlCol="0" vert="horz">
            <a:spAutoFit/>
          </a:bodyPr>
          <a:lstStyle/>
          <a:p>
            <a:pPr marL="12700">
              <a:lnSpc>
                <a:spcPct val="100000"/>
              </a:lnSpc>
              <a:spcBef>
                <a:spcPts val="100"/>
              </a:spcBef>
            </a:pPr>
            <a:r>
              <a:rPr dirty="0" spc="-5"/>
              <a:t>Knowledge based</a:t>
            </a:r>
            <a:r>
              <a:rPr dirty="0" spc="-45"/>
              <a:t> </a:t>
            </a:r>
            <a:r>
              <a:rPr dirty="0" spc="-5"/>
              <a:t>approaches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228253" y="2852701"/>
            <a:ext cx="7592695" cy="1726564"/>
          </a:xfrm>
          <a:prstGeom prst="rect">
            <a:avLst/>
          </a:prstGeom>
        </p:spPr>
        <p:txBody>
          <a:bodyPr wrap="square" lIns="0" tIns="12700" rIns="0" bIns="0" rtlCol="0" vert="horz">
            <a:spAutoFit/>
          </a:bodyPr>
          <a:lstStyle/>
          <a:p>
            <a:pPr marL="469265" marR="5080" indent="-457200">
              <a:lnSpc>
                <a:spcPct val="100000"/>
              </a:lnSpc>
              <a:spcBef>
                <a:spcPts val="100"/>
              </a:spcBef>
              <a:buClr>
                <a:srgbClr val="A50020"/>
              </a:buClr>
              <a:buSzPct val="75000"/>
              <a:buFont typeface="Wingdings"/>
              <a:buChar char=""/>
              <a:tabLst>
                <a:tab pos="469265" algn="l"/>
                <a:tab pos="469900" algn="l"/>
                <a:tab pos="1610995" algn="l"/>
              </a:tabLst>
            </a:pPr>
            <a:r>
              <a:rPr dirty="0" sz="1800" spc="-5" i="1">
                <a:solidFill>
                  <a:srgbClr val="003265"/>
                </a:solidFill>
                <a:latin typeface="Arial"/>
                <a:cs typeface="Arial"/>
              </a:rPr>
              <a:t>Power </a:t>
            </a:r>
            <a:r>
              <a:rPr dirty="0" sz="1800" spc="-10" i="1">
                <a:solidFill>
                  <a:srgbClr val="003265"/>
                </a:solidFill>
                <a:latin typeface="Arial"/>
                <a:cs typeface="Arial"/>
              </a:rPr>
              <a:t>approach </a:t>
            </a:r>
            <a:r>
              <a:rPr dirty="0" sz="1800" spc="-5">
                <a:solidFill>
                  <a:srgbClr val="003265"/>
                </a:solidFill>
                <a:latin typeface="Arial"/>
                <a:cs typeface="Arial"/>
              </a:rPr>
              <a:t>tried </a:t>
            </a:r>
            <a:r>
              <a:rPr dirty="0" sz="1800">
                <a:solidFill>
                  <a:srgbClr val="003265"/>
                </a:solidFill>
                <a:latin typeface="Arial"/>
                <a:cs typeface="Arial"/>
              </a:rPr>
              <a:t>to </a:t>
            </a:r>
            <a:r>
              <a:rPr dirty="0" sz="1800" spc="-10">
                <a:solidFill>
                  <a:srgbClr val="003265"/>
                </a:solidFill>
                <a:latin typeface="Arial"/>
                <a:cs typeface="Arial"/>
              </a:rPr>
              <a:t>program </a:t>
            </a:r>
            <a:r>
              <a:rPr dirty="0" sz="1800" spc="-5">
                <a:solidFill>
                  <a:srgbClr val="003265"/>
                </a:solidFill>
                <a:latin typeface="Arial"/>
                <a:cs typeface="Arial"/>
              </a:rPr>
              <a:t>optimal </a:t>
            </a:r>
            <a:r>
              <a:rPr dirty="0" sz="1800" spc="-10">
                <a:solidFill>
                  <a:srgbClr val="003265"/>
                </a:solidFill>
                <a:latin typeface="Arial"/>
                <a:cs typeface="Arial"/>
              </a:rPr>
              <a:t>(highest probability)  approach.	</a:t>
            </a:r>
            <a:r>
              <a:rPr dirty="0" sz="1800" spc="-5">
                <a:solidFill>
                  <a:srgbClr val="003265"/>
                </a:solidFill>
                <a:latin typeface="Arial"/>
                <a:cs typeface="Arial"/>
              </a:rPr>
              <a:t>Human </a:t>
            </a:r>
            <a:r>
              <a:rPr dirty="0" sz="1800" spc="-10">
                <a:solidFill>
                  <a:srgbClr val="003265"/>
                </a:solidFill>
                <a:latin typeface="Arial"/>
                <a:cs typeface="Arial"/>
              </a:rPr>
              <a:t>experts </a:t>
            </a:r>
            <a:r>
              <a:rPr dirty="0" sz="1800" spc="-5">
                <a:solidFill>
                  <a:srgbClr val="003265"/>
                </a:solidFill>
                <a:latin typeface="Arial"/>
                <a:cs typeface="Arial"/>
              </a:rPr>
              <a:t>use HEURISTICS (rules of thumb) </a:t>
            </a:r>
            <a:r>
              <a:rPr dirty="0" sz="1800">
                <a:solidFill>
                  <a:srgbClr val="003265"/>
                </a:solidFill>
                <a:latin typeface="Arial"/>
                <a:cs typeface="Arial"/>
              </a:rPr>
              <a:t>to </a:t>
            </a:r>
            <a:r>
              <a:rPr dirty="0" sz="1800" spc="-5">
                <a:solidFill>
                  <a:srgbClr val="003265"/>
                </a:solidFill>
                <a:latin typeface="Arial"/>
                <a:cs typeface="Arial"/>
              </a:rPr>
              <a:t>find </a:t>
            </a:r>
            <a:r>
              <a:rPr dirty="0" sz="1800">
                <a:solidFill>
                  <a:srgbClr val="003265"/>
                </a:solidFill>
                <a:latin typeface="Arial"/>
                <a:cs typeface="Arial"/>
              </a:rPr>
              <a:t>a  </a:t>
            </a:r>
            <a:r>
              <a:rPr dirty="0" sz="1800" spc="-10">
                <a:solidFill>
                  <a:srgbClr val="003265"/>
                </a:solidFill>
                <a:latin typeface="Arial"/>
                <a:cs typeface="Arial"/>
              </a:rPr>
              <a:t>solution.</a:t>
            </a:r>
            <a:endParaRPr sz="1800">
              <a:latin typeface="Arial"/>
              <a:cs typeface="Arial"/>
            </a:endParaRPr>
          </a:p>
          <a:p>
            <a:pPr marL="469265" marR="222885" indent="-457200">
              <a:lnSpc>
                <a:spcPct val="100000"/>
              </a:lnSpc>
              <a:spcBef>
                <a:spcPts val="430"/>
              </a:spcBef>
              <a:buClr>
                <a:srgbClr val="A50020"/>
              </a:buClr>
              <a:buSzPct val="75000"/>
              <a:buFont typeface="Wingdings"/>
              <a:buChar char=""/>
              <a:tabLst>
                <a:tab pos="469265" algn="l"/>
                <a:tab pos="469900" algn="l"/>
                <a:tab pos="3312795" algn="l"/>
              </a:tabLst>
            </a:pPr>
            <a:r>
              <a:rPr dirty="0" sz="1800" spc="-10">
                <a:solidFill>
                  <a:srgbClr val="003265"/>
                </a:solidFill>
                <a:latin typeface="Arial"/>
                <a:cs typeface="Arial"/>
              </a:rPr>
              <a:t>Example: </a:t>
            </a:r>
            <a:r>
              <a:rPr dirty="0" sz="1800" spc="-5">
                <a:solidFill>
                  <a:srgbClr val="003265"/>
                </a:solidFill>
                <a:latin typeface="Arial"/>
                <a:cs typeface="Arial"/>
              </a:rPr>
              <a:t>Chess masters </a:t>
            </a:r>
            <a:r>
              <a:rPr dirty="0" sz="1800" spc="-10">
                <a:solidFill>
                  <a:srgbClr val="003265"/>
                </a:solidFill>
                <a:latin typeface="Arial"/>
                <a:cs typeface="Arial"/>
              </a:rPr>
              <a:t>don't look ahead </a:t>
            </a:r>
            <a:r>
              <a:rPr dirty="0" sz="1800" spc="-5">
                <a:solidFill>
                  <a:srgbClr val="003265"/>
                </a:solidFill>
                <a:latin typeface="Arial"/>
                <a:cs typeface="Arial"/>
              </a:rPr>
              <a:t>very many moves, as </a:t>
            </a:r>
            <a:r>
              <a:rPr dirty="0" sz="1800">
                <a:solidFill>
                  <a:srgbClr val="003265"/>
                </a:solidFill>
                <a:latin typeface="Arial"/>
                <a:cs typeface="Arial"/>
              </a:rPr>
              <a:t>a  </a:t>
            </a:r>
            <a:r>
              <a:rPr dirty="0" sz="1800" spc="-5">
                <a:solidFill>
                  <a:srgbClr val="003265"/>
                </a:solidFill>
                <a:latin typeface="Arial"/>
                <a:cs typeface="Arial"/>
              </a:rPr>
              <a:t>POWER</a:t>
            </a:r>
            <a:r>
              <a:rPr dirty="0" sz="1800" spc="-15">
                <a:solidFill>
                  <a:srgbClr val="003265"/>
                </a:solidFill>
                <a:latin typeface="Arial"/>
                <a:cs typeface="Arial"/>
              </a:rPr>
              <a:t> </a:t>
            </a:r>
            <a:r>
              <a:rPr dirty="0" sz="1800" spc="-10">
                <a:solidFill>
                  <a:srgbClr val="003265"/>
                </a:solidFill>
                <a:latin typeface="Arial"/>
                <a:cs typeface="Arial"/>
              </a:rPr>
              <a:t>approach</a:t>
            </a:r>
            <a:r>
              <a:rPr dirty="0" sz="1800" spc="35">
                <a:solidFill>
                  <a:srgbClr val="003265"/>
                </a:solidFill>
                <a:latin typeface="Arial"/>
                <a:cs typeface="Arial"/>
              </a:rPr>
              <a:t> </a:t>
            </a:r>
            <a:r>
              <a:rPr dirty="0" sz="1800" spc="-5">
                <a:solidFill>
                  <a:srgbClr val="003265"/>
                </a:solidFill>
                <a:latin typeface="Arial"/>
                <a:cs typeface="Arial"/>
              </a:rPr>
              <a:t>implies.	Instead they choose from </a:t>
            </a:r>
            <a:r>
              <a:rPr dirty="0" sz="1800">
                <a:solidFill>
                  <a:srgbClr val="003265"/>
                </a:solidFill>
                <a:latin typeface="Arial"/>
                <a:cs typeface="Arial"/>
              </a:rPr>
              <a:t>a </a:t>
            </a:r>
            <a:r>
              <a:rPr dirty="0" sz="1800" spc="-5">
                <a:solidFill>
                  <a:srgbClr val="003265"/>
                </a:solidFill>
                <a:latin typeface="Arial"/>
                <a:cs typeface="Arial"/>
              </a:rPr>
              <a:t>set of </a:t>
            </a:r>
            <a:r>
              <a:rPr dirty="0" sz="1800" spc="-10">
                <a:solidFill>
                  <a:srgbClr val="003265"/>
                </a:solidFill>
                <a:latin typeface="Arial"/>
                <a:cs typeface="Arial"/>
              </a:rPr>
              <a:t>‘good’  </a:t>
            </a:r>
            <a:r>
              <a:rPr dirty="0" sz="1800" spc="-5">
                <a:solidFill>
                  <a:srgbClr val="003265"/>
                </a:solidFill>
                <a:latin typeface="Arial"/>
                <a:cs typeface="Arial"/>
              </a:rPr>
              <a:t>alternatives.</a:t>
            </a:r>
            <a:endParaRPr sz="1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48</a:t>
            </a:fld>
          </a:p>
        </p:txBody>
      </p:sp>
      <p:sp>
        <p:nvSpPr>
          <p:cNvPr id="6" name="object 6"/>
          <p:cNvSpPr txBox="1"/>
          <p:nvPr/>
        </p:nvSpPr>
        <p:spPr>
          <a:xfrm>
            <a:off x="6732478" y="6924611"/>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513330" cy="574040"/>
          </a:xfrm>
          <a:prstGeom prst="rect"/>
        </p:spPr>
        <p:txBody>
          <a:bodyPr wrap="square" lIns="0" tIns="12700" rIns="0" bIns="0" rtlCol="0" vert="horz">
            <a:spAutoFit/>
          </a:bodyPr>
          <a:lstStyle/>
          <a:p>
            <a:pPr marL="12700">
              <a:lnSpc>
                <a:spcPct val="100000"/>
              </a:lnSpc>
              <a:spcBef>
                <a:spcPts val="100"/>
              </a:spcBef>
            </a:pPr>
            <a:r>
              <a:rPr dirty="0" spc="-5"/>
              <a:t>What is</a:t>
            </a:r>
            <a:r>
              <a:rPr dirty="0" spc="-80"/>
              <a:t> </a:t>
            </a:r>
            <a:r>
              <a:rPr dirty="0" spc="-5"/>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228253" y="3081276"/>
            <a:ext cx="4392295" cy="2055495"/>
          </a:xfrm>
          <a:prstGeom prst="rect">
            <a:avLst/>
          </a:prstGeom>
        </p:spPr>
        <p:txBody>
          <a:bodyPr wrap="square" lIns="0" tIns="12700" rIns="0" bIns="0" rtlCol="0" vert="horz">
            <a:spAutoFit/>
          </a:bodyPr>
          <a:lstStyle/>
          <a:p>
            <a:pPr marL="12700">
              <a:lnSpc>
                <a:spcPct val="100000"/>
              </a:lnSpc>
              <a:spcBef>
                <a:spcPts val="100"/>
              </a:spcBef>
            </a:pPr>
            <a:r>
              <a:rPr dirty="0" sz="1800" spc="-10">
                <a:solidFill>
                  <a:srgbClr val="003265"/>
                </a:solidFill>
                <a:latin typeface="Arial"/>
                <a:cs typeface="Arial"/>
              </a:rPr>
              <a:t>Intelligence encompasses abilities </a:t>
            </a:r>
            <a:r>
              <a:rPr dirty="0" sz="1800" spc="-5">
                <a:solidFill>
                  <a:srgbClr val="003265"/>
                </a:solidFill>
                <a:latin typeface="Arial"/>
                <a:cs typeface="Arial"/>
              </a:rPr>
              <a:t>such</a:t>
            </a:r>
            <a:r>
              <a:rPr dirty="0" sz="1800" spc="140">
                <a:solidFill>
                  <a:srgbClr val="003265"/>
                </a:solidFill>
                <a:latin typeface="Arial"/>
                <a:cs typeface="Arial"/>
              </a:rPr>
              <a:t> </a:t>
            </a:r>
            <a:r>
              <a:rPr dirty="0" sz="1800" spc="-5">
                <a:solidFill>
                  <a:srgbClr val="003265"/>
                </a:solidFill>
                <a:latin typeface="Arial"/>
                <a:cs typeface="Arial"/>
              </a:rPr>
              <a:t>as:</a:t>
            </a:r>
            <a:endParaRPr sz="1800">
              <a:latin typeface="Arial"/>
              <a:cs typeface="Arial"/>
            </a:endParaRPr>
          </a:p>
          <a:p>
            <a:pPr>
              <a:lnSpc>
                <a:spcPct val="100000"/>
              </a:lnSpc>
            </a:pPr>
            <a:endParaRPr sz="2000">
              <a:latin typeface="Arial"/>
              <a:cs typeface="Arial"/>
            </a:endParaRPr>
          </a:p>
          <a:p>
            <a:pPr>
              <a:lnSpc>
                <a:spcPct val="100000"/>
              </a:lnSpc>
              <a:spcBef>
                <a:spcPts val="5"/>
              </a:spcBef>
            </a:pPr>
            <a:endParaRPr sz="2500">
              <a:latin typeface="Arial"/>
              <a:cs typeface="Arial"/>
            </a:endParaRPr>
          </a:p>
          <a:p>
            <a:pPr marL="697865" indent="-229235">
              <a:lnSpc>
                <a:spcPct val="100000"/>
              </a:lnSpc>
              <a:buFont typeface="Wingdings"/>
              <a:buChar char=""/>
              <a:tabLst>
                <a:tab pos="698500" algn="l"/>
              </a:tabLst>
            </a:pPr>
            <a:r>
              <a:rPr dirty="0" sz="1800" spc="-10" i="1">
                <a:solidFill>
                  <a:srgbClr val="003265"/>
                </a:solidFill>
                <a:latin typeface="Arial"/>
                <a:cs typeface="Arial"/>
              </a:rPr>
              <a:t>understanding</a:t>
            </a:r>
            <a:r>
              <a:rPr dirty="0" sz="1800" spc="15" i="1">
                <a:solidFill>
                  <a:srgbClr val="003265"/>
                </a:solidFill>
                <a:latin typeface="Arial"/>
                <a:cs typeface="Arial"/>
              </a:rPr>
              <a:t> </a:t>
            </a:r>
            <a:r>
              <a:rPr dirty="0" sz="1800" spc="-10" i="1">
                <a:solidFill>
                  <a:srgbClr val="003265"/>
                </a:solidFill>
                <a:latin typeface="Arial"/>
                <a:cs typeface="Arial"/>
              </a:rPr>
              <a:t>language</a:t>
            </a:r>
            <a:endParaRPr sz="1800">
              <a:latin typeface="Arial"/>
              <a:cs typeface="Arial"/>
            </a:endParaRPr>
          </a:p>
          <a:p>
            <a:pPr marL="697865" indent="-229235">
              <a:lnSpc>
                <a:spcPct val="100000"/>
              </a:lnSpc>
              <a:buFont typeface="Wingdings"/>
              <a:buChar char=""/>
              <a:tabLst>
                <a:tab pos="698500" algn="l"/>
              </a:tabLst>
            </a:pPr>
            <a:r>
              <a:rPr dirty="0" sz="1800" spc="-5" i="1">
                <a:solidFill>
                  <a:srgbClr val="003265"/>
                </a:solidFill>
                <a:latin typeface="Arial"/>
                <a:cs typeface="Arial"/>
              </a:rPr>
              <a:t>perception</a:t>
            </a:r>
            <a:endParaRPr sz="1800">
              <a:latin typeface="Arial"/>
              <a:cs typeface="Arial"/>
            </a:endParaRPr>
          </a:p>
          <a:p>
            <a:pPr marL="697865" indent="-229235">
              <a:lnSpc>
                <a:spcPct val="100000"/>
              </a:lnSpc>
              <a:buFont typeface="Wingdings"/>
              <a:buChar char=""/>
              <a:tabLst>
                <a:tab pos="698500" algn="l"/>
              </a:tabLst>
            </a:pPr>
            <a:r>
              <a:rPr dirty="0" sz="1800" spc="-10" i="1">
                <a:solidFill>
                  <a:srgbClr val="003265"/>
                </a:solidFill>
                <a:latin typeface="Arial"/>
                <a:cs typeface="Arial"/>
              </a:rPr>
              <a:t>learning</a:t>
            </a:r>
            <a:endParaRPr sz="1800">
              <a:latin typeface="Arial"/>
              <a:cs typeface="Arial"/>
            </a:endParaRPr>
          </a:p>
          <a:p>
            <a:pPr marL="697865" indent="-229235">
              <a:lnSpc>
                <a:spcPct val="100000"/>
              </a:lnSpc>
              <a:buFont typeface="Wingdings"/>
              <a:buChar char=""/>
              <a:tabLst>
                <a:tab pos="698500" algn="l"/>
              </a:tabLst>
            </a:pPr>
            <a:r>
              <a:rPr dirty="0" sz="1800" spc="-10" i="1">
                <a:solidFill>
                  <a:srgbClr val="003265"/>
                </a:solidFill>
                <a:latin typeface="Arial"/>
                <a:cs typeface="Arial"/>
              </a:rPr>
              <a:t>reasoning</a:t>
            </a:r>
            <a:endParaRPr sz="1800">
              <a:latin typeface="Arial"/>
              <a:cs typeface="Arial"/>
            </a:endParaRPr>
          </a:p>
        </p:txBody>
      </p:sp>
      <p:sp>
        <p:nvSpPr>
          <p:cNvPr id="5" name="object 5"/>
          <p:cNvSpPr txBox="1"/>
          <p:nvPr/>
        </p:nvSpPr>
        <p:spPr>
          <a:xfrm>
            <a:off x="712160" y="6762280"/>
            <a:ext cx="260350" cy="394970"/>
          </a:xfrm>
          <a:prstGeom prst="rect">
            <a:avLst/>
          </a:prstGeom>
        </p:spPr>
        <p:txBody>
          <a:bodyPr wrap="square" lIns="0" tIns="0" rIns="0" bIns="0" rtlCol="0" vert="horz">
            <a:spAutoFit/>
          </a:bodyPr>
          <a:lstStyle/>
          <a:p>
            <a:pPr marL="38100">
              <a:lnSpc>
                <a:spcPts val="2975"/>
              </a:lnSpc>
            </a:pPr>
            <a:fld id="{81D60167-4931-47E6-BA6A-407CBD079E47}" type="slidenum">
              <a:rPr dirty="0" sz="2600" b="1">
                <a:solidFill>
                  <a:srgbClr val="FFFFFF"/>
                </a:solidFill>
                <a:latin typeface="Arial"/>
                <a:cs typeface="Arial"/>
              </a:rPr>
              <a:t>2</a:t>
            </a:fld>
            <a:endParaRPr sz="2600">
              <a:latin typeface="Arial"/>
              <a:cs typeface="Arial"/>
            </a:endParaRPr>
          </a:p>
        </p:txBody>
      </p:sp>
      <p:sp>
        <p:nvSpPr>
          <p:cNvPr id="6" name="object 6"/>
          <p:cNvSpPr txBox="1"/>
          <p:nvPr/>
        </p:nvSpPr>
        <p:spPr>
          <a:xfrm>
            <a:off x="6732481" y="6924617"/>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602730" cy="574040"/>
          </a:xfrm>
          <a:prstGeom prst="rect"/>
        </p:spPr>
        <p:txBody>
          <a:bodyPr wrap="square" lIns="0" tIns="12700" rIns="0" bIns="0" rtlCol="0" vert="horz">
            <a:spAutoFit/>
          </a:bodyPr>
          <a:lstStyle/>
          <a:p>
            <a:pPr marL="12700">
              <a:lnSpc>
                <a:spcPct val="100000"/>
              </a:lnSpc>
              <a:spcBef>
                <a:spcPts val="100"/>
              </a:spcBef>
            </a:pPr>
            <a:r>
              <a:rPr dirty="0" spc="-5"/>
              <a:t>Knowledge based</a:t>
            </a:r>
            <a:r>
              <a:rPr dirty="0" spc="-45"/>
              <a:t> </a:t>
            </a:r>
            <a:r>
              <a:rPr dirty="0" spc="-5"/>
              <a:t>approaches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23477" y="2851168"/>
            <a:ext cx="7646670" cy="2393950"/>
          </a:xfrm>
          <a:prstGeom prst="rect">
            <a:avLst/>
          </a:prstGeom>
        </p:spPr>
        <p:txBody>
          <a:bodyPr wrap="square" lIns="0" tIns="12700" rIns="0" bIns="0" rtlCol="0" vert="horz">
            <a:spAutoFit/>
          </a:bodyPr>
          <a:lstStyle/>
          <a:p>
            <a:pPr marL="354965" marR="5080" indent="-342900">
              <a:lnSpc>
                <a:spcPct val="100000"/>
              </a:lnSpc>
              <a:spcBef>
                <a:spcPts val="100"/>
              </a:spcBef>
              <a:buClr>
                <a:srgbClr val="A50020"/>
              </a:buClr>
              <a:buSzPct val="73809"/>
              <a:buFont typeface="Wingdings"/>
              <a:buChar char=""/>
              <a:tabLst>
                <a:tab pos="354965" algn="l"/>
                <a:tab pos="355600" algn="l"/>
              </a:tabLst>
            </a:pPr>
            <a:r>
              <a:rPr dirty="0" sz="2100" spc="-5" i="1">
                <a:solidFill>
                  <a:srgbClr val="003265"/>
                </a:solidFill>
                <a:latin typeface="Arial"/>
                <a:cs typeface="Arial"/>
              </a:rPr>
              <a:t>Romantic </a:t>
            </a:r>
            <a:r>
              <a:rPr dirty="0" sz="2100" spc="-5">
                <a:solidFill>
                  <a:srgbClr val="003265"/>
                </a:solidFill>
                <a:latin typeface="Arial"/>
                <a:cs typeface="Arial"/>
              </a:rPr>
              <a:t>period: true understanding may not be necessary </a:t>
            </a:r>
            <a:r>
              <a:rPr dirty="0" sz="2100">
                <a:solidFill>
                  <a:srgbClr val="003265"/>
                </a:solidFill>
                <a:latin typeface="Arial"/>
                <a:cs typeface="Arial"/>
              </a:rPr>
              <a:t>to  </a:t>
            </a:r>
            <a:r>
              <a:rPr dirty="0" sz="2100" spc="-5">
                <a:solidFill>
                  <a:srgbClr val="003265"/>
                </a:solidFill>
                <a:latin typeface="Arial"/>
                <a:cs typeface="Arial"/>
              </a:rPr>
              <a:t>achieve useful</a:t>
            </a:r>
            <a:r>
              <a:rPr dirty="0" sz="2100" spc="-35">
                <a:solidFill>
                  <a:srgbClr val="003265"/>
                </a:solidFill>
                <a:latin typeface="Arial"/>
                <a:cs typeface="Arial"/>
              </a:rPr>
              <a:t> </a:t>
            </a:r>
            <a:r>
              <a:rPr dirty="0" sz="2100" spc="-5">
                <a:solidFill>
                  <a:srgbClr val="003265"/>
                </a:solidFill>
                <a:latin typeface="Arial"/>
                <a:cs typeface="Arial"/>
              </a:rPr>
              <a:t>results.</a:t>
            </a:r>
            <a:endParaRPr sz="2100">
              <a:latin typeface="Arial"/>
              <a:cs typeface="Arial"/>
            </a:endParaRPr>
          </a:p>
          <a:p>
            <a:pPr marL="354965" marR="154940" indent="-342900">
              <a:lnSpc>
                <a:spcPct val="100000"/>
              </a:lnSpc>
              <a:spcBef>
                <a:spcPts val="500"/>
              </a:spcBef>
              <a:buClr>
                <a:srgbClr val="A50020"/>
              </a:buClr>
              <a:buSzPct val="73809"/>
              <a:buFont typeface="Wingdings"/>
              <a:buChar char=""/>
              <a:tabLst>
                <a:tab pos="354965" algn="l"/>
                <a:tab pos="355600" algn="l"/>
              </a:tabLst>
            </a:pPr>
            <a:r>
              <a:rPr dirty="0" sz="2100" spc="-5">
                <a:solidFill>
                  <a:srgbClr val="003265"/>
                </a:solidFill>
                <a:latin typeface="Arial"/>
                <a:cs typeface="Arial"/>
              </a:rPr>
              <a:t>Feigenbaum, </a:t>
            </a:r>
            <a:r>
              <a:rPr dirty="0" sz="2100">
                <a:solidFill>
                  <a:srgbClr val="003265"/>
                </a:solidFill>
                <a:latin typeface="Arial"/>
                <a:cs typeface="Arial"/>
              </a:rPr>
              <a:t>in a </a:t>
            </a:r>
            <a:r>
              <a:rPr dirty="0" sz="2100" spc="-5">
                <a:solidFill>
                  <a:srgbClr val="003265"/>
                </a:solidFill>
                <a:latin typeface="Arial"/>
                <a:cs typeface="Arial"/>
              </a:rPr>
              <a:t>speech at Carnegie, challenged his former  professors </a:t>
            </a:r>
            <a:r>
              <a:rPr dirty="0" sz="2100">
                <a:solidFill>
                  <a:srgbClr val="003265"/>
                </a:solidFill>
                <a:latin typeface="Arial"/>
                <a:cs typeface="Arial"/>
              </a:rPr>
              <a:t>to stop </a:t>
            </a:r>
            <a:r>
              <a:rPr dirty="0" sz="2100" spc="-5">
                <a:solidFill>
                  <a:srgbClr val="003265"/>
                </a:solidFill>
                <a:latin typeface="Arial"/>
                <a:cs typeface="Arial"/>
              </a:rPr>
              <a:t>looking at "toy problems" and apply </a:t>
            </a:r>
            <a:r>
              <a:rPr dirty="0" sz="2100">
                <a:solidFill>
                  <a:srgbClr val="003265"/>
                </a:solidFill>
                <a:latin typeface="Arial"/>
                <a:cs typeface="Arial"/>
              </a:rPr>
              <a:t>AI  </a:t>
            </a:r>
            <a:r>
              <a:rPr dirty="0" sz="2100" spc="-5">
                <a:solidFill>
                  <a:srgbClr val="003265"/>
                </a:solidFill>
                <a:latin typeface="Arial"/>
                <a:cs typeface="Arial"/>
              </a:rPr>
              <a:t>techniques </a:t>
            </a:r>
            <a:r>
              <a:rPr dirty="0" sz="2100">
                <a:solidFill>
                  <a:srgbClr val="003265"/>
                </a:solidFill>
                <a:latin typeface="Arial"/>
                <a:cs typeface="Arial"/>
              </a:rPr>
              <a:t>to </a:t>
            </a:r>
            <a:r>
              <a:rPr dirty="0" sz="2100" spc="-5">
                <a:solidFill>
                  <a:srgbClr val="003265"/>
                </a:solidFill>
                <a:latin typeface="Arial"/>
                <a:cs typeface="Arial"/>
              </a:rPr>
              <a:t>"real</a:t>
            </a:r>
            <a:r>
              <a:rPr dirty="0" sz="2100" spc="-25">
                <a:solidFill>
                  <a:srgbClr val="003265"/>
                </a:solidFill>
                <a:latin typeface="Arial"/>
                <a:cs typeface="Arial"/>
              </a:rPr>
              <a:t> </a:t>
            </a:r>
            <a:r>
              <a:rPr dirty="0" sz="2100" spc="-5">
                <a:solidFill>
                  <a:srgbClr val="003265"/>
                </a:solidFill>
                <a:latin typeface="Arial"/>
                <a:cs typeface="Arial"/>
              </a:rPr>
              <a:t>problems".</a:t>
            </a:r>
            <a:endParaRPr sz="2100">
              <a:latin typeface="Arial"/>
              <a:cs typeface="Arial"/>
            </a:endParaRPr>
          </a:p>
          <a:p>
            <a:pPr marL="354965" marR="125730" indent="-342900">
              <a:lnSpc>
                <a:spcPct val="100000"/>
              </a:lnSpc>
              <a:spcBef>
                <a:spcPts val="505"/>
              </a:spcBef>
              <a:buClr>
                <a:srgbClr val="A50020"/>
              </a:buClr>
              <a:buSzPct val="73809"/>
              <a:buFont typeface="Wingdings"/>
              <a:buChar char=""/>
              <a:tabLst>
                <a:tab pos="354965" algn="l"/>
                <a:tab pos="355600" algn="l"/>
              </a:tabLst>
            </a:pPr>
            <a:r>
              <a:rPr dirty="0" sz="2100" spc="-5">
                <a:solidFill>
                  <a:srgbClr val="003265"/>
                </a:solidFill>
                <a:latin typeface="Arial"/>
                <a:cs typeface="Arial"/>
              </a:rPr>
              <a:t>The </a:t>
            </a:r>
            <a:r>
              <a:rPr dirty="0" sz="2100">
                <a:solidFill>
                  <a:srgbClr val="003265"/>
                </a:solidFill>
                <a:latin typeface="Arial"/>
                <a:cs typeface="Arial"/>
              </a:rPr>
              <a:t>key to </a:t>
            </a:r>
            <a:r>
              <a:rPr dirty="0" sz="2100" spc="-5">
                <a:solidFill>
                  <a:srgbClr val="003265"/>
                </a:solidFill>
                <a:latin typeface="Arial"/>
                <a:cs typeface="Arial"/>
              </a:rPr>
              <a:t>solving real world problems </a:t>
            </a:r>
            <a:r>
              <a:rPr dirty="0" sz="2100">
                <a:solidFill>
                  <a:srgbClr val="003265"/>
                </a:solidFill>
                <a:latin typeface="Arial"/>
                <a:cs typeface="Arial"/>
              </a:rPr>
              <a:t>is </a:t>
            </a:r>
            <a:r>
              <a:rPr dirty="0" sz="2100" spc="-5">
                <a:solidFill>
                  <a:srgbClr val="003265"/>
                </a:solidFill>
                <a:latin typeface="Arial"/>
                <a:cs typeface="Arial"/>
              </a:rPr>
              <a:t>that these system  handle only </a:t>
            </a:r>
            <a:r>
              <a:rPr dirty="0" sz="2100">
                <a:solidFill>
                  <a:srgbClr val="003265"/>
                </a:solidFill>
                <a:latin typeface="Arial"/>
                <a:cs typeface="Arial"/>
              </a:rPr>
              <a:t>a </a:t>
            </a:r>
            <a:r>
              <a:rPr dirty="0" sz="2100" spc="-5">
                <a:solidFill>
                  <a:srgbClr val="003265"/>
                </a:solidFill>
                <a:latin typeface="Arial"/>
                <a:cs typeface="Arial"/>
              </a:rPr>
              <a:t>very </a:t>
            </a:r>
            <a:r>
              <a:rPr dirty="0" sz="2100">
                <a:solidFill>
                  <a:srgbClr val="003265"/>
                </a:solidFill>
                <a:latin typeface="Arial"/>
                <a:cs typeface="Arial"/>
              </a:rPr>
              <a:t>specific </a:t>
            </a:r>
            <a:r>
              <a:rPr dirty="0" sz="2100" spc="-5">
                <a:solidFill>
                  <a:srgbClr val="003265"/>
                </a:solidFill>
                <a:latin typeface="Arial"/>
                <a:cs typeface="Arial"/>
              </a:rPr>
              <a:t>problem area, </a:t>
            </a:r>
            <a:r>
              <a:rPr dirty="0" sz="2100">
                <a:solidFill>
                  <a:srgbClr val="003265"/>
                </a:solidFill>
                <a:latin typeface="Arial"/>
                <a:cs typeface="Arial"/>
              </a:rPr>
              <a:t>a </a:t>
            </a:r>
            <a:r>
              <a:rPr dirty="0" sz="2100" spc="-5">
                <a:solidFill>
                  <a:srgbClr val="003265"/>
                </a:solidFill>
                <a:latin typeface="Arial"/>
                <a:cs typeface="Arial"/>
              </a:rPr>
              <a:t>"narrow</a:t>
            </a:r>
            <a:r>
              <a:rPr dirty="0" sz="2100" spc="-60">
                <a:solidFill>
                  <a:srgbClr val="003265"/>
                </a:solidFill>
                <a:latin typeface="Arial"/>
                <a:cs typeface="Arial"/>
              </a:rPr>
              <a:t> </a:t>
            </a:r>
            <a:r>
              <a:rPr dirty="0" sz="2100" spc="-5">
                <a:solidFill>
                  <a:srgbClr val="003265"/>
                </a:solidFill>
                <a:latin typeface="Arial"/>
                <a:cs typeface="Arial"/>
              </a:rPr>
              <a:t>domain".</a:t>
            </a:r>
            <a:endParaRPr sz="21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48</a:t>
            </a:fld>
          </a:p>
        </p:txBody>
      </p:sp>
      <p:sp>
        <p:nvSpPr>
          <p:cNvPr id="6" name="object 6"/>
          <p:cNvSpPr txBox="1"/>
          <p:nvPr/>
        </p:nvSpPr>
        <p:spPr>
          <a:xfrm>
            <a:off x="6732478" y="6924611"/>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322695" cy="574040"/>
          </a:xfrm>
          <a:prstGeom prst="rect"/>
        </p:spPr>
        <p:txBody>
          <a:bodyPr wrap="square" lIns="0" tIns="12700" rIns="0" bIns="0" rtlCol="0" vert="horz">
            <a:spAutoFit/>
          </a:bodyPr>
          <a:lstStyle/>
          <a:p>
            <a:pPr marL="12700">
              <a:lnSpc>
                <a:spcPct val="100000"/>
              </a:lnSpc>
              <a:spcBef>
                <a:spcPts val="100"/>
              </a:spcBef>
            </a:pPr>
            <a:r>
              <a:rPr dirty="0" spc="-5"/>
              <a:t>Biological and Social</a:t>
            </a:r>
            <a:r>
              <a:rPr dirty="0" spc="-40"/>
              <a:t> </a:t>
            </a:r>
            <a:r>
              <a:rPr dirty="0" spc="-5"/>
              <a:t>Models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23477" y="2939561"/>
            <a:ext cx="8063230" cy="2458085"/>
          </a:xfrm>
          <a:prstGeom prst="rect">
            <a:avLst/>
          </a:prstGeom>
        </p:spPr>
        <p:txBody>
          <a:bodyPr wrap="square" lIns="0" tIns="12700" rIns="0" bIns="0" rtlCol="0" vert="horz">
            <a:spAutoFit/>
          </a:bodyPr>
          <a:lstStyle/>
          <a:p>
            <a:pPr marL="354965" indent="-342900">
              <a:lnSpc>
                <a:spcPct val="100000"/>
              </a:lnSpc>
              <a:spcBef>
                <a:spcPts val="100"/>
              </a:spcBef>
              <a:buClr>
                <a:srgbClr val="A50020"/>
              </a:buClr>
              <a:buSzPct val="73809"/>
              <a:buFont typeface="Wingdings"/>
              <a:buChar char=""/>
              <a:tabLst>
                <a:tab pos="354965" algn="l"/>
                <a:tab pos="355600" algn="l"/>
              </a:tabLst>
            </a:pPr>
            <a:r>
              <a:rPr dirty="0" sz="2100" spc="-5">
                <a:solidFill>
                  <a:srgbClr val="003265"/>
                </a:solidFill>
                <a:latin typeface="Arial"/>
                <a:cs typeface="Arial"/>
              </a:rPr>
              <a:t>Neural Networks (connectionist models </a:t>
            </a:r>
            <a:r>
              <a:rPr dirty="0" sz="2100">
                <a:solidFill>
                  <a:srgbClr val="003265"/>
                </a:solidFill>
                <a:latin typeface="Arial"/>
                <a:cs typeface="Arial"/>
              </a:rPr>
              <a:t>in </a:t>
            </a:r>
            <a:r>
              <a:rPr dirty="0" sz="2100" spc="-5">
                <a:solidFill>
                  <a:srgbClr val="003265"/>
                </a:solidFill>
                <a:latin typeface="Arial"/>
                <a:cs typeface="Arial"/>
              </a:rPr>
              <a:t>the text</a:t>
            </a:r>
            <a:r>
              <a:rPr dirty="0" sz="2100" spc="-35">
                <a:solidFill>
                  <a:srgbClr val="003265"/>
                </a:solidFill>
                <a:latin typeface="Arial"/>
                <a:cs typeface="Arial"/>
              </a:rPr>
              <a:t> </a:t>
            </a:r>
            <a:r>
              <a:rPr dirty="0" sz="2100" spc="-5">
                <a:solidFill>
                  <a:srgbClr val="003265"/>
                </a:solidFill>
                <a:latin typeface="Arial"/>
                <a:cs typeface="Arial"/>
              </a:rPr>
              <a:t>book)</a:t>
            </a:r>
            <a:endParaRPr sz="2100">
              <a:latin typeface="Arial"/>
              <a:cs typeface="Arial"/>
            </a:endParaRPr>
          </a:p>
          <a:p>
            <a:pPr lvl="1" marL="756285" marR="67310" indent="-287020">
              <a:lnSpc>
                <a:spcPct val="80000"/>
              </a:lnSpc>
              <a:spcBef>
                <a:spcPts val="500"/>
              </a:spcBef>
              <a:buClr>
                <a:srgbClr val="99CC99"/>
              </a:buClr>
              <a:buSzPct val="73809"/>
              <a:buFont typeface="Wingdings"/>
              <a:buChar char=""/>
              <a:tabLst>
                <a:tab pos="756285" algn="l"/>
                <a:tab pos="756920" algn="l"/>
              </a:tabLst>
            </a:pPr>
            <a:r>
              <a:rPr dirty="0" sz="2100" spc="-5">
                <a:solidFill>
                  <a:srgbClr val="003265"/>
                </a:solidFill>
                <a:latin typeface="Arial"/>
                <a:cs typeface="Arial"/>
              </a:rPr>
              <a:t>Based on the </a:t>
            </a:r>
            <a:r>
              <a:rPr dirty="0" sz="2100" spc="-10">
                <a:solidFill>
                  <a:srgbClr val="003265"/>
                </a:solidFill>
                <a:latin typeface="Arial"/>
                <a:cs typeface="Arial"/>
              </a:rPr>
              <a:t>brain’s </a:t>
            </a:r>
            <a:r>
              <a:rPr dirty="0" sz="2100" spc="-5">
                <a:solidFill>
                  <a:srgbClr val="003265"/>
                </a:solidFill>
                <a:latin typeface="Arial"/>
                <a:cs typeface="Arial"/>
              </a:rPr>
              <a:t>ability </a:t>
            </a:r>
            <a:r>
              <a:rPr dirty="0" sz="2100">
                <a:solidFill>
                  <a:srgbClr val="003265"/>
                </a:solidFill>
                <a:latin typeface="Arial"/>
                <a:cs typeface="Arial"/>
              </a:rPr>
              <a:t>to </a:t>
            </a:r>
            <a:r>
              <a:rPr dirty="0" sz="2100" spc="-5">
                <a:solidFill>
                  <a:srgbClr val="003265"/>
                </a:solidFill>
                <a:latin typeface="Arial"/>
                <a:cs typeface="Arial"/>
              </a:rPr>
              <a:t>adapt </a:t>
            </a:r>
            <a:r>
              <a:rPr dirty="0" sz="2100">
                <a:solidFill>
                  <a:srgbClr val="003265"/>
                </a:solidFill>
                <a:latin typeface="Arial"/>
                <a:cs typeface="Arial"/>
              </a:rPr>
              <a:t>to </a:t>
            </a:r>
            <a:r>
              <a:rPr dirty="0" sz="2100" spc="-5">
                <a:solidFill>
                  <a:srgbClr val="003265"/>
                </a:solidFill>
                <a:latin typeface="Arial"/>
                <a:cs typeface="Arial"/>
              </a:rPr>
              <a:t>the world by modifying  the relationships between</a:t>
            </a:r>
            <a:r>
              <a:rPr dirty="0" sz="2100" spc="-55">
                <a:solidFill>
                  <a:srgbClr val="003265"/>
                </a:solidFill>
                <a:latin typeface="Arial"/>
                <a:cs typeface="Arial"/>
              </a:rPr>
              <a:t> </a:t>
            </a:r>
            <a:r>
              <a:rPr dirty="0" sz="2100" spc="-5">
                <a:solidFill>
                  <a:srgbClr val="003265"/>
                </a:solidFill>
                <a:latin typeface="Arial"/>
                <a:cs typeface="Arial"/>
              </a:rPr>
              <a:t>neurons.</a:t>
            </a:r>
            <a:endParaRPr sz="2100">
              <a:latin typeface="Arial"/>
              <a:cs typeface="Arial"/>
            </a:endParaRPr>
          </a:p>
          <a:p>
            <a:pPr lvl="1">
              <a:lnSpc>
                <a:spcPct val="100000"/>
              </a:lnSpc>
              <a:spcBef>
                <a:spcPts val="50"/>
              </a:spcBef>
              <a:buClr>
                <a:srgbClr val="99CC99"/>
              </a:buClr>
              <a:buFont typeface="Wingdings"/>
              <a:buChar char=""/>
            </a:pPr>
            <a:endParaRPr sz="2150">
              <a:latin typeface="Arial"/>
              <a:cs typeface="Arial"/>
            </a:endParaRPr>
          </a:p>
          <a:p>
            <a:pPr marL="354965" indent="-342900">
              <a:lnSpc>
                <a:spcPct val="100000"/>
              </a:lnSpc>
              <a:buClr>
                <a:srgbClr val="A50020"/>
              </a:buClr>
              <a:buSzPct val="73809"/>
              <a:buFont typeface="Wingdings"/>
              <a:buChar char=""/>
              <a:tabLst>
                <a:tab pos="354965" algn="l"/>
                <a:tab pos="355600" algn="l"/>
              </a:tabLst>
            </a:pPr>
            <a:r>
              <a:rPr dirty="0" sz="2100" spc="-5">
                <a:solidFill>
                  <a:srgbClr val="003265"/>
                </a:solidFill>
                <a:latin typeface="Arial"/>
                <a:cs typeface="Arial"/>
              </a:rPr>
              <a:t>Genetic algorithms attempt </a:t>
            </a:r>
            <a:r>
              <a:rPr dirty="0" sz="2100">
                <a:solidFill>
                  <a:srgbClr val="003265"/>
                </a:solidFill>
                <a:latin typeface="Arial"/>
                <a:cs typeface="Arial"/>
              </a:rPr>
              <a:t>to </a:t>
            </a:r>
            <a:r>
              <a:rPr dirty="0" sz="2100" spc="-5">
                <a:solidFill>
                  <a:srgbClr val="003265"/>
                </a:solidFill>
                <a:latin typeface="Arial"/>
                <a:cs typeface="Arial"/>
              </a:rPr>
              <a:t>replicate biological</a:t>
            </a:r>
            <a:r>
              <a:rPr dirty="0" sz="2100" spc="-55">
                <a:solidFill>
                  <a:srgbClr val="003265"/>
                </a:solidFill>
                <a:latin typeface="Arial"/>
                <a:cs typeface="Arial"/>
              </a:rPr>
              <a:t> </a:t>
            </a:r>
            <a:r>
              <a:rPr dirty="0" sz="2100" spc="-5">
                <a:solidFill>
                  <a:srgbClr val="003265"/>
                </a:solidFill>
                <a:latin typeface="Arial"/>
                <a:cs typeface="Arial"/>
              </a:rPr>
              <a:t>evolution.</a:t>
            </a:r>
            <a:endParaRPr sz="2100">
              <a:latin typeface="Arial"/>
              <a:cs typeface="Arial"/>
            </a:endParaRPr>
          </a:p>
          <a:p>
            <a:pPr lvl="1" marL="756285" indent="-287655">
              <a:lnSpc>
                <a:spcPct val="100000"/>
              </a:lnSpc>
              <a:buClr>
                <a:srgbClr val="99CC99"/>
              </a:buClr>
              <a:buSzPct val="73809"/>
              <a:buFont typeface="Wingdings"/>
              <a:buChar char=""/>
              <a:tabLst>
                <a:tab pos="756285" algn="l"/>
                <a:tab pos="756920" algn="l"/>
              </a:tabLst>
            </a:pPr>
            <a:r>
              <a:rPr dirty="0" sz="2100" spc="-5">
                <a:solidFill>
                  <a:srgbClr val="003265"/>
                </a:solidFill>
                <a:latin typeface="Arial"/>
                <a:cs typeface="Arial"/>
              </a:rPr>
              <a:t>Populations of competing solutions are</a:t>
            </a:r>
            <a:r>
              <a:rPr dirty="0" sz="2100" spc="-55">
                <a:solidFill>
                  <a:srgbClr val="003265"/>
                </a:solidFill>
                <a:latin typeface="Arial"/>
                <a:cs typeface="Arial"/>
              </a:rPr>
              <a:t> </a:t>
            </a:r>
            <a:r>
              <a:rPr dirty="0" sz="2100" spc="-5">
                <a:solidFill>
                  <a:srgbClr val="003265"/>
                </a:solidFill>
                <a:latin typeface="Arial"/>
                <a:cs typeface="Arial"/>
              </a:rPr>
              <a:t>generated.</a:t>
            </a:r>
            <a:endParaRPr sz="2100">
              <a:latin typeface="Arial"/>
              <a:cs typeface="Arial"/>
            </a:endParaRPr>
          </a:p>
          <a:p>
            <a:pPr lvl="1" marL="756285" marR="5080" indent="-287020">
              <a:lnSpc>
                <a:spcPct val="80000"/>
              </a:lnSpc>
              <a:spcBef>
                <a:spcPts val="505"/>
              </a:spcBef>
              <a:buClr>
                <a:srgbClr val="99CC99"/>
              </a:buClr>
              <a:buSzPct val="73809"/>
              <a:buFont typeface="Wingdings"/>
              <a:buChar char=""/>
              <a:tabLst>
                <a:tab pos="756285" algn="l"/>
                <a:tab pos="756920" algn="l"/>
              </a:tabLst>
            </a:pPr>
            <a:r>
              <a:rPr dirty="0" sz="2100" spc="-5">
                <a:solidFill>
                  <a:srgbClr val="003265"/>
                </a:solidFill>
                <a:latin typeface="Arial"/>
                <a:cs typeface="Arial"/>
              </a:rPr>
              <a:t>Poor solutions die out, better ones survive and reproduce with  ‘mutations’</a:t>
            </a:r>
            <a:r>
              <a:rPr dirty="0" sz="2100" spc="-120">
                <a:solidFill>
                  <a:srgbClr val="003265"/>
                </a:solidFill>
                <a:latin typeface="Arial"/>
                <a:cs typeface="Arial"/>
              </a:rPr>
              <a:t> </a:t>
            </a:r>
            <a:r>
              <a:rPr dirty="0" sz="2100" spc="-5">
                <a:solidFill>
                  <a:srgbClr val="003265"/>
                </a:solidFill>
                <a:latin typeface="Arial"/>
                <a:cs typeface="Arial"/>
              </a:rPr>
              <a:t>created.</a:t>
            </a:r>
            <a:endParaRPr sz="2100">
              <a:latin typeface="Arial"/>
              <a:cs typeface="Arial"/>
            </a:endParaRPr>
          </a:p>
        </p:txBody>
      </p:sp>
      <p:sp>
        <p:nvSpPr>
          <p:cNvPr id="5" name="object 5"/>
          <p:cNvSpPr txBox="1"/>
          <p:nvPr/>
        </p:nvSpPr>
        <p:spPr>
          <a:xfrm>
            <a:off x="923477" y="5691678"/>
            <a:ext cx="8165465" cy="1455420"/>
          </a:xfrm>
          <a:prstGeom prst="rect">
            <a:avLst/>
          </a:prstGeom>
        </p:spPr>
        <p:txBody>
          <a:bodyPr wrap="square" lIns="0" tIns="12700" rIns="0" bIns="0" rtlCol="0" vert="horz">
            <a:spAutoFit/>
          </a:bodyPr>
          <a:lstStyle/>
          <a:p>
            <a:pPr marL="354965" indent="-342900">
              <a:lnSpc>
                <a:spcPct val="100000"/>
              </a:lnSpc>
              <a:spcBef>
                <a:spcPts val="100"/>
              </a:spcBef>
              <a:buClr>
                <a:srgbClr val="A50020"/>
              </a:buClr>
              <a:buSzPct val="73809"/>
              <a:buFont typeface="Wingdings"/>
              <a:buChar char=""/>
              <a:tabLst>
                <a:tab pos="354965" algn="l"/>
                <a:tab pos="355600" algn="l"/>
              </a:tabLst>
            </a:pPr>
            <a:r>
              <a:rPr dirty="0" sz="2100" spc="-5">
                <a:solidFill>
                  <a:srgbClr val="003265"/>
                </a:solidFill>
                <a:latin typeface="Arial"/>
                <a:cs typeface="Arial"/>
              </a:rPr>
              <a:t>Software</a:t>
            </a:r>
            <a:r>
              <a:rPr dirty="0" sz="2100" spc="-20">
                <a:solidFill>
                  <a:srgbClr val="003265"/>
                </a:solidFill>
                <a:latin typeface="Arial"/>
                <a:cs typeface="Arial"/>
              </a:rPr>
              <a:t> </a:t>
            </a:r>
            <a:r>
              <a:rPr dirty="0" sz="2100" spc="-5">
                <a:solidFill>
                  <a:srgbClr val="003265"/>
                </a:solidFill>
                <a:latin typeface="Arial"/>
                <a:cs typeface="Arial"/>
              </a:rPr>
              <a:t>agents</a:t>
            </a:r>
            <a:endParaRPr sz="2100">
              <a:latin typeface="Arial"/>
              <a:cs typeface="Arial"/>
            </a:endParaRPr>
          </a:p>
          <a:p>
            <a:pPr lvl="1" marL="756285" marR="5080" indent="-287020">
              <a:lnSpc>
                <a:spcPct val="80000"/>
              </a:lnSpc>
              <a:spcBef>
                <a:spcPts val="500"/>
              </a:spcBef>
              <a:buClr>
                <a:srgbClr val="99CC99"/>
              </a:buClr>
              <a:buSzPct val="73809"/>
              <a:buFont typeface="Wingdings"/>
              <a:buChar char=""/>
              <a:tabLst>
                <a:tab pos="756285" algn="l"/>
                <a:tab pos="756920" algn="l"/>
              </a:tabLst>
            </a:pPr>
            <a:r>
              <a:rPr dirty="0" sz="2100" spc="-5">
                <a:solidFill>
                  <a:srgbClr val="003265"/>
                </a:solidFill>
                <a:latin typeface="Arial"/>
                <a:cs typeface="Arial"/>
              </a:rPr>
              <a:t>Semi-autonomous agents, with </a:t>
            </a:r>
            <a:r>
              <a:rPr dirty="0" sz="2100">
                <a:solidFill>
                  <a:srgbClr val="003265"/>
                </a:solidFill>
                <a:latin typeface="Arial"/>
                <a:cs typeface="Arial"/>
              </a:rPr>
              <a:t>little </a:t>
            </a:r>
            <a:r>
              <a:rPr dirty="0" sz="2100" spc="-5">
                <a:solidFill>
                  <a:srgbClr val="003265"/>
                </a:solidFill>
                <a:latin typeface="Arial"/>
                <a:cs typeface="Arial"/>
              </a:rPr>
              <a:t>knowledge of other agents  solve part of </a:t>
            </a:r>
            <a:r>
              <a:rPr dirty="0" sz="2100">
                <a:solidFill>
                  <a:srgbClr val="003265"/>
                </a:solidFill>
                <a:latin typeface="Arial"/>
                <a:cs typeface="Arial"/>
              </a:rPr>
              <a:t>a </a:t>
            </a:r>
            <a:r>
              <a:rPr dirty="0" sz="2100" spc="-5">
                <a:solidFill>
                  <a:srgbClr val="003265"/>
                </a:solidFill>
                <a:latin typeface="Arial"/>
                <a:cs typeface="Arial"/>
              </a:rPr>
              <a:t>problem, which </a:t>
            </a:r>
            <a:r>
              <a:rPr dirty="0" sz="2100">
                <a:solidFill>
                  <a:srgbClr val="003265"/>
                </a:solidFill>
                <a:latin typeface="Arial"/>
                <a:cs typeface="Arial"/>
              </a:rPr>
              <a:t>is </a:t>
            </a:r>
            <a:r>
              <a:rPr dirty="0" sz="2100" spc="-5">
                <a:solidFill>
                  <a:srgbClr val="003265"/>
                </a:solidFill>
                <a:latin typeface="Arial"/>
                <a:cs typeface="Arial"/>
              </a:rPr>
              <a:t>reported </a:t>
            </a:r>
            <a:r>
              <a:rPr dirty="0" sz="2100">
                <a:solidFill>
                  <a:srgbClr val="003265"/>
                </a:solidFill>
                <a:latin typeface="Arial"/>
                <a:cs typeface="Arial"/>
              </a:rPr>
              <a:t>to </a:t>
            </a:r>
            <a:r>
              <a:rPr dirty="0" sz="2100" spc="-5">
                <a:solidFill>
                  <a:srgbClr val="003265"/>
                </a:solidFill>
                <a:latin typeface="Arial"/>
                <a:cs typeface="Arial"/>
              </a:rPr>
              <a:t>other</a:t>
            </a:r>
            <a:r>
              <a:rPr dirty="0" sz="2100" spc="-20">
                <a:solidFill>
                  <a:srgbClr val="003265"/>
                </a:solidFill>
                <a:latin typeface="Arial"/>
                <a:cs typeface="Arial"/>
              </a:rPr>
              <a:t> </a:t>
            </a:r>
            <a:r>
              <a:rPr dirty="0" sz="2100" spc="-5">
                <a:solidFill>
                  <a:srgbClr val="003265"/>
                </a:solidFill>
                <a:latin typeface="Arial"/>
                <a:cs typeface="Arial"/>
              </a:rPr>
              <a:t>agents.</a:t>
            </a:r>
            <a:endParaRPr sz="2100">
              <a:latin typeface="Arial"/>
              <a:cs typeface="Arial"/>
            </a:endParaRPr>
          </a:p>
          <a:p>
            <a:pPr lvl="1" marL="756285" indent="-287655">
              <a:lnSpc>
                <a:spcPct val="100000"/>
              </a:lnSpc>
              <a:buClr>
                <a:srgbClr val="99CC99"/>
              </a:buClr>
              <a:buSzPct val="73809"/>
              <a:buFont typeface="Wingdings"/>
              <a:buChar char=""/>
              <a:tabLst>
                <a:tab pos="756285" algn="l"/>
                <a:tab pos="756920" algn="l"/>
              </a:tabLst>
            </a:pPr>
            <a:r>
              <a:rPr dirty="0" sz="2100" spc="-5">
                <a:solidFill>
                  <a:srgbClr val="003265"/>
                </a:solidFill>
                <a:latin typeface="Arial"/>
                <a:cs typeface="Arial"/>
              </a:rPr>
              <a:t>Through the </a:t>
            </a:r>
            <a:r>
              <a:rPr dirty="0" sz="2100" spc="-10">
                <a:solidFill>
                  <a:srgbClr val="003265"/>
                </a:solidFill>
                <a:latin typeface="Arial"/>
                <a:cs typeface="Arial"/>
              </a:rPr>
              <a:t>efforts </a:t>
            </a:r>
            <a:r>
              <a:rPr dirty="0" sz="2100" spc="-5">
                <a:solidFill>
                  <a:srgbClr val="003265"/>
                </a:solidFill>
                <a:latin typeface="Arial"/>
                <a:cs typeface="Arial"/>
              </a:rPr>
              <a:t>of many agents </a:t>
            </a:r>
            <a:r>
              <a:rPr dirty="0" sz="2100">
                <a:solidFill>
                  <a:srgbClr val="003265"/>
                </a:solidFill>
                <a:latin typeface="Arial"/>
                <a:cs typeface="Arial"/>
              </a:rPr>
              <a:t>a </a:t>
            </a:r>
            <a:r>
              <a:rPr dirty="0" sz="2100" spc="-5">
                <a:solidFill>
                  <a:srgbClr val="003265"/>
                </a:solidFill>
                <a:latin typeface="Arial"/>
                <a:cs typeface="Arial"/>
              </a:rPr>
              <a:t>problem </a:t>
            </a:r>
            <a:r>
              <a:rPr dirty="0" sz="2100">
                <a:solidFill>
                  <a:srgbClr val="003265"/>
                </a:solidFill>
                <a:latin typeface="Arial"/>
                <a:cs typeface="Arial"/>
              </a:rPr>
              <a:t>is</a:t>
            </a:r>
            <a:r>
              <a:rPr dirty="0" sz="2100" spc="-5">
                <a:solidFill>
                  <a:srgbClr val="003265"/>
                </a:solidFill>
                <a:latin typeface="Arial"/>
                <a:cs typeface="Arial"/>
              </a:rPr>
              <a:t> solved.</a:t>
            </a:r>
            <a:endParaRPr sz="2100">
              <a:latin typeface="Arial"/>
              <a:cs typeface="Arial"/>
            </a:endParaRPr>
          </a:p>
          <a:p>
            <a:pPr algn="r" marR="422909">
              <a:lnSpc>
                <a:spcPct val="100000"/>
              </a:lnSpc>
              <a:spcBef>
                <a:spcPts val="5"/>
              </a:spcBef>
            </a:pPr>
            <a:r>
              <a:rPr dirty="0" sz="1400" spc="-5">
                <a:solidFill>
                  <a:srgbClr val="003265"/>
                </a:solidFill>
                <a:latin typeface="Arial"/>
                <a:cs typeface="Arial"/>
              </a:rPr>
              <a:t>Mahesh</a:t>
            </a:r>
            <a:r>
              <a:rPr dirty="0" sz="1400" spc="-100">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6" name="object 6"/>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51</a:t>
            </a:r>
            <a:endParaRPr sz="26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6029" y="345929"/>
            <a:ext cx="3580765" cy="574040"/>
          </a:xfrm>
          <a:prstGeom prst="rect"/>
        </p:spPr>
        <p:txBody>
          <a:bodyPr wrap="square" lIns="0" tIns="12700" rIns="0" bIns="0" rtlCol="0" vert="horz">
            <a:spAutoFit/>
          </a:bodyPr>
          <a:lstStyle/>
          <a:p>
            <a:pPr marL="12700">
              <a:lnSpc>
                <a:spcPct val="100000"/>
              </a:lnSpc>
              <a:spcBef>
                <a:spcPts val="100"/>
              </a:spcBef>
            </a:pPr>
            <a:r>
              <a:rPr dirty="0" spc="-5"/>
              <a:t>Neural</a:t>
            </a:r>
            <a:r>
              <a:rPr dirty="0" spc="-65"/>
              <a:t> </a:t>
            </a:r>
            <a:r>
              <a:rPr dirty="0" spc="-5"/>
              <a:t>networks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p:nvPr/>
        </p:nvSpPr>
        <p:spPr>
          <a:xfrm>
            <a:off x="1149516" y="2901961"/>
            <a:ext cx="4949525" cy="212276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4994420" y="5413287"/>
            <a:ext cx="4351705" cy="1667351"/>
          </a:xfrm>
          <a:prstGeom prst="rect">
            <a:avLst/>
          </a:prstGeom>
          <a:blipFill>
            <a:blip r:embed="rId3" cstate="print"/>
            <a:stretch>
              <a:fillRect/>
            </a:stretch>
          </a:blipFill>
        </p:spPr>
        <p:txBody>
          <a:bodyPr wrap="square" lIns="0" tIns="0" rIns="0" bIns="0" rtlCol="0"/>
          <a:lstStyle/>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7" name="object 7"/>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97197" y="2749576"/>
            <a:ext cx="7009820" cy="457162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377595" y="1676255"/>
            <a:ext cx="3580765" cy="574040"/>
          </a:xfrm>
          <a:prstGeom prst="rect"/>
        </p:spPr>
        <p:txBody>
          <a:bodyPr wrap="square" lIns="0" tIns="12700" rIns="0" bIns="0" rtlCol="0" vert="horz">
            <a:spAutoFit/>
          </a:bodyPr>
          <a:lstStyle/>
          <a:p>
            <a:pPr marL="12700">
              <a:lnSpc>
                <a:spcPct val="100000"/>
              </a:lnSpc>
              <a:spcBef>
                <a:spcPts val="100"/>
              </a:spcBef>
            </a:pPr>
            <a:r>
              <a:rPr dirty="0" spc="-5"/>
              <a:t>Neural</a:t>
            </a:r>
            <a:r>
              <a:rPr dirty="0" spc="-65"/>
              <a:t> </a:t>
            </a:r>
            <a:r>
              <a:rPr dirty="0" spc="-5"/>
              <a:t>networks</a:t>
            </a: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6" name="object 6"/>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353" y="2444800"/>
            <a:ext cx="7391400" cy="320040"/>
          </a:xfrm>
          <a:custGeom>
            <a:avLst/>
            <a:gdLst/>
            <a:ahLst/>
            <a:cxnLst/>
            <a:rect l="l" t="t" r="r" b="b"/>
            <a:pathLst>
              <a:path w="7391400" h="320039">
                <a:moveTo>
                  <a:pt x="7390790" y="0"/>
                </a:moveTo>
                <a:lnTo>
                  <a:pt x="394677" y="0"/>
                </a:lnTo>
                <a:lnTo>
                  <a:pt x="380961" y="0"/>
                </a:lnTo>
                <a:lnTo>
                  <a:pt x="198094" y="0"/>
                </a:lnTo>
                <a:lnTo>
                  <a:pt x="145326" y="5715"/>
                </a:lnTo>
                <a:lnTo>
                  <a:pt x="97980" y="21844"/>
                </a:lnTo>
                <a:lnTo>
                  <a:pt x="57899" y="46863"/>
                </a:lnTo>
                <a:lnTo>
                  <a:pt x="26974" y="79248"/>
                </a:lnTo>
                <a:lnTo>
                  <a:pt x="7048" y="117475"/>
                </a:lnTo>
                <a:lnTo>
                  <a:pt x="0" y="160020"/>
                </a:lnTo>
                <a:lnTo>
                  <a:pt x="7048" y="202565"/>
                </a:lnTo>
                <a:lnTo>
                  <a:pt x="26974" y="240792"/>
                </a:lnTo>
                <a:lnTo>
                  <a:pt x="57899" y="273164"/>
                </a:lnTo>
                <a:lnTo>
                  <a:pt x="97980" y="298183"/>
                </a:lnTo>
                <a:lnTo>
                  <a:pt x="145326" y="314299"/>
                </a:lnTo>
                <a:lnTo>
                  <a:pt x="198094" y="320014"/>
                </a:lnTo>
                <a:lnTo>
                  <a:pt x="394677" y="320014"/>
                </a:lnTo>
                <a:lnTo>
                  <a:pt x="394677" y="318490"/>
                </a:lnTo>
                <a:lnTo>
                  <a:pt x="7390790" y="318490"/>
                </a:lnTo>
                <a:lnTo>
                  <a:pt x="7390790" y="0"/>
                </a:lnTo>
                <a:close/>
              </a:path>
            </a:pathLst>
          </a:custGeom>
          <a:solidFill>
            <a:srgbClr val="003265"/>
          </a:solidFill>
        </p:spPr>
        <p:txBody>
          <a:bodyPr wrap="square" lIns="0" tIns="0" rIns="0" bIns="0" rtlCol="0"/>
          <a:lstStyle/>
          <a:p/>
        </p:txBody>
      </p:sp>
      <p:sp>
        <p:nvSpPr>
          <p:cNvPr id="3" name="object 3"/>
          <p:cNvSpPr txBox="1"/>
          <p:nvPr/>
        </p:nvSpPr>
        <p:spPr>
          <a:xfrm>
            <a:off x="1390295" y="1732260"/>
            <a:ext cx="4137660" cy="511175"/>
          </a:xfrm>
          <a:prstGeom prst="rect">
            <a:avLst/>
          </a:prstGeom>
        </p:spPr>
        <p:txBody>
          <a:bodyPr wrap="square" lIns="0" tIns="0" rIns="0" bIns="0" rtlCol="0" vert="horz">
            <a:spAutoFit/>
          </a:bodyPr>
          <a:lstStyle/>
          <a:p>
            <a:pPr>
              <a:lnSpc>
                <a:spcPts val="3979"/>
              </a:lnSpc>
            </a:pPr>
            <a:r>
              <a:rPr dirty="0" sz="3600" spc="-5" b="1">
                <a:solidFill>
                  <a:srgbClr val="006565"/>
                </a:solidFill>
                <a:latin typeface="Arial"/>
                <a:cs typeface="Arial"/>
              </a:rPr>
              <a:t>Genetic</a:t>
            </a:r>
            <a:r>
              <a:rPr dirty="0" sz="3600" spc="-70" b="1">
                <a:solidFill>
                  <a:srgbClr val="006565"/>
                </a:solidFill>
                <a:latin typeface="Arial"/>
                <a:cs typeface="Arial"/>
              </a:rPr>
              <a:t> </a:t>
            </a:r>
            <a:r>
              <a:rPr dirty="0" sz="3600" spc="-5" b="1">
                <a:solidFill>
                  <a:srgbClr val="006565"/>
                </a:solidFill>
                <a:latin typeface="Arial"/>
                <a:cs typeface="Arial"/>
              </a:rPr>
              <a:t>algorithms</a:t>
            </a:r>
            <a:endParaRPr sz="3600">
              <a:latin typeface="Arial"/>
              <a:cs typeface="Arial"/>
            </a:endParaRPr>
          </a:p>
        </p:txBody>
      </p:sp>
      <p:sp>
        <p:nvSpPr>
          <p:cNvPr id="4" name="object 4"/>
          <p:cNvSpPr/>
          <p:nvPr/>
        </p:nvSpPr>
        <p:spPr>
          <a:xfrm>
            <a:off x="788359" y="1516761"/>
            <a:ext cx="8381298" cy="4571628"/>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7" name="object 7"/>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2359" y="2444800"/>
            <a:ext cx="8914765" cy="4876800"/>
            <a:chOff x="692359" y="2444800"/>
            <a:chExt cx="8914765" cy="4876800"/>
          </a:xfrm>
        </p:grpSpPr>
        <p:sp>
          <p:nvSpPr>
            <p:cNvPr id="3" name="object 3"/>
            <p:cNvSpPr/>
            <p:nvPr/>
          </p:nvSpPr>
          <p:spPr>
            <a:xfrm>
              <a:off x="1073322" y="2749573"/>
              <a:ext cx="5028773" cy="2490017"/>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4121078" y="5062822"/>
              <a:ext cx="5485942" cy="2258379"/>
            </a:xfrm>
            <a:prstGeom prst="rect">
              <a:avLst/>
            </a:prstGeom>
            <a:blipFill>
              <a:blip r:embed="rId3" cstate="print"/>
              <a:stretch>
                <a:fillRect/>
              </a:stretch>
            </a:blipFill>
          </p:spPr>
          <p:txBody>
            <a:bodyPr wrap="square" lIns="0" tIns="0" rIns="0" bIns="0" rtlCol="0"/>
            <a:lstStyle/>
            <a:p/>
          </p:txBody>
        </p:sp>
      </p:grpSp>
      <p:sp>
        <p:nvSpPr>
          <p:cNvPr id="5" name="object 5"/>
          <p:cNvSpPr txBox="1">
            <a:spLocks noGrp="1"/>
          </p:cNvSpPr>
          <p:nvPr>
            <p:ph type="title"/>
          </p:nvPr>
        </p:nvSpPr>
        <p:spPr>
          <a:xfrm>
            <a:off x="1377595" y="1676255"/>
            <a:ext cx="4163060" cy="574040"/>
          </a:xfrm>
          <a:prstGeom prst="rect"/>
        </p:spPr>
        <p:txBody>
          <a:bodyPr wrap="square" lIns="0" tIns="12700" rIns="0" bIns="0" rtlCol="0" vert="horz">
            <a:spAutoFit/>
          </a:bodyPr>
          <a:lstStyle/>
          <a:p>
            <a:pPr marL="12700">
              <a:lnSpc>
                <a:spcPct val="100000"/>
              </a:lnSpc>
              <a:spcBef>
                <a:spcPts val="100"/>
              </a:spcBef>
            </a:pPr>
            <a:r>
              <a:rPr dirty="0" spc="-5"/>
              <a:t>Genetic</a:t>
            </a:r>
            <a:r>
              <a:rPr dirty="0" spc="-65"/>
              <a:t> </a:t>
            </a:r>
            <a:r>
              <a:rPr dirty="0" spc="-5"/>
              <a:t>algorithms</a:t>
            </a:r>
          </a:p>
        </p:txBody>
      </p:sp>
      <p:sp>
        <p:nvSpPr>
          <p:cNvPr id="6" name="object 6"/>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8" name="object 8"/>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247130" cy="574040"/>
          </a:xfrm>
          <a:prstGeom prst="rect"/>
        </p:spPr>
        <p:txBody>
          <a:bodyPr wrap="square" lIns="0" tIns="12700" rIns="0" bIns="0" rtlCol="0" vert="horz">
            <a:spAutoFit/>
          </a:bodyPr>
          <a:lstStyle/>
          <a:p>
            <a:pPr marL="12700">
              <a:lnSpc>
                <a:spcPct val="100000"/>
              </a:lnSpc>
              <a:spcBef>
                <a:spcPts val="100"/>
              </a:spcBef>
            </a:pPr>
            <a:r>
              <a:rPr dirty="0" spc="-5"/>
              <a:t>Philosophical </a:t>
            </a:r>
            <a:r>
              <a:rPr dirty="0"/>
              <a:t>extremes </a:t>
            </a:r>
            <a:r>
              <a:rPr dirty="0" spc="-5"/>
              <a:t>in</a:t>
            </a:r>
            <a:r>
              <a:rPr dirty="0" spc="-95"/>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84424" y="2776501"/>
            <a:ext cx="7898765" cy="3994785"/>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3265"/>
                </a:solidFill>
                <a:latin typeface="Arial"/>
                <a:cs typeface="Arial"/>
              </a:rPr>
              <a:t>Neats </a:t>
            </a:r>
            <a:r>
              <a:rPr dirty="0" sz="1800">
                <a:solidFill>
                  <a:srgbClr val="003265"/>
                </a:solidFill>
                <a:latin typeface="Arial"/>
                <a:cs typeface="Arial"/>
              </a:rPr>
              <a:t>vs.</a:t>
            </a:r>
            <a:r>
              <a:rPr dirty="0" sz="1800" spc="-5">
                <a:solidFill>
                  <a:srgbClr val="003265"/>
                </a:solidFill>
                <a:latin typeface="Arial"/>
                <a:cs typeface="Arial"/>
              </a:rPr>
              <a:t> </a:t>
            </a:r>
            <a:r>
              <a:rPr dirty="0" sz="1800" spc="-10">
                <a:solidFill>
                  <a:srgbClr val="003265"/>
                </a:solidFill>
                <a:latin typeface="Arial"/>
                <a:cs typeface="Arial"/>
              </a:rPr>
              <a:t>Scruffies</a:t>
            </a:r>
            <a:endParaRPr sz="1800">
              <a:latin typeface="Arial"/>
              <a:cs typeface="Arial"/>
            </a:endParaRPr>
          </a:p>
          <a:p>
            <a:pPr>
              <a:lnSpc>
                <a:spcPct val="100000"/>
              </a:lnSpc>
              <a:spcBef>
                <a:spcPts val="15"/>
              </a:spcBef>
            </a:pPr>
            <a:endParaRPr sz="2650">
              <a:latin typeface="Arial"/>
              <a:cs typeface="Arial"/>
            </a:endParaRPr>
          </a:p>
          <a:p>
            <a:pPr marL="850265" marR="242570" indent="-381000">
              <a:lnSpc>
                <a:spcPct val="100000"/>
              </a:lnSpc>
              <a:buClr>
                <a:srgbClr val="99CC99"/>
              </a:buClr>
              <a:buSzPct val="75000"/>
              <a:buFont typeface="Wingdings"/>
              <a:buChar char=""/>
              <a:tabLst>
                <a:tab pos="850265" algn="l"/>
                <a:tab pos="850900" algn="l"/>
              </a:tabLst>
            </a:pPr>
            <a:r>
              <a:rPr dirty="0" sz="2000">
                <a:solidFill>
                  <a:srgbClr val="003265"/>
                </a:solidFill>
                <a:latin typeface="Arial"/>
                <a:cs typeface="Arial"/>
              </a:rPr>
              <a:t>Neats focus on </a:t>
            </a:r>
            <a:r>
              <a:rPr dirty="0" sz="2000" spc="-15">
                <a:solidFill>
                  <a:srgbClr val="003265"/>
                </a:solidFill>
                <a:latin typeface="Arial"/>
                <a:cs typeface="Arial"/>
              </a:rPr>
              <a:t>smaller, </a:t>
            </a:r>
            <a:r>
              <a:rPr dirty="0" sz="2000" spc="-5">
                <a:solidFill>
                  <a:srgbClr val="003265"/>
                </a:solidFill>
                <a:latin typeface="Arial"/>
                <a:cs typeface="Arial"/>
              </a:rPr>
              <a:t>simplified </a:t>
            </a:r>
            <a:r>
              <a:rPr dirty="0" sz="2000">
                <a:solidFill>
                  <a:srgbClr val="003265"/>
                </a:solidFill>
                <a:latin typeface="Arial"/>
                <a:cs typeface="Arial"/>
              </a:rPr>
              <a:t>problems that </a:t>
            </a:r>
            <a:r>
              <a:rPr dirty="0" sz="2000" spc="5">
                <a:solidFill>
                  <a:srgbClr val="003265"/>
                </a:solidFill>
                <a:latin typeface="Arial"/>
                <a:cs typeface="Arial"/>
              </a:rPr>
              <a:t>can </a:t>
            </a:r>
            <a:r>
              <a:rPr dirty="0" sz="2000">
                <a:solidFill>
                  <a:srgbClr val="003265"/>
                </a:solidFill>
                <a:latin typeface="Arial"/>
                <a:cs typeface="Arial"/>
              </a:rPr>
              <a:t>be</a:t>
            </a:r>
            <a:r>
              <a:rPr dirty="0" sz="2000" spc="-175">
                <a:solidFill>
                  <a:srgbClr val="003265"/>
                </a:solidFill>
                <a:latin typeface="Arial"/>
                <a:cs typeface="Arial"/>
              </a:rPr>
              <a:t> </a:t>
            </a:r>
            <a:r>
              <a:rPr dirty="0" sz="2000" spc="-5">
                <a:solidFill>
                  <a:srgbClr val="003265"/>
                </a:solidFill>
                <a:latin typeface="Arial"/>
                <a:cs typeface="Arial"/>
              </a:rPr>
              <a:t>well-  </a:t>
            </a:r>
            <a:r>
              <a:rPr dirty="0" sz="2000">
                <a:solidFill>
                  <a:srgbClr val="003265"/>
                </a:solidFill>
                <a:latin typeface="Arial"/>
                <a:cs typeface="Arial"/>
              </a:rPr>
              <a:t>understood, then </a:t>
            </a:r>
            <a:r>
              <a:rPr dirty="0" sz="2000" spc="-5">
                <a:solidFill>
                  <a:srgbClr val="003265"/>
                </a:solidFill>
                <a:latin typeface="Arial"/>
                <a:cs typeface="Arial"/>
              </a:rPr>
              <a:t>attempt to </a:t>
            </a:r>
            <a:r>
              <a:rPr dirty="0" sz="2000">
                <a:solidFill>
                  <a:srgbClr val="003265"/>
                </a:solidFill>
                <a:latin typeface="Arial"/>
                <a:cs typeface="Arial"/>
              </a:rPr>
              <a:t>generalize lessons</a:t>
            </a:r>
            <a:r>
              <a:rPr dirty="0" sz="2000" spc="-185">
                <a:solidFill>
                  <a:srgbClr val="003265"/>
                </a:solidFill>
                <a:latin typeface="Arial"/>
                <a:cs typeface="Arial"/>
              </a:rPr>
              <a:t> </a:t>
            </a:r>
            <a:r>
              <a:rPr dirty="0" sz="2000">
                <a:solidFill>
                  <a:srgbClr val="003265"/>
                </a:solidFill>
                <a:latin typeface="Arial"/>
                <a:cs typeface="Arial"/>
              </a:rPr>
              <a:t>learned</a:t>
            </a:r>
            <a:endParaRPr sz="2000">
              <a:latin typeface="Arial"/>
              <a:cs typeface="Arial"/>
            </a:endParaRPr>
          </a:p>
          <a:p>
            <a:pPr marL="850265" marR="302260" indent="-381000">
              <a:lnSpc>
                <a:spcPct val="100000"/>
              </a:lnSpc>
              <a:spcBef>
                <a:spcPts val="480"/>
              </a:spcBef>
              <a:buClr>
                <a:srgbClr val="99CC99"/>
              </a:buClr>
              <a:buSzPct val="75000"/>
              <a:buFont typeface="Wingdings"/>
              <a:buChar char=""/>
              <a:tabLst>
                <a:tab pos="850265" algn="l"/>
                <a:tab pos="850900" algn="l"/>
              </a:tabLst>
            </a:pPr>
            <a:r>
              <a:rPr dirty="0" sz="2000" spc="-5">
                <a:solidFill>
                  <a:srgbClr val="003265"/>
                </a:solidFill>
                <a:latin typeface="Arial"/>
                <a:cs typeface="Arial"/>
              </a:rPr>
              <a:t>Scruffies </a:t>
            </a:r>
            <a:r>
              <a:rPr dirty="0" sz="2000">
                <a:solidFill>
                  <a:srgbClr val="003265"/>
                </a:solidFill>
                <a:latin typeface="Arial"/>
                <a:cs typeface="Arial"/>
              </a:rPr>
              <a:t>tackle big, hard problems directly using less</a:t>
            </a:r>
            <a:r>
              <a:rPr dirty="0" sz="2000" spc="-250">
                <a:solidFill>
                  <a:srgbClr val="003265"/>
                </a:solidFill>
                <a:latin typeface="Arial"/>
                <a:cs typeface="Arial"/>
              </a:rPr>
              <a:t> </a:t>
            </a:r>
            <a:r>
              <a:rPr dirty="0" sz="2000">
                <a:solidFill>
                  <a:srgbClr val="003265"/>
                </a:solidFill>
                <a:latin typeface="Arial"/>
                <a:cs typeface="Arial"/>
              </a:rPr>
              <a:t>formal  approaches</a:t>
            </a:r>
            <a:endParaRPr sz="2000">
              <a:latin typeface="Arial"/>
              <a:cs typeface="Arial"/>
            </a:endParaRPr>
          </a:p>
          <a:p>
            <a:pPr>
              <a:lnSpc>
                <a:spcPct val="100000"/>
              </a:lnSpc>
              <a:spcBef>
                <a:spcPts val="30"/>
              </a:spcBef>
            </a:pPr>
            <a:endParaRPr sz="2200">
              <a:latin typeface="Arial"/>
              <a:cs typeface="Arial"/>
            </a:endParaRPr>
          </a:p>
          <a:p>
            <a:pPr marL="12700">
              <a:lnSpc>
                <a:spcPct val="100000"/>
              </a:lnSpc>
              <a:spcBef>
                <a:spcPts val="5"/>
              </a:spcBef>
            </a:pPr>
            <a:r>
              <a:rPr dirty="0" sz="1800" spc="-20">
                <a:solidFill>
                  <a:srgbClr val="003265"/>
                </a:solidFill>
                <a:latin typeface="Arial"/>
                <a:cs typeface="Arial"/>
              </a:rPr>
              <a:t>GOFAIs </a:t>
            </a:r>
            <a:r>
              <a:rPr dirty="0" sz="1800">
                <a:solidFill>
                  <a:srgbClr val="003265"/>
                </a:solidFill>
                <a:latin typeface="Arial"/>
                <a:cs typeface="Arial"/>
              </a:rPr>
              <a:t>vs.</a:t>
            </a:r>
            <a:r>
              <a:rPr dirty="0" sz="1800" spc="-25">
                <a:solidFill>
                  <a:srgbClr val="003265"/>
                </a:solidFill>
                <a:latin typeface="Arial"/>
                <a:cs typeface="Arial"/>
              </a:rPr>
              <a:t> </a:t>
            </a:r>
            <a:r>
              <a:rPr dirty="0" sz="1800" spc="-5">
                <a:solidFill>
                  <a:srgbClr val="003265"/>
                </a:solidFill>
                <a:latin typeface="Arial"/>
                <a:cs typeface="Arial"/>
              </a:rPr>
              <a:t>Emergents</a:t>
            </a:r>
            <a:endParaRPr sz="1800">
              <a:latin typeface="Arial"/>
              <a:cs typeface="Arial"/>
            </a:endParaRPr>
          </a:p>
          <a:p>
            <a:pPr>
              <a:lnSpc>
                <a:spcPct val="100000"/>
              </a:lnSpc>
              <a:spcBef>
                <a:spcPts val="15"/>
              </a:spcBef>
            </a:pPr>
            <a:endParaRPr sz="2650">
              <a:latin typeface="Arial"/>
              <a:cs typeface="Arial"/>
            </a:endParaRPr>
          </a:p>
          <a:p>
            <a:pPr marL="850265" marR="5080" indent="-381000">
              <a:lnSpc>
                <a:spcPct val="80000"/>
              </a:lnSpc>
              <a:buFont typeface="Wingdings"/>
              <a:buChar char=""/>
              <a:tabLst>
                <a:tab pos="850265" algn="l"/>
                <a:tab pos="850900" algn="l"/>
              </a:tabLst>
            </a:pPr>
            <a:r>
              <a:rPr dirty="0" sz="2000" spc="-25">
                <a:solidFill>
                  <a:srgbClr val="003265"/>
                </a:solidFill>
                <a:latin typeface="Arial"/>
                <a:cs typeface="Arial"/>
              </a:rPr>
              <a:t>GOFAI </a:t>
            </a:r>
            <a:r>
              <a:rPr dirty="0" sz="2000">
                <a:solidFill>
                  <a:srgbClr val="003265"/>
                </a:solidFill>
                <a:latin typeface="Arial"/>
                <a:cs typeface="Arial"/>
              </a:rPr>
              <a:t>(Good Old-Fashioned </a:t>
            </a:r>
            <a:r>
              <a:rPr dirty="0" sz="2000" spc="-5">
                <a:solidFill>
                  <a:srgbClr val="003265"/>
                </a:solidFill>
                <a:latin typeface="Arial"/>
                <a:cs typeface="Arial"/>
              </a:rPr>
              <a:t>AI) </a:t>
            </a:r>
            <a:r>
              <a:rPr dirty="0" sz="2000">
                <a:solidFill>
                  <a:srgbClr val="003265"/>
                </a:solidFill>
                <a:latin typeface="Arial"/>
                <a:cs typeface="Arial"/>
              </a:rPr>
              <a:t>works on the assumption</a:t>
            </a:r>
            <a:r>
              <a:rPr dirty="0" sz="2000" spc="-320">
                <a:solidFill>
                  <a:srgbClr val="003265"/>
                </a:solidFill>
                <a:latin typeface="Arial"/>
                <a:cs typeface="Arial"/>
              </a:rPr>
              <a:t> </a:t>
            </a:r>
            <a:r>
              <a:rPr dirty="0" sz="2000">
                <a:solidFill>
                  <a:srgbClr val="003265"/>
                </a:solidFill>
                <a:latin typeface="Arial"/>
                <a:cs typeface="Arial"/>
              </a:rPr>
              <a:t>that  </a:t>
            </a:r>
            <a:r>
              <a:rPr dirty="0" sz="2000" spc="-5">
                <a:solidFill>
                  <a:srgbClr val="003265"/>
                </a:solidFill>
                <a:latin typeface="Arial"/>
                <a:cs typeface="Arial"/>
              </a:rPr>
              <a:t>intelligence </a:t>
            </a:r>
            <a:r>
              <a:rPr dirty="0" sz="2000">
                <a:solidFill>
                  <a:srgbClr val="003265"/>
                </a:solidFill>
                <a:latin typeface="Arial"/>
                <a:cs typeface="Arial"/>
              </a:rPr>
              <a:t>can and should be modeled at the symbolic</a:t>
            </a:r>
            <a:r>
              <a:rPr dirty="0" sz="2000" spc="-155">
                <a:solidFill>
                  <a:srgbClr val="003265"/>
                </a:solidFill>
                <a:latin typeface="Arial"/>
                <a:cs typeface="Arial"/>
              </a:rPr>
              <a:t> </a:t>
            </a:r>
            <a:r>
              <a:rPr dirty="0" sz="2000" spc="-5">
                <a:solidFill>
                  <a:srgbClr val="003265"/>
                </a:solidFill>
                <a:latin typeface="Arial"/>
                <a:cs typeface="Arial"/>
              </a:rPr>
              <a:t>level</a:t>
            </a:r>
            <a:endParaRPr sz="2000">
              <a:latin typeface="Arial"/>
              <a:cs typeface="Arial"/>
            </a:endParaRPr>
          </a:p>
          <a:p>
            <a:pPr marL="850265" marR="393065" indent="-381000">
              <a:lnSpc>
                <a:spcPct val="80000"/>
              </a:lnSpc>
              <a:spcBef>
                <a:spcPts val="480"/>
              </a:spcBef>
              <a:buFont typeface="Wingdings"/>
              <a:buChar char=""/>
              <a:tabLst>
                <a:tab pos="850265" algn="l"/>
                <a:tab pos="850900" algn="l"/>
              </a:tabLst>
            </a:pPr>
            <a:r>
              <a:rPr dirty="0" sz="2000">
                <a:solidFill>
                  <a:srgbClr val="003265"/>
                </a:solidFill>
                <a:latin typeface="Arial"/>
                <a:cs typeface="Arial"/>
              </a:rPr>
              <a:t>Emergents </a:t>
            </a:r>
            <a:r>
              <a:rPr dirty="0" sz="2000" spc="-5">
                <a:solidFill>
                  <a:srgbClr val="003265"/>
                </a:solidFill>
                <a:latin typeface="Arial"/>
                <a:cs typeface="Arial"/>
              </a:rPr>
              <a:t>believe intelligence </a:t>
            </a:r>
            <a:r>
              <a:rPr dirty="0" sz="2000">
                <a:solidFill>
                  <a:srgbClr val="003265"/>
                </a:solidFill>
                <a:latin typeface="Arial"/>
                <a:cs typeface="Arial"/>
              </a:rPr>
              <a:t>emerges out of the</a:t>
            </a:r>
            <a:r>
              <a:rPr dirty="0" sz="2000" spc="-120">
                <a:solidFill>
                  <a:srgbClr val="003265"/>
                </a:solidFill>
                <a:latin typeface="Arial"/>
                <a:cs typeface="Arial"/>
              </a:rPr>
              <a:t> </a:t>
            </a:r>
            <a:r>
              <a:rPr dirty="0" sz="2000">
                <a:solidFill>
                  <a:srgbClr val="003265"/>
                </a:solidFill>
                <a:latin typeface="Arial"/>
                <a:cs typeface="Arial"/>
              </a:rPr>
              <a:t>complex  interaction of simple, sub-symbolic</a:t>
            </a:r>
            <a:r>
              <a:rPr dirty="0" sz="2000" spc="-125">
                <a:solidFill>
                  <a:srgbClr val="003265"/>
                </a:solidFill>
                <a:latin typeface="Arial"/>
                <a:cs typeface="Arial"/>
              </a:rPr>
              <a:t> </a:t>
            </a:r>
            <a:r>
              <a:rPr dirty="0" sz="2000">
                <a:solidFill>
                  <a:srgbClr val="003265"/>
                </a:solidFill>
                <a:latin typeface="Arial"/>
                <a:cs typeface="Arial"/>
              </a:rPr>
              <a:t>processes</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6" name="object 6"/>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247130" cy="574040"/>
          </a:xfrm>
          <a:prstGeom prst="rect"/>
        </p:spPr>
        <p:txBody>
          <a:bodyPr wrap="square" lIns="0" tIns="12700" rIns="0" bIns="0" rtlCol="0" vert="horz">
            <a:spAutoFit/>
          </a:bodyPr>
          <a:lstStyle/>
          <a:p>
            <a:pPr marL="12700">
              <a:lnSpc>
                <a:spcPct val="100000"/>
              </a:lnSpc>
              <a:spcBef>
                <a:spcPts val="100"/>
              </a:spcBef>
            </a:pPr>
            <a:r>
              <a:rPr dirty="0" spc="-5"/>
              <a:t>Philosophical </a:t>
            </a:r>
            <a:r>
              <a:rPr dirty="0"/>
              <a:t>extremes </a:t>
            </a:r>
            <a:r>
              <a:rPr dirty="0" spc="-5"/>
              <a:t>in</a:t>
            </a:r>
            <a:r>
              <a:rPr dirty="0" spc="-95"/>
              <a:t> </a:t>
            </a:r>
            <a:r>
              <a:rPr dirty="0"/>
              <a:t>AI</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984426" y="2776501"/>
            <a:ext cx="7998459" cy="2273935"/>
          </a:xfrm>
          <a:prstGeom prst="rect">
            <a:avLst/>
          </a:prstGeom>
        </p:spPr>
        <p:txBody>
          <a:bodyPr wrap="square" lIns="0" tIns="12700" rIns="0" bIns="0" rtlCol="0" vert="horz">
            <a:spAutoFit/>
          </a:bodyPr>
          <a:lstStyle/>
          <a:p>
            <a:pPr marL="12700">
              <a:lnSpc>
                <a:spcPct val="100000"/>
              </a:lnSpc>
              <a:spcBef>
                <a:spcPts val="100"/>
              </a:spcBef>
            </a:pPr>
            <a:r>
              <a:rPr dirty="0" sz="1800" spc="-15">
                <a:solidFill>
                  <a:srgbClr val="003265"/>
                </a:solidFill>
                <a:latin typeface="Arial"/>
                <a:cs typeface="Arial"/>
              </a:rPr>
              <a:t>Weak </a:t>
            </a:r>
            <a:r>
              <a:rPr dirty="0" sz="1800">
                <a:solidFill>
                  <a:srgbClr val="003265"/>
                </a:solidFill>
                <a:latin typeface="Arial"/>
                <a:cs typeface="Arial"/>
              </a:rPr>
              <a:t>AI vs. </a:t>
            </a:r>
            <a:r>
              <a:rPr dirty="0" sz="1800" spc="-5">
                <a:solidFill>
                  <a:srgbClr val="003265"/>
                </a:solidFill>
                <a:latin typeface="Arial"/>
                <a:cs typeface="Arial"/>
              </a:rPr>
              <a:t>Strong</a:t>
            </a:r>
            <a:r>
              <a:rPr dirty="0" sz="1800" spc="-195">
                <a:solidFill>
                  <a:srgbClr val="003265"/>
                </a:solidFill>
                <a:latin typeface="Arial"/>
                <a:cs typeface="Arial"/>
              </a:rPr>
              <a:t> </a:t>
            </a:r>
            <a:r>
              <a:rPr dirty="0" sz="1800">
                <a:solidFill>
                  <a:srgbClr val="003265"/>
                </a:solidFill>
                <a:latin typeface="Arial"/>
                <a:cs typeface="Arial"/>
              </a:rPr>
              <a:t>AI</a:t>
            </a:r>
            <a:endParaRPr sz="1800">
              <a:latin typeface="Arial"/>
              <a:cs typeface="Arial"/>
            </a:endParaRPr>
          </a:p>
          <a:p>
            <a:pPr>
              <a:lnSpc>
                <a:spcPct val="100000"/>
              </a:lnSpc>
              <a:spcBef>
                <a:spcPts val="15"/>
              </a:spcBef>
            </a:pPr>
            <a:endParaRPr sz="2650">
              <a:latin typeface="Arial"/>
              <a:cs typeface="Arial"/>
            </a:endParaRPr>
          </a:p>
          <a:p>
            <a:pPr marL="850265" marR="5080" indent="-381000">
              <a:lnSpc>
                <a:spcPct val="80000"/>
              </a:lnSpc>
              <a:buFont typeface="Wingdings"/>
              <a:buChar char=""/>
              <a:tabLst>
                <a:tab pos="850265" algn="l"/>
                <a:tab pos="850900" algn="l"/>
              </a:tabLst>
            </a:pPr>
            <a:r>
              <a:rPr dirty="0" sz="2000" spc="-10">
                <a:solidFill>
                  <a:srgbClr val="003265"/>
                </a:solidFill>
                <a:latin typeface="Arial"/>
                <a:cs typeface="Arial"/>
              </a:rPr>
              <a:t>Weak </a:t>
            </a:r>
            <a:r>
              <a:rPr dirty="0" sz="2000" spc="-5">
                <a:solidFill>
                  <a:srgbClr val="003265"/>
                </a:solidFill>
                <a:latin typeface="Arial"/>
                <a:cs typeface="Arial"/>
              </a:rPr>
              <a:t>AI believes </a:t>
            </a:r>
            <a:r>
              <a:rPr dirty="0" sz="2000">
                <a:solidFill>
                  <a:srgbClr val="003265"/>
                </a:solidFill>
                <a:latin typeface="Arial"/>
                <a:cs typeface="Arial"/>
              </a:rPr>
              <a:t>that machine </a:t>
            </a:r>
            <a:r>
              <a:rPr dirty="0" sz="2000" spc="-5">
                <a:solidFill>
                  <a:srgbClr val="003265"/>
                </a:solidFill>
                <a:latin typeface="Arial"/>
                <a:cs typeface="Arial"/>
              </a:rPr>
              <a:t>intelligence </a:t>
            </a:r>
            <a:r>
              <a:rPr dirty="0" sz="2000">
                <a:solidFill>
                  <a:srgbClr val="003265"/>
                </a:solidFill>
                <a:latin typeface="Arial"/>
                <a:cs typeface="Arial"/>
              </a:rPr>
              <a:t>need only </a:t>
            </a:r>
            <a:r>
              <a:rPr dirty="0" sz="2000" spc="-5">
                <a:solidFill>
                  <a:srgbClr val="003265"/>
                </a:solidFill>
                <a:latin typeface="Arial"/>
                <a:cs typeface="Arial"/>
              </a:rPr>
              <a:t>mimic</a:t>
            </a:r>
            <a:r>
              <a:rPr dirty="0" sz="2000" spc="-185">
                <a:solidFill>
                  <a:srgbClr val="003265"/>
                </a:solidFill>
                <a:latin typeface="Arial"/>
                <a:cs typeface="Arial"/>
              </a:rPr>
              <a:t> </a:t>
            </a:r>
            <a:r>
              <a:rPr dirty="0" sz="2000">
                <a:solidFill>
                  <a:srgbClr val="003265"/>
                </a:solidFill>
                <a:latin typeface="Arial"/>
                <a:cs typeface="Arial"/>
              </a:rPr>
              <a:t>the  behavior of human</a:t>
            </a:r>
            <a:r>
              <a:rPr dirty="0" sz="2000" spc="-80">
                <a:solidFill>
                  <a:srgbClr val="003265"/>
                </a:solidFill>
                <a:latin typeface="Arial"/>
                <a:cs typeface="Arial"/>
              </a:rPr>
              <a:t> </a:t>
            </a:r>
            <a:r>
              <a:rPr dirty="0" sz="2000" spc="-5">
                <a:solidFill>
                  <a:srgbClr val="003265"/>
                </a:solidFill>
                <a:latin typeface="Arial"/>
                <a:cs typeface="Arial"/>
              </a:rPr>
              <a:t>intelligence</a:t>
            </a:r>
            <a:endParaRPr sz="2000">
              <a:latin typeface="Arial"/>
              <a:cs typeface="Arial"/>
            </a:endParaRPr>
          </a:p>
          <a:p>
            <a:pPr>
              <a:lnSpc>
                <a:spcPct val="100000"/>
              </a:lnSpc>
              <a:spcBef>
                <a:spcPts val="5"/>
              </a:spcBef>
              <a:buClr>
                <a:srgbClr val="003265"/>
              </a:buClr>
              <a:buFont typeface="Wingdings"/>
              <a:buChar char=""/>
            </a:pPr>
            <a:endParaRPr sz="2500">
              <a:latin typeface="Arial"/>
              <a:cs typeface="Arial"/>
            </a:endParaRPr>
          </a:p>
          <a:p>
            <a:pPr marL="850265" marR="255904" indent="-381000">
              <a:lnSpc>
                <a:spcPct val="80000"/>
              </a:lnSpc>
              <a:buFont typeface="Wingdings"/>
              <a:buChar char=""/>
              <a:tabLst>
                <a:tab pos="850265" algn="l"/>
                <a:tab pos="850900" algn="l"/>
              </a:tabLst>
            </a:pPr>
            <a:r>
              <a:rPr dirty="0" sz="2000">
                <a:solidFill>
                  <a:srgbClr val="003265"/>
                </a:solidFill>
                <a:latin typeface="Arial"/>
                <a:cs typeface="Arial"/>
              </a:rPr>
              <a:t>Strong </a:t>
            </a:r>
            <a:r>
              <a:rPr dirty="0" sz="2000" spc="-5">
                <a:solidFill>
                  <a:srgbClr val="003265"/>
                </a:solidFill>
                <a:latin typeface="Arial"/>
                <a:cs typeface="Arial"/>
              </a:rPr>
              <a:t>AI </a:t>
            </a:r>
            <a:r>
              <a:rPr dirty="0" sz="2000">
                <a:solidFill>
                  <a:srgbClr val="003265"/>
                </a:solidFill>
                <a:latin typeface="Arial"/>
                <a:cs typeface="Arial"/>
              </a:rPr>
              <a:t>demands that machine </a:t>
            </a:r>
            <a:r>
              <a:rPr dirty="0" sz="2000" spc="-5">
                <a:solidFill>
                  <a:srgbClr val="003265"/>
                </a:solidFill>
                <a:latin typeface="Arial"/>
                <a:cs typeface="Arial"/>
              </a:rPr>
              <a:t>intelligence </a:t>
            </a:r>
            <a:r>
              <a:rPr dirty="0" sz="2000">
                <a:solidFill>
                  <a:srgbClr val="003265"/>
                </a:solidFill>
                <a:latin typeface="Arial"/>
                <a:cs typeface="Arial"/>
              </a:rPr>
              <a:t>must </a:t>
            </a:r>
            <a:r>
              <a:rPr dirty="0" sz="2000" spc="-5">
                <a:solidFill>
                  <a:srgbClr val="003265"/>
                </a:solidFill>
                <a:latin typeface="Arial"/>
                <a:cs typeface="Arial"/>
              </a:rPr>
              <a:t>mimic </a:t>
            </a:r>
            <a:r>
              <a:rPr dirty="0" sz="2000">
                <a:solidFill>
                  <a:srgbClr val="003265"/>
                </a:solidFill>
                <a:latin typeface="Arial"/>
                <a:cs typeface="Arial"/>
              </a:rPr>
              <a:t>the  internal processes of human intelligence, not just the</a:t>
            </a:r>
            <a:r>
              <a:rPr dirty="0" sz="2000" spc="-204">
                <a:solidFill>
                  <a:srgbClr val="003265"/>
                </a:solidFill>
                <a:latin typeface="Arial"/>
                <a:cs typeface="Arial"/>
              </a:rPr>
              <a:t> </a:t>
            </a:r>
            <a:r>
              <a:rPr dirty="0" sz="2000" spc="-5">
                <a:solidFill>
                  <a:srgbClr val="003265"/>
                </a:solidFill>
                <a:latin typeface="Arial"/>
                <a:cs typeface="Arial"/>
              </a:rPr>
              <a:t>external  </a:t>
            </a:r>
            <a:r>
              <a:rPr dirty="0" sz="2000">
                <a:solidFill>
                  <a:srgbClr val="003265"/>
                </a:solidFill>
                <a:latin typeface="Arial"/>
                <a:cs typeface="Arial"/>
              </a:rPr>
              <a:t>behavior</a:t>
            </a:r>
            <a:endParaRPr sz="2000">
              <a:latin typeface="Arial"/>
              <a:cs typeface="Arial"/>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7" name="object 7"/>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418330" cy="574040"/>
          </a:xfrm>
          <a:prstGeom prst="rect"/>
        </p:spPr>
        <p:txBody>
          <a:bodyPr wrap="square" lIns="0" tIns="12700" rIns="0" bIns="0" rtlCol="0" vert="horz">
            <a:spAutoFit/>
          </a:bodyPr>
          <a:lstStyle/>
          <a:p>
            <a:pPr marL="12700">
              <a:lnSpc>
                <a:spcPct val="100000"/>
              </a:lnSpc>
              <a:spcBef>
                <a:spcPts val="100"/>
              </a:spcBef>
            </a:pPr>
            <a:r>
              <a:rPr dirty="0" spc="-5"/>
              <a:t>Different views of</a:t>
            </a:r>
            <a:r>
              <a:rPr dirty="0" spc="-60"/>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23477" y="2799327"/>
            <a:ext cx="7896225" cy="2973705"/>
          </a:xfrm>
          <a:prstGeom prst="rect">
            <a:avLst/>
          </a:prstGeom>
        </p:spPr>
        <p:txBody>
          <a:bodyPr wrap="square" lIns="0" tIns="66040" rIns="0" bIns="0" rtlCol="0" vert="horz">
            <a:spAutoFit/>
          </a:bodyPr>
          <a:lstStyle/>
          <a:p>
            <a:pPr marL="12700">
              <a:lnSpc>
                <a:spcPct val="100000"/>
              </a:lnSpc>
              <a:spcBef>
                <a:spcPts val="520"/>
              </a:spcBef>
            </a:pPr>
            <a:r>
              <a:rPr dirty="0" sz="1800" spc="-5">
                <a:solidFill>
                  <a:srgbClr val="003265"/>
                </a:solidFill>
                <a:latin typeface="Arial"/>
                <a:cs typeface="Arial"/>
              </a:rPr>
              <a:t>Strong</a:t>
            </a:r>
            <a:r>
              <a:rPr dirty="0" sz="1800" spc="-20">
                <a:solidFill>
                  <a:srgbClr val="003265"/>
                </a:solidFill>
                <a:latin typeface="Arial"/>
                <a:cs typeface="Arial"/>
              </a:rPr>
              <a:t> </a:t>
            </a:r>
            <a:r>
              <a:rPr dirty="0" sz="1800" spc="-5">
                <a:solidFill>
                  <a:srgbClr val="003265"/>
                </a:solidFill>
                <a:latin typeface="Arial"/>
                <a:cs typeface="Arial"/>
              </a:rPr>
              <a:t>view</a:t>
            </a:r>
            <a:endParaRPr sz="1800">
              <a:latin typeface="Arial"/>
              <a:cs typeface="Arial"/>
            </a:endParaRPr>
          </a:p>
          <a:p>
            <a:pPr marL="1039494" marR="228600" indent="-455930">
              <a:lnSpc>
                <a:spcPct val="100000"/>
              </a:lnSpc>
              <a:spcBef>
                <a:spcPts val="470"/>
              </a:spcBef>
              <a:buClr>
                <a:srgbClr val="99CC99"/>
              </a:buClr>
              <a:buSzPct val="75000"/>
              <a:buFont typeface="Wingdings"/>
              <a:buChar char=""/>
              <a:tabLst>
                <a:tab pos="1039494" algn="l"/>
                <a:tab pos="1040130" algn="l"/>
              </a:tabLst>
            </a:pPr>
            <a:r>
              <a:rPr dirty="0" sz="2000">
                <a:solidFill>
                  <a:srgbClr val="003265"/>
                </a:solidFill>
                <a:latin typeface="Arial"/>
                <a:cs typeface="Arial"/>
              </a:rPr>
              <a:t>The </a:t>
            </a:r>
            <a:r>
              <a:rPr dirty="0" sz="2000" spc="-10">
                <a:solidFill>
                  <a:srgbClr val="003265"/>
                </a:solidFill>
                <a:latin typeface="Arial"/>
                <a:cs typeface="Arial"/>
              </a:rPr>
              <a:t>effort </a:t>
            </a:r>
            <a:r>
              <a:rPr dirty="0" sz="2000" spc="-5">
                <a:solidFill>
                  <a:srgbClr val="003265"/>
                </a:solidFill>
                <a:latin typeface="Arial"/>
                <a:cs typeface="Arial"/>
              </a:rPr>
              <a:t>to develop computer-based </a:t>
            </a:r>
            <a:r>
              <a:rPr dirty="0" sz="2000">
                <a:solidFill>
                  <a:srgbClr val="003265"/>
                </a:solidFill>
                <a:latin typeface="Arial"/>
                <a:cs typeface="Arial"/>
              </a:rPr>
              <a:t>systems that</a:t>
            </a:r>
            <a:r>
              <a:rPr dirty="0" sz="2000" spc="-130">
                <a:solidFill>
                  <a:srgbClr val="003265"/>
                </a:solidFill>
                <a:latin typeface="Arial"/>
                <a:cs typeface="Arial"/>
              </a:rPr>
              <a:t> </a:t>
            </a:r>
            <a:r>
              <a:rPr dirty="0" sz="2000">
                <a:solidFill>
                  <a:srgbClr val="003265"/>
                </a:solidFill>
                <a:latin typeface="Arial"/>
                <a:cs typeface="Arial"/>
              </a:rPr>
              <a:t>behave  as</a:t>
            </a:r>
            <a:r>
              <a:rPr dirty="0" sz="2000" spc="-30">
                <a:solidFill>
                  <a:srgbClr val="003265"/>
                </a:solidFill>
                <a:latin typeface="Arial"/>
                <a:cs typeface="Arial"/>
              </a:rPr>
              <a:t> </a:t>
            </a:r>
            <a:r>
              <a:rPr dirty="0" sz="2000">
                <a:solidFill>
                  <a:srgbClr val="003265"/>
                </a:solidFill>
                <a:latin typeface="Arial"/>
                <a:cs typeface="Arial"/>
              </a:rPr>
              <a:t>humans.</a:t>
            </a:r>
            <a:endParaRPr sz="2000">
              <a:latin typeface="Arial"/>
              <a:cs typeface="Arial"/>
            </a:endParaRPr>
          </a:p>
          <a:p>
            <a:pPr marL="1039494" marR="96520" indent="-455930">
              <a:lnSpc>
                <a:spcPct val="100000"/>
              </a:lnSpc>
              <a:spcBef>
                <a:spcPts val="480"/>
              </a:spcBef>
              <a:buClr>
                <a:srgbClr val="99CC99"/>
              </a:buClr>
              <a:buSzPct val="75000"/>
              <a:buFont typeface="Wingdings"/>
              <a:buChar char=""/>
              <a:tabLst>
                <a:tab pos="1039494" algn="l"/>
                <a:tab pos="1040130" algn="l"/>
              </a:tabLst>
            </a:pPr>
            <a:r>
              <a:rPr dirty="0" sz="2000">
                <a:solidFill>
                  <a:srgbClr val="003265"/>
                </a:solidFill>
                <a:latin typeface="Arial"/>
                <a:cs typeface="Arial"/>
              </a:rPr>
              <a:t>Argues that an appropriately programmed computer really</a:t>
            </a:r>
            <a:r>
              <a:rPr dirty="0" sz="2000" spc="-275">
                <a:solidFill>
                  <a:srgbClr val="003265"/>
                </a:solidFill>
                <a:latin typeface="Arial"/>
                <a:cs typeface="Arial"/>
              </a:rPr>
              <a:t> </a:t>
            </a:r>
            <a:r>
              <a:rPr dirty="0" sz="2000" spc="-5">
                <a:solidFill>
                  <a:srgbClr val="003265"/>
                </a:solidFill>
                <a:latin typeface="Arial"/>
                <a:cs typeface="Arial"/>
              </a:rPr>
              <a:t>is  </a:t>
            </a:r>
            <a:r>
              <a:rPr dirty="0" sz="2000">
                <a:solidFill>
                  <a:srgbClr val="003265"/>
                </a:solidFill>
                <a:latin typeface="Arial"/>
                <a:cs typeface="Arial"/>
              </a:rPr>
              <a:t>a </a:t>
            </a:r>
            <a:r>
              <a:rPr dirty="0" sz="2000" spc="-5">
                <a:solidFill>
                  <a:srgbClr val="003265"/>
                </a:solidFill>
                <a:latin typeface="Arial"/>
                <a:cs typeface="Arial"/>
              </a:rPr>
              <a:t>mind, </a:t>
            </a:r>
            <a:r>
              <a:rPr dirty="0" sz="2000">
                <a:solidFill>
                  <a:srgbClr val="003265"/>
                </a:solidFill>
                <a:latin typeface="Arial"/>
                <a:cs typeface="Arial"/>
              </a:rPr>
              <a:t>that understands and has </a:t>
            </a:r>
            <a:r>
              <a:rPr dirty="0" sz="2000" spc="-5">
                <a:solidFill>
                  <a:srgbClr val="003265"/>
                </a:solidFill>
                <a:latin typeface="Arial"/>
                <a:cs typeface="Arial"/>
              </a:rPr>
              <a:t>cognitive</a:t>
            </a:r>
            <a:r>
              <a:rPr dirty="0" sz="2000" spc="-150">
                <a:solidFill>
                  <a:srgbClr val="003265"/>
                </a:solidFill>
                <a:latin typeface="Arial"/>
                <a:cs typeface="Arial"/>
              </a:rPr>
              <a:t> </a:t>
            </a:r>
            <a:r>
              <a:rPr dirty="0" sz="2000">
                <a:solidFill>
                  <a:srgbClr val="003265"/>
                </a:solidFill>
                <a:latin typeface="Arial"/>
                <a:cs typeface="Arial"/>
              </a:rPr>
              <a:t>states.</a:t>
            </a:r>
            <a:endParaRPr sz="2000">
              <a:latin typeface="Arial"/>
              <a:cs typeface="Arial"/>
            </a:endParaRPr>
          </a:p>
          <a:p>
            <a:pPr marL="1039494" marR="5080" indent="-455930">
              <a:lnSpc>
                <a:spcPct val="100000"/>
              </a:lnSpc>
              <a:spcBef>
                <a:spcPts val="480"/>
              </a:spcBef>
              <a:buClr>
                <a:srgbClr val="99CC99"/>
              </a:buClr>
              <a:buSzPct val="75000"/>
              <a:buFont typeface="Wingdings"/>
              <a:buChar char=""/>
              <a:tabLst>
                <a:tab pos="1039494" algn="l"/>
                <a:tab pos="1040130" algn="l"/>
              </a:tabLst>
            </a:pPr>
            <a:r>
              <a:rPr dirty="0" sz="2000">
                <a:solidFill>
                  <a:srgbClr val="003265"/>
                </a:solidFill>
                <a:latin typeface="Arial"/>
                <a:cs typeface="Arial"/>
              </a:rPr>
              <a:t>“The study </a:t>
            </a:r>
            <a:r>
              <a:rPr dirty="0" sz="2000" spc="-5">
                <a:solidFill>
                  <a:srgbClr val="003265"/>
                </a:solidFill>
                <a:latin typeface="Arial"/>
                <a:cs typeface="Arial"/>
              </a:rPr>
              <a:t>is to </a:t>
            </a:r>
            <a:r>
              <a:rPr dirty="0" sz="2000">
                <a:solidFill>
                  <a:srgbClr val="003265"/>
                </a:solidFill>
                <a:latin typeface="Arial"/>
                <a:cs typeface="Arial"/>
              </a:rPr>
              <a:t>proceed on the basis of the conjecture that  </a:t>
            </a:r>
            <a:r>
              <a:rPr dirty="0" sz="2000" spc="-5">
                <a:solidFill>
                  <a:srgbClr val="003265"/>
                </a:solidFill>
                <a:latin typeface="Arial"/>
                <a:cs typeface="Arial"/>
              </a:rPr>
              <a:t>every </a:t>
            </a:r>
            <a:r>
              <a:rPr dirty="0" sz="2000">
                <a:solidFill>
                  <a:srgbClr val="003265"/>
                </a:solidFill>
                <a:latin typeface="Arial"/>
                <a:cs typeface="Arial"/>
              </a:rPr>
              <a:t>aspect of learning or any other feature of </a:t>
            </a:r>
            <a:r>
              <a:rPr dirty="0" sz="2000" spc="-5">
                <a:solidFill>
                  <a:srgbClr val="003265"/>
                </a:solidFill>
                <a:latin typeface="Arial"/>
                <a:cs typeface="Arial"/>
              </a:rPr>
              <a:t>intelligence  </a:t>
            </a:r>
            <a:r>
              <a:rPr dirty="0" sz="2000">
                <a:solidFill>
                  <a:srgbClr val="003265"/>
                </a:solidFill>
                <a:latin typeface="Arial"/>
                <a:cs typeface="Arial"/>
              </a:rPr>
              <a:t>can </a:t>
            </a:r>
            <a:r>
              <a:rPr dirty="0" sz="2000" spc="-5">
                <a:solidFill>
                  <a:srgbClr val="003265"/>
                </a:solidFill>
                <a:latin typeface="Arial"/>
                <a:cs typeface="Arial"/>
              </a:rPr>
              <a:t>in </a:t>
            </a:r>
            <a:r>
              <a:rPr dirty="0" sz="2000">
                <a:solidFill>
                  <a:srgbClr val="003265"/>
                </a:solidFill>
                <a:latin typeface="Arial"/>
                <a:cs typeface="Arial"/>
              </a:rPr>
              <a:t>principle be so precisely described that a machine</a:t>
            </a:r>
            <a:r>
              <a:rPr dirty="0" sz="2000" spc="-229">
                <a:solidFill>
                  <a:srgbClr val="003265"/>
                </a:solidFill>
                <a:latin typeface="Arial"/>
                <a:cs typeface="Arial"/>
              </a:rPr>
              <a:t> </a:t>
            </a:r>
            <a:r>
              <a:rPr dirty="0" sz="2000">
                <a:solidFill>
                  <a:srgbClr val="003265"/>
                </a:solidFill>
                <a:latin typeface="Arial"/>
                <a:cs typeface="Arial"/>
              </a:rPr>
              <a:t>can  be made </a:t>
            </a:r>
            <a:r>
              <a:rPr dirty="0" sz="2000" spc="-5">
                <a:solidFill>
                  <a:srgbClr val="003265"/>
                </a:solidFill>
                <a:latin typeface="Arial"/>
                <a:cs typeface="Arial"/>
              </a:rPr>
              <a:t>to simulate.” </a:t>
            </a:r>
            <a:r>
              <a:rPr dirty="0" sz="2000">
                <a:solidFill>
                  <a:srgbClr val="003265"/>
                </a:solidFill>
                <a:latin typeface="Arial"/>
                <a:cs typeface="Arial"/>
              </a:rPr>
              <a:t>(From Dartmouth</a:t>
            </a:r>
            <a:r>
              <a:rPr dirty="0" sz="2000" spc="-165">
                <a:solidFill>
                  <a:srgbClr val="003265"/>
                </a:solidFill>
                <a:latin typeface="Arial"/>
                <a:cs typeface="Arial"/>
              </a:rPr>
              <a:t> </a:t>
            </a:r>
            <a:r>
              <a:rPr dirty="0" sz="2000">
                <a:solidFill>
                  <a:srgbClr val="003265"/>
                </a:solidFill>
                <a:latin typeface="Arial"/>
                <a:cs typeface="Arial"/>
              </a:rPr>
              <a:t>conference.)</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6" name="object 6"/>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418330" cy="574040"/>
          </a:xfrm>
          <a:prstGeom prst="rect"/>
        </p:spPr>
        <p:txBody>
          <a:bodyPr wrap="square" lIns="0" tIns="12700" rIns="0" bIns="0" rtlCol="0" vert="horz">
            <a:spAutoFit/>
          </a:bodyPr>
          <a:lstStyle/>
          <a:p>
            <a:pPr marL="12700">
              <a:lnSpc>
                <a:spcPct val="100000"/>
              </a:lnSpc>
              <a:spcBef>
                <a:spcPts val="100"/>
              </a:spcBef>
            </a:pPr>
            <a:r>
              <a:rPr dirty="0" spc="-5"/>
              <a:t>Different views of</a:t>
            </a:r>
            <a:r>
              <a:rPr dirty="0" spc="-60"/>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075864" y="2723115"/>
            <a:ext cx="7296784" cy="2668905"/>
          </a:xfrm>
          <a:prstGeom prst="rect">
            <a:avLst/>
          </a:prstGeom>
        </p:spPr>
        <p:txBody>
          <a:bodyPr wrap="square" lIns="0" tIns="66040" rIns="0" bIns="0" rtlCol="0" vert="horz">
            <a:spAutoFit/>
          </a:bodyPr>
          <a:lstStyle/>
          <a:p>
            <a:pPr marL="12700">
              <a:lnSpc>
                <a:spcPct val="100000"/>
              </a:lnSpc>
              <a:spcBef>
                <a:spcPts val="520"/>
              </a:spcBef>
            </a:pPr>
            <a:r>
              <a:rPr dirty="0" sz="1800" spc="-15">
                <a:solidFill>
                  <a:srgbClr val="003265"/>
                </a:solidFill>
                <a:latin typeface="Arial"/>
                <a:cs typeface="Arial"/>
              </a:rPr>
              <a:t>Weak </a:t>
            </a:r>
            <a:r>
              <a:rPr dirty="0" sz="1800" spc="-5">
                <a:solidFill>
                  <a:srgbClr val="003265"/>
                </a:solidFill>
                <a:latin typeface="Arial"/>
                <a:cs typeface="Arial"/>
              </a:rPr>
              <a:t>view</a:t>
            </a:r>
            <a:endParaRPr sz="1800">
              <a:latin typeface="Arial"/>
              <a:cs typeface="Arial"/>
            </a:endParaRPr>
          </a:p>
          <a:p>
            <a:pPr marL="1039494" marR="370205" indent="-455930">
              <a:lnSpc>
                <a:spcPct val="100000"/>
              </a:lnSpc>
              <a:spcBef>
                <a:spcPts val="470"/>
              </a:spcBef>
              <a:buClr>
                <a:srgbClr val="99CC99"/>
              </a:buClr>
              <a:buSzPct val="75000"/>
              <a:buFont typeface="Wingdings"/>
              <a:buChar char=""/>
              <a:tabLst>
                <a:tab pos="1039494" algn="l"/>
                <a:tab pos="1040130" algn="l"/>
              </a:tabLst>
            </a:pPr>
            <a:r>
              <a:rPr dirty="0" sz="2000">
                <a:solidFill>
                  <a:srgbClr val="003265"/>
                </a:solidFill>
                <a:latin typeface="Arial"/>
                <a:cs typeface="Arial"/>
              </a:rPr>
              <a:t>Use </a:t>
            </a:r>
            <a:r>
              <a:rPr dirty="0" sz="2000" spc="-5">
                <a:solidFill>
                  <a:srgbClr val="003265"/>
                </a:solidFill>
                <a:latin typeface="Arial"/>
                <a:cs typeface="Arial"/>
              </a:rPr>
              <a:t>“intelligent” </a:t>
            </a:r>
            <a:r>
              <a:rPr dirty="0" sz="2000">
                <a:solidFill>
                  <a:srgbClr val="003265"/>
                </a:solidFill>
                <a:latin typeface="Arial"/>
                <a:cs typeface="Arial"/>
              </a:rPr>
              <a:t>programs </a:t>
            </a:r>
            <a:r>
              <a:rPr dirty="0" sz="2000" spc="-5">
                <a:solidFill>
                  <a:srgbClr val="003265"/>
                </a:solidFill>
                <a:latin typeface="Arial"/>
                <a:cs typeface="Arial"/>
              </a:rPr>
              <a:t>to </a:t>
            </a:r>
            <a:r>
              <a:rPr dirty="0" sz="2000">
                <a:solidFill>
                  <a:srgbClr val="003265"/>
                </a:solidFill>
                <a:latin typeface="Arial"/>
                <a:cs typeface="Arial"/>
              </a:rPr>
              <a:t>test theories about</a:t>
            </a:r>
            <a:r>
              <a:rPr dirty="0" sz="2000" spc="-180">
                <a:solidFill>
                  <a:srgbClr val="003265"/>
                </a:solidFill>
                <a:latin typeface="Arial"/>
                <a:cs typeface="Arial"/>
              </a:rPr>
              <a:t> </a:t>
            </a:r>
            <a:r>
              <a:rPr dirty="0" sz="2000">
                <a:solidFill>
                  <a:srgbClr val="003265"/>
                </a:solidFill>
                <a:latin typeface="Arial"/>
                <a:cs typeface="Arial"/>
              </a:rPr>
              <a:t>how  human beings carry out </a:t>
            </a:r>
            <a:r>
              <a:rPr dirty="0" sz="2000" spc="-5">
                <a:solidFill>
                  <a:srgbClr val="003265"/>
                </a:solidFill>
                <a:latin typeface="Arial"/>
                <a:cs typeface="Arial"/>
              </a:rPr>
              <a:t>cognitive</a:t>
            </a:r>
            <a:r>
              <a:rPr dirty="0" sz="2000" spc="-130">
                <a:solidFill>
                  <a:srgbClr val="003265"/>
                </a:solidFill>
                <a:latin typeface="Arial"/>
                <a:cs typeface="Arial"/>
              </a:rPr>
              <a:t> </a:t>
            </a:r>
            <a:r>
              <a:rPr dirty="0" sz="2000">
                <a:solidFill>
                  <a:srgbClr val="003265"/>
                </a:solidFill>
                <a:latin typeface="Arial"/>
                <a:cs typeface="Arial"/>
              </a:rPr>
              <a:t>operations.</a:t>
            </a:r>
            <a:endParaRPr sz="2000">
              <a:latin typeface="Arial"/>
              <a:cs typeface="Arial"/>
            </a:endParaRPr>
          </a:p>
          <a:p>
            <a:pPr marL="1039494" marR="429895" indent="-455930">
              <a:lnSpc>
                <a:spcPct val="100000"/>
              </a:lnSpc>
              <a:spcBef>
                <a:spcPts val="480"/>
              </a:spcBef>
              <a:buClr>
                <a:srgbClr val="99CC99"/>
              </a:buClr>
              <a:buSzPct val="75000"/>
              <a:buFont typeface="Wingdings"/>
              <a:buChar char=""/>
              <a:tabLst>
                <a:tab pos="1039494" algn="l"/>
                <a:tab pos="1040130" algn="l"/>
              </a:tabLst>
            </a:pPr>
            <a:r>
              <a:rPr dirty="0" sz="2000" spc="-5">
                <a:solidFill>
                  <a:srgbClr val="003265"/>
                </a:solidFill>
                <a:latin typeface="Arial"/>
                <a:cs typeface="Arial"/>
              </a:rPr>
              <a:t>AI is </a:t>
            </a:r>
            <a:r>
              <a:rPr dirty="0" sz="2000">
                <a:solidFill>
                  <a:srgbClr val="003265"/>
                </a:solidFill>
                <a:latin typeface="Arial"/>
                <a:cs typeface="Arial"/>
              </a:rPr>
              <a:t>the study of mental </a:t>
            </a:r>
            <a:r>
              <a:rPr dirty="0" sz="2000" spc="-5">
                <a:solidFill>
                  <a:srgbClr val="003265"/>
                </a:solidFill>
                <a:latin typeface="Arial"/>
                <a:cs typeface="Arial"/>
              </a:rPr>
              <a:t>faculties </a:t>
            </a:r>
            <a:r>
              <a:rPr dirty="0" sz="2000">
                <a:solidFill>
                  <a:srgbClr val="003265"/>
                </a:solidFill>
                <a:latin typeface="Arial"/>
                <a:cs typeface="Arial"/>
              </a:rPr>
              <a:t>through the use</a:t>
            </a:r>
            <a:r>
              <a:rPr dirty="0" sz="2000" spc="-185">
                <a:solidFill>
                  <a:srgbClr val="003265"/>
                </a:solidFill>
                <a:latin typeface="Arial"/>
                <a:cs typeface="Arial"/>
              </a:rPr>
              <a:t> </a:t>
            </a:r>
            <a:r>
              <a:rPr dirty="0" sz="2000">
                <a:solidFill>
                  <a:srgbClr val="003265"/>
                </a:solidFill>
                <a:latin typeface="Arial"/>
                <a:cs typeface="Arial"/>
              </a:rPr>
              <a:t>of  computational</a:t>
            </a:r>
            <a:r>
              <a:rPr dirty="0" sz="2000" spc="-60">
                <a:solidFill>
                  <a:srgbClr val="003265"/>
                </a:solidFill>
                <a:latin typeface="Arial"/>
                <a:cs typeface="Arial"/>
              </a:rPr>
              <a:t> </a:t>
            </a:r>
            <a:r>
              <a:rPr dirty="0" sz="2000">
                <a:solidFill>
                  <a:srgbClr val="003265"/>
                </a:solidFill>
                <a:latin typeface="Arial"/>
                <a:cs typeface="Arial"/>
              </a:rPr>
              <a:t>models.</a:t>
            </a:r>
            <a:endParaRPr sz="2000">
              <a:latin typeface="Arial"/>
              <a:cs typeface="Arial"/>
            </a:endParaRPr>
          </a:p>
          <a:p>
            <a:pPr marL="1039494" marR="5080" indent="-455930">
              <a:lnSpc>
                <a:spcPct val="100000"/>
              </a:lnSpc>
              <a:spcBef>
                <a:spcPts val="480"/>
              </a:spcBef>
              <a:buClr>
                <a:srgbClr val="99CC99"/>
              </a:buClr>
              <a:buSzPct val="75000"/>
              <a:buFont typeface="Wingdings"/>
              <a:buChar char=""/>
              <a:tabLst>
                <a:tab pos="1039494" algn="l"/>
                <a:tab pos="1040130" algn="l"/>
              </a:tabLst>
            </a:pPr>
            <a:r>
              <a:rPr dirty="0" sz="2000" spc="-5">
                <a:solidFill>
                  <a:srgbClr val="003265"/>
                </a:solidFill>
                <a:latin typeface="Arial"/>
                <a:cs typeface="Arial"/>
              </a:rPr>
              <a:t>Computer-based </a:t>
            </a:r>
            <a:r>
              <a:rPr dirty="0" sz="2000">
                <a:solidFill>
                  <a:srgbClr val="003265"/>
                </a:solidFill>
                <a:latin typeface="Arial"/>
                <a:cs typeface="Arial"/>
              </a:rPr>
              <a:t>system that acts </a:t>
            </a:r>
            <a:r>
              <a:rPr dirty="0" sz="2000" spc="-5">
                <a:solidFill>
                  <a:srgbClr val="003265"/>
                </a:solidFill>
                <a:latin typeface="Arial"/>
                <a:cs typeface="Arial"/>
              </a:rPr>
              <a:t>in </a:t>
            </a:r>
            <a:r>
              <a:rPr dirty="0" sz="2000">
                <a:solidFill>
                  <a:srgbClr val="003265"/>
                </a:solidFill>
                <a:latin typeface="Arial"/>
                <a:cs typeface="Arial"/>
              </a:rPr>
              <a:t>such a way </a:t>
            </a:r>
            <a:r>
              <a:rPr dirty="0" sz="2000" spc="-5">
                <a:solidFill>
                  <a:srgbClr val="003265"/>
                </a:solidFill>
                <a:latin typeface="Arial"/>
                <a:cs typeface="Arial"/>
              </a:rPr>
              <a:t>(i.e.,  </a:t>
            </a:r>
            <a:r>
              <a:rPr dirty="0" sz="2000">
                <a:solidFill>
                  <a:srgbClr val="003265"/>
                </a:solidFill>
                <a:latin typeface="Arial"/>
                <a:cs typeface="Arial"/>
              </a:rPr>
              <a:t>performs tasks) that </a:t>
            </a:r>
            <a:r>
              <a:rPr dirty="0" sz="2000" spc="-5">
                <a:solidFill>
                  <a:srgbClr val="003265"/>
                </a:solidFill>
                <a:latin typeface="Arial"/>
                <a:cs typeface="Arial"/>
              </a:rPr>
              <a:t>if </a:t>
            </a:r>
            <a:r>
              <a:rPr dirty="0" sz="2000">
                <a:solidFill>
                  <a:srgbClr val="003265"/>
                </a:solidFill>
                <a:latin typeface="Arial"/>
                <a:cs typeface="Arial"/>
              </a:rPr>
              <a:t>done by a human we would call</a:t>
            </a:r>
            <a:r>
              <a:rPr dirty="0" sz="2000" spc="-245">
                <a:solidFill>
                  <a:srgbClr val="003265"/>
                </a:solidFill>
                <a:latin typeface="Arial"/>
                <a:cs typeface="Arial"/>
              </a:rPr>
              <a:t> </a:t>
            </a:r>
            <a:r>
              <a:rPr dirty="0" sz="2000" spc="-5">
                <a:solidFill>
                  <a:srgbClr val="003265"/>
                </a:solidFill>
                <a:latin typeface="Arial"/>
                <a:cs typeface="Arial"/>
              </a:rPr>
              <a:t>it  ‘intelligent’ </a:t>
            </a:r>
            <a:r>
              <a:rPr dirty="0" sz="2000">
                <a:solidFill>
                  <a:srgbClr val="003265"/>
                </a:solidFill>
                <a:latin typeface="Arial"/>
                <a:cs typeface="Arial"/>
              </a:rPr>
              <a:t>or ‘requiring</a:t>
            </a:r>
            <a:r>
              <a:rPr dirty="0" sz="2000" spc="-120">
                <a:solidFill>
                  <a:srgbClr val="003265"/>
                </a:solidFill>
                <a:latin typeface="Arial"/>
                <a:cs typeface="Arial"/>
              </a:rPr>
              <a:t> </a:t>
            </a:r>
            <a:r>
              <a:rPr dirty="0" sz="2000" spc="-5">
                <a:solidFill>
                  <a:srgbClr val="003265"/>
                </a:solidFill>
                <a:latin typeface="Arial"/>
                <a:cs typeface="Arial"/>
              </a:rPr>
              <a:t>intelligence’.</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6" name="object 6"/>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513330" cy="574040"/>
          </a:xfrm>
          <a:prstGeom prst="rect"/>
        </p:spPr>
        <p:txBody>
          <a:bodyPr wrap="square" lIns="0" tIns="12700" rIns="0" bIns="0" rtlCol="0" vert="horz">
            <a:spAutoFit/>
          </a:bodyPr>
          <a:lstStyle/>
          <a:p>
            <a:pPr marL="12700">
              <a:lnSpc>
                <a:spcPct val="100000"/>
              </a:lnSpc>
              <a:spcBef>
                <a:spcPts val="100"/>
              </a:spcBef>
            </a:pPr>
            <a:r>
              <a:rPr dirty="0" spc="-5"/>
              <a:t>What is</a:t>
            </a:r>
            <a:r>
              <a:rPr dirty="0" spc="-80"/>
              <a:t> </a:t>
            </a:r>
            <a:r>
              <a:rPr dirty="0" spc="-5"/>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84314" y="2852701"/>
            <a:ext cx="8491855" cy="3255645"/>
          </a:xfrm>
          <a:prstGeom prst="rect">
            <a:avLst/>
          </a:prstGeom>
        </p:spPr>
        <p:txBody>
          <a:bodyPr wrap="square" lIns="0" tIns="12700" rIns="0" bIns="0" rtlCol="0" vert="horz">
            <a:spAutoFit/>
          </a:bodyPr>
          <a:lstStyle/>
          <a:p>
            <a:pPr marL="12700">
              <a:lnSpc>
                <a:spcPct val="100000"/>
              </a:lnSpc>
              <a:spcBef>
                <a:spcPts val="100"/>
              </a:spcBef>
            </a:pPr>
            <a:r>
              <a:rPr dirty="0" sz="1800" spc="-10" i="1">
                <a:solidFill>
                  <a:srgbClr val="003265"/>
                </a:solidFill>
                <a:latin typeface="Arial"/>
                <a:cs typeface="Arial"/>
              </a:rPr>
              <a:t>Self-defeating</a:t>
            </a:r>
            <a:r>
              <a:rPr dirty="0" sz="1800" spc="10" i="1">
                <a:solidFill>
                  <a:srgbClr val="003265"/>
                </a:solidFill>
                <a:latin typeface="Arial"/>
                <a:cs typeface="Arial"/>
              </a:rPr>
              <a:t> </a:t>
            </a:r>
            <a:r>
              <a:rPr dirty="0" sz="1800" spc="-10" i="1">
                <a:solidFill>
                  <a:srgbClr val="003265"/>
                </a:solidFill>
                <a:latin typeface="Arial"/>
                <a:cs typeface="Arial"/>
              </a:rPr>
              <a:t>definition:</a:t>
            </a:r>
            <a:endParaRPr sz="1800">
              <a:latin typeface="Arial"/>
              <a:cs typeface="Arial"/>
            </a:endParaRPr>
          </a:p>
          <a:p>
            <a:pPr>
              <a:lnSpc>
                <a:spcPct val="100000"/>
              </a:lnSpc>
              <a:spcBef>
                <a:spcPts val="30"/>
              </a:spcBef>
            </a:pPr>
            <a:endParaRPr sz="2600">
              <a:latin typeface="Arial"/>
              <a:cs typeface="Arial"/>
            </a:endParaRPr>
          </a:p>
          <a:p>
            <a:pPr marL="12700" marR="5080" indent="-635">
              <a:lnSpc>
                <a:spcPct val="100000"/>
              </a:lnSpc>
            </a:pPr>
            <a:r>
              <a:rPr dirty="0" sz="1800">
                <a:solidFill>
                  <a:srgbClr val="003265"/>
                </a:solidFill>
                <a:latin typeface="Arial"/>
                <a:cs typeface="Arial"/>
              </a:rPr>
              <a:t>AI </a:t>
            </a:r>
            <a:r>
              <a:rPr dirty="0" sz="1800" spc="-5">
                <a:solidFill>
                  <a:srgbClr val="003265"/>
                </a:solidFill>
                <a:latin typeface="Arial"/>
                <a:cs typeface="Arial"/>
              </a:rPr>
              <a:t>is the science of </a:t>
            </a:r>
            <a:r>
              <a:rPr dirty="0" sz="1800" spc="-10">
                <a:solidFill>
                  <a:srgbClr val="003265"/>
                </a:solidFill>
                <a:latin typeface="Arial"/>
                <a:cs typeface="Arial"/>
              </a:rPr>
              <a:t>automating intelligent behaviors </a:t>
            </a:r>
            <a:r>
              <a:rPr dirty="0" sz="1800" spc="-5">
                <a:solidFill>
                  <a:srgbClr val="003265"/>
                </a:solidFill>
                <a:latin typeface="Arial"/>
                <a:cs typeface="Arial"/>
              </a:rPr>
              <a:t>currently </a:t>
            </a:r>
            <a:r>
              <a:rPr dirty="0" sz="1800" spc="-10">
                <a:solidFill>
                  <a:srgbClr val="003265"/>
                </a:solidFill>
                <a:latin typeface="Arial"/>
                <a:cs typeface="Arial"/>
              </a:rPr>
              <a:t>achievable </a:t>
            </a:r>
            <a:r>
              <a:rPr dirty="0" sz="1800" spc="-5">
                <a:solidFill>
                  <a:srgbClr val="003265"/>
                </a:solidFill>
                <a:latin typeface="Arial"/>
                <a:cs typeface="Arial"/>
              </a:rPr>
              <a:t>by </a:t>
            </a:r>
            <a:r>
              <a:rPr dirty="0" sz="1800" spc="-10">
                <a:solidFill>
                  <a:srgbClr val="003265"/>
                </a:solidFill>
                <a:latin typeface="Arial"/>
                <a:cs typeface="Arial"/>
              </a:rPr>
              <a:t>humans  </a:t>
            </a:r>
            <a:r>
              <a:rPr dirty="0" sz="1800" spc="-40">
                <a:solidFill>
                  <a:srgbClr val="003265"/>
                </a:solidFill>
                <a:latin typeface="Arial"/>
                <a:cs typeface="Arial"/>
              </a:rPr>
              <a:t>only.</a:t>
            </a:r>
            <a:endParaRPr sz="1800">
              <a:latin typeface="Arial"/>
              <a:cs typeface="Arial"/>
            </a:endParaRPr>
          </a:p>
          <a:p>
            <a:pPr>
              <a:lnSpc>
                <a:spcPct val="100000"/>
              </a:lnSpc>
              <a:spcBef>
                <a:spcPts val="15"/>
              </a:spcBef>
            </a:pPr>
            <a:endParaRPr sz="2150">
              <a:latin typeface="Arial"/>
              <a:cs typeface="Arial"/>
            </a:endParaRPr>
          </a:p>
          <a:p>
            <a:pPr marL="756285" indent="-287020">
              <a:lnSpc>
                <a:spcPct val="100000"/>
              </a:lnSpc>
              <a:buFont typeface="Wingdings"/>
              <a:buChar char=""/>
              <a:tabLst>
                <a:tab pos="756285" algn="l"/>
                <a:tab pos="756920" algn="l"/>
              </a:tabLst>
            </a:pPr>
            <a:r>
              <a:rPr dirty="0" sz="2000" spc="-5">
                <a:solidFill>
                  <a:srgbClr val="003265"/>
                </a:solidFill>
                <a:latin typeface="Arial"/>
                <a:cs typeface="Arial"/>
              </a:rPr>
              <a:t>this is </a:t>
            </a:r>
            <a:r>
              <a:rPr dirty="0" sz="2000">
                <a:solidFill>
                  <a:srgbClr val="003265"/>
                </a:solidFill>
                <a:latin typeface="Arial"/>
                <a:cs typeface="Arial"/>
              </a:rPr>
              <a:t>a common perception by the general</a:t>
            </a:r>
            <a:r>
              <a:rPr dirty="0" sz="2000" spc="-165">
                <a:solidFill>
                  <a:srgbClr val="003265"/>
                </a:solidFill>
                <a:latin typeface="Arial"/>
                <a:cs typeface="Arial"/>
              </a:rPr>
              <a:t> </a:t>
            </a:r>
            <a:r>
              <a:rPr dirty="0" sz="2000">
                <a:solidFill>
                  <a:srgbClr val="003265"/>
                </a:solidFill>
                <a:latin typeface="Arial"/>
                <a:cs typeface="Arial"/>
              </a:rPr>
              <a:t>public</a:t>
            </a:r>
            <a:endParaRPr sz="2000">
              <a:latin typeface="Arial"/>
              <a:cs typeface="Arial"/>
            </a:endParaRPr>
          </a:p>
          <a:p>
            <a:pPr marL="756285" marR="62865" indent="-287020">
              <a:lnSpc>
                <a:spcPct val="100000"/>
              </a:lnSpc>
              <a:spcBef>
                <a:spcPts val="480"/>
              </a:spcBef>
              <a:buFont typeface="Wingdings"/>
              <a:buChar char=""/>
              <a:tabLst>
                <a:tab pos="756285" algn="l"/>
                <a:tab pos="756920" algn="l"/>
              </a:tabLst>
            </a:pPr>
            <a:r>
              <a:rPr dirty="0" sz="2000">
                <a:solidFill>
                  <a:srgbClr val="003265"/>
                </a:solidFill>
                <a:latin typeface="Arial"/>
                <a:cs typeface="Arial"/>
              </a:rPr>
              <a:t>as each problem </a:t>
            </a:r>
            <a:r>
              <a:rPr dirty="0" sz="2000" spc="-5">
                <a:solidFill>
                  <a:srgbClr val="003265"/>
                </a:solidFill>
                <a:latin typeface="Arial"/>
                <a:cs typeface="Arial"/>
              </a:rPr>
              <a:t>is </a:t>
            </a:r>
            <a:r>
              <a:rPr dirty="0" sz="2000">
                <a:solidFill>
                  <a:srgbClr val="003265"/>
                </a:solidFill>
                <a:latin typeface="Arial"/>
                <a:cs typeface="Arial"/>
              </a:rPr>
              <a:t>solved, the </a:t>
            </a:r>
            <a:r>
              <a:rPr dirty="0" sz="2000" spc="-5">
                <a:solidFill>
                  <a:srgbClr val="003265"/>
                </a:solidFill>
                <a:latin typeface="Arial"/>
                <a:cs typeface="Arial"/>
              </a:rPr>
              <a:t>mystery </a:t>
            </a:r>
            <a:r>
              <a:rPr dirty="0" sz="2000">
                <a:solidFill>
                  <a:srgbClr val="003265"/>
                </a:solidFill>
                <a:latin typeface="Arial"/>
                <a:cs typeface="Arial"/>
              </a:rPr>
              <a:t>goes away and </a:t>
            </a:r>
            <a:r>
              <a:rPr dirty="0" sz="2000" spc="-5">
                <a:solidFill>
                  <a:srgbClr val="003265"/>
                </a:solidFill>
                <a:latin typeface="Arial"/>
                <a:cs typeface="Arial"/>
              </a:rPr>
              <a:t>it's </a:t>
            </a:r>
            <a:r>
              <a:rPr dirty="0" sz="2000">
                <a:solidFill>
                  <a:srgbClr val="003265"/>
                </a:solidFill>
                <a:latin typeface="Arial"/>
                <a:cs typeface="Arial"/>
              </a:rPr>
              <a:t>no</a:t>
            </a:r>
            <a:r>
              <a:rPr dirty="0" sz="2000" spc="-190">
                <a:solidFill>
                  <a:srgbClr val="003265"/>
                </a:solidFill>
                <a:latin typeface="Arial"/>
                <a:cs typeface="Arial"/>
              </a:rPr>
              <a:t> </a:t>
            </a:r>
            <a:r>
              <a:rPr dirty="0" sz="2000">
                <a:solidFill>
                  <a:srgbClr val="003265"/>
                </a:solidFill>
                <a:latin typeface="Arial"/>
                <a:cs typeface="Arial"/>
              </a:rPr>
              <a:t>longer  </a:t>
            </a:r>
            <a:r>
              <a:rPr dirty="0" sz="2000" spc="-5">
                <a:solidFill>
                  <a:srgbClr val="003265"/>
                </a:solidFill>
                <a:latin typeface="Arial"/>
                <a:cs typeface="Arial"/>
              </a:rPr>
              <a:t>"AI"</a:t>
            </a:r>
            <a:endParaRPr sz="2000">
              <a:latin typeface="Arial"/>
              <a:cs typeface="Arial"/>
            </a:endParaRPr>
          </a:p>
          <a:p>
            <a:pPr>
              <a:lnSpc>
                <a:spcPct val="100000"/>
              </a:lnSpc>
              <a:spcBef>
                <a:spcPts val="25"/>
              </a:spcBef>
            </a:pPr>
            <a:endParaRPr sz="2900">
              <a:latin typeface="Arial"/>
              <a:cs typeface="Arial"/>
            </a:endParaRPr>
          </a:p>
          <a:p>
            <a:pPr marL="927100">
              <a:lnSpc>
                <a:spcPct val="100000"/>
              </a:lnSpc>
            </a:pPr>
            <a:r>
              <a:rPr dirty="0" sz="2000" i="1">
                <a:solidFill>
                  <a:srgbClr val="003265"/>
                </a:solidFill>
                <a:latin typeface="Arial"/>
                <a:cs typeface="Arial"/>
              </a:rPr>
              <a:t>successes go </a:t>
            </a:r>
            <a:r>
              <a:rPr dirty="0" sz="2000" spc="-30" i="1">
                <a:solidFill>
                  <a:srgbClr val="003265"/>
                </a:solidFill>
                <a:latin typeface="Arial"/>
                <a:cs typeface="Arial"/>
              </a:rPr>
              <a:t>away, </a:t>
            </a:r>
            <a:r>
              <a:rPr dirty="0" sz="2000" i="1">
                <a:solidFill>
                  <a:srgbClr val="003265"/>
                </a:solidFill>
                <a:latin typeface="Arial"/>
                <a:cs typeface="Arial"/>
              </a:rPr>
              <a:t>leaving only unsolved</a:t>
            </a:r>
            <a:r>
              <a:rPr dirty="0" sz="2000" spc="-135" i="1">
                <a:solidFill>
                  <a:srgbClr val="003265"/>
                </a:solidFill>
                <a:latin typeface="Arial"/>
                <a:cs typeface="Arial"/>
              </a:rPr>
              <a:t> </a:t>
            </a:r>
            <a:r>
              <a:rPr dirty="0" sz="2000" spc="-5" i="1">
                <a:solidFill>
                  <a:srgbClr val="003265"/>
                </a:solidFill>
                <a:latin typeface="Arial"/>
                <a:cs typeface="Arial"/>
              </a:rPr>
              <a:t>problems</a:t>
            </a:r>
            <a:endParaRPr sz="2000">
              <a:latin typeface="Arial"/>
              <a:cs typeface="Arial"/>
            </a:endParaRPr>
          </a:p>
        </p:txBody>
      </p:sp>
      <p:sp>
        <p:nvSpPr>
          <p:cNvPr id="5" name="object 5"/>
          <p:cNvSpPr txBox="1"/>
          <p:nvPr/>
        </p:nvSpPr>
        <p:spPr>
          <a:xfrm>
            <a:off x="712160" y="6762280"/>
            <a:ext cx="260350" cy="394970"/>
          </a:xfrm>
          <a:prstGeom prst="rect">
            <a:avLst/>
          </a:prstGeom>
        </p:spPr>
        <p:txBody>
          <a:bodyPr wrap="square" lIns="0" tIns="0" rIns="0" bIns="0" rtlCol="0" vert="horz">
            <a:spAutoFit/>
          </a:bodyPr>
          <a:lstStyle/>
          <a:p>
            <a:pPr marL="38100">
              <a:lnSpc>
                <a:spcPts val="2975"/>
              </a:lnSpc>
            </a:pPr>
            <a:fld id="{81D60167-4931-47E6-BA6A-407CBD079E47}" type="slidenum">
              <a:rPr dirty="0" sz="2600" b="1">
                <a:solidFill>
                  <a:srgbClr val="FFFFFF"/>
                </a:solidFill>
                <a:latin typeface="Arial"/>
                <a:cs typeface="Arial"/>
              </a:rPr>
              <a:t>2</a:t>
            </a:fld>
            <a:endParaRPr sz="2600">
              <a:latin typeface="Arial"/>
              <a:cs typeface="Arial"/>
            </a:endParaRPr>
          </a:p>
        </p:txBody>
      </p:sp>
      <p:sp>
        <p:nvSpPr>
          <p:cNvPr id="6" name="object 6"/>
          <p:cNvSpPr txBox="1"/>
          <p:nvPr/>
        </p:nvSpPr>
        <p:spPr>
          <a:xfrm>
            <a:off x="6732481" y="6924617"/>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293235" cy="574040"/>
          </a:xfrm>
          <a:prstGeom prst="rect"/>
        </p:spPr>
        <p:txBody>
          <a:bodyPr wrap="square" lIns="0" tIns="12700" rIns="0" bIns="0" rtlCol="0" vert="horz">
            <a:spAutoFit/>
          </a:bodyPr>
          <a:lstStyle/>
          <a:p>
            <a:pPr marL="12700">
              <a:lnSpc>
                <a:spcPct val="100000"/>
              </a:lnSpc>
              <a:spcBef>
                <a:spcPts val="100"/>
              </a:spcBef>
            </a:pPr>
            <a:r>
              <a:rPr dirty="0" spc="-5"/>
              <a:t>Criteria for</a:t>
            </a:r>
            <a:r>
              <a:rPr dirty="0" spc="-45"/>
              <a:t> </a:t>
            </a:r>
            <a:r>
              <a:rPr dirty="0" spc="-5"/>
              <a:t>success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84424" y="2723115"/>
            <a:ext cx="8351520" cy="4177665"/>
          </a:xfrm>
          <a:prstGeom prst="rect">
            <a:avLst/>
          </a:prstGeom>
        </p:spPr>
        <p:txBody>
          <a:bodyPr wrap="square" lIns="0" tIns="66040" rIns="0" bIns="0" rtlCol="0" vert="horz">
            <a:spAutoFit/>
          </a:bodyPr>
          <a:lstStyle/>
          <a:p>
            <a:pPr marL="469265" indent="-457200">
              <a:lnSpc>
                <a:spcPct val="100000"/>
              </a:lnSpc>
              <a:spcBef>
                <a:spcPts val="520"/>
              </a:spcBef>
              <a:buClr>
                <a:srgbClr val="A50020"/>
              </a:buClr>
              <a:buSzPct val="75000"/>
              <a:buFont typeface="Wingdings"/>
              <a:buChar char=""/>
              <a:tabLst>
                <a:tab pos="469265" algn="l"/>
                <a:tab pos="469900" algn="l"/>
              </a:tabLst>
            </a:pPr>
            <a:r>
              <a:rPr dirty="0" sz="1800" spc="-10">
                <a:solidFill>
                  <a:srgbClr val="003265"/>
                </a:solidFill>
                <a:latin typeface="Arial"/>
                <a:cs typeface="Arial"/>
              </a:rPr>
              <a:t>long </a:t>
            </a:r>
            <a:r>
              <a:rPr dirty="0" sz="1800" spc="-5">
                <a:solidFill>
                  <a:srgbClr val="003265"/>
                </a:solidFill>
                <a:latin typeface="Arial"/>
                <a:cs typeface="Arial"/>
              </a:rPr>
              <a:t>term: </a:t>
            </a:r>
            <a:r>
              <a:rPr dirty="0" sz="1800" spc="-15">
                <a:solidFill>
                  <a:srgbClr val="003265"/>
                </a:solidFill>
                <a:latin typeface="Arial"/>
                <a:cs typeface="Arial"/>
              </a:rPr>
              <a:t>Turing </a:t>
            </a:r>
            <a:r>
              <a:rPr dirty="0" sz="1800" spc="-50">
                <a:solidFill>
                  <a:srgbClr val="003265"/>
                </a:solidFill>
                <a:latin typeface="Arial"/>
                <a:cs typeface="Arial"/>
              </a:rPr>
              <a:t>Test </a:t>
            </a:r>
            <a:r>
              <a:rPr dirty="0" sz="1800" spc="-5">
                <a:solidFill>
                  <a:srgbClr val="003265"/>
                </a:solidFill>
                <a:latin typeface="Arial"/>
                <a:cs typeface="Arial"/>
              </a:rPr>
              <a:t>(for </a:t>
            </a:r>
            <a:r>
              <a:rPr dirty="0" sz="1800" spc="-15">
                <a:solidFill>
                  <a:srgbClr val="003265"/>
                </a:solidFill>
                <a:latin typeface="Arial"/>
                <a:cs typeface="Arial"/>
              </a:rPr>
              <a:t>Weak</a:t>
            </a:r>
            <a:r>
              <a:rPr dirty="0" sz="1800" spc="-105">
                <a:solidFill>
                  <a:srgbClr val="003265"/>
                </a:solidFill>
                <a:latin typeface="Arial"/>
                <a:cs typeface="Arial"/>
              </a:rPr>
              <a:t> </a:t>
            </a:r>
            <a:r>
              <a:rPr dirty="0" sz="1800">
                <a:solidFill>
                  <a:srgbClr val="003265"/>
                </a:solidFill>
                <a:latin typeface="Arial"/>
                <a:cs typeface="Arial"/>
              </a:rPr>
              <a:t>AI)</a:t>
            </a:r>
            <a:endParaRPr sz="1800">
              <a:latin typeface="Arial"/>
              <a:cs typeface="Arial"/>
            </a:endParaRPr>
          </a:p>
          <a:p>
            <a:pPr lvl="1" marL="850265" marR="5080" indent="-381000">
              <a:lnSpc>
                <a:spcPct val="100000"/>
              </a:lnSpc>
              <a:spcBef>
                <a:spcPts val="470"/>
              </a:spcBef>
              <a:buClr>
                <a:srgbClr val="99CC99"/>
              </a:buClr>
              <a:buSzPct val="75000"/>
              <a:buFont typeface="Wingdings"/>
              <a:buChar char=""/>
              <a:tabLst>
                <a:tab pos="850265" algn="l"/>
                <a:tab pos="850900" algn="l"/>
              </a:tabLst>
            </a:pPr>
            <a:r>
              <a:rPr dirty="0" sz="2000">
                <a:solidFill>
                  <a:srgbClr val="003265"/>
                </a:solidFill>
                <a:latin typeface="Arial"/>
                <a:cs typeface="Arial"/>
              </a:rPr>
              <a:t>as proposed by </a:t>
            </a:r>
            <a:r>
              <a:rPr dirty="0" sz="2000" spc="-5">
                <a:solidFill>
                  <a:srgbClr val="003265"/>
                </a:solidFill>
                <a:latin typeface="Arial"/>
                <a:cs typeface="Arial"/>
              </a:rPr>
              <a:t>Alan </a:t>
            </a:r>
            <a:r>
              <a:rPr dirty="0" sz="2000" spc="-15">
                <a:solidFill>
                  <a:srgbClr val="003265"/>
                </a:solidFill>
                <a:latin typeface="Arial"/>
                <a:cs typeface="Arial"/>
              </a:rPr>
              <a:t>Turing </a:t>
            </a:r>
            <a:r>
              <a:rPr dirty="0" sz="2000">
                <a:solidFill>
                  <a:srgbClr val="003265"/>
                </a:solidFill>
                <a:latin typeface="Arial"/>
                <a:cs typeface="Arial"/>
              </a:rPr>
              <a:t>(1950), </a:t>
            </a:r>
            <a:r>
              <a:rPr dirty="0" sz="2000" spc="-5">
                <a:solidFill>
                  <a:srgbClr val="003265"/>
                </a:solidFill>
                <a:latin typeface="Arial"/>
                <a:cs typeface="Arial"/>
              </a:rPr>
              <a:t>if </a:t>
            </a:r>
            <a:r>
              <a:rPr dirty="0" sz="2000">
                <a:solidFill>
                  <a:srgbClr val="003265"/>
                </a:solidFill>
                <a:latin typeface="Arial"/>
                <a:cs typeface="Arial"/>
              </a:rPr>
              <a:t>a computer </a:t>
            </a:r>
            <a:r>
              <a:rPr dirty="0" sz="2000" spc="5">
                <a:solidFill>
                  <a:srgbClr val="003265"/>
                </a:solidFill>
                <a:latin typeface="Arial"/>
                <a:cs typeface="Arial"/>
              </a:rPr>
              <a:t>can </a:t>
            </a:r>
            <a:r>
              <a:rPr dirty="0" sz="2000">
                <a:solidFill>
                  <a:srgbClr val="003265"/>
                </a:solidFill>
                <a:latin typeface="Arial"/>
                <a:cs typeface="Arial"/>
              </a:rPr>
              <a:t>make</a:t>
            </a:r>
            <a:r>
              <a:rPr dirty="0" sz="2000" spc="-375">
                <a:solidFill>
                  <a:srgbClr val="003265"/>
                </a:solidFill>
                <a:latin typeface="Arial"/>
                <a:cs typeface="Arial"/>
              </a:rPr>
              <a:t> </a:t>
            </a:r>
            <a:r>
              <a:rPr dirty="0" sz="2000">
                <a:solidFill>
                  <a:srgbClr val="003265"/>
                </a:solidFill>
                <a:latin typeface="Arial"/>
                <a:cs typeface="Arial"/>
              </a:rPr>
              <a:t>people  </a:t>
            </a:r>
            <a:r>
              <a:rPr dirty="0" sz="2000" spc="-5">
                <a:solidFill>
                  <a:srgbClr val="003265"/>
                </a:solidFill>
                <a:latin typeface="Arial"/>
                <a:cs typeface="Arial"/>
              </a:rPr>
              <a:t>think it is </a:t>
            </a:r>
            <a:r>
              <a:rPr dirty="0" sz="2000">
                <a:solidFill>
                  <a:srgbClr val="003265"/>
                </a:solidFill>
                <a:latin typeface="Arial"/>
                <a:cs typeface="Arial"/>
              </a:rPr>
              <a:t>human </a:t>
            </a:r>
            <a:r>
              <a:rPr dirty="0" sz="2000" spc="-5">
                <a:solidFill>
                  <a:srgbClr val="003265"/>
                </a:solidFill>
                <a:latin typeface="Arial"/>
                <a:cs typeface="Arial"/>
              </a:rPr>
              <a:t>(i.e., intelligent) via </a:t>
            </a:r>
            <a:r>
              <a:rPr dirty="0" sz="2000">
                <a:solidFill>
                  <a:srgbClr val="003265"/>
                </a:solidFill>
                <a:latin typeface="Arial"/>
                <a:cs typeface="Arial"/>
              </a:rPr>
              <a:t>an unrestricted conversation,  then </a:t>
            </a:r>
            <a:r>
              <a:rPr dirty="0" sz="2000" spc="-5">
                <a:solidFill>
                  <a:srgbClr val="003265"/>
                </a:solidFill>
                <a:latin typeface="Arial"/>
                <a:cs typeface="Arial"/>
              </a:rPr>
              <a:t>it is</a:t>
            </a:r>
            <a:r>
              <a:rPr dirty="0" sz="2000" spc="-40">
                <a:solidFill>
                  <a:srgbClr val="003265"/>
                </a:solidFill>
                <a:latin typeface="Arial"/>
                <a:cs typeface="Arial"/>
              </a:rPr>
              <a:t> </a:t>
            </a:r>
            <a:r>
              <a:rPr dirty="0" sz="2000" spc="-5">
                <a:solidFill>
                  <a:srgbClr val="003265"/>
                </a:solidFill>
                <a:latin typeface="Arial"/>
                <a:cs typeface="Arial"/>
              </a:rPr>
              <a:t>intelligent</a:t>
            </a:r>
            <a:endParaRPr sz="2000">
              <a:latin typeface="Arial"/>
              <a:cs typeface="Arial"/>
            </a:endParaRPr>
          </a:p>
          <a:p>
            <a:pPr lvl="1" marL="850265" indent="-381635">
              <a:lnSpc>
                <a:spcPct val="100000"/>
              </a:lnSpc>
              <a:spcBef>
                <a:spcPts val="480"/>
              </a:spcBef>
              <a:buClr>
                <a:srgbClr val="99CC99"/>
              </a:buClr>
              <a:buSzPct val="75000"/>
              <a:buFont typeface="Wingdings"/>
              <a:buChar char=""/>
              <a:tabLst>
                <a:tab pos="850265" algn="l"/>
                <a:tab pos="850900" algn="l"/>
              </a:tabLst>
            </a:pPr>
            <a:r>
              <a:rPr dirty="0" sz="2000" spc="-15">
                <a:solidFill>
                  <a:srgbClr val="003265"/>
                </a:solidFill>
                <a:latin typeface="Arial"/>
                <a:cs typeface="Arial"/>
              </a:rPr>
              <a:t>Turing </a:t>
            </a:r>
            <a:r>
              <a:rPr dirty="0" sz="2000">
                <a:solidFill>
                  <a:srgbClr val="003265"/>
                </a:solidFill>
                <a:latin typeface="Arial"/>
                <a:cs typeface="Arial"/>
              </a:rPr>
              <a:t>predicted </a:t>
            </a:r>
            <a:r>
              <a:rPr dirty="0" sz="2000" spc="-5">
                <a:solidFill>
                  <a:srgbClr val="003265"/>
                </a:solidFill>
                <a:latin typeface="Arial"/>
                <a:cs typeface="Arial"/>
              </a:rPr>
              <a:t>fully intelligent </a:t>
            </a:r>
            <a:r>
              <a:rPr dirty="0" sz="2000">
                <a:solidFill>
                  <a:srgbClr val="003265"/>
                </a:solidFill>
                <a:latin typeface="Arial"/>
                <a:cs typeface="Arial"/>
              </a:rPr>
              <a:t>machines by 2000, </a:t>
            </a:r>
            <a:r>
              <a:rPr dirty="0" sz="2000" i="1">
                <a:solidFill>
                  <a:srgbClr val="003265"/>
                </a:solidFill>
                <a:latin typeface="Arial"/>
                <a:cs typeface="Arial"/>
              </a:rPr>
              <a:t>not even</a:t>
            </a:r>
            <a:r>
              <a:rPr dirty="0" sz="2000" spc="-125" i="1">
                <a:solidFill>
                  <a:srgbClr val="003265"/>
                </a:solidFill>
                <a:latin typeface="Arial"/>
                <a:cs typeface="Arial"/>
              </a:rPr>
              <a:t> </a:t>
            </a:r>
            <a:r>
              <a:rPr dirty="0" sz="2000" i="1">
                <a:solidFill>
                  <a:srgbClr val="003265"/>
                </a:solidFill>
                <a:latin typeface="Arial"/>
                <a:cs typeface="Arial"/>
              </a:rPr>
              <a:t>close</a:t>
            </a:r>
            <a:endParaRPr sz="2000">
              <a:latin typeface="Arial"/>
              <a:cs typeface="Arial"/>
            </a:endParaRPr>
          </a:p>
          <a:p>
            <a:pPr lvl="1" marL="850265" indent="-381635">
              <a:lnSpc>
                <a:spcPct val="100000"/>
              </a:lnSpc>
              <a:spcBef>
                <a:spcPts val="480"/>
              </a:spcBef>
              <a:buClr>
                <a:srgbClr val="99CC99"/>
              </a:buClr>
              <a:buSzPct val="75000"/>
              <a:buFont typeface="Wingdings"/>
              <a:buChar char=""/>
              <a:tabLst>
                <a:tab pos="850265" algn="l"/>
                <a:tab pos="850900" algn="l"/>
              </a:tabLst>
            </a:pPr>
            <a:r>
              <a:rPr dirty="0" sz="2000">
                <a:solidFill>
                  <a:srgbClr val="003265"/>
                </a:solidFill>
                <a:latin typeface="Arial"/>
                <a:cs typeface="Arial"/>
              </a:rPr>
              <a:t>Loebner Prize competition, </a:t>
            </a:r>
            <a:r>
              <a:rPr dirty="0" sz="2000" spc="-5">
                <a:solidFill>
                  <a:srgbClr val="003265"/>
                </a:solidFill>
                <a:latin typeface="Arial"/>
                <a:cs typeface="Arial"/>
              </a:rPr>
              <a:t>extremely</a:t>
            </a:r>
            <a:r>
              <a:rPr dirty="0" sz="2000" spc="-130">
                <a:solidFill>
                  <a:srgbClr val="003265"/>
                </a:solidFill>
                <a:latin typeface="Arial"/>
                <a:cs typeface="Arial"/>
              </a:rPr>
              <a:t> </a:t>
            </a:r>
            <a:r>
              <a:rPr dirty="0" sz="2000">
                <a:solidFill>
                  <a:srgbClr val="003265"/>
                </a:solidFill>
                <a:latin typeface="Arial"/>
                <a:cs typeface="Arial"/>
              </a:rPr>
              <a:t>controversial</a:t>
            </a:r>
            <a:endParaRPr sz="2000">
              <a:latin typeface="Arial"/>
              <a:cs typeface="Arial"/>
            </a:endParaRPr>
          </a:p>
          <a:p>
            <a:pPr marL="469265" indent="-457200">
              <a:lnSpc>
                <a:spcPts val="2155"/>
              </a:lnSpc>
              <a:spcBef>
                <a:spcPts val="605"/>
              </a:spcBef>
              <a:buSzPct val="75000"/>
              <a:buFont typeface="Wingdings"/>
              <a:buChar char=""/>
              <a:tabLst>
                <a:tab pos="469265" algn="l"/>
                <a:tab pos="469900" algn="l"/>
                <a:tab pos="1687195" algn="l"/>
              </a:tabLst>
            </a:pPr>
            <a:r>
              <a:rPr dirty="0" sz="1800" spc="-5">
                <a:solidFill>
                  <a:srgbClr val="003265"/>
                </a:solidFill>
                <a:latin typeface="Arial"/>
                <a:cs typeface="Arial"/>
              </a:rPr>
              <a:t>short</a:t>
            </a:r>
            <a:r>
              <a:rPr dirty="0" sz="1800">
                <a:solidFill>
                  <a:srgbClr val="003265"/>
                </a:solidFill>
                <a:latin typeface="Arial"/>
                <a:cs typeface="Arial"/>
              </a:rPr>
              <a:t> </a:t>
            </a:r>
            <a:r>
              <a:rPr dirty="0" sz="1800" spc="-5">
                <a:solidFill>
                  <a:srgbClr val="003265"/>
                </a:solidFill>
                <a:latin typeface="Arial"/>
                <a:cs typeface="Arial"/>
              </a:rPr>
              <a:t>term:	more modest success in limited</a:t>
            </a:r>
            <a:r>
              <a:rPr dirty="0" sz="1800" spc="35">
                <a:solidFill>
                  <a:srgbClr val="003265"/>
                </a:solidFill>
                <a:latin typeface="Arial"/>
                <a:cs typeface="Arial"/>
              </a:rPr>
              <a:t> </a:t>
            </a:r>
            <a:r>
              <a:rPr dirty="0" sz="1800" spc="-10">
                <a:solidFill>
                  <a:srgbClr val="003265"/>
                </a:solidFill>
                <a:latin typeface="Arial"/>
                <a:cs typeface="Arial"/>
              </a:rPr>
              <a:t>domains</a:t>
            </a:r>
            <a:endParaRPr sz="1800">
              <a:latin typeface="Arial"/>
              <a:cs typeface="Arial"/>
            </a:endParaRPr>
          </a:p>
          <a:p>
            <a:pPr lvl="1" marL="850265" indent="-381635">
              <a:lnSpc>
                <a:spcPts val="2395"/>
              </a:lnSpc>
              <a:buFont typeface="Wingdings"/>
              <a:buChar char=""/>
              <a:tabLst>
                <a:tab pos="850265" algn="l"/>
                <a:tab pos="850900" algn="l"/>
              </a:tabLst>
            </a:pPr>
            <a:r>
              <a:rPr dirty="0" sz="2000">
                <a:solidFill>
                  <a:srgbClr val="003265"/>
                </a:solidFill>
                <a:latin typeface="Arial"/>
                <a:cs typeface="Arial"/>
              </a:rPr>
              <a:t>performance equal or better than</a:t>
            </a:r>
            <a:r>
              <a:rPr dirty="0" sz="2000" spc="-150">
                <a:solidFill>
                  <a:srgbClr val="003265"/>
                </a:solidFill>
                <a:latin typeface="Arial"/>
                <a:cs typeface="Arial"/>
              </a:rPr>
              <a:t> </a:t>
            </a:r>
            <a:r>
              <a:rPr dirty="0" sz="2000">
                <a:solidFill>
                  <a:srgbClr val="003265"/>
                </a:solidFill>
                <a:latin typeface="Arial"/>
                <a:cs typeface="Arial"/>
              </a:rPr>
              <a:t>humans</a:t>
            </a:r>
            <a:endParaRPr sz="2000">
              <a:latin typeface="Arial"/>
              <a:cs typeface="Arial"/>
            </a:endParaRPr>
          </a:p>
          <a:p>
            <a:pPr marL="926465">
              <a:lnSpc>
                <a:spcPct val="100000"/>
              </a:lnSpc>
            </a:pPr>
            <a:r>
              <a:rPr dirty="0" sz="2000" spc="-5">
                <a:solidFill>
                  <a:srgbClr val="003265"/>
                </a:solidFill>
                <a:latin typeface="Arial"/>
                <a:cs typeface="Arial"/>
              </a:rPr>
              <a:t>e.g., </a:t>
            </a:r>
            <a:r>
              <a:rPr dirty="0" sz="2000">
                <a:solidFill>
                  <a:srgbClr val="003265"/>
                </a:solidFill>
                <a:latin typeface="Arial"/>
                <a:cs typeface="Arial"/>
              </a:rPr>
              <a:t>game </a:t>
            </a:r>
            <a:r>
              <a:rPr dirty="0" sz="2000" spc="-5">
                <a:solidFill>
                  <a:srgbClr val="003265"/>
                </a:solidFill>
                <a:latin typeface="Arial"/>
                <a:cs typeface="Arial"/>
              </a:rPr>
              <a:t>playing </a:t>
            </a:r>
            <a:r>
              <a:rPr dirty="0" sz="2000">
                <a:solidFill>
                  <a:srgbClr val="003265"/>
                </a:solidFill>
                <a:latin typeface="Arial"/>
                <a:cs typeface="Arial"/>
              </a:rPr>
              <a:t>(Deep Blue), expert systems</a:t>
            </a:r>
            <a:r>
              <a:rPr dirty="0" sz="2000" spc="-180">
                <a:solidFill>
                  <a:srgbClr val="003265"/>
                </a:solidFill>
                <a:latin typeface="Arial"/>
                <a:cs typeface="Arial"/>
              </a:rPr>
              <a:t> </a:t>
            </a:r>
            <a:r>
              <a:rPr dirty="0" sz="2000">
                <a:solidFill>
                  <a:srgbClr val="003265"/>
                </a:solidFill>
                <a:latin typeface="Arial"/>
                <a:cs typeface="Arial"/>
              </a:rPr>
              <a:t>(MYCIN)</a:t>
            </a:r>
            <a:endParaRPr sz="2000">
              <a:latin typeface="Arial"/>
              <a:cs typeface="Arial"/>
            </a:endParaRPr>
          </a:p>
          <a:p>
            <a:pPr>
              <a:lnSpc>
                <a:spcPct val="100000"/>
              </a:lnSpc>
              <a:spcBef>
                <a:spcPts val="45"/>
              </a:spcBef>
            </a:pPr>
            <a:endParaRPr sz="2050">
              <a:latin typeface="Arial"/>
              <a:cs typeface="Arial"/>
            </a:endParaRPr>
          </a:p>
          <a:p>
            <a:pPr marL="850265" indent="-381635">
              <a:lnSpc>
                <a:spcPct val="100000"/>
              </a:lnSpc>
              <a:buFont typeface="Wingdings"/>
              <a:buChar char=""/>
              <a:tabLst>
                <a:tab pos="850265" algn="l"/>
                <a:tab pos="850900" algn="l"/>
              </a:tabLst>
            </a:pPr>
            <a:r>
              <a:rPr dirty="0" sz="2000">
                <a:solidFill>
                  <a:srgbClr val="003265"/>
                </a:solidFill>
                <a:latin typeface="Arial"/>
                <a:cs typeface="Arial"/>
              </a:rPr>
              <a:t>real-world practicality</a:t>
            </a:r>
            <a:r>
              <a:rPr dirty="0" sz="2000" spc="-95">
                <a:solidFill>
                  <a:srgbClr val="003265"/>
                </a:solidFill>
                <a:latin typeface="Arial"/>
                <a:cs typeface="Arial"/>
              </a:rPr>
              <a:t> </a:t>
            </a:r>
            <a:r>
              <a:rPr dirty="0" sz="2000">
                <a:solidFill>
                  <a:srgbClr val="003265"/>
                </a:solidFill>
                <a:latin typeface="Arial"/>
                <a:cs typeface="Arial"/>
              </a:rPr>
              <a:t>$$$</a:t>
            </a:r>
            <a:endParaRPr sz="2000">
              <a:latin typeface="Arial"/>
              <a:cs typeface="Arial"/>
            </a:endParaRPr>
          </a:p>
          <a:p>
            <a:pPr marL="1307465" marR="648970" indent="-381000">
              <a:lnSpc>
                <a:spcPct val="80000"/>
              </a:lnSpc>
              <a:spcBef>
                <a:spcPts val="480"/>
              </a:spcBef>
            </a:pPr>
            <a:r>
              <a:rPr dirty="0" sz="2000" spc="-5">
                <a:solidFill>
                  <a:srgbClr val="003265"/>
                </a:solidFill>
                <a:latin typeface="Arial"/>
                <a:cs typeface="Arial"/>
              </a:rPr>
              <a:t>e.g., </a:t>
            </a:r>
            <a:r>
              <a:rPr dirty="0" sz="2000">
                <a:solidFill>
                  <a:srgbClr val="003265"/>
                </a:solidFill>
                <a:latin typeface="Arial"/>
                <a:cs typeface="Arial"/>
              </a:rPr>
              <a:t>expert systems (XCON, Prospector), fuzzy </a:t>
            </a:r>
            <a:r>
              <a:rPr dirty="0" sz="2000" spc="-5">
                <a:solidFill>
                  <a:srgbClr val="003265"/>
                </a:solidFill>
                <a:latin typeface="Arial"/>
                <a:cs typeface="Arial"/>
              </a:rPr>
              <a:t>logic</a:t>
            </a:r>
            <a:r>
              <a:rPr dirty="0" sz="2000" spc="-215">
                <a:solidFill>
                  <a:srgbClr val="003265"/>
                </a:solidFill>
                <a:latin typeface="Arial"/>
                <a:cs typeface="Arial"/>
              </a:rPr>
              <a:t> </a:t>
            </a:r>
            <a:r>
              <a:rPr dirty="0" sz="2000">
                <a:solidFill>
                  <a:srgbClr val="003265"/>
                </a:solidFill>
                <a:latin typeface="Arial"/>
                <a:cs typeface="Arial"/>
              </a:rPr>
              <a:t>(cruise  control)</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6" name="object 6"/>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2988" y="1743311"/>
            <a:ext cx="6386195" cy="391160"/>
          </a:xfrm>
          <a:prstGeom prst="rect"/>
        </p:spPr>
        <p:txBody>
          <a:bodyPr wrap="square" lIns="0" tIns="12700" rIns="0" bIns="0" rtlCol="0" vert="horz">
            <a:spAutoFit/>
          </a:bodyPr>
          <a:lstStyle/>
          <a:p>
            <a:pPr marL="12700">
              <a:lnSpc>
                <a:spcPct val="100000"/>
              </a:lnSpc>
              <a:spcBef>
                <a:spcPts val="100"/>
              </a:spcBef>
            </a:pPr>
            <a:r>
              <a:rPr dirty="0" sz="2400" spc="-5"/>
              <a:t>HAL’s last </a:t>
            </a:r>
            <a:r>
              <a:rPr dirty="0" sz="2400"/>
              <a:t>words, </a:t>
            </a:r>
            <a:r>
              <a:rPr dirty="0" sz="2400" spc="-5"/>
              <a:t>“2001: </a:t>
            </a:r>
            <a:r>
              <a:rPr dirty="0" sz="2400"/>
              <a:t>A </a:t>
            </a:r>
            <a:r>
              <a:rPr dirty="0" sz="2400" spc="-5"/>
              <a:t>Space</a:t>
            </a:r>
            <a:r>
              <a:rPr dirty="0" sz="2400" spc="-50"/>
              <a:t> </a:t>
            </a:r>
            <a:r>
              <a:rPr dirty="0" sz="2400" spc="-10"/>
              <a:t>Odyssey”</a:t>
            </a:r>
            <a:endParaRPr sz="2400"/>
          </a:p>
        </p:txBody>
      </p:sp>
      <p:sp>
        <p:nvSpPr>
          <p:cNvPr id="3" name="object 3"/>
          <p:cNvSpPr txBox="1"/>
          <p:nvPr/>
        </p:nvSpPr>
        <p:spPr>
          <a:xfrm>
            <a:off x="1533030" y="2852701"/>
            <a:ext cx="7134225" cy="1122680"/>
          </a:xfrm>
          <a:prstGeom prst="rect">
            <a:avLst/>
          </a:prstGeom>
        </p:spPr>
        <p:txBody>
          <a:bodyPr wrap="square" lIns="0" tIns="12700" rIns="0" bIns="0" rtlCol="0" vert="horz">
            <a:spAutoFit/>
          </a:bodyPr>
          <a:lstStyle/>
          <a:p>
            <a:pPr marL="12700" marR="5080">
              <a:lnSpc>
                <a:spcPct val="100000"/>
              </a:lnSpc>
              <a:spcBef>
                <a:spcPts val="100"/>
              </a:spcBef>
              <a:tabLst>
                <a:tab pos="708660" algn="l"/>
                <a:tab pos="3058160" algn="l"/>
                <a:tab pos="5768340" algn="l"/>
              </a:tabLst>
            </a:pPr>
            <a:r>
              <a:rPr dirty="0" sz="1800" spc="-5">
                <a:solidFill>
                  <a:srgbClr val="003265"/>
                </a:solidFill>
                <a:latin typeface="Arial"/>
                <a:cs typeface="Arial"/>
              </a:rPr>
              <a:t>“Good</a:t>
            </a:r>
            <a:r>
              <a:rPr dirty="0" sz="1800">
                <a:solidFill>
                  <a:srgbClr val="003265"/>
                </a:solidFill>
                <a:latin typeface="Arial"/>
                <a:cs typeface="Arial"/>
              </a:rPr>
              <a:t> </a:t>
            </a:r>
            <a:r>
              <a:rPr dirty="0" sz="1800" spc="-10">
                <a:solidFill>
                  <a:srgbClr val="003265"/>
                </a:solidFill>
                <a:latin typeface="Arial"/>
                <a:cs typeface="Arial"/>
              </a:rPr>
              <a:t>afternoon,</a:t>
            </a:r>
            <a:r>
              <a:rPr dirty="0" sz="1800" spc="40">
                <a:solidFill>
                  <a:srgbClr val="003265"/>
                </a:solidFill>
                <a:latin typeface="Arial"/>
                <a:cs typeface="Arial"/>
              </a:rPr>
              <a:t> </a:t>
            </a:r>
            <a:r>
              <a:rPr dirty="0" sz="1800" spc="-10">
                <a:solidFill>
                  <a:srgbClr val="003265"/>
                </a:solidFill>
                <a:latin typeface="Arial"/>
                <a:cs typeface="Arial"/>
              </a:rPr>
              <a:t>gentleman.	</a:t>
            </a:r>
            <a:r>
              <a:rPr dirty="0" sz="1800">
                <a:solidFill>
                  <a:srgbClr val="003265"/>
                </a:solidFill>
                <a:latin typeface="Arial"/>
                <a:cs typeface="Arial"/>
              </a:rPr>
              <a:t>I </a:t>
            </a:r>
            <a:r>
              <a:rPr dirty="0" sz="1800" spc="-5">
                <a:solidFill>
                  <a:srgbClr val="003265"/>
                </a:solidFill>
                <a:latin typeface="Arial"/>
                <a:cs typeface="Arial"/>
              </a:rPr>
              <a:t>am HAL</a:t>
            </a:r>
            <a:r>
              <a:rPr dirty="0" sz="1800" spc="-35">
                <a:solidFill>
                  <a:srgbClr val="003265"/>
                </a:solidFill>
                <a:latin typeface="Arial"/>
                <a:cs typeface="Arial"/>
              </a:rPr>
              <a:t> </a:t>
            </a:r>
            <a:r>
              <a:rPr dirty="0" sz="1800" spc="-10">
                <a:solidFill>
                  <a:srgbClr val="003265"/>
                </a:solidFill>
                <a:latin typeface="Arial"/>
                <a:cs typeface="Arial"/>
              </a:rPr>
              <a:t>9000</a:t>
            </a:r>
            <a:r>
              <a:rPr dirty="0" sz="1800" spc="20">
                <a:solidFill>
                  <a:srgbClr val="003265"/>
                </a:solidFill>
                <a:latin typeface="Arial"/>
                <a:cs typeface="Arial"/>
              </a:rPr>
              <a:t> </a:t>
            </a:r>
            <a:r>
              <a:rPr dirty="0" sz="1800" spc="-20">
                <a:solidFill>
                  <a:srgbClr val="003265"/>
                </a:solidFill>
                <a:latin typeface="Arial"/>
                <a:cs typeface="Arial"/>
              </a:rPr>
              <a:t>computer.	</a:t>
            </a:r>
            <a:r>
              <a:rPr dirty="0" sz="1800">
                <a:solidFill>
                  <a:srgbClr val="003265"/>
                </a:solidFill>
                <a:latin typeface="Arial"/>
                <a:cs typeface="Arial"/>
              </a:rPr>
              <a:t>I </a:t>
            </a:r>
            <a:r>
              <a:rPr dirty="0" sz="1800" spc="-5">
                <a:solidFill>
                  <a:srgbClr val="003265"/>
                </a:solidFill>
                <a:latin typeface="Arial"/>
                <a:cs typeface="Arial"/>
              </a:rPr>
              <a:t>became  </a:t>
            </a:r>
            <a:r>
              <a:rPr dirty="0" sz="1800" spc="-10">
                <a:solidFill>
                  <a:srgbClr val="003265"/>
                </a:solidFill>
                <a:latin typeface="Arial"/>
                <a:cs typeface="Arial"/>
              </a:rPr>
              <a:t>operational </a:t>
            </a:r>
            <a:r>
              <a:rPr dirty="0" sz="1800" spc="-5">
                <a:solidFill>
                  <a:srgbClr val="003265"/>
                </a:solidFill>
                <a:latin typeface="Arial"/>
                <a:cs typeface="Arial"/>
              </a:rPr>
              <a:t>at the HAL </a:t>
            </a:r>
            <a:r>
              <a:rPr dirty="0" sz="1800" spc="-10">
                <a:solidFill>
                  <a:srgbClr val="003265"/>
                </a:solidFill>
                <a:latin typeface="Arial"/>
                <a:cs typeface="Arial"/>
              </a:rPr>
              <a:t>plant </a:t>
            </a:r>
            <a:r>
              <a:rPr dirty="0" sz="1800" spc="-5">
                <a:solidFill>
                  <a:srgbClr val="003265"/>
                </a:solidFill>
                <a:latin typeface="Arial"/>
                <a:cs typeface="Arial"/>
              </a:rPr>
              <a:t>in </a:t>
            </a:r>
            <a:r>
              <a:rPr dirty="0" sz="1800" spc="-10">
                <a:solidFill>
                  <a:srgbClr val="003265"/>
                </a:solidFill>
                <a:latin typeface="Arial"/>
                <a:cs typeface="Arial"/>
              </a:rPr>
              <a:t>Urbana, </a:t>
            </a:r>
            <a:r>
              <a:rPr dirty="0" sz="1800" spc="-5">
                <a:solidFill>
                  <a:srgbClr val="003265"/>
                </a:solidFill>
                <a:latin typeface="Arial"/>
                <a:cs typeface="Arial"/>
              </a:rPr>
              <a:t>Ill., on the 12th of </a:t>
            </a:r>
            <a:r>
              <a:rPr dirty="0" sz="1800" spc="-25">
                <a:solidFill>
                  <a:srgbClr val="003265"/>
                </a:solidFill>
                <a:latin typeface="Arial"/>
                <a:cs typeface="Arial"/>
              </a:rPr>
              <a:t>January,  </a:t>
            </a:r>
            <a:r>
              <a:rPr dirty="0" sz="1800" spc="-10">
                <a:solidFill>
                  <a:srgbClr val="003265"/>
                </a:solidFill>
                <a:latin typeface="Arial"/>
                <a:cs typeface="Arial"/>
              </a:rPr>
              <a:t>1992.	</a:t>
            </a:r>
            <a:r>
              <a:rPr dirty="0" sz="1800">
                <a:solidFill>
                  <a:srgbClr val="003265"/>
                </a:solidFill>
                <a:latin typeface="Arial"/>
                <a:cs typeface="Arial"/>
              </a:rPr>
              <a:t>My </a:t>
            </a:r>
            <a:r>
              <a:rPr dirty="0" sz="1800" spc="-5">
                <a:solidFill>
                  <a:srgbClr val="003265"/>
                </a:solidFill>
                <a:latin typeface="Arial"/>
                <a:cs typeface="Arial"/>
              </a:rPr>
              <a:t>instructor </a:t>
            </a:r>
            <a:r>
              <a:rPr dirty="0" sz="1800" spc="-20">
                <a:solidFill>
                  <a:srgbClr val="003265"/>
                </a:solidFill>
                <a:latin typeface="Arial"/>
                <a:cs typeface="Arial"/>
              </a:rPr>
              <a:t>was </a:t>
            </a:r>
            <a:r>
              <a:rPr dirty="0" sz="1800" spc="-35">
                <a:solidFill>
                  <a:srgbClr val="003265"/>
                </a:solidFill>
                <a:latin typeface="Arial"/>
                <a:cs typeface="Arial"/>
              </a:rPr>
              <a:t>Mr. </a:t>
            </a:r>
            <a:r>
              <a:rPr dirty="0" sz="1800" spc="-10">
                <a:solidFill>
                  <a:srgbClr val="003265"/>
                </a:solidFill>
                <a:latin typeface="Arial"/>
                <a:cs typeface="Arial"/>
              </a:rPr>
              <a:t>Langley and </a:t>
            </a:r>
            <a:r>
              <a:rPr dirty="0" sz="1800" spc="-5">
                <a:solidFill>
                  <a:srgbClr val="003265"/>
                </a:solidFill>
                <a:latin typeface="Arial"/>
                <a:cs typeface="Arial"/>
              </a:rPr>
              <a:t>he </a:t>
            </a:r>
            <a:r>
              <a:rPr dirty="0" sz="1800" spc="-10">
                <a:solidFill>
                  <a:srgbClr val="003265"/>
                </a:solidFill>
                <a:latin typeface="Arial"/>
                <a:cs typeface="Arial"/>
              </a:rPr>
              <a:t>taught </a:t>
            </a:r>
            <a:r>
              <a:rPr dirty="0" sz="1800">
                <a:solidFill>
                  <a:srgbClr val="003265"/>
                </a:solidFill>
                <a:latin typeface="Arial"/>
                <a:cs typeface="Arial"/>
              </a:rPr>
              <a:t>me to </a:t>
            </a:r>
            <a:r>
              <a:rPr dirty="0" sz="1800" spc="-5">
                <a:solidFill>
                  <a:srgbClr val="003265"/>
                </a:solidFill>
                <a:latin typeface="Arial"/>
                <a:cs typeface="Arial"/>
              </a:rPr>
              <a:t>sing </a:t>
            </a:r>
            <a:r>
              <a:rPr dirty="0" sz="1800">
                <a:solidFill>
                  <a:srgbClr val="003265"/>
                </a:solidFill>
                <a:latin typeface="Arial"/>
                <a:cs typeface="Arial"/>
              </a:rPr>
              <a:t>a </a:t>
            </a:r>
            <a:r>
              <a:rPr dirty="0" sz="1800" spc="-10">
                <a:solidFill>
                  <a:srgbClr val="003265"/>
                </a:solidFill>
                <a:latin typeface="Arial"/>
                <a:cs typeface="Arial"/>
              </a:rPr>
              <a:t>song.  </a:t>
            </a:r>
            <a:r>
              <a:rPr dirty="0" sz="1800">
                <a:solidFill>
                  <a:srgbClr val="003265"/>
                </a:solidFill>
                <a:latin typeface="Arial"/>
                <a:cs typeface="Arial"/>
              </a:rPr>
              <a:t>If </a:t>
            </a:r>
            <a:r>
              <a:rPr dirty="0" sz="1800" spc="-10">
                <a:solidFill>
                  <a:srgbClr val="003265"/>
                </a:solidFill>
                <a:latin typeface="Arial"/>
                <a:cs typeface="Arial"/>
              </a:rPr>
              <a:t>you’d </a:t>
            </a:r>
            <a:r>
              <a:rPr dirty="0" sz="1800" spc="-5">
                <a:solidFill>
                  <a:srgbClr val="003265"/>
                </a:solidFill>
                <a:latin typeface="Arial"/>
                <a:cs typeface="Arial"/>
              </a:rPr>
              <a:t>like </a:t>
            </a:r>
            <a:r>
              <a:rPr dirty="0" sz="1800">
                <a:solidFill>
                  <a:srgbClr val="003265"/>
                </a:solidFill>
                <a:latin typeface="Arial"/>
                <a:cs typeface="Arial"/>
              </a:rPr>
              <a:t>to </a:t>
            </a:r>
            <a:r>
              <a:rPr dirty="0" sz="1800" spc="-10">
                <a:solidFill>
                  <a:srgbClr val="003265"/>
                </a:solidFill>
                <a:latin typeface="Arial"/>
                <a:cs typeface="Arial"/>
              </a:rPr>
              <a:t>hear </a:t>
            </a:r>
            <a:r>
              <a:rPr dirty="0" sz="1800" spc="-5">
                <a:solidFill>
                  <a:srgbClr val="003265"/>
                </a:solidFill>
                <a:latin typeface="Arial"/>
                <a:cs typeface="Arial"/>
              </a:rPr>
              <a:t>it, </a:t>
            </a:r>
            <a:r>
              <a:rPr dirty="0" sz="1800">
                <a:solidFill>
                  <a:srgbClr val="003265"/>
                </a:solidFill>
                <a:latin typeface="Arial"/>
                <a:cs typeface="Arial"/>
              </a:rPr>
              <a:t>I </a:t>
            </a:r>
            <a:r>
              <a:rPr dirty="0" sz="1800" spc="-5">
                <a:solidFill>
                  <a:srgbClr val="003265"/>
                </a:solidFill>
                <a:latin typeface="Arial"/>
                <a:cs typeface="Arial"/>
              </a:rPr>
              <a:t>can sing it for</a:t>
            </a:r>
            <a:r>
              <a:rPr dirty="0" sz="1800" spc="55">
                <a:solidFill>
                  <a:srgbClr val="003265"/>
                </a:solidFill>
                <a:latin typeface="Arial"/>
                <a:cs typeface="Arial"/>
              </a:rPr>
              <a:t> </a:t>
            </a:r>
            <a:r>
              <a:rPr dirty="0" sz="1800" spc="-10">
                <a:solidFill>
                  <a:srgbClr val="003265"/>
                </a:solidFill>
                <a:latin typeface="Arial"/>
                <a:cs typeface="Arial"/>
              </a:rPr>
              <a:t>you.”</a:t>
            </a:r>
            <a:endParaRPr sz="1800">
              <a:latin typeface="Arial"/>
              <a:cs typeface="Arial"/>
            </a:endParaRPr>
          </a:p>
        </p:txBody>
      </p:sp>
      <p:sp>
        <p:nvSpPr>
          <p:cNvPr id="4" name="object 4"/>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5" name="object 5"/>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6" name="object 6"/>
          <p:cNvSpPr txBox="1"/>
          <p:nvPr/>
        </p:nvSpPr>
        <p:spPr>
          <a:xfrm>
            <a:off x="4432951" y="5402140"/>
            <a:ext cx="4408170" cy="299720"/>
          </a:xfrm>
          <a:prstGeom prst="rect">
            <a:avLst/>
          </a:prstGeom>
        </p:spPr>
        <p:txBody>
          <a:bodyPr wrap="square" lIns="0" tIns="12700" rIns="0" bIns="0" rtlCol="0" vert="horz">
            <a:spAutoFit/>
          </a:bodyPr>
          <a:lstStyle/>
          <a:p>
            <a:pPr marL="12700">
              <a:lnSpc>
                <a:spcPct val="100000"/>
              </a:lnSpc>
              <a:spcBef>
                <a:spcPts val="100"/>
              </a:spcBef>
            </a:pPr>
            <a:r>
              <a:rPr dirty="0" sz="1800" spc="-35">
                <a:solidFill>
                  <a:srgbClr val="006565"/>
                </a:solidFill>
                <a:latin typeface="Arial"/>
                <a:cs typeface="Arial"/>
              </a:rPr>
              <a:t>HAL’s </a:t>
            </a:r>
            <a:r>
              <a:rPr dirty="0" sz="1800" spc="-5">
                <a:solidFill>
                  <a:srgbClr val="006565"/>
                </a:solidFill>
                <a:latin typeface="Arial"/>
                <a:cs typeface="Arial"/>
              </a:rPr>
              <a:t>last </a:t>
            </a:r>
            <a:r>
              <a:rPr dirty="0" sz="1800" spc="-15">
                <a:solidFill>
                  <a:srgbClr val="006565"/>
                </a:solidFill>
                <a:latin typeface="Arial"/>
                <a:cs typeface="Arial"/>
              </a:rPr>
              <a:t>words, </a:t>
            </a:r>
            <a:r>
              <a:rPr dirty="0" sz="1800" spc="-10">
                <a:solidFill>
                  <a:srgbClr val="006565"/>
                </a:solidFill>
                <a:latin typeface="Arial"/>
                <a:cs typeface="Arial"/>
              </a:rPr>
              <a:t>“2001: </a:t>
            </a:r>
            <a:r>
              <a:rPr dirty="0" sz="1800">
                <a:solidFill>
                  <a:srgbClr val="006565"/>
                </a:solidFill>
                <a:latin typeface="Arial"/>
                <a:cs typeface="Arial"/>
              </a:rPr>
              <a:t>A </a:t>
            </a:r>
            <a:r>
              <a:rPr dirty="0" sz="1800" spc="-5">
                <a:solidFill>
                  <a:srgbClr val="006565"/>
                </a:solidFill>
                <a:latin typeface="Arial"/>
                <a:cs typeface="Arial"/>
              </a:rPr>
              <a:t>Space</a:t>
            </a:r>
            <a:r>
              <a:rPr dirty="0" sz="1800" spc="-90">
                <a:solidFill>
                  <a:srgbClr val="006565"/>
                </a:solidFill>
                <a:latin typeface="Arial"/>
                <a:cs typeface="Arial"/>
              </a:rPr>
              <a:t> </a:t>
            </a:r>
            <a:r>
              <a:rPr dirty="0" sz="1800" spc="-10">
                <a:solidFill>
                  <a:srgbClr val="006565"/>
                </a:solidFill>
                <a:latin typeface="Arial"/>
                <a:cs typeface="Arial"/>
              </a:rPr>
              <a:t>Odyssey”</a:t>
            </a:r>
            <a:endParaRPr sz="1800">
              <a:latin typeface="Arial"/>
              <a:cs typeface="Arial"/>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60</a:t>
            </a:fld>
          </a:p>
        </p:txBody>
      </p:sp>
      <p:sp>
        <p:nvSpPr>
          <p:cNvPr id="8" name="object 8"/>
          <p:cNvSpPr txBox="1"/>
          <p:nvPr/>
        </p:nvSpPr>
        <p:spPr>
          <a:xfrm>
            <a:off x="6732481" y="6924609"/>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387600" cy="574040"/>
          </a:xfrm>
          <a:prstGeom prst="rect"/>
        </p:spPr>
        <p:txBody>
          <a:bodyPr wrap="square" lIns="0" tIns="12700" rIns="0" bIns="0" rtlCol="0" vert="horz">
            <a:spAutoFit/>
          </a:bodyPr>
          <a:lstStyle/>
          <a:p>
            <a:pPr marL="12700">
              <a:lnSpc>
                <a:spcPct val="100000"/>
              </a:lnSpc>
              <a:spcBef>
                <a:spcPts val="100"/>
              </a:spcBef>
            </a:pPr>
            <a:r>
              <a:rPr dirty="0" spc="-5"/>
              <a:t>Turing</a:t>
            </a:r>
            <a:r>
              <a:rPr dirty="0" spc="-80"/>
              <a:t> </a:t>
            </a:r>
            <a:r>
              <a:rPr dirty="0"/>
              <a:t>test</a:t>
            </a:r>
          </a:p>
        </p:txBody>
      </p:sp>
      <p:grpSp>
        <p:nvGrpSpPr>
          <p:cNvPr id="3" name="object 3"/>
          <p:cNvGrpSpPr/>
          <p:nvPr/>
        </p:nvGrpSpPr>
        <p:grpSpPr>
          <a:xfrm>
            <a:off x="1835264" y="1987631"/>
            <a:ext cx="6821170" cy="1905000"/>
            <a:chOff x="1835264" y="1987631"/>
            <a:chExt cx="6821170" cy="1905000"/>
          </a:xfrm>
        </p:grpSpPr>
        <p:sp>
          <p:nvSpPr>
            <p:cNvPr id="4" name="object 4"/>
            <p:cNvSpPr/>
            <p:nvPr/>
          </p:nvSpPr>
          <p:spPr>
            <a:xfrm>
              <a:off x="1835264" y="2598724"/>
              <a:ext cx="2113915" cy="1275715"/>
            </a:xfrm>
            <a:custGeom>
              <a:avLst/>
              <a:gdLst/>
              <a:ahLst/>
              <a:cxnLst/>
              <a:rect l="l" t="t" r="r" b="b"/>
              <a:pathLst>
                <a:path w="2113915" h="1275714">
                  <a:moveTo>
                    <a:pt x="2113602" y="0"/>
                  </a:moveTo>
                  <a:lnTo>
                    <a:pt x="1555878" y="91439"/>
                  </a:lnTo>
                  <a:lnTo>
                    <a:pt x="531827" y="281909"/>
                  </a:lnTo>
                  <a:lnTo>
                    <a:pt x="0" y="408401"/>
                  </a:lnTo>
                  <a:lnTo>
                    <a:pt x="114287" y="708599"/>
                  </a:lnTo>
                  <a:lnTo>
                    <a:pt x="691838" y="990508"/>
                  </a:lnTo>
                  <a:lnTo>
                    <a:pt x="1072801" y="1135288"/>
                  </a:lnTo>
                  <a:lnTo>
                    <a:pt x="1523874" y="1275466"/>
                  </a:lnTo>
                  <a:lnTo>
                    <a:pt x="1683864" y="1002700"/>
                  </a:lnTo>
                  <a:lnTo>
                    <a:pt x="1833216" y="720791"/>
                  </a:lnTo>
                  <a:lnTo>
                    <a:pt x="1979520" y="365729"/>
                  </a:lnTo>
                  <a:lnTo>
                    <a:pt x="2113602" y="0"/>
                  </a:lnTo>
                  <a:close/>
                </a:path>
              </a:pathLst>
            </a:custGeom>
            <a:solidFill>
              <a:srgbClr val="4CB1ED"/>
            </a:solidFill>
          </p:spPr>
          <p:txBody>
            <a:bodyPr wrap="square" lIns="0" tIns="0" rIns="0" bIns="0" rtlCol="0"/>
            <a:lstStyle/>
            <a:p/>
          </p:txBody>
        </p:sp>
        <p:sp>
          <p:nvSpPr>
            <p:cNvPr id="5" name="object 5"/>
            <p:cNvSpPr/>
            <p:nvPr/>
          </p:nvSpPr>
          <p:spPr>
            <a:xfrm>
              <a:off x="1978508" y="1990679"/>
              <a:ext cx="1907874" cy="161684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978508" y="3453597"/>
              <a:ext cx="1908175" cy="160020"/>
            </a:xfrm>
            <a:custGeom>
              <a:avLst/>
              <a:gdLst/>
              <a:ahLst/>
              <a:cxnLst/>
              <a:rect l="l" t="t" r="r" b="b"/>
              <a:pathLst>
                <a:path w="1908175" h="160020">
                  <a:moveTo>
                    <a:pt x="0" y="0"/>
                  </a:moveTo>
                  <a:lnTo>
                    <a:pt x="71615" y="106680"/>
                  </a:lnTo>
                  <a:lnTo>
                    <a:pt x="227051" y="120396"/>
                  </a:lnTo>
                  <a:lnTo>
                    <a:pt x="405347" y="134112"/>
                  </a:lnTo>
                  <a:lnTo>
                    <a:pt x="635450" y="146304"/>
                  </a:lnTo>
                  <a:lnTo>
                    <a:pt x="908221" y="155448"/>
                  </a:lnTo>
                  <a:lnTo>
                    <a:pt x="1212991" y="160020"/>
                  </a:lnTo>
                  <a:lnTo>
                    <a:pt x="1544430" y="147828"/>
                  </a:lnTo>
                  <a:lnTo>
                    <a:pt x="1354723" y="147828"/>
                  </a:lnTo>
                  <a:lnTo>
                    <a:pt x="793933" y="137160"/>
                  </a:lnTo>
                  <a:lnTo>
                    <a:pt x="452582" y="114300"/>
                  </a:lnTo>
                  <a:lnTo>
                    <a:pt x="268199" y="97536"/>
                  </a:lnTo>
                  <a:lnTo>
                    <a:pt x="74663" y="76200"/>
                  </a:lnTo>
                  <a:lnTo>
                    <a:pt x="79235" y="7620"/>
                  </a:lnTo>
                  <a:lnTo>
                    <a:pt x="0" y="0"/>
                  </a:lnTo>
                  <a:close/>
                </a:path>
                <a:path w="1908175" h="160020">
                  <a:moveTo>
                    <a:pt x="1843896" y="97536"/>
                  </a:moveTo>
                  <a:lnTo>
                    <a:pt x="1849992" y="126492"/>
                  </a:lnTo>
                  <a:lnTo>
                    <a:pt x="1718928" y="135636"/>
                  </a:lnTo>
                  <a:lnTo>
                    <a:pt x="1565004" y="143256"/>
                  </a:lnTo>
                  <a:lnTo>
                    <a:pt x="1354723" y="147828"/>
                  </a:lnTo>
                  <a:lnTo>
                    <a:pt x="1544430" y="147828"/>
                  </a:lnTo>
                  <a:lnTo>
                    <a:pt x="1875870" y="135636"/>
                  </a:lnTo>
                  <a:lnTo>
                    <a:pt x="1907874" y="102108"/>
                  </a:lnTo>
                  <a:lnTo>
                    <a:pt x="1843896" y="97536"/>
                  </a:lnTo>
                  <a:close/>
                </a:path>
              </a:pathLst>
            </a:custGeom>
            <a:solidFill>
              <a:srgbClr val="000000"/>
            </a:solidFill>
          </p:spPr>
          <p:txBody>
            <a:bodyPr wrap="square" lIns="0" tIns="0" rIns="0" bIns="0" rtlCol="0"/>
            <a:lstStyle/>
            <a:p/>
          </p:txBody>
        </p:sp>
        <p:sp>
          <p:nvSpPr>
            <p:cNvPr id="7" name="object 7"/>
            <p:cNvSpPr/>
            <p:nvPr/>
          </p:nvSpPr>
          <p:spPr>
            <a:xfrm>
              <a:off x="2085176" y="1987631"/>
              <a:ext cx="1641216" cy="1502542"/>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3552657" y="3564849"/>
              <a:ext cx="264160" cy="27940"/>
            </a:xfrm>
            <a:custGeom>
              <a:avLst/>
              <a:gdLst/>
              <a:ahLst/>
              <a:cxnLst/>
              <a:rect l="l" t="t" r="r" b="b"/>
              <a:pathLst>
                <a:path w="264160" h="27939">
                  <a:moveTo>
                    <a:pt x="262128" y="0"/>
                  </a:moveTo>
                  <a:lnTo>
                    <a:pt x="0" y="27432"/>
                  </a:lnTo>
                  <a:lnTo>
                    <a:pt x="263652" y="10668"/>
                  </a:lnTo>
                  <a:lnTo>
                    <a:pt x="262128" y="0"/>
                  </a:lnTo>
                  <a:close/>
                </a:path>
              </a:pathLst>
            </a:custGeom>
            <a:solidFill>
              <a:srgbClr val="000000"/>
            </a:solidFill>
          </p:spPr>
          <p:txBody>
            <a:bodyPr wrap="square" lIns="0" tIns="0" rIns="0" bIns="0" rtlCol="0"/>
            <a:lstStyle/>
            <a:p/>
          </p:txBody>
        </p:sp>
        <p:sp>
          <p:nvSpPr>
            <p:cNvPr id="9" name="object 9"/>
            <p:cNvSpPr/>
            <p:nvPr/>
          </p:nvSpPr>
          <p:spPr>
            <a:xfrm>
              <a:off x="3663899" y="2597200"/>
              <a:ext cx="2077085" cy="1295400"/>
            </a:xfrm>
            <a:custGeom>
              <a:avLst/>
              <a:gdLst/>
              <a:ahLst/>
              <a:cxnLst/>
              <a:rect l="l" t="t" r="r" b="b"/>
              <a:pathLst>
                <a:path w="2077085" h="1295400">
                  <a:moveTo>
                    <a:pt x="1685734" y="1295285"/>
                  </a:moveTo>
                  <a:lnTo>
                    <a:pt x="1524" y="985939"/>
                  </a:lnTo>
                  <a:lnTo>
                    <a:pt x="0" y="996607"/>
                  </a:lnTo>
                  <a:lnTo>
                    <a:pt x="1626133" y="1295285"/>
                  </a:lnTo>
                  <a:lnTo>
                    <a:pt x="1685734" y="1295285"/>
                  </a:lnTo>
                  <a:close/>
                </a:path>
                <a:path w="2077085" h="1295400">
                  <a:moveTo>
                    <a:pt x="2077034" y="0"/>
                  </a:moveTo>
                  <a:lnTo>
                    <a:pt x="2038934" y="0"/>
                  </a:lnTo>
                  <a:lnTo>
                    <a:pt x="2038934" y="1295285"/>
                  </a:lnTo>
                  <a:lnTo>
                    <a:pt x="2077034" y="1295285"/>
                  </a:lnTo>
                  <a:lnTo>
                    <a:pt x="2077034" y="0"/>
                  </a:lnTo>
                  <a:close/>
                </a:path>
              </a:pathLst>
            </a:custGeom>
            <a:solidFill>
              <a:srgbClr val="003265"/>
            </a:solidFill>
          </p:spPr>
          <p:txBody>
            <a:bodyPr wrap="square" lIns="0" tIns="0" rIns="0" bIns="0" rtlCol="0"/>
            <a:lstStyle/>
            <a:p/>
          </p:txBody>
        </p:sp>
        <p:sp>
          <p:nvSpPr>
            <p:cNvPr id="10" name="object 10"/>
            <p:cNvSpPr/>
            <p:nvPr/>
          </p:nvSpPr>
          <p:spPr>
            <a:xfrm>
              <a:off x="8282757" y="3511509"/>
              <a:ext cx="373380" cy="381000"/>
            </a:xfrm>
            <a:custGeom>
              <a:avLst/>
              <a:gdLst/>
              <a:ahLst/>
              <a:cxnLst/>
              <a:rect l="l" t="t" r="r" b="b"/>
              <a:pathLst>
                <a:path w="373379" h="381000">
                  <a:moveTo>
                    <a:pt x="51816" y="24383"/>
                  </a:moveTo>
                  <a:lnTo>
                    <a:pt x="51816" y="65531"/>
                  </a:lnTo>
                  <a:lnTo>
                    <a:pt x="54864" y="83819"/>
                  </a:lnTo>
                  <a:lnTo>
                    <a:pt x="59436" y="103631"/>
                  </a:lnTo>
                  <a:lnTo>
                    <a:pt x="60960" y="126491"/>
                  </a:lnTo>
                  <a:lnTo>
                    <a:pt x="51816" y="219455"/>
                  </a:lnTo>
                  <a:lnTo>
                    <a:pt x="12192" y="224027"/>
                  </a:lnTo>
                  <a:lnTo>
                    <a:pt x="4572" y="249935"/>
                  </a:lnTo>
                  <a:lnTo>
                    <a:pt x="0" y="272795"/>
                  </a:lnTo>
                  <a:lnTo>
                    <a:pt x="0" y="297179"/>
                  </a:lnTo>
                  <a:lnTo>
                    <a:pt x="1524" y="323087"/>
                  </a:lnTo>
                  <a:lnTo>
                    <a:pt x="1524" y="344393"/>
                  </a:lnTo>
                  <a:lnTo>
                    <a:pt x="6096" y="350489"/>
                  </a:lnTo>
                  <a:lnTo>
                    <a:pt x="12192" y="370301"/>
                  </a:lnTo>
                  <a:lnTo>
                    <a:pt x="23927" y="380969"/>
                  </a:lnTo>
                  <a:lnTo>
                    <a:pt x="370200" y="380969"/>
                  </a:lnTo>
                  <a:lnTo>
                    <a:pt x="373349" y="286511"/>
                  </a:lnTo>
                  <a:lnTo>
                    <a:pt x="368777" y="265175"/>
                  </a:lnTo>
                  <a:lnTo>
                    <a:pt x="329153" y="265175"/>
                  </a:lnTo>
                  <a:lnTo>
                    <a:pt x="333725" y="146303"/>
                  </a:lnTo>
                  <a:lnTo>
                    <a:pt x="329153" y="106679"/>
                  </a:lnTo>
                  <a:lnTo>
                    <a:pt x="327629" y="83819"/>
                  </a:lnTo>
                  <a:lnTo>
                    <a:pt x="323580" y="36575"/>
                  </a:lnTo>
                  <a:lnTo>
                    <a:pt x="82296" y="36575"/>
                  </a:lnTo>
                  <a:lnTo>
                    <a:pt x="51816" y="24383"/>
                  </a:lnTo>
                  <a:close/>
                </a:path>
                <a:path w="373379" h="381000">
                  <a:moveTo>
                    <a:pt x="112776" y="10667"/>
                  </a:moveTo>
                  <a:lnTo>
                    <a:pt x="92964" y="10667"/>
                  </a:lnTo>
                  <a:lnTo>
                    <a:pt x="82296" y="36575"/>
                  </a:lnTo>
                  <a:lnTo>
                    <a:pt x="280385" y="36575"/>
                  </a:lnTo>
                  <a:lnTo>
                    <a:pt x="275408" y="30479"/>
                  </a:lnTo>
                  <a:lnTo>
                    <a:pt x="124968" y="30479"/>
                  </a:lnTo>
                  <a:lnTo>
                    <a:pt x="112776" y="10667"/>
                  </a:lnTo>
                  <a:close/>
                </a:path>
                <a:path w="373379" h="381000">
                  <a:moveTo>
                    <a:pt x="300197" y="10667"/>
                  </a:moveTo>
                  <a:lnTo>
                    <a:pt x="294101" y="15239"/>
                  </a:lnTo>
                  <a:lnTo>
                    <a:pt x="280385" y="36575"/>
                  </a:lnTo>
                  <a:lnTo>
                    <a:pt x="323580" y="36575"/>
                  </a:lnTo>
                  <a:lnTo>
                    <a:pt x="323057" y="30479"/>
                  </a:lnTo>
                  <a:lnTo>
                    <a:pt x="323057" y="19811"/>
                  </a:lnTo>
                  <a:lnTo>
                    <a:pt x="300197" y="10667"/>
                  </a:lnTo>
                  <a:close/>
                </a:path>
                <a:path w="373379" h="381000">
                  <a:moveTo>
                    <a:pt x="149352" y="4571"/>
                  </a:moveTo>
                  <a:lnTo>
                    <a:pt x="134112" y="30479"/>
                  </a:lnTo>
                  <a:lnTo>
                    <a:pt x="275408" y="30479"/>
                  </a:lnTo>
                  <a:lnTo>
                    <a:pt x="270432" y="24383"/>
                  </a:lnTo>
                  <a:lnTo>
                    <a:pt x="227076" y="24383"/>
                  </a:lnTo>
                  <a:lnTo>
                    <a:pt x="224790" y="19811"/>
                  </a:lnTo>
                  <a:lnTo>
                    <a:pt x="178308" y="19811"/>
                  </a:lnTo>
                  <a:lnTo>
                    <a:pt x="167640" y="7619"/>
                  </a:lnTo>
                  <a:lnTo>
                    <a:pt x="149352" y="4571"/>
                  </a:lnTo>
                  <a:close/>
                </a:path>
                <a:path w="373379" h="381000">
                  <a:moveTo>
                    <a:pt x="245364" y="7619"/>
                  </a:moveTo>
                  <a:lnTo>
                    <a:pt x="227076" y="24383"/>
                  </a:lnTo>
                  <a:lnTo>
                    <a:pt x="270432" y="24383"/>
                  </a:lnTo>
                  <a:lnTo>
                    <a:pt x="266700" y="19811"/>
                  </a:lnTo>
                  <a:lnTo>
                    <a:pt x="245364" y="7619"/>
                  </a:lnTo>
                  <a:close/>
                </a:path>
                <a:path w="373379" h="381000">
                  <a:moveTo>
                    <a:pt x="202692" y="0"/>
                  </a:moveTo>
                  <a:lnTo>
                    <a:pt x="193547" y="0"/>
                  </a:lnTo>
                  <a:lnTo>
                    <a:pt x="178308" y="19811"/>
                  </a:lnTo>
                  <a:lnTo>
                    <a:pt x="224790" y="19811"/>
                  </a:lnTo>
                  <a:lnTo>
                    <a:pt x="222504" y="15239"/>
                  </a:lnTo>
                  <a:lnTo>
                    <a:pt x="202692" y="0"/>
                  </a:lnTo>
                  <a:close/>
                </a:path>
              </a:pathLst>
            </a:custGeom>
            <a:solidFill>
              <a:srgbClr val="000000"/>
            </a:solidFill>
          </p:spPr>
          <p:txBody>
            <a:bodyPr wrap="square" lIns="0" tIns="0" rIns="0" bIns="0" rtlCol="0"/>
            <a:lstStyle/>
            <a:p/>
          </p:txBody>
        </p:sp>
        <p:sp>
          <p:nvSpPr>
            <p:cNvPr id="11" name="object 11"/>
            <p:cNvSpPr/>
            <p:nvPr/>
          </p:nvSpPr>
          <p:spPr>
            <a:xfrm>
              <a:off x="8324682" y="3794973"/>
              <a:ext cx="318135" cy="97790"/>
            </a:xfrm>
            <a:custGeom>
              <a:avLst/>
              <a:gdLst/>
              <a:ahLst/>
              <a:cxnLst/>
              <a:rect l="l" t="t" r="r" b="b"/>
              <a:pathLst>
                <a:path w="318134" h="97789">
                  <a:moveTo>
                    <a:pt x="302467" y="0"/>
                  </a:moveTo>
                  <a:lnTo>
                    <a:pt x="268939" y="39623"/>
                  </a:lnTo>
                  <a:lnTo>
                    <a:pt x="258271" y="39623"/>
                  </a:lnTo>
                  <a:lnTo>
                    <a:pt x="258271" y="21335"/>
                  </a:lnTo>
                  <a:lnTo>
                    <a:pt x="233887" y="24383"/>
                  </a:lnTo>
                  <a:lnTo>
                    <a:pt x="220202" y="25907"/>
                  </a:lnTo>
                  <a:lnTo>
                    <a:pt x="208010" y="27431"/>
                  </a:lnTo>
                  <a:lnTo>
                    <a:pt x="194294" y="27431"/>
                  </a:lnTo>
                  <a:lnTo>
                    <a:pt x="157718" y="32003"/>
                  </a:lnTo>
                  <a:lnTo>
                    <a:pt x="130286" y="36575"/>
                  </a:lnTo>
                  <a:lnTo>
                    <a:pt x="121142" y="36575"/>
                  </a:lnTo>
                  <a:lnTo>
                    <a:pt x="113522" y="38099"/>
                  </a:lnTo>
                  <a:lnTo>
                    <a:pt x="104378" y="39623"/>
                  </a:lnTo>
                  <a:lnTo>
                    <a:pt x="87614" y="39623"/>
                  </a:lnTo>
                  <a:lnTo>
                    <a:pt x="75422" y="80741"/>
                  </a:lnTo>
                  <a:lnTo>
                    <a:pt x="67802" y="85313"/>
                  </a:lnTo>
                  <a:lnTo>
                    <a:pt x="58658" y="88361"/>
                  </a:lnTo>
                  <a:lnTo>
                    <a:pt x="47990" y="91409"/>
                  </a:lnTo>
                  <a:lnTo>
                    <a:pt x="28178" y="91409"/>
                  </a:lnTo>
                  <a:lnTo>
                    <a:pt x="19034" y="88361"/>
                  </a:lnTo>
                  <a:lnTo>
                    <a:pt x="746" y="85313"/>
                  </a:lnTo>
                  <a:lnTo>
                    <a:pt x="0" y="97505"/>
                  </a:lnTo>
                  <a:lnTo>
                    <a:pt x="311119" y="97505"/>
                  </a:lnTo>
                  <a:lnTo>
                    <a:pt x="317707" y="22859"/>
                  </a:lnTo>
                  <a:lnTo>
                    <a:pt x="302467" y="0"/>
                  </a:lnTo>
                  <a:close/>
                </a:path>
              </a:pathLst>
            </a:custGeom>
            <a:solidFill>
              <a:srgbClr val="E5A498"/>
            </a:solidFill>
          </p:spPr>
          <p:txBody>
            <a:bodyPr wrap="square" lIns="0" tIns="0" rIns="0" bIns="0" rtlCol="0"/>
            <a:lstStyle/>
            <a:p/>
          </p:txBody>
        </p:sp>
        <p:sp>
          <p:nvSpPr>
            <p:cNvPr id="12" name="object 12"/>
            <p:cNvSpPr/>
            <p:nvPr/>
          </p:nvSpPr>
          <p:spPr>
            <a:xfrm>
              <a:off x="8589878" y="3842186"/>
              <a:ext cx="34290" cy="50800"/>
            </a:xfrm>
            <a:custGeom>
              <a:avLst/>
              <a:gdLst/>
              <a:ahLst/>
              <a:cxnLst/>
              <a:rect l="l" t="t" r="r" b="b"/>
              <a:pathLst>
                <a:path w="34290" h="50800">
                  <a:moveTo>
                    <a:pt x="15936" y="0"/>
                  </a:moveTo>
                  <a:lnTo>
                    <a:pt x="2220" y="24383"/>
                  </a:lnTo>
                  <a:lnTo>
                    <a:pt x="0" y="50292"/>
                  </a:lnTo>
                  <a:lnTo>
                    <a:pt x="32918" y="50292"/>
                  </a:lnTo>
                  <a:lnTo>
                    <a:pt x="34224" y="44195"/>
                  </a:lnTo>
                  <a:lnTo>
                    <a:pt x="29652" y="21335"/>
                  </a:lnTo>
                  <a:lnTo>
                    <a:pt x="15936" y="0"/>
                  </a:lnTo>
                  <a:close/>
                </a:path>
              </a:pathLst>
            </a:custGeom>
            <a:solidFill>
              <a:srgbClr val="000000"/>
            </a:solidFill>
          </p:spPr>
          <p:txBody>
            <a:bodyPr wrap="square" lIns="0" tIns="0" rIns="0" bIns="0" rtlCol="0"/>
            <a:lstStyle/>
            <a:p/>
          </p:txBody>
        </p:sp>
        <p:sp>
          <p:nvSpPr>
            <p:cNvPr id="13" name="object 13"/>
            <p:cNvSpPr/>
            <p:nvPr/>
          </p:nvSpPr>
          <p:spPr>
            <a:xfrm>
              <a:off x="8302568" y="3548085"/>
              <a:ext cx="298673" cy="318485"/>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7375567" y="3651717"/>
              <a:ext cx="433705" cy="241300"/>
            </a:xfrm>
            <a:custGeom>
              <a:avLst/>
              <a:gdLst/>
              <a:ahLst/>
              <a:cxnLst/>
              <a:rect l="l" t="t" r="r" b="b"/>
              <a:pathLst>
                <a:path w="433704" h="241300">
                  <a:moveTo>
                    <a:pt x="337274" y="0"/>
                  </a:moveTo>
                  <a:lnTo>
                    <a:pt x="315938" y="1523"/>
                  </a:lnTo>
                  <a:lnTo>
                    <a:pt x="296126" y="3047"/>
                  </a:lnTo>
                  <a:lnTo>
                    <a:pt x="274790" y="6095"/>
                  </a:lnTo>
                  <a:lnTo>
                    <a:pt x="169634" y="6095"/>
                  </a:lnTo>
                  <a:lnTo>
                    <a:pt x="148298" y="4571"/>
                  </a:lnTo>
                  <a:lnTo>
                    <a:pt x="128486" y="3047"/>
                  </a:lnTo>
                  <a:lnTo>
                    <a:pt x="107150" y="3047"/>
                  </a:lnTo>
                  <a:lnTo>
                    <a:pt x="64478" y="0"/>
                  </a:lnTo>
                  <a:lnTo>
                    <a:pt x="2025" y="0"/>
                  </a:lnTo>
                  <a:lnTo>
                    <a:pt x="501" y="222473"/>
                  </a:lnTo>
                  <a:lnTo>
                    <a:pt x="0" y="240761"/>
                  </a:lnTo>
                  <a:lnTo>
                    <a:pt x="433642" y="240761"/>
                  </a:lnTo>
                  <a:lnTo>
                    <a:pt x="425666" y="178307"/>
                  </a:lnTo>
                  <a:lnTo>
                    <a:pt x="419570" y="167639"/>
                  </a:lnTo>
                  <a:lnTo>
                    <a:pt x="413474" y="158495"/>
                  </a:lnTo>
                  <a:lnTo>
                    <a:pt x="407378" y="150875"/>
                  </a:lnTo>
                  <a:lnTo>
                    <a:pt x="402806" y="144779"/>
                  </a:lnTo>
                  <a:lnTo>
                    <a:pt x="398234" y="137159"/>
                  </a:lnTo>
                  <a:lnTo>
                    <a:pt x="393662" y="128015"/>
                  </a:lnTo>
                  <a:lnTo>
                    <a:pt x="390614" y="117347"/>
                  </a:lnTo>
                  <a:lnTo>
                    <a:pt x="389090" y="103631"/>
                  </a:lnTo>
                  <a:lnTo>
                    <a:pt x="352514" y="96011"/>
                  </a:lnTo>
                  <a:lnTo>
                    <a:pt x="347942" y="6095"/>
                  </a:lnTo>
                  <a:lnTo>
                    <a:pt x="337274" y="0"/>
                  </a:lnTo>
                  <a:close/>
                </a:path>
              </a:pathLst>
            </a:custGeom>
            <a:solidFill>
              <a:srgbClr val="000000"/>
            </a:solidFill>
          </p:spPr>
          <p:txBody>
            <a:bodyPr wrap="square" lIns="0" tIns="0" rIns="0" bIns="0" rtlCol="0"/>
            <a:lstStyle/>
            <a:p/>
          </p:txBody>
        </p:sp>
        <p:sp>
          <p:nvSpPr>
            <p:cNvPr id="15" name="object 15"/>
            <p:cNvSpPr/>
            <p:nvPr/>
          </p:nvSpPr>
          <p:spPr>
            <a:xfrm>
              <a:off x="7403871" y="3673055"/>
              <a:ext cx="340995" cy="219710"/>
            </a:xfrm>
            <a:custGeom>
              <a:avLst/>
              <a:gdLst/>
              <a:ahLst/>
              <a:cxnLst/>
              <a:rect l="l" t="t" r="r" b="b"/>
              <a:pathLst>
                <a:path w="340995" h="219710">
                  <a:moveTo>
                    <a:pt x="308965" y="94488"/>
                  </a:moveTo>
                  <a:lnTo>
                    <a:pt x="307441" y="68580"/>
                  </a:lnTo>
                  <a:lnTo>
                    <a:pt x="307441" y="45720"/>
                  </a:lnTo>
                  <a:lnTo>
                    <a:pt x="304393" y="22860"/>
                  </a:lnTo>
                  <a:lnTo>
                    <a:pt x="295249" y="0"/>
                  </a:lnTo>
                  <a:lnTo>
                    <a:pt x="2667" y="3048"/>
                  </a:lnTo>
                  <a:lnTo>
                    <a:pt x="2667" y="138684"/>
                  </a:lnTo>
                  <a:lnTo>
                    <a:pt x="0" y="219430"/>
                  </a:lnTo>
                  <a:lnTo>
                    <a:pt x="308965" y="219430"/>
                  </a:lnTo>
                  <a:lnTo>
                    <a:pt x="308965" y="94488"/>
                  </a:lnTo>
                  <a:close/>
                </a:path>
                <a:path w="340995" h="219710">
                  <a:moveTo>
                    <a:pt x="340969" y="109728"/>
                  </a:moveTo>
                  <a:lnTo>
                    <a:pt x="330301" y="103632"/>
                  </a:lnTo>
                  <a:lnTo>
                    <a:pt x="328993" y="219430"/>
                  </a:lnTo>
                  <a:lnTo>
                    <a:pt x="339991" y="219430"/>
                  </a:lnTo>
                  <a:lnTo>
                    <a:pt x="340969" y="109728"/>
                  </a:lnTo>
                  <a:close/>
                </a:path>
              </a:pathLst>
            </a:custGeom>
            <a:solidFill>
              <a:srgbClr val="656565"/>
            </a:solidFill>
          </p:spPr>
          <p:txBody>
            <a:bodyPr wrap="square" lIns="0" tIns="0" rIns="0" bIns="0" rtlCol="0"/>
            <a:lstStyle/>
            <a:p/>
          </p:txBody>
        </p:sp>
        <p:sp>
          <p:nvSpPr>
            <p:cNvPr id="16" name="object 16"/>
            <p:cNvSpPr/>
            <p:nvPr/>
          </p:nvSpPr>
          <p:spPr>
            <a:xfrm>
              <a:off x="7764657" y="3816309"/>
              <a:ext cx="33020" cy="76200"/>
            </a:xfrm>
            <a:custGeom>
              <a:avLst/>
              <a:gdLst/>
              <a:ahLst/>
              <a:cxnLst/>
              <a:rect l="l" t="t" r="r" b="b"/>
              <a:pathLst>
                <a:path w="33020" h="76200">
                  <a:moveTo>
                    <a:pt x="0" y="0"/>
                  </a:moveTo>
                  <a:lnTo>
                    <a:pt x="0" y="76169"/>
                  </a:lnTo>
                  <a:lnTo>
                    <a:pt x="32405" y="76169"/>
                  </a:lnTo>
                  <a:lnTo>
                    <a:pt x="24383" y="38069"/>
                  </a:lnTo>
                  <a:lnTo>
                    <a:pt x="15239" y="6095"/>
                  </a:lnTo>
                  <a:lnTo>
                    <a:pt x="0" y="0"/>
                  </a:lnTo>
                  <a:close/>
                </a:path>
              </a:pathLst>
            </a:custGeom>
            <a:solidFill>
              <a:srgbClr val="00CCFF"/>
            </a:solidFill>
          </p:spPr>
          <p:txBody>
            <a:bodyPr wrap="square" lIns="0" tIns="0" rIns="0" bIns="0" rtlCol="0"/>
            <a:lstStyle/>
            <a:p/>
          </p:txBody>
        </p:sp>
        <p:sp>
          <p:nvSpPr>
            <p:cNvPr id="17" name="object 17"/>
            <p:cNvSpPr/>
            <p:nvPr/>
          </p:nvSpPr>
          <p:spPr>
            <a:xfrm>
              <a:off x="7848447" y="3830025"/>
              <a:ext cx="66040" cy="62865"/>
            </a:xfrm>
            <a:custGeom>
              <a:avLst/>
              <a:gdLst/>
              <a:ahLst/>
              <a:cxnLst/>
              <a:rect l="l" t="t" r="r" b="b"/>
              <a:pathLst>
                <a:path w="66040" h="62864">
                  <a:moveTo>
                    <a:pt x="65531" y="0"/>
                  </a:moveTo>
                  <a:lnTo>
                    <a:pt x="0" y="12161"/>
                  </a:lnTo>
                  <a:lnTo>
                    <a:pt x="3047" y="36545"/>
                  </a:lnTo>
                  <a:lnTo>
                    <a:pt x="3047" y="56357"/>
                  </a:lnTo>
                  <a:lnTo>
                    <a:pt x="3725" y="62453"/>
                  </a:lnTo>
                  <a:lnTo>
                    <a:pt x="17992" y="62453"/>
                  </a:lnTo>
                  <a:lnTo>
                    <a:pt x="65531" y="0"/>
                  </a:lnTo>
                  <a:close/>
                </a:path>
              </a:pathLst>
            </a:custGeom>
            <a:solidFill>
              <a:srgbClr val="326598"/>
            </a:solidFill>
          </p:spPr>
          <p:txBody>
            <a:bodyPr wrap="square" lIns="0" tIns="0" rIns="0" bIns="0" rtlCol="0"/>
            <a:lstStyle/>
            <a:p/>
          </p:txBody>
        </p:sp>
      </p:grpSp>
      <p:sp>
        <p:nvSpPr>
          <p:cNvPr id="18" name="object 18"/>
          <p:cNvSpPr txBox="1"/>
          <p:nvPr/>
        </p:nvSpPr>
        <p:spPr>
          <a:xfrm>
            <a:off x="1304443" y="3619198"/>
            <a:ext cx="117919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Verdana"/>
                <a:cs typeface="Verdana"/>
              </a:rPr>
              <a:t>AI</a:t>
            </a:r>
            <a:r>
              <a:rPr dirty="0" sz="1800" spc="-85">
                <a:solidFill>
                  <a:srgbClr val="003265"/>
                </a:solidFill>
                <a:latin typeface="Verdana"/>
                <a:cs typeface="Verdana"/>
              </a:rPr>
              <a:t> </a:t>
            </a:r>
            <a:r>
              <a:rPr dirty="0" sz="1800" spc="-5">
                <a:solidFill>
                  <a:srgbClr val="003265"/>
                </a:solidFill>
                <a:latin typeface="Verdana"/>
                <a:cs typeface="Verdana"/>
              </a:rPr>
              <a:t>system</a:t>
            </a:r>
            <a:endParaRPr sz="1800">
              <a:latin typeface="Verdana"/>
              <a:cs typeface="Verdana"/>
            </a:endParaRPr>
          </a:p>
        </p:txBody>
      </p:sp>
      <p:sp>
        <p:nvSpPr>
          <p:cNvPr id="19" name="object 19"/>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grpSp>
        <p:nvGrpSpPr>
          <p:cNvPr id="20" name="object 20"/>
          <p:cNvGrpSpPr/>
          <p:nvPr/>
        </p:nvGrpSpPr>
        <p:grpSpPr>
          <a:xfrm>
            <a:off x="1225710" y="3892479"/>
            <a:ext cx="8381365" cy="3429000"/>
            <a:chOff x="1225710" y="3892479"/>
            <a:chExt cx="8381365" cy="3429000"/>
          </a:xfrm>
        </p:grpSpPr>
        <p:sp>
          <p:nvSpPr>
            <p:cNvPr id="21" name="object 21"/>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22" name="object 22"/>
            <p:cNvSpPr/>
            <p:nvPr/>
          </p:nvSpPr>
          <p:spPr>
            <a:xfrm>
              <a:off x="7092635" y="3892479"/>
              <a:ext cx="1760067" cy="1572645"/>
            </a:xfrm>
            <a:prstGeom prst="rect">
              <a:avLst/>
            </a:prstGeom>
            <a:blipFill>
              <a:blip r:embed="rId5" cstate="print"/>
              <a:stretch>
                <a:fillRect/>
              </a:stretch>
            </a:blipFill>
          </p:spPr>
          <p:txBody>
            <a:bodyPr wrap="square" lIns="0" tIns="0" rIns="0" bIns="0" rtlCol="0"/>
            <a:lstStyle/>
            <a:p/>
          </p:txBody>
        </p:sp>
        <p:sp>
          <p:nvSpPr>
            <p:cNvPr id="23" name="object 23"/>
            <p:cNvSpPr/>
            <p:nvPr/>
          </p:nvSpPr>
          <p:spPr>
            <a:xfrm>
              <a:off x="1454289" y="5568744"/>
              <a:ext cx="1790700" cy="1115695"/>
            </a:xfrm>
            <a:custGeom>
              <a:avLst/>
              <a:gdLst/>
              <a:ahLst/>
              <a:cxnLst/>
              <a:rect l="l" t="t" r="r" b="b"/>
              <a:pathLst>
                <a:path w="1790700" h="1115695">
                  <a:moveTo>
                    <a:pt x="996613" y="0"/>
                  </a:moveTo>
                  <a:lnTo>
                    <a:pt x="0" y="827471"/>
                  </a:lnTo>
                  <a:lnTo>
                    <a:pt x="1161193" y="1115482"/>
                  </a:lnTo>
                  <a:lnTo>
                    <a:pt x="1790550" y="152387"/>
                  </a:lnTo>
                  <a:lnTo>
                    <a:pt x="996613" y="0"/>
                  </a:lnTo>
                  <a:close/>
                </a:path>
              </a:pathLst>
            </a:custGeom>
            <a:solidFill>
              <a:srgbClr val="F2CC98"/>
            </a:solidFill>
          </p:spPr>
          <p:txBody>
            <a:bodyPr wrap="square" lIns="0" tIns="0" rIns="0" bIns="0" rtlCol="0"/>
            <a:lstStyle/>
            <a:p/>
          </p:txBody>
        </p:sp>
        <p:sp>
          <p:nvSpPr>
            <p:cNvPr id="24" name="object 24"/>
            <p:cNvSpPr/>
            <p:nvPr/>
          </p:nvSpPr>
          <p:spPr>
            <a:xfrm>
              <a:off x="2341183" y="5954292"/>
              <a:ext cx="586740" cy="521334"/>
            </a:xfrm>
            <a:custGeom>
              <a:avLst/>
              <a:gdLst/>
              <a:ahLst/>
              <a:cxnLst/>
              <a:rect l="l" t="t" r="r" b="b"/>
              <a:pathLst>
                <a:path w="586739" h="521335">
                  <a:moveTo>
                    <a:pt x="359630" y="0"/>
                  </a:moveTo>
                  <a:lnTo>
                    <a:pt x="0" y="416015"/>
                  </a:lnTo>
                  <a:lnTo>
                    <a:pt x="231626" y="521159"/>
                  </a:lnTo>
                  <a:lnTo>
                    <a:pt x="586694" y="85331"/>
                  </a:lnTo>
                  <a:lnTo>
                    <a:pt x="359630" y="0"/>
                  </a:lnTo>
                  <a:close/>
                </a:path>
              </a:pathLst>
            </a:custGeom>
            <a:solidFill>
              <a:srgbClr val="D1BCBC"/>
            </a:solidFill>
          </p:spPr>
          <p:txBody>
            <a:bodyPr wrap="square" lIns="0" tIns="0" rIns="0" bIns="0" rtlCol="0"/>
            <a:lstStyle/>
            <a:p/>
          </p:txBody>
        </p:sp>
        <p:sp>
          <p:nvSpPr>
            <p:cNvPr id="25" name="object 25"/>
            <p:cNvSpPr/>
            <p:nvPr/>
          </p:nvSpPr>
          <p:spPr>
            <a:xfrm>
              <a:off x="2339659" y="6036576"/>
              <a:ext cx="591820" cy="454659"/>
            </a:xfrm>
            <a:custGeom>
              <a:avLst/>
              <a:gdLst/>
              <a:ahLst/>
              <a:cxnLst/>
              <a:rect l="l" t="t" r="r" b="b"/>
              <a:pathLst>
                <a:path w="591819" h="454660">
                  <a:moveTo>
                    <a:pt x="588218" y="0"/>
                  </a:moveTo>
                  <a:lnTo>
                    <a:pt x="227054" y="423635"/>
                  </a:lnTo>
                  <a:lnTo>
                    <a:pt x="0" y="332207"/>
                  </a:lnTo>
                  <a:lnTo>
                    <a:pt x="30479" y="364211"/>
                  </a:lnTo>
                  <a:lnTo>
                    <a:pt x="236198" y="454115"/>
                  </a:lnTo>
                  <a:lnTo>
                    <a:pt x="591266" y="25907"/>
                  </a:lnTo>
                  <a:lnTo>
                    <a:pt x="588218" y="0"/>
                  </a:lnTo>
                  <a:close/>
                </a:path>
              </a:pathLst>
            </a:custGeom>
            <a:solidFill>
              <a:srgbClr val="000000"/>
            </a:solidFill>
          </p:spPr>
          <p:txBody>
            <a:bodyPr wrap="square" lIns="0" tIns="0" rIns="0" bIns="0" rtlCol="0"/>
            <a:lstStyle/>
            <a:p/>
          </p:txBody>
        </p:sp>
        <p:sp>
          <p:nvSpPr>
            <p:cNvPr id="26" name="object 26"/>
            <p:cNvSpPr/>
            <p:nvPr/>
          </p:nvSpPr>
          <p:spPr>
            <a:xfrm>
              <a:off x="2379283" y="5990856"/>
              <a:ext cx="502874" cy="434303"/>
            </a:xfrm>
            <a:prstGeom prst="rect">
              <a:avLst/>
            </a:prstGeom>
            <a:blipFill>
              <a:blip r:embed="rId6" cstate="print"/>
              <a:stretch>
                <a:fillRect/>
              </a:stretch>
            </a:blipFill>
          </p:spPr>
          <p:txBody>
            <a:bodyPr wrap="square" lIns="0" tIns="0" rIns="0" bIns="0" rtlCol="0"/>
            <a:lstStyle/>
            <a:p/>
          </p:txBody>
        </p:sp>
        <p:sp>
          <p:nvSpPr>
            <p:cNvPr id="27" name="object 27"/>
            <p:cNvSpPr/>
            <p:nvPr/>
          </p:nvSpPr>
          <p:spPr>
            <a:xfrm>
              <a:off x="2754154" y="5984760"/>
              <a:ext cx="318770" cy="143510"/>
            </a:xfrm>
            <a:custGeom>
              <a:avLst/>
              <a:gdLst/>
              <a:ahLst/>
              <a:cxnLst/>
              <a:rect l="l" t="t" r="r" b="b"/>
              <a:pathLst>
                <a:path w="318769" h="143510">
                  <a:moveTo>
                    <a:pt x="105143" y="0"/>
                  </a:moveTo>
                  <a:lnTo>
                    <a:pt x="48767" y="6095"/>
                  </a:lnTo>
                  <a:lnTo>
                    <a:pt x="3047" y="38099"/>
                  </a:lnTo>
                  <a:lnTo>
                    <a:pt x="9143" y="70103"/>
                  </a:lnTo>
                  <a:lnTo>
                    <a:pt x="64007" y="56387"/>
                  </a:lnTo>
                  <a:lnTo>
                    <a:pt x="0" y="96011"/>
                  </a:lnTo>
                  <a:lnTo>
                    <a:pt x="22859" y="126491"/>
                  </a:lnTo>
                  <a:lnTo>
                    <a:pt x="77723" y="111251"/>
                  </a:lnTo>
                  <a:lnTo>
                    <a:pt x="141719" y="117347"/>
                  </a:lnTo>
                  <a:lnTo>
                    <a:pt x="192011" y="143243"/>
                  </a:lnTo>
                  <a:lnTo>
                    <a:pt x="224015" y="137159"/>
                  </a:lnTo>
                  <a:lnTo>
                    <a:pt x="295643" y="143243"/>
                  </a:lnTo>
                  <a:lnTo>
                    <a:pt x="318503" y="79247"/>
                  </a:lnTo>
                  <a:lnTo>
                    <a:pt x="231623" y="56387"/>
                  </a:lnTo>
                  <a:lnTo>
                    <a:pt x="169151" y="15239"/>
                  </a:lnTo>
                  <a:lnTo>
                    <a:pt x="105143" y="0"/>
                  </a:lnTo>
                  <a:close/>
                </a:path>
              </a:pathLst>
            </a:custGeom>
            <a:solidFill>
              <a:srgbClr val="FFA54D"/>
            </a:solidFill>
          </p:spPr>
          <p:txBody>
            <a:bodyPr wrap="square" lIns="0" tIns="0" rIns="0" bIns="0" rtlCol="0"/>
            <a:lstStyle/>
            <a:p/>
          </p:txBody>
        </p:sp>
        <p:sp>
          <p:nvSpPr>
            <p:cNvPr id="28" name="object 28"/>
            <p:cNvSpPr/>
            <p:nvPr/>
          </p:nvSpPr>
          <p:spPr>
            <a:xfrm>
              <a:off x="3023878" y="5891808"/>
              <a:ext cx="422275" cy="277495"/>
            </a:xfrm>
            <a:custGeom>
              <a:avLst/>
              <a:gdLst/>
              <a:ahLst/>
              <a:cxnLst/>
              <a:rect l="l" t="t" r="r" b="b"/>
              <a:pathLst>
                <a:path w="422275" h="277495">
                  <a:moveTo>
                    <a:pt x="422099" y="0"/>
                  </a:moveTo>
                  <a:lnTo>
                    <a:pt x="327641" y="102095"/>
                  </a:lnTo>
                  <a:lnTo>
                    <a:pt x="272777" y="149339"/>
                  </a:lnTo>
                  <a:lnTo>
                    <a:pt x="207245" y="175247"/>
                  </a:lnTo>
                  <a:lnTo>
                    <a:pt x="118853" y="182867"/>
                  </a:lnTo>
                  <a:lnTo>
                    <a:pt x="32016" y="160007"/>
                  </a:lnTo>
                  <a:lnTo>
                    <a:pt x="0" y="252959"/>
                  </a:lnTo>
                  <a:lnTo>
                    <a:pt x="96024" y="271247"/>
                  </a:lnTo>
                  <a:lnTo>
                    <a:pt x="175241" y="277343"/>
                  </a:lnTo>
                  <a:lnTo>
                    <a:pt x="256013" y="262103"/>
                  </a:lnTo>
                  <a:lnTo>
                    <a:pt x="320021" y="224015"/>
                  </a:lnTo>
                  <a:lnTo>
                    <a:pt x="406859" y="150863"/>
                  </a:lnTo>
                  <a:lnTo>
                    <a:pt x="422099" y="0"/>
                  </a:lnTo>
                  <a:close/>
                </a:path>
              </a:pathLst>
            </a:custGeom>
            <a:solidFill>
              <a:srgbClr val="BE0000"/>
            </a:solidFill>
          </p:spPr>
          <p:txBody>
            <a:bodyPr wrap="square" lIns="0" tIns="0" rIns="0" bIns="0" rtlCol="0"/>
            <a:lstStyle/>
            <a:p/>
          </p:txBody>
        </p:sp>
        <p:sp>
          <p:nvSpPr>
            <p:cNvPr id="29" name="object 29"/>
            <p:cNvSpPr/>
            <p:nvPr/>
          </p:nvSpPr>
          <p:spPr>
            <a:xfrm>
              <a:off x="2045552" y="5853708"/>
              <a:ext cx="447040" cy="264160"/>
            </a:xfrm>
            <a:custGeom>
              <a:avLst/>
              <a:gdLst/>
              <a:ahLst/>
              <a:cxnLst/>
              <a:rect l="l" t="t" r="r" b="b"/>
              <a:pathLst>
                <a:path w="447039" h="264160">
                  <a:moveTo>
                    <a:pt x="228575" y="0"/>
                  </a:moveTo>
                  <a:lnTo>
                    <a:pt x="170675" y="7619"/>
                  </a:lnTo>
                  <a:lnTo>
                    <a:pt x="117335" y="24383"/>
                  </a:lnTo>
                  <a:lnTo>
                    <a:pt x="70103" y="47243"/>
                  </a:lnTo>
                  <a:lnTo>
                    <a:pt x="33527" y="76199"/>
                  </a:lnTo>
                  <a:lnTo>
                    <a:pt x="9143" y="109727"/>
                  </a:lnTo>
                  <a:lnTo>
                    <a:pt x="0" y="144767"/>
                  </a:lnTo>
                  <a:lnTo>
                    <a:pt x="7619" y="178295"/>
                  </a:lnTo>
                  <a:lnTo>
                    <a:pt x="62483" y="234683"/>
                  </a:lnTo>
                  <a:lnTo>
                    <a:pt x="108191" y="251447"/>
                  </a:lnTo>
                  <a:lnTo>
                    <a:pt x="161531" y="262115"/>
                  </a:lnTo>
                  <a:lnTo>
                    <a:pt x="219443" y="263639"/>
                  </a:lnTo>
                  <a:lnTo>
                    <a:pt x="277343" y="256019"/>
                  </a:lnTo>
                  <a:lnTo>
                    <a:pt x="332207" y="240779"/>
                  </a:lnTo>
                  <a:lnTo>
                    <a:pt x="377918" y="216395"/>
                  </a:lnTo>
                  <a:lnTo>
                    <a:pt x="414494" y="187439"/>
                  </a:lnTo>
                  <a:lnTo>
                    <a:pt x="437354" y="153911"/>
                  </a:lnTo>
                  <a:lnTo>
                    <a:pt x="446498" y="118871"/>
                  </a:lnTo>
                  <a:lnTo>
                    <a:pt x="440402" y="85343"/>
                  </a:lnTo>
                  <a:lnTo>
                    <a:pt x="385538" y="30479"/>
                  </a:lnTo>
                  <a:lnTo>
                    <a:pt x="339827" y="12191"/>
                  </a:lnTo>
                  <a:lnTo>
                    <a:pt x="288011" y="1523"/>
                  </a:lnTo>
                  <a:lnTo>
                    <a:pt x="228575" y="0"/>
                  </a:lnTo>
                  <a:close/>
                </a:path>
              </a:pathLst>
            </a:custGeom>
            <a:solidFill>
              <a:srgbClr val="A29393"/>
            </a:solidFill>
          </p:spPr>
          <p:txBody>
            <a:bodyPr wrap="square" lIns="0" tIns="0" rIns="0" bIns="0" rtlCol="0"/>
            <a:lstStyle/>
            <a:p/>
          </p:txBody>
        </p:sp>
        <p:sp>
          <p:nvSpPr>
            <p:cNvPr id="30" name="object 30"/>
            <p:cNvSpPr/>
            <p:nvPr/>
          </p:nvSpPr>
          <p:spPr>
            <a:xfrm>
              <a:off x="1762112" y="5247214"/>
              <a:ext cx="737870" cy="723900"/>
            </a:xfrm>
            <a:custGeom>
              <a:avLst/>
              <a:gdLst/>
              <a:ahLst/>
              <a:cxnLst/>
              <a:rect l="l" t="t" r="r" b="b"/>
              <a:pathLst>
                <a:path w="737869" h="723900">
                  <a:moveTo>
                    <a:pt x="551639" y="0"/>
                  </a:moveTo>
                  <a:lnTo>
                    <a:pt x="231623" y="57899"/>
                  </a:lnTo>
                  <a:lnTo>
                    <a:pt x="231623" y="115811"/>
                  </a:lnTo>
                  <a:lnTo>
                    <a:pt x="0" y="115811"/>
                  </a:lnTo>
                  <a:lnTo>
                    <a:pt x="28955" y="428210"/>
                  </a:lnTo>
                  <a:lnTo>
                    <a:pt x="437351" y="723842"/>
                  </a:lnTo>
                  <a:lnTo>
                    <a:pt x="737558" y="19799"/>
                  </a:lnTo>
                  <a:lnTo>
                    <a:pt x="551639" y="0"/>
                  </a:lnTo>
                  <a:close/>
                </a:path>
              </a:pathLst>
            </a:custGeom>
            <a:solidFill>
              <a:srgbClr val="D1BCBC"/>
            </a:solidFill>
          </p:spPr>
          <p:txBody>
            <a:bodyPr wrap="square" lIns="0" tIns="0" rIns="0" bIns="0" rtlCol="0"/>
            <a:lstStyle/>
            <a:p/>
          </p:txBody>
        </p:sp>
        <p:sp>
          <p:nvSpPr>
            <p:cNvPr id="31" name="object 31"/>
            <p:cNvSpPr/>
            <p:nvPr/>
          </p:nvSpPr>
          <p:spPr>
            <a:xfrm>
              <a:off x="1766684" y="5388934"/>
              <a:ext cx="278867" cy="417542"/>
            </a:xfrm>
            <a:prstGeom prst="rect">
              <a:avLst/>
            </a:prstGeom>
            <a:blipFill>
              <a:blip r:embed="rId7" cstate="print"/>
              <a:stretch>
                <a:fillRect/>
              </a:stretch>
            </a:blipFill>
          </p:spPr>
          <p:txBody>
            <a:bodyPr wrap="square" lIns="0" tIns="0" rIns="0" bIns="0" rtlCol="0"/>
            <a:lstStyle/>
            <a:p/>
          </p:txBody>
        </p:sp>
        <p:sp>
          <p:nvSpPr>
            <p:cNvPr id="32" name="object 32"/>
            <p:cNvSpPr/>
            <p:nvPr/>
          </p:nvSpPr>
          <p:spPr>
            <a:xfrm>
              <a:off x="2140028" y="5263978"/>
              <a:ext cx="394970" cy="715010"/>
            </a:xfrm>
            <a:custGeom>
              <a:avLst/>
              <a:gdLst/>
              <a:ahLst/>
              <a:cxnLst/>
              <a:rect l="l" t="t" r="r" b="b"/>
              <a:pathLst>
                <a:path w="394969" h="715010">
                  <a:moveTo>
                    <a:pt x="361166" y="0"/>
                  </a:moveTo>
                  <a:lnTo>
                    <a:pt x="0" y="89903"/>
                  </a:lnTo>
                  <a:lnTo>
                    <a:pt x="51815" y="714698"/>
                  </a:lnTo>
                  <a:lnTo>
                    <a:pt x="394694" y="528782"/>
                  </a:lnTo>
                  <a:lnTo>
                    <a:pt x="361166" y="0"/>
                  </a:lnTo>
                  <a:close/>
                </a:path>
              </a:pathLst>
            </a:custGeom>
            <a:solidFill>
              <a:srgbClr val="746767"/>
            </a:solidFill>
          </p:spPr>
          <p:txBody>
            <a:bodyPr wrap="square" lIns="0" tIns="0" rIns="0" bIns="0" rtlCol="0"/>
            <a:lstStyle/>
            <a:p/>
          </p:txBody>
        </p:sp>
        <p:sp>
          <p:nvSpPr>
            <p:cNvPr id="33" name="object 33"/>
            <p:cNvSpPr/>
            <p:nvPr/>
          </p:nvSpPr>
          <p:spPr>
            <a:xfrm>
              <a:off x="2182700" y="5338642"/>
              <a:ext cx="321945" cy="487680"/>
            </a:xfrm>
            <a:custGeom>
              <a:avLst/>
              <a:gdLst/>
              <a:ahLst/>
              <a:cxnLst/>
              <a:rect l="l" t="t" r="r" b="b"/>
              <a:pathLst>
                <a:path w="321944" h="487679">
                  <a:moveTo>
                    <a:pt x="164579" y="0"/>
                  </a:moveTo>
                  <a:lnTo>
                    <a:pt x="123431" y="13715"/>
                  </a:lnTo>
                  <a:lnTo>
                    <a:pt x="83819" y="44195"/>
                  </a:lnTo>
                  <a:lnTo>
                    <a:pt x="48767" y="88382"/>
                  </a:lnTo>
                  <a:lnTo>
                    <a:pt x="22859" y="141722"/>
                  </a:lnTo>
                  <a:lnTo>
                    <a:pt x="6095" y="202682"/>
                  </a:lnTo>
                  <a:lnTo>
                    <a:pt x="0" y="266678"/>
                  </a:lnTo>
                  <a:lnTo>
                    <a:pt x="3047" y="329162"/>
                  </a:lnTo>
                  <a:lnTo>
                    <a:pt x="19811" y="385538"/>
                  </a:lnTo>
                  <a:lnTo>
                    <a:pt x="44195" y="431258"/>
                  </a:lnTo>
                  <a:lnTo>
                    <a:pt x="76199" y="466310"/>
                  </a:lnTo>
                  <a:lnTo>
                    <a:pt x="115811" y="484598"/>
                  </a:lnTo>
                  <a:lnTo>
                    <a:pt x="155435" y="487646"/>
                  </a:lnTo>
                  <a:lnTo>
                    <a:pt x="199631" y="473930"/>
                  </a:lnTo>
                  <a:lnTo>
                    <a:pt x="237722" y="443450"/>
                  </a:lnTo>
                  <a:lnTo>
                    <a:pt x="271250" y="399254"/>
                  </a:lnTo>
                  <a:lnTo>
                    <a:pt x="298682" y="345926"/>
                  </a:lnTo>
                  <a:lnTo>
                    <a:pt x="315446" y="284966"/>
                  </a:lnTo>
                  <a:lnTo>
                    <a:pt x="321542" y="220958"/>
                  </a:lnTo>
                  <a:lnTo>
                    <a:pt x="316970" y="158486"/>
                  </a:lnTo>
                  <a:lnTo>
                    <a:pt x="301730" y="102098"/>
                  </a:lnTo>
                  <a:lnTo>
                    <a:pt x="277346" y="54863"/>
                  </a:lnTo>
                  <a:lnTo>
                    <a:pt x="243818" y="21335"/>
                  </a:lnTo>
                  <a:lnTo>
                    <a:pt x="205727" y="3047"/>
                  </a:lnTo>
                  <a:lnTo>
                    <a:pt x="164579" y="0"/>
                  </a:lnTo>
                  <a:close/>
                </a:path>
              </a:pathLst>
            </a:custGeom>
            <a:solidFill>
              <a:srgbClr val="E5E5FF"/>
            </a:solidFill>
          </p:spPr>
          <p:txBody>
            <a:bodyPr wrap="square" lIns="0" tIns="0" rIns="0" bIns="0" rtlCol="0"/>
            <a:lstStyle/>
            <a:p/>
          </p:txBody>
        </p:sp>
        <p:sp>
          <p:nvSpPr>
            <p:cNvPr id="34" name="object 34"/>
            <p:cNvSpPr/>
            <p:nvPr/>
          </p:nvSpPr>
          <p:spPr>
            <a:xfrm>
              <a:off x="2655106" y="6172200"/>
              <a:ext cx="320040" cy="142240"/>
            </a:xfrm>
            <a:custGeom>
              <a:avLst/>
              <a:gdLst/>
              <a:ahLst/>
              <a:cxnLst/>
              <a:rect l="l" t="t" r="r" b="b"/>
              <a:pathLst>
                <a:path w="320039" h="142239">
                  <a:moveTo>
                    <a:pt x="103619" y="0"/>
                  </a:moveTo>
                  <a:lnTo>
                    <a:pt x="48755" y="4571"/>
                  </a:lnTo>
                  <a:lnTo>
                    <a:pt x="3047" y="38099"/>
                  </a:lnTo>
                  <a:lnTo>
                    <a:pt x="9143" y="68579"/>
                  </a:lnTo>
                  <a:lnTo>
                    <a:pt x="63995" y="54863"/>
                  </a:lnTo>
                  <a:lnTo>
                    <a:pt x="0" y="95999"/>
                  </a:lnTo>
                  <a:lnTo>
                    <a:pt x="22859" y="123431"/>
                  </a:lnTo>
                  <a:lnTo>
                    <a:pt x="79235" y="109715"/>
                  </a:lnTo>
                  <a:lnTo>
                    <a:pt x="141719" y="115811"/>
                  </a:lnTo>
                  <a:lnTo>
                    <a:pt x="191999" y="141719"/>
                  </a:lnTo>
                  <a:lnTo>
                    <a:pt x="224003" y="137147"/>
                  </a:lnTo>
                  <a:lnTo>
                    <a:pt x="295631" y="141719"/>
                  </a:lnTo>
                  <a:lnTo>
                    <a:pt x="320015" y="77723"/>
                  </a:lnTo>
                  <a:lnTo>
                    <a:pt x="231623" y="54863"/>
                  </a:lnTo>
                  <a:lnTo>
                    <a:pt x="169151" y="13715"/>
                  </a:lnTo>
                  <a:lnTo>
                    <a:pt x="103619" y="0"/>
                  </a:lnTo>
                  <a:close/>
                </a:path>
              </a:pathLst>
            </a:custGeom>
            <a:solidFill>
              <a:srgbClr val="FFA54D"/>
            </a:solidFill>
          </p:spPr>
          <p:txBody>
            <a:bodyPr wrap="square" lIns="0" tIns="0" rIns="0" bIns="0" rtlCol="0"/>
            <a:lstStyle/>
            <a:p/>
          </p:txBody>
        </p:sp>
        <p:sp>
          <p:nvSpPr>
            <p:cNvPr id="35" name="object 35"/>
            <p:cNvSpPr/>
            <p:nvPr/>
          </p:nvSpPr>
          <p:spPr>
            <a:xfrm>
              <a:off x="2918734" y="5733324"/>
              <a:ext cx="960119" cy="951230"/>
            </a:xfrm>
            <a:custGeom>
              <a:avLst/>
              <a:gdLst/>
              <a:ahLst/>
              <a:cxnLst/>
              <a:rect l="l" t="t" r="r" b="b"/>
              <a:pathLst>
                <a:path w="960120" h="951229">
                  <a:moveTo>
                    <a:pt x="653735" y="0"/>
                  </a:moveTo>
                  <a:lnTo>
                    <a:pt x="510479" y="10667"/>
                  </a:lnTo>
                  <a:lnTo>
                    <a:pt x="444977" y="359639"/>
                  </a:lnTo>
                  <a:lnTo>
                    <a:pt x="396209" y="490691"/>
                  </a:lnTo>
                  <a:lnTo>
                    <a:pt x="327629" y="525743"/>
                  </a:lnTo>
                  <a:lnTo>
                    <a:pt x="243809" y="539447"/>
                  </a:lnTo>
                  <a:lnTo>
                    <a:pt x="13715" y="493739"/>
                  </a:lnTo>
                  <a:lnTo>
                    <a:pt x="0" y="614123"/>
                  </a:lnTo>
                  <a:lnTo>
                    <a:pt x="217901" y="656795"/>
                  </a:lnTo>
                  <a:lnTo>
                    <a:pt x="307817" y="662891"/>
                  </a:lnTo>
                  <a:lnTo>
                    <a:pt x="393161" y="604979"/>
                  </a:lnTo>
                  <a:lnTo>
                    <a:pt x="353537" y="950902"/>
                  </a:lnTo>
                  <a:lnTo>
                    <a:pt x="960028" y="950902"/>
                  </a:lnTo>
                  <a:lnTo>
                    <a:pt x="653735" y="0"/>
                  </a:lnTo>
                  <a:close/>
                </a:path>
              </a:pathLst>
            </a:custGeom>
            <a:solidFill>
              <a:srgbClr val="F02323"/>
            </a:solidFill>
          </p:spPr>
          <p:txBody>
            <a:bodyPr wrap="square" lIns="0" tIns="0" rIns="0" bIns="0" rtlCol="0"/>
            <a:lstStyle/>
            <a:p/>
          </p:txBody>
        </p:sp>
        <p:sp>
          <p:nvSpPr>
            <p:cNvPr id="36" name="object 36"/>
            <p:cNvSpPr/>
            <p:nvPr/>
          </p:nvSpPr>
          <p:spPr>
            <a:xfrm>
              <a:off x="3013209" y="4846426"/>
              <a:ext cx="725805" cy="897890"/>
            </a:xfrm>
            <a:custGeom>
              <a:avLst/>
              <a:gdLst/>
              <a:ahLst/>
              <a:cxnLst/>
              <a:rect l="l" t="t" r="r" b="b"/>
              <a:pathLst>
                <a:path w="725804" h="897889">
                  <a:moveTo>
                    <a:pt x="376409" y="0"/>
                  </a:moveTo>
                  <a:lnTo>
                    <a:pt x="280397" y="25907"/>
                  </a:lnTo>
                  <a:lnTo>
                    <a:pt x="214865" y="54863"/>
                  </a:lnTo>
                  <a:lnTo>
                    <a:pt x="178289" y="94487"/>
                  </a:lnTo>
                  <a:lnTo>
                    <a:pt x="127997" y="166103"/>
                  </a:lnTo>
                  <a:lnTo>
                    <a:pt x="59448" y="274307"/>
                  </a:lnTo>
                  <a:lnTo>
                    <a:pt x="18287" y="358115"/>
                  </a:lnTo>
                  <a:lnTo>
                    <a:pt x="0" y="416027"/>
                  </a:lnTo>
                  <a:lnTo>
                    <a:pt x="4571" y="454115"/>
                  </a:lnTo>
                  <a:lnTo>
                    <a:pt x="27431" y="478499"/>
                  </a:lnTo>
                  <a:lnTo>
                    <a:pt x="64020" y="493739"/>
                  </a:lnTo>
                  <a:lnTo>
                    <a:pt x="149333" y="495263"/>
                  </a:lnTo>
                  <a:lnTo>
                    <a:pt x="140189" y="562319"/>
                  </a:lnTo>
                  <a:lnTo>
                    <a:pt x="185909" y="583646"/>
                  </a:lnTo>
                  <a:lnTo>
                    <a:pt x="156953" y="624794"/>
                  </a:lnTo>
                  <a:lnTo>
                    <a:pt x="416003" y="897565"/>
                  </a:lnTo>
                  <a:lnTo>
                    <a:pt x="569927" y="856417"/>
                  </a:lnTo>
                  <a:lnTo>
                    <a:pt x="624791" y="384023"/>
                  </a:lnTo>
                  <a:lnTo>
                    <a:pt x="697943" y="353543"/>
                  </a:lnTo>
                  <a:lnTo>
                    <a:pt x="725375" y="306299"/>
                  </a:lnTo>
                  <a:lnTo>
                    <a:pt x="711659" y="262115"/>
                  </a:lnTo>
                  <a:lnTo>
                    <a:pt x="679655" y="234683"/>
                  </a:lnTo>
                  <a:lnTo>
                    <a:pt x="623267" y="219443"/>
                  </a:lnTo>
                  <a:lnTo>
                    <a:pt x="627839" y="108203"/>
                  </a:lnTo>
                  <a:lnTo>
                    <a:pt x="598883" y="59435"/>
                  </a:lnTo>
                  <a:lnTo>
                    <a:pt x="540971" y="25907"/>
                  </a:lnTo>
                  <a:lnTo>
                    <a:pt x="476963" y="10667"/>
                  </a:lnTo>
                  <a:lnTo>
                    <a:pt x="376409" y="0"/>
                  </a:lnTo>
                  <a:close/>
                </a:path>
              </a:pathLst>
            </a:custGeom>
            <a:solidFill>
              <a:srgbClr val="E57F32"/>
            </a:solidFill>
          </p:spPr>
          <p:txBody>
            <a:bodyPr wrap="square" lIns="0" tIns="0" rIns="0" bIns="0" rtlCol="0"/>
            <a:lstStyle/>
            <a:p/>
          </p:txBody>
        </p:sp>
        <p:sp>
          <p:nvSpPr>
            <p:cNvPr id="37" name="object 37"/>
            <p:cNvSpPr/>
            <p:nvPr/>
          </p:nvSpPr>
          <p:spPr>
            <a:xfrm>
              <a:off x="3022346" y="4901298"/>
              <a:ext cx="424180" cy="829310"/>
            </a:xfrm>
            <a:custGeom>
              <a:avLst/>
              <a:gdLst/>
              <a:ahLst/>
              <a:cxnLst/>
              <a:rect l="l" t="t" r="r" b="b"/>
              <a:pathLst>
                <a:path w="424179" h="829310">
                  <a:moveTo>
                    <a:pt x="173723" y="484593"/>
                  </a:moveTo>
                  <a:lnTo>
                    <a:pt x="164579" y="435825"/>
                  </a:lnTo>
                  <a:lnTo>
                    <a:pt x="155435" y="437349"/>
                  </a:lnTo>
                  <a:lnTo>
                    <a:pt x="144767" y="502881"/>
                  </a:lnTo>
                  <a:lnTo>
                    <a:pt x="173723" y="484593"/>
                  </a:lnTo>
                  <a:close/>
                </a:path>
                <a:path w="424179" h="829310">
                  <a:moveTo>
                    <a:pt x="237731" y="0"/>
                  </a:moveTo>
                  <a:lnTo>
                    <a:pt x="187439" y="38100"/>
                  </a:lnTo>
                  <a:lnTo>
                    <a:pt x="134099" y="111239"/>
                  </a:lnTo>
                  <a:lnTo>
                    <a:pt x="79260" y="201155"/>
                  </a:lnTo>
                  <a:lnTo>
                    <a:pt x="33540" y="278866"/>
                  </a:lnTo>
                  <a:lnTo>
                    <a:pt x="12192" y="329158"/>
                  </a:lnTo>
                  <a:lnTo>
                    <a:pt x="0" y="374865"/>
                  </a:lnTo>
                  <a:lnTo>
                    <a:pt x="12192" y="409917"/>
                  </a:lnTo>
                  <a:lnTo>
                    <a:pt x="53352" y="425157"/>
                  </a:lnTo>
                  <a:lnTo>
                    <a:pt x="28968" y="396201"/>
                  </a:lnTo>
                  <a:lnTo>
                    <a:pt x="18288" y="364210"/>
                  </a:lnTo>
                  <a:lnTo>
                    <a:pt x="36588" y="315442"/>
                  </a:lnTo>
                  <a:lnTo>
                    <a:pt x="85356" y="231622"/>
                  </a:lnTo>
                  <a:lnTo>
                    <a:pt x="193535" y="56388"/>
                  </a:lnTo>
                  <a:lnTo>
                    <a:pt x="237731" y="0"/>
                  </a:lnTo>
                  <a:close/>
                </a:path>
                <a:path w="424179" h="829310">
                  <a:moveTo>
                    <a:pt x="423621" y="809167"/>
                  </a:moveTo>
                  <a:lnTo>
                    <a:pt x="195059" y="569925"/>
                  </a:lnTo>
                  <a:lnTo>
                    <a:pt x="176771" y="580593"/>
                  </a:lnTo>
                  <a:lnTo>
                    <a:pt x="405333" y="828979"/>
                  </a:lnTo>
                  <a:lnTo>
                    <a:pt x="423621" y="809167"/>
                  </a:lnTo>
                  <a:close/>
                </a:path>
              </a:pathLst>
            </a:custGeom>
            <a:solidFill>
              <a:srgbClr val="FFCC7F"/>
            </a:solidFill>
          </p:spPr>
          <p:txBody>
            <a:bodyPr wrap="square" lIns="0" tIns="0" rIns="0" bIns="0" rtlCol="0"/>
            <a:lstStyle/>
            <a:p/>
          </p:txBody>
        </p:sp>
        <p:sp>
          <p:nvSpPr>
            <p:cNvPr id="38" name="object 38"/>
            <p:cNvSpPr/>
            <p:nvPr/>
          </p:nvSpPr>
          <p:spPr>
            <a:xfrm>
              <a:off x="3151875" y="5390458"/>
              <a:ext cx="124967" cy="80762"/>
            </a:xfrm>
            <a:prstGeom prst="rect">
              <a:avLst/>
            </a:prstGeom>
            <a:blipFill>
              <a:blip r:embed="rId8" cstate="print"/>
              <a:stretch>
                <a:fillRect/>
              </a:stretch>
            </a:blipFill>
          </p:spPr>
          <p:txBody>
            <a:bodyPr wrap="square" lIns="0" tIns="0" rIns="0" bIns="0" rtlCol="0"/>
            <a:lstStyle/>
            <a:p/>
          </p:txBody>
        </p:sp>
        <p:sp>
          <p:nvSpPr>
            <p:cNvPr id="39" name="object 39"/>
            <p:cNvSpPr/>
            <p:nvPr/>
          </p:nvSpPr>
          <p:spPr>
            <a:xfrm>
              <a:off x="3179307" y="4997290"/>
              <a:ext cx="242285" cy="141719"/>
            </a:xfrm>
            <a:prstGeom prst="rect">
              <a:avLst/>
            </a:prstGeom>
            <a:blipFill>
              <a:blip r:embed="rId9" cstate="print"/>
              <a:stretch>
                <a:fillRect/>
              </a:stretch>
            </a:blipFill>
          </p:spPr>
          <p:txBody>
            <a:bodyPr wrap="square" lIns="0" tIns="0" rIns="0" bIns="0" rtlCol="0"/>
            <a:lstStyle/>
            <a:p/>
          </p:txBody>
        </p:sp>
        <p:sp>
          <p:nvSpPr>
            <p:cNvPr id="40" name="object 40"/>
            <p:cNvSpPr/>
            <p:nvPr/>
          </p:nvSpPr>
          <p:spPr>
            <a:xfrm>
              <a:off x="3191499" y="4742807"/>
              <a:ext cx="599440" cy="512445"/>
            </a:xfrm>
            <a:custGeom>
              <a:avLst/>
              <a:gdLst/>
              <a:ahLst/>
              <a:cxnLst/>
              <a:rect l="l" t="t" r="r" b="b"/>
              <a:pathLst>
                <a:path w="599439" h="512445">
                  <a:moveTo>
                    <a:pt x="294101" y="0"/>
                  </a:moveTo>
                  <a:lnTo>
                    <a:pt x="259049" y="4571"/>
                  </a:lnTo>
                  <a:lnTo>
                    <a:pt x="219455" y="22859"/>
                  </a:lnTo>
                  <a:lnTo>
                    <a:pt x="187451" y="56387"/>
                  </a:lnTo>
                  <a:lnTo>
                    <a:pt x="172211" y="91439"/>
                  </a:lnTo>
                  <a:lnTo>
                    <a:pt x="129539" y="42671"/>
                  </a:lnTo>
                  <a:lnTo>
                    <a:pt x="102107" y="32003"/>
                  </a:lnTo>
                  <a:lnTo>
                    <a:pt x="67055" y="30479"/>
                  </a:lnTo>
                  <a:lnTo>
                    <a:pt x="25907" y="48767"/>
                  </a:lnTo>
                  <a:lnTo>
                    <a:pt x="6095" y="82295"/>
                  </a:lnTo>
                  <a:lnTo>
                    <a:pt x="0" y="120383"/>
                  </a:lnTo>
                  <a:lnTo>
                    <a:pt x="18287" y="158483"/>
                  </a:lnTo>
                  <a:lnTo>
                    <a:pt x="47243" y="185915"/>
                  </a:lnTo>
                  <a:lnTo>
                    <a:pt x="115823" y="192011"/>
                  </a:lnTo>
                  <a:lnTo>
                    <a:pt x="196595" y="193535"/>
                  </a:lnTo>
                  <a:lnTo>
                    <a:pt x="266669" y="205727"/>
                  </a:lnTo>
                  <a:lnTo>
                    <a:pt x="330677" y="219443"/>
                  </a:lnTo>
                  <a:lnTo>
                    <a:pt x="367253" y="265151"/>
                  </a:lnTo>
                  <a:lnTo>
                    <a:pt x="384017" y="320015"/>
                  </a:lnTo>
                  <a:lnTo>
                    <a:pt x="405353" y="397727"/>
                  </a:lnTo>
                  <a:lnTo>
                    <a:pt x="408401" y="452591"/>
                  </a:lnTo>
                  <a:lnTo>
                    <a:pt x="411449" y="487643"/>
                  </a:lnTo>
                  <a:lnTo>
                    <a:pt x="428213" y="512027"/>
                  </a:lnTo>
                  <a:lnTo>
                    <a:pt x="510509" y="495263"/>
                  </a:lnTo>
                  <a:lnTo>
                    <a:pt x="568421" y="464783"/>
                  </a:lnTo>
                  <a:lnTo>
                    <a:pt x="597377" y="423635"/>
                  </a:lnTo>
                  <a:lnTo>
                    <a:pt x="598901" y="391631"/>
                  </a:lnTo>
                  <a:lnTo>
                    <a:pt x="586709" y="350495"/>
                  </a:lnTo>
                  <a:lnTo>
                    <a:pt x="557753" y="316967"/>
                  </a:lnTo>
                  <a:lnTo>
                    <a:pt x="524225" y="306299"/>
                  </a:lnTo>
                  <a:lnTo>
                    <a:pt x="553181" y="268199"/>
                  </a:lnTo>
                  <a:lnTo>
                    <a:pt x="571469" y="224015"/>
                  </a:lnTo>
                  <a:lnTo>
                    <a:pt x="562325" y="175247"/>
                  </a:lnTo>
                  <a:lnTo>
                    <a:pt x="545561" y="147815"/>
                  </a:lnTo>
                  <a:lnTo>
                    <a:pt x="518129" y="120383"/>
                  </a:lnTo>
                  <a:lnTo>
                    <a:pt x="483077" y="102095"/>
                  </a:lnTo>
                  <a:lnTo>
                    <a:pt x="448025" y="103619"/>
                  </a:lnTo>
                  <a:lnTo>
                    <a:pt x="411449" y="114287"/>
                  </a:lnTo>
                  <a:lnTo>
                    <a:pt x="390113" y="67055"/>
                  </a:lnTo>
                  <a:lnTo>
                    <a:pt x="367253" y="28955"/>
                  </a:lnTo>
                  <a:lnTo>
                    <a:pt x="339821" y="9143"/>
                  </a:lnTo>
                  <a:lnTo>
                    <a:pt x="294101" y="0"/>
                  </a:lnTo>
                  <a:close/>
                </a:path>
              </a:pathLst>
            </a:custGeom>
            <a:solidFill>
              <a:srgbClr val="000000"/>
            </a:solidFill>
          </p:spPr>
          <p:txBody>
            <a:bodyPr wrap="square" lIns="0" tIns="0" rIns="0" bIns="0" rtlCol="0"/>
            <a:lstStyle/>
            <a:p/>
          </p:txBody>
        </p:sp>
        <p:sp>
          <p:nvSpPr>
            <p:cNvPr id="41" name="object 41"/>
            <p:cNvSpPr/>
            <p:nvPr/>
          </p:nvSpPr>
          <p:spPr>
            <a:xfrm>
              <a:off x="3392667" y="5684568"/>
              <a:ext cx="214853" cy="128003"/>
            </a:xfrm>
            <a:prstGeom prst="rect">
              <a:avLst/>
            </a:prstGeom>
            <a:blipFill>
              <a:blip r:embed="rId10" cstate="print"/>
              <a:stretch>
                <a:fillRect/>
              </a:stretch>
            </a:blipFill>
          </p:spPr>
          <p:txBody>
            <a:bodyPr wrap="square" lIns="0" tIns="0" rIns="0" bIns="0" rtlCol="0"/>
            <a:lstStyle/>
            <a:p/>
          </p:txBody>
        </p:sp>
        <p:sp>
          <p:nvSpPr>
            <p:cNvPr id="42" name="object 42"/>
            <p:cNvSpPr/>
            <p:nvPr/>
          </p:nvSpPr>
          <p:spPr>
            <a:xfrm>
              <a:off x="2287841" y="3892486"/>
              <a:ext cx="5111115" cy="2362200"/>
            </a:xfrm>
            <a:custGeom>
              <a:avLst/>
              <a:gdLst/>
              <a:ahLst/>
              <a:cxnLst/>
              <a:rect l="l" t="t" r="r" b="b"/>
              <a:pathLst>
                <a:path w="5111115" h="2362200">
                  <a:moveTo>
                    <a:pt x="5111077" y="376389"/>
                  </a:moveTo>
                  <a:lnTo>
                    <a:pt x="3453092" y="71882"/>
                  </a:lnTo>
                  <a:lnTo>
                    <a:pt x="3453092" y="0"/>
                  </a:lnTo>
                  <a:lnTo>
                    <a:pt x="3414992" y="0"/>
                  </a:lnTo>
                  <a:lnTo>
                    <a:pt x="3414992" y="64884"/>
                  </a:lnTo>
                  <a:lnTo>
                    <a:pt x="3061792" y="0"/>
                  </a:lnTo>
                  <a:lnTo>
                    <a:pt x="3002191" y="0"/>
                  </a:lnTo>
                  <a:lnTo>
                    <a:pt x="3414992" y="75819"/>
                  </a:lnTo>
                  <a:lnTo>
                    <a:pt x="3414992" y="427774"/>
                  </a:lnTo>
                  <a:lnTo>
                    <a:pt x="233159" y="528789"/>
                  </a:lnTo>
                  <a:lnTo>
                    <a:pt x="233934" y="534263"/>
                  </a:lnTo>
                  <a:lnTo>
                    <a:pt x="228587" y="533361"/>
                  </a:lnTo>
                  <a:lnTo>
                    <a:pt x="0" y="1371498"/>
                  </a:lnTo>
                  <a:lnTo>
                    <a:pt x="9144" y="1373022"/>
                  </a:lnTo>
                  <a:lnTo>
                    <a:pt x="236499" y="539407"/>
                  </a:lnTo>
                  <a:lnTo>
                    <a:pt x="3414992" y="438492"/>
                  </a:lnTo>
                  <a:lnTo>
                    <a:pt x="3414992" y="2362009"/>
                  </a:lnTo>
                  <a:lnTo>
                    <a:pt x="3453092" y="2362009"/>
                  </a:lnTo>
                  <a:lnTo>
                    <a:pt x="3453092" y="437286"/>
                  </a:lnTo>
                  <a:lnTo>
                    <a:pt x="5034877" y="387057"/>
                  </a:lnTo>
                  <a:lnTo>
                    <a:pt x="5033353" y="376389"/>
                  </a:lnTo>
                  <a:lnTo>
                    <a:pt x="3453092" y="426567"/>
                  </a:lnTo>
                  <a:lnTo>
                    <a:pt x="3453092" y="82816"/>
                  </a:lnTo>
                  <a:lnTo>
                    <a:pt x="5109553" y="387057"/>
                  </a:lnTo>
                  <a:lnTo>
                    <a:pt x="5111077" y="376389"/>
                  </a:lnTo>
                  <a:close/>
                </a:path>
              </a:pathLst>
            </a:custGeom>
            <a:solidFill>
              <a:srgbClr val="003265"/>
            </a:solidFill>
          </p:spPr>
          <p:txBody>
            <a:bodyPr wrap="square" lIns="0" tIns="0" rIns="0" bIns="0" rtlCol="0"/>
            <a:lstStyle/>
            <a:p/>
          </p:txBody>
        </p:sp>
      </p:grpSp>
      <p:sp>
        <p:nvSpPr>
          <p:cNvPr id="43" name="object 43"/>
          <p:cNvSpPr txBox="1"/>
          <p:nvPr/>
        </p:nvSpPr>
        <p:spPr>
          <a:xfrm>
            <a:off x="6839146" y="5828822"/>
            <a:ext cx="157099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3265"/>
                </a:solidFill>
                <a:latin typeface="Verdana"/>
                <a:cs typeface="Verdana"/>
              </a:rPr>
              <a:t>Experimenter</a:t>
            </a:r>
            <a:endParaRPr sz="1800">
              <a:latin typeface="Verdana"/>
              <a:cs typeface="Verdana"/>
            </a:endParaRPr>
          </a:p>
        </p:txBody>
      </p:sp>
      <p:sp>
        <p:nvSpPr>
          <p:cNvPr id="44" name="object 44"/>
          <p:cNvSpPr txBox="1"/>
          <p:nvPr/>
        </p:nvSpPr>
        <p:spPr>
          <a:xfrm>
            <a:off x="2357439" y="6741911"/>
            <a:ext cx="857885" cy="303530"/>
          </a:xfrm>
          <a:prstGeom prst="rect">
            <a:avLst/>
          </a:prstGeom>
        </p:spPr>
        <p:txBody>
          <a:bodyPr wrap="square" lIns="0" tIns="13970" rIns="0" bIns="0" rtlCol="0" vert="horz">
            <a:spAutoFit/>
          </a:bodyPr>
          <a:lstStyle/>
          <a:p>
            <a:pPr marL="12700">
              <a:lnSpc>
                <a:spcPct val="100000"/>
              </a:lnSpc>
              <a:spcBef>
                <a:spcPts val="110"/>
              </a:spcBef>
            </a:pPr>
            <a:r>
              <a:rPr dirty="0" sz="1800">
                <a:solidFill>
                  <a:srgbClr val="003265"/>
                </a:solidFill>
                <a:latin typeface="Verdana"/>
                <a:cs typeface="Verdana"/>
              </a:rPr>
              <a:t>C</a:t>
            </a:r>
            <a:r>
              <a:rPr dirty="0" sz="1800" spc="-5">
                <a:solidFill>
                  <a:srgbClr val="003265"/>
                </a:solidFill>
                <a:latin typeface="Verdana"/>
                <a:cs typeface="Verdana"/>
              </a:rPr>
              <a:t>o</a:t>
            </a:r>
            <a:r>
              <a:rPr dirty="0" sz="1800">
                <a:solidFill>
                  <a:srgbClr val="003265"/>
                </a:solidFill>
                <a:latin typeface="Verdana"/>
                <a:cs typeface="Verdana"/>
              </a:rPr>
              <a:t>n</a:t>
            </a:r>
            <a:r>
              <a:rPr dirty="0" sz="1800" spc="-5">
                <a:solidFill>
                  <a:srgbClr val="003265"/>
                </a:solidFill>
                <a:latin typeface="Verdana"/>
                <a:cs typeface="Verdana"/>
              </a:rPr>
              <a:t>t</a:t>
            </a:r>
            <a:r>
              <a:rPr dirty="0" sz="1800">
                <a:solidFill>
                  <a:srgbClr val="003265"/>
                </a:solidFill>
                <a:latin typeface="Verdana"/>
                <a:cs typeface="Verdana"/>
              </a:rPr>
              <a:t>r</a:t>
            </a:r>
            <a:r>
              <a:rPr dirty="0" sz="1800" spc="-5">
                <a:solidFill>
                  <a:srgbClr val="003265"/>
                </a:solidFill>
                <a:latin typeface="Verdana"/>
                <a:cs typeface="Verdana"/>
              </a:rPr>
              <a:t>o</a:t>
            </a:r>
            <a:r>
              <a:rPr dirty="0" sz="1800">
                <a:solidFill>
                  <a:srgbClr val="003265"/>
                </a:solidFill>
                <a:latin typeface="Verdana"/>
                <a:cs typeface="Verdana"/>
              </a:rPr>
              <a:t>l</a:t>
            </a:r>
            <a:endParaRPr sz="1800">
              <a:latin typeface="Verdana"/>
              <a:cs typeface="Verdana"/>
            </a:endParaRPr>
          </a:p>
        </p:txBody>
      </p:sp>
      <p:sp>
        <p:nvSpPr>
          <p:cNvPr id="45" name="object 4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62</a:t>
            </a:fld>
          </a:p>
        </p:txBody>
      </p:sp>
      <p:sp>
        <p:nvSpPr>
          <p:cNvPr id="46" name="object 4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5536565" cy="574040"/>
          </a:xfrm>
          <a:prstGeom prst="rect"/>
        </p:spPr>
        <p:txBody>
          <a:bodyPr wrap="square" lIns="0" tIns="12700" rIns="0" bIns="0" rtlCol="0" vert="horz">
            <a:spAutoFit/>
          </a:bodyPr>
          <a:lstStyle/>
          <a:p>
            <a:pPr marL="12700">
              <a:lnSpc>
                <a:spcPct val="100000"/>
              </a:lnSpc>
              <a:spcBef>
                <a:spcPts val="100"/>
              </a:spcBef>
            </a:pPr>
            <a:r>
              <a:rPr dirty="0" spc="-5"/>
              <a:t>Appeal of the Turing</a:t>
            </a:r>
            <a:r>
              <a:rPr dirty="0" spc="-30"/>
              <a:t> </a:t>
            </a:r>
            <a:r>
              <a:rPr dirty="0" spc="-5"/>
              <a:t>Test</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075864" y="2742977"/>
            <a:ext cx="7799070" cy="3194050"/>
          </a:xfrm>
          <a:prstGeom prst="rect">
            <a:avLst/>
          </a:prstGeom>
        </p:spPr>
        <p:txBody>
          <a:bodyPr wrap="square" lIns="0" tIns="48260" rIns="0" bIns="0" rtlCol="0" vert="horz">
            <a:spAutoFit/>
          </a:bodyPr>
          <a:lstStyle/>
          <a:p>
            <a:pPr algn="just" marL="354965" marR="685800" indent="-342900">
              <a:lnSpc>
                <a:spcPts val="2270"/>
              </a:lnSpc>
              <a:spcBef>
                <a:spcPts val="380"/>
              </a:spcBef>
              <a:buClr>
                <a:srgbClr val="A50020"/>
              </a:buClr>
              <a:buSzPct val="73809"/>
              <a:buFont typeface="Wingdings"/>
              <a:buChar char=""/>
              <a:tabLst>
                <a:tab pos="355600" algn="l"/>
              </a:tabLst>
            </a:pPr>
            <a:r>
              <a:rPr dirty="0" sz="2100" spc="-5">
                <a:solidFill>
                  <a:srgbClr val="003265"/>
                </a:solidFill>
                <a:latin typeface="Arial"/>
                <a:cs typeface="Arial"/>
              </a:rPr>
              <a:t>Provides an objective notion of intelligence, i.e., compare  intelligence of the system </a:t>
            </a:r>
            <a:r>
              <a:rPr dirty="0" sz="2100">
                <a:solidFill>
                  <a:srgbClr val="003265"/>
                </a:solidFill>
                <a:latin typeface="Arial"/>
                <a:cs typeface="Arial"/>
              </a:rPr>
              <a:t>to </a:t>
            </a:r>
            <a:r>
              <a:rPr dirty="0" sz="2100" spc="-5">
                <a:solidFill>
                  <a:srgbClr val="003265"/>
                </a:solidFill>
                <a:latin typeface="Arial"/>
                <a:cs typeface="Arial"/>
              </a:rPr>
              <a:t>something that </a:t>
            </a:r>
            <a:r>
              <a:rPr dirty="0" sz="2100">
                <a:solidFill>
                  <a:srgbClr val="003265"/>
                </a:solidFill>
                <a:latin typeface="Arial"/>
                <a:cs typeface="Arial"/>
              </a:rPr>
              <a:t>is </a:t>
            </a:r>
            <a:r>
              <a:rPr dirty="0" sz="2100" spc="-5">
                <a:solidFill>
                  <a:srgbClr val="003265"/>
                </a:solidFill>
                <a:latin typeface="Arial"/>
                <a:cs typeface="Arial"/>
              </a:rPr>
              <a:t>considered  intelligent, avoiding debates over what </a:t>
            </a:r>
            <a:r>
              <a:rPr dirty="0" sz="2100">
                <a:solidFill>
                  <a:srgbClr val="003265"/>
                </a:solidFill>
                <a:latin typeface="Arial"/>
                <a:cs typeface="Arial"/>
              </a:rPr>
              <a:t>is</a:t>
            </a:r>
            <a:r>
              <a:rPr dirty="0" sz="2100" spc="-35">
                <a:solidFill>
                  <a:srgbClr val="003265"/>
                </a:solidFill>
                <a:latin typeface="Arial"/>
                <a:cs typeface="Arial"/>
              </a:rPr>
              <a:t> </a:t>
            </a:r>
            <a:r>
              <a:rPr dirty="0" sz="2100" spc="-5">
                <a:solidFill>
                  <a:srgbClr val="003265"/>
                </a:solidFill>
                <a:latin typeface="Arial"/>
                <a:cs typeface="Arial"/>
              </a:rPr>
              <a:t>intelligence.</a:t>
            </a:r>
            <a:endParaRPr sz="2100">
              <a:latin typeface="Arial"/>
              <a:cs typeface="Arial"/>
            </a:endParaRPr>
          </a:p>
          <a:p>
            <a:pPr>
              <a:lnSpc>
                <a:spcPct val="100000"/>
              </a:lnSpc>
              <a:spcBef>
                <a:spcPts val="50"/>
              </a:spcBef>
              <a:buClr>
                <a:srgbClr val="A50020"/>
              </a:buClr>
              <a:buFont typeface="Wingdings"/>
              <a:buChar char=""/>
            </a:pPr>
            <a:endParaRPr sz="2800">
              <a:latin typeface="Arial"/>
              <a:cs typeface="Arial"/>
            </a:endParaRPr>
          </a:p>
          <a:p>
            <a:pPr algn="just" marL="354965" marR="661035" indent="-342900">
              <a:lnSpc>
                <a:spcPts val="2270"/>
              </a:lnSpc>
              <a:buClr>
                <a:srgbClr val="A50020"/>
              </a:buClr>
              <a:buSzPct val="73809"/>
              <a:buFont typeface="Wingdings"/>
              <a:buChar char=""/>
              <a:tabLst>
                <a:tab pos="355600" algn="l"/>
              </a:tabLst>
            </a:pPr>
            <a:r>
              <a:rPr dirty="0" sz="2100" spc="-10">
                <a:solidFill>
                  <a:srgbClr val="003265"/>
                </a:solidFill>
                <a:latin typeface="Arial"/>
                <a:cs typeface="Arial"/>
              </a:rPr>
              <a:t>Avoids </a:t>
            </a:r>
            <a:r>
              <a:rPr dirty="0" sz="2100" spc="-5">
                <a:solidFill>
                  <a:srgbClr val="003265"/>
                </a:solidFill>
                <a:latin typeface="Arial"/>
                <a:cs typeface="Arial"/>
              </a:rPr>
              <a:t>debates of whether or not the system uses correct  internal</a:t>
            </a:r>
            <a:r>
              <a:rPr dirty="0" sz="2100" spc="-25">
                <a:solidFill>
                  <a:srgbClr val="003265"/>
                </a:solidFill>
                <a:latin typeface="Arial"/>
                <a:cs typeface="Arial"/>
              </a:rPr>
              <a:t> </a:t>
            </a:r>
            <a:r>
              <a:rPr dirty="0" sz="2100" spc="-5">
                <a:solidFill>
                  <a:srgbClr val="003265"/>
                </a:solidFill>
                <a:latin typeface="Arial"/>
                <a:cs typeface="Arial"/>
              </a:rPr>
              <a:t>processes.</a:t>
            </a:r>
            <a:endParaRPr sz="2100">
              <a:latin typeface="Arial"/>
              <a:cs typeface="Arial"/>
            </a:endParaRPr>
          </a:p>
          <a:p>
            <a:pPr>
              <a:lnSpc>
                <a:spcPct val="100000"/>
              </a:lnSpc>
              <a:spcBef>
                <a:spcPts val="50"/>
              </a:spcBef>
              <a:buClr>
                <a:srgbClr val="A50020"/>
              </a:buClr>
              <a:buFont typeface="Wingdings"/>
              <a:buChar char=""/>
            </a:pPr>
            <a:endParaRPr sz="2800">
              <a:latin typeface="Arial"/>
              <a:cs typeface="Arial"/>
            </a:endParaRPr>
          </a:p>
          <a:p>
            <a:pPr marL="354965" marR="5080" indent="-342900">
              <a:lnSpc>
                <a:spcPts val="2270"/>
              </a:lnSpc>
              <a:spcBef>
                <a:spcPts val="5"/>
              </a:spcBef>
              <a:buClr>
                <a:srgbClr val="A50020"/>
              </a:buClr>
              <a:buSzPct val="73809"/>
              <a:buFont typeface="Wingdings"/>
              <a:buChar char=""/>
              <a:tabLst>
                <a:tab pos="354965" algn="l"/>
                <a:tab pos="355600" algn="l"/>
              </a:tabLst>
            </a:pPr>
            <a:r>
              <a:rPr dirty="0" sz="2100" spc="-5">
                <a:solidFill>
                  <a:srgbClr val="003265"/>
                </a:solidFill>
                <a:latin typeface="Arial"/>
                <a:cs typeface="Arial"/>
              </a:rPr>
              <a:t>Eliminates biases toward living organisms </a:t>
            </a:r>
            <a:r>
              <a:rPr dirty="0" sz="2100">
                <a:solidFill>
                  <a:srgbClr val="003265"/>
                </a:solidFill>
                <a:latin typeface="Arial"/>
                <a:cs typeface="Arial"/>
              </a:rPr>
              <a:t>since </a:t>
            </a:r>
            <a:r>
              <a:rPr dirty="0" sz="2100" spc="-5">
                <a:solidFill>
                  <a:srgbClr val="003265"/>
                </a:solidFill>
                <a:latin typeface="Arial"/>
                <a:cs typeface="Arial"/>
              </a:rPr>
              <a:t>experimenter  communicates with both the </a:t>
            </a:r>
            <a:r>
              <a:rPr dirty="0" sz="2100">
                <a:solidFill>
                  <a:srgbClr val="003265"/>
                </a:solidFill>
                <a:latin typeface="Arial"/>
                <a:cs typeface="Arial"/>
              </a:rPr>
              <a:t>AI </a:t>
            </a:r>
            <a:r>
              <a:rPr dirty="0" sz="2100" spc="-5">
                <a:solidFill>
                  <a:srgbClr val="003265"/>
                </a:solidFill>
                <a:latin typeface="Arial"/>
                <a:cs typeface="Arial"/>
              </a:rPr>
              <a:t>system and the control</a:t>
            </a:r>
            <a:r>
              <a:rPr dirty="0" sz="2100" spc="-125">
                <a:solidFill>
                  <a:srgbClr val="003265"/>
                </a:solidFill>
                <a:latin typeface="Arial"/>
                <a:cs typeface="Arial"/>
              </a:rPr>
              <a:t> </a:t>
            </a:r>
            <a:r>
              <a:rPr dirty="0" sz="2100" spc="-5">
                <a:solidFill>
                  <a:srgbClr val="003265"/>
                </a:solidFill>
                <a:latin typeface="Arial"/>
                <a:cs typeface="Arial"/>
              </a:rPr>
              <a:t>(human)  </a:t>
            </a:r>
            <a:r>
              <a:rPr dirty="0" sz="2100">
                <a:solidFill>
                  <a:srgbClr val="003265"/>
                </a:solidFill>
                <a:latin typeface="Arial"/>
                <a:cs typeface="Arial"/>
              </a:rPr>
              <a:t>in </a:t>
            </a:r>
            <a:r>
              <a:rPr dirty="0" sz="2100" spc="-5">
                <a:solidFill>
                  <a:srgbClr val="003265"/>
                </a:solidFill>
                <a:latin typeface="Arial"/>
                <a:cs typeface="Arial"/>
              </a:rPr>
              <a:t>the </a:t>
            </a:r>
            <a:r>
              <a:rPr dirty="0" sz="2100">
                <a:solidFill>
                  <a:srgbClr val="003265"/>
                </a:solidFill>
                <a:latin typeface="Arial"/>
                <a:cs typeface="Arial"/>
              </a:rPr>
              <a:t>same</a:t>
            </a:r>
            <a:r>
              <a:rPr dirty="0" sz="2100" spc="-40">
                <a:solidFill>
                  <a:srgbClr val="003265"/>
                </a:solidFill>
                <a:latin typeface="Arial"/>
                <a:cs typeface="Arial"/>
              </a:rPr>
              <a:t> </a:t>
            </a:r>
            <a:r>
              <a:rPr dirty="0" sz="2100" spc="-25">
                <a:solidFill>
                  <a:srgbClr val="003265"/>
                </a:solidFill>
                <a:latin typeface="Arial"/>
                <a:cs typeface="Arial"/>
              </a:rPr>
              <a:t>manner.</a:t>
            </a:r>
            <a:endParaRPr sz="2100">
              <a:latin typeface="Arial"/>
              <a:cs typeface="Arial"/>
            </a:endParaRPr>
          </a:p>
        </p:txBody>
      </p:sp>
      <p:sp>
        <p:nvSpPr>
          <p:cNvPr id="5" name="object 5"/>
          <p:cNvSpPr/>
          <p:nvPr/>
        </p:nvSpPr>
        <p:spPr>
          <a:xfrm>
            <a:off x="7625974" y="5568747"/>
            <a:ext cx="1981035" cy="1752453"/>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5418789" y="6684031"/>
            <a:ext cx="1179830" cy="281305"/>
          </a:xfrm>
          <a:prstGeom prst="rect">
            <a:avLst/>
          </a:prstGeom>
        </p:spPr>
        <p:txBody>
          <a:bodyPr wrap="square" lIns="0" tIns="0" rIns="0" bIns="0" rtlCol="0" vert="horz">
            <a:spAutoFit/>
          </a:bodyPr>
          <a:lstStyle/>
          <a:p>
            <a:pPr marL="12700">
              <a:lnSpc>
                <a:spcPts val="2090"/>
              </a:lnSpc>
            </a:pPr>
            <a:r>
              <a:rPr dirty="0" sz="1800" spc="-5">
                <a:solidFill>
                  <a:srgbClr val="003265"/>
                </a:solidFill>
                <a:latin typeface="Arial"/>
                <a:cs typeface="Arial"/>
              </a:rPr>
              <a:t>Alan</a:t>
            </a:r>
            <a:r>
              <a:rPr dirty="0" sz="1800" spc="-114">
                <a:solidFill>
                  <a:srgbClr val="003265"/>
                </a:solidFill>
                <a:latin typeface="Arial"/>
                <a:cs typeface="Arial"/>
              </a:rPr>
              <a:t> </a:t>
            </a:r>
            <a:r>
              <a:rPr dirty="0" sz="1800" spc="-15">
                <a:solidFill>
                  <a:srgbClr val="003265"/>
                </a:solidFill>
                <a:latin typeface="Arial"/>
                <a:cs typeface="Arial"/>
              </a:rPr>
              <a:t>Turing</a:t>
            </a:r>
            <a:endParaRPr sz="1800">
              <a:latin typeface="Arial"/>
              <a:cs typeface="Arial"/>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63</a:t>
            </a:fld>
          </a:p>
        </p:txBody>
      </p:sp>
      <p:sp>
        <p:nvSpPr>
          <p:cNvPr id="8" name="object 8"/>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755130" cy="574040"/>
          </a:xfrm>
          <a:prstGeom prst="rect"/>
        </p:spPr>
        <p:txBody>
          <a:bodyPr wrap="square" lIns="0" tIns="12700" rIns="0" bIns="0" rtlCol="0" vert="horz">
            <a:spAutoFit/>
          </a:bodyPr>
          <a:lstStyle/>
          <a:p>
            <a:pPr marL="12700">
              <a:lnSpc>
                <a:spcPct val="100000"/>
              </a:lnSpc>
              <a:spcBef>
                <a:spcPts val="100"/>
              </a:spcBef>
            </a:pPr>
            <a:r>
              <a:rPr dirty="0" spc="-5"/>
              <a:t>Weaknesses of the Turing</a:t>
            </a:r>
            <a:r>
              <a:rPr dirty="0" spc="-30"/>
              <a:t> </a:t>
            </a:r>
            <a:r>
              <a:rPr dirty="0" spc="-5"/>
              <a:t>Test</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847277" y="2742977"/>
            <a:ext cx="8352790" cy="3897629"/>
          </a:xfrm>
          <a:prstGeom prst="rect">
            <a:avLst/>
          </a:prstGeom>
        </p:spPr>
        <p:txBody>
          <a:bodyPr wrap="square" lIns="0" tIns="12700" rIns="0" bIns="0" rtlCol="0" vert="horz">
            <a:spAutoFit/>
          </a:bodyPr>
          <a:lstStyle/>
          <a:p>
            <a:pPr marL="354965" indent="-342900">
              <a:lnSpc>
                <a:spcPct val="100000"/>
              </a:lnSpc>
              <a:spcBef>
                <a:spcPts val="100"/>
              </a:spcBef>
              <a:buClr>
                <a:srgbClr val="A50020"/>
              </a:buClr>
              <a:buSzPct val="73809"/>
              <a:buFont typeface="Wingdings"/>
              <a:buChar char=""/>
              <a:tabLst>
                <a:tab pos="354965" algn="l"/>
                <a:tab pos="355600" algn="l"/>
              </a:tabLst>
            </a:pPr>
            <a:r>
              <a:rPr dirty="0" sz="2100" spc="-5">
                <a:solidFill>
                  <a:srgbClr val="003265"/>
                </a:solidFill>
                <a:latin typeface="Arial"/>
                <a:cs typeface="Arial"/>
              </a:rPr>
              <a:t>The breadth of the </a:t>
            </a:r>
            <a:r>
              <a:rPr dirty="0" sz="2100">
                <a:solidFill>
                  <a:srgbClr val="003265"/>
                </a:solidFill>
                <a:latin typeface="Arial"/>
                <a:cs typeface="Arial"/>
              </a:rPr>
              <a:t>test is </a:t>
            </a:r>
            <a:r>
              <a:rPr dirty="0" sz="2100" spc="-5">
                <a:solidFill>
                  <a:srgbClr val="003265"/>
                </a:solidFill>
                <a:latin typeface="Arial"/>
                <a:cs typeface="Arial"/>
              </a:rPr>
              <a:t>nearly impossible </a:t>
            </a:r>
            <a:r>
              <a:rPr dirty="0" sz="2100">
                <a:solidFill>
                  <a:srgbClr val="003265"/>
                </a:solidFill>
                <a:latin typeface="Arial"/>
                <a:cs typeface="Arial"/>
              </a:rPr>
              <a:t>to</a:t>
            </a:r>
            <a:r>
              <a:rPr dirty="0" sz="2100" spc="-45">
                <a:solidFill>
                  <a:srgbClr val="003265"/>
                </a:solidFill>
                <a:latin typeface="Arial"/>
                <a:cs typeface="Arial"/>
              </a:rPr>
              <a:t> </a:t>
            </a:r>
            <a:r>
              <a:rPr dirty="0" sz="2100" spc="-5">
                <a:solidFill>
                  <a:srgbClr val="003265"/>
                </a:solidFill>
                <a:latin typeface="Arial"/>
                <a:cs typeface="Arial"/>
              </a:rPr>
              <a:t>achieve.</a:t>
            </a:r>
            <a:endParaRPr sz="2100">
              <a:latin typeface="Arial"/>
              <a:cs typeface="Arial"/>
            </a:endParaRPr>
          </a:p>
          <a:p>
            <a:pPr>
              <a:lnSpc>
                <a:spcPct val="100000"/>
              </a:lnSpc>
              <a:spcBef>
                <a:spcPts val="30"/>
              </a:spcBef>
              <a:buClr>
                <a:srgbClr val="A50020"/>
              </a:buClr>
              <a:buFont typeface="Wingdings"/>
              <a:buChar char=""/>
            </a:pPr>
            <a:endParaRPr sz="2850">
              <a:latin typeface="Arial"/>
              <a:cs typeface="Arial"/>
            </a:endParaRPr>
          </a:p>
          <a:p>
            <a:pPr marL="354965" marR="5080" indent="-342900">
              <a:lnSpc>
                <a:spcPts val="2270"/>
              </a:lnSpc>
              <a:buClr>
                <a:srgbClr val="A50020"/>
              </a:buClr>
              <a:buSzPct val="73809"/>
              <a:buFont typeface="Wingdings"/>
              <a:buChar char=""/>
              <a:tabLst>
                <a:tab pos="354965" algn="l"/>
                <a:tab pos="355600" algn="l"/>
                <a:tab pos="4735830" algn="l"/>
              </a:tabLst>
            </a:pPr>
            <a:r>
              <a:rPr dirty="0" sz="2100" spc="-5">
                <a:solidFill>
                  <a:srgbClr val="003265"/>
                </a:solidFill>
                <a:latin typeface="Arial"/>
                <a:cs typeface="Arial"/>
              </a:rPr>
              <a:t>Some systems exhibit characteristics </a:t>
            </a:r>
            <a:r>
              <a:rPr dirty="0" sz="2100">
                <a:solidFill>
                  <a:srgbClr val="003265"/>
                </a:solidFill>
                <a:latin typeface="Arial"/>
                <a:cs typeface="Arial"/>
              </a:rPr>
              <a:t>similar to </a:t>
            </a:r>
            <a:r>
              <a:rPr dirty="0" sz="2100" spc="-20">
                <a:solidFill>
                  <a:srgbClr val="003265"/>
                </a:solidFill>
                <a:latin typeface="Arial"/>
                <a:cs typeface="Arial"/>
              </a:rPr>
              <a:t>Turing’s </a:t>
            </a:r>
            <a:r>
              <a:rPr dirty="0" sz="2100" spc="-5">
                <a:solidFill>
                  <a:srgbClr val="003265"/>
                </a:solidFill>
                <a:latin typeface="Arial"/>
                <a:cs typeface="Arial"/>
              </a:rPr>
              <a:t>criteria, yet  we would not label</a:t>
            </a:r>
            <a:r>
              <a:rPr dirty="0" sz="2100" spc="15">
                <a:solidFill>
                  <a:srgbClr val="003265"/>
                </a:solidFill>
                <a:latin typeface="Arial"/>
                <a:cs typeface="Arial"/>
              </a:rPr>
              <a:t> </a:t>
            </a:r>
            <a:r>
              <a:rPr dirty="0" sz="2100" spc="-5">
                <a:solidFill>
                  <a:srgbClr val="003265"/>
                </a:solidFill>
                <a:latin typeface="Arial"/>
                <a:cs typeface="Arial"/>
              </a:rPr>
              <a:t>them</a:t>
            </a:r>
            <a:r>
              <a:rPr dirty="0" sz="2100" spc="20">
                <a:solidFill>
                  <a:srgbClr val="003265"/>
                </a:solidFill>
                <a:latin typeface="Arial"/>
                <a:cs typeface="Arial"/>
              </a:rPr>
              <a:t> </a:t>
            </a:r>
            <a:r>
              <a:rPr dirty="0" sz="2100" spc="-5">
                <a:solidFill>
                  <a:srgbClr val="003265"/>
                </a:solidFill>
                <a:latin typeface="Arial"/>
                <a:cs typeface="Arial"/>
              </a:rPr>
              <a:t>‘intelligent;’	e.g., ELIZA </a:t>
            </a:r>
            <a:r>
              <a:rPr dirty="0" sz="2100">
                <a:solidFill>
                  <a:srgbClr val="003265"/>
                </a:solidFill>
                <a:latin typeface="Arial"/>
                <a:cs typeface="Arial"/>
              </a:rPr>
              <a:t>is </a:t>
            </a:r>
            <a:r>
              <a:rPr dirty="0" sz="2100" spc="-5">
                <a:solidFill>
                  <a:srgbClr val="003265"/>
                </a:solidFill>
                <a:latin typeface="Arial"/>
                <a:cs typeface="Arial"/>
              </a:rPr>
              <a:t>easy </a:t>
            </a:r>
            <a:r>
              <a:rPr dirty="0" sz="2100">
                <a:solidFill>
                  <a:srgbClr val="003265"/>
                </a:solidFill>
                <a:latin typeface="Arial"/>
                <a:cs typeface="Arial"/>
              </a:rPr>
              <a:t>to</a:t>
            </a:r>
            <a:r>
              <a:rPr dirty="0" sz="2100" spc="-130">
                <a:solidFill>
                  <a:srgbClr val="003265"/>
                </a:solidFill>
                <a:latin typeface="Arial"/>
                <a:cs typeface="Arial"/>
              </a:rPr>
              <a:t> </a:t>
            </a:r>
            <a:r>
              <a:rPr dirty="0" sz="2100" spc="-5">
                <a:solidFill>
                  <a:srgbClr val="003265"/>
                </a:solidFill>
                <a:latin typeface="Arial"/>
                <a:cs typeface="Arial"/>
              </a:rPr>
              <a:t>unmask,  </a:t>
            </a:r>
            <a:r>
              <a:rPr dirty="0" sz="2100">
                <a:solidFill>
                  <a:srgbClr val="003265"/>
                </a:solidFill>
                <a:latin typeface="Arial"/>
                <a:cs typeface="Arial"/>
              </a:rPr>
              <a:t>it </a:t>
            </a:r>
            <a:r>
              <a:rPr dirty="0" sz="2100" spc="-5">
                <a:solidFill>
                  <a:srgbClr val="003265"/>
                </a:solidFill>
                <a:latin typeface="Arial"/>
                <a:cs typeface="Arial"/>
              </a:rPr>
              <a:t>cannot pass </a:t>
            </a:r>
            <a:r>
              <a:rPr dirty="0" sz="2100">
                <a:solidFill>
                  <a:srgbClr val="003265"/>
                </a:solidFill>
                <a:latin typeface="Arial"/>
                <a:cs typeface="Arial"/>
              </a:rPr>
              <a:t>a </a:t>
            </a:r>
            <a:r>
              <a:rPr dirty="0" sz="2100" spc="-5">
                <a:solidFill>
                  <a:srgbClr val="003265"/>
                </a:solidFill>
                <a:latin typeface="Arial"/>
                <a:cs typeface="Arial"/>
              </a:rPr>
              <a:t>true</a:t>
            </a:r>
            <a:r>
              <a:rPr dirty="0" sz="2100" spc="-20">
                <a:solidFill>
                  <a:srgbClr val="003265"/>
                </a:solidFill>
                <a:latin typeface="Arial"/>
                <a:cs typeface="Arial"/>
              </a:rPr>
              <a:t> </a:t>
            </a:r>
            <a:r>
              <a:rPr dirty="0" sz="2100" spc="-5">
                <a:solidFill>
                  <a:srgbClr val="003265"/>
                </a:solidFill>
                <a:latin typeface="Arial"/>
                <a:cs typeface="Arial"/>
              </a:rPr>
              <a:t>interrogation.</a:t>
            </a:r>
            <a:endParaRPr sz="2100">
              <a:latin typeface="Arial"/>
              <a:cs typeface="Arial"/>
            </a:endParaRPr>
          </a:p>
          <a:p>
            <a:pPr>
              <a:lnSpc>
                <a:spcPct val="100000"/>
              </a:lnSpc>
              <a:spcBef>
                <a:spcPts val="45"/>
              </a:spcBef>
              <a:buClr>
                <a:srgbClr val="A50020"/>
              </a:buClr>
              <a:buFont typeface="Wingdings"/>
              <a:buChar char=""/>
            </a:pPr>
            <a:endParaRPr sz="2800">
              <a:latin typeface="Arial"/>
              <a:cs typeface="Arial"/>
            </a:endParaRPr>
          </a:p>
          <a:p>
            <a:pPr marL="354965" marR="63500" indent="-342900">
              <a:lnSpc>
                <a:spcPts val="2270"/>
              </a:lnSpc>
              <a:spcBef>
                <a:spcPts val="5"/>
              </a:spcBef>
              <a:buClr>
                <a:srgbClr val="A50020"/>
              </a:buClr>
              <a:buSzPct val="73809"/>
              <a:buFont typeface="Wingdings"/>
              <a:buChar char=""/>
              <a:tabLst>
                <a:tab pos="354965" algn="l"/>
                <a:tab pos="355600" algn="l"/>
              </a:tabLst>
            </a:pPr>
            <a:r>
              <a:rPr dirty="0" sz="2100" spc="-5">
                <a:solidFill>
                  <a:srgbClr val="003265"/>
                </a:solidFill>
                <a:latin typeface="Arial"/>
                <a:cs typeface="Arial"/>
              </a:rPr>
              <a:t>Focuses on symbolic, problem solving ignores perceptual </a:t>
            </a:r>
            <a:r>
              <a:rPr dirty="0" sz="2100">
                <a:solidFill>
                  <a:srgbClr val="003265"/>
                </a:solidFill>
                <a:latin typeface="Arial"/>
                <a:cs typeface="Arial"/>
              </a:rPr>
              <a:t>skills </a:t>
            </a:r>
            <a:r>
              <a:rPr dirty="0" sz="2100" spc="-5">
                <a:solidFill>
                  <a:srgbClr val="003265"/>
                </a:solidFill>
                <a:latin typeface="Arial"/>
                <a:cs typeface="Arial"/>
              </a:rPr>
              <a:t>and  manual dexterity which are important components of human  intelligence.</a:t>
            </a:r>
            <a:endParaRPr sz="2100">
              <a:latin typeface="Arial"/>
              <a:cs typeface="Arial"/>
            </a:endParaRPr>
          </a:p>
          <a:p>
            <a:pPr>
              <a:lnSpc>
                <a:spcPct val="100000"/>
              </a:lnSpc>
              <a:spcBef>
                <a:spcPts val="45"/>
              </a:spcBef>
              <a:buClr>
                <a:srgbClr val="A50020"/>
              </a:buClr>
              <a:buFont typeface="Wingdings"/>
              <a:buChar char=""/>
            </a:pPr>
            <a:endParaRPr sz="2800">
              <a:latin typeface="Arial"/>
              <a:cs typeface="Arial"/>
            </a:endParaRPr>
          </a:p>
          <a:p>
            <a:pPr marL="354965" marR="165100" indent="-342900">
              <a:lnSpc>
                <a:spcPts val="2270"/>
              </a:lnSpc>
              <a:buClr>
                <a:srgbClr val="A50020"/>
              </a:buClr>
              <a:buSzPct val="73809"/>
              <a:buFont typeface="Wingdings"/>
              <a:buChar char=""/>
              <a:tabLst>
                <a:tab pos="354965" algn="l"/>
                <a:tab pos="355600" algn="l"/>
              </a:tabLst>
            </a:pPr>
            <a:r>
              <a:rPr dirty="0" sz="2100">
                <a:solidFill>
                  <a:srgbClr val="003265"/>
                </a:solidFill>
                <a:latin typeface="Arial"/>
                <a:cs typeface="Arial"/>
              </a:rPr>
              <a:t>By </a:t>
            </a:r>
            <a:r>
              <a:rPr dirty="0" sz="2100" spc="-5">
                <a:solidFill>
                  <a:srgbClr val="003265"/>
                </a:solidFill>
                <a:latin typeface="Arial"/>
                <a:cs typeface="Arial"/>
              </a:rPr>
              <a:t>focusing on replicating human intelligence, researchers may be  distracted from the </a:t>
            </a:r>
            <a:r>
              <a:rPr dirty="0" sz="2100">
                <a:solidFill>
                  <a:srgbClr val="003265"/>
                </a:solidFill>
                <a:latin typeface="Arial"/>
                <a:cs typeface="Arial"/>
              </a:rPr>
              <a:t>tasks </a:t>
            </a:r>
            <a:r>
              <a:rPr dirty="0" sz="2100" spc="-5">
                <a:solidFill>
                  <a:srgbClr val="003265"/>
                </a:solidFill>
                <a:latin typeface="Arial"/>
                <a:cs typeface="Arial"/>
              </a:rPr>
              <a:t>of developing theories that explain</a:t>
            </a:r>
            <a:r>
              <a:rPr dirty="0" sz="2100" spc="-35">
                <a:solidFill>
                  <a:srgbClr val="003265"/>
                </a:solidFill>
                <a:latin typeface="Arial"/>
                <a:cs typeface="Arial"/>
              </a:rPr>
              <a:t> </a:t>
            </a:r>
            <a:r>
              <a:rPr dirty="0" sz="2100" spc="-5">
                <a:solidFill>
                  <a:srgbClr val="003265"/>
                </a:solidFill>
                <a:latin typeface="Arial"/>
                <a:cs typeface="Arial"/>
              </a:rPr>
              <a:t>the</a:t>
            </a:r>
            <a:endParaRPr sz="2100">
              <a:latin typeface="Arial"/>
              <a:cs typeface="Arial"/>
            </a:endParaRPr>
          </a:p>
        </p:txBody>
      </p:sp>
      <p:sp>
        <p:nvSpPr>
          <p:cNvPr id="5" name="object 5"/>
          <p:cNvSpPr txBox="1"/>
          <p:nvPr/>
        </p:nvSpPr>
        <p:spPr>
          <a:xfrm>
            <a:off x="1190153" y="6583133"/>
            <a:ext cx="7729220" cy="345440"/>
          </a:xfrm>
          <a:prstGeom prst="rect">
            <a:avLst/>
          </a:prstGeom>
        </p:spPr>
        <p:txBody>
          <a:bodyPr wrap="square" lIns="0" tIns="12700" rIns="0" bIns="0" rtlCol="0" vert="horz">
            <a:spAutoFit/>
          </a:bodyPr>
          <a:lstStyle/>
          <a:p>
            <a:pPr marL="12700">
              <a:lnSpc>
                <a:spcPct val="100000"/>
              </a:lnSpc>
              <a:spcBef>
                <a:spcPts val="100"/>
              </a:spcBef>
            </a:pPr>
            <a:r>
              <a:rPr dirty="0" sz="2100" spc="-5">
                <a:solidFill>
                  <a:srgbClr val="003265"/>
                </a:solidFill>
                <a:latin typeface="Arial"/>
                <a:cs typeface="Arial"/>
              </a:rPr>
              <a:t>mechanisms of human and machine intelligence and applying</a:t>
            </a:r>
            <a:r>
              <a:rPr dirty="0" sz="2100" spc="-45">
                <a:solidFill>
                  <a:srgbClr val="003265"/>
                </a:solidFill>
                <a:latin typeface="Arial"/>
                <a:cs typeface="Arial"/>
              </a:rPr>
              <a:t> </a:t>
            </a:r>
            <a:r>
              <a:rPr dirty="0" sz="2100" spc="-5">
                <a:solidFill>
                  <a:srgbClr val="003265"/>
                </a:solidFill>
                <a:latin typeface="Arial"/>
                <a:cs typeface="Arial"/>
              </a:rPr>
              <a:t>the</a:t>
            </a:r>
            <a:endParaRPr sz="2100">
              <a:latin typeface="Arial"/>
              <a:cs typeface="Arial"/>
            </a:endParaRPr>
          </a:p>
        </p:txBody>
      </p:sp>
      <p:sp>
        <p:nvSpPr>
          <p:cNvPr id="6" name="object 6"/>
          <p:cNvSpPr txBox="1"/>
          <p:nvPr/>
        </p:nvSpPr>
        <p:spPr>
          <a:xfrm>
            <a:off x="1190153" y="6871144"/>
            <a:ext cx="4196715" cy="345440"/>
          </a:xfrm>
          <a:prstGeom prst="rect">
            <a:avLst/>
          </a:prstGeom>
        </p:spPr>
        <p:txBody>
          <a:bodyPr wrap="square" lIns="0" tIns="12700" rIns="0" bIns="0" rtlCol="0" vert="horz">
            <a:spAutoFit/>
          </a:bodyPr>
          <a:lstStyle/>
          <a:p>
            <a:pPr marL="12700">
              <a:lnSpc>
                <a:spcPct val="100000"/>
              </a:lnSpc>
              <a:spcBef>
                <a:spcPts val="100"/>
              </a:spcBef>
            </a:pPr>
            <a:r>
              <a:rPr dirty="0" sz="2100" spc="-5">
                <a:solidFill>
                  <a:srgbClr val="003265"/>
                </a:solidFill>
                <a:latin typeface="Arial"/>
                <a:cs typeface="Arial"/>
              </a:rPr>
              <a:t>theories </a:t>
            </a:r>
            <a:r>
              <a:rPr dirty="0" sz="2100">
                <a:solidFill>
                  <a:srgbClr val="003265"/>
                </a:solidFill>
                <a:latin typeface="Arial"/>
                <a:cs typeface="Arial"/>
              </a:rPr>
              <a:t>to </a:t>
            </a:r>
            <a:r>
              <a:rPr dirty="0" sz="2100" spc="-5">
                <a:solidFill>
                  <a:srgbClr val="003265"/>
                </a:solidFill>
                <a:latin typeface="Arial"/>
                <a:cs typeface="Arial"/>
              </a:rPr>
              <a:t>solving actual</a:t>
            </a:r>
            <a:r>
              <a:rPr dirty="0" sz="2100" spc="-60">
                <a:solidFill>
                  <a:srgbClr val="003265"/>
                </a:solidFill>
                <a:latin typeface="Arial"/>
                <a:cs typeface="Arial"/>
              </a:rPr>
              <a:t> </a:t>
            </a:r>
            <a:r>
              <a:rPr dirty="0" sz="2100" spc="-5">
                <a:solidFill>
                  <a:srgbClr val="003265"/>
                </a:solidFill>
                <a:latin typeface="Arial"/>
                <a:cs typeface="Arial"/>
              </a:rPr>
              <a:t>problems.</a:t>
            </a:r>
            <a:endParaRPr sz="2100">
              <a:latin typeface="Arial"/>
              <a:cs typeface="Arial"/>
            </a:endParaRPr>
          </a:p>
        </p:txBody>
      </p:sp>
      <p:sp>
        <p:nvSpPr>
          <p:cNvPr id="7" name="object 7"/>
          <p:cNvSpPr txBox="1"/>
          <p:nvPr/>
        </p:nvSpPr>
        <p:spPr>
          <a:xfrm>
            <a:off x="6732478" y="6907727"/>
            <a:ext cx="1938020" cy="239395"/>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8" name="object 8"/>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64</a:t>
            </a:r>
            <a:endParaRPr sz="26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8643" y="2444800"/>
            <a:ext cx="8715375" cy="1447800"/>
            <a:chOff x="678643" y="2444800"/>
            <a:chExt cx="8715375" cy="1447800"/>
          </a:xfrm>
        </p:grpSpPr>
        <p:sp>
          <p:nvSpPr>
            <p:cNvPr id="3" name="object 3"/>
            <p:cNvSpPr/>
            <p:nvPr/>
          </p:nvSpPr>
          <p:spPr>
            <a:xfrm>
              <a:off x="3759921" y="2758714"/>
              <a:ext cx="2544445" cy="1134110"/>
            </a:xfrm>
            <a:custGeom>
              <a:avLst/>
              <a:gdLst/>
              <a:ahLst/>
              <a:cxnLst/>
              <a:rect l="l" t="t" r="r" b="b"/>
              <a:pathLst>
                <a:path w="2544445" h="1134110">
                  <a:moveTo>
                    <a:pt x="1432438" y="0"/>
                  </a:moveTo>
                  <a:lnTo>
                    <a:pt x="1342522" y="0"/>
                  </a:lnTo>
                  <a:lnTo>
                    <a:pt x="1319662" y="1524"/>
                  </a:lnTo>
                  <a:lnTo>
                    <a:pt x="1296802" y="4572"/>
                  </a:lnTo>
                  <a:lnTo>
                    <a:pt x="1263274" y="7620"/>
                  </a:lnTo>
                  <a:lnTo>
                    <a:pt x="1228222" y="13716"/>
                  </a:lnTo>
                  <a:lnTo>
                    <a:pt x="1193200" y="18288"/>
                  </a:lnTo>
                  <a:lnTo>
                    <a:pt x="1123096" y="33528"/>
                  </a:lnTo>
                  <a:lnTo>
                    <a:pt x="1084996" y="42672"/>
                  </a:lnTo>
                  <a:lnTo>
                    <a:pt x="1048420" y="53340"/>
                  </a:lnTo>
                  <a:lnTo>
                    <a:pt x="1010320" y="65532"/>
                  </a:lnTo>
                  <a:lnTo>
                    <a:pt x="973744" y="77724"/>
                  </a:lnTo>
                  <a:lnTo>
                    <a:pt x="934120" y="91440"/>
                  </a:lnTo>
                  <a:lnTo>
                    <a:pt x="854872" y="121920"/>
                  </a:lnTo>
                  <a:lnTo>
                    <a:pt x="815248" y="138684"/>
                  </a:lnTo>
                  <a:lnTo>
                    <a:pt x="732983" y="175260"/>
                  </a:lnTo>
                  <a:lnTo>
                    <a:pt x="691835" y="196596"/>
                  </a:lnTo>
                  <a:lnTo>
                    <a:pt x="687263" y="199644"/>
                  </a:lnTo>
                  <a:lnTo>
                    <a:pt x="675071" y="205740"/>
                  </a:lnTo>
                  <a:lnTo>
                    <a:pt x="659831" y="216408"/>
                  </a:lnTo>
                  <a:lnTo>
                    <a:pt x="640019" y="228600"/>
                  </a:lnTo>
                  <a:lnTo>
                    <a:pt x="614111" y="243840"/>
                  </a:lnTo>
                  <a:lnTo>
                    <a:pt x="585155" y="262128"/>
                  </a:lnTo>
                  <a:lnTo>
                    <a:pt x="519623" y="307848"/>
                  </a:lnTo>
                  <a:lnTo>
                    <a:pt x="483047" y="335280"/>
                  </a:lnTo>
                  <a:lnTo>
                    <a:pt x="444947" y="365760"/>
                  </a:lnTo>
                  <a:lnTo>
                    <a:pt x="406847" y="399257"/>
                  </a:lnTo>
                  <a:lnTo>
                    <a:pt x="365729" y="432785"/>
                  </a:lnTo>
                  <a:lnTo>
                    <a:pt x="326105" y="470885"/>
                  </a:lnTo>
                  <a:lnTo>
                    <a:pt x="286481" y="510509"/>
                  </a:lnTo>
                  <a:lnTo>
                    <a:pt x="246857" y="553181"/>
                  </a:lnTo>
                  <a:lnTo>
                    <a:pt x="208757" y="597377"/>
                  </a:lnTo>
                  <a:lnTo>
                    <a:pt x="179801" y="633953"/>
                  </a:lnTo>
                  <a:lnTo>
                    <a:pt x="153893" y="673547"/>
                  </a:lnTo>
                  <a:lnTo>
                    <a:pt x="127985" y="711647"/>
                  </a:lnTo>
                  <a:lnTo>
                    <a:pt x="106649" y="749747"/>
                  </a:lnTo>
                  <a:lnTo>
                    <a:pt x="85313" y="789371"/>
                  </a:lnTo>
                  <a:lnTo>
                    <a:pt x="67056" y="828995"/>
                  </a:lnTo>
                  <a:lnTo>
                    <a:pt x="51816" y="868619"/>
                  </a:lnTo>
                  <a:lnTo>
                    <a:pt x="38100" y="909767"/>
                  </a:lnTo>
                  <a:lnTo>
                    <a:pt x="25908" y="950915"/>
                  </a:lnTo>
                  <a:lnTo>
                    <a:pt x="15240" y="990539"/>
                  </a:lnTo>
                  <a:lnTo>
                    <a:pt x="9144" y="1033211"/>
                  </a:lnTo>
                  <a:lnTo>
                    <a:pt x="0" y="1115476"/>
                  </a:lnTo>
                  <a:lnTo>
                    <a:pt x="0" y="1133764"/>
                  </a:lnTo>
                  <a:lnTo>
                    <a:pt x="2544042" y="1133764"/>
                  </a:lnTo>
                  <a:lnTo>
                    <a:pt x="2540294" y="1113952"/>
                  </a:lnTo>
                  <a:lnTo>
                    <a:pt x="2525054" y="1062167"/>
                  </a:lnTo>
                  <a:lnTo>
                    <a:pt x="2506766" y="1016447"/>
                  </a:lnTo>
                  <a:lnTo>
                    <a:pt x="2483906" y="975299"/>
                  </a:lnTo>
                  <a:lnTo>
                    <a:pt x="2457998" y="941771"/>
                  </a:lnTo>
                  <a:lnTo>
                    <a:pt x="2429042" y="915863"/>
                  </a:lnTo>
                  <a:lnTo>
                    <a:pt x="2397038" y="894527"/>
                  </a:lnTo>
                  <a:lnTo>
                    <a:pt x="2352842" y="871667"/>
                  </a:lnTo>
                  <a:lnTo>
                    <a:pt x="2311694" y="848807"/>
                  </a:lnTo>
                  <a:lnTo>
                    <a:pt x="2273594" y="824423"/>
                  </a:lnTo>
                  <a:lnTo>
                    <a:pt x="2237018" y="796991"/>
                  </a:lnTo>
                  <a:lnTo>
                    <a:pt x="2201997" y="769559"/>
                  </a:lnTo>
                  <a:lnTo>
                    <a:pt x="2136465" y="710123"/>
                  </a:lnTo>
                  <a:lnTo>
                    <a:pt x="2107509" y="678119"/>
                  </a:lnTo>
                  <a:lnTo>
                    <a:pt x="2078553" y="643097"/>
                  </a:lnTo>
                  <a:lnTo>
                    <a:pt x="2052645" y="608045"/>
                  </a:lnTo>
                  <a:lnTo>
                    <a:pt x="2028261" y="569945"/>
                  </a:lnTo>
                  <a:lnTo>
                    <a:pt x="2002353" y="530321"/>
                  </a:lnTo>
                  <a:lnTo>
                    <a:pt x="1979493" y="487649"/>
                  </a:lnTo>
                  <a:lnTo>
                    <a:pt x="1936851" y="396209"/>
                  </a:lnTo>
                  <a:lnTo>
                    <a:pt x="1918563" y="345948"/>
                  </a:lnTo>
                  <a:lnTo>
                    <a:pt x="1894179" y="291084"/>
                  </a:lnTo>
                  <a:lnTo>
                    <a:pt x="1868271" y="240792"/>
                  </a:lnTo>
                  <a:lnTo>
                    <a:pt x="1819503" y="175260"/>
                  </a:lnTo>
                  <a:lnTo>
                    <a:pt x="1784451" y="138684"/>
                  </a:lnTo>
                  <a:lnTo>
                    <a:pt x="1700631" y="74676"/>
                  </a:lnTo>
                  <a:lnTo>
                    <a:pt x="1651863" y="50292"/>
                  </a:lnTo>
                  <a:lnTo>
                    <a:pt x="1627479" y="41148"/>
                  </a:lnTo>
                  <a:lnTo>
                    <a:pt x="1610715" y="33528"/>
                  </a:lnTo>
                  <a:lnTo>
                    <a:pt x="1592427" y="27432"/>
                  </a:lnTo>
                  <a:lnTo>
                    <a:pt x="1574139" y="22860"/>
                  </a:lnTo>
                  <a:lnTo>
                    <a:pt x="1554327" y="16764"/>
                  </a:lnTo>
                  <a:lnTo>
                    <a:pt x="1534515" y="13716"/>
                  </a:lnTo>
                  <a:lnTo>
                    <a:pt x="1514703" y="9144"/>
                  </a:lnTo>
                  <a:lnTo>
                    <a:pt x="1475110" y="3048"/>
                  </a:lnTo>
                  <a:lnTo>
                    <a:pt x="1432438" y="0"/>
                  </a:lnTo>
                  <a:close/>
                </a:path>
              </a:pathLst>
            </a:custGeom>
            <a:solidFill>
              <a:srgbClr val="000000"/>
            </a:solidFill>
          </p:spPr>
          <p:txBody>
            <a:bodyPr wrap="square" lIns="0" tIns="0" rIns="0" bIns="0" rtlCol="0"/>
            <a:lstStyle/>
            <a:p/>
          </p:txBody>
        </p:sp>
        <p:sp>
          <p:nvSpPr>
            <p:cNvPr id="4" name="object 4"/>
            <p:cNvSpPr/>
            <p:nvPr/>
          </p:nvSpPr>
          <p:spPr>
            <a:xfrm>
              <a:off x="3815447" y="2810530"/>
              <a:ext cx="2433320" cy="1082040"/>
            </a:xfrm>
            <a:custGeom>
              <a:avLst/>
              <a:gdLst/>
              <a:ahLst/>
              <a:cxnLst/>
              <a:rect l="l" t="t" r="r" b="b"/>
              <a:pathLst>
                <a:path w="2433320" h="1082039">
                  <a:moveTo>
                    <a:pt x="1352527" y="0"/>
                  </a:moveTo>
                  <a:lnTo>
                    <a:pt x="1326619" y="0"/>
                  </a:lnTo>
                  <a:lnTo>
                    <a:pt x="1274803" y="3047"/>
                  </a:lnTo>
                  <a:lnTo>
                    <a:pt x="1247371" y="4571"/>
                  </a:lnTo>
                  <a:lnTo>
                    <a:pt x="1219939" y="7619"/>
                  </a:lnTo>
                  <a:lnTo>
                    <a:pt x="1192507" y="12191"/>
                  </a:lnTo>
                  <a:lnTo>
                    <a:pt x="1165105" y="15239"/>
                  </a:lnTo>
                  <a:lnTo>
                    <a:pt x="1078237" y="33527"/>
                  </a:lnTo>
                  <a:lnTo>
                    <a:pt x="986797" y="59435"/>
                  </a:lnTo>
                  <a:lnTo>
                    <a:pt x="924313" y="80771"/>
                  </a:lnTo>
                  <a:lnTo>
                    <a:pt x="892309" y="91439"/>
                  </a:lnTo>
                  <a:lnTo>
                    <a:pt x="860305" y="105155"/>
                  </a:lnTo>
                  <a:lnTo>
                    <a:pt x="828301" y="117347"/>
                  </a:lnTo>
                  <a:lnTo>
                    <a:pt x="794773" y="131063"/>
                  </a:lnTo>
                  <a:lnTo>
                    <a:pt x="694220" y="176783"/>
                  </a:lnTo>
                  <a:lnTo>
                    <a:pt x="660692" y="193547"/>
                  </a:lnTo>
                  <a:lnTo>
                    <a:pt x="656120" y="195071"/>
                  </a:lnTo>
                  <a:lnTo>
                    <a:pt x="646976" y="199643"/>
                  </a:lnTo>
                  <a:lnTo>
                    <a:pt x="633260" y="208787"/>
                  </a:lnTo>
                  <a:lnTo>
                    <a:pt x="613448" y="220979"/>
                  </a:lnTo>
                  <a:lnTo>
                    <a:pt x="590588" y="236219"/>
                  </a:lnTo>
                  <a:lnTo>
                    <a:pt x="561632" y="254507"/>
                  </a:lnTo>
                  <a:lnTo>
                    <a:pt x="532676" y="274319"/>
                  </a:lnTo>
                  <a:lnTo>
                    <a:pt x="499148" y="298703"/>
                  </a:lnTo>
                  <a:lnTo>
                    <a:pt x="462572" y="324581"/>
                  </a:lnTo>
                  <a:lnTo>
                    <a:pt x="425996" y="355061"/>
                  </a:lnTo>
                  <a:lnTo>
                    <a:pt x="386372" y="387065"/>
                  </a:lnTo>
                  <a:lnTo>
                    <a:pt x="348272" y="420593"/>
                  </a:lnTo>
                  <a:lnTo>
                    <a:pt x="308678" y="457169"/>
                  </a:lnTo>
                  <a:lnTo>
                    <a:pt x="269054" y="496793"/>
                  </a:lnTo>
                  <a:lnTo>
                    <a:pt x="230954" y="537941"/>
                  </a:lnTo>
                  <a:lnTo>
                    <a:pt x="194378" y="580613"/>
                  </a:lnTo>
                  <a:lnTo>
                    <a:pt x="148658" y="641543"/>
                  </a:lnTo>
                  <a:lnTo>
                    <a:pt x="107510" y="705551"/>
                  </a:lnTo>
                  <a:lnTo>
                    <a:pt x="73982" y="772607"/>
                  </a:lnTo>
                  <a:lnTo>
                    <a:pt x="45026" y="838139"/>
                  </a:lnTo>
                  <a:lnTo>
                    <a:pt x="25245" y="906719"/>
                  </a:lnTo>
                  <a:lnTo>
                    <a:pt x="8481" y="973775"/>
                  </a:lnTo>
                  <a:lnTo>
                    <a:pt x="861" y="1042324"/>
                  </a:lnTo>
                  <a:lnTo>
                    <a:pt x="0" y="1081948"/>
                  </a:lnTo>
                  <a:lnTo>
                    <a:pt x="2433229" y="1081948"/>
                  </a:lnTo>
                  <a:lnTo>
                    <a:pt x="2422283" y="1034704"/>
                  </a:lnTo>
                  <a:lnTo>
                    <a:pt x="2407043" y="995111"/>
                  </a:lnTo>
                  <a:lnTo>
                    <a:pt x="2388755" y="960059"/>
                  </a:lnTo>
                  <a:lnTo>
                    <a:pt x="2343035" y="906719"/>
                  </a:lnTo>
                  <a:lnTo>
                    <a:pt x="2272931" y="867095"/>
                  </a:lnTo>
                  <a:lnTo>
                    <a:pt x="2230259" y="841187"/>
                  </a:lnTo>
                  <a:lnTo>
                    <a:pt x="2189111" y="815279"/>
                  </a:lnTo>
                  <a:lnTo>
                    <a:pt x="2149518" y="787847"/>
                  </a:lnTo>
                  <a:lnTo>
                    <a:pt x="2112942" y="757367"/>
                  </a:lnTo>
                  <a:lnTo>
                    <a:pt x="2077890" y="728411"/>
                  </a:lnTo>
                  <a:lnTo>
                    <a:pt x="2044362" y="694883"/>
                  </a:lnTo>
                  <a:lnTo>
                    <a:pt x="2013882" y="661355"/>
                  </a:lnTo>
                  <a:lnTo>
                    <a:pt x="1981878" y="624779"/>
                  </a:lnTo>
                  <a:lnTo>
                    <a:pt x="1954446" y="586709"/>
                  </a:lnTo>
                  <a:lnTo>
                    <a:pt x="1927014" y="547085"/>
                  </a:lnTo>
                  <a:lnTo>
                    <a:pt x="1901106" y="504413"/>
                  </a:lnTo>
                  <a:lnTo>
                    <a:pt x="1878276" y="460217"/>
                  </a:lnTo>
                  <a:lnTo>
                    <a:pt x="1855416" y="414497"/>
                  </a:lnTo>
                  <a:lnTo>
                    <a:pt x="1832556" y="364205"/>
                  </a:lnTo>
                  <a:lnTo>
                    <a:pt x="1812744" y="313943"/>
                  </a:lnTo>
                  <a:lnTo>
                    <a:pt x="1780740" y="240791"/>
                  </a:lnTo>
                  <a:lnTo>
                    <a:pt x="1767024" y="219455"/>
                  </a:lnTo>
                  <a:lnTo>
                    <a:pt x="1754832" y="198119"/>
                  </a:lnTo>
                  <a:lnTo>
                    <a:pt x="1739592" y="179831"/>
                  </a:lnTo>
                  <a:lnTo>
                    <a:pt x="1709112" y="141731"/>
                  </a:lnTo>
                  <a:lnTo>
                    <a:pt x="1674060" y="109727"/>
                  </a:lnTo>
                  <a:lnTo>
                    <a:pt x="1655772" y="96011"/>
                  </a:lnTo>
                  <a:lnTo>
                    <a:pt x="1637484" y="80771"/>
                  </a:lnTo>
                  <a:lnTo>
                    <a:pt x="1617672" y="68579"/>
                  </a:lnTo>
                  <a:lnTo>
                    <a:pt x="1575000" y="47243"/>
                  </a:lnTo>
                  <a:lnTo>
                    <a:pt x="1553664" y="38099"/>
                  </a:lnTo>
                  <a:lnTo>
                    <a:pt x="1532328" y="30479"/>
                  </a:lnTo>
                  <a:lnTo>
                    <a:pt x="1512516" y="22859"/>
                  </a:lnTo>
                  <a:lnTo>
                    <a:pt x="1469844" y="13715"/>
                  </a:lnTo>
                  <a:lnTo>
                    <a:pt x="1424155" y="6095"/>
                  </a:lnTo>
                  <a:lnTo>
                    <a:pt x="1376911" y="1523"/>
                  </a:lnTo>
                  <a:lnTo>
                    <a:pt x="1352527" y="0"/>
                  </a:lnTo>
                  <a:close/>
                </a:path>
              </a:pathLst>
            </a:custGeom>
            <a:solidFill>
              <a:srgbClr val="6DF2B4"/>
            </a:solidFill>
          </p:spPr>
          <p:txBody>
            <a:bodyPr wrap="square" lIns="0" tIns="0" rIns="0" bIns="0" rtlCol="0"/>
            <a:lstStyle/>
            <a:p/>
          </p:txBody>
        </p:sp>
        <p:sp>
          <p:nvSpPr>
            <p:cNvPr id="5" name="object 5"/>
            <p:cNvSpPr/>
            <p:nvPr/>
          </p:nvSpPr>
          <p:spPr>
            <a:xfrm>
              <a:off x="4776337" y="3173211"/>
              <a:ext cx="561340" cy="719455"/>
            </a:xfrm>
            <a:custGeom>
              <a:avLst/>
              <a:gdLst/>
              <a:ahLst/>
              <a:cxnLst/>
              <a:rect l="l" t="t" r="r" b="b"/>
              <a:pathLst>
                <a:path w="561339" h="719454">
                  <a:moveTo>
                    <a:pt x="335250" y="600425"/>
                  </a:moveTo>
                  <a:lnTo>
                    <a:pt x="187452" y="600425"/>
                  </a:lnTo>
                  <a:lnTo>
                    <a:pt x="187452" y="659861"/>
                  </a:lnTo>
                  <a:lnTo>
                    <a:pt x="178308" y="662909"/>
                  </a:lnTo>
                  <a:lnTo>
                    <a:pt x="166116" y="667451"/>
                  </a:lnTo>
                  <a:lnTo>
                    <a:pt x="150876" y="672023"/>
                  </a:lnTo>
                  <a:lnTo>
                    <a:pt x="132588" y="678119"/>
                  </a:lnTo>
                  <a:lnTo>
                    <a:pt x="111252" y="685739"/>
                  </a:lnTo>
                  <a:lnTo>
                    <a:pt x="91440" y="691835"/>
                  </a:lnTo>
                  <a:lnTo>
                    <a:pt x="67056" y="697931"/>
                  </a:lnTo>
                  <a:lnTo>
                    <a:pt x="45720" y="705551"/>
                  </a:lnTo>
                  <a:lnTo>
                    <a:pt x="22860" y="713171"/>
                  </a:lnTo>
                  <a:lnTo>
                    <a:pt x="0" y="719267"/>
                  </a:lnTo>
                  <a:lnTo>
                    <a:pt x="560771" y="719267"/>
                  </a:lnTo>
                  <a:lnTo>
                    <a:pt x="560771" y="717743"/>
                  </a:lnTo>
                  <a:lnTo>
                    <a:pt x="557723" y="717743"/>
                  </a:lnTo>
                  <a:lnTo>
                    <a:pt x="553151" y="714695"/>
                  </a:lnTo>
                  <a:lnTo>
                    <a:pt x="548579" y="710123"/>
                  </a:lnTo>
                  <a:lnTo>
                    <a:pt x="540959" y="708599"/>
                  </a:lnTo>
                  <a:lnTo>
                    <a:pt x="531815" y="704027"/>
                  </a:lnTo>
                  <a:lnTo>
                    <a:pt x="504383" y="694883"/>
                  </a:lnTo>
                  <a:lnTo>
                    <a:pt x="484602" y="690311"/>
                  </a:lnTo>
                  <a:lnTo>
                    <a:pt x="464790" y="684215"/>
                  </a:lnTo>
                  <a:lnTo>
                    <a:pt x="438882" y="676595"/>
                  </a:lnTo>
                  <a:lnTo>
                    <a:pt x="374874" y="662909"/>
                  </a:lnTo>
                  <a:lnTo>
                    <a:pt x="335250" y="655289"/>
                  </a:lnTo>
                  <a:lnTo>
                    <a:pt x="335250" y="600425"/>
                  </a:lnTo>
                  <a:close/>
                </a:path>
                <a:path w="561339" h="719454">
                  <a:moveTo>
                    <a:pt x="220950" y="0"/>
                  </a:moveTo>
                  <a:lnTo>
                    <a:pt x="211806" y="1524"/>
                  </a:lnTo>
                  <a:lnTo>
                    <a:pt x="202692" y="1524"/>
                  </a:lnTo>
                  <a:lnTo>
                    <a:pt x="190500" y="10668"/>
                  </a:lnTo>
                  <a:lnTo>
                    <a:pt x="175260" y="51816"/>
                  </a:lnTo>
                  <a:lnTo>
                    <a:pt x="158496" y="121920"/>
                  </a:lnTo>
                  <a:lnTo>
                    <a:pt x="150876" y="166116"/>
                  </a:lnTo>
                  <a:lnTo>
                    <a:pt x="147828" y="211836"/>
                  </a:lnTo>
                  <a:lnTo>
                    <a:pt x="146304" y="259049"/>
                  </a:lnTo>
                  <a:lnTo>
                    <a:pt x="147776" y="301721"/>
                  </a:lnTo>
                  <a:lnTo>
                    <a:pt x="147828" y="344393"/>
                  </a:lnTo>
                  <a:lnTo>
                    <a:pt x="141732" y="385541"/>
                  </a:lnTo>
                  <a:lnTo>
                    <a:pt x="117348" y="452597"/>
                  </a:lnTo>
                  <a:lnTo>
                    <a:pt x="91440" y="501365"/>
                  </a:lnTo>
                  <a:lnTo>
                    <a:pt x="77724" y="521177"/>
                  </a:lnTo>
                  <a:lnTo>
                    <a:pt x="67056" y="534893"/>
                  </a:lnTo>
                  <a:lnTo>
                    <a:pt x="227046" y="534893"/>
                  </a:lnTo>
                  <a:lnTo>
                    <a:pt x="223998" y="600425"/>
                  </a:lnTo>
                  <a:lnTo>
                    <a:pt x="300198" y="600425"/>
                  </a:lnTo>
                  <a:lnTo>
                    <a:pt x="295626" y="585185"/>
                  </a:lnTo>
                  <a:lnTo>
                    <a:pt x="292578" y="572993"/>
                  </a:lnTo>
                  <a:lnTo>
                    <a:pt x="291054" y="563849"/>
                  </a:lnTo>
                  <a:lnTo>
                    <a:pt x="291054" y="557753"/>
                  </a:lnTo>
                  <a:lnTo>
                    <a:pt x="292578" y="556229"/>
                  </a:lnTo>
                  <a:lnTo>
                    <a:pt x="301722" y="556229"/>
                  </a:lnTo>
                  <a:lnTo>
                    <a:pt x="310866" y="554705"/>
                  </a:lnTo>
                  <a:lnTo>
                    <a:pt x="348966" y="544037"/>
                  </a:lnTo>
                  <a:lnTo>
                    <a:pt x="377922" y="518129"/>
                  </a:lnTo>
                  <a:lnTo>
                    <a:pt x="387066" y="467837"/>
                  </a:lnTo>
                  <a:lnTo>
                    <a:pt x="393162" y="426689"/>
                  </a:lnTo>
                  <a:lnTo>
                    <a:pt x="400782" y="385541"/>
                  </a:lnTo>
                  <a:lnTo>
                    <a:pt x="405354" y="356585"/>
                  </a:lnTo>
                  <a:lnTo>
                    <a:pt x="473934" y="356585"/>
                  </a:lnTo>
                  <a:lnTo>
                    <a:pt x="476982" y="352013"/>
                  </a:lnTo>
                  <a:lnTo>
                    <a:pt x="478506" y="352013"/>
                  </a:lnTo>
                  <a:lnTo>
                    <a:pt x="480030" y="347441"/>
                  </a:lnTo>
                  <a:lnTo>
                    <a:pt x="478506" y="342869"/>
                  </a:lnTo>
                  <a:lnTo>
                    <a:pt x="476982" y="336773"/>
                  </a:lnTo>
                  <a:lnTo>
                    <a:pt x="472410" y="329153"/>
                  </a:lnTo>
                  <a:lnTo>
                    <a:pt x="457170" y="316961"/>
                  </a:lnTo>
                  <a:lnTo>
                    <a:pt x="448026" y="309341"/>
                  </a:lnTo>
                  <a:lnTo>
                    <a:pt x="438882" y="304769"/>
                  </a:lnTo>
                  <a:lnTo>
                    <a:pt x="431262" y="301721"/>
                  </a:lnTo>
                  <a:lnTo>
                    <a:pt x="423642" y="297149"/>
                  </a:lnTo>
                  <a:lnTo>
                    <a:pt x="417546" y="294101"/>
                  </a:lnTo>
                  <a:lnTo>
                    <a:pt x="434310" y="152400"/>
                  </a:lnTo>
                  <a:lnTo>
                    <a:pt x="451074" y="152400"/>
                  </a:lnTo>
                  <a:lnTo>
                    <a:pt x="457170" y="150876"/>
                  </a:lnTo>
                  <a:lnTo>
                    <a:pt x="487650" y="112776"/>
                  </a:lnTo>
                  <a:lnTo>
                    <a:pt x="501335" y="71628"/>
                  </a:lnTo>
                  <a:lnTo>
                    <a:pt x="501335" y="57912"/>
                  </a:lnTo>
                  <a:lnTo>
                    <a:pt x="496763" y="41148"/>
                  </a:lnTo>
                  <a:lnTo>
                    <a:pt x="490698" y="27432"/>
                  </a:lnTo>
                  <a:lnTo>
                    <a:pt x="478506" y="16764"/>
                  </a:lnTo>
                  <a:lnTo>
                    <a:pt x="301722" y="16764"/>
                  </a:lnTo>
                  <a:lnTo>
                    <a:pt x="295626" y="15240"/>
                  </a:lnTo>
                  <a:lnTo>
                    <a:pt x="265146" y="9144"/>
                  </a:lnTo>
                  <a:lnTo>
                    <a:pt x="252954" y="6096"/>
                  </a:lnTo>
                  <a:lnTo>
                    <a:pt x="242286" y="3048"/>
                  </a:lnTo>
                  <a:lnTo>
                    <a:pt x="220950" y="0"/>
                  </a:lnTo>
                  <a:close/>
                </a:path>
                <a:path w="561339" h="719454">
                  <a:moveTo>
                    <a:pt x="463266" y="359633"/>
                  </a:moveTo>
                  <a:lnTo>
                    <a:pt x="434310" y="359633"/>
                  </a:lnTo>
                  <a:lnTo>
                    <a:pt x="443454" y="361157"/>
                  </a:lnTo>
                  <a:lnTo>
                    <a:pt x="454122" y="361157"/>
                  </a:lnTo>
                  <a:lnTo>
                    <a:pt x="463266" y="359633"/>
                  </a:lnTo>
                  <a:close/>
                </a:path>
                <a:path w="561339" h="719454">
                  <a:moveTo>
                    <a:pt x="473934" y="356585"/>
                  </a:moveTo>
                  <a:lnTo>
                    <a:pt x="405354" y="356585"/>
                  </a:lnTo>
                  <a:lnTo>
                    <a:pt x="419070" y="359633"/>
                  </a:lnTo>
                  <a:lnTo>
                    <a:pt x="469362" y="359633"/>
                  </a:lnTo>
                  <a:lnTo>
                    <a:pt x="473934" y="356585"/>
                  </a:lnTo>
                  <a:close/>
                </a:path>
                <a:path w="561339" h="719454">
                  <a:moveTo>
                    <a:pt x="417546" y="0"/>
                  </a:moveTo>
                  <a:lnTo>
                    <a:pt x="402306" y="0"/>
                  </a:lnTo>
                  <a:lnTo>
                    <a:pt x="377922" y="3048"/>
                  </a:lnTo>
                  <a:lnTo>
                    <a:pt x="367254" y="6096"/>
                  </a:lnTo>
                  <a:lnTo>
                    <a:pt x="355062" y="9144"/>
                  </a:lnTo>
                  <a:lnTo>
                    <a:pt x="345918" y="10668"/>
                  </a:lnTo>
                  <a:lnTo>
                    <a:pt x="338298" y="13716"/>
                  </a:lnTo>
                  <a:lnTo>
                    <a:pt x="330678" y="15240"/>
                  </a:lnTo>
                  <a:lnTo>
                    <a:pt x="321534" y="16764"/>
                  </a:lnTo>
                  <a:lnTo>
                    <a:pt x="478506" y="16764"/>
                  </a:lnTo>
                  <a:lnTo>
                    <a:pt x="464790" y="9144"/>
                  </a:lnTo>
                  <a:lnTo>
                    <a:pt x="448026" y="3048"/>
                  </a:lnTo>
                  <a:lnTo>
                    <a:pt x="431262" y="1524"/>
                  </a:lnTo>
                  <a:lnTo>
                    <a:pt x="417546" y="0"/>
                  </a:lnTo>
                  <a:close/>
                </a:path>
              </a:pathLst>
            </a:custGeom>
            <a:solidFill>
              <a:srgbClr val="000000"/>
            </a:solidFill>
          </p:spPr>
          <p:txBody>
            <a:bodyPr wrap="square" lIns="0" tIns="0" rIns="0" bIns="0" rtlCol="0"/>
            <a:lstStyle/>
            <a:p/>
          </p:txBody>
        </p:sp>
        <p:sp>
          <p:nvSpPr>
            <p:cNvPr id="6" name="object 6"/>
            <p:cNvSpPr/>
            <p:nvPr/>
          </p:nvSpPr>
          <p:spPr>
            <a:xfrm>
              <a:off x="4947026" y="3791925"/>
              <a:ext cx="353506" cy="100553"/>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5068913" y="3577043"/>
              <a:ext cx="83820" cy="52069"/>
            </a:xfrm>
            <a:custGeom>
              <a:avLst/>
              <a:gdLst/>
              <a:ahLst/>
              <a:cxnLst/>
              <a:rect l="l" t="t" r="r" b="b"/>
              <a:pathLst>
                <a:path w="83820" h="52070">
                  <a:moveTo>
                    <a:pt x="28956" y="9144"/>
                  </a:moveTo>
                  <a:lnTo>
                    <a:pt x="25908" y="6096"/>
                  </a:lnTo>
                  <a:lnTo>
                    <a:pt x="22860" y="6096"/>
                  </a:lnTo>
                  <a:lnTo>
                    <a:pt x="13716" y="1524"/>
                  </a:lnTo>
                  <a:lnTo>
                    <a:pt x="7620" y="0"/>
                  </a:lnTo>
                  <a:lnTo>
                    <a:pt x="3048" y="0"/>
                  </a:lnTo>
                  <a:lnTo>
                    <a:pt x="0" y="3048"/>
                  </a:lnTo>
                  <a:lnTo>
                    <a:pt x="0" y="13716"/>
                  </a:lnTo>
                  <a:lnTo>
                    <a:pt x="25908" y="45720"/>
                  </a:lnTo>
                  <a:lnTo>
                    <a:pt x="28956" y="9144"/>
                  </a:lnTo>
                  <a:close/>
                </a:path>
                <a:path w="83820" h="52070">
                  <a:moveTo>
                    <a:pt x="64008" y="15240"/>
                  </a:moveTo>
                  <a:lnTo>
                    <a:pt x="57912" y="15240"/>
                  </a:lnTo>
                  <a:lnTo>
                    <a:pt x="50292" y="13716"/>
                  </a:lnTo>
                  <a:lnTo>
                    <a:pt x="45720" y="13716"/>
                  </a:lnTo>
                  <a:lnTo>
                    <a:pt x="41148" y="12192"/>
                  </a:lnTo>
                  <a:lnTo>
                    <a:pt x="36576" y="48768"/>
                  </a:lnTo>
                  <a:lnTo>
                    <a:pt x="38100" y="48768"/>
                  </a:lnTo>
                  <a:lnTo>
                    <a:pt x="38100" y="50292"/>
                  </a:lnTo>
                  <a:lnTo>
                    <a:pt x="39624" y="50292"/>
                  </a:lnTo>
                  <a:lnTo>
                    <a:pt x="44196" y="51816"/>
                  </a:lnTo>
                  <a:lnTo>
                    <a:pt x="59436" y="51816"/>
                  </a:lnTo>
                  <a:lnTo>
                    <a:pt x="64008" y="15240"/>
                  </a:lnTo>
                  <a:close/>
                </a:path>
                <a:path w="83820" h="52070">
                  <a:moveTo>
                    <a:pt x="83820" y="15240"/>
                  </a:moveTo>
                  <a:lnTo>
                    <a:pt x="76200" y="15240"/>
                  </a:lnTo>
                  <a:lnTo>
                    <a:pt x="71628" y="51816"/>
                  </a:lnTo>
                  <a:lnTo>
                    <a:pt x="79248" y="51816"/>
                  </a:lnTo>
                  <a:lnTo>
                    <a:pt x="80772" y="42672"/>
                  </a:lnTo>
                  <a:lnTo>
                    <a:pt x="82296" y="32004"/>
                  </a:lnTo>
                  <a:lnTo>
                    <a:pt x="83820" y="22860"/>
                  </a:lnTo>
                  <a:lnTo>
                    <a:pt x="83820" y="15240"/>
                  </a:lnTo>
                  <a:close/>
                </a:path>
              </a:pathLst>
            </a:custGeom>
            <a:solidFill>
              <a:srgbClr val="FFFFFF"/>
            </a:solidFill>
          </p:spPr>
          <p:txBody>
            <a:bodyPr wrap="square" lIns="0" tIns="0" rIns="0" bIns="0" rtlCol="0"/>
            <a:lstStyle/>
            <a:p/>
          </p:txBody>
        </p:sp>
        <p:sp>
          <p:nvSpPr>
            <p:cNvPr id="8" name="object 8"/>
            <p:cNvSpPr/>
            <p:nvPr/>
          </p:nvSpPr>
          <p:spPr>
            <a:xfrm>
              <a:off x="4878445" y="3189975"/>
              <a:ext cx="381000" cy="501650"/>
            </a:xfrm>
            <a:custGeom>
              <a:avLst/>
              <a:gdLst/>
              <a:ahLst/>
              <a:cxnLst/>
              <a:rect l="l" t="t" r="r" b="b"/>
              <a:pathLst>
                <a:path w="381000" h="501650">
                  <a:moveTo>
                    <a:pt x="313913" y="0"/>
                  </a:moveTo>
                  <a:lnTo>
                    <a:pt x="301721" y="1523"/>
                  </a:lnTo>
                  <a:lnTo>
                    <a:pt x="291053" y="1523"/>
                  </a:lnTo>
                  <a:lnTo>
                    <a:pt x="278861" y="4571"/>
                  </a:lnTo>
                  <a:lnTo>
                    <a:pt x="257525" y="10667"/>
                  </a:lnTo>
                  <a:lnTo>
                    <a:pt x="249905" y="12191"/>
                  </a:lnTo>
                  <a:lnTo>
                    <a:pt x="240761" y="13715"/>
                  </a:lnTo>
                  <a:lnTo>
                    <a:pt x="230093" y="16763"/>
                  </a:lnTo>
                  <a:lnTo>
                    <a:pt x="220949" y="18287"/>
                  </a:lnTo>
                  <a:lnTo>
                    <a:pt x="199613" y="18287"/>
                  </a:lnTo>
                  <a:lnTo>
                    <a:pt x="190469" y="16763"/>
                  </a:lnTo>
                  <a:lnTo>
                    <a:pt x="182849" y="13715"/>
                  </a:lnTo>
                  <a:lnTo>
                    <a:pt x="175229" y="12191"/>
                  </a:lnTo>
                  <a:lnTo>
                    <a:pt x="166085" y="10667"/>
                  </a:lnTo>
                  <a:lnTo>
                    <a:pt x="158465" y="9143"/>
                  </a:lnTo>
                  <a:lnTo>
                    <a:pt x="149321" y="6095"/>
                  </a:lnTo>
                  <a:lnTo>
                    <a:pt x="140177" y="4571"/>
                  </a:lnTo>
                  <a:lnTo>
                    <a:pt x="132557" y="3047"/>
                  </a:lnTo>
                  <a:lnTo>
                    <a:pt x="123413" y="1523"/>
                  </a:lnTo>
                  <a:lnTo>
                    <a:pt x="109697" y="1523"/>
                  </a:lnTo>
                  <a:lnTo>
                    <a:pt x="88391" y="41147"/>
                  </a:lnTo>
                  <a:lnTo>
                    <a:pt x="73151" y="108203"/>
                  </a:lnTo>
                  <a:lnTo>
                    <a:pt x="67055" y="150875"/>
                  </a:lnTo>
                  <a:lnTo>
                    <a:pt x="64007" y="193547"/>
                  </a:lnTo>
                  <a:lnTo>
                    <a:pt x="62483" y="240761"/>
                  </a:lnTo>
                  <a:lnTo>
                    <a:pt x="64007" y="284957"/>
                  </a:lnTo>
                  <a:lnTo>
                    <a:pt x="64007" y="320009"/>
                  </a:lnTo>
                  <a:lnTo>
                    <a:pt x="53339" y="385541"/>
                  </a:lnTo>
                  <a:lnTo>
                    <a:pt x="32003" y="443453"/>
                  </a:lnTo>
                  <a:lnTo>
                    <a:pt x="9143" y="484601"/>
                  </a:lnTo>
                  <a:lnTo>
                    <a:pt x="0" y="501365"/>
                  </a:lnTo>
                  <a:lnTo>
                    <a:pt x="126461" y="501365"/>
                  </a:lnTo>
                  <a:lnTo>
                    <a:pt x="143225" y="143255"/>
                  </a:lnTo>
                  <a:lnTo>
                    <a:pt x="132557" y="144779"/>
                  </a:lnTo>
                  <a:lnTo>
                    <a:pt x="124937" y="146303"/>
                  </a:lnTo>
                  <a:lnTo>
                    <a:pt x="120365" y="147827"/>
                  </a:lnTo>
                  <a:lnTo>
                    <a:pt x="117317" y="147827"/>
                  </a:lnTo>
                  <a:lnTo>
                    <a:pt x="115793" y="129539"/>
                  </a:lnTo>
                  <a:lnTo>
                    <a:pt x="120365" y="129539"/>
                  </a:lnTo>
                  <a:lnTo>
                    <a:pt x="127985" y="128015"/>
                  </a:lnTo>
                  <a:lnTo>
                    <a:pt x="172181" y="117347"/>
                  </a:lnTo>
                  <a:lnTo>
                    <a:pt x="213329" y="88391"/>
                  </a:lnTo>
                  <a:lnTo>
                    <a:pt x="220949" y="79247"/>
                  </a:lnTo>
                  <a:lnTo>
                    <a:pt x="230093" y="71627"/>
                  </a:lnTo>
                  <a:lnTo>
                    <a:pt x="239237" y="68579"/>
                  </a:lnTo>
                  <a:lnTo>
                    <a:pt x="248381" y="67055"/>
                  </a:lnTo>
                  <a:lnTo>
                    <a:pt x="252953" y="67055"/>
                  </a:lnTo>
                  <a:lnTo>
                    <a:pt x="257525" y="68579"/>
                  </a:lnTo>
                  <a:lnTo>
                    <a:pt x="263621" y="70103"/>
                  </a:lnTo>
                  <a:lnTo>
                    <a:pt x="266669" y="71627"/>
                  </a:lnTo>
                  <a:lnTo>
                    <a:pt x="269717" y="64007"/>
                  </a:lnTo>
                  <a:lnTo>
                    <a:pt x="274289" y="57911"/>
                  </a:lnTo>
                  <a:lnTo>
                    <a:pt x="277337" y="51815"/>
                  </a:lnTo>
                  <a:lnTo>
                    <a:pt x="281909" y="47243"/>
                  </a:lnTo>
                  <a:lnTo>
                    <a:pt x="291053" y="42671"/>
                  </a:lnTo>
                  <a:lnTo>
                    <a:pt x="298673" y="41147"/>
                  </a:lnTo>
                  <a:lnTo>
                    <a:pt x="315437" y="41147"/>
                  </a:lnTo>
                  <a:lnTo>
                    <a:pt x="324581" y="42671"/>
                  </a:lnTo>
                  <a:lnTo>
                    <a:pt x="329153" y="42671"/>
                  </a:lnTo>
                  <a:lnTo>
                    <a:pt x="333725" y="44195"/>
                  </a:lnTo>
                  <a:lnTo>
                    <a:pt x="335249" y="44195"/>
                  </a:lnTo>
                  <a:lnTo>
                    <a:pt x="329153" y="60959"/>
                  </a:lnTo>
                  <a:lnTo>
                    <a:pt x="323057" y="59435"/>
                  </a:lnTo>
                  <a:lnTo>
                    <a:pt x="312389" y="57911"/>
                  </a:lnTo>
                  <a:lnTo>
                    <a:pt x="301721" y="59435"/>
                  </a:lnTo>
                  <a:lnTo>
                    <a:pt x="292577" y="62483"/>
                  </a:lnTo>
                  <a:lnTo>
                    <a:pt x="289529" y="67055"/>
                  </a:lnTo>
                  <a:lnTo>
                    <a:pt x="284957" y="71627"/>
                  </a:lnTo>
                  <a:lnTo>
                    <a:pt x="283433" y="79247"/>
                  </a:lnTo>
                  <a:lnTo>
                    <a:pt x="281909" y="88391"/>
                  </a:lnTo>
                  <a:lnTo>
                    <a:pt x="284957" y="92963"/>
                  </a:lnTo>
                  <a:lnTo>
                    <a:pt x="323057" y="117347"/>
                  </a:lnTo>
                  <a:lnTo>
                    <a:pt x="332201" y="118871"/>
                  </a:lnTo>
                  <a:lnTo>
                    <a:pt x="339821" y="118871"/>
                  </a:lnTo>
                  <a:lnTo>
                    <a:pt x="368777" y="86867"/>
                  </a:lnTo>
                  <a:lnTo>
                    <a:pt x="380969" y="42671"/>
                  </a:lnTo>
                  <a:lnTo>
                    <a:pt x="377921" y="30479"/>
                  </a:lnTo>
                  <a:lnTo>
                    <a:pt x="374873" y="21335"/>
                  </a:lnTo>
                  <a:lnTo>
                    <a:pt x="365729" y="13715"/>
                  </a:lnTo>
                  <a:lnTo>
                    <a:pt x="356585" y="9143"/>
                  </a:lnTo>
                  <a:lnTo>
                    <a:pt x="341345" y="3047"/>
                  </a:lnTo>
                  <a:lnTo>
                    <a:pt x="313913" y="0"/>
                  </a:lnTo>
                  <a:close/>
                </a:path>
              </a:pathLst>
            </a:custGeom>
            <a:solidFill>
              <a:srgbClr val="CCA47F"/>
            </a:solidFill>
          </p:spPr>
          <p:txBody>
            <a:bodyPr wrap="square" lIns="0" tIns="0" rIns="0" bIns="0" rtlCol="0"/>
            <a:lstStyle/>
            <a:p/>
          </p:txBody>
        </p:sp>
        <p:sp>
          <p:nvSpPr>
            <p:cNvPr id="9" name="object 9"/>
            <p:cNvSpPr/>
            <p:nvPr/>
          </p:nvSpPr>
          <p:spPr>
            <a:xfrm>
              <a:off x="5018623" y="3275319"/>
              <a:ext cx="218440" cy="498475"/>
            </a:xfrm>
            <a:custGeom>
              <a:avLst/>
              <a:gdLst/>
              <a:ahLst/>
              <a:cxnLst/>
              <a:rect l="l" t="t" r="r" b="b"/>
              <a:pathLst>
                <a:path w="218439" h="498475">
                  <a:moveTo>
                    <a:pt x="112776" y="0"/>
                  </a:moveTo>
                  <a:lnTo>
                    <a:pt x="102108" y="0"/>
                  </a:lnTo>
                  <a:lnTo>
                    <a:pt x="97536" y="3048"/>
                  </a:lnTo>
                  <a:lnTo>
                    <a:pt x="86868" y="13716"/>
                  </a:lnTo>
                  <a:lnTo>
                    <a:pt x="80772" y="21336"/>
                  </a:lnTo>
                  <a:lnTo>
                    <a:pt x="74676" y="27432"/>
                  </a:lnTo>
                  <a:lnTo>
                    <a:pt x="59436" y="39624"/>
                  </a:lnTo>
                  <a:lnTo>
                    <a:pt x="50292" y="42672"/>
                  </a:lnTo>
                  <a:lnTo>
                    <a:pt x="39624" y="47244"/>
                  </a:lnTo>
                  <a:lnTo>
                    <a:pt x="21336" y="53340"/>
                  </a:lnTo>
                  <a:lnTo>
                    <a:pt x="0" y="498317"/>
                  </a:lnTo>
                  <a:lnTo>
                    <a:pt x="39624" y="498317"/>
                  </a:lnTo>
                  <a:lnTo>
                    <a:pt x="35052" y="483077"/>
                  </a:lnTo>
                  <a:lnTo>
                    <a:pt x="32004" y="469361"/>
                  </a:lnTo>
                  <a:lnTo>
                    <a:pt x="30480" y="457169"/>
                  </a:lnTo>
                  <a:lnTo>
                    <a:pt x="33528" y="446501"/>
                  </a:lnTo>
                  <a:lnTo>
                    <a:pt x="33528" y="441929"/>
                  </a:lnTo>
                  <a:lnTo>
                    <a:pt x="36576" y="440405"/>
                  </a:lnTo>
                  <a:lnTo>
                    <a:pt x="38100" y="438881"/>
                  </a:lnTo>
                  <a:lnTo>
                    <a:pt x="41148" y="438881"/>
                  </a:lnTo>
                  <a:lnTo>
                    <a:pt x="42672" y="437357"/>
                  </a:lnTo>
                  <a:lnTo>
                    <a:pt x="47244" y="437357"/>
                  </a:lnTo>
                  <a:lnTo>
                    <a:pt x="50292" y="435833"/>
                  </a:lnTo>
                  <a:lnTo>
                    <a:pt x="56388" y="435833"/>
                  </a:lnTo>
                  <a:lnTo>
                    <a:pt x="77724" y="432785"/>
                  </a:lnTo>
                  <a:lnTo>
                    <a:pt x="88392" y="429737"/>
                  </a:lnTo>
                  <a:lnTo>
                    <a:pt x="99060" y="425165"/>
                  </a:lnTo>
                  <a:lnTo>
                    <a:pt x="108204" y="422117"/>
                  </a:lnTo>
                  <a:lnTo>
                    <a:pt x="124968" y="382493"/>
                  </a:lnTo>
                  <a:lnTo>
                    <a:pt x="126492" y="374873"/>
                  </a:lnTo>
                  <a:lnTo>
                    <a:pt x="126492" y="365729"/>
                  </a:lnTo>
                  <a:lnTo>
                    <a:pt x="109728" y="365729"/>
                  </a:lnTo>
                  <a:lnTo>
                    <a:pt x="105156" y="364205"/>
                  </a:lnTo>
                  <a:lnTo>
                    <a:pt x="92964" y="364205"/>
                  </a:lnTo>
                  <a:lnTo>
                    <a:pt x="88392" y="362681"/>
                  </a:lnTo>
                  <a:lnTo>
                    <a:pt x="80772" y="361157"/>
                  </a:lnTo>
                  <a:lnTo>
                    <a:pt x="73152" y="358109"/>
                  </a:lnTo>
                  <a:lnTo>
                    <a:pt x="67056" y="353537"/>
                  </a:lnTo>
                  <a:lnTo>
                    <a:pt x="59436" y="348965"/>
                  </a:lnTo>
                  <a:lnTo>
                    <a:pt x="50292" y="336773"/>
                  </a:lnTo>
                  <a:lnTo>
                    <a:pt x="45720" y="332201"/>
                  </a:lnTo>
                  <a:lnTo>
                    <a:pt x="42672" y="324581"/>
                  </a:lnTo>
                  <a:lnTo>
                    <a:pt x="39624" y="309341"/>
                  </a:lnTo>
                  <a:lnTo>
                    <a:pt x="39624" y="303245"/>
                  </a:lnTo>
                  <a:lnTo>
                    <a:pt x="42672" y="298673"/>
                  </a:lnTo>
                  <a:lnTo>
                    <a:pt x="50292" y="291053"/>
                  </a:lnTo>
                  <a:lnTo>
                    <a:pt x="140017" y="291053"/>
                  </a:lnTo>
                  <a:lnTo>
                    <a:pt x="141732" y="281909"/>
                  </a:lnTo>
                  <a:lnTo>
                    <a:pt x="144780" y="260573"/>
                  </a:lnTo>
                  <a:lnTo>
                    <a:pt x="146304" y="246857"/>
                  </a:lnTo>
                  <a:lnTo>
                    <a:pt x="147828" y="240761"/>
                  </a:lnTo>
                  <a:lnTo>
                    <a:pt x="149352" y="236189"/>
                  </a:lnTo>
                  <a:lnTo>
                    <a:pt x="149352" y="233141"/>
                  </a:lnTo>
                  <a:lnTo>
                    <a:pt x="210312" y="233141"/>
                  </a:lnTo>
                  <a:lnTo>
                    <a:pt x="207264" y="230093"/>
                  </a:lnTo>
                  <a:lnTo>
                    <a:pt x="199644" y="223997"/>
                  </a:lnTo>
                  <a:lnTo>
                    <a:pt x="190500" y="219425"/>
                  </a:lnTo>
                  <a:lnTo>
                    <a:pt x="182880" y="216377"/>
                  </a:lnTo>
                  <a:lnTo>
                    <a:pt x="175260" y="211805"/>
                  </a:lnTo>
                  <a:lnTo>
                    <a:pt x="167640" y="208757"/>
                  </a:lnTo>
                  <a:lnTo>
                    <a:pt x="161544" y="207233"/>
                  </a:lnTo>
                  <a:lnTo>
                    <a:pt x="155448" y="204185"/>
                  </a:lnTo>
                  <a:lnTo>
                    <a:pt x="156972" y="198089"/>
                  </a:lnTo>
                  <a:lnTo>
                    <a:pt x="173736" y="47244"/>
                  </a:lnTo>
                  <a:lnTo>
                    <a:pt x="164592" y="42672"/>
                  </a:lnTo>
                  <a:lnTo>
                    <a:pt x="158496" y="41148"/>
                  </a:lnTo>
                  <a:lnTo>
                    <a:pt x="153924" y="38100"/>
                  </a:lnTo>
                  <a:lnTo>
                    <a:pt x="147828" y="33528"/>
                  </a:lnTo>
                  <a:lnTo>
                    <a:pt x="140208" y="27432"/>
                  </a:lnTo>
                  <a:lnTo>
                    <a:pt x="131064" y="18288"/>
                  </a:lnTo>
                  <a:lnTo>
                    <a:pt x="126492" y="7620"/>
                  </a:lnTo>
                  <a:lnTo>
                    <a:pt x="123444" y="6096"/>
                  </a:lnTo>
                  <a:lnTo>
                    <a:pt x="118872" y="3048"/>
                  </a:lnTo>
                  <a:lnTo>
                    <a:pt x="112776" y="0"/>
                  </a:lnTo>
                  <a:close/>
                </a:path>
                <a:path w="218439" h="498475">
                  <a:moveTo>
                    <a:pt x="126492" y="364205"/>
                  </a:moveTo>
                  <a:lnTo>
                    <a:pt x="123444" y="364205"/>
                  </a:lnTo>
                  <a:lnTo>
                    <a:pt x="118872" y="365729"/>
                  </a:lnTo>
                  <a:lnTo>
                    <a:pt x="126492" y="365729"/>
                  </a:lnTo>
                  <a:lnTo>
                    <a:pt x="126492" y="364205"/>
                  </a:lnTo>
                  <a:close/>
                </a:path>
                <a:path w="218439" h="498475">
                  <a:moveTo>
                    <a:pt x="140017" y="291053"/>
                  </a:moveTo>
                  <a:lnTo>
                    <a:pt x="59436" y="291053"/>
                  </a:lnTo>
                  <a:lnTo>
                    <a:pt x="67056" y="292577"/>
                  </a:lnTo>
                  <a:lnTo>
                    <a:pt x="76200" y="298673"/>
                  </a:lnTo>
                  <a:lnTo>
                    <a:pt x="80772" y="300197"/>
                  </a:lnTo>
                  <a:lnTo>
                    <a:pt x="83820" y="300197"/>
                  </a:lnTo>
                  <a:lnTo>
                    <a:pt x="86868" y="301721"/>
                  </a:lnTo>
                  <a:lnTo>
                    <a:pt x="91440" y="303245"/>
                  </a:lnTo>
                  <a:lnTo>
                    <a:pt x="94488" y="304769"/>
                  </a:lnTo>
                  <a:lnTo>
                    <a:pt x="100584" y="304769"/>
                  </a:lnTo>
                  <a:lnTo>
                    <a:pt x="105156" y="306293"/>
                  </a:lnTo>
                  <a:lnTo>
                    <a:pt x="137160" y="306293"/>
                  </a:lnTo>
                  <a:lnTo>
                    <a:pt x="140017" y="291053"/>
                  </a:lnTo>
                  <a:close/>
                </a:path>
                <a:path w="218439" h="498475">
                  <a:moveTo>
                    <a:pt x="210312" y="233141"/>
                  </a:moveTo>
                  <a:lnTo>
                    <a:pt x="149352" y="233141"/>
                  </a:lnTo>
                  <a:lnTo>
                    <a:pt x="167640" y="236189"/>
                  </a:lnTo>
                  <a:lnTo>
                    <a:pt x="175260" y="239237"/>
                  </a:lnTo>
                  <a:lnTo>
                    <a:pt x="184404" y="240761"/>
                  </a:lnTo>
                  <a:lnTo>
                    <a:pt x="217932" y="240761"/>
                  </a:lnTo>
                  <a:lnTo>
                    <a:pt x="210312" y="233141"/>
                  </a:lnTo>
                  <a:close/>
                </a:path>
              </a:pathLst>
            </a:custGeom>
            <a:solidFill>
              <a:srgbClr val="F9E0D8"/>
            </a:solidFill>
          </p:spPr>
          <p:txBody>
            <a:bodyPr wrap="square" lIns="0" tIns="0" rIns="0" bIns="0" rtlCol="0"/>
            <a:lstStyle/>
            <a:p/>
          </p:txBody>
        </p:sp>
        <p:sp>
          <p:nvSpPr>
            <p:cNvPr id="10" name="object 10"/>
            <p:cNvSpPr/>
            <p:nvPr/>
          </p:nvSpPr>
          <p:spPr>
            <a:xfrm>
              <a:off x="4837297" y="3863522"/>
              <a:ext cx="93345" cy="29209"/>
            </a:xfrm>
            <a:custGeom>
              <a:avLst/>
              <a:gdLst/>
              <a:ahLst/>
              <a:cxnLst/>
              <a:rect l="l" t="t" r="r" b="b"/>
              <a:pathLst>
                <a:path w="93345" h="29210">
                  <a:moveTo>
                    <a:pt x="91440" y="0"/>
                  </a:moveTo>
                  <a:lnTo>
                    <a:pt x="77724" y="4571"/>
                  </a:lnTo>
                  <a:lnTo>
                    <a:pt x="62484" y="9143"/>
                  </a:lnTo>
                  <a:lnTo>
                    <a:pt x="44196" y="13715"/>
                  </a:lnTo>
                  <a:lnTo>
                    <a:pt x="27432" y="19811"/>
                  </a:lnTo>
                  <a:lnTo>
                    <a:pt x="0" y="28956"/>
                  </a:lnTo>
                  <a:lnTo>
                    <a:pt x="93225" y="28956"/>
                  </a:lnTo>
                  <a:lnTo>
                    <a:pt x="91440" y="0"/>
                  </a:lnTo>
                  <a:close/>
                </a:path>
              </a:pathLst>
            </a:custGeom>
            <a:solidFill>
              <a:srgbClr val="00FF65"/>
            </a:solidFill>
          </p:spPr>
          <p:txBody>
            <a:bodyPr wrap="square" lIns="0" tIns="0" rIns="0" bIns="0" rtlCol="0"/>
            <a:lstStyle/>
            <a:p/>
          </p:txBody>
        </p:sp>
        <p:sp>
          <p:nvSpPr>
            <p:cNvPr id="11" name="object 11"/>
            <p:cNvSpPr/>
            <p:nvPr/>
          </p:nvSpPr>
          <p:spPr>
            <a:xfrm>
              <a:off x="5107013" y="3450551"/>
              <a:ext cx="140335" cy="32384"/>
            </a:xfrm>
            <a:custGeom>
              <a:avLst/>
              <a:gdLst/>
              <a:ahLst/>
              <a:cxnLst/>
              <a:rect l="l" t="t" r="r" b="b"/>
              <a:pathLst>
                <a:path w="140335" h="32385">
                  <a:moveTo>
                    <a:pt x="19812" y="21336"/>
                  </a:moveTo>
                  <a:lnTo>
                    <a:pt x="18288" y="16764"/>
                  </a:lnTo>
                  <a:lnTo>
                    <a:pt x="16764" y="15240"/>
                  </a:lnTo>
                  <a:lnTo>
                    <a:pt x="10668" y="12192"/>
                  </a:lnTo>
                  <a:lnTo>
                    <a:pt x="6096" y="13716"/>
                  </a:lnTo>
                  <a:lnTo>
                    <a:pt x="4572" y="15240"/>
                  </a:lnTo>
                  <a:lnTo>
                    <a:pt x="1524" y="16764"/>
                  </a:lnTo>
                  <a:lnTo>
                    <a:pt x="0" y="21336"/>
                  </a:lnTo>
                  <a:lnTo>
                    <a:pt x="1524" y="24384"/>
                  </a:lnTo>
                  <a:lnTo>
                    <a:pt x="4572" y="27432"/>
                  </a:lnTo>
                  <a:lnTo>
                    <a:pt x="6096" y="30480"/>
                  </a:lnTo>
                  <a:lnTo>
                    <a:pt x="10668" y="32004"/>
                  </a:lnTo>
                  <a:lnTo>
                    <a:pt x="13716" y="30480"/>
                  </a:lnTo>
                  <a:lnTo>
                    <a:pt x="16764" y="27432"/>
                  </a:lnTo>
                  <a:lnTo>
                    <a:pt x="19812" y="21336"/>
                  </a:lnTo>
                  <a:close/>
                </a:path>
                <a:path w="140335" h="32385">
                  <a:moveTo>
                    <a:pt x="140208" y="7620"/>
                  </a:moveTo>
                  <a:lnTo>
                    <a:pt x="137160" y="1524"/>
                  </a:lnTo>
                  <a:lnTo>
                    <a:pt x="134112" y="0"/>
                  </a:lnTo>
                  <a:lnTo>
                    <a:pt x="126492" y="0"/>
                  </a:lnTo>
                  <a:lnTo>
                    <a:pt x="123444" y="1524"/>
                  </a:lnTo>
                  <a:lnTo>
                    <a:pt x="120396" y="7620"/>
                  </a:lnTo>
                  <a:lnTo>
                    <a:pt x="121920" y="12192"/>
                  </a:lnTo>
                  <a:lnTo>
                    <a:pt x="123444" y="15240"/>
                  </a:lnTo>
                  <a:lnTo>
                    <a:pt x="126492" y="16764"/>
                  </a:lnTo>
                  <a:lnTo>
                    <a:pt x="134112" y="16764"/>
                  </a:lnTo>
                  <a:lnTo>
                    <a:pt x="137160" y="15240"/>
                  </a:lnTo>
                  <a:lnTo>
                    <a:pt x="138684" y="12192"/>
                  </a:lnTo>
                  <a:lnTo>
                    <a:pt x="140208" y="7620"/>
                  </a:lnTo>
                  <a:close/>
                </a:path>
              </a:pathLst>
            </a:custGeom>
            <a:solidFill>
              <a:srgbClr val="000000"/>
            </a:solidFill>
          </p:spPr>
          <p:txBody>
            <a:bodyPr wrap="square" lIns="0" tIns="0" rIns="0" bIns="0" rtlCol="0"/>
            <a:lstStyle/>
            <a:p/>
          </p:txBody>
        </p:sp>
        <p:sp>
          <p:nvSpPr>
            <p:cNvPr id="12" name="object 12"/>
            <p:cNvSpPr/>
            <p:nvPr/>
          </p:nvSpPr>
          <p:spPr>
            <a:xfrm>
              <a:off x="678637" y="3650195"/>
              <a:ext cx="8715375" cy="242570"/>
            </a:xfrm>
            <a:custGeom>
              <a:avLst/>
              <a:gdLst/>
              <a:ahLst/>
              <a:cxnLst/>
              <a:rect l="l" t="t" r="r" b="b"/>
              <a:pathLst>
                <a:path w="8715375" h="242570">
                  <a:moveTo>
                    <a:pt x="2009990" y="228384"/>
                  </a:moveTo>
                  <a:lnTo>
                    <a:pt x="0" y="228384"/>
                  </a:lnTo>
                  <a:lnTo>
                    <a:pt x="0" y="242354"/>
                  </a:lnTo>
                  <a:lnTo>
                    <a:pt x="2009990" y="242354"/>
                  </a:lnTo>
                  <a:lnTo>
                    <a:pt x="2009990" y="228384"/>
                  </a:lnTo>
                  <a:close/>
                </a:path>
                <a:path w="8715375" h="242570">
                  <a:moveTo>
                    <a:pt x="8715019" y="0"/>
                  </a:moveTo>
                  <a:lnTo>
                    <a:pt x="6552641" y="0"/>
                  </a:lnTo>
                  <a:lnTo>
                    <a:pt x="6552641" y="242290"/>
                  </a:lnTo>
                  <a:lnTo>
                    <a:pt x="6581597" y="242290"/>
                  </a:lnTo>
                  <a:lnTo>
                    <a:pt x="6581597" y="28956"/>
                  </a:lnTo>
                  <a:lnTo>
                    <a:pt x="8686063" y="28956"/>
                  </a:lnTo>
                  <a:lnTo>
                    <a:pt x="8686063" y="242290"/>
                  </a:lnTo>
                  <a:lnTo>
                    <a:pt x="8715019" y="242290"/>
                  </a:lnTo>
                  <a:lnTo>
                    <a:pt x="8715019" y="28956"/>
                  </a:lnTo>
                  <a:lnTo>
                    <a:pt x="8715019" y="13716"/>
                  </a:lnTo>
                  <a:lnTo>
                    <a:pt x="8715019" y="0"/>
                  </a:lnTo>
                  <a:close/>
                </a:path>
              </a:pathLst>
            </a:custGeom>
            <a:solidFill>
              <a:srgbClr val="003265"/>
            </a:solidFill>
          </p:spPr>
          <p:txBody>
            <a:bodyPr wrap="square" lIns="0" tIns="0" rIns="0" bIns="0" rtlCol="0"/>
            <a:lstStyle/>
            <a:p/>
          </p:txBody>
        </p:sp>
      </p:grpSp>
      <p:sp>
        <p:nvSpPr>
          <p:cNvPr id="13" name="object 13"/>
          <p:cNvSpPr txBox="1">
            <a:spLocks noGrp="1"/>
          </p:cNvSpPr>
          <p:nvPr>
            <p:ph type="title"/>
          </p:nvPr>
        </p:nvSpPr>
        <p:spPr>
          <a:xfrm>
            <a:off x="1377595" y="1676255"/>
            <a:ext cx="4164329" cy="574040"/>
          </a:xfrm>
          <a:prstGeom prst="rect"/>
        </p:spPr>
        <p:txBody>
          <a:bodyPr wrap="square" lIns="0" tIns="12700" rIns="0" bIns="0" rtlCol="0" vert="horz">
            <a:spAutoFit/>
          </a:bodyPr>
          <a:lstStyle/>
          <a:p>
            <a:pPr marL="12700">
              <a:lnSpc>
                <a:spcPct val="100000"/>
              </a:lnSpc>
              <a:spcBef>
                <a:spcPts val="100"/>
              </a:spcBef>
            </a:pPr>
            <a:r>
              <a:rPr dirty="0" spc="-5"/>
              <a:t>The Chinese</a:t>
            </a:r>
            <a:r>
              <a:rPr dirty="0" spc="-70"/>
              <a:t> </a:t>
            </a:r>
            <a:r>
              <a:rPr dirty="0" spc="-5"/>
              <a:t>Room</a:t>
            </a:r>
          </a:p>
        </p:txBody>
      </p:sp>
      <p:sp>
        <p:nvSpPr>
          <p:cNvPr id="14" name="object 14"/>
          <p:cNvSpPr txBox="1"/>
          <p:nvPr/>
        </p:nvSpPr>
        <p:spPr>
          <a:xfrm>
            <a:off x="7878438" y="3695398"/>
            <a:ext cx="8642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Verdana"/>
                <a:cs typeface="Verdana"/>
              </a:rPr>
              <a:t>C</a:t>
            </a:r>
            <a:r>
              <a:rPr dirty="0" sz="1800" spc="-5">
                <a:solidFill>
                  <a:srgbClr val="003265"/>
                </a:solidFill>
                <a:latin typeface="Verdana"/>
                <a:cs typeface="Verdana"/>
              </a:rPr>
              <a:t>o</a:t>
            </a:r>
            <a:r>
              <a:rPr dirty="0" sz="1800">
                <a:solidFill>
                  <a:srgbClr val="003265"/>
                </a:solidFill>
                <a:latin typeface="Verdana"/>
                <a:cs typeface="Verdana"/>
              </a:rPr>
              <a:t>rr</a:t>
            </a:r>
            <a:r>
              <a:rPr dirty="0" sz="1800" spc="-5">
                <a:solidFill>
                  <a:srgbClr val="003265"/>
                </a:solidFill>
                <a:latin typeface="Verdana"/>
                <a:cs typeface="Verdana"/>
              </a:rPr>
              <a:t>ec</a:t>
            </a:r>
            <a:r>
              <a:rPr dirty="0" sz="1800">
                <a:solidFill>
                  <a:srgbClr val="003265"/>
                </a:solidFill>
                <a:latin typeface="Verdana"/>
                <a:cs typeface="Verdana"/>
              </a:rPr>
              <a:t>t</a:t>
            </a:r>
            <a:endParaRPr sz="1800">
              <a:latin typeface="Verdana"/>
              <a:cs typeface="Verdana"/>
            </a:endParaRPr>
          </a:p>
        </p:txBody>
      </p:sp>
      <p:sp>
        <p:nvSpPr>
          <p:cNvPr id="15" name="object 15"/>
          <p:cNvSpPr/>
          <p:nvPr/>
        </p:nvSpPr>
        <p:spPr>
          <a:xfrm>
            <a:off x="3964101" y="3654767"/>
            <a:ext cx="3202305" cy="238125"/>
          </a:xfrm>
          <a:custGeom>
            <a:avLst/>
            <a:gdLst/>
            <a:ahLst/>
            <a:cxnLst/>
            <a:rect l="l" t="t" r="r" b="b"/>
            <a:pathLst>
              <a:path w="3202304" h="238125">
                <a:moveTo>
                  <a:pt x="80772" y="237718"/>
                </a:moveTo>
                <a:lnTo>
                  <a:pt x="0" y="213334"/>
                </a:lnTo>
                <a:lnTo>
                  <a:pt x="3975" y="237718"/>
                </a:lnTo>
                <a:lnTo>
                  <a:pt x="80772" y="237718"/>
                </a:lnTo>
                <a:close/>
              </a:path>
              <a:path w="3202304" h="238125">
                <a:moveTo>
                  <a:pt x="3202000" y="235800"/>
                </a:moveTo>
                <a:lnTo>
                  <a:pt x="3136150" y="188950"/>
                </a:lnTo>
                <a:lnTo>
                  <a:pt x="3131489" y="217487"/>
                </a:lnTo>
                <a:lnTo>
                  <a:pt x="1758543" y="0"/>
                </a:lnTo>
                <a:lnTo>
                  <a:pt x="1755495" y="19812"/>
                </a:lnTo>
                <a:lnTo>
                  <a:pt x="3128505" y="235800"/>
                </a:lnTo>
                <a:lnTo>
                  <a:pt x="3141040" y="235800"/>
                </a:lnTo>
                <a:lnTo>
                  <a:pt x="3202000" y="235800"/>
                </a:lnTo>
                <a:close/>
              </a:path>
            </a:pathLst>
          </a:custGeom>
          <a:solidFill>
            <a:srgbClr val="003265"/>
          </a:solidFill>
        </p:spPr>
        <p:txBody>
          <a:bodyPr wrap="square" lIns="0" tIns="0" rIns="0" bIns="0" rtlCol="0"/>
          <a:lstStyle/>
          <a:p/>
        </p:txBody>
      </p:sp>
      <p:sp>
        <p:nvSpPr>
          <p:cNvPr id="16" name="object 16"/>
          <p:cNvSpPr txBox="1"/>
          <p:nvPr/>
        </p:nvSpPr>
        <p:spPr>
          <a:xfrm>
            <a:off x="1789037" y="2857273"/>
            <a:ext cx="1614170" cy="574040"/>
          </a:xfrm>
          <a:prstGeom prst="rect">
            <a:avLst/>
          </a:prstGeom>
        </p:spPr>
        <p:txBody>
          <a:bodyPr wrap="square" lIns="0" tIns="12700" rIns="0" bIns="0" rtlCol="0" vert="horz">
            <a:spAutoFit/>
          </a:bodyPr>
          <a:lstStyle/>
          <a:p>
            <a:pPr marL="12700" marR="5080" indent="40640">
              <a:lnSpc>
                <a:spcPct val="100000"/>
              </a:lnSpc>
              <a:spcBef>
                <a:spcPts val="100"/>
              </a:spcBef>
            </a:pPr>
            <a:r>
              <a:rPr dirty="0" sz="1800">
                <a:solidFill>
                  <a:srgbClr val="003265"/>
                </a:solidFill>
                <a:latin typeface="Verdana"/>
                <a:cs typeface="Verdana"/>
              </a:rPr>
              <a:t>She </a:t>
            </a:r>
            <a:r>
              <a:rPr dirty="0" sz="1800" spc="-5">
                <a:solidFill>
                  <a:srgbClr val="003265"/>
                </a:solidFill>
                <a:latin typeface="Verdana"/>
                <a:cs typeface="Verdana"/>
              </a:rPr>
              <a:t>does not  know</a:t>
            </a:r>
            <a:r>
              <a:rPr dirty="0" sz="1800" spc="-75">
                <a:solidFill>
                  <a:srgbClr val="003265"/>
                </a:solidFill>
                <a:latin typeface="Verdana"/>
                <a:cs typeface="Verdana"/>
              </a:rPr>
              <a:t> </a:t>
            </a:r>
            <a:r>
              <a:rPr dirty="0" sz="1800" spc="-5">
                <a:solidFill>
                  <a:srgbClr val="003265"/>
                </a:solidFill>
                <a:latin typeface="Verdana"/>
                <a:cs typeface="Verdana"/>
              </a:rPr>
              <a:t>Chinese</a:t>
            </a:r>
            <a:endParaRPr sz="1800">
              <a:latin typeface="Verdana"/>
              <a:cs typeface="Verdana"/>
            </a:endParaRPr>
          </a:p>
        </p:txBody>
      </p:sp>
      <p:sp>
        <p:nvSpPr>
          <p:cNvPr id="17" name="object 17"/>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grpSp>
        <p:nvGrpSpPr>
          <p:cNvPr id="18" name="object 18"/>
          <p:cNvGrpSpPr/>
          <p:nvPr/>
        </p:nvGrpSpPr>
        <p:grpSpPr>
          <a:xfrm>
            <a:off x="1225710" y="2744998"/>
            <a:ext cx="8381365" cy="4576445"/>
            <a:chOff x="1225710" y="2744998"/>
            <a:chExt cx="8381365" cy="4576445"/>
          </a:xfrm>
        </p:grpSpPr>
        <p:sp>
          <p:nvSpPr>
            <p:cNvPr id="19" name="object 19"/>
            <p:cNvSpPr/>
            <p:nvPr/>
          </p:nvSpPr>
          <p:spPr>
            <a:xfrm>
              <a:off x="3281415" y="2744998"/>
              <a:ext cx="1525905" cy="550545"/>
            </a:xfrm>
            <a:custGeom>
              <a:avLst/>
              <a:gdLst/>
              <a:ahLst/>
              <a:cxnLst/>
              <a:rect l="l" t="t" r="r" b="b"/>
              <a:pathLst>
                <a:path w="1525904" h="550545">
                  <a:moveTo>
                    <a:pt x="1452269" y="519956"/>
                  </a:moveTo>
                  <a:lnTo>
                    <a:pt x="1441582" y="550133"/>
                  </a:lnTo>
                  <a:lnTo>
                    <a:pt x="1525402" y="537941"/>
                  </a:lnTo>
                  <a:lnTo>
                    <a:pt x="1512371" y="524225"/>
                  </a:lnTo>
                  <a:lnTo>
                    <a:pt x="1464442" y="524225"/>
                  </a:lnTo>
                  <a:lnTo>
                    <a:pt x="1452269" y="519956"/>
                  </a:lnTo>
                  <a:close/>
                </a:path>
                <a:path w="1525904" h="550545">
                  <a:moveTo>
                    <a:pt x="1456611" y="507697"/>
                  </a:moveTo>
                  <a:lnTo>
                    <a:pt x="1452269" y="519956"/>
                  </a:lnTo>
                  <a:lnTo>
                    <a:pt x="1464442" y="524225"/>
                  </a:lnTo>
                  <a:lnTo>
                    <a:pt x="1469014" y="512033"/>
                  </a:lnTo>
                  <a:lnTo>
                    <a:pt x="1456611" y="507697"/>
                  </a:lnTo>
                  <a:close/>
                </a:path>
                <a:path w="1525904" h="550545">
                  <a:moveTo>
                    <a:pt x="1467490" y="476981"/>
                  </a:moveTo>
                  <a:lnTo>
                    <a:pt x="1456611" y="507697"/>
                  </a:lnTo>
                  <a:lnTo>
                    <a:pt x="1469014" y="512033"/>
                  </a:lnTo>
                  <a:lnTo>
                    <a:pt x="1464442" y="524225"/>
                  </a:lnTo>
                  <a:lnTo>
                    <a:pt x="1512371" y="524225"/>
                  </a:lnTo>
                  <a:lnTo>
                    <a:pt x="1467490" y="476981"/>
                  </a:lnTo>
                  <a:close/>
                </a:path>
                <a:path w="1525904" h="550545">
                  <a:moveTo>
                    <a:pt x="4572" y="0"/>
                  </a:moveTo>
                  <a:lnTo>
                    <a:pt x="0" y="10668"/>
                  </a:lnTo>
                  <a:lnTo>
                    <a:pt x="1452269" y="519956"/>
                  </a:lnTo>
                  <a:lnTo>
                    <a:pt x="1456611" y="507697"/>
                  </a:lnTo>
                  <a:lnTo>
                    <a:pt x="4572" y="0"/>
                  </a:lnTo>
                  <a:close/>
                </a:path>
              </a:pathLst>
            </a:custGeom>
            <a:solidFill>
              <a:srgbClr val="003265"/>
            </a:solidFill>
          </p:spPr>
          <p:txBody>
            <a:bodyPr wrap="square" lIns="0" tIns="0" rIns="0" bIns="0" rtlCol="0"/>
            <a:lstStyle/>
            <a:p/>
          </p:txBody>
        </p:sp>
        <p:sp>
          <p:nvSpPr>
            <p:cNvPr id="20" name="object 20"/>
            <p:cNvSpPr/>
            <p:nvPr/>
          </p:nvSpPr>
          <p:spPr>
            <a:xfrm>
              <a:off x="1225710" y="3892478"/>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21" name="object 21"/>
            <p:cNvSpPr/>
            <p:nvPr/>
          </p:nvSpPr>
          <p:spPr>
            <a:xfrm>
              <a:off x="3759921" y="3892478"/>
              <a:ext cx="2560106" cy="1526925"/>
            </a:xfrm>
            <a:prstGeom prst="rect">
              <a:avLst/>
            </a:prstGeom>
            <a:blipFill>
              <a:blip r:embed="rId3" cstate="print"/>
              <a:stretch>
                <a:fillRect/>
              </a:stretch>
            </a:blipFill>
          </p:spPr>
          <p:txBody>
            <a:bodyPr wrap="square" lIns="0" tIns="0" rIns="0" bIns="0" rtlCol="0"/>
            <a:lstStyle/>
            <a:p/>
          </p:txBody>
        </p:sp>
      </p:grpSp>
      <p:sp>
        <p:nvSpPr>
          <p:cNvPr id="22" name="object 22"/>
          <p:cNvSpPr txBox="1"/>
          <p:nvPr/>
        </p:nvSpPr>
        <p:spPr>
          <a:xfrm>
            <a:off x="5210138" y="5524047"/>
            <a:ext cx="2467610" cy="848360"/>
          </a:xfrm>
          <a:prstGeom prst="rect">
            <a:avLst/>
          </a:prstGeom>
        </p:spPr>
        <p:txBody>
          <a:bodyPr wrap="square" lIns="0" tIns="12700" rIns="0" bIns="0" rtlCol="0" vert="horz">
            <a:spAutoFit/>
          </a:bodyPr>
          <a:lstStyle/>
          <a:p>
            <a:pPr algn="ctr" marL="12065" marR="5080" indent="-635">
              <a:lnSpc>
                <a:spcPct val="100000"/>
              </a:lnSpc>
              <a:spcBef>
                <a:spcPts val="100"/>
              </a:spcBef>
            </a:pPr>
            <a:r>
              <a:rPr dirty="0" sz="1800">
                <a:solidFill>
                  <a:srgbClr val="003265"/>
                </a:solidFill>
                <a:latin typeface="Verdana"/>
                <a:cs typeface="Verdana"/>
              </a:rPr>
              <a:t>Set </a:t>
            </a:r>
            <a:r>
              <a:rPr dirty="0" sz="1800" spc="-5">
                <a:solidFill>
                  <a:srgbClr val="003265"/>
                </a:solidFill>
                <a:latin typeface="Verdana"/>
                <a:cs typeface="Verdana"/>
              </a:rPr>
              <a:t>of rules, </a:t>
            </a:r>
            <a:r>
              <a:rPr dirty="0" sz="1800">
                <a:solidFill>
                  <a:srgbClr val="003265"/>
                </a:solidFill>
                <a:latin typeface="Verdana"/>
                <a:cs typeface="Verdana"/>
              </a:rPr>
              <a:t>in  </a:t>
            </a:r>
            <a:r>
              <a:rPr dirty="0" sz="1800" spc="-5">
                <a:solidFill>
                  <a:srgbClr val="003265"/>
                </a:solidFill>
                <a:latin typeface="Verdana"/>
                <a:cs typeface="Verdana"/>
              </a:rPr>
              <a:t>English, for  transforming</a:t>
            </a:r>
            <a:r>
              <a:rPr dirty="0" sz="1800" spc="-114">
                <a:solidFill>
                  <a:srgbClr val="003265"/>
                </a:solidFill>
                <a:latin typeface="Verdana"/>
                <a:cs typeface="Verdana"/>
              </a:rPr>
              <a:t> </a:t>
            </a:r>
            <a:r>
              <a:rPr dirty="0" sz="1800" spc="-10">
                <a:solidFill>
                  <a:srgbClr val="003265"/>
                </a:solidFill>
                <a:latin typeface="Verdana"/>
                <a:cs typeface="Verdana"/>
              </a:rPr>
              <a:t>phrases</a:t>
            </a:r>
            <a:endParaRPr sz="1800">
              <a:latin typeface="Verdana"/>
              <a:cs typeface="Verdana"/>
            </a:endParaRPr>
          </a:p>
        </p:txBody>
      </p:sp>
      <p:sp>
        <p:nvSpPr>
          <p:cNvPr id="23" name="object 23"/>
          <p:cNvSpPr/>
          <p:nvPr/>
        </p:nvSpPr>
        <p:spPr>
          <a:xfrm>
            <a:off x="678643" y="3892479"/>
            <a:ext cx="2010410" cy="1595755"/>
          </a:xfrm>
          <a:custGeom>
            <a:avLst/>
            <a:gdLst/>
            <a:ahLst/>
            <a:cxnLst/>
            <a:rect l="l" t="t" r="r" b="b"/>
            <a:pathLst>
              <a:path w="2010410" h="1595754">
                <a:moveTo>
                  <a:pt x="28943" y="0"/>
                </a:moveTo>
                <a:lnTo>
                  <a:pt x="0" y="0"/>
                </a:lnTo>
                <a:lnTo>
                  <a:pt x="0" y="1595505"/>
                </a:lnTo>
                <a:lnTo>
                  <a:pt x="2009991" y="1595505"/>
                </a:lnTo>
                <a:lnTo>
                  <a:pt x="2009991" y="1581789"/>
                </a:lnTo>
                <a:lnTo>
                  <a:pt x="28943" y="1581789"/>
                </a:lnTo>
                <a:lnTo>
                  <a:pt x="13716" y="1568073"/>
                </a:lnTo>
                <a:lnTo>
                  <a:pt x="28943" y="1568073"/>
                </a:lnTo>
                <a:lnTo>
                  <a:pt x="28943" y="15239"/>
                </a:lnTo>
                <a:lnTo>
                  <a:pt x="13716" y="15239"/>
                </a:lnTo>
                <a:lnTo>
                  <a:pt x="28943" y="0"/>
                </a:lnTo>
                <a:close/>
              </a:path>
              <a:path w="2010410" h="1595754">
                <a:moveTo>
                  <a:pt x="28943" y="1568073"/>
                </a:moveTo>
                <a:lnTo>
                  <a:pt x="13716" y="1568073"/>
                </a:lnTo>
                <a:lnTo>
                  <a:pt x="28943" y="1581789"/>
                </a:lnTo>
                <a:lnTo>
                  <a:pt x="28943" y="1568073"/>
                </a:lnTo>
                <a:close/>
              </a:path>
              <a:path w="2010410" h="1595754">
                <a:moveTo>
                  <a:pt x="1981035" y="1568073"/>
                </a:moveTo>
                <a:lnTo>
                  <a:pt x="28943" y="1568073"/>
                </a:lnTo>
                <a:lnTo>
                  <a:pt x="28943" y="1581789"/>
                </a:lnTo>
                <a:lnTo>
                  <a:pt x="1981035" y="1581789"/>
                </a:lnTo>
                <a:lnTo>
                  <a:pt x="1981035" y="1568073"/>
                </a:lnTo>
                <a:close/>
              </a:path>
              <a:path w="2010410" h="1595754">
                <a:moveTo>
                  <a:pt x="1981035" y="0"/>
                </a:moveTo>
                <a:lnTo>
                  <a:pt x="1981035" y="1581789"/>
                </a:lnTo>
                <a:lnTo>
                  <a:pt x="1994751" y="1568073"/>
                </a:lnTo>
                <a:lnTo>
                  <a:pt x="2009991" y="1568073"/>
                </a:lnTo>
                <a:lnTo>
                  <a:pt x="2009991" y="15239"/>
                </a:lnTo>
                <a:lnTo>
                  <a:pt x="1994751" y="15239"/>
                </a:lnTo>
                <a:lnTo>
                  <a:pt x="1981035" y="0"/>
                </a:lnTo>
                <a:close/>
              </a:path>
              <a:path w="2010410" h="1595754">
                <a:moveTo>
                  <a:pt x="2009991" y="1568073"/>
                </a:moveTo>
                <a:lnTo>
                  <a:pt x="1994751" y="1568073"/>
                </a:lnTo>
                <a:lnTo>
                  <a:pt x="1981035" y="1581789"/>
                </a:lnTo>
                <a:lnTo>
                  <a:pt x="2009991" y="1581789"/>
                </a:lnTo>
                <a:lnTo>
                  <a:pt x="2009991" y="1568073"/>
                </a:lnTo>
                <a:close/>
              </a:path>
              <a:path w="2010410" h="1595754">
                <a:moveTo>
                  <a:pt x="28943" y="0"/>
                </a:moveTo>
                <a:lnTo>
                  <a:pt x="13716" y="15239"/>
                </a:lnTo>
                <a:lnTo>
                  <a:pt x="28943" y="15239"/>
                </a:lnTo>
                <a:lnTo>
                  <a:pt x="28943" y="0"/>
                </a:lnTo>
                <a:close/>
              </a:path>
              <a:path w="2010410" h="1595754">
                <a:moveTo>
                  <a:pt x="1981035" y="0"/>
                </a:moveTo>
                <a:lnTo>
                  <a:pt x="28943" y="0"/>
                </a:lnTo>
                <a:lnTo>
                  <a:pt x="28943" y="15239"/>
                </a:lnTo>
                <a:lnTo>
                  <a:pt x="1981035" y="15239"/>
                </a:lnTo>
                <a:lnTo>
                  <a:pt x="1981035" y="0"/>
                </a:lnTo>
                <a:close/>
              </a:path>
              <a:path w="2010410" h="1595754">
                <a:moveTo>
                  <a:pt x="2009991" y="0"/>
                </a:moveTo>
                <a:lnTo>
                  <a:pt x="1981035" y="0"/>
                </a:lnTo>
                <a:lnTo>
                  <a:pt x="1994751" y="15239"/>
                </a:lnTo>
                <a:lnTo>
                  <a:pt x="2009991" y="15239"/>
                </a:lnTo>
                <a:lnTo>
                  <a:pt x="2009991" y="0"/>
                </a:lnTo>
                <a:close/>
              </a:path>
            </a:pathLst>
          </a:custGeom>
          <a:solidFill>
            <a:srgbClr val="003265"/>
          </a:solidFill>
        </p:spPr>
        <p:txBody>
          <a:bodyPr wrap="square" lIns="0" tIns="0" rIns="0" bIns="0" rtlCol="0"/>
          <a:lstStyle/>
          <a:p/>
        </p:txBody>
      </p:sp>
      <p:sp>
        <p:nvSpPr>
          <p:cNvPr id="24" name="object 24"/>
          <p:cNvSpPr txBox="1"/>
          <p:nvPr/>
        </p:nvSpPr>
        <p:spPr>
          <a:xfrm>
            <a:off x="1217585" y="3923973"/>
            <a:ext cx="92964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3265"/>
                </a:solidFill>
                <a:latin typeface="Verdana"/>
                <a:cs typeface="Verdana"/>
              </a:rPr>
              <a:t>Chinese</a:t>
            </a:r>
            <a:endParaRPr sz="1800">
              <a:latin typeface="Verdana"/>
              <a:cs typeface="Verdana"/>
            </a:endParaRPr>
          </a:p>
        </p:txBody>
      </p:sp>
      <p:sp>
        <p:nvSpPr>
          <p:cNvPr id="25" name="object 25"/>
          <p:cNvSpPr txBox="1"/>
          <p:nvPr/>
        </p:nvSpPr>
        <p:spPr>
          <a:xfrm>
            <a:off x="777184" y="4198269"/>
            <a:ext cx="1808480" cy="569595"/>
          </a:xfrm>
          <a:prstGeom prst="rect">
            <a:avLst/>
          </a:prstGeom>
        </p:spPr>
        <p:txBody>
          <a:bodyPr wrap="square" lIns="0" tIns="25400" rIns="0" bIns="0" rtlCol="0" vert="horz">
            <a:spAutoFit/>
          </a:bodyPr>
          <a:lstStyle/>
          <a:p>
            <a:pPr marL="135890" marR="5080" indent="-123825">
              <a:lnSpc>
                <a:spcPts val="2120"/>
              </a:lnSpc>
              <a:spcBef>
                <a:spcPts val="200"/>
              </a:spcBef>
            </a:pPr>
            <a:r>
              <a:rPr dirty="0" sz="1800" spc="-10">
                <a:solidFill>
                  <a:srgbClr val="003265"/>
                </a:solidFill>
                <a:latin typeface="Verdana"/>
                <a:cs typeface="Verdana"/>
              </a:rPr>
              <a:t>Writing </a:t>
            </a:r>
            <a:r>
              <a:rPr dirty="0" sz="1800">
                <a:solidFill>
                  <a:srgbClr val="003265"/>
                </a:solidFill>
                <a:latin typeface="Verdana"/>
                <a:cs typeface="Verdana"/>
              </a:rPr>
              <a:t>is</a:t>
            </a:r>
            <a:r>
              <a:rPr dirty="0" sz="1800" spc="-90">
                <a:solidFill>
                  <a:srgbClr val="003265"/>
                </a:solidFill>
                <a:latin typeface="Verdana"/>
                <a:cs typeface="Verdana"/>
              </a:rPr>
              <a:t> </a:t>
            </a:r>
            <a:r>
              <a:rPr dirty="0" sz="1800" spc="-5">
                <a:solidFill>
                  <a:srgbClr val="003265"/>
                </a:solidFill>
                <a:latin typeface="Verdana"/>
                <a:cs typeface="Verdana"/>
              </a:rPr>
              <a:t>given  to the</a:t>
            </a:r>
            <a:r>
              <a:rPr dirty="0" sz="1800" spc="-40">
                <a:solidFill>
                  <a:srgbClr val="003265"/>
                </a:solidFill>
                <a:latin typeface="Verdana"/>
                <a:cs typeface="Verdana"/>
              </a:rPr>
              <a:t> </a:t>
            </a:r>
            <a:r>
              <a:rPr dirty="0" sz="1800" spc="-5">
                <a:solidFill>
                  <a:srgbClr val="003265"/>
                </a:solidFill>
                <a:latin typeface="Verdana"/>
                <a:cs typeface="Verdana"/>
              </a:rPr>
              <a:t>person</a:t>
            </a:r>
            <a:endParaRPr sz="1800">
              <a:latin typeface="Verdana"/>
              <a:cs typeface="Verdana"/>
            </a:endParaRPr>
          </a:p>
        </p:txBody>
      </p:sp>
      <p:sp>
        <p:nvSpPr>
          <p:cNvPr id="26" name="object 26"/>
          <p:cNvSpPr/>
          <p:nvPr/>
        </p:nvSpPr>
        <p:spPr>
          <a:xfrm>
            <a:off x="7231288" y="3892479"/>
            <a:ext cx="2162810" cy="637540"/>
          </a:xfrm>
          <a:custGeom>
            <a:avLst/>
            <a:gdLst/>
            <a:ahLst/>
            <a:cxnLst/>
            <a:rect l="l" t="t" r="r" b="b"/>
            <a:pathLst>
              <a:path w="2162809" h="637539">
                <a:moveTo>
                  <a:pt x="28956" y="0"/>
                </a:moveTo>
                <a:lnTo>
                  <a:pt x="0" y="0"/>
                </a:lnTo>
                <a:lnTo>
                  <a:pt x="0" y="637001"/>
                </a:lnTo>
                <a:lnTo>
                  <a:pt x="2162373" y="637001"/>
                </a:lnTo>
                <a:lnTo>
                  <a:pt x="2162373" y="623285"/>
                </a:lnTo>
                <a:lnTo>
                  <a:pt x="28956" y="623285"/>
                </a:lnTo>
                <a:lnTo>
                  <a:pt x="13716" y="608045"/>
                </a:lnTo>
                <a:lnTo>
                  <a:pt x="28956" y="608045"/>
                </a:lnTo>
                <a:lnTo>
                  <a:pt x="28956" y="0"/>
                </a:lnTo>
                <a:close/>
              </a:path>
              <a:path w="2162809" h="637539">
                <a:moveTo>
                  <a:pt x="28956" y="608045"/>
                </a:moveTo>
                <a:lnTo>
                  <a:pt x="13716" y="608045"/>
                </a:lnTo>
                <a:lnTo>
                  <a:pt x="28956" y="623285"/>
                </a:lnTo>
                <a:lnTo>
                  <a:pt x="28956" y="608045"/>
                </a:lnTo>
                <a:close/>
              </a:path>
              <a:path w="2162809" h="637539">
                <a:moveTo>
                  <a:pt x="2133417" y="608045"/>
                </a:moveTo>
                <a:lnTo>
                  <a:pt x="28956" y="608045"/>
                </a:lnTo>
                <a:lnTo>
                  <a:pt x="28956" y="623285"/>
                </a:lnTo>
                <a:lnTo>
                  <a:pt x="2133417" y="623285"/>
                </a:lnTo>
                <a:lnTo>
                  <a:pt x="2133417" y="608045"/>
                </a:lnTo>
                <a:close/>
              </a:path>
              <a:path w="2162809" h="637539">
                <a:moveTo>
                  <a:pt x="2162373" y="0"/>
                </a:moveTo>
                <a:lnTo>
                  <a:pt x="2133417" y="0"/>
                </a:lnTo>
                <a:lnTo>
                  <a:pt x="2133417" y="623285"/>
                </a:lnTo>
                <a:lnTo>
                  <a:pt x="2147133" y="608045"/>
                </a:lnTo>
                <a:lnTo>
                  <a:pt x="2162373" y="608045"/>
                </a:lnTo>
                <a:lnTo>
                  <a:pt x="2162373" y="0"/>
                </a:lnTo>
                <a:close/>
              </a:path>
              <a:path w="2162809" h="637539">
                <a:moveTo>
                  <a:pt x="2162373" y="608045"/>
                </a:moveTo>
                <a:lnTo>
                  <a:pt x="2147133" y="608045"/>
                </a:lnTo>
                <a:lnTo>
                  <a:pt x="2133417" y="623285"/>
                </a:lnTo>
                <a:lnTo>
                  <a:pt x="2162373" y="623285"/>
                </a:lnTo>
                <a:lnTo>
                  <a:pt x="2162373" y="608045"/>
                </a:lnTo>
                <a:close/>
              </a:path>
            </a:pathLst>
          </a:custGeom>
          <a:solidFill>
            <a:srgbClr val="003265"/>
          </a:solidFill>
        </p:spPr>
        <p:txBody>
          <a:bodyPr wrap="square" lIns="0" tIns="0" rIns="0" bIns="0" rtlCol="0"/>
          <a:lstStyle/>
          <a:p/>
        </p:txBody>
      </p:sp>
      <p:sp>
        <p:nvSpPr>
          <p:cNvPr id="27" name="object 27"/>
          <p:cNvSpPr txBox="1"/>
          <p:nvPr/>
        </p:nvSpPr>
        <p:spPr>
          <a:xfrm>
            <a:off x="7695571" y="3969693"/>
            <a:ext cx="1231265" cy="299720"/>
          </a:xfrm>
          <a:prstGeom prst="rect">
            <a:avLst/>
          </a:prstGeom>
        </p:spPr>
        <p:txBody>
          <a:bodyPr wrap="square" lIns="0" tIns="12700" rIns="0" bIns="0" rtlCol="0" vert="horz">
            <a:spAutoFit/>
          </a:bodyPr>
          <a:lstStyle/>
          <a:p>
            <a:pPr marL="12700">
              <a:lnSpc>
                <a:spcPct val="100000"/>
              </a:lnSpc>
              <a:spcBef>
                <a:spcPts val="100"/>
              </a:spcBef>
            </a:pPr>
            <a:r>
              <a:rPr dirty="0" sz="1800" spc="-55">
                <a:solidFill>
                  <a:srgbClr val="003265"/>
                </a:solidFill>
                <a:latin typeface="Verdana"/>
                <a:cs typeface="Verdana"/>
              </a:rPr>
              <a:t>R</a:t>
            </a:r>
            <a:r>
              <a:rPr dirty="0" sz="1800" spc="-5">
                <a:solidFill>
                  <a:srgbClr val="003265"/>
                </a:solidFill>
                <a:latin typeface="Verdana"/>
                <a:cs typeface="Verdana"/>
              </a:rPr>
              <a:t>es</a:t>
            </a:r>
            <a:r>
              <a:rPr dirty="0" sz="1800" spc="-10">
                <a:solidFill>
                  <a:srgbClr val="003265"/>
                </a:solidFill>
                <a:latin typeface="Verdana"/>
                <a:cs typeface="Verdana"/>
              </a:rPr>
              <a:t>p</a:t>
            </a:r>
            <a:r>
              <a:rPr dirty="0" sz="1800" spc="-5">
                <a:solidFill>
                  <a:srgbClr val="003265"/>
                </a:solidFill>
                <a:latin typeface="Verdana"/>
                <a:cs typeface="Verdana"/>
              </a:rPr>
              <a:t>o</a:t>
            </a:r>
            <a:r>
              <a:rPr dirty="0" sz="1800">
                <a:solidFill>
                  <a:srgbClr val="003265"/>
                </a:solidFill>
                <a:latin typeface="Verdana"/>
                <a:cs typeface="Verdana"/>
              </a:rPr>
              <a:t>n</a:t>
            </a:r>
            <a:r>
              <a:rPr dirty="0" sz="1800" spc="-5">
                <a:solidFill>
                  <a:srgbClr val="003265"/>
                </a:solidFill>
                <a:latin typeface="Verdana"/>
                <a:cs typeface="Verdana"/>
              </a:rPr>
              <a:t>se</a:t>
            </a:r>
            <a:r>
              <a:rPr dirty="0" sz="1800">
                <a:solidFill>
                  <a:srgbClr val="003265"/>
                </a:solidFill>
                <a:latin typeface="Verdana"/>
                <a:cs typeface="Verdana"/>
              </a:rPr>
              <a:t>s</a:t>
            </a:r>
            <a:endParaRPr sz="1800">
              <a:latin typeface="Verdana"/>
              <a:cs typeface="Verdana"/>
            </a:endParaRPr>
          </a:p>
        </p:txBody>
      </p:sp>
      <p:sp>
        <p:nvSpPr>
          <p:cNvPr id="28" name="object 28"/>
          <p:cNvSpPr/>
          <p:nvPr/>
        </p:nvSpPr>
        <p:spPr>
          <a:xfrm>
            <a:off x="2671864" y="3892486"/>
            <a:ext cx="4497070" cy="239395"/>
          </a:xfrm>
          <a:custGeom>
            <a:avLst/>
            <a:gdLst/>
            <a:ahLst/>
            <a:cxnLst/>
            <a:rect l="l" t="t" r="r" b="b"/>
            <a:pathLst>
              <a:path w="4497070" h="239395">
                <a:moveTo>
                  <a:pt x="1373009" y="0"/>
                </a:moveTo>
                <a:lnTo>
                  <a:pt x="1296212" y="0"/>
                </a:lnTo>
                <a:lnTo>
                  <a:pt x="1296797" y="3556"/>
                </a:lnTo>
                <a:lnTo>
                  <a:pt x="0" y="219456"/>
                </a:lnTo>
                <a:lnTo>
                  <a:pt x="3048" y="239229"/>
                </a:lnTo>
                <a:lnTo>
                  <a:pt x="1299794" y="21869"/>
                </a:lnTo>
                <a:lnTo>
                  <a:pt x="1304429" y="50292"/>
                </a:lnTo>
                <a:lnTo>
                  <a:pt x="1370926" y="1524"/>
                </a:lnTo>
                <a:lnTo>
                  <a:pt x="1373009" y="0"/>
                </a:lnTo>
                <a:close/>
              </a:path>
              <a:path w="4497070" h="239395">
                <a:moveTo>
                  <a:pt x="4496930" y="0"/>
                </a:moveTo>
                <a:lnTo>
                  <a:pt x="4420425" y="0"/>
                </a:lnTo>
                <a:lnTo>
                  <a:pt x="4416196" y="25908"/>
                </a:lnTo>
                <a:lnTo>
                  <a:pt x="4496930" y="0"/>
                </a:lnTo>
                <a:close/>
              </a:path>
            </a:pathLst>
          </a:custGeom>
          <a:solidFill>
            <a:srgbClr val="003265"/>
          </a:solidFill>
        </p:spPr>
        <p:txBody>
          <a:bodyPr wrap="square" lIns="0" tIns="0" rIns="0" bIns="0" rtlCol="0"/>
          <a:lstStyle/>
          <a:p/>
        </p:txBody>
      </p:sp>
      <p:sp>
        <p:nvSpPr>
          <p:cNvPr id="29" name="object 29"/>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65</a:t>
            </a:fld>
          </a:p>
        </p:txBody>
      </p:sp>
      <p:sp>
        <p:nvSpPr>
          <p:cNvPr id="30" name="object 30"/>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6222365" cy="574040"/>
          </a:xfrm>
          <a:prstGeom prst="rect"/>
        </p:spPr>
        <p:txBody>
          <a:bodyPr wrap="square" lIns="0" tIns="12700" rIns="0" bIns="0" rtlCol="0" vert="horz">
            <a:spAutoFit/>
          </a:bodyPr>
          <a:lstStyle/>
          <a:p>
            <a:pPr marL="12700">
              <a:lnSpc>
                <a:spcPct val="100000"/>
              </a:lnSpc>
              <a:spcBef>
                <a:spcPts val="100"/>
              </a:spcBef>
            </a:pPr>
            <a:r>
              <a:rPr dirty="0" spc="-5"/>
              <a:t>The Chinese Room</a:t>
            </a:r>
            <a:r>
              <a:rPr dirty="0" spc="-45"/>
              <a:t> </a:t>
            </a:r>
            <a:r>
              <a:rPr dirty="0" spc="-5"/>
              <a:t>Scenario</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23477" y="2749069"/>
            <a:ext cx="8139430" cy="2741295"/>
          </a:xfrm>
          <a:prstGeom prst="rect">
            <a:avLst/>
          </a:prstGeom>
        </p:spPr>
        <p:txBody>
          <a:bodyPr wrap="square" lIns="0" tIns="43815" rIns="0" bIns="0" rtlCol="0" vert="horz">
            <a:spAutoFit/>
          </a:bodyPr>
          <a:lstStyle/>
          <a:p>
            <a:pPr algn="just" marL="354965" marR="186055" indent="-342900">
              <a:lnSpc>
                <a:spcPts val="1939"/>
              </a:lnSpc>
              <a:spcBef>
                <a:spcPts val="345"/>
              </a:spcBef>
              <a:buClr>
                <a:srgbClr val="A50020"/>
              </a:buClr>
              <a:buSzPct val="75000"/>
              <a:buFont typeface="Wingdings"/>
              <a:buChar char=""/>
              <a:tabLst>
                <a:tab pos="355600" algn="l"/>
              </a:tabLst>
            </a:pPr>
            <a:r>
              <a:rPr dirty="0" sz="1800">
                <a:solidFill>
                  <a:srgbClr val="003265"/>
                </a:solidFill>
                <a:latin typeface="Arial"/>
                <a:cs typeface="Arial"/>
              </a:rPr>
              <a:t>An </a:t>
            </a:r>
            <a:r>
              <a:rPr dirty="0" sz="1800" spc="-10">
                <a:solidFill>
                  <a:srgbClr val="003265"/>
                </a:solidFill>
                <a:latin typeface="Arial"/>
                <a:cs typeface="Arial"/>
              </a:rPr>
              <a:t>individual </a:t>
            </a:r>
            <a:r>
              <a:rPr dirty="0" sz="1800" spc="-5">
                <a:solidFill>
                  <a:srgbClr val="003265"/>
                </a:solidFill>
                <a:latin typeface="Arial"/>
                <a:cs typeface="Arial"/>
              </a:rPr>
              <a:t>is locked in </a:t>
            </a:r>
            <a:r>
              <a:rPr dirty="0" sz="1800">
                <a:solidFill>
                  <a:srgbClr val="003265"/>
                </a:solidFill>
                <a:latin typeface="Arial"/>
                <a:cs typeface="Arial"/>
              </a:rPr>
              <a:t>a </a:t>
            </a:r>
            <a:r>
              <a:rPr dirty="0" sz="1800" spc="-5">
                <a:solidFill>
                  <a:srgbClr val="003265"/>
                </a:solidFill>
                <a:latin typeface="Arial"/>
                <a:cs typeface="Arial"/>
              </a:rPr>
              <a:t>room </a:t>
            </a:r>
            <a:r>
              <a:rPr dirty="0" sz="1800" spc="-10">
                <a:solidFill>
                  <a:srgbClr val="003265"/>
                </a:solidFill>
                <a:latin typeface="Arial"/>
                <a:cs typeface="Arial"/>
              </a:rPr>
              <a:t>and </a:t>
            </a:r>
            <a:r>
              <a:rPr dirty="0" sz="1800" spc="-5">
                <a:solidFill>
                  <a:srgbClr val="003265"/>
                </a:solidFill>
                <a:latin typeface="Arial"/>
                <a:cs typeface="Arial"/>
              </a:rPr>
              <a:t>given </a:t>
            </a:r>
            <a:r>
              <a:rPr dirty="0" sz="1800">
                <a:solidFill>
                  <a:srgbClr val="003265"/>
                </a:solidFill>
                <a:latin typeface="Arial"/>
                <a:cs typeface="Arial"/>
              </a:rPr>
              <a:t>a </a:t>
            </a:r>
            <a:r>
              <a:rPr dirty="0" sz="1800" spc="-5">
                <a:solidFill>
                  <a:srgbClr val="003265"/>
                </a:solidFill>
                <a:latin typeface="Arial"/>
                <a:cs typeface="Arial"/>
              </a:rPr>
              <a:t>batch of Chinese </a:t>
            </a:r>
            <a:r>
              <a:rPr dirty="0" sz="1800" spc="-10">
                <a:solidFill>
                  <a:srgbClr val="003265"/>
                </a:solidFill>
                <a:latin typeface="Arial"/>
                <a:cs typeface="Arial"/>
              </a:rPr>
              <a:t>writing. </a:t>
            </a:r>
            <a:r>
              <a:rPr dirty="0" sz="1800">
                <a:solidFill>
                  <a:srgbClr val="003265"/>
                </a:solidFill>
                <a:latin typeface="Arial"/>
                <a:cs typeface="Arial"/>
              </a:rPr>
              <a:t>The  </a:t>
            </a:r>
            <a:r>
              <a:rPr dirty="0" sz="1800" spc="-5">
                <a:solidFill>
                  <a:srgbClr val="003265"/>
                </a:solidFill>
                <a:latin typeface="Arial"/>
                <a:cs typeface="Arial"/>
              </a:rPr>
              <a:t>person locked in the room </a:t>
            </a:r>
            <a:r>
              <a:rPr dirty="0" sz="1800" spc="-10">
                <a:solidFill>
                  <a:srgbClr val="003265"/>
                </a:solidFill>
                <a:latin typeface="Arial"/>
                <a:cs typeface="Arial"/>
              </a:rPr>
              <a:t>does not understand</a:t>
            </a:r>
            <a:r>
              <a:rPr dirty="0" sz="1800" spc="80">
                <a:solidFill>
                  <a:srgbClr val="003265"/>
                </a:solidFill>
                <a:latin typeface="Arial"/>
                <a:cs typeface="Arial"/>
              </a:rPr>
              <a:t> </a:t>
            </a:r>
            <a:r>
              <a:rPr dirty="0" sz="1800" spc="-10">
                <a:solidFill>
                  <a:srgbClr val="003265"/>
                </a:solidFill>
                <a:latin typeface="Arial"/>
                <a:cs typeface="Arial"/>
              </a:rPr>
              <a:t>Chinese.</a:t>
            </a:r>
            <a:endParaRPr sz="1800">
              <a:latin typeface="Arial"/>
              <a:cs typeface="Arial"/>
            </a:endParaRPr>
          </a:p>
          <a:p>
            <a:pPr>
              <a:lnSpc>
                <a:spcPct val="100000"/>
              </a:lnSpc>
              <a:buClr>
                <a:srgbClr val="A50020"/>
              </a:buClr>
              <a:buFont typeface="Wingdings"/>
              <a:buChar char=""/>
            </a:pPr>
            <a:endParaRPr sz="2450">
              <a:latin typeface="Arial"/>
              <a:cs typeface="Arial"/>
            </a:endParaRPr>
          </a:p>
          <a:p>
            <a:pPr algn="just" marL="354965" marR="239395" indent="-342900">
              <a:lnSpc>
                <a:spcPts val="1939"/>
              </a:lnSpc>
              <a:buClr>
                <a:srgbClr val="A50020"/>
              </a:buClr>
              <a:buSzPct val="75000"/>
              <a:buFont typeface="Wingdings"/>
              <a:buChar char=""/>
              <a:tabLst>
                <a:tab pos="355600" algn="l"/>
              </a:tabLst>
            </a:pPr>
            <a:r>
              <a:rPr dirty="0" sz="1800" spc="-10">
                <a:solidFill>
                  <a:srgbClr val="003265"/>
                </a:solidFill>
                <a:latin typeface="Arial"/>
                <a:cs typeface="Arial"/>
              </a:rPr>
              <a:t>Next </a:t>
            </a:r>
            <a:r>
              <a:rPr dirty="0" sz="1800" spc="-5">
                <a:solidFill>
                  <a:srgbClr val="003265"/>
                </a:solidFill>
                <a:latin typeface="Arial"/>
                <a:cs typeface="Arial"/>
              </a:rPr>
              <a:t>she is given more </a:t>
            </a:r>
            <a:r>
              <a:rPr dirty="0" sz="1800" spc="-10">
                <a:solidFill>
                  <a:srgbClr val="003265"/>
                </a:solidFill>
                <a:latin typeface="Arial"/>
                <a:cs typeface="Arial"/>
              </a:rPr>
              <a:t>Chinese writing and </a:t>
            </a:r>
            <a:r>
              <a:rPr dirty="0" sz="1800">
                <a:solidFill>
                  <a:srgbClr val="003265"/>
                </a:solidFill>
                <a:latin typeface="Arial"/>
                <a:cs typeface="Arial"/>
              </a:rPr>
              <a:t>a </a:t>
            </a:r>
            <a:r>
              <a:rPr dirty="0" sz="1800" spc="-5">
                <a:solidFill>
                  <a:srgbClr val="003265"/>
                </a:solidFill>
                <a:latin typeface="Arial"/>
                <a:cs typeface="Arial"/>
              </a:rPr>
              <a:t>set of rules (in English </a:t>
            </a:r>
            <a:r>
              <a:rPr dirty="0" sz="1800" spc="-15">
                <a:solidFill>
                  <a:srgbClr val="003265"/>
                </a:solidFill>
                <a:latin typeface="Arial"/>
                <a:cs typeface="Arial"/>
              </a:rPr>
              <a:t>which  </a:t>
            </a:r>
            <a:r>
              <a:rPr dirty="0" sz="1800" spc="-5">
                <a:solidFill>
                  <a:srgbClr val="003265"/>
                </a:solidFill>
                <a:latin typeface="Arial"/>
                <a:cs typeface="Arial"/>
              </a:rPr>
              <a:t>she </a:t>
            </a:r>
            <a:r>
              <a:rPr dirty="0" sz="1800" spc="-10">
                <a:solidFill>
                  <a:srgbClr val="003265"/>
                </a:solidFill>
                <a:latin typeface="Arial"/>
                <a:cs typeface="Arial"/>
              </a:rPr>
              <a:t>understands) </a:t>
            </a:r>
            <a:r>
              <a:rPr dirty="0" sz="1800" spc="-5">
                <a:solidFill>
                  <a:srgbClr val="003265"/>
                </a:solidFill>
                <a:latin typeface="Arial"/>
                <a:cs typeface="Arial"/>
              </a:rPr>
              <a:t>on </a:t>
            </a:r>
            <a:r>
              <a:rPr dirty="0" sz="1800" spc="-10">
                <a:solidFill>
                  <a:srgbClr val="003265"/>
                </a:solidFill>
                <a:latin typeface="Arial"/>
                <a:cs typeface="Arial"/>
              </a:rPr>
              <a:t>how </a:t>
            </a:r>
            <a:r>
              <a:rPr dirty="0" sz="1800">
                <a:solidFill>
                  <a:srgbClr val="003265"/>
                </a:solidFill>
                <a:latin typeface="Arial"/>
                <a:cs typeface="Arial"/>
              </a:rPr>
              <a:t>to </a:t>
            </a:r>
            <a:r>
              <a:rPr dirty="0" sz="1800" spc="-5">
                <a:solidFill>
                  <a:srgbClr val="003265"/>
                </a:solidFill>
                <a:latin typeface="Arial"/>
                <a:cs typeface="Arial"/>
              </a:rPr>
              <a:t>collate the first set of Chinese characters </a:t>
            </a:r>
            <a:r>
              <a:rPr dirty="0" sz="1800" spc="-15">
                <a:solidFill>
                  <a:srgbClr val="003265"/>
                </a:solidFill>
                <a:latin typeface="Arial"/>
                <a:cs typeface="Arial"/>
              </a:rPr>
              <a:t>with  </a:t>
            </a:r>
            <a:r>
              <a:rPr dirty="0" sz="1800" spc="-5">
                <a:solidFill>
                  <a:srgbClr val="003265"/>
                </a:solidFill>
                <a:latin typeface="Arial"/>
                <a:cs typeface="Arial"/>
              </a:rPr>
              <a:t>the second set of </a:t>
            </a:r>
            <a:r>
              <a:rPr dirty="0" sz="1800" spc="-10">
                <a:solidFill>
                  <a:srgbClr val="003265"/>
                </a:solidFill>
                <a:latin typeface="Arial"/>
                <a:cs typeface="Arial"/>
              </a:rPr>
              <a:t>Chinese</a:t>
            </a:r>
            <a:r>
              <a:rPr dirty="0" sz="1800" spc="30">
                <a:solidFill>
                  <a:srgbClr val="003265"/>
                </a:solidFill>
                <a:latin typeface="Arial"/>
                <a:cs typeface="Arial"/>
              </a:rPr>
              <a:t> </a:t>
            </a:r>
            <a:r>
              <a:rPr dirty="0" sz="1800" spc="-5">
                <a:solidFill>
                  <a:srgbClr val="003265"/>
                </a:solidFill>
                <a:latin typeface="Arial"/>
                <a:cs typeface="Arial"/>
              </a:rPr>
              <a:t>characters.</a:t>
            </a:r>
            <a:endParaRPr sz="1800">
              <a:latin typeface="Arial"/>
              <a:cs typeface="Arial"/>
            </a:endParaRPr>
          </a:p>
          <a:p>
            <a:pPr>
              <a:lnSpc>
                <a:spcPct val="100000"/>
              </a:lnSpc>
              <a:buClr>
                <a:srgbClr val="A50020"/>
              </a:buClr>
              <a:buFont typeface="Wingdings"/>
              <a:buChar char=""/>
            </a:pPr>
            <a:endParaRPr sz="2450">
              <a:latin typeface="Arial"/>
              <a:cs typeface="Arial"/>
            </a:endParaRPr>
          </a:p>
          <a:p>
            <a:pPr marL="354965" marR="5080" indent="-342900">
              <a:lnSpc>
                <a:spcPts val="1939"/>
              </a:lnSpc>
              <a:buClr>
                <a:srgbClr val="A50020"/>
              </a:buClr>
              <a:buSzPct val="75000"/>
              <a:buFont typeface="Wingdings"/>
              <a:buChar char=""/>
              <a:tabLst>
                <a:tab pos="354965" algn="l"/>
                <a:tab pos="355600" algn="l"/>
              </a:tabLst>
            </a:pPr>
            <a:r>
              <a:rPr dirty="0" sz="1800">
                <a:solidFill>
                  <a:srgbClr val="003265"/>
                </a:solidFill>
                <a:latin typeface="Arial"/>
                <a:cs typeface="Arial"/>
              </a:rPr>
              <a:t>If </a:t>
            </a:r>
            <a:r>
              <a:rPr dirty="0" sz="1800" spc="-5">
                <a:solidFill>
                  <a:srgbClr val="003265"/>
                </a:solidFill>
                <a:latin typeface="Arial"/>
                <a:cs typeface="Arial"/>
              </a:rPr>
              <a:t>the person </a:t>
            </a:r>
            <a:r>
              <a:rPr dirty="0" sz="1800" spc="-10">
                <a:solidFill>
                  <a:srgbClr val="003265"/>
                </a:solidFill>
                <a:latin typeface="Arial"/>
                <a:cs typeface="Arial"/>
              </a:rPr>
              <a:t>becomes good </a:t>
            </a:r>
            <a:r>
              <a:rPr dirty="0" sz="1800" spc="-5">
                <a:solidFill>
                  <a:srgbClr val="003265"/>
                </a:solidFill>
                <a:latin typeface="Arial"/>
                <a:cs typeface="Arial"/>
              </a:rPr>
              <a:t>at </a:t>
            </a:r>
            <a:r>
              <a:rPr dirty="0" sz="1800" spc="-10">
                <a:solidFill>
                  <a:srgbClr val="003265"/>
                </a:solidFill>
                <a:latin typeface="Arial"/>
                <a:cs typeface="Arial"/>
              </a:rPr>
              <a:t>manipulating </a:t>
            </a:r>
            <a:r>
              <a:rPr dirty="0" sz="1800" spc="-5">
                <a:solidFill>
                  <a:srgbClr val="003265"/>
                </a:solidFill>
                <a:latin typeface="Arial"/>
                <a:cs typeface="Arial"/>
              </a:rPr>
              <a:t>the </a:t>
            </a:r>
            <a:r>
              <a:rPr dirty="0" sz="1800" spc="-10">
                <a:solidFill>
                  <a:srgbClr val="003265"/>
                </a:solidFill>
                <a:latin typeface="Arial"/>
                <a:cs typeface="Arial"/>
              </a:rPr>
              <a:t>Chinese symbols </a:t>
            </a:r>
            <a:r>
              <a:rPr dirty="0" sz="1800" spc="-5" b="1">
                <a:solidFill>
                  <a:srgbClr val="003265"/>
                </a:solidFill>
                <a:latin typeface="Arial"/>
                <a:cs typeface="Arial"/>
              </a:rPr>
              <a:t>and </a:t>
            </a:r>
            <a:r>
              <a:rPr dirty="0" sz="1800" spc="-5">
                <a:solidFill>
                  <a:srgbClr val="003265"/>
                </a:solidFill>
                <a:latin typeface="Arial"/>
                <a:cs typeface="Arial"/>
              </a:rPr>
              <a:t>the  rules are </a:t>
            </a:r>
            <a:r>
              <a:rPr dirty="0" sz="1800" spc="-10">
                <a:solidFill>
                  <a:srgbClr val="003265"/>
                </a:solidFill>
                <a:latin typeface="Arial"/>
                <a:cs typeface="Arial"/>
              </a:rPr>
              <a:t>good enough, </a:t>
            </a:r>
            <a:r>
              <a:rPr dirty="0" sz="1800" spc="-5">
                <a:solidFill>
                  <a:srgbClr val="003265"/>
                </a:solidFill>
                <a:latin typeface="Arial"/>
                <a:cs typeface="Arial"/>
              </a:rPr>
              <a:t>then </a:t>
            </a:r>
            <a:r>
              <a:rPr dirty="0" sz="1800">
                <a:solidFill>
                  <a:srgbClr val="003265"/>
                </a:solidFill>
                <a:latin typeface="Arial"/>
                <a:cs typeface="Arial"/>
              </a:rPr>
              <a:t>to </a:t>
            </a:r>
            <a:r>
              <a:rPr dirty="0" sz="1800" spc="-10">
                <a:solidFill>
                  <a:srgbClr val="003265"/>
                </a:solidFill>
                <a:latin typeface="Arial"/>
                <a:cs typeface="Arial"/>
              </a:rPr>
              <a:t>someone </a:t>
            </a:r>
            <a:r>
              <a:rPr dirty="0" sz="1800" spc="-5">
                <a:solidFill>
                  <a:srgbClr val="003265"/>
                </a:solidFill>
                <a:latin typeface="Arial"/>
                <a:cs typeface="Arial"/>
              </a:rPr>
              <a:t>outside the room it </a:t>
            </a:r>
            <a:r>
              <a:rPr dirty="0" sz="1800" spc="-10">
                <a:solidFill>
                  <a:srgbClr val="003265"/>
                </a:solidFill>
                <a:latin typeface="Arial"/>
                <a:cs typeface="Arial"/>
              </a:rPr>
              <a:t>appears </a:t>
            </a:r>
            <a:r>
              <a:rPr dirty="0" sz="1800" spc="-5">
                <a:solidFill>
                  <a:srgbClr val="003265"/>
                </a:solidFill>
                <a:latin typeface="Arial"/>
                <a:cs typeface="Arial"/>
              </a:rPr>
              <a:t>that the  person </a:t>
            </a:r>
            <a:r>
              <a:rPr dirty="0" sz="1800" spc="-10">
                <a:solidFill>
                  <a:srgbClr val="003265"/>
                </a:solidFill>
                <a:latin typeface="Arial"/>
                <a:cs typeface="Arial"/>
              </a:rPr>
              <a:t>understands</a:t>
            </a:r>
            <a:r>
              <a:rPr dirty="0" sz="1800" spc="20">
                <a:solidFill>
                  <a:srgbClr val="003265"/>
                </a:solidFill>
                <a:latin typeface="Arial"/>
                <a:cs typeface="Arial"/>
              </a:rPr>
              <a:t> </a:t>
            </a:r>
            <a:r>
              <a:rPr dirty="0" sz="1800" spc="-10">
                <a:solidFill>
                  <a:srgbClr val="003265"/>
                </a:solidFill>
                <a:latin typeface="Arial"/>
                <a:cs typeface="Arial"/>
              </a:rPr>
              <a:t>Chinese.</a:t>
            </a:r>
            <a:endParaRPr sz="1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65</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182529"/>
            <a:ext cx="6220460" cy="1068070"/>
          </a:xfrm>
          <a:prstGeom prst="rect"/>
        </p:spPr>
        <p:txBody>
          <a:bodyPr wrap="square" lIns="0" tIns="74295" rIns="0" bIns="0" rtlCol="0" vert="horz">
            <a:spAutoFit/>
          </a:bodyPr>
          <a:lstStyle/>
          <a:p>
            <a:pPr marL="12700" marR="5080">
              <a:lnSpc>
                <a:spcPts val="3890"/>
              </a:lnSpc>
              <a:spcBef>
                <a:spcPts val="585"/>
              </a:spcBef>
            </a:pPr>
            <a:r>
              <a:rPr dirty="0" spc="-5"/>
              <a:t>Does the person understand  Chinese?</a:t>
            </a:r>
          </a:p>
        </p:txBody>
      </p:sp>
      <p:sp>
        <p:nvSpPr>
          <p:cNvPr id="3" name="object 3"/>
          <p:cNvSpPr txBox="1"/>
          <p:nvPr/>
        </p:nvSpPr>
        <p:spPr>
          <a:xfrm>
            <a:off x="1228253" y="2721640"/>
            <a:ext cx="1446530" cy="683895"/>
          </a:xfrm>
          <a:prstGeom prst="rect">
            <a:avLst/>
          </a:prstGeom>
        </p:spPr>
        <p:txBody>
          <a:bodyPr wrap="square" lIns="0" tIns="67310" rIns="0" bIns="0" rtlCol="0" vert="horz">
            <a:spAutoFit/>
          </a:bodyPr>
          <a:lstStyle/>
          <a:p>
            <a:pPr marL="469265" indent="-457200">
              <a:lnSpc>
                <a:spcPct val="100000"/>
              </a:lnSpc>
              <a:spcBef>
                <a:spcPts val="530"/>
              </a:spcBef>
              <a:buClr>
                <a:srgbClr val="A50020"/>
              </a:buClr>
              <a:buSzPct val="75000"/>
              <a:buFont typeface="Wingdings"/>
              <a:buChar char=""/>
              <a:tabLst>
                <a:tab pos="469265" algn="l"/>
                <a:tab pos="469900" algn="l"/>
              </a:tabLst>
            </a:pPr>
            <a:r>
              <a:rPr dirty="0" sz="1800" spc="-10">
                <a:solidFill>
                  <a:srgbClr val="003265"/>
                </a:solidFill>
                <a:latin typeface="Arial"/>
                <a:cs typeface="Arial"/>
              </a:rPr>
              <a:t>Why?</a:t>
            </a:r>
            <a:endParaRPr sz="1800">
              <a:latin typeface="Arial"/>
              <a:cs typeface="Arial"/>
            </a:endParaRPr>
          </a:p>
          <a:p>
            <a:pPr marL="469265" indent="-457200">
              <a:lnSpc>
                <a:spcPct val="100000"/>
              </a:lnSpc>
              <a:spcBef>
                <a:spcPts val="430"/>
              </a:spcBef>
              <a:buClr>
                <a:srgbClr val="A50020"/>
              </a:buClr>
              <a:buSzPct val="75000"/>
              <a:buFont typeface="Wingdings"/>
              <a:buChar char=""/>
              <a:tabLst>
                <a:tab pos="469265" algn="l"/>
                <a:tab pos="469900" algn="l"/>
              </a:tabLst>
            </a:pPr>
            <a:r>
              <a:rPr dirty="0" sz="1800" spc="-5">
                <a:solidFill>
                  <a:srgbClr val="003265"/>
                </a:solidFill>
                <a:latin typeface="Arial"/>
                <a:cs typeface="Arial"/>
              </a:rPr>
              <a:t>Why</a:t>
            </a:r>
            <a:r>
              <a:rPr dirty="0" sz="1800" spc="-85">
                <a:solidFill>
                  <a:srgbClr val="003265"/>
                </a:solidFill>
                <a:latin typeface="Arial"/>
                <a:cs typeface="Arial"/>
              </a:rPr>
              <a:t> </a:t>
            </a:r>
            <a:r>
              <a:rPr dirty="0" sz="1800" spc="-5">
                <a:solidFill>
                  <a:srgbClr val="003265"/>
                </a:solidFill>
                <a:latin typeface="Arial"/>
                <a:cs typeface="Arial"/>
              </a:rPr>
              <a:t>not?</a:t>
            </a:r>
            <a:endParaRPr sz="1800">
              <a:latin typeface="Arial"/>
              <a:cs typeface="Arial"/>
            </a:endParaRP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65</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3250565" cy="574040"/>
          </a:xfrm>
          <a:prstGeom prst="rect"/>
        </p:spPr>
        <p:txBody>
          <a:bodyPr wrap="square" lIns="0" tIns="12700" rIns="0" bIns="0" rtlCol="0" vert="horz">
            <a:spAutoFit/>
          </a:bodyPr>
          <a:lstStyle/>
          <a:p>
            <a:pPr marL="12700">
              <a:lnSpc>
                <a:spcPct val="100000"/>
              </a:lnSpc>
              <a:spcBef>
                <a:spcPts val="100"/>
              </a:spcBef>
            </a:pPr>
            <a:r>
              <a:rPr dirty="0" spc="-5"/>
              <a:t>Branches of</a:t>
            </a:r>
            <a:r>
              <a:rPr dirty="0" spc="-85"/>
              <a:t> </a:t>
            </a:r>
            <a:r>
              <a:rPr dirty="0"/>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999664" y="2797840"/>
            <a:ext cx="6612890" cy="2741295"/>
          </a:xfrm>
          <a:prstGeom prst="rect">
            <a:avLst/>
          </a:prstGeom>
        </p:spPr>
        <p:txBody>
          <a:bodyPr wrap="square" lIns="0" tIns="40005" rIns="0" bIns="0" rtlCol="0" vert="horz">
            <a:spAutoFit/>
          </a:bodyPr>
          <a:lstStyle/>
          <a:p>
            <a:pPr marL="354965" indent="-342900">
              <a:lnSpc>
                <a:spcPct val="100000"/>
              </a:lnSpc>
              <a:spcBef>
                <a:spcPts val="315"/>
              </a:spcBef>
              <a:buClr>
                <a:srgbClr val="A50020"/>
              </a:buClr>
              <a:buSzPct val="75000"/>
              <a:buFont typeface="Wingdings"/>
              <a:buChar char=""/>
              <a:tabLst>
                <a:tab pos="354965" algn="l"/>
                <a:tab pos="355600" algn="l"/>
              </a:tabLst>
            </a:pPr>
            <a:r>
              <a:rPr dirty="0" sz="1800" spc="-5">
                <a:solidFill>
                  <a:srgbClr val="003265"/>
                </a:solidFill>
                <a:latin typeface="Arial"/>
                <a:cs typeface="Arial"/>
              </a:rPr>
              <a:t>Games </a:t>
            </a:r>
            <a:r>
              <a:rPr dirty="0" sz="1800">
                <a:solidFill>
                  <a:srgbClr val="003265"/>
                </a:solidFill>
                <a:latin typeface="Arial"/>
                <a:cs typeface="Arial"/>
              </a:rPr>
              <a:t>- </a:t>
            </a:r>
            <a:r>
              <a:rPr dirty="0" sz="1800" spc="-5">
                <a:solidFill>
                  <a:srgbClr val="003265"/>
                </a:solidFill>
                <a:latin typeface="Arial"/>
                <a:cs typeface="Arial"/>
              </a:rPr>
              <a:t>study of state space search, e.g.,</a:t>
            </a:r>
            <a:r>
              <a:rPr dirty="0" sz="1800">
                <a:solidFill>
                  <a:srgbClr val="003265"/>
                </a:solidFill>
                <a:latin typeface="Arial"/>
                <a:cs typeface="Arial"/>
              </a:rPr>
              <a:t> </a:t>
            </a:r>
            <a:r>
              <a:rPr dirty="0" sz="1800" spc="-5">
                <a:solidFill>
                  <a:srgbClr val="003265"/>
                </a:solidFill>
                <a:latin typeface="Arial"/>
                <a:cs typeface="Arial"/>
              </a:rPr>
              <a:t>chess</a:t>
            </a:r>
            <a:endParaRPr sz="1800">
              <a:latin typeface="Arial"/>
              <a:cs typeface="Arial"/>
            </a:endParaRPr>
          </a:p>
          <a:p>
            <a:pPr marL="354965" indent="-342900">
              <a:lnSpc>
                <a:spcPct val="100000"/>
              </a:lnSpc>
              <a:spcBef>
                <a:spcPts val="215"/>
              </a:spcBef>
              <a:buClr>
                <a:srgbClr val="A50020"/>
              </a:buClr>
              <a:buSzPct val="75000"/>
              <a:buFont typeface="Wingdings"/>
              <a:buChar char=""/>
              <a:tabLst>
                <a:tab pos="354965" algn="l"/>
                <a:tab pos="355600" algn="l"/>
              </a:tabLst>
            </a:pPr>
            <a:r>
              <a:rPr dirty="0" sz="1800" spc="-5">
                <a:solidFill>
                  <a:srgbClr val="003265"/>
                </a:solidFill>
                <a:latin typeface="Arial"/>
                <a:cs typeface="Arial"/>
              </a:rPr>
              <a:t>Automated </a:t>
            </a:r>
            <a:r>
              <a:rPr dirty="0" sz="1800" spc="-10">
                <a:solidFill>
                  <a:srgbClr val="003265"/>
                </a:solidFill>
                <a:latin typeface="Arial"/>
                <a:cs typeface="Arial"/>
              </a:rPr>
              <a:t>reasoning and theorem proving, </a:t>
            </a:r>
            <a:r>
              <a:rPr dirty="0" sz="1800" spc="-5">
                <a:solidFill>
                  <a:srgbClr val="003265"/>
                </a:solidFill>
                <a:latin typeface="Arial"/>
                <a:cs typeface="Arial"/>
              </a:rPr>
              <a:t>e.g., </a:t>
            </a:r>
            <a:r>
              <a:rPr dirty="0" sz="1800" spc="-10">
                <a:solidFill>
                  <a:srgbClr val="003265"/>
                </a:solidFill>
                <a:latin typeface="Arial"/>
                <a:cs typeface="Arial"/>
              </a:rPr>
              <a:t>logic</a:t>
            </a:r>
            <a:r>
              <a:rPr dirty="0" sz="1800" spc="150">
                <a:solidFill>
                  <a:srgbClr val="003265"/>
                </a:solidFill>
                <a:latin typeface="Arial"/>
                <a:cs typeface="Arial"/>
              </a:rPr>
              <a:t> </a:t>
            </a:r>
            <a:r>
              <a:rPr dirty="0" sz="1800" spc="-5">
                <a:solidFill>
                  <a:srgbClr val="003265"/>
                </a:solidFill>
                <a:latin typeface="Arial"/>
                <a:cs typeface="Arial"/>
              </a:rPr>
              <a:t>theorist</a:t>
            </a:r>
            <a:endParaRPr sz="1800">
              <a:latin typeface="Arial"/>
              <a:cs typeface="Arial"/>
            </a:endParaRPr>
          </a:p>
          <a:p>
            <a:pPr marL="354965" indent="-342900">
              <a:lnSpc>
                <a:spcPct val="100000"/>
              </a:lnSpc>
              <a:spcBef>
                <a:spcPts val="215"/>
              </a:spcBef>
              <a:buClr>
                <a:srgbClr val="A50020"/>
              </a:buClr>
              <a:buSzPct val="75000"/>
              <a:buFont typeface="Wingdings"/>
              <a:buChar char=""/>
              <a:tabLst>
                <a:tab pos="354965" algn="l"/>
                <a:tab pos="355600" algn="l"/>
              </a:tabLst>
            </a:pPr>
            <a:r>
              <a:rPr dirty="0" sz="1800" spc="-10">
                <a:solidFill>
                  <a:srgbClr val="003265"/>
                </a:solidFill>
                <a:latin typeface="Arial"/>
                <a:cs typeface="Arial"/>
              </a:rPr>
              <a:t>Expert/Knowledge-based</a:t>
            </a:r>
            <a:r>
              <a:rPr dirty="0" sz="1800" spc="40">
                <a:solidFill>
                  <a:srgbClr val="003265"/>
                </a:solidFill>
                <a:latin typeface="Arial"/>
                <a:cs typeface="Arial"/>
              </a:rPr>
              <a:t> </a:t>
            </a:r>
            <a:r>
              <a:rPr dirty="0" sz="1800" spc="-5">
                <a:solidFill>
                  <a:srgbClr val="003265"/>
                </a:solidFill>
                <a:latin typeface="Arial"/>
                <a:cs typeface="Arial"/>
              </a:rPr>
              <a:t>systems</a:t>
            </a:r>
            <a:endParaRPr sz="1800">
              <a:latin typeface="Arial"/>
              <a:cs typeface="Arial"/>
            </a:endParaRPr>
          </a:p>
          <a:p>
            <a:pPr marL="354965" indent="-342900">
              <a:lnSpc>
                <a:spcPct val="100000"/>
              </a:lnSpc>
              <a:spcBef>
                <a:spcPts val="215"/>
              </a:spcBef>
              <a:buClr>
                <a:srgbClr val="A50020"/>
              </a:buClr>
              <a:buSzPct val="75000"/>
              <a:buFont typeface="Wingdings"/>
              <a:buChar char=""/>
              <a:tabLst>
                <a:tab pos="354965" algn="l"/>
                <a:tab pos="355600" algn="l"/>
              </a:tabLst>
            </a:pPr>
            <a:r>
              <a:rPr dirty="0" sz="1800" spc="-5">
                <a:solidFill>
                  <a:srgbClr val="003265"/>
                </a:solidFill>
                <a:latin typeface="Arial"/>
                <a:cs typeface="Arial"/>
              </a:rPr>
              <a:t>Natural </a:t>
            </a:r>
            <a:r>
              <a:rPr dirty="0" sz="1800" spc="-10">
                <a:solidFill>
                  <a:srgbClr val="003265"/>
                </a:solidFill>
                <a:latin typeface="Arial"/>
                <a:cs typeface="Arial"/>
              </a:rPr>
              <a:t>language understanding and </a:t>
            </a:r>
            <a:r>
              <a:rPr dirty="0" sz="1800" spc="-5">
                <a:solidFill>
                  <a:srgbClr val="003265"/>
                </a:solidFill>
                <a:latin typeface="Arial"/>
                <a:cs typeface="Arial"/>
              </a:rPr>
              <a:t>semantic</a:t>
            </a:r>
            <a:r>
              <a:rPr dirty="0" sz="1800" spc="95">
                <a:solidFill>
                  <a:srgbClr val="003265"/>
                </a:solidFill>
                <a:latin typeface="Arial"/>
                <a:cs typeface="Arial"/>
              </a:rPr>
              <a:t> </a:t>
            </a:r>
            <a:r>
              <a:rPr dirty="0" sz="1800" spc="-10">
                <a:solidFill>
                  <a:srgbClr val="003265"/>
                </a:solidFill>
                <a:latin typeface="Arial"/>
                <a:cs typeface="Arial"/>
              </a:rPr>
              <a:t>modeling</a:t>
            </a:r>
            <a:endParaRPr sz="1800">
              <a:latin typeface="Arial"/>
              <a:cs typeface="Arial"/>
            </a:endParaRPr>
          </a:p>
          <a:p>
            <a:pPr marL="354965" indent="-342900">
              <a:lnSpc>
                <a:spcPct val="100000"/>
              </a:lnSpc>
              <a:spcBef>
                <a:spcPts val="215"/>
              </a:spcBef>
              <a:buClr>
                <a:srgbClr val="A50020"/>
              </a:buClr>
              <a:buSzPct val="75000"/>
              <a:buFont typeface="Wingdings"/>
              <a:buChar char=""/>
              <a:tabLst>
                <a:tab pos="354965" algn="l"/>
                <a:tab pos="355600" algn="l"/>
              </a:tabLst>
            </a:pPr>
            <a:r>
              <a:rPr dirty="0" sz="1800" spc="-10">
                <a:solidFill>
                  <a:srgbClr val="003265"/>
                </a:solidFill>
                <a:latin typeface="Arial"/>
                <a:cs typeface="Arial"/>
              </a:rPr>
              <a:t>Model human </a:t>
            </a:r>
            <a:r>
              <a:rPr dirty="0" sz="1800" spc="-5">
                <a:solidFill>
                  <a:srgbClr val="003265"/>
                </a:solidFill>
                <a:latin typeface="Arial"/>
                <a:cs typeface="Arial"/>
              </a:rPr>
              <a:t>cognitive</a:t>
            </a:r>
            <a:r>
              <a:rPr dirty="0" sz="1800" spc="35">
                <a:solidFill>
                  <a:srgbClr val="003265"/>
                </a:solidFill>
                <a:latin typeface="Arial"/>
                <a:cs typeface="Arial"/>
              </a:rPr>
              <a:t> </a:t>
            </a:r>
            <a:r>
              <a:rPr dirty="0" sz="1800" spc="-5">
                <a:solidFill>
                  <a:srgbClr val="003265"/>
                </a:solidFill>
                <a:latin typeface="Arial"/>
                <a:cs typeface="Arial"/>
              </a:rPr>
              <a:t>performance</a:t>
            </a:r>
            <a:endParaRPr sz="1800">
              <a:latin typeface="Arial"/>
              <a:cs typeface="Arial"/>
            </a:endParaRPr>
          </a:p>
          <a:p>
            <a:pPr marL="354965" indent="-342900">
              <a:lnSpc>
                <a:spcPct val="100000"/>
              </a:lnSpc>
              <a:spcBef>
                <a:spcPts val="219"/>
              </a:spcBef>
              <a:buClr>
                <a:srgbClr val="A50020"/>
              </a:buClr>
              <a:buSzPct val="75000"/>
              <a:buFont typeface="Wingdings"/>
              <a:buChar char=""/>
              <a:tabLst>
                <a:tab pos="354965" algn="l"/>
                <a:tab pos="355600" algn="l"/>
              </a:tabLst>
            </a:pPr>
            <a:r>
              <a:rPr dirty="0" sz="1800" spc="-5">
                <a:solidFill>
                  <a:srgbClr val="003265"/>
                </a:solidFill>
                <a:latin typeface="Arial"/>
                <a:cs typeface="Arial"/>
              </a:rPr>
              <a:t>Robotics </a:t>
            </a:r>
            <a:r>
              <a:rPr dirty="0" sz="1800" spc="-10">
                <a:solidFill>
                  <a:srgbClr val="003265"/>
                </a:solidFill>
                <a:latin typeface="Arial"/>
                <a:cs typeface="Arial"/>
              </a:rPr>
              <a:t>and</a:t>
            </a:r>
            <a:r>
              <a:rPr dirty="0" sz="1800" spc="10">
                <a:solidFill>
                  <a:srgbClr val="003265"/>
                </a:solidFill>
                <a:latin typeface="Arial"/>
                <a:cs typeface="Arial"/>
              </a:rPr>
              <a:t> </a:t>
            </a:r>
            <a:r>
              <a:rPr dirty="0" sz="1800" spc="-10">
                <a:solidFill>
                  <a:srgbClr val="003265"/>
                </a:solidFill>
                <a:latin typeface="Arial"/>
                <a:cs typeface="Arial"/>
              </a:rPr>
              <a:t>planning</a:t>
            </a:r>
            <a:endParaRPr sz="1800">
              <a:latin typeface="Arial"/>
              <a:cs typeface="Arial"/>
            </a:endParaRPr>
          </a:p>
          <a:p>
            <a:pPr marL="354965" indent="-342900">
              <a:lnSpc>
                <a:spcPct val="100000"/>
              </a:lnSpc>
              <a:spcBef>
                <a:spcPts val="215"/>
              </a:spcBef>
              <a:buClr>
                <a:srgbClr val="A50020"/>
              </a:buClr>
              <a:buSzPct val="75000"/>
              <a:buFont typeface="Wingdings"/>
              <a:buChar char=""/>
              <a:tabLst>
                <a:tab pos="354965" algn="l"/>
                <a:tab pos="355600" algn="l"/>
              </a:tabLst>
            </a:pPr>
            <a:r>
              <a:rPr dirty="0" sz="1800" spc="-5">
                <a:solidFill>
                  <a:srgbClr val="003265"/>
                </a:solidFill>
                <a:latin typeface="Arial"/>
                <a:cs typeface="Arial"/>
              </a:rPr>
              <a:t>Automatic</a:t>
            </a:r>
            <a:r>
              <a:rPr dirty="0" sz="1800" spc="-15">
                <a:solidFill>
                  <a:srgbClr val="003265"/>
                </a:solidFill>
                <a:latin typeface="Arial"/>
                <a:cs typeface="Arial"/>
              </a:rPr>
              <a:t> </a:t>
            </a:r>
            <a:r>
              <a:rPr dirty="0" sz="1800" spc="-5">
                <a:solidFill>
                  <a:srgbClr val="003265"/>
                </a:solidFill>
                <a:latin typeface="Arial"/>
                <a:cs typeface="Arial"/>
              </a:rPr>
              <a:t>programming</a:t>
            </a:r>
            <a:endParaRPr sz="1800">
              <a:latin typeface="Arial"/>
              <a:cs typeface="Arial"/>
            </a:endParaRPr>
          </a:p>
          <a:p>
            <a:pPr marL="354965" indent="-342900">
              <a:lnSpc>
                <a:spcPct val="100000"/>
              </a:lnSpc>
              <a:spcBef>
                <a:spcPts val="215"/>
              </a:spcBef>
              <a:buClr>
                <a:srgbClr val="A50020"/>
              </a:buClr>
              <a:buSzPct val="75000"/>
              <a:buFont typeface="Wingdings"/>
              <a:buChar char=""/>
              <a:tabLst>
                <a:tab pos="354965" algn="l"/>
                <a:tab pos="355600" algn="l"/>
              </a:tabLst>
            </a:pPr>
            <a:r>
              <a:rPr dirty="0" sz="1800" spc="-10">
                <a:solidFill>
                  <a:srgbClr val="003265"/>
                </a:solidFill>
                <a:latin typeface="Arial"/>
                <a:cs typeface="Arial"/>
              </a:rPr>
              <a:t>Learning</a:t>
            </a:r>
            <a:endParaRPr sz="1800">
              <a:latin typeface="Arial"/>
              <a:cs typeface="Arial"/>
            </a:endParaRPr>
          </a:p>
          <a:p>
            <a:pPr marL="354965" indent="-342900">
              <a:lnSpc>
                <a:spcPct val="100000"/>
              </a:lnSpc>
              <a:spcBef>
                <a:spcPts val="215"/>
              </a:spcBef>
              <a:buClr>
                <a:srgbClr val="A50020"/>
              </a:buClr>
              <a:buSzPct val="75000"/>
              <a:buFont typeface="Wingdings"/>
              <a:buChar char=""/>
              <a:tabLst>
                <a:tab pos="354965" algn="l"/>
                <a:tab pos="355600" algn="l"/>
              </a:tabLst>
            </a:pPr>
            <a:r>
              <a:rPr dirty="0" sz="1800" spc="-10">
                <a:solidFill>
                  <a:srgbClr val="003265"/>
                </a:solidFill>
                <a:latin typeface="Arial"/>
                <a:cs typeface="Arial"/>
              </a:rPr>
              <a:t>Vision</a:t>
            </a:r>
            <a:endParaRPr sz="1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65</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353" y="2444800"/>
            <a:ext cx="7391400" cy="320040"/>
          </a:xfrm>
          <a:custGeom>
            <a:avLst/>
            <a:gdLst/>
            <a:ahLst/>
            <a:cxnLst/>
            <a:rect l="l" t="t" r="r" b="b"/>
            <a:pathLst>
              <a:path w="7391400" h="320039">
                <a:moveTo>
                  <a:pt x="7390790" y="0"/>
                </a:moveTo>
                <a:lnTo>
                  <a:pt x="394677" y="0"/>
                </a:lnTo>
                <a:lnTo>
                  <a:pt x="380961" y="0"/>
                </a:lnTo>
                <a:lnTo>
                  <a:pt x="198094" y="0"/>
                </a:lnTo>
                <a:lnTo>
                  <a:pt x="145326" y="5715"/>
                </a:lnTo>
                <a:lnTo>
                  <a:pt x="97980" y="21844"/>
                </a:lnTo>
                <a:lnTo>
                  <a:pt x="57899" y="46863"/>
                </a:lnTo>
                <a:lnTo>
                  <a:pt x="26974" y="79248"/>
                </a:lnTo>
                <a:lnTo>
                  <a:pt x="7048" y="117475"/>
                </a:lnTo>
                <a:lnTo>
                  <a:pt x="0" y="160020"/>
                </a:lnTo>
                <a:lnTo>
                  <a:pt x="7048" y="202565"/>
                </a:lnTo>
                <a:lnTo>
                  <a:pt x="26974" y="240792"/>
                </a:lnTo>
                <a:lnTo>
                  <a:pt x="57899" y="273164"/>
                </a:lnTo>
                <a:lnTo>
                  <a:pt x="97980" y="298183"/>
                </a:lnTo>
                <a:lnTo>
                  <a:pt x="145326" y="314299"/>
                </a:lnTo>
                <a:lnTo>
                  <a:pt x="198094" y="320014"/>
                </a:lnTo>
                <a:lnTo>
                  <a:pt x="394677" y="320014"/>
                </a:lnTo>
                <a:lnTo>
                  <a:pt x="394677" y="318490"/>
                </a:lnTo>
                <a:lnTo>
                  <a:pt x="7390790" y="318490"/>
                </a:lnTo>
                <a:lnTo>
                  <a:pt x="7390790" y="0"/>
                </a:lnTo>
                <a:close/>
              </a:path>
            </a:pathLst>
          </a:custGeom>
          <a:solidFill>
            <a:srgbClr val="003265"/>
          </a:solidFill>
        </p:spPr>
        <p:txBody>
          <a:bodyPr wrap="square" lIns="0" tIns="0" rIns="0" bIns="0" rtlCol="0"/>
          <a:lstStyle/>
          <a:p/>
        </p:txBody>
      </p:sp>
      <p:graphicFrame>
        <p:nvGraphicFramePr>
          <p:cNvPr id="3" name="object 3"/>
          <p:cNvGraphicFramePr>
            <a:graphicFrameLocks noGrp="1"/>
          </p:cNvGraphicFramePr>
          <p:nvPr/>
        </p:nvGraphicFramePr>
        <p:xfrm>
          <a:off x="920937" y="1906270"/>
          <a:ext cx="7171690" cy="4531360"/>
        </p:xfrm>
        <a:graphic>
          <a:graphicData uri="http://schemas.openxmlformats.org/drawingml/2006/table">
            <a:tbl>
              <a:tblPr firstRow="1" bandRow="1">
                <a:tableStyleId>{2D5ABB26-0587-4C30-8999-92F81FD0307C}</a:tableStyleId>
              </a:tblPr>
              <a:tblGrid>
                <a:gridCol w="152400"/>
                <a:gridCol w="7012940"/>
              </a:tblGrid>
              <a:tr h="535990">
                <a:tc gridSpan="2">
                  <a:txBody>
                    <a:bodyPr/>
                    <a:lstStyle/>
                    <a:p>
                      <a:pPr>
                        <a:lnSpc>
                          <a:spcPct val="100000"/>
                        </a:lnSpc>
                      </a:pPr>
                      <a:endParaRPr sz="1900">
                        <a:latin typeface="Times New Roman"/>
                        <a:cs typeface="Times New Roman"/>
                      </a:endParaRPr>
                    </a:p>
                  </a:txBody>
                  <a:tcPr marL="0" marR="0" marB="0" marT="0">
                    <a:lnR w="6350">
                      <a:solidFill>
                        <a:srgbClr val="98CC98"/>
                      </a:solidFill>
                      <a:prstDash val="solid"/>
                    </a:lnR>
                    <a:lnT w="6350">
                      <a:solidFill>
                        <a:srgbClr val="98CC98"/>
                      </a:solidFill>
                      <a:prstDash val="solid"/>
                    </a:lnT>
                  </a:tcPr>
                </a:tc>
                <a:tc hMerge="1">
                  <a:txBody>
                    <a:bodyPr/>
                    <a:lstStyle/>
                    <a:p>
                      <a:pPr/>
                    </a:p>
                  </a:txBody>
                  <a:tcPr marL="0" marR="0" marB="0" marT="0"/>
                </a:tc>
              </a:tr>
              <a:tr h="318485">
                <a:tc>
                  <a:txBody>
                    <a:bodyPr/>
                    <a:lstStyle/>
                    <a:p>
                      <a:pPr>
                        <a:lnSpc>
                          <a:spcPct val="100000"/>
                        </a:lnSpc>
                      </a:pPr>
                      <a:endParaRPr sz="1900">
                        <a:latin typeface="Times New Roman"/>
                        <a:cs typeface="Times New Roman"/>
                      </a:endParaRPr>
                    </a:p>
                  </a:txBody>
                  <a:tcPr marL="0" marR="0" marB="0" marT="0"/>
                </a:tc>
                <a:tc>
                  <a:txBody>
                    <a:bodyPr/>
                    <a:lstStyle/>
                    <a:p>
                      <a:pPr>
                        <a:lnSpc>
                          <a:spcPct val="100000"/>
                        </a:lnSpc>
                      </a:pPr>
                      <a:endParaRPr sz="1900">
                        <a:latin typeface="Times New Roman"/>
                        <a:cs typeface="Times New Roman"/>
                      </a:endParaRPr>
                    </a:p>
                  </a:txBody>
                  <a:tcPr marL="0" marR="0" marB="0" marT="0">
                    <a:lnR w="6350">
                      <a:solidFill>
                        <a:srgbClr val="98CC98"/>
                      </a:solidFill>
                      <a:prstDash val="solid"/>
                    </a:lnR>
                  </a:tcPr>
                </a:tc>
              </a:tr>
              <a:tr h="3671918">
                <a:tc gridSpan="2">
                  <a:txBody>
                    <a:bodyPr/>
                    <a:lstStyle/>
                    <a:p>
                      <a:pPr>
                        <a:lnSpc>
                          <a:spcPct val="100000"/>
                        </a:lnSpc>
                      </a:pPr>
                      <a:endParaRPr sz="1900">
                        <a:latin typeface="Times New Roman"/>
                        <a:cs typeface="Times New Roman"/>
                      </a:endParaRPr>
                    </a:p>
                  </a:txBody>
                  <a:tcPr marL="0" marR="0" marB="0" marT="0">
                    <a:lnR w="6350">
                      <a:solidFill>
                        <a:srgbClr val="98CC98"/>
                      </a:solidFill>
                      <a:prstDash val="solid"/>
                    </a:lnR>
                    <a:lnB w="6350">
                      <a:solidFill>
                        <a:srgbClr val="98CC98"/>
                      </a:solidFill>
                      <a:prstDash val="solid"/>
                    </a:lnB>
                  </a:tcPr>
                </a:tc>
                <a:tc hMerge="1">
                  <a:txBody>
                    <a:bodyPr/>
                    <a:lstStyle/>
                    <a:p>
                      <a:pPr/>
                    </a:p>
                  </a:txBody>
                  <a:tcPr marL="0" marR="0" marB="0" marT="0"/>
                </a:tc>
              </a:tr>
            </a:tbl>
          </a:graphicData>
        </a:graphic>
      </p:graphicFrame>
      <p:sp>
        <p:nvSpPr>
          <p:cNvPr id="4" name="object 4"/>
          <p:cNvSpPr/>
          <p:nvPr/>
        </p:nvSpPr>
        <p:spPr>
          <a:xfrm>
            <a:off x="916365" y="1911350"/>
            <a:ext cx="5080" cy="1981200"/>
          </a:xfrm>
          <a:custGeom>
            <a:avLst/>
            <a:gdLst/>
            <a:ahLst/>
            <a:cxnLst/>
            <a:rect l="l" t="t" r="r" b="b"/>
            <a:pathLst>
              <a:path w="5080" h="1981200">
                <a:moveTo>
                  <a:pt x="0" y="1981200"/>
                </a:moveTo>
                <a:lnTo>
                  <a:pt x="4571" y="1981200"/>
                </a:lnTo>
                <a:lnTo>
                  <a:pt x="4571" y="0"/>
                </a:lnTo>
                <a:lnTo>
                  <a:pt x="0" y="0"/>
                </a:lnTo>
                <a:lnTo>
                  <a:pt x="0" y="1981200"/>
                </a:lnTo>
                <a:close/>
              </a:path>
            </a:pathLst>
          </a:custGeom>
          <a:solidFill>
            <a:srgbClr val="98CC98"/>
          </a:solidFill>
        </p:spPr>
        <p:txBody>
          <a:bodyPr wrap="square" lIns="0" tIns="0" rIns="0" bIns="0" rtlCol="0"/>
          <a:lstStyle/>
          <a:p/>
        </p:txBody>
      </p:sp>
      <p:grpSp>
        <p:nvGrpSpPr>
          <p:cNvPr id="5" name="object 5"/>
          <p:cNvGrpSpPr/>
          <p:nvPr/>
        </p:nvGrpSpPr>
        <p:grpSpPr>
          <a:xfrm>
            <a:off x="916365" y="1906270"/>
            <a:ext cx="7172959" cy="4531360"/>
            <a:chOff x="916365" y="1906270"/>
            <a:chExt cx="7172959" cy="4531360"/>
          </a:xfrm>
        </p:grpSpPr>
        <p:sp>
          <p:nvSpPr>
            <p:cNvPr id="6" name="object 6"/>
            <p:cNvSpPr/>
            <p:nvPr/>
          </p:nvSpPr>
          <p:spPr>
            <a:xfrm>
              <a:off x="916355" y="1906269"/>
              <a:ext cx="7172959" cy="1986280"/>
            </a:xfrm>
            <a:custGeom>
              <a:avLst/>
              <a:gdLst/>
              <a:ahLst/>
              <a:cxnLst/>
              <a:rect l="l" t="t" r="r" b="b"/>
              <a:pathLst>
                <a:path w="7172959" h="1986279">
                  <a:moveTo>
                    <a:pt x="7172884" y="0"/>
                  </a:moveTo>
                  <a:lnTo>
                    <a:pt x="0" y="0"/>
                  </a:lnTo>
                  <a:lnTo>
                    <a:pt x="0" y="5080"/>
                  </a:lnTo>
                  <a:lnTo>
                    <a:pt x="7166775" y="5080"/>
                  </a:lnTo>
                  <a:lnTo>
                    <a:pt x="7166775" y="1986280"/>
                  </a:lnTo>
                  <a:lnTo>
                    <a:pt x="7172884" y="1986280"/>
                  </a:lnTo>
                  <a:lnTo>
                    <a:pt x="7172884" y="5080"/>
                  </a:lnTo>
                  <a:lnTo>
                    <a:pt x="7172884" y="0"/>
                  </a:lnTo>
                  <a:close/>
                </a:path>
              </a:pathLst>
            </a:custGeom>
            <a:solidFill>
              <a:srgbClr val="98CC98"/>
            </a:solidFill>
          </p:spPr>
          <p:txBody>
            <a:bodyPr wrap="square" lIns="0" tIns="0" rIns="0" bIns="0" rtlCol="0"/>
            <a:lstStyle/>
            <a:p/>
          </p:txBody>
        </p:sp>
        <p:sp>
          <p:nvSpPr>
            <p:cNvPr id="7" name="object 7"/>
            <p:cNvSpPr/>
            <p:nvPr/>
          </p:nvSpPr>
          <p:spPr>
            <a:xfrm>
              <a:off x="920937" y="1911437"/>
              <a:ext cx="7162800" cy="1981200"/>
            </a:xfrm>
            <a:custGeom>
              <a:avLst/>
              <a:gdLst/>
              <a:ahLst/>
              <a:cxnLst/>
              <a:rect l="l" t="t" r="r" b="b"/>
              <a:pathLst>
                <a:path w="7162800" h="1981200">
                  <a:moveTo>
                    <a:pt x="0" y="1981041"/>
                  </a:moveTo>
                  <a:lnTo>
                    <a:pt x="7162190" y="1981041"/>
                  </a:lnTo>
                  <a:lnTo>
                    <a:pt x="7162190" y="0"/>
                  </a:lnTo>
                  <a:lnTo>
                    <a:pt x="0" y="0"/>
                  </a:lnTo>
                  <a:lnTo>
                    <a:pt x="0" y="1981041"/>
                  </a:lnTo>
                  <a:close/>
                </a:path>
              </a:pathLst>
            </a:custGeom>
            <a:solidFill>
              <a:srgbClr val="CCCCFF"/>
            </a:solidFill>
          </p:spPr>
          <p:txBody>
            <a:bodyPr wrap="square" lIns="0" tIns="0" rIns="0" bIns="0" rtlCol="0"/>
            <a:lstStyle/>
            <a:p/>
          </p:txBody>
        </p:sp>
        <p:sp>
          <p:nvSpPr>
            <p:cNvPr id="8" name="object 8"/>
            <p:cNvSpPr/>
            <p:nvPr/>
          </p:nvSpPr>
          <p:spPr>
            <a:xfrm>
              <a:off x="916365" y="1906889"/>
              <a:ext cx="7172959" cy="1985645"/>
            </a:xfrm>
            <a:custGeom>
              <a:avLst/>
              <a:gdLst/>
              <a:ahLst/>
              <a:cxnLst/>
              <a:rect l="l" t="t" r="r" b="b"/>
              <a:pathLst>
                <a:path w="7172959" h="1985645">
                  <a:moveTo>
                    <a:pt x="7172873" y="0"/>
                  </a:moveTo>
                  <a:lnTo>
                    <a:pt x="0" y="0"/>
                  </a:lnTo>
                  <a:lnTo>
                    <a:pt x="0" y="1985589"/>
                  </a:lnTo>
                  <a:lnTo>
                    <a:pt x="10668" y="1985589"/>
                  </a:lnTo>
                  <a:lnTo>
                    <a:pt x="10668" y="10668"/>
                  </a:lnTo>
                  <a:lnTo>
                    <a:pt x="4572" y="10668"/>
                  </a:lnTo>
                  <a:lnTo>
                    <a:pt x="10668" y="4572"/>
                  </a:lnTo>
                  <a:lnTo>
                    <a:pt x="7172873" y="4572"/>
                  </a:lnTo>
                  <a:lnTo>
                    <a:pt x="7172873" y="0"/>
                  </a:lnTo>
                  <a:close/>
                </a:path>
                <a:path w="7172959" h="1985645">
                  <a:moveTo>
                    <a:pt x="7162205" y="4572"/>
                  </a:moveTo>
                  <a:lnTo>
                    <a:pt x="7162205" y="1985589"/>
                  </a:lnTo>
                  <a:lnTo>
                    <a:pt x="7172873" y="1985589"/>
                  </a:lnTo>
                  <a:lnTo>
                    <a:pt x="7172873" y="10668"/>
                  </a:lnTo>
                  <a:lnTo>
                    <a:pt x="7166777" y="10668"/>
                  </a:lnTo>
                  <a:lnTo>
                    <a:pt x="7162205" y="4572"/>
                  </a:lnTo>
                  <a:close/>
                </a:path>
                <a:path w="7172959" h="1985645">
                  <a:moveTo>
                    <a:pt x="10668" y="4572"/>
                  </a:moveTo>
                  <a:lnTo>
                    <a:pt x="4572" y="10668"/>
                  </a:lnTo>
                  <a:lnTo>
                    <a:pt x="10668" y="10668"/>
                  </a:lnTo>
                  <a:lnTo>
                    <a:pt x="10668" y="4572"/>
                  </a:lnTo>
                  <a:close/>
                </a:path>
                <a:path w="7172959" h="1985645">
                  <a:moveTo>
                    <a:pt x="7162205" y="4572"/>
                  </a:moveTo>
                  <a:lnTo>
                    <a:pt x="10668" y="4572"/>
                  </a:lnTo>
                  <a:lnTo>
                    <a:pt x="10668" y="10668"/>
                  </a:lnTo>
                  <a:lnTo>
                    <a:pt x="7162205" y="10668"/>
                  </a:lnTo>
                  <a:lnTo>
                    <a:pt x="7162205" y="4572"/>
                  </a:lnTo>
                  <a:close/>
                </a:path>
                <a:path w="7172959" h="1985645">
                  <a:moveTo>
                    <a:pt x="7172873" y="4572"/>
                  </a:moveTo>
                  <a:lnTo>
                    <a:pt x="7162205" y="4572"/>
                  </a:lnTo>
                  <a:lnTo>
                    <a:pt x="7166777" y="10668"/>
                  </a:lnTo>
                  <a:lnTo>
                    <a:pt x="7172873" y="10668"/>
                  </a:lnTo>
                  <a:lnTo>
                    <a:pt x="7172873" y="4572"/>
                  </a:lnTo>
                  <a:close/>
                </a:path>
              </a:pathLst>
            </a:custGeom>
            <a:solidFill>
              <a:srgbClr val="98CC98"/>
            </a:solidFill>
          </p:spPr>
          <p:txBody>
            <a:bodyPr wrap="square" lIns="0" tIns="0" rIns="0" bIns="0" rtlCol="0"/>
            <a:lstStyle/>
            <a:p/>
          </p:txBody>
        </p:sp>
        <p:sp>
          <p:nvSpPr>
            <p:cNvPr id="9" name="object 9"/>
            <p:cNvSpPr/>
            <p:nvPr/>
          </p:nvSpPr>
          <p:spPr>
            <a:xfrm>
              <a:off x="1073322" y="2216234"/>
              <a:ext cx="6781220" cy="1488823"/>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916355" y="3892486"/>
              <a:ext cx="7172959" cy="2545715"/>
            </a:xfrm>
            <a:custGeom>
              <a:avLst/>
              <a:gdLst/>
              <a:ahLst/>
              <a:cxnLst/>
              <a:rect l="l" t="t" r="r" b="b"/>
              <a:pathLst>
                <a:path w="7172959" h="2545715">
                  <a:moveTo>
                    <a:pt x="7172884" y="0"/>
                  </a:moveTo>
                  <a:lnTo>
                    <a:pt x="7166775" y="0"/>
                  </a:lnTo>
                  <a:lnTo>
                    <a:pt x="7166775" y="2540304"/>
                  </a:lnTo>
                  <a:lnTo>
                    <a:pt x="0" y="2540304"/>
                  </a:lnTo>
                  <a:lnTo>
                    <a:pt x="0" y="2545143"/>
                  </a:lnTo>
                  <a:lnTo>
                    <a:pt x="7172884" y="2545143"/>
                  </a:lnTo>
                  <a:lnTo>
                    <a:pt x="7172884" y="2540304"/>
                  </a:lnTo>
                  <a:lnTo>
                    <a:pt x="7172884" y="0"/>
                  </a:lnTo>
                  <a:close/>
                </a:path>
              </a:pathLst>
            </a:custGeom>
            <a:solidFill>
              <a:srgbClr val="98CC98"/>
            </a:solidFill>
          </p:spPr>
          <p:txBody>
            <a:bodyPr wrap="square" lIns="0" tIns="0" rIns="0" bIns="0" rtlCol="0"/>
            <a:lstStyle/>
            <a:p/>
          </p:txBody>
        </p:sp>
        <p:sp>
          <p:nvSpPr>
            <p:cNvPr id="11" name="object 11"/>
            <p:cNvSpPr/>
            <p:nvPr/>
          </p:nvSpPr>
          <p:spPr>
            <a:xfrm>
              <a:off x="920937" y="3892479"/>
              <a:ext cx="7162800" cy="2540635"/>
            </a:xfrm>
            <a:custGeom>
              <a:avLst/>
              <a:gdLst/>
              <a:ahLst/>
              <a:cxnLst/>
              <a:rect l="l" t="t" r="r" b="b"/>
              <a:pathLst>
                <a:path w="7162800" h="2540635">
                  <a:moveTo>
                    <a:pt x="0" y="2540300"/>
                  </a:moveTo>
                  <a:lnTo>
                    <a:pt x="7162190" y="2540300"/>
                  </a:lnTo>
                  <a:lnTo>
                    <a:pt x="7162190" y="0"/>
                  </a:lnTo>
                  <a:lnTo>
                    <a:pt x="0" y="0"/>
                  </a:lnTo>
                  <a:lnTo>
                    <a:pt x="0" y="2540300"/>
                  </a:lnTo>
                  <a:close/>
                </a:path>
              </a:pathLst>
            </a:custGeom>
            <a:solidFill>
              <a:srgbClr val="CCCCFF"/>
            </a:solidFill>
          </p:spPr>
          <p:txBody>
            <a:bodyPr wrap="square" lIns="0" tIns="0" rIns="0" bIns="0" rtlCol="0"/>
            <a:lstStyle/>
            <a:p/>
          </p:txBody>
        </p:sp>
        <p:sp>
          <p:nvSpPr>
            <p:cNvPr id="12" name="object 12"/>
            <p:cNvSpPr/>
            <p:nvPr/>
          </p:nvSpPr>
          <p:spPr>
            <a:xfrm>
              <a:off x="916365" y="3892479"/>
              <a:ext cx="7172959" cy="2545080"/>
            </a:xfrm>
            <a:custGeom>
              <a:avLst/>
              <a:gdLst/>
              <a:ahLst/>
              <a:cxnLst/>
              <a:rect l="l" t="t" r="r" b="b"/>
              <a:pathLst>
                <a:path w="7172959" h="2545079">
                  <a:moveTo>
                    <a:pt x="10668" y="0"/>
                  </a:moveTo>
                  <a:lnTo>
                    <a:pt x="0" y="0"/>
                  </a:lnTo>
                  <a:lnTo>
                    <a:pt x="0" y="2544872"/>
                  </a:lnTo>
                  <a:lnTo>
                    <a:pt x="7172873" y="2544872"/>
                  </a:lnTo>
                  <a:lnTo>
                    <a:pt x="7172873" y="2540300"/>
                  </a:lnTo>
                  <a:lnTo>
                    <a:pt x="10668" y="2540300"/>
                  </a:lnTo>
                  <a:lnTo>
                    <a:pt x="4572" y="2535728"/>
                  </a:lnTo>
                  <a:lnTo>
                    <a:pt x="10668" y="2535728"/>
                  </a:lnTo>
                  <a:lnTo>
                    <a:pt x="10668" y="0"/>
                  </a:lnTo>
                  <a:close/>
                </a:path>
                <a:path w="7172959" h="2545079">
                  <a:moveTo>
                    <a:pt x="10668" y="2535728"/>
                  </a:moveTo>
                  <a:lnTo>
                    <a:pt x="4572" y="2535728"/>
                  </a:lnTo>
                  <a:lnTo>
                    <a:pt x="10668" y="2540300"/>
                  </a:lnTo>
                  <a:lnTo>
                    <a:pt x="10668" y="2535728"/>
                  </a:lnTo>
                  <a:close/>
                </a:path>
                <a:path w="7172959" h="2545079">
                  <a:moveTo>
                    <a:pt x="7162205" y="2535728"/>
                  </a:moveTo>
                  <a:lnTo>
                    <a:pt x="10668" y="2535728"/>
                  </a:lnTo>
                  <a:lnTo>
                    <a:pt x="10668" y="2540300"/>
                  </a:lnTo>
                  <a:lnTo>
                    <a:pt x="7162205" y="2540300"/>
                  </a:lnTo>
                  <a:lnTo>
                    <a:pt x="7162205" y="2535728"/>
                  </a:lnTo>
                  <a:close/>
                </a:path>
                <a:path w="7172959" h="2545079">
                  <a:moveTo>
                    <a:pt x="7172873" y="0"/>
                  </a:moveTo>
                  <a:lnTo>
                    <a:pt x="7162205" y="0"/>
                  </a:lnTo>
                  <a:lnTo>
                    <a:pt x="7162205" y="2540300"/>
                  </a:lnTo>
                  <a:lnTo>
                    <a:pt x="7166777" y="2535728"/>
                  </a:lnTo>
                  <a:lnTo>
                    <a:pt x="7172873" y="2535728"/>
                  </a:lnTo>
                  <a:lnTo>
                    <a:pt x="7172873" y="0"/>
                  </a:lnTo>
                  <a:close/>
                </a:path>
                <a:path w="7172959" h="2545079">
                  <a:moveTo>
                    <a:pt x="7172873" y="2535728"/>
                  </a:moveTo>
                  <a:lnTo>
                    <a:pt x="7166777" y="2535728"/>
                  </a:lnTo>
                  <a:lnTo>
                    <a:pt x="7162205" y="2540300"/>
                  </a:lnTo>
                  <a:lnTo>
                    <a:pt x="7172873" y="2540300"/>
                  </a:lnTo>
                  <a:lnTo>
                    <a:pt x="7172873" y="2535728"/>
                  </a:lnTo>
                  <a:close/>
                </a:path>
              </a:pathLst>
            </a:custGeom>
            <a:solidFill>
              <a:srgbClr val="98CC98"/>
            </a:solidFill>
          </p:spPr>
          <p:txBody>
            <a:bodyPr wrap="square" lIns="0" tIns="0" rIns="0" bIns="0" rtlCol="0"/>
            <a:lstStyle/>
            <a:p/>
          </p:txBody>
        </p:sp>
      </p:grpSp>
      <p:sp>
        <p:nvSpPr>
          <p:cNvPr id="13" name="object 13"/>
          <p:cNvSpPr txBox="1"/>
          <p:nvPr/>
        </p:nvSpPr>
        <p:spPr>
          <a:xfrm>
            <a:off x="1075864" y="1176427"/>
            <a:ext cx="2701290" cy="299720"/>
          </a:xfrm>
          <a:prstGeom prst="rect">
            <a:avLst/>
          </a:prstGeom>
        </p:spPr>
        <p:txBody>
          <a:bodyPr wrap="square" lIns="0" tIns="12700" rIns="0" bIns="0" rtlCol="0" vert="horz">
            <a:spAutoFit/>
          </a:bodyPr>
          <a:lstStyle/>
          <a:p>
            <a:pPr marL="12700">
              <a:lnSpc>
                <a:spcPct val="100000"/>
              </a:lnSpc>
              <a:spcBef>
                <a:spcPts val="100"/>
              </a:spcBef>
            </a:pPr>
            <a:r>
              <a:rPr dirty="0" sz="1800" spc="-10">
                <a:solidFill>
                  <a:srgbClr val="003265"/>
                </a:solidFill>
                <a:latin typeface="Arial"/>
                <a:cs typeface="Arial"/>
              </a:rPr>
              <a:t>Software intelligent</a:t>
            </a:r>
            <a:r>
              <a:rPr dirty="0" sz="1800" spc="30">
                <a:solidFill>
                  <a:srgbClr val="003265"/>
                </a:solidFill>
                <a:latin typeface="Arial"/>
                <a:cs typeface="Arial"/>
              </a:rPr>
              <a:t> </a:t>
            </a:r>
            <a:r>
              <a:rPr dirty="0" sz="1800" spc="-10">
                <a:solidFill>
                  <a:srgbClr val="003265"/>
                </a:solidFill>
                <a:latin typeface="Arial"/>
                <a:cs typeface="Arial"/>
              </a:rPr>
              <a:t>agents</a:t>
            </a:r>
            <a:endParaRPr sz="1800">
              <a:latin typeface="Arial"/>
              <a:cs typeface="Arial"/>
            </a:endParaRPr>
          </a:p>
        </p:txBody>
      </p:sp>
      <p:sp>
        <p:nvSpPr>
          <p:cNvPr id="14" name="object 1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15" name="object 15"/>
          <p:cNvSpPr/>
          <p:nvPr/>
        </p:nvSpPr>
        <p:spPr>
          <a:xfrm>
            <a:off x="916365" y="3892550"/>
            <a:ext cx="5080" cy="2540000"/>
          </a:xfrm>
          <a:custGeom>
            <a:avLst/>
            <a:gdLst/>
            <a:ahLst/>
            <a:cxnLst/>
            <a:rect l="l" t="t" r="r" b="b"/>
            <a:pathLst>
              <a:path w="5080" h="2540000">
                <a:moveTo>
                  <a:pt x="0" y="2540000"/>
                </a:moveTo>
                <a:lnTo>
                  <a:pt x="4571" y="2540000"/>
                </a:lnTo>
                <a:lnTo>
                  <a:pt x="4571" y="0"/>
                </a:lnTo>
                <a:lnTo>
                  <a:pt x="0" y="0"/>
                </a:lnTo>
                <a:lnTo>
                  <a:pt x="0" y="2540000"/>
                </a:lnTo>
                <a:close/>
              </a:path>
            </a:pathLst>
          </a:custGeom>
          <a:solidFill>
            <a:srgbClr val="98CC98"/>
          </a:solidFill>
        </p:spPr>
        <p:txBody>
          <a:bodyPr wrap="square" lIns="0" tIns="0" rIns="0" bIns="0" rtlCol="0"/>
          <a:lstStyle/>
          <a:p/>
        </p:txBody>
      </p:sp>
      <p:sp>
        <p:nvSpPr>
          <p:cNvPr id="16" name="object 16"/>
          <p:cNvSpPr/>
          <p:nvPr/>
        </p:nvSpPr>
        <p:spPr>
          <a:xfrm>
            <a:off x="1301901" y="3968684"/>
            <a:ext cx="3048000" cy="2226945"/>
          </a:xfrm>
          <a:custGeom>
            <a:avLst/>
            <a:gdLst/>
            <a:ahLst/>
            <a:cxnLst/>
            <a:rect l="l" t="t" r="r" b="b"/>
            <a:pathLst>
              <a:path w="3048000" h="2226945">
                <a:moveTo>
                  <a:pt x="3047749" y="0"/>
                </a:moveTo>
                <a:lnTo>
                  <a:pt x="0" y="0"/>
                </a:lnTo>
                <a:lnTo>
                  <a:pt x="0" y="2226374"/>
                </a:lnTo>
                <a:lnTo>
                  <a:pt x="3047749" y="2226374"/>
                </a:lnTo>
                <a:lnTo>
                  <a:pt x="3047749" y="0"/>
                </a:lnTo>
                <a:close/>
              </a:path>
            </a:pathLst>
          </a:custGeom>
          <a:solidFill>
            <a:srgbClr val="FFFFFF"/>
          </a:solidFill>
        </p:spPr>
        <p:txBody>
          <a:bodyPr wrap="square" lIns="0" tIns="0" rIns="0" bIns="0" rtlCol="0"/>
          <a:lstStyle/>
          <a:p/>
        </p:txBody>
      </p:sp>
      <p:sp>
        <p:nvSpPr>
          <p:cNvPr id="17" name="object 17"/>
          <p:cNvSpPr txBox="1"/>
          <p:nvPr/>
        </p:nvSpPr>
        <p:spPr>
          <a:xfrm>
            <a:off x="1380643" y="3842310"/>
            <a:ext cx="2523490" cy="2311400"/>
          </a:xfrm>
          <a:prstGeom prst="rect">
            <a:avLst/>
          </a:prstGeom>
        </p:spPr>
        <p:txBody>
          <a:bodyPr wrap="square" lIns="0" tIns="12065" rIns="0" bIns="0" rtlCol="0" vert="horz">
            <a:spAutoFit/>
          </a:bodyPr>
          <a:lstStyle/>
          <a:p>
            <a:pPr marL="12700" marR="5080">
              <a:lnSpc>
                <a:spcPct val="150000"/>
              </a:lnSpc>
              <a:spcBef>
                <a:spcPts val="95"/>
              </a:spcBef>
            </a:pPr>
            <a:r>
              <a:rPr dirty="0" sz="2000" spc="-5" b="1">
                <a:solidFill>
                  <a:srgbClr val="0000FC"/>
                </a:solidFill>
                <a:latin typeface="Arial"/>
                <a:cs typeface="Arial"/>
              </a:rPr>
              <a:t>Collaborative</a:t>
            </a:r>
            <a:r>
              <a:rPr dirty="0" sz="2000" spc="-70" b="1">
                <a:solidFill>
                  <a:srgbClr val="0000FC"/>
                </a:solidFill>
                <a:latin typeface="Arial"/>
                <a:cs typeface="Arial"/>
              </a:rPr>
              <a:t> </a:t>
            </a:r>
            <a:r>
              <a:rPr dirty="0" sz="2000" b="1">
                <a:solidFill>
                  <a:srgbClr val="0000FC"/>
                </a:solidFill>
                <a:latin typeface="Arial"/>
                <a:cs typeface="Arial"/>
              </a:rPr>
              <a:t>agents  Interface Agents  </a:t>
            </a:r>
            <a:r>
              <a:rPr dirty="0" sz="2000" spc="-5" b="1">
                <a:solidFill>
                  <a:srgbClr val="0000FC"/>
                </a:solidFill>
                <a:latin typeface="Arial"/>
                <a:cs typeface="Arial"/>
              </a:rPr>
              <a:t>Mobile </a:t>
            </a:r>
            <a:r>
              <a:rPr dirty="0" sz="2000" b="1">
                <a:solidFill>
                  <a:srgbClr val="0000FC"/>
                </a:solidFill>
                <a:latin typeface="Arial"/>
                <a:cs typeface="Arial"/>
              </a:rPr>
              <a:t>Agents  </a:t>
            </a:r>
            <a:r>
              <a:rPr dirty="0" sz="2000" spc="-5" b="1">
                <a:solidFill>
                  <a:srgbClr val="0000FC"/>
                </a:solidFill>
                <a:latin typeface="Arial"/>
                <a:cs typeface="Arial"/>
              </a:rPr>
              <a:t>Information </a:t>
            </a:r>
            <a:r>
              <a:rPr dirty="0" sz="2000" b="1">
                <a:solidFill>
                  <a:srgbClr val="0000FC"/>
                </a:solidFill>
                <a:latin typeface="Arial"/>
                <a:cs typeface="Arial"/>
              </a:rPr>
              <a:t>Agents  </a:t>
            </a:r>
            <a:r>
              <a:rPr dirty="0" sz="2000" spc="-5" b="1">
                <a:solidFill>
                  <a:srgbClr val="0000FC"/>
                </a:solidFill>
                <a:latin typeface="Arial"/>
                <a:cs typeface="Arial"/>
              </a:rPr>
              <a:t>Reactive</a:t>
            </a:r>
            <a:r>
              <a:rPr dirty="0" sz="2000" spc="-110" b="1">
                <a:solidFill>
                  <a:srgbClr val="0000FC"/>
                </a:solidFill>
                <a:latin typeface="Arial"/>
                <a:cs typeface="Arial"/>
              </a:rPr>
              <a:t> </a:t>
            </a:r>
            <a:r>
              <a:rPr dirty="0" sz="2000" b="1">
                <a:solidFill>
                  <a:srgbClr val="0000FC"/>
                </a:solidFill>
                <a:latin typeface="Arial"/>
                <a:cs typeface="Arial"/>
              </a:rPr>
              <a:t>Agents</a:t>
            </a:r>
            <a:endParaRPr sz="2000">
              <a:latin typeface="Arial"/>
              <a:cs typeface="Arial"/>
            </a:endParaRPr>
          </a:p>
        </p:txBody>
      </p:sp>
      <p:sp>
        <p:nvSpPr>
          <p:cNvPr id="18" name="object 18"/>
          <p:cNvSpPr/>
          <p:nvPr/>
        </p:nvSpPr>
        <p:spPr>
          <a:xfrm>
            <a:off x="4578217" y="3968684"/>
            <a:ext cx="3124200" cy="2226945"/>
          </a:xfrm>
          <a:custGeom>
            <a:avLst/>
            <a:gdLst/>
            <a:ahLst/>
            <a:cxnLst/>
            <a:rect l="l" t="t" r="r" b="b"/>
            <a:pathLst>
              <a:path w="3124200" h="2226945">
                <a:moveTo>
                  <a:pt x="3123925" y="0"/>
                </a:moveTo>
                <a:lnTo>
                  <a:pt x="0" y="0"/>
                </a:lnTo>
                <a:lnTo>
                  <a:pt x="0" y="2226374"/>
                </a:lnTo>
                <a:lnTo>
                  <a:pt x="3123925" y="2226374"/>
                </a:lnTo>
                <a:lnTo>
                  <a:pt x="3123925" y="0"/>
                </a:lnTo>
                <a:close/>
              </a:path>
            </a:pathLst>
          </a:custGeom>
          <a:solidFill>
            <a:srgbClr val="FFFFFF"/>
          </a:solidFill>
        </p:spPr>
        <p:txBody>
          <a:bodyPr wrap="square" lIns="0" tIns="0" rIns="0" bIns="0" rtlCol="0"/>
          <a:lstStyle/>
          <a:p/>
        </p:txBody>
      </p:sp>
      <p:sp>
        <p:nvSpPr>
          <p:cNvPr id="19" name="object 19"/>
          <p:cNvSpPr txBox="1"/>
          <p:nvPr/>
        </p:nvSpPr>
        <p:spPr>
          <a:xfrm>
            <a:off x="4656966" y="3842310"/>
            <a:ext cx="2799080" cy="2311400"/>
          </a:xfrm>
          <a:prstGeom prst="rect">
            <a:avLst/>
          </a:prstGeom>
        </p:spPr>
        <p:txBody>
          <a:bodyPr wrap="square" lIns="0" tIns="12065" rIns="0" bIns="0" rtlCol="0" vert="horz">
            <a:spAutoFit/>
          </a:bodyPr>
          <a:lstStyle/>
          <a:p>
            <a:pPr marL="12700" marR="1050290">
              <a:lnSpc>
                <a:spcPct val="150000"/>
              </a:lnSpc>
              <a:spcBef>
                <a:spcPts val="95"/>
              </a:spcBef>
            </a:pPr>
            <a:r>
              <a:rPr dirty="0" sz="2000" spc="-5" b="1">
                <a:solidFill>
                  <a:srgbClr val="0000FC"/>
                </a:solidFill>
                <a:latin typeface="Arial"/>
                <a:cs typeface="Arial"/>
              </a:rPr>
              <a:t>Smart </a:t>
            </a:r>
            <a:r>
              <a:rPr dirty="0" sz="2000" b="1">
                <a:solidFill>
                  <a:srgbClr val="0000FC"/>
                </a:solidFill>
                <a:latin typeface="Arial"/>
                <a:cs typeface="Arial"/>
              </a:rPr>
              <a:t>Agents  Multi-Agents  </a:t>
            </a:r>
            <a:r>
              <a:rPr dirty="0" sz="2000" spc="-10" b="1">
                <a:solidFill>
                  <a:srgbClr val="0000FC"/>
                </a:solidFill>
                <a:latin typeface="Arial"/>
                <a:cs typeface="Arial"/>
              </a:rPr>
              <a:t>Hybrid</a:t>
            </a:r>
            <a:r>
              <a:rPr dirty="0" sz="2000" spc="-125" b="1">
                <a:solidFill>
                  <a:srgbClr val="0000FC"/>
                </a:solidFill>
                <a:latin typeface="Arial"/>
                <a:cs typeface="Arial"/>
              </a:rPr>
              <a:t> </a:t>
            </a:r>
            <a:r>
              <a:rPr dirty="0" sz="2000" b="1">
                <a:solidFill>
                  <a:srgbClr val="0000FC"/>
                </a:solidFill>
                <a:latin typeface="Arial"/>
                <a:cs typeface="Arial"/>
              </a:rPr>
              <a:t>Agents</a:t>
            </a:r>
            <a:endParaRPr sz="2000">
              <a:latin typeface="Arial"/>
              <a:cs typeface="Arial"/>
            </a:endParaRPr>
          </a:p>
          <a:p>
            <a:pPr marL="12700">
              <a:lnSpc>
                <a:spcPct val="100000"/>
              </a:lnSpc>
              <a:spcBef>
                <a:spcPts val="1200"/>
              </a:spcBef>
            </a:pPr>
            <a:r>
              <a:rPr dirty="0" sz="2000" b="1">
                <a:solidFill>
                  <a:srgbClr val="0000FC"/>
                </a:solidFill>
                <a:latin typeface="Arial"/>
                <a:cs typeface="Arial"/>
              </a:rPr>
              <a:t>Heterogeneous</a:t>
            </a:r>
            <a:r>
              <a:rPr dirty="0" sz="2000" spc="-175" b="1">
                <a:solidFill>
                  <a:srgbClr val="0000FC"/>
                </a:solidFill>
                <a:latin typeface="Arial"/>
                <a:cs typeface="Arial"/>
              </a:rPr>
              <a:t> </a:t>
            </a:r>
            <a:r>
              <a:rPr dirty="0" sz="2000" b="1">
                <a:solidFill>
                  <a:srgbClr val="0000FC"/>
                </a:solidFill>
                <a:latin typeface="Arial"/>
                <a:cs typeface="Arial"/>
              </a:rPr>
              <a:t>Agents</a:t>
            </a:r>
            <a:endParaRPr sz="2000">
              <a:latin typeface="Arial"/>
              <a:cs typeface="Arial"/>
            </a:endParaRPr>
          </a:p>
          <a:p>
            <a:pPr marL="12700">
              <a:lnSpc>
                <a:spcPct val="100000"/>
              </a:lnSpc>
              <a:spcBef>
                <a:spcPts val="1200"/>
              </a:spcBef>
            </a:pPr>
            <a:r>
              <a:rPr dirty="0" sz="2000" b="1">
                <a:solidFill>
                  <a:srgbClr val="0000FC"/>
                </a:solidFill>
                <a:latin typeface="Arial"/>
                <a:cs typeface="Arial"/>
              </a:rPr>
              <a:t>……</a:t>
            </a:r>
            <a:endParaRPr sz="2000">
              <a:latin typeface="Arial"/>
              <a:cs typeface="Arial"/>
            </a:endParaRP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65</a:t>
            </a:fld>
          </a:p>
        </p:txBody>
      </p:sp>
      <p:sp>
        <p:nvSpPr>
          <p:cNvPr id="21" name="object 21"/>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977" y="2852701"/>
            <a:ext cx="7818120" cy="958215"/>
          </a:xfrm>
          <a:prstGeom prst="rect">
            <a:avLst/>
          </a:prstGeom>
        </p:spPr>
        <p:txBody>
          <a:bodyPr wrap="square" lIns="0" tIns="12700" rIns="0" bIns="0" rtlCol="0" vert="horz">
            <a:spAutoFit/>
          </a:bodyPr>
          <a:lstStyle/>
          <a:p>
            <a:pPr marL="12700">
              <a:lnSpc>
                <a:spcPct val="100000"/>
              </a:lnSpc>
              <a:spcBef>
                <a:spcPts val="100"/>
              </a:spcBef>
            </a:pPr>
            <a:r>
              <a:rPr dirty="0" sz="1800" spc="-5" i="1">
                <a:solidFill>
                  <a:srgbClr val="003265"/>
                </a:solidFill>
                <a:latin typeface="Arial"/>
                <a:cs typeface="Arial"/>
              </a:rPr>
              <a:t>Self-fulfilling</a:t>
            </a:r>
            <a:r>
              <a:rPr dirty="0" sz="1800" spc="5" i="1">
                <a:solidFill>
                  <a:srgbClr val="003265"/>
                </a:solidFill>
                <a:latin typeface="Arial"/>
                <a:cs typeface="Arial"/>
              </a:rPr>
              <a:t> </a:t>
            </a:r>
            <a:r>
              <a:rPr dirty="0" sz="1800" spc="-10" i="1">
                <a:solidFill>
                  <a:srgbClr val="003265"/>
                </a:solidFill>
                <a:latin typeface="Arial"/>
                <a:cs typeface="Arial"/>
              </a:rPr>
              <a:t>definition:</a:t>
            </a:r>
            <a:endParaRPr sz="1800">
              <a:latin typeface="Arial"/>
              <a:cs typeface="Arial"/>
            </a:endParaRPr>
          </a:p>
          <a:p>
            <a:pPr>
              <a:lnSpc>
                <a:spcPct val="100000"/>
              </a:lnSpc>
              <a:spcBef>
                <a:spcPts val="30"/>
              </a:spcBef>
            </a:pPr>
            <a:endParaRPr sz="2600">
              <a:latin typeface="Arial"/>
              <a:cs typeface="Arial"/>
            </a:endParaRPr>
          </a:p>
          <a:p>
            <a:pPr marL="12700">
              <a:lnSpc>
                <a:spcPct val="100000"/>
              </a:lnSpc>
            </a:pPr>
            <a:r>
              <a:rPr dirty="0" sz="1800">
                <a:solidFill>
                  <a:srgbClr val="003265"/>
                </a:solidFill>
                <a:latin typeface="Arial"/>
                <a:cs typeface="Arial"/>
              </a:rPr>
              <a:t>AI </a:t>
            </a:r>
            <a:r>
              <a:rPr dirty="0" sz="1800" spc="-5">
                <a:solidFill>
                  <a:srgbClr val="003265"/>
                </a:solidFill>
                <a:latin typeface="Arial"/>
                <a:cs typeface="Arial"/>
              </a:rPr>
              <a:t>is the collection of </a:t>
            </a:r>
            <a:r>
              <a:rPr dirty="0" sz="1800" spc="-10">
                <a:solidFill>
                  <a:srgbClr val="003265"/>
                </a:solidFill>
                <a:latin typeface="Arial"/>
                <a:cs typeface="Arial"/>
              </a:rPr>
              <a:t>problems and methodologies </a:t>
            </a:r>
            <a:r>
              <a:rPr dirty="0" sz="1800" spc="-5">
                <a:solidFill>
                  <a:srgbClr val="003265"/>
                </a:solidFill>
                <a:latin typeface="Arial"/>
                <a:cs typeface="Arial"/>
              </a:rPr>
              <a:t>studied by </a:t>
            </a:r>
            <a:r>
              <a:rPr dirty="0" sz="1800">
                <a:solidFill>
                  <a:srgbClr val="003265"/>
                </a:solidFill>
                <a:latin typeface="Arial"/>
                <a:cs typeface="Arial"/>
              </a:rPr>
              <a:t>AI</a:t>
            </a:r>
            <a:r>
              <a:rPr dirty="0" sz="1800" spc="35">
                <a:solidFill>
                  <a:srgbClr val="003265"/>
                </a:solidFill>
                <a:latin typeface="Arial"/>
                <a:cs typeface="Arial"/>
              </a:rPr>
              <a:t> </a:t>
            </a:r>
            <a:r>
              <a:rPr dirty="0" sz="1800" spc="-5">
                <a:solidFill>
                  <a:srgbClr val="003265"/>
                </a:solidFill>
                <a:latin typeface="Arial"/>
                <a:cs typeface="Arial"/>
              </a:rPr>
              <a:t>researchers.</a:t>
            </a:r>
            <a:endParaRPr sz="1800">
              <a:latin typeface="Arial"/>
              <a:cs typeface="Arial"/>
            </a:endParaRPr>
          </a:p>
        </p:txBody>
      </p:sp>
      <p:sp>
        <p:nvSpPr>
          <p:cNvPr id="3" name="object 3"/>
          <p:cNvSpPr txBox="1">
            <a:spLocks noGrp="1"/>
          </p:cNvSpPr>
          <p:nvPr>
            <p:ph type="title"/>
          </p:nvPr>
        </p:nvSpPr>
        <p:spPr>
          <a:xfrm>
            <a:off x="1377595" y="1676255"/>
            <a:ext cx="2513330" cy="574040"/>
          </a:xfrm>
          <a:prstGeom prst="rect"/>
        </p:spPr>
        <p:txBody>
          <a:bodyPr wrap="square" lIns="0" tIns="12700" rIns="0" bIns="0" rtlCol="0" vert="horz">
            <a:spAutoFit/>
          </a:bodyPr>
          <a:lstStyle/>
          <a:p>
            <a:pPr marL="12700">
              <a:lnSpc>
                <a:spcPct val="100000"/>
              </a:lnSpc>
              <a:spcBef>
                <a:spcPts val="100"/>
              </a:spcBef>
            </a:pPr>
            <a:r>
              <a:rPr dirty="0" spc="-5"/>
              <a:t>What is</a:t>
            </a:r>
            <a:r>
              <a:rPr dirty="0" spc="-80"/>
              <a:t> </a:t>
            </a:r>
            <a:r>
              <a:rPr dirty="0" spc="-5"/>
              <a:t>AI?</a:t>
            </a: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251103" y="4721571"/>
            <a:ext cx="7070725" cy="1122680"/>
          </a:xfrm>
          <a:prstGeom prst="rect">
            <a:avLst/>
          </a:prstGeom>
        </p:spPr>
        <p:txBody>
          <a:bodyPr wrap="square" lIns="0" tIns="73025" rIns="0" bIns="0" rtlCol="0" vert="horz">
            <a:spAutoFit/>
          </a:bodyPr>
          <a:lstStyle/>
          <a:p>
            <a:pPr marL="298450" indent="-286385">
              <a:lnSpc>
                <a:spcPct val="100000"/>
              </a:lnSpc>
              <a:spcBef>
                <a:spcPts val="575"/>
              </a:spcBef>
              <a:buFont typeface="Wingdings"/>
              <a:buChar char=""/>
              <a:tabLst>
                <a:tab pos="298450" algn="l"/>
                <a:tab pos="299085" algn="l"/>
              </a:tabLst>
            </a:pPr>
            <a:r>
              <a:rPr dirty="0" sz="2000" spc="-5">
                <a:solidFill>
                  <a:srgbClr val="003265"/>
                </a:solidFill>
                <a:latin typeface="Arial"/>
                <a:cs typeface="Arial"/>
              </a:rPr>
              <a:t>AI </a:t>
            </a:r>
            <a:r>
              <a:rPr dirty="0" sz="2000">
                <a:solidFill>
                  <a:srgbClr val="003265"/>
                </a:solidFill>
                <a:latin typeface="Arial"/>
                <a:cs typeface="Arial"/>
              </a:rPr>
              <a:t>ranges across many</a:t>
            </a:r>
            <a:r>
              <a:rPr dirty="0" sz="2000" spc="-114">
                <a:solidFill>
                  <a:srgbClr val="003265"/>
                </a:solidFill>
                <a:latin typeface="Arial"/>
                <a:cs typeface="Arial"/>
              </a:rPr>
              <a:t> </a:t>
            </a:r>
            <a:r>
              <a:rPr dirty="0" sz="2000">
                <a:solidFill>
                  <a:srgbClr val="003265"/>
                </a:solidFill>
                <a:latin typeface="Arial"/>
                <a:cs typeface="Arial"/>
              </a:rPr>
              <a:t>disciplines</a:t>
            </a:r>
            <a:endParaRPr sz="2000">
              <a:latin typeface="Arial"/>
              <a:cs typeface="Arial"/>
            </a:endParaRPr>
          </a:p>
          <a:p>
            <a:pPr algn="r" marR="5080">
              <a:lnSpc>
                <a:spcPct val="100000"/>
              </a:lnSpc>
              <a:spcBef>
                <a:spcPts val="480"/>
              </a:spcBef>
            </a:pPr>
            <a:r>
              <a:rPr dirty="0" sz="2000" i="1">
                <a:solidFill>
                  <a:srgbClr val="003265"/>
                </a:solidFill>
                <a:latin typeface="Arial"/>
                <a:cs typeface="Arial"/>
              </a:rPr>
              <a:t>computer science, engineering, cognitive science, logic,</a:t>
            </a:r>
            <a:r>
              <a:rPr dirty="0" sz="2000" spc="-225" i="1">
                <a:solidFill>
                  <a:srgbClr val="003265"/>
                </a:solidFill>
                <a:latin typeface="Arial"/>
                <a:cs typeface="Arial"/>
              </a:rPr>
              <a:t> </a:t>
            </a:r>
            <a:r>
              <a:rPr dirty="0" sz="2000" i="1">
                <a:solidFill>
                  <a:srgbClr val="003265"/>
                </a:solidFill>
                <a:latin typeface="Arial"/>
                <a:cs typeface="Arial"/>
              </a:rPr>
              <a:t>…</a:t>
            </a:r>
            <a:endParaRPr sz="2000">
              <a:latin typeface="Arial"/>
              <a:cs typeface="Arial"/>
            </a:endParaRPr>
          </a:p>
          <a:p>
            <a:pPr algn="r" marL="286385" marR="7620" indent="-286385">
              <a:lnSpc>
                <a:spcPct val="100000"/>
              </a:lnSpc>
              <a:spcBef>
                <a:spcPts val="480"/>
              </a:spcBef>
              <a:buFont typeface="Wingdings"/>
              <a:buChar char=""/>
              <a:tabLst>
                <a:tab pos="286385" algn="l"/>
                <a:tab pos="287020" algn="l"/>
              </a:tabLst>
            </a:pPr>
            <a:r>
              <a:rPr dirty="0" sz="2000">
                <a:solidFill>
                  <a:srgbClr val="003265"/>
                </a:solidFill>
                <a:latin typeface="Arial"/>
                <a:cs typeface="Arial"/>
              </a:rPr>
              <a:t>research </a:t>
            </a:r>
            <a:r>
              <a:rPr dirty="0" sz="2000" spc="-5">
                <a:solidFill>
                  <a:srgbClr val="003265"/>
                </a:solidFill>
                <a:latin typeface="Arial"/>
                <a:cs typeface="Arial"/>
              </a:rPr>
              <a:t>often </a:t>
            </a:r>
            <a:r>
              <a:rPr dirty="0" sz="2000">
                <a:solidFill>
                  <a:srgbClr val="003265"/>
                </a:solidFill>
                <a:latin typeface="Arial"/>
                <a:cs typeface="Arial"/>
              </a:rPr>
              <a:t>defies classification, requires a broad</a:t>
            </a:r>
            <a:r>
              <a:rPr dirty="0" sz="2000" spc="-240">
                <a:solidFill>
                  <a:srgbClr val="003265"/>
                </a:solidFill>
                <a:latin typeface="Arial"/>
                <a:cs typeface="Arial"/>
              </a:rPr>
              <a:t> </a:t>
            </a:r>
            <a:r>
              <a:rPr dirty="0" sz="2000">
                <a:solidFill>
                  <a:srgbClr val="003265"/>
                </a:solidFill>
                <a:latin typeface="Arial"/>
                <a:cs typeface="Arial"/>
              </a:rPr>
              <a:t>context</a:t>
            </a:r>
            <a:endParaRPr sz="2000">
              <a:latin typeface="Arial"/>
              <a:cs typeface="Arial"/>
            </a:endParaRPr>
          </a:p>
        </p:txBody>
      </p:sp>
      <p:sp>
        <p:nvSpPr>
          <p:cNvPr id="6" name="object 6"/>
          <p:cNvSpPr txBox="1"/>
          <p:nvPr/>
        </p:nvSpPr>
        <p:spPr>
          <a:xfrm>
            <a:off x="712160" y="6762280"/>
            <a:ext cx="260350" cy="394970"/>
          </a:xfrm>
          <a:prstGeom prst="rect">
            <a:avLst/>
          </a:prstGeom>
        </p:spPr>
        <p:txBody>
          <a:bodyPr wrap="square" lIns="0" tIns="0" rIns="0" bIns="0" rtlCol="0" vert="horz">
            <a:spAutoFit/>
          </a:bodyPr>
          <a:lstStyle/>
          <a:p>
            <a:pPr marL="38100">
              <a:lnSpc>
                <a:spcPts val="2975"/>
              </a:lnSpc>
            </a:pPr>
            <a:fld id="{81D60167-4931-47E6-BA6A-407CBD079E47}" type="slidenum">
              <a:rPr dirty="0" sz="2600" b="1">
                <a:solidFill>
                  <a:srgbClr val="FFFFFF"/>
                </a:solidFill>
                <a:latin typeface="Arial"/>
                <a:cs typeface="Arial"/>
              </a:rPr>
              <a:t>2</a:t>
            </a:fld>
            <a:endParaRPr sz="2600">
              <a:latin typeface="Arial"/>
              <a:cs typeface="Arial"/>
            </a:endParaRPr>
          </a:p>
        </p:txBody>
      </p:sp>
      <p:sp>
        <p:nvSpPr>
          <p:cNvPr id="7" name="object 7"/>
          <p:cNvSpPr txBox="1"/>
          <p:nvPr/>
        </p:nvSpPr>
        <p:spPr>
          <a:xfrm>
            <a:off x="6732481" y="6924617"/>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2359" y="2444800"/>
            <a:ext cx="7854315" cy="4876800"/>
            <a:chOff x="692359" y="2444800"/>
            <a:chExt cx="7854315" cy="4876800"/>
          </a:xfrm>
        </p:grpSpPr>
        <p:sp>
          <p:nvSpPr>
            <p:cNvPr id="3" name="object 3"/>
            <p:cNvSpPr/>
            <p:nvPr/>
          </p:nvSpPr>
          <p:spPr>
            <a:xfrm>
              <a:off x="692353" y="2444800"/>
              <a:ext cx="7391400" cy="320040"/>
            </a:xfrm>
            <a:custGeom>
              <a:avLst/>
              <a:gdLst/>
              <a:ahLst/>
              <a:cxnLst/>
              <a:rect l="l" t="t" r="r" b="b"/>
              <a:pathLst>
                <a:path w="7391400" h="320039">
                  <a:moveTo>
                    <a:pt x="7390778" y="12"/>
                  </a:moveTo>
                  <a:lnTo>
                    <a:pt x="394677" y="12"/>
                  </a:lnTo>
                  <a:lnTo>
                    <a:pt x="198094" y="0"/>
                  </a:lnTo>
                  <a:lnTo>
                    <a:pt x="145326" y="5715"/>
                  </a:lnTo>
                  <a:lnTo>
                    <a:pt x="97980" y="21844"/>
                  </a:lnTo>
                  <a:lnTo>
                    <a:pt x="57899" y="46863"/>
                  </a:lnTo>
                  <a:lnTo>
                    <a:pt x="26974" y="79248"/>
                  </a:lnTo>
                  <a:lnTo>
                    <a:pt x="7048" y="117475"/>
                  </a:lnTo>
                  <a:lnTo>
                    <a:pt x="0" y="160020"/>
                  </a:lnTo>
                  <a:lnTo>
                    <a:pt x="7048" y="202565"/>
                  </a:lnTo>
                  <a:lnTo>
                    <a:pt x="26974" y="240792"/>
                  </a:lnTo>
                  <a:lnTo>
                    <a:pt x="57899" y="273164"/>
                  </a:lnTo>
                  <a:lnTo>
                    <a:pt x="97980" y="298183"/>
                  </a:lnTo>
                  <a:lnTo>
                    <a:pt x="145326" y="314299"/>
                  </a:lnTo>
                  <a:lnTo>
                    <a:pt x="198094" y="320014"/>
                  </a:lnTo>
                  <a:lnTo>
                    <a:pt x="394677" y="320014"/>
                  </a:lnTo>
                  <a:lnTo>
                    <a:pt x="394677" y="318490"/>
                  </a:lnTo>
                  <a:lnTo>
                    <a:pt x="7390778" y="318490"/>
                  </a:lnTo>
                  <a:lnTo>
                    <a:pt x="7390778" y="169164"/>
                  </a:lnTo>
                  <a:lnTo>
                    <a:pt x="7390778" y="12"/>
                  </a:lnTo>
                  <a:close/>
                </a:path>
              </a:pathLst>
            </a:custGeom>
            <a:solidFill>
              <a:srgbClr val="003265"/>
            </a:solidFill>
          </p:spPr>
          <p:txBody>
            <a:bodyPr wrap="square" lIns="0" tIns="0" rIns="0" bIns="0" rtlCol="0"/>
            <a:lstStyle/>
            <a:p/>
          </p:txBody>
        </p:sp>
        <p:sp>
          <p:nvSpPr>
            <p:cNvPr id="4" name="object 4"/>
            <p:cNvSpPr/>
            <p:nvPr/>
          </p:nvSpPr>
          <p:spPr>
            <a:xfrm>
              <a:off x="1373517" y="2609849"/>
              <a:ext cx="7172959" cy="1282700"/>
            </a:xfrm>
            <a:custGeom>
              <a:avLst/>
              <a:gdLst/>
              <a:ahLst/>
              <a:cxnLst/>
              <a:rect l="l" t="t" r="r" b="b"/>
              <a:pathLst>
                <a:path w="7172959" h="1282700">
                  <a:moveTo>
                    <a:pt x="7172884" y="0"/>
                  </a:moveTo>
                  <a:lnTo>
                    <a:pt x="0" y="0"/>
                  </a:lnTo>
                  <a:lnTo>
                    <a:pt x="0" y="3810"/>
                  </a:lnTo>
                  <a:lnTo>
                    <a:pt x="0" y="1282700"/>
                  </a:lnTo>
                  <a:lnTo>
                    <a:pt x="4572" y="1282700"/>
                  </a:lnTo>
                  <a:lnTo>
                    <a:pt x="4572" y="3810"/>
                  </a:lnTo>
                  <a:lnTo>
                    <a:pt x="7166788" y="3810"/>
                  </a:lnTo>
                  <a:lnTo>
                    <a:pt x="7166788" y="1282700"/>
                  </a:lnTo>
                  <a:lnTo>
                    <a:pt x="7172884" y="1282700"/>
                  </a:lnTo>
                  <a:lnTo>
                    <a:pt x="7172884" y="3810"/>
                  </a:lnTo>
                  <a:lnTo>
                    <a:pt x="7172884" y="0"/>
                  </a:lnTo>
                  <a:close/>
                </a:path>
              </a:pathLst>
            </a:custGeom>
            <a:solidFill>
              <a:srgbClr val="98CC98"/>
            </a:solidFill>
          </p:spPr>
          <p:txBody>
            <a:bodyPr wrap="square" lIns="0" tIns="0" rIns="0" bIns="0" rtlCol="0"/>
            <a:lstStyle/>
            <a:p/>
          </p:txBody>
        </p:sp>
        <p:sp>
          <p:nvSpPr>
            <p:cNvPr id="5" name="object 5"/>
            <p:cNvSpPr/>
            <p:nvPr/>
          </p:nvSpPr>
          <p:spPr>
            <a:xfrm>
              <a:off x="1378101" y="2613961"/>
              <a:ext cx="7162800" cy="1278890"/>
            </a:xfrm>
            <a:custGeom>
              <a:avLst/>
              <a:gdLst/>
              <a:ahLst/>
              <a:cxnLst/>
              <a:rect l="l" t="t" r="r" b="b"/>
              <a:pathLst>
                <a:path w="7162800" h="1278889">
                  <a:moveTo>
                    <a:pt x="0" y="1278517"/>
                  </a:moveTo>
                  <a:lnTo>
                    <a:pt x="7162190" y="1278517"/>
                  </a:lnTo>
                  <a:lnTo>
                    <a:pt x="7162190" y="0"/>
                  </a:lnTo>
                  <a:lnTo>
                    <a:pt x="0" y="0"/>
                  </a:lnTo>
                  <a:lnTo>
                    <a:pt x="0" y="1278517"/>
                  </a:lnTo>
                  <a:close/>
                </a:path>
              </a:pathLst>
            </a:custGeom>
            <a:solidFill>
              <a:srgbClr val="CCCCFF"/>
            </a:solidFill>
          </p:spPr>
          <p:txBody>
            <a:bodyPr wrap="square" lIns="0" tIns="0" rIns="0" bIns="0" rtlCol="0"/>
            <a:lstStyle/>
            <a:p/>
          </p:txBody>
        </p:sp>
        <p:sp>
          <p:nvSpPr>
            <p:cNvPr id="6" name="object 6"/>
            <p:cNvSpPr/>
            <p:nvPr/>
          </p:nvSpPr>
          <p:spPr>
            <a:xfrm>
              <a:off x="1373517" y="2609392"/>
              <a:ext cx="7172959" cy="4712335"/>
            </a:xfrm>
            <a:custGeom>
              <a:avLst/>
              <a:gdLst/>
              <a:ahLst/>
              <a:cxnLst/>
              <a:rect l="l" t="t" r="r" b="b"/>
              <a:pathLst>
                <a:path w="7172959" h="4712334">
                  <a:moveTo>
                    <a:pt x="7172884" y="0"/>
                  </a:moveTo>
                  <a:lnTo>
                    <a:pt x="0" y="0"/>
                  </a:lnTo>
                  <a:lnTo>
                    <a:pt x="0" y="1283093"/>
                  </a:lnTo>
                  <a:lnTo>
                    <a:pt x="0" y="4711814"/>
                  </a:lnTo>
                  <a:lnTo>
                    <a:pt x="4572" y="4711814"/>
                  </a:lnTo>
                  <a:lnTo>
                    <a:pt x="4572" y="1283093"/>
                  </a:lnTo>
                  <a:lnTo>
                    <a:pt x="10668" y="1283093"/>
                  </a:lnTo>
                  <a:lnTo>
                    <a:pt x="10668" y="9144"/>
                  </a:lnTo>
                  <a:lnTo>
                    <a:pt x="7162216" y="9144"/>
                  </a:lnTo>
                  <a:lnTo>
                    <a:pt x="7162216" y="1283093"/>
                  </a:lnTo>
                  <a:lnTo>
                    <a:pt x="7166788" y="1283093"/>
                  </a:lnTo>
                  <a:lnTo>
                    <a:pt x="7166788" y="4707242"/>
                  </a:lnTo>
                  <a:lnTo>
                    <a:pt x="7166788" y="4711814"/>
                  </a:lnTo>
                  <a:lnTo>
                    <a:pt x="7172884" y="4711814"/>
                  </a:lnTo>
                  <a:lnTo>
                    <a:pt x="7172884" y="4707242"/>
                  </a:lnTo>
                  <a:lnTo>
                    <a:pt x="7172884" y="1283093"/>
                  </a:lnTo>
                  <a:lnTo>
                    <a:pt x="7172884" y="9144"/>
                  </a:lnTo>
                  <a:lnTo>
                    <a:pt x="7172884" y="4572"/>
                  </a:lnTo>
                  <a:lnTo>
                    <a:pt x="7172884" y="0"/>
                  </a:lnTo>
                  <a:close/>
                </a:path>
              </a:pathLst>
            </a:custGeom>
            <a:solidFill>
              <a:srgbClr val="98CC98"/>
            </a:solidFill>
          </p:spPr>
          <p:txBody>
            <a:bodyPr wrap="square" lIns="0" tIns="0" rIns="0" bIns="0" rtlCol="0"/>
            <a:lstStyle/>
            <a:p/>
          </p:txBody>
        </p:sp>
        <p:sp>
          <p:nvSpPr>
            <p:cNvPr id="7" name="object 7"/>
            <p:cNvSpPr/>
            <p:nvPr/>
          </p:nvSpPr>
          <p:spPr>
            <a:xfrm>
              <a:off x="1378101" y="3892478"/>
              <a:ext cx="7162800" cy="3429000"/>
            </a:xfrm>
            <a:custGeom>
              <a:avLst/>
              <a:gdLst/>
              <a:ahLst/>
              <a:cxnLst/>
              <a:rect l="l" t="t" r="r" b="b"/>
              <a:pathLst>
                <a:path w="7162800" h="3429000">
                  <a:moveTo>
                    <a:pt x="0" y="3428722"/>
                  </a:moveTo>
                  <a:lnTo>
                    <a:pt x="7162190" y="3428722"/>
                  </a:lnTo>
                  <a:lnTo>
                    <a:pt x="7162190" y="0"/>
                  </a:lnTo>
                  <a:lnTo>
                    <a:pt x="0" y="0"/>
                  </a:lnTo>
                  <a:lnTo>
                    <a:pt x="0" y="3428722"/>
                  </a:lnTo>
                  <a:close/>
                </a:path>
              </a:pathLst>
            </a:custGeom>
            <a:solidFill>
              <a:srgbClr val="CCCCFF"/>
            </a:solidFill>
          </p:spPr>
          <p:txBody>
            <a:bodyPr wrap="square" lIns="0" tIns="0" rIns="0" bIns="0" rtlCol="0"/>
            <a:lstStyle/>
            <a:p/>
          </p:txBody>
        </p:sp>
        <p:sp>
          <p:nvSpPr>
            <p:cNvPr id="8" name="object 8"/>
            <p:cNvSpPr/>
            <p:nvPr/>
          </p:nvSpPr>
          <p:spPr>
            <a:xfrm>
              <a:off x="1373529" y="3892478"/>
              <a:ext cx="7172959" cy="3429000"/>
            </a:xfrm>
            <a:custGeom>
              <a:avLst/>
              <a:gdLst/>
              <a:ahLst/>
              <a:cxnLst/>
              <a:rect l="l" t="t" r="r" b="b"/>
              <a:pathLst>
                <a:path w="7172959" h="3429000">
                  <a:moveTo>
                    <a:pt x="10668" y="0"/>
                  </a:moveTo>
                  <a:lnTo>
                    <a:pt x="0" y="0"/>
                  </a:lnTo>
                  <a:lnTo>
                    <a:pt x="0" y="3428722"/>
                  </a:lnTo>
                  <a:lnTo>
                    <a:pt x="7172879" y="3428722"/>
                  </a:lnTo>
                  <a:lnTo>
                    <a:pt x="10668" y="3428722"/>
                  </a:lnTo>
                  <a:lnTo>
                    <a:pt x="4572" y="3424150"/>
                  </a:lnTo>
                  <a:lnTo>
                    <a:pt x="10668" y="3424150"/>
                  </a:lnTo>
                  <a:lnTo>
                    <a:pt x="10668" y="0"/>
                  </a:lnTo>
                  <a:close/>
                </a:path>
                <a:path w="7172959" h="3429000">
                  <a:moveTo>
                    <a:pt x="10668" y="3424150"/>
                  </a:moveTo>
                  <a:lnTo>
                    <a:pt x="4572" y="3424150"/>
                  </a:lnTo>
                  <a:lnTo>
                    <a:pt x="10668" y="3428722"/>
                  </a:lnTo>
                  <a:lnTo>
                    <a:pt x="10668" y="3424150"/>
                  </a:lnTo>
                  <a:close/>
                </a:path>
                <a:path w="7172959" h="3429000">
                  <a:moveTo>
                    <a:pt x="7162211" y="3424150"/>
                  </a:moveTo>
                  <a:lnTo>
                    <a:pt x="10668" y="3424150"/>
                  </a:lnTo>
                  <a:lnTo>
                    <a:pt x="10668" y="3428722"/>
                  </a:lnTo>
                  <a:lnTo>
                    <a:pt x="7162211" y="3428722"/>
                  </a:lnTo>
                  <a:lnTo>
                    <a:pt x="7162211" y="3424150"/>
                  </a:lnTo>
                  <a:close/>
                </a:path>
                <a:path w="7172959" h="3429000">
                  <a:moveTo>
                    <a:pt x="7172879" y="0"/>
                  </a:moveTo>
                  <a:lnTo>
                    <a:pt x="7162211" y="0"/>
                  </a:lnTo>
                  <a:lnTo>
                    <a:pt x="7162211" y="3428722"/>
                  </a:lnTo>
                  <a:lnTo>
                    <a:pt x="7166783" y="3424150"/>
                  </a:lnTo>
                  <a:lnTo>
                    <a:pt x="7172879" y="3424150"/>
                  </a:lnTo>
                  <a:lnTo>
                    <a:pt x="7172879" y="0"/>
                  </a:lnTo>
                  <a:close/>
                </a:path>
                <a:path w="7172959" h="3429000">
                  <a:moveTo>
                    <a:pt x="7172879" y="3424150"/>
                  </a:moveTo>
                  <a:lnTo>
                    <a:pt x="7166783" y="3424150"/>
                  </a:lnTo>
                  <a:lnTo>
                    <a:pt x="7162211" y="3428722"/>
                  </a:lnTo>
                  <a:lnTo>
                    <a:pt x="7172879" y="3428722"/>
                  </a:lnTo>
                  <a:lnTo>
                    <a:pt x="7172879" y="3424150"/>
                  </a:lnTo>
                  <a:close/>
                </a:path>
              </a:pathLst>
            </a:custGeom>
            <a:solidFill>
              <a:srgbClr val="98CC98"/>
            </a:solidFill>
          </p:spPr>
          <p:txBody>
            <a:bodyPr wrap="square" lIns="0" tIns="0" rIns="0" bIns="0" rtlCol="0"/>
            <a:lstStyle/>
            <a:p/>
          </p:txBody>
        </p:sp>
      </p:grpSp>
      <p:sp>
        <p:nvSpPr>
          <p:cNvPr id="9" name="object 9"/>
          <p:cNvSpPr txBox="1"/>
          <p:nvPr/>
        </p:nvSpPr>
        <p:spPr>
          <a:xfrm>
            <a:off x="1075866" y="1557407"/>
            <a:ext cx="441706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3265"/>
                </a:solidFill>
                <a:latin typeface="Arial"/>
                <a:cs typeface="Arial"/>
              </a:rPr>
              <a:t>Some </a:t>
            </a:r>
            <a:r>
              <a:rPr dirty="0" sz="1800" spc="-10">
                <a:solidFill>
                  <a:srgbClr val="003265"/>
                </a:solidFill>
                <a:latin typeface="Arial"/>
                <a:cs typeface="Arial"/>
              </a:rPr>
              <a:t>development environments and</a:t>
            </a:r>
            <a:r>
              <a:rPr dirty="0" sz="1800" spc="75">
                <a:solidFill>
                  <a:srgbClr val="003265"/>
                </a:solidFill>
                <a:latin typeface="Arial"/>
                <a:cs typeface="Arial"/>
              </a:rPr>
              <a:t> </a:t>
            </a:r>
            <a:r>
              <a:rPr dirty="0" sz="1800" spc="-5">
                <a:solidFill>
                  <a:srgbClr val="003265"/>
                </a:solidFill>
                <a:latin typeface="Arial"/>
                <a:cs typeface="Arial"/>
              </a:rPr>
              <a:t>tools</a:t>
            </a:r>
            <a:endParaRPr sz="1800">
              <a:latin typeface="Arial"/>
              <a:cs typeface="Arial"/>
            </a:endParaRPr>
          </a:p>
        </p:txBody>
      </p:sp>
      <p:sp>
        <p:nvSpPr>
          <p:cNvPr id="10" name="object 10"/>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11" name="object 11"/>
          <p:cNvSpPr txBox="1"/>
          <p:nvPr/>
        </p:nvSpPr>
        <p:spPr>
          <a:xfrm>
            <a:off x="1456825" y="2486052"/>
            <a:ext cx="6788784" cy="4292600"/>
          </a:xfrm>
          <a:prstGeom prst="rect">
            <a:avLst/>
          </a:prstGeom>
        </p:spPr>
        <p:txBody>
          <a:bodyPr wrap="square" lIns="0" tIns="164465" rIns="0" bIns="0" rtlCol="0" vert="horz">
            <a:spAutoFit/>
          </a:bodyPr>
          <a:lstStyle/>
          <a:p>
            <a:pPr marL="154305" indent="-142240">
              <a:lnSpc>
                <a:spcPct val="100000"/>
              </a:lnSpc>
              <a:spcBef>
                <a:spcPts val="1295"/>
              </a:spcBef>
              <a:buClr>
                <a:srgbClr val="0000FC"/>
              </a:buClr>
              <a:buSzPct val="90000"/>
              <a:buFont typeface="Arial"/>
              <a:buChar char="•"/>
              <a:tabLst>
                <a:tab pos="154940" algn="l"/>
              </a:tabLst>
            </a:pPr>
            <a:r>
              <a:rPr dirty="0" sz="2000" b="1">
                <a:solidFill>
                  <a:srgbClr val="003265"/>
                </a:solidFill>
                <a:latin typeface="Arial"/>
                <a:cs typeface="Arial"/>
              </a:rPr>
              <a:t>Agent Building </a:t>
            </a:r>
            <a:r>
              <a:rPr dirty="0" sz="2000" spc="-5" b="1">
                <a:solidFill>
                  <a:srgbClr val="003265"/>
                </a:solidFill>
                <a:latin typeface="Arial"/>
                <a:cs typeface="Arial"/>
              </a:rPr>
              <a:t>Environment</a:t>
            </a:r>
            <a:r>
              <a:rPr dirty="0" sz="2000" spc="-25" b="1">
                <a:solidFill>
                  <a:srgbClr val="003265"/>
                </a:solidFill>
                <a:latin typeface="Arial"/>
                <a:cs typeface="Arial"/>
              </a:rPr>
              <a:t> </a:t>
            </a:r>
            <a:r>
              <a:rPr dirty="0" sz="2000" b="1">
                <a:solidFill>
                  <a:srgbClr val="003265"/>
                </a:solidFill>
                <a:latin typeface="Arial"/>
                <a:cs typeface="Arial"/>
              </a:rPr>
              <a:t>(ABE)</a:t>
            </a:r>
            <a:endParaRPr sz="2000">
              <a:latin typeface="Arial"/>
              <a:cs typeface="Arial"/>
            </a:endParaRPr>
          </a:p>
          <a:p>
            <a:pPr marL="360045">
              <a:lnSpc>
                <a:spcPct val="100000"/>
              </a:lnSpc>
              <a:spcBef>
                <a:spcPts val="1200"/>
              </a:spcBef>
            </a:pPr>
            <a:r>
              <a:rPr dirty="0" sz="2000" b="1">
                <a:solidFill>
                  <a:srgbClr val="003265"/>
                </a:solidFill>
                <a:latin typeface="Arial"/>
                <a:cs typeface="Arial"/>
              </a:rPr>
              <a:t>-- </a:t>
            </a:r>
            <a:r>
              <a:rPr dirty="0" sz="2000" spc="-5" b="1">
                <a:solidFill>
                  <a:srgbClr val="003265"/>
                </a:solidFill>
                <a:latin typeface="Arial"/>
                <a:cs typeface="Arial"/>
              </a:rPr>
              <a:t>developer's </a:t>
            </a:r>
            <a:r>
              <a:rPr dirty="0" sz="2000" b="1">
                <a:solidFill>
                  <a:srgbClr val="003265"/>
                </a:solidFill>
                <a:latin typeface="Arial"/>
                <a:cs typeface="Arial"/>
              </a:rPr>
              <a:t>toolkit product</a:t>
            </a:r>
            <a:r>
              <a:rPr dirty="0" sz="2000" spc="-110" b="1">
                <a:solidFill>
                  <a:srgbClr val="003265"/>
                </a:solidFill>
                <a:latin typeface="Arial"/>
                <a:cs typeface="Arial"/>
              </a:rPr>
              <a:t> </a:t>
            </a:r>
            <a:r>
              <a:rPr dirty="0" sz="2000" b="1">
                <a:solidFill>
                  <a:srgbClr val="003265"/>
                </a:solidFill>
                <a:latin typeface="Arial"/>
                <a:cs typeface="Arial"/>
              </a:rPr>
              <a:t>alpha</a:t>
            </a:r>
            <a:endParaRPr sz="2000">
              <a:latin typeface="Arial"/>
              <a:cs typeface="Arial"/>
            </a:endParaRPr>
          </a:p>
          <a:p>
            <a:pPr marL="154305" indent="-142240">
              <a:lnSpc>
                <a:spcPct val="100000"/>
              </a:lnSpc>
              <a:spcBef>
                <a:spcPts val="1200"/>
              </a:spcBef>
              <a:buSzPct val="90000"/>
              <a:buFont typeface="Arial"/>
              <a:buChar char="•"/>
              <a:tabLst>
                <a:tab pos="154940" algn="l"/>
              </a:tabLst>
            </a:pPr>
            <a:r>
              <a:rPr dirty="0" sz="2000" spc="-20" b="1">
                <a:solidFill>
                  <a:srgbClr val="003265"/>
                </a:solidFill>
                <a:latin typeface="Arial"/>
                <a:cs typeface="Arial"/>
              </a:rPr>
              <a:t>JATLite </a:t>
            </a:r>
            <a:r>
              <a:rPr dirty="0" sz="2000" spc="-5" b="1">
                <a:solidFill>
                  <a:srgbClr val="003265"/>
                </a:solidFill>
                <a:latin typeface="Arial"/>
                <a:cs typeface="Arial"/>
              </a:rPr>
              <a:t>(Java </a:t>
            </a:r>
            <a:r>
              <a:rPr dirty="0" sz="2000" b="1">
                <a:solidFill>
                  <a:srgbClr val="003265"/>
                </a:solidFill>
                <a:latin typeface="Arial"/>
                <a:cs typeface="Arial"/>
              </a:rPr>
              <a:t>Agent </a:t>
            </a:r>
            <a:r>
              <a:rPr dirty="0" sz="2000" spc="-20" b="1">
                <a:solidFill>
                  <a:srgbClr val="003265"/>
                </a:solidFill>
                <a:latin typeface="Arial"/>
                <a:cs typeface="Arial"/>
              </a:rPr>
              <a:t>Template,</a:t>
            </a:r>
            <a:r>
              <a:rPr dirty="0" sz="2000" spc="-175" b="1">
                <a:solidFill>
                  <a:srgbClr val="003265"/>
                </a:solidFill>
                <a:latin typeface="Arial"/>
                <a:cs typeface="Arial"/>
              </a:rPr>
              <a:t> </a:t>
            </a:r>
            <a:r>
              <a:rPr dirty="0" sz="2000" b="1">
                <a:solidFill>
                  <a:srgbClr val="003265"/>
                </a:solidFill>
                <a:latin typeface="Arial"/>
                <a:cs typeface="Arial"/>
              </a:rPr>
              <a:t>Lite)</a:t>
            </a:r>
            <a:endParaRPr sz="2000">
              <a:latin typeface="Arial"/>
              <a:cs typeface="Arial"/>
            </a:endParaRPr>
          </a:p>
          <a:p>
            <a:pPr marL="570230" marR="5080" indent="-280670">
              <a:lnSpc>
                <a:spcPct val="150000"/>
              </a:lnSpc>
            </a:pPr>
            <a:r>
              <a:rPr dirty="0" sz="2000" b="1">
                <a:solidFill>
                  <a:srgbClr val="003265"/>
                </a:solidFill>
                <a:latin typeface="Arial"/>
                <a:cs typeface="Arial"/>
              </a:rPr>
              <a:t>-- a package of </a:t>
            </a:r>
            <a:r>
              <a:rPr dirty="0" sz="2000" spc="-5" b="1">
                <a:solidFill>
                  <a:srgbClr val="003265"/>
                </a:solidFill>
                <a:latin typeface="Arial"/>
                <a:cs typeface="Arial"/>
              </a:rPr>
              <a:t>programs </a:t>
            </a:r>
            <a:r>
              <a:rPr dirty="0" sz="2000" b="1">
                <a:solidFill>
                  <a:srgbClr val="003265"/>
                </a:solidFill>
                <a:latin typeface="Arial"/>
                <a:cs typeface="Arial"/>
              </a:rPr>
              <a:t>written </a:t>
            </a:r>
            <a:r>
              <a:rPr dirty="0" sz="2000" spc="-5" b="1">
                <a:solidFill>
                  <a:srgbClr val="003265"/>
                </a:solidFill>
                <a:latin typeface="Arial"/>
                <a:cs typeface="Arial"/>
              </a:rPr>
              <a:t>in </a:t>
            </a:r>
            <a:r>
              <a:rPr dirty="0" sz="2000" b="1">
                <a:solidFill>
                  <a:srgbClr val="003265"/>
                </a:solidFill>
                <a:latin typeface="Arial"/>
                <a:cs typeface="Arial"/>
              </a:rPr>
              <a:t>the </a:t>
            </a:r>
            <a:r>
              <a:rPr dirty="0" sz="2000" spc="-5" b="1">
                <a:solidFill>
                  <a:srgbClr val="003265"/>
                </a:solidFill>
                <a:latin typeface="Arial"/>
                <a:cs typeface="Arial"/>
              </a:rPr>
              <a:t>Java</a:t>
            </a:r>
            <a:r>
              <a:rPr dirty="0" sz="2000" spc="-160" b="1">
                <a:solidFill>
                  <a:srgbClr val="003265"/>
                </a:solidFill>
                <a:latin typeface="Arial"/>
                <a:cs typeface="Arial"/>
              </a:rPr>
              <a:t> </a:t>
            </a:r>
            <a:r>
              <a:rPr dirty="0" sz="2000" b="1">
                <a:solidFill>
                  <a:srgbClr val="003265"/>
                </a:solidFill>
                <a:latin typeface="Arial"/>
                <a:cs typeface="Arial"/>
              </a:rPr>
              <a:t>language  that </a:t>
            </a:r>
            <a:r>
              <a:rPr dirty="0" sz="2000" spc="-5" b="1">
                <a:solidFill>
                  <a:srgbClr val="003265"/>
                </a:solidFill>
                <a:latin typeface="Arial"/>
                <a:cs typeface="Arial"/>
              </a:rPr>
              <a:t>allow </a:t>
            </a:r>
            <a:r>
              <a:rPr dirty="0" sz="2000" b="1">
                <a:solidFill>
                  <a:srgbClr val="003265"/>
                </a:solidFill>
                <a:latin typeface="Arial"/>
                <a:cs typeface="Arial"/>
              </a:rPr>
              <a:t>users to quickly create </a:t>
            </a:r>
            <a:r>
              <a:rPr dirty="0" sz="2000" spc="-5" b="1">
                <a:solidFill>
                  <a:srgbClr val="003265"/>
                </a:solidFill>
                <a:latin typeface="Arial"/>
                <a:cs typeface="Arial"/>
              </a:rPr>
              <a:t>new</a:t>
            </a:r>
            <a:r>
              <a:rPr dirty="0" sz="2000" spc="-145" b="1">
                <a:solidFill>
                  <a:srgbClr val="003265"/>
                </a:solidFill>
                <a:latin typeface="Arial"/>
                <a:cs typeface="Arial"/>
              </a:rPr>
              <a:t> </a:t>
            </a:r>
            <a:r>
              <a:rPr dirty="0" sz="2000" b="1">
                <a:solidFill>
                  <a:srgbClr val="003265"/>
                </a:solidFill>
                <a:latin typeface="Arial"/>
                <a:cs typeface="Arial"/>
              </a:rPr>
              <a:t>software</a:t>
            </a:r>
            <a:endParaRPr sz="2000">
              <a:latin typeface="Arial"/>
              <a:cs typeface="Arial"/>
            </a:endParaRPr>
          </a:p>
          <a:p>
            <a:pPr marL="12700">
              <a:lnSpc>
                <a:spcPct val="100000"/>
              </a:lnSpc>
            </a:pPr>
            <a:r>
              <a:rPr dirty="0" sz="2000" b="1">
                <a:solidFill>
                  <a:srgbClr val="003265"/>
                </a:solidFill>
                <a:latin typeface="Arial"/>
                <a:cs typeface="Arial"/>
              </a:rPr>
              <a:t>"</a:t>
            </a:r>
            <a:r>
              <a:rPr dirty="0" u="heavy" sz="2000" b="1">
                <a:solidFill>
                  <a:srgbClr val="003265"/>
                </a:solidFill>
                <a:uFill>
                  <a:solidFill>
                    <a:srgbClr val="003265"/>
                  </a:solidFill>
                </a:uFill>
                <a:latin typeface="Arial"/>
                <a:cs typeface="Arial"/>
              </a:rPr>
              <a:t>agents</a:t>
            </a:r>
            <a:r>
              <a:rPr dirty="0" sz="2000" b="1">
                <a:solidFill>
                  <a:srgbClr val="003265"/>
                </a:solidFill>
                <a:latin typeface="Arial"/>
                <a:cs typeface="Arial"/>
              </a:rPr>
              <a:t>"</a:t>
            </a:r>
            <a:endParaRPr sz="2000">
              <a:latin typeface="Arial"/>
              <a:cs typeface="Arial"/>
            </a:endParaRPr>
          </a:p>
          <a:p>
            <a:pPr marL="570230">
              <a:lnSpc>
                <a:spcPct val="100000"/>
              </a:lnSpc>
              <a:spcBef>
                <a:spcPts val="1200"/>
              </a:spcBef>
            </a:pPr>
            <a:r>
              <a:rPr dirty="0" sz="2000" b="1">
                <a:solidFill>
                  <a:srgbClr val="003265"/>
                </a:solidFill>
                <a:latin typeface="Arial"/>
                <a:cs typeface="Arial"/>
              </a:rPr>
              <a:t>that communicate robustly </a:t>
            </a:r>
            <a:r>
              <a:rPr dirty="0" sz="2000" spc="-5" b="1">
                <a:solidFill>
                  <a:srgbClr val="003265"/>
                </a:solidFill>
                <a:latin typeface="Arial"/>
                <a:cs typeface="Arial"/>
              </a:rPr>
              <a:t>over </a:t>
            </a:r>
            <a:r>
              <a:rPr dirty="0" sz="2000" b="1">
                <a:solidFill>
                  <a:srgbClr val="003265"/>
                </a:solidFill>
                <a:latin typeface="Arial"/>
                <a:cs typeface="Arial"/>
              </a:rPr>
              <a:t>the</a:t>
            </a:r>
            <a:r>
              <a:rPr dirty="0" sz="2000" spc="-130" b="1">
                <a:solidFill>
                  <a:srgbClr val="003265"/>
                </a:solidFill>
                <a:latin typeface="Arial"/>
                <a:cs typeface="Arial"/>
              </a:rPr>
              <a:t> </a:t>
            </a:r>
            <a:r>
              <a:rPr dirty="0" sz="2000" b="1">
                <a:solidFill>
                  <a:srgbClr val="003265"/>
                </a:solidFill>
                <a:latin typeface="Arial"/>
                <a:cs typeface="Arial"/>
              </a:rPr>
              <a:t>Internet.</a:t>
            </a:r>
            <a:endParaRPr sz="2000">
              <a:latin typeface="Arial"/>
              <a:cs typeface="Arial"/>
            </a:endParaRPr>
          </a:p>
          <a:p>
            <a:pPr marL="169545" indent="-157480">
              <a:lnSpc>
                <a:spcPct val="100000"/>
              </a:lnSpc>
              <a:spcBef>
                <a:spcPts val="1200"/>
              </a:spcBef>
              <a:buFont typeface="Arial"/>
              <a:buChar char="•"/>
              <a:tabLst>
                <a:tab pos="170180" algn="l"/>
              </a:tabLst>
            </a:pPr>
            <a:r>
              <a:rPr dirty="0" sz="2000" b="1" i="1">
                <a:solidFill>
                  <a:srgbClr val="003265"/>
                </a:solidFill>
                <a:latin typeface="Arial"/>
                <a:cs typeface="Arial"/>
              </a:rPr>
              <a:t>Jess </a:t>
            </a:r>
            <a:r>
              <a:rPr dirty="0" sz="2000" spc="-5" b="1">
                <a:solidFill>
                  <a:srgbClr val="003265"/>
                </a:solidFill>
                <a:latin typeface="Arial"/>
                <a:cs typeface="Arial"/>
              </a:rPr>
              <a:t>(Jave </a:t>
            </a:r>
            <a:r>
              <a:rPr dirty="0" sz="2000" b="1">
                <a:solidFill>
                  <a:srgbClr val="003265"/>
                </a:solidFill>
                <a:latin typeface="Arial"/>
                <a:cs typeface="Arial"/>
              </a:rPr>
              <a:t>Expert </a:t>
            </a:r>
            <a:r>
              <a:rPr dirty="0" sz="2000" spc="-5" b="1">
                <a:solidFill>
                  <a:srgbClr val="003265"/>
                </a:solidFill>
                <a:latin typeface="Arial"/>
                <a:cs typeface="Arial"/>
              </a:rPr>
              <a:t>System</a:t>
            </a:r>
            <a:r>
              <a:rPr dirty="0" sz="2000" spc="-40" b="1">
                <a:solidFill>
                  <a:srgbClr val="003265"/>
                </a:solidFill>
                <a:latin typeface="Arial"/>
                <a:cs typeface="Arial"/>
              </a:rPr>
              <a:t> </a:t>
            </a:r>
            <a:r>
              <a:rPr dirty="0" sz="2000" spc="-5" b="1">
                <a:solidFill>
                  <a:srgbClr val="003265"/>
                </a:solidFill>
                <a:latin typeface="Arial"/>
                <a:cs typeface="Arial"/>
              </a:rPr>
              <a:t>Shell)</a:t>
            </a:r>
            <a:endParaRPr sz="2000">
              <a:latin typeface="Arial"/>
              <a:cs typeface="Arial"/>
            </a:endParaRPr>
          </a:p>
          <a:p>
            <a:pPr marL="12700" marR="521970" indent="276860">
              <a:lnSpc>
                <a:spcPct val="100000"/>
              </a:lnSpc>
              <a:spcBef>
                <a:spcPts val="1200"/>
              </a:spcBef>
            </a:pPr>
            <a:r>
              <a:rPr dirty="0" sz="2000" b="1">
                <a:solidFill>
                  <a:srgbClr val="003265"/>
                </a:solidFill>
                <a:latin typeface="Arial"/>
                <a:cs typeface="Arial"/>
              </a:rPr>
              <a:t>-- a </a:t>
            </a:r>
            <a:r>
              <a:rPr dirty="0" sz="2000" spc="-5" b="1">
                <a:solidFill>
                  <a:srgbClr val="003265"/>
                </a:solidFill>
                <a:latin typeface="Arial"/>
                <a:cs typeface="Arial"/>
              </a:rPr>
              <a:t>rule </a:t>
            </a:r>
            <a:r>
              <a:rPr dirty="0" sz="2000" b="1">
                <a:solidFill>
                  <a:srgbClr val="003265"/>
                </a:solidFill>
                <a:latin typeface="Arial"/>
                <a:cs typeface="Arial"/>
              </a:rPr>
              <a:t>engine and scripting </a:t>
            </a:r>
            <a:r>
              <a:rPr dirty="0" sz="2000" spc="-5" b="1">
                <a:solidFill>
                  <a:srgbClr val="003265"/>
                </a:solidFill>
                <a:latin typeface="Arial"/>
                <a:cs typeface="Arial"/>
              </a:rPr>
              <a:t>environment</a:t>
            </a:r>
            <a:r>
              <a:rPr dirty="0" sz="2000" spc="-114" b="1">
                <a:solidFill>
                  <a:srgbClr val="003265"/>
                </a:solidFill>
                <a:latin typeface="Arial"/>
                <a:cs typeface="Arial"/>
              </a:rPr>
              <a:t> </a:t>
            </a:r>
            <a:r>
              <a:rPr dirty="0" sz="2000" b="1">
                <a:solidFill>
                  <a:srgbClr val="003265"/>
                </a:solidFill>
                <a:latin typeface="Arial"/>
                <a:cs typeface="Arial"/>
              </a:rPr>
              <a:t>written  </a:t>
            </a:r>
            <a:r>
              <a:rPr dirty="0" sz="2000" spc="-5" b="1">
                <a:solidFill>
                  <a:srgbClr val="003265"/>
                </a:solidFill>
                <a:latin typeface="Arial"/>
                <a:cs typeface="Arial"/>
              </a:rPr>
              <a:t>entirely</a:t>
            </a:r>
            <a:endParaRPr sz="2000">
              <a:latin typeface="Arial"/>
              <a:cs typeface="Arial"/>
            </a:endParaRPr>
          </a:p>
        </p:txBody>
      </p:sp>
      <p:sp>
        <p:nvSpPr>
          <p:cNvPr id="12" name="object 12"/>
          <p:cNvSpPr txBox="1"/>
          <p:nvPr/>
        </p:nvSpPr>
        <p:spPr>
          <a:xfrm>
            <a:off x="2014564" y="6904680"/>
            <a:ext cx="2895600" cy="330835"/>
          </a:xfrm>
          <a:prstGeom prst="rect">
            <a:avLst/>
          </a:prstGeom>
        </p:spPr>
        <p:txBody>
          <a:bodyPr wrap="square" lIns="0" tIns="12700" rIns="0" bIns="0" rtlCol="0" vert="horz">
            <a:spAutoFit/>
          </a:bodyPr>
          <a:lstStyle/>
          <a:p>
            <a:pPr marL="12700">
              <a:lnSpc>
                <a:spcPct val="100000"/>
              </a:lnSpc>
              <a:spcBef>
                <a:spcPts val="100"/>
              </a:spcBef>
            </a:pPr>
            <a:r>
              <a:rPr dirty="0" sz="2000" spc="-5" b="1">
                <a:solidFill>
                  <a:srgbClr val="003265"/>
                </a:solidFill>
                <a:latin typeface="Arial"/>
                <a:cs typeface="Arial"/>
              </a:rPr>
              <a:t>in </a:t>
            </a:r>
            <a:r>
              <a:rPr dirty="0" sz="2000" b="1">
                <a:solidFill>
                  <a:srgbClr val="003265"/>
                </a:solidFill>
                <a:latin typeface="Arial"/>
                <a:cs typeface="Arial"/>
              </a:rPr>
              <a:t>Sun's </a:t>
            </a:r>
            <a:r>
              <a:rPr dirty="0" u="heavy" sz="2000" spc="-5" b="1">
                <a:solidFill>
                  <a:srgbClr val="003265"/>
                </a:solidFill>
                <a:uFill>
                  <a:solidFill>
                    <a:srgbClr val="003265"/>
                  </a:solidFill>
                </a:uFill>
                <a:latin typeface="Arial"/>
                <a:cs typeface="Arial"/>
              </a:rPr>
              <a:t>Java</a:t>
            </a:r>
            <a:r>
              <a:rPr dirty="0" sz="2000" spc="-80" b="1">
                <a:solidFill>
                  <a:srgbClr val="003265"/>
                </a:solidFill>
                <a:latin typeface="Arial"/>
                <a:cs typeface="Arial"/>
              </a:rPr>
              <a:t> </a:t>
            </a:r>
            <a:r>
              <a:rPr dirty="0" sz="2000" b="1">
                <a:solidFill>
                  <a:srgbClr val="003265"/>
                </a:solidFill>
                <a:latin typeface="Arial"/>
                <a:cs typeface="Arial"/>
              </a:rPr>
              <a:t>language</a:t>
            </a:r>
            <a:r>
              <a:rPr dirty="0" sz="2000" b="1">
                <a:solidFill>
                  <a:srgbClr val="0000FC"/>
                </a:solidFill>
                <a:latin typeface="Arial"/>
                <a:cs typeface="Arial"/>
              </a:rPr>
              <a:t>.</a:t>
            </a:r>
            <a:endParaRPr sz="2000">
              <a:latin typeface="Arial"/>
              <a:cs typeface="Arial"/>
            </a:endParaRPr>
          </a:p>
        </p:txBody>
      </p:sp>
      <p:sp>
        <p:nvSpPr>
          <p:cNvPr id="13" name="object 13"/>
          <p:cNvSpPr txBox="1"/>
          <p:nvPr/>
        </p:nvSpPr>
        <p:spPr>
          <a:xfrm>
            <a:off x="6732478" y="6907727"/>
            <a:ext cx="1938020" cy="239395"/>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14" name="object 14"/>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70</a:t>
            </a:r>
            <a:endParaRPr sz="260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863694"/>
            <a:ext cx="4711065" cy="391160"/>
          </a:xfrm>
          <a:prstGeom prst="rect"/>
        </p:spPr>
        <p:txBody>
          <a:bodyPr wrap="square" lIns="0" tIns="12700" rIns="0" bIns="0" rtlCol="0" vert="horz">
            <a:spAutoFit/>
          </a:bodyPr>
          <a:lstStyle/>
          <a:p>
            <a:pPr marL="12700">
              <a:lnSpc>
                <a:spcPct val="100000"/>
              </a:lnSpc>
              <a:spcBef>
                <a:spcPts val="100"/>
              </a:spcBef>
            </a:pPr>
            <a:r>
              <a:rPr dirty="0" sz="2400" spc="-5"/>
              <a:t>Artificial Intelligence</a:t>
            </a:r>
            <a:r>
              <a:rPr dirty="0" sz="2400" spc="-60"/>
              <a:t> </a:t>
            </a:r>
            <a:r>
              <a:rPr dirty="0" sz="2400" spc="-5"/>
              <a:t>Challenges</a:t>
            </a:r>
            <a:endParaRPr sz="2400"/>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228253" y="2738408"/>
            <a:ext cx="7204709" cy="3323590"/>
          </a:xfrm>
          <a:prstGeom prst="rect">
            <a:avLst/>
          </a:prstGeom>
        </p:spPr>
        <p:txBody>
          <a:bodyPr wrap="square" lIns="0" tIns="12700" rIns="0" bIns="0" rtlCol="0" vert="horz">
            <a:spAutoFit/>
          </a:bodyPr>
          <a:lstStyle/>
          <a:p>
            <a:pPr marL="354965" indent="-342900">
              <a:lnSpc>
                <a:spcPct val="100000"/>
              </a:lnSpc>
              <a:spcBef>
                <a:spcPts val="100"/>
              </a:spcBef>
              <a:buSzPct val="75000"/>
              <a:buFont typeface="Wingdings"/>
              <a:buChar char=""/>
              <a:tabLst>
                <a:tab pos="354965" algn="l"/>
                <a:tab pos="355600" algn="l"/>
              </a:tabLst>
            </a:pPr>
            <a:r>
              <a:rPr dirty="0" sz="2400" spc="-5" b="1">
                <a:solidFill>
                  <a:srgbClr val="003265"/>
                </a:solidFill>
                <a:latin typeface="Arial"/>
                <a:cs typeface="Arial"/>
              </a:rPr>
              <a:t>Format of Knowledge </a:t>
            </a:r>
            <a:r>
              <a:rPr dirty="0" sz="2400" b="1">
                <a:solidFill>
                  <a:srgbClr val="003265"/>
                </a:solidFill>
                <a:latin typeface="Arial"/>
                <a:cs typeface="Arial"/>
              </a:rPr>
              <a:t>– </a:t>
            </a:r>
            <a:r>
              <a:rPr dirty="0" sz="2400" spc="-5" b="1">
                <a:solidFill>
                  <a:srgbClr val="003265"/>
                </a:solidFill>
                <a:latin typeface="Arial"/>
                <a:cs typeface="Arial"/>
              </a:rPr>
              <a:t>data </a:t>
            </a:r>
            <a:r>
              <a:rPr dirty="0" sz="2400" b="1">
                <a:solidFill>
                  <a:srgbClr val="003265"/>
                </a:solidFill>
                <a:latin typeface="Arial"/>
                <a:cs typeface="Arial"/>
              </a:rPr>
              <a:t>is </a:t>
            </a:r>
            <a:r>
              <a:rPr dirty="0" sz="2400" spc="-5" b="1">
                <a:solidFill>
                  <a:srgbClr val="003265"/>
                </a:solidFill>
                <a:latin typeface="Arial"/>
                <a:cs typeface="Arial"/>
              </a:rPr>
              <a:t>not</a:t>
            </a:r>
            <a:r>
              <a:rPr dirty="0" sz="2400" spc="-40" b="1">
                <a:solidFill>
                  <a:srgbClr val="003265"/>
                </a:solidFill>
                <a:latin typeface="Arial"/>
                <a:cs typeface="Arial"/>
              </a:rPr>
              <a:t> </a:t>
            </a:r>
            <a:r>
              <a:rPr dirty="0" sz="2400" spc="-5" b="1">
                <a:solidFill>
                  <a:srgbClr val="003265"/>
                </a:solidFill>
                <a:latin typeface="Arial"/>
                <a:cs typeface="Arial"/>
              </a:rPr>
              <a:t>information!</a:t>
            </a:r>
            <a:endParaRPr sz="2400">
              <a:latin typeface="Arial"/>
              <a:cs typeface="Arial"/>
            </a:endParaRPr>
          </a:p>
          <a:p>
            <a:pPr>
              <a:lnSpc>
                <a:spcPct val="100000"/>
              </a:lnSpc>
              <a:spcBef>
                <a:spcPts val="45"/>
              </a:spcBef>
              <a:buClr>
                <a:srgbClr val="003265"/>
              </a:buClr>
              <a:buFont typeface="Wingdings"/>
              <a:buChar char=""/>
            </a:pPr>
            <a:endParaRPr sz="3250">
              <a:latin typeface="Arial"/>
              <a:cs typeface="Arial"/>
            </a:endParaRPr>
          </a:p>
          <a:p>
            <a:pPr marL="354965" marR="186690" indent="-342900">
              <a:lnSpc>
                <a:spcPts val="2590"/>
              </a:lnSpc>
              <a:buSzPct val="75000"/>
              <a:buFont typeface="Wingdings"/>
              <a:buChar char=""/>
              <a:tabLst>
                <a:tab pos="354965" algn="l"/>
                <a:tab pos="355600" algn="l"/>
              </a:tabLst>
            </a:pPr>
            <a:r>
              <a:rPr dirty="0" sz="2400" b="1">
                <a:solidFill>
                  <a:srgbClr val="003265"/>
                </a:solidFill>
                <a:latin typeface="Arial"/>
                <a:cs typeface="Arial"/>
              </a:rPr>
              <a:t>Size </a:t>
            </a:r>
            <a:r>
              <a:rPr dirty="0" sz="2400" spc="-5" b="1">
                <a:solidFill>
                  <a:srgbClr val="003265"/>
                </a:solidFill>
                <a:latin typeface="Arial"/>
                <a:cs typeface="Arial"/>
              </a:rPr>
              <a:t>of Knowledge </a:t>
            </a:r>
            <a:r>
              <a:rPr dirty="0" sz="2400" b="1">
                <a:solidFill>
                  <a:srgbClr val="003265"/>
                </a:solidFill>
                <a:latin typeface="Arial"/>
                <a:cs typeface="Arial"/>
              </a:rPr>
              <a:t>– </a:t>
            </a:r>
            <a:r>
              <a:rPr dirty="0" sz="2400" spc="-5" b="1">
                <a:solidFill>
                  <a:srgbClr val="003265"/>
                </a:solidFill>
                <a:latin typeface="Arial"/>
                <a:cs typeface="Arial"/>
              </a:rPr>
              <a:t>How do </a:t>
            </a:r>
            <a:r>
              <a:rPr dirty="0" sz="2400" spc="-15" b="1">
                <a:solidFill>
                  <a:srgbClr val="003265"/>
                </a:solidFill>
                <a:latin typeface="Arial"/>
                <a:cs typeface="Arial"/>
              </a:rPr>
              <a:t>you </a:t>
            </a:r>
            <a:r>
              <a:rPr dirty="0" sz="2400" spc="-5" b="1">
                <a:solidFill>
                  <a:srgbClr val="003265"/>
                </a:solidFill>
                <a:latin typeface="Arial"/>
                <a:cs typeface="Arial"/>
              </a:rPr>
              <a:t>store </a:t>
            </a:r>
            <a:r>
              <a:rPr dirty="0" sz="2400" b="1">
                <a:solidFill>
                  <a:srgbClr val="003265"/>
                </a:solidFill>
                <a:latin typeface="Arial"/>
                <a:cs typeface="Arial"/>
              </a:rPr>
              <a:t>it all?  </a:t>
            </a:r>
            <a:r>
              <a:rPr dirty="0" sz="2400" spc="-5" b="1">
                <a:solidFill>
                  <a:srgbClr val="003265"/>
                </a:solidFill>
                <a:latin typeface="Arial"/>
                <a:cs typeface="Arial"/>
              </a:rPr>
              <a:t>Once stored how do </a:t>
            </a:r>
            <a:r>
              <a:rPr dirty="0" sz="2400" spc="-15" b="1">
                <a:solidFill>
                  <a:srgbClr val="003265"/>
                </a:solidFill>
                <a:latin typeface="Arial"/>
                <a:cs typeface="Arial"/>
              </a:rPr>
              <a:t>you </a:t>
            </a:r>
            <a:r>
              <a:rPr dirty="0" sz="2400" spc="-5" b="1">
                <a:solidFill>
                  <a:srgbClr val="003265"/>
                </a:solidFill>
                <a:latin typeface="Arial"/>
                <a:cs typeface="Arial"/>
              </a:rPr>
              <a:t>access only the  pertinent </a:t>
            </a:r>
            <a:r>
              <a:rPr dirty="0" sz="2400" b="1">
                <a:solidFill>
                  <a:srgbClr val="003265"/>
                </a:solidFill>
                <a:latin typeface="Arial"/>
                <a:cs typeface="Arial"/>
              </a:rPr>
              <a:t>items </a:t>
            </a:r>
            <a:r>
              <a:rPr dirty="0" sz="2400" spc="-5" b="1">
                <a:solidFill>
                  <a:srgbClr val="003265"/>
                </a:solidFill>
                <a:latin typeface="Arial"/>
                <a:cs typeface="Arial"/>
              </a:rPr>
              <a:t>and skip over irrelevant</a:t>
            </a:r>
            <a:r>
              <a:rPr dirty="0" sz="2400" spc="-10" b="1">
                <a:solidFill>
                  <a:srgbClr val="003265"/>
                </a:solidFill>
                <a:latin typeface="Arial"/>
                <a:cs typeface="Arial"/>
              </a:rPr>
              <a:t> </a:t>
            </a:r>
            <a:r>
              <a:rPr dirty="0" sz="2400" spc="-5" b="1">
                <a:solidFill>
                  <a:srgbClr val="003265"/>
                </a:solidFill>
                <a:latin typeface="Arial"/>
                <a:cs typeface="Arial"/>
              </a:rPr>
              <a:t>items.</a:t>
            </a:r>
            <a:endParaRPr sz="2400">
              <a:latin typeface="Arial"/>
              <a:cs typeface="Arial"/>
            </a:endParaRPr>
          </a:p>
          <a:p>
            <a:pPr marL="469265">
              <a:lnSpc>
                <a:spcPct val="100000"/>
              </a:lnSpc>
              <a:spcBef>
                <a:spcPts val="210"/>
              </a:spcBef>
              <a:tabLst>
                <a:tab pos="756285" algn="l"/>
              </a:tabLst>
            </a:pPr>
            <a:r>
              <a:rPr dirty="0" sz="1500">
                <a:solidFill>
                  <a:srgbClr val="003265"/>
                </a:solidFill>
                <a:latin typeface="Arial"/>
                <a:cs typeface="Arial"/>
              </a:rPr>
              <a:t>–	</a:t>
            </a:r>
            <a:r>
              <a:rPr dirty="0" sz="2000" b="1">
                <a:solidFill>
                  <a:srgbClr val="003265"/>
                </a:solidFill>
                <a:latin typeface="Arial"/>
                <a:cs typeface="Arial"/>
              </a:rPr>
              <a:t>Humans are good at this, though </a:t>
            </a:r>
            <a:r>
              <a:rPr dirty="0" sz="2000" spc="25" b="1">
                <a:solidFill>
                  <a:srgbClr val="003265"/>
                </a:solidFill>
                <a:latin typeface="Arial"/>
                <a:cs typeface="Arial"/>
              </a:rPr>
              <a:t>we </a:t>
            </a:r>
            <a:r>
              <a:rPr dirty="0" sz="2000" b="1">
                <a:solidFill>
                  <a:srgbClr val="003265"/>
                </a:solidFill>
                <a:latin typeface="Arial"/>
                <a:cs typeface="Arial"/>
              </a:rPr>
              <a:t>don’t </a:t>
            </a:r>
            <a:r>
              <a:rPr dirty="0" sz="2000" spc="-5" b="1">
                <a:solidFill>
                  <a:srgbClr val="003265"/>
                </a:solidFill>
                <a:latin typeface="Arial"/>
                <a:cs typeface="Arial"/>
              </a:rPr>
              <a:t>know</a:t>
            </a:r>
            <a:r>
              <a:rPr dirty="0" sz="2000" spc="-260" b="1">
                <a:solidFill>
                  <a:srgbClr val="003265"/>
                </a:solidFill>
                <a:latin typeface="Arial"/>
                <a:cs typeface="Arial"/>
              </a:rPr>
              <a:t> </a:t>
            </a:r>
            <a:r>
              <a:rPr dirty="0" sz="2000" b="1">
                <a:solidFill>
                  <a:srgbClr val="003265"/>
                </a:solidFill>
                <a:latin typeface="Arial"/>
                <a:cs typeface="Arial"/>
              </a:rPr>
              <a:t>why.</a:t>
            </a:r>
            <a:endParaRPr sz="2000">
              <a:latin typeface="Arial"/>
              <a:cs typeface="Arial"/>
            </a:endParaRPr>
          </a:p>
          <a:p>
            <a:pPr>
              <a:lnSpc>
                <a:spcPct val="100000"/>
              </a:lnSpc>
              <a:spcBef>
                <a:spcPts val="40"/>
              </a:spcBef>
            </a:pPr>
            <a:endParaRPr sz="3250">
              <a:latin typeface="Arial"/>
              <a:cs typeface="Arial"/>
            </a:endParaRPr>
          </a:p>
          <a:p>
            <a:pPr marL="354965" marR="158115" indent="-342900">
              <a:lnSpc>
                <a:spcPts val="2590"/>
              </a:lnSpc>
              <a:buSzPct val="75000"/>
              <a:buFont typeface="Wingdings"/>
              <a:buChar char=""/>
              <a:tabLst>
                <a:tab pos="354965" algn="l"/>
                <a:tab pos="355600" algn="l"/>
              </a:tabLst>
            </a:pPr>
            <a:r>
              <a:rPr dirty="0" sz="2400" spc="-5" b="1">
                <a:solidFill>
                  <a:srgbClr val="003265"/>
                </a:solidFill>
                <a:latin typeface="Arial"/>
                <a:cs typeface="Arial"/>
              </a:rPr>
              <a:t>Relationships </a:t>
            </a:r>
            <a:r>
              <a:rPr dirty="0" sz="2400" b="1">
                <a:solidFill>
                  <a:srgbClr val="003265"/>
                </a:solidFill>
                <a:latin typeface="Arial"/>
                <a:cs typeface="Arial"/>
              </a:rPr>
              <a:t>between </a:t>
            </a:r>
            <a:r>
              <a:rPr dirty="0" sz="2400" spc="-5" b="1">
                <a:solidFill>
                  <a:srgbClr val="003265"/>
                </a:solidFill>
                <a:latin typeface="Arial"/>
                <a:cs typeface="Arial"/>
              </a:rPr>
              <a:t>Pieces of Knowledge </a:t>
            </a:r>
            <a:r>
              <a:rPr dirty="0" sz="2400" b="1">
                <a:solidFill>
                  <a:srgbClr val="003265"/>
                </a:solidFill>
                <a:latin typeface="Arial"/>
                <a:cs typeface="Arial"/>
              </a:rPr>
              <a:t>–  </a:t>
            </a:r>
            <a:r>
              <a:rPr dirty="0" sz="2400" spc="-5" b="1">
                <a:solidFill>
                  <a:srgbClr val="003265"/>
                </a:solidFill>
                <a:latin typeface="Arial"/>
                <a:cs typeface="Arial"/>
              </a:rPr>
              <a:t>This </a:t>
            </a:r>
            <a:r>
              <a:rPr dirty="0" sz="2400" b="1">
                <a:solidFill>
                  <a:srgbClr val="003265"/>
                </a:solidFill>
                <a:latin typeface="Arial"/>
                <a:cs typeface="Arial"/>
              </a:rPr>
              <a:t>is worse </a:t>
            </a:r>
            <a:r>
              <a:rPr dirty="0" sz="2400" spc="-5" b="1">
                <a:solidFill>
                  <a:srgbClr val="003265"/>
                </a:solidFill>
                <a:latin typeface="Arial"/>
                <a:cs typeface="Arial"/>
              </a:rPr>
              <a:t>than the </a:t>
            </a:r>
            <a:r>
              <a:rPr dirty="0" sz="2400" b="1">
                <a:solidFill>
                  <a:srgbClr val="003265"/>
                </a:solidFill>
                <a:latin typeface="Arial"/>
                <a:cs typeface="Arial"/>
              </a:rPr>
              <a:t>size </a:t>
            </a:r>
            <a:r>
              <a:rPr dirty="0" sz="2400" spc="-5" b="1">
                <a:solidFill>
                  <a:srgbClr val="003265"/>
                </a:solidFill>
                <a:latin typeface="Arial"/>
                <a:cs typeface="Arial"/>
              </a:rPr>
              <a:t>of</a:t>
            </a:r>
            <a:r>
              <a:rPr dirty="0" sz="2400" spc="-95" b="1">
                <a:solidFill>
                  <a:srgbClr val="003265"/>
                </a:solidFill>
                <a:latin typeface="Arial"/>
                <a:cs typeface="Arial"/>
              </a:rPr>
              <a:t> </a:t>
            </a:r>
            <a:r>
              <a:rPr dirty="0" sz="2400" spc="-5" b="1">
                <a:solidFill>
                  <a:srgbClr val="003265"/>
                </a:solidFill>
                <a:latin typeface="Arial"/>
                <a:cs typeface="Arial"/>
              </a:rPr>
              <a:t>knowledge.</a:t>
            </a:r>
            <a:endParaRPr sz="2400">
              <a:latin typeface="Arial"/>
              <a:cs typeface="Arial"/>
            </a:endParaRPr>
          </a:p>
        </p:txBody>
      </p:sp>
      <p:sp>
        <p:nvSpPr>
          <p:cNvPr id="6" name="object 6"/>
          <p:cNvSpPr txBox="1"/>
          <p:nvPr/>
        </p:nvSpPr>
        <p:spPr>
          <a:xfrm>
            <a:off x="1647318" y="6066542"/>
            <a:ext cx="7165340" cy="1214755"/>
          </a:xfrm>
          <a:prstGeom prst="rect">
            <a:avLst/>
          </a:prstGeom>
        </p:spPr>
        <p:txBody>
          <a:bodyPr wrap="square" lIns="0" tIns="47625" rIns="0" bIns="0" rtlCol="0" vert="horz">
            <a:spAutoFit/>
          </a:bodyPr>
          <a:lstStyle/>
          <a:p>
            <a:pPr marL="337185" marR="55880" indent="-287020">
              <a:lnSpc>
                <a:spcPts val="2160"/>
              </a:lnSpc>
              <a:spcBef>
                <a:spcPts val="375"/>
              </a:spcBef>
              <a:buSzPct val="75000"/>
              <a:buFont typeface="Arial"/>
              <a:buChar char="–"/>
              <a:tabLst>
                <a:tab pos="337185" algn="l"/>
                <a:tab pos="337820" algn="l"/>
                <a:tab pos="4486910" algn="l"/>
              </a:tabLst>
            </a:pPr>
            <a:r>
              <a:rPr dirty="0" sz="2000" spc="-5" b="1">
                <a:solidFill>
                  <a:srgbClr val="003265"/>
                </a:solidFill>
                <a:latin typeface="Arial"/>
                <a:cs typeface="Arial"/>
              </a:rPr>
              <a:t>Given </a:t>
            </a:r>
            <a:r>
              <a:rPr dirty="0" sz="2000" b="1">
                <a:solidFill>
                  <a:srgbClr val="003265"/>
                </a:solidFill>
                <a:latin typeface="Arial"/>
                <a:cs typeface="Arial"/>
              </a:rPr>
              <a:t>n </a:t>
            </a:r>
            <a:r>
              <a:rPr dirty="0" sz="2000" spc="-5" b="1">
                <a:solidFill>
                  <a:srgbClr val="003265"/>
                </a:solidFill>
                <a:latin typeface="Arial"/>
                <a:cs typeface="Arial"/>
              </a:rPr>
              <a:t>items </a:t>
            </a:r>
            <a:r>
              <a:rPr dirty="0" sz="2000" b="1">
                <a:solidFill>
                  <a:srgbClr val="003265"/>
                </a:solidFill>
                <a:latin typeface="Arial"/>
                <a:cs typeface="Arial"/>
              </a:rPr>
              <a:t>and m </a:t>
            </a:r>
            <a:r>
              <a:rPr dirty="0" sz="2000" spc="-5" b="1">
                <a:solidFill>
                  <a:srgbClr val="003265"/>
                </a:solidFill>
                <a:latin typeface="Arial"/>
                <a:cs typeface="Arial"/>
              </a:rPr>
              <a:t>types </a:t>
            </a:r>
            <a:r>
              <a:rPr dirty="0" sz="2000" b="1">
                <a:solidFill>
                  <a:srgbClr val="003265"/>
                </a:solidFill>
                <a:latin typeface="Arial"/>
                <a:cs typeface="Arial"/>
              </a:rPr>
              <a:t>of binary relationships,</a:t>
            </a:r>
            <a:r>
              <a:rPr dirty="0" sz="2000" spc="-180" b="1">
                <a:solidFill>
                  <a:srgbClr val="003265"/>
                </a:solidFill>
                <a:latin typeface="Arial"/>
                <a:cs typeface="Arial"/>
              </a:rPr>
              <a:t> </a:t>
            </a:r>
            <a:r>
              <a:rPr dirty="0" sz="2000" b="1">
                <a:solidFill>
                  <a:srgbClr val="003265"/>
                </a:solidFill>
                <a:latin typeface="Arial"/>
                <a:cs typeface="Arial"/>
              </a:rPr>
              <a:t>there  are m*(n</a:t>
            </a:r>
            <a:r>
              <a:rPr dirty="0" baseline="25641" sz="1950" b="1">
                <a:solidFill>
                  <a:srgbClr val="003265"/>
                </a:solidFill>
                <a:latin typeface="Arial"/>
                <a:cs typeface="Arial"/>
              </a:rPr>
              <a:t>2</a:t>
            </a:r>
            <a:r>
              <a:rPr dirty="0" sz="2000" b="1">
                <a:solidFill>
                  <a:srgbClr val="003265"/>
                </a:solidFill>
                <a:latin typeface="Arial"/>
                <a:cs typeface="Arial"/>
              </a:rPr>
              <a:t>)</a:t>
            </a:r>
            <a:r>
              <a:rPr dirty="0" sz="2000" spc="-60" b="1">
                <a:solidFill>
                  <a:srgbClr val="003265"/>
                </a:solidFill>
                <a:latin typeface="Arial"/>
                <a:cs typeface="Arial"/>
              </a:rPr>
              <a:t> </a:t>
            </a:r>
            <a:r>
              <a:rPr dirty="0" sz="2000" b="1">
                <a:solidFill>
                  <a:srgbClr val="003265"/>
                </a:solidFill>
                <a:latin typeface="Arial"/>
                <a:cs typeface="Arial"/>
              </a:rPr>
              <a:t>possible</a:t>
            </a:r>
            <a:r>
              <a:rPr dirty="0" sz="2000" spc="-10" b="1">
                <a:solidFill>
                  <a:srgbClr val="003265"/>
                </a:solidFill>
                <a:latin typeface="Arial"/>
                <a:cs typeface="Arial"/>
              </a:rPr>
              <a:t> </a:t>
            </a:r>
            <a:r>
              <a:rPr dirty="0" sz="2000" b="1">
                <a:solidFill>
                  <a:srgbClr val="003265"/>
                </a:solidFill>
                <a:latin typeface="Arial"/>
                <a:cs typeface="Arial"/>
              </a:rPr>
              <a:t>relationships.	This </a:t>
            </a:r>
            <a:r>
              <a:rPr dirty="0" sz="2000" spc="-5" b="1">
                <a:solidFill>
                  <a:srgbClr val="003265"/>
                </a:solidFill>
                <a:latin typeface="Arial"/>
                <a:cs typeface="Arial"/>
              </a:rPr>
              <a:t>is </a:t>
            </a:r>
            <a:r>
              <a:rPr dirty="0" sz="2000" b="1">
                <a:solidFill>
                  <a:srgbClr val="003265"/>
                </a:solidFill>
                <a:latin typeface="Arial"/>
                <a:cs typeface="Arial"/>
              </a:rPr>
              <a:t>the </a:t>
            </a:r>
            <a:r>
              <a:rPr dirty="0" sz="2000" spc="-5" b="1">
                <a:solidFill>
                  <a:srgbClr val="003265"/>
                </a:solidFill>
                <a:latin typeface="Arial"/>
                <a:cs typeface="Arial"/>
              </a:rPr>
              <a:t>simplest  </a:t>
            </a:r>
            <a:r>
              <a:rPr dirty="0" sz="2000" b="1">
                <a:solidFill>
                  <a:srgbClr val="003265"/>
                </a:solidFill>
                <a:latin typeface="Arial"/>
                <a:cs typeface="Arial"/>
              </a:rPr>
              <a:t>representation.</a:t>
            </a:r>
            <a:endParaRPr sz="2000">
              <a:latin typeface="Arial"/>
              <a:cs typeface="Arial"/>
            </a:endParaRPr>
          </a:p>
          <a:p>
            <a:pPr marL="337185" indent="-287655">
              <a:lnSpc>
                <a:spcPct val="100000"/>
              </a:lnSpc>
              <a:spcBef>
                <a:spcPts val="204"/>
              </a:spcBef>
              <a:buSzPct val="75000"/>
              <a:buFont typeface="Arial"/>
              <a:buChar char="–"/>
              <a:tabLst>
                <a:tab pos="337185" algn="l"/>
                <a:tab pos="337820" algn="l"/>
              </a:tabLst>
            </a:pPr>
            <a:r>
              <a:rPr dirty="0" sz="2000" spc="-5" b="1">
                <a:solidFill>
                  <a:srgbClr val="003265"/>
                </a:solidFill>
                <a:latin typeface="Arial"/>
                <a:cs typeface="Arial"/>
              </a:rPr>
              <a:t>Is it </a:t>
            </a:r>
            <a:r>
              <a:rPr dirty="0" sz="2000" b="1">
                <a:solidFill>
                  <a:srgbClr val="003265"/>
                </a:solidFill>
                <a:latin typeface="Arial"/>
                <a:cs typeface="Arial"/>
              </a:rPr>
              <a:t>better to </a:t>
            </a:r>
            <a:r>
              <a:rPr dirty="0" sz="2000" spc="-5" b="1">
                <a:solidFill>
                  <a:srgbClr val="003265"/>
                </a:solidFill>
                <a:latin typeface="Arial"/>
                <a:cs typeface="Arial"/>
              </a:rPr>
              <a:t>explicitly </a:t>
            </a:r>
            <a:r>
              <a:rPr dirty="0" sz="2000" b="1">
                <a:solidFill>
                  <a:srgbClr val="003265"/>
                </a:solidFill>
                <a:latin typeface="Arial"/>
                <a:cs typeface="Arial"/>
              </a:rPr>
              <a:t>represent</a:t>
            </a:r>
            <a:r>
              <a:rPr dirty="0" sz="2000" spc="-90" b="1">
                <a:solidFill>
                  <a:srgbClr val="003265"/>
                </a:solidFill>
                <a:latin typeface="Arial"/>
                <a:cs typeface="Arial"/>
              </a:rPr>
              <a:t> </a:t>
            </a:r>
            <a:r>
              <a:rPr dirty="0" sz="2000" spc="-285" b="1">
                <a:solidFill>
                  <a:srgbClr val="003265"/>
                </a:solidFill>
                <a:latin typeface="Arial"/>
                <a:cs typeface="Arial"/>
              </a:rPr>
              <a:t>relation</a:t>
            </a:r>
            <a:r>
              <a:rPr dirty="0" baseline="37698" sz="2100" spc="-427">
                <a:solidFill>
                  <a:srgbClr val="003265"/>
                </a:solidFill>
                <a:latin typeface="Arial"/>
                <a:cs typeface="Arial"/>
              </a:rPr>
              <a:t>M</a:t>
            </a:r>
            <a:r>
              <a:rPr dirty="0" sz="2000" spc="-285" b="1">
                <a:solidFill>
                  <a:srgbClr val="003265"/>
                </a:solidFill>
                <a:latin typeface="Arial"/>
                <a:cs typeface="Arial"/>
              </a:rPr>
              <a:t>s</a:t>
            </a:r>
            <a:r>
              <a:rPr dirty="0" baseline="37698" sz="2100" spc="-427">
                <a:solidFill>
                  <a:srgbClr val="003265"/>
                </a:solidFill>
                <a:latin typeface="Arial"/>
                <a:cs typeface="Arial"/>
              </a:rPr>
              <a:t>ah</a:t>
            </a:r>
            <a:r>
              <a:rPr dirty="0" sz="2000" spc="-285" b="1">
                <a:solidFill>
                  <a:srgbClr val="003265"/>
                </a:solidFill>
                <a:latin typeface="Arial"/>
                <a:cs typeface="Arial"/>
              </a:rPr>
              <a:t>h</a:t>
            </a:r>
            <a:r>
              <a:rPr dirty="0" baseline="37698" sz="2100" spc="-427">
                <a:solidFill>
                  <a:srgbClr val="003265"/>
                </a:solidFill>
                <a:latin typeface="Arial"/>
                <a:cs typeface="Arial"/>
              </a:rPr>
              <a:t>e</a:t>
            </a:r>
            <a:r>
              <a:rPr dirty="0" sz="2000" spc="-285" b="1">
                <a:solidFill>
                  <a:srgbClr val="003265"/>
                </a:solidFill>
                <a:latin typeface="Arial"/>
                <a:cs typeface="Arial"/>
              </a:rPr>
              <a:t>i</a:t>
            </a:r>
            <a:r>
              <a:rPr dirty="0" baseline="37698" sz="2100" spc="-427">
                <a:solidFill>
                  <a:srgbClr val="003265"/>
                </a:solidFill>
                <a:latin typeface="Arial"/>
                <a:cs typeface="Arial"/>
              </a:rPr>
              <a:t>s</a:t>
            </a:r>
            <a:r>
              <a:rPr dirty="0" sz="2000" spc="-285" b="1">
                <a:solidFill>
                  <a:srgbClr val="003265"/>
                </a:solidFill>
                <a:latin typeface="Arial"/>
                <a:cs typeface="Arial"/>
              </a:rPr>
              <a:t>p</a:t>
            </a:r>
            <a:r>
              <a:rPr dirty="0" baseline="37698" sz="2100" spc="-427">
                <a:solidFill>
                  <a:srgbClr val="003265"/>
                </a:solidFill>
                <a:latin typeface="Arial"/>
                <a:cs typeface="Arial"/>
              </a:rPr>
              <a:t>h </a:t>
            </a:r>
            <a:r>
              <a:rPr dirty="0" sz="2000" spc="-425" b="1">
                <a:solidFill>
                  <a:srgbClr val="003265"/>
                </a:solidFill>
                <a:latin typeface="Arial"/>
                <a:cs typeface="Arial"/>
              </a:rPr>
              <a:t>s</a:t>
            </a:r>
            <a:r>
              <a:rPr dirty="0" baseline="37698" sz="2100" spc="-637">
                <a:solidFill>
                  <a:srgbClr val="003265"/>
                </a:solidFill>
                <a:latin typeface="Arial"/>
                <a:cs typeface="Arial"/>
              </a:rPr>
              <a:t>Ma</a:t>
            </a:r>
            <a:r>
              <a:rPr dirty="0" sz="2000" spc="-425" b="1">
                <a:solidFill>
                  <a:srgbClr val="003265"/>
                </a:solidFill>
                <a:latin typeface="Arial"/>
                <a:cs typeface="Arial"/>
              </a:rPr>
              <a:t>o</a:t>
            </a:r>
            <a:r>
              <a:rPr dirty="0" baseline="37698" sz="2100" spc="-637">
                <a:solidFill>
                  <a:srgbClr val="003265"/>
                </a:solidFill>
                <a:latin typeface="Arial"/>
                <a:cs typeface="Arial"/>
              </a:rPr>
              <a:t>u</a:t>
            </a:r>
            <a:r>
              <a:rPr dirty="0" sz="2000" spc="-425" b="1">
                <a:solidFill>
                  <a:srgbClr val="003265"/>
                </a:solidFill>
                <a:latin typeface="Arial"/>
                <a:cs typeface="Arial"/>
              </a:rPr>
              <a:t>r</a:t>
            </a:r>
            <a:r>
              <a:rPr dirty="0" baseline="37698" sz="2100" spc="-637">
                <a:solidFill>
                  <a:srgbClr val="003265"/>
                </a:solidFill>
                <a:latin typeface="Arial"/>
                <a:cs typeface="Arial"/>
              </a:rPr>
              <a:t>rya</a:t>
            </a:r>
            <a:r>
              <a:rPr dirty="0" sz="2000" spc="-425" b="1">
                <a:solidFill>
                  <a:srgbClr val="003265"/>
                </a:solidFill>
                <a:latin typeface="Arial"/>
                <a:cs typeface="Arial"/>
              </a:rPr>
              <a:t>d</a:t>
            </a:r>
            <a:r>
              <a:rPr dirty="0" baseline="37698" sz="2100" spc="-637">
                <a:solidFill>
                  <a:srgbClr val="003265"/>
                </a:solidFill>
                <a:latin typeface="Arial"/>
                <a:cs typeface="Arial"/>
              </a:rPr>
              <a:t>,N</a:t>
            </a:r>
            <a:r>
              <a:rPr dirty="0" sz="2000" spc="-425" b="1">
                <a:solidFill>
                  <a:srgbClr val="003265"/>
                </a:solidFill>
                <a:latin typeface="Arial"/>
                <a:cs typeface="Arial"/>
              </a:rPr>
              <a:t>e</a:t>
            </a:r>
            <a:r>
              <a:rPr dirty="0" baseline="37698" sz="2100" spc="-637">
                <a:solidFill>
                  <a:srgbClr val="003265"/>
                </a:solidFill>
                <a:latin typeface="Arial"/>
                <a:cs typeface="Arial"/>
              </a:rPr>
              <a:t>M</a:t>
            </a:r>
            <a:r>
              <a:rPr dirty="0" sz="2000" spc="-425" b="1">
                <a:solidFill>
                  <a:srgbClr val="003265"/>
                </a:solidFill>
                <a:latin typeface="Arial"/>
                <a:cs typeface="Arial"/>
              </a:rPr>
              <a:t>ri</a:t>
            </a:r>
            <a:r>
              <a:rPr dirty="0" baseline="37698" sz="2100" spc="-637">
                <a:solidFill>
                  <a:srgbClr val="003265"/>
                </a:solidFill>
                <a:latin typeface="Arial"/>
                <a:cs typeface="Arial"/>
              </a:rPr>
              <a:t>IM</a:t>
            </a:r>
            <a:r>
              <a:rPr dirty="0" sz="2000" spc="-425" b="1">
                <a:solidFill>
                  <a:srgbClr val="003265"/>
                </a:solidFill>
                <a:latin typeface="Arial"/>
                <a:cs typeface="Arial"/>
              </a:rPr>
              <a:t>ve</a:t>
            </a:r>
            <a:r>
              <a:rPr dirty="0" baseline="37698" sz="2100" spc="-637">
                <a:solidFill>
                  <a:srgbClr val="003265"/>
                </a:solidFill>
                <a:latin typeface="Arial"/>
                <a:cs typeface="Arial"/>
              </a:rPr>
              <a:t>S</a:t>
            </a:r>
            <a:endParaRPr baseline="37698" sz="2100">
              <a:latin typeface="Arial"/>
              <a:cs typeface="Arial"/>
            </a:endParaRPr>
          </a:p>
        </p:txBody>
      </p:sp>
      <p:sp>
        <p:nvSpPr>
          <p:cNvPr id="7" name="object 7"/>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71</a:t>
            </a:r>
            <a:endParaRPr sz="26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863694"/>
            <a:ext cx="4711065" cy="391160"/>
          </a:xfrm>
          <a:prstGeom prst="rect"/>
        </p:spPr>
        <p:txBody>
          <a:bodyPr wrap="square" lIns="0" tIns="12700" rIns="0" bIns="0" rtlCol="0" vert="horz">
            <a:spAutoFit/>
          </a:bodyPr>
          <a:lstStyle/>
          <a:p>
            <a:pPr marL="12700">
              <a:lnSpc>
                <a:spcPct val="100000"/>
              </a:lnSpc>
              <a:spcBef>
                <a:spcPts val="100"/>
              </a:spcBef>
            </a:pPr>
            <a:r>
              <a:rPr dirty="0" sz="2400" spc="-5"/>
              <a:t>Artificial Intelligence</a:t>
            </a:r>
            <a:r>
              <a:rPr dirty="0" sz="2400" spc="-60"/>
              <a:t> </a:t>
            </a:r>
            <a:r>
              <a:rPr dirty="0" sz="2400" spc="-5"/>
              <a:t>Challenges</a:t>
            </a:r>
            <a:endParaRPr sz="2400"/>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228253" y="2714032"/>
            <a:ext cx="7535545" cy="3209290"/>
          </a:xfrm>
          <a:prstGeom prst="rect">
            <a:avLst/>
          </a:prstGeom>
        </p:spPr>
        <p:txBody>
          <a:bodyPr wrap="square" lIns="0" tIns="73660" rIns="0" bIns="0" rtlCol="0" vert="horz">
            <a:spAutoFit/>
          </a:bodyPr>
          <a:lstStyle/>
          <a:p>
            <a:pPr marL="354965" marR="510540" indent="-342900">
              <a:lnSpc>
                <a:spcPct val="80000"/>
              </a:lnSpc>
              <a:spcBef>
                <a:spcPts val="580"/>
              </a:spcBef>
              <a:buSzPct val="75000"/>
              <a:buFont typeface="Wingdings"/>
              <a:buChar char=""/>
              <a:tabLst>
                <a:tab pos="354965" algn="l"/>
                <a:tab pos="355600" algn="l"/>
                <a:tab pos="5684520" algn="l"/>
              </a:tabLst>
            </a:pPr>
            <a:r>
              <a:rPr dirty="0" sz="2000" spc="-5" b="1">
                <a:solidFill>
                  <a:srgbClr val="003265"/>
                </a:solidFill>
                <a:latin typeface="Arial"/>
                <a:cs typeface="Arial"/>
              </a:rPr>
              <a:t>Ambiguity </a:t>
            </a:r>
            <a:r>
              <a:rPr dirty="0" sz="2000" b="1">
                <a:solidFill>
                  <a:srgbClr val="003265"/>
                </a:solidFill>
                <a:latin typeface="Arial"/>
                <a:cs typeface="Arial"/>
              </a:rPr>
              <a:t>– </a:t>
            </a:r>
            <a:r>
              <a:rPr dirty="0" sz="2000" spc="5" b="1">
                <a:solidFill>
                  <a:srgbClr val="003265"/>
                </a:solidFill>
                <a:latin typeface="Arial"/>
                <a:cs typeface="Arial"/>
              </a:rPr>
              <a:t>Knowledge </a:t>
            </a:r>
            <a:r>
              <a:rPr dirty="0" sz="2000" spc="-5" b="1">
                <a:solidFill>
                  <a:srgbClr val="003265"/>
                </a:solidFill>
                <a:latin typeface="Arial"/>
                <a:cs typeface="Arial"/>
              </a:rPr>
              <a:t>ultimately </a:t>
            </a:r>
            <a:r>
              <a:rPr dirty="0" sz="2000" b="1">
                <a:solidFill>
                  <a:srgbClr val="003265"/>
                </a:solidFill>
                <a:latin typeface="Arial"/>
                <a:cs typeface="Arial"/>
              </a:rPr>
              <a:t>represents natural  phenomena that are</a:t>
            </a:r>
            <a:r>
              <a:rPr dirty="0" sz="2000" spc="-60" b="1">
                <a:solidFill>
                  <a:srgbClr val="003265"/>
                </a:solidFill>
                <a:latin typeface="Arial"/>
                <a:cs typeface="Arial"/>
              </a:rPr>
              <a:t> </a:t>
            </a:r>
            <a:r>
              <a:rPr dirty="0" sz="2000" b="1">
                <a:solidFill>
                  <a:srgbClr val="003265"/>
                </a:solidFill>
                <a:latin typeface="Arial"/>
                <a:cs typeface="Arial"/>
              </a:rPr>
              <a:t>inherently</a:t>
            </a:r>
            <a:r>
              <a:rPr dirty="0" sz="2000" spc="-25" b="1">
                <a:solidFill>
                  <a:srgbClr val="003265"/>
                </a:solidFill>
                <a:latin typeface="Arial"/>
                <a:cs typeface="Arial"/>
              </a:rPr>
              <a:t> </a:t>
            </a:r>
            <a:r>
              <a:rPr dirty="0" sz="2000" b="1">
                <a:solidFill>
                  <a:srgbClr val="003265"/>
                </a:solidFill>
                <a:latin typeface="Arial"/>
                <a:cs typeface="Arial"/>
              </a:rPr>
              <a:t>ambiguous.	</a:t>
            </a:r>
            <a:r>
              <a:rPr dirty="0" sz="2000" spc="-5" b="1">
                <a:solidFill>
                  <a:srgbClr val="003265"/>
                </a:solidFill>
                <a:latin typeface="Arial"/>
                <a:cs typeface="Arial"/>
              </a:rPr>
              <a:t>How </a:t>
            </a:r>
            <a:r>
              <a:rPr dirty="0" sz="2000" b="1">
                <a:solidFill>
                  <a:srgbClr val="003265"/>
                </a:solidFill>
                <a:latin typeface="Arial"/>
                <a:cs typeface="Arial"/>
              </a:rPr>
              <a:t>do</a:t>
            </a:r>
            <a:r>
              <a:rPr dirty="0" sz="2000" spc="-105" b="1">
                <a:solidFill>
                  <a:srgbClr val="003265"/>
                </a:solidFill>
                <a:latin typeface="Arial"/>
                <a:cs typeface="Arial"/>
              </a:rPr>
              <a:t> </a:t>
            </a:r>
            <a:r>
              <a:rPr dirty="0" sz="2000" spc="25" b="1">
                <a:solidFill>
                  <a:srgbClr val="003265"/>
                </a:solidFill>
                <a:latin typeface="Arial"/>
                <a:cs typeface="Arial"/>
              </a:rPr>
              <a:t>we  </a:t>
            </a:r>
            <a:r>
              <a:rPr dirty="0" sz="2000" spc="-5" b="1">
                <a:solidFill>
                  <a:srgbClr val="003265"/>
                </a:solidFill>
                <a:latin typeface="Arial"/>
                <a:cs typeface="Arial"/>
              </a:rPr>
              <a:t>resolve</a:t>
            </a:r>
            <a:r>
              <a:rPr dirty="0" sz="2000" spc="-20" b="1">
                <a:solidFill>
                  <a:srgbClr val="003265"/>
                </a:solidFill>
                <a:latin typeface="Arial"/>
                <a:cs typeface="Arial"/>
              </a:rPr>
              <a:t> </a:t>
            </a:r>
            <a:r>
              <a:rPr dirty="0" sz="2000" b="1">
                <a:solidFill>
                  <a:srgbClr val="003265"/>
                </a:solidFill>
                <a:latin typeface="Arial"/>
                <a:cs typeface="Arial"/>
              </a:rPr>
              <a:t>this?</a:t>
            </a:r>
            <a:endParaRPr sz="2000">
              <a:latin typeface="Arial"/>
              <a:cs typeface="Arial"/>
            </a:endParaRPr>
          </a:p>
          <a:p>
            <a:pPr>
              <a:lnSpc>
                <a:spcPct val="100000"/>
              </a:lnSpc>
              <a:spcBef>
                <a:spcPts val="5"/>
              </a:spcBef>
              <a:buClr>
                <a:srgbClr val="003265"/>
              </a:buClr>
              <a:buFont typeface="Wingdings"/>
              <a:buChar char=""/>
            </a:pPr>
            <a:endParaRPr sz="2500">
              <a:latin typeface="Arial"/>
              <a:cs typeface="Arial"/>
            </a:endParaRPr>
          </a:p>
          <a:p>
            <a:pPr marL="354965" marR="358140" indent="-342900">
              <a:lnSpc>
                <a:spcPct val="80000"/>
              </a:lnSpc>
              <a:buSzPct val="75000"/>
              <a:buFont typeface="Wingdings"/>
              <a:buChar char=""/>
              <a:tabLst>
                <a:tab pos="354965" algn="l"/>
                <a:tab pos="355600" algn="l"/>
              </a:tabLst>
            </a:pPr>
            <a:r>
              <a:rPr dirty="0" sz="2000" b="1">
                <a:solidFill>
                  <a:srgbClr val="003265"/>
                </a:solidFill>
                <a:latin typeface="Arial"/>
                <a:cs typeface="Arial"/>
              </a:rPr>
              <a:t>Acquiring </a:t>
            </a:r>
            <a:r>
              <a:rPr dirty="0" sz="2000" spc="5" b="1">
                <a:solidFill>
                  <a:srgbClr val="003265"/>
                </a:solidFill>
                <a:latin typeface="Arial"/>
                <a:cs typeface="Arial"/>
              </a:rPr>
              <a:t>Knowledge </a:t>
            </a:r>
            <a:r>
              <a:rPr dirty="0" sz="2000" b="1">
                <a:solidFill>
                  <a:srgbClr val="003265"/>
                </a:solidFill>
                <a:latin typeface="Arial"/>
                <a:cs typeface="Arial"/>
              </a:rPr>
              <a:t>– </a:t>
            </a:r>
            <a:r>
              <a:rPr dirty="0" sz="2000" spc="-5" b="1">
                <a:solidFill>
                  <a:srgbClr val="003265"/>
                </a:solidFill>
                <a:latin typeface="Arial"/>
                <a:cs typeface="Arial"/>
              </a:rPr>
              <a:t>How </a:t>
            </a:r>
            <a:r>
              <a:rPr dirty="0" sz="2000" b="1">
                <a:solidFill>
                  <a:srgbClr val="003265"/>
                </a:solidFill>
                <a:latin typeface="Arial"/>
                <a:cs typeface="Arial"/>
              </a:rPr>
              <a:t>does one combine </a:t>
            </a:r>
            <a:r>
              <a:rPr dirty="0" sz="2000" spc="-5" b="1">
                <a:solidFill>
                  <a:srgbClr val="003265"/>
                </a:solidFill>
                <a:latin typeface="Arial"/>
                <a:cs typeface="Arial"/>
              </a:rPr>
              <a:t>new</a:t>
            </a:r>
            <a:r>
              <a:rPr dirty="0" sz="2000" spc="-200" b="1">
                <a:solidFill>
                  <a:srgbClr val="003265"/>
                </a:solidFill>
                <a:latin typeface="Arial"/>
                <a:cs typeface="Arial"/>
              </a:rPr>
              <a:t> </a:t>
            </a:r>
            <a:r>
              <a:rPr dirty="0" sz="2000" b="1">
                <a:solidFill>
                  <a:srgbClr val="003265"/>
                </a:solidFill>
                <a:latin typeface="Arial"/>
                <a:cs typeface="Arial"/>
              </a:rPr>
              <a:t>and  old</a:t>
            </a:r>
            <a:r>
              <a:rPr dirty="0" sz="2000" spc="-25" b="1">
                <a:solidFill>
                  <a:srgbClr val="003265"/>
                </a:solidFill>
                <a:latin typeface="Arial"/>
                <a:cs typeface="Arial"/>
              </a:rPr>
              <a:t> </a:t>
            </a:r>
            <a:r>
              <a:rPr dirty="0" sz="2000" spc="-5" b="1">
                <a:solidFill>
                  <a:srgbClr val="003265"/>
                </a:solidFill>
                <a:latin typeface="Arial"/>
                <a:cs typeface="Arial"/>
              </a:rPr>
              <a:t>information?</a:t>
            </a:r>
            <a:endParaRPr sz="2000">
              <a:latin typeface="Arial"/>
              <a:cs typeface="Arial"/>
            </a:endParaRPr>
          </a:p>
          <a:p>
            <a:pPr lvl="1" marL="756285" indent="-287655">
              <a:lnSpc>
                <a:spcPct val="100000"/>
              </a:lnSpc>
              <a:spcBef>
                <a:spcPts val="10"/>
              </a:spcBef>
              <a:buSzPct val="75000"/>
              <a:buFont typeface="Arial"/>
              <a:buChar char="–"/>
              <a:tabLst>
                <a:tab pos="756285" algn="l"/>
                <a:tab pos="756920" algn="l"/>
              </a:tabLst>
            </a:pPr>
            <a:r>
              <a:rPr dirty="0" sz="1800" spc="-5" b="1">
                <a:solidFill>
                  <a:srgbClr val="003265"/>
                </a:solidFill>
                <a:latin typeface="Arial"/>
                <a:cs typeface="Arial"/>
              </a:rPr>
              <a:t>Relationship </a:t>
            </a:r>
            <a:r>
              <a:rPr dirty="0" sz="1800" b="1">
                <a:solidFill>
                  <a:srgbClr val="003265"/>
                </a:solidFill>
                <a:latin typeface="Arial"/>
                <a:cs typeface="Arial"/>
              </a:rPr>
              <a:t>to old</a:t>
            </a:r>
            <a:r>
              <a:rPr dirty="0" sz="1800" spc="-30" b="1">
                <a:solidFill>
                  <a:srgbClr val="003265"/>
                </a:solidFill>
                <a:latin typeface="Arial"/>
                <a:cs typeface="Arial"/>
              </a:rPr>
              <a:t> </a:t>
            </a:r>
            <a:r>
              <a:rPr dirty="0" sz="1800" b="1">
                <a:solidFill>
                  <a:srgbClr val="003265"/>
                </a:solidFill>
                <a:latin typeface="Arial"/>
                <a:cs typeface="Arial"/>
              </a:rPr>
              <a:t>knowledge.</a:t>
            </a:r>
            <a:endParaRPr sz="1800">
              <a:latin typeface="Arial"/>
              <a:cs typeface="Arial"/>
            </a:endParaRPr>
          </a:p>
          <a:p>
            <a:pPr lvl="1" marL="756285" indent="-287655">
              <a:lnSpc>
                <a:spcPct val="100000"/>
              </a:lnSpc>
              <a:buSzPct val="75000"/>
              <a:buFont typeface="Arial"/>
              <a:buChar char="–"/>
              <a:tabLst>
                <a:tab pos="756285" algn="l"/>
                <a:tab pos="756920" algn="l"/>
              </a:tabLst>
            </a:pPr>
            <a:r>
              <a:rPr dirty="0" sz="1800" spc="-10" b="1">
                <a:solidFill>
                  <a:srgbClr val="003265"/>
                </a:solidFill>
                <a:latin typeface="Arial"/>
                <a:cs typeface="Arial"/>
              </a:rPr>
              <a:t>Abstraction.</a:t>
            </a:r>
            <a:endParaRPr sz="1800">
              <a:latin typeface="Arial"/>
              <a:cs typeface="Arial"/>
            </a:endParaRPr>
          </a:p>
          <a:p>
            <a:pPr lvl="1" marL="756285" marR="916940" indent="-287020">
              <a:lnSpc>
                <a:spcPct val="80000"/>
              </a:lnSpc>
              <a:spcBef>
                <a:spcPts val="430"/>
              </a:spcBef>
              <a:buSzPct val="75000"/>
              <a:buFont typeface="Arial"/>
              <a:buChar char="–"/>
              <a:tabLst>
                <a:tab pos="756285" algn="l"/>
                <a:tab pos="756920" algn="l"/>
              </a:tabLst>
            </a:pPr>
            <a:r>
              <a:rPr dirty="0" sz="1800" spc="-10" b="1">
                <a:solidFill>
                  <a:srgbClr val="003265"/>
                </a:solidFill>
                <a:latin typeface="Arial"/>
                <a:cs typeface="Arial"/>
              </a:rPr>
              <a:t>Negative </a:t>
            </a:r>
            <a:r>
              <a:rPr dirty="0" sz="1800" spc="-5" b="1">
                <a:solidFill>
                  <a:srgbClr val="003265"/>
                </a:solidFill>
                <a:latin typeface="Arial"/>
                <a:cs typeface="Arial"/>
              </a:rPr>
              <a:t>learning </a:t>
            </a:r>
            <a:r>
              <a:rPr dirty="0" sz="1800" b="1">
                <a:solidFill>
                  <a:srgbClr val="003265"/>
                </a:solidFill>
                <a:latin typeface="Arial"/>
                <a:cs typeface="Arial"/>
              </a:rPr>
              <a:t>– </a:t>
            </a:r>
            <a:r>
              <a:rPr dirty="0" sz="1800" spc="-10" b="1">
                <a:solidFill>
                  <a:srgbClr val="003265"/>
                </a:solidFill>
                <a:latin typeface="Arial"/>
                <a:cs typeface="Arial"/>
              </a:rPr>
              <a:t>can </a:t>
            </a:r>
            <a:r>
              <a:rPr dirty="0" sz="1800" spc="20" b="1">
                <a:solidFill>
                  <a:srgbClr val="003265"/>
                </a:solidFill>
                <a:latin typeface="Arial"/>
                <a:cs typeface="Arial"/>
              </a:rPr>
              <a:t>we </a:t>
            </a:r>
            <a:r>
              <a:rPr dirty="0" sz="1800" spc="-5" b="1">
                <a:solidFill>
                  <a:srgbClr val="003265"/>
                </a:solidFill>
                <a:latin typeface="Arial"/>
                <a:cs typeface="Arial"/>
              </a:rPr>
              <a:t>detect false information </a:t>
            </a:r>
            <a:r>
              <a:rPr dirty="0" sz="1800" b="1">
                <a:solidFill>
                  <a:srgbClr val="003265"/>
                </a:solidFill>
                <a:latin typeface="Arial"/>
                <a:cs typeface="Arial"/>
              </a:rPr>
              <a:t>or  </a:t>
            </a:r>
            <a:r>
              <a:rPr dirty="0" sz="1800" spc="-5" b="1">
                <a:solidFill>
                  <a:srgbClr val="003265"/>
                </a:solidFill>
                <a:latin typeface="Arial"/>
                <a:cs typeface="Arial"/>
              </a:rPr>
              <a:t>contradictions?</a:t>
            </a:r>
            <a:endParaRPr sz="1800">
              <a:latin typeface="Arial"/>
              <a:cs typeface="Arial"/>
            </a:endParaRPr>
          </a:p>
          <a:p>
            <a:pPr lvl="1" marL="756285" marR="5080" indent="-287020">
              <a:lnSpc>
                <a:spcPct val="80000"/>
              </a:lnSpc>
              <a:spcBef>
                <a:spcPts val="434"/>
              </a:spcBef>
              <a:buSzPct val="75000"/>
              <a:buFont typeface="Arial"/>
              <a:buChar char="–"/>
              <a:tabLst>
                <a:tab pos="756285" algn="l"/>
                <a:tab pos="756920" algn="l"/>
              </a:tabLst>
            </a:pPr>
            <a:r>
              <a:rPr dirty="0" sz="1800" spc="-5" b="1">
                <a:solidFill>
                  <a:srgbClr val="003265"/>
                </a:solidFill>
                <a:latin typeface="Arial"/>
                <a:cs typeface="Arial"/>
              </a:rPr>
              <a:t>Can </a:t>
            </a:r>
            <a:r>
              <a:rPr dirty="0" sz="1800" spc="25" b="1">
                <a:solidFill>
                  <a:srgbClr val="003265"/>
                </a:solidFill>
                <a:latin typeface="Arial"/>
                <a:cs typeface="Arial"/>
              </a:rPr>
              <a:t>we </a:t>
            </a:r>
            <a:r>
              <a:rPr dirty="0" sz="1800" spc="-5" b="1">
                <a:solidFill>
                  <a:srgbClr val="003265"/>
                </a:solidFill>
                <a:latin typeface="Arial"/>
                <a:cs typeface="Arial"/>
              </a:rPr>
              <a:t>quantify </a:t>
            </a:r>
            <a:r>
              <a:rPr dirty="0" sz="1800" b="1">
                <a:solidFill>
                  <a:srgbClr val="003265"/>
                </a:solidFill>
                <a:latin typeface="Arial"/>
                <a:cs typeface="Arial"/>
              </a:rPr>
              <a:t>the </a:t>
            </a:r>
            <a:r>
              <a:rPr dirty="0" sz="1800" spc="-5" b="1">
                <a:solidFill>
                  <a:srgbClr val="003265"/>
                </a:solidFill>
                <a:latin typeface="Arial"/>
                <a:cs typeface="Arial"/>
              </a:rPr>
              <a:t>reliability </a:t>
            </a:r>
            <a:r>
              <a:rPr dirty="0" sz="1800" b="1">
                <a:solidFill>
                  <a:srgbClr val="003265"/>
                </a:solidFill>
                <a:latin typeface="Arial"/>
                <a:cs typeface="Arial"/>
              </a:rPr>
              <a:t>of the knowledge? </a:t>
            </a:r>
            <a:r>
              <a:rPr dirty="0" sz="1800" spc="-5" b="1">
                <a:solidFill>
                  <a:srgbClr val="003265"/>
                </a:solidFill>
                <a:latin typeface="Arial"/>
                <a:cs typeface="Arial"/>
              </a:rPr>
              <a:t>“Truth nets”  attempt </a:t>
            </a:r>
            <a:r>
              <a:rPr dirty="0" sz="1800" b="1">
                <a:solidFill>
                  <a:srgbClr val="003265"/>
                </a:solidFill>
                <a:latin typeface="Arial"/>
                <a:cs typeface="Arial"/>
              </a:rPr>
              <a:t>to do</a:t>
            </a:r>
            <a:r>
              <a:rPr dirty="0" sz="1800" spc="-10" b="1">
                <a:solidFill>
                  <a:srgbClr val="003265"/>
                </a:solidFill>
                <a:latin typeface="Arial"/>
                <a:cs typeface="Arial"/>
              </a:rPr>
              <a:t> </a:t>
            </a:r>
            <a:r>
              <a:rPr dirty="0" sz="1800" spc="-5" b="1">
                <a:solidFill>
                  <a:srgbClr val="003265"/>
                </a:solidFill>
                <a:latin typeface="Arial"/>
                <a:cs typeface="Arial"/>
              </a:rPr>
              <a:t>this.</a:t>
            </a:r>
            <a:endParaRPr sz="1800">
              <a:latin typeface="Arial"/>
              <a:cs typeface="Arial"/>
            </a:endParaRPr>
          </a:p>
        </p:txBody>
      </p:sp>
      <p:sp>
        <p:nvSpPr>
          <p:cNvPr id="5" name="object 5"/>
          <p:cNvSpPr txBox="1"/>
          <p:nvPr/>
        </p:nvSpPr>
        <p:spPr>
          <a:xfrm>
            <a:off x="1202853" y="6170161"/>
            <a:ext cx="7578725" cy="1062355"/>
          </a:xfrm>
          <a:prstGeom prst="rect">
            <a:avLst/>
          </a:prstGeom>
        </p:spPr>
        <p:txBody>
          <a:bodyPr wrap="square" lIns="0" tIns="73660" rIns="0" bIns="0" rtlCol="0" vert="horz">
            <a:spAutoFit/>
          </a:bodyPr>
          <a:lstStyle/>
          <a:p>
            <a:pPr marL="380365" marR="30480" indent="-342900">
              <a:lnSpc>
                <a:spcPct val="80000"/>
              </a:lnSpc>
              <a:spcBef>
                <a:spcPts val="580"/>
              </a:spcBef>
              <a:buSzPct val="75000"/>
              <a:buFont typeface="Wingdings"/>
              <a:buChar char=""/>
              <a:tabLst>
                <a:tab pos="380365" algn="l"/>
                <a:tab pos="381000" algn="l"/>
                <a:tab pos="5943600" algn="l"/>
                <a:tab pos="6129020" algn="l"/>
              </a:tabLst>
            </a:pPr>
            <a:r>
              <a:rPr dirty="0" sz="2000" spc="-5" b="1">
                <a:solidFill>
                  <a:srgbClr val="003265"/>
                </a:solidFill>
                <a:latin typeface="Arial"/>
                <a:cs typeface="Arial"/>
              </a:rPr>
              <a:t>Deriving </a:t>
            </a:r>
            <a:r>
              <a:rPr dirty="0" sz="2000" b="1">
                <a:solidFill>
                  <a:srgbClr val="003265"/>
                </a:solidFill>
                <a:latin typeface="Arial"/>
                <a:cs typeface="Arial"/>
              </a:rPr>
              <a:t>Knowledge, Abstracting Knowledge – </a:t>
            </a:r>
            <a:r>
              <a:rPr dirty="0" sz="2000" spc="-5" b="1">
                <a:solidFill>
                  <a:srgbClr val="003265"/>
                </a:solidFill>
                <a:latin typeface="Arial"/>
                <a:cs typeface="Arial"/>
              </a:rPr>
              <a:t>Given </a:t>
            </a:r>
            <a:r>
              <a:rPr dirty="0" sz="2000" b="1">
                <a:solidFill>
                  <a:srgbClr val="003265"/>
                </a:solidFill>
                <a:latin typeface="Arial"/>
                <a:cs typeface="Arial"/>
              </a:rPr>
              <a:t>a set  of </a:t>
            </a:r>
            <a:r>
              <a:rPr dirty="0" sz="2000" spc="-5" b="1">
                <a:solidFill>
                  <a:srgbClr val="003265"/>
                </a:solidFill>
                <a:latin typeface="Arial"/>
                <a:cs typeface="Arial"/>
              </a:rPr>
              <a:t>information, </a:t>
            </a:r>
            <a:r>
              <a:rPr dirty="0" sz="2000" b="1">
                <a:solidFill>
                  <a:srgbClr val="003265"/>
                </a:solidFill>
                <a:latin typeface="Arial"/>
                <a:cs typeface="Arial"/>
              </a:rPr>
              <a:t>can I </a:t>
            </a:r>
            <a:r>
              <a:rPr dirty="0" sz="2000" spc="-5" b="1">
                <a:solidFill>
                  <a:srgbClr val="003265"/>
                </a:solidFill>
                <a:latin typeface="Arial"/>
                <a:cs typeface="Arial"/>
              </a:rPr>
              <a:t>derive</a:t>
            </a:r>
            <a:r>
              <a:rPr dirty="0" sz="2000" spc="10" b="1">
                <a:solidFill>
                  <a:srgbClr val="003265"/>
                </a:solidFill>
                <a:latin typeface="Arial"/>
                <a:cs typeface="Arial"/>
              </a:rPr>
              <a:t> </a:t>
            </a:r>
            <a:r>
              <a:rPr dirty="0" sz="2000" spc="-5" b="1">
                <a:solidFill>
                  <a:srgbClr val="003265"/>
                </a:solidFill>
                <a:latin typeface="Arial"/>
                <a:cs typeface="Arial"/>
              </a:rPr>
              <a:t>new</a:t>
            </a:r>
            <a:r>
              <a:rPr dirty="0" sz="2000" spc="15" b="1">
                <a:solidFill>
                  <a:srgbClr val="003265"/>
                </a:solidFill>
                <a:latin typeface="Arial"/>
                <a:cs typeface="Arial"/>
              </a:rPr>
              <a:t> </a:t>
            </a:r>
            <a:r>
              <a:rPr dirty="0" sz="2000" spc="-5" b="1">
                <a:solidFill>
                  <a:srgbClr val="003265"/>
                </a:solidFill>
                <a:latin typeface="Arial"/>
                <a:cs typeface="Arial"/>
              </a:rPr>
              <a:t>information?	</a:t>
            </a:r>
            <a:r>
              <a:rPr dirty="0" sz="2000" b="1">
                <a:solidFill>
                  <a:srgbClr val="003265"/>
                </a:solidFill>
                <a:latin typeface="Arial"/>
                <a:cs typeface="Arial"/>
              </a:rPr>
              <a:t>Reasoning  </a:t>
            </a:r>
            <a:r>
              <a:rPr dirty="0" sz="2000" spc="-5" b="1">
                <a:solidFill>
                  <a:srgbClr val="003265"/>
                </a:solidFill>
                <a:latin typeface="Arial"/>
                <a:cs typeface="Arial"/>
              </a:rPr>
              <a:t>systems </a:t>
            </a:r>
            <a:r>
              <a:rPr dirty="0" sz="2000" b="1">
                <a:solidFill>
                  <a:srgbClr val="003265"/>
                </a:solidFill>
                <a:latin typeface="Arial"/>
                <a:cs typeface="Arial"/>
              </a:rPr>
              <a:t>and proof </a:t>
            </a:r>
            <a:r>
              <a:rPr dirty="0" sz="2000" spc="-5" b="1">
                <a:solidFill>
                  <a:srgbClr val="003265"/>
                </a:solidFill>
                <a:latin typeface="Arial"/>
                <a:cs typeface="Arial"/>
              </a:rPr>
              <a:t>systems </a:t>
            </a:r>
            <a:r>
              <a:rPr dirty="0" sz="2000" b="1">
                <a:solidFill>
                  <a:srgbClr val="003265"/>
                </a:solidFill>
                <a:latin typeface="Arial"/>
                <a:cs typeface="Arial"/>
              </a:rPr>
              <a:t>attempt to</a:t>
            </a:r>
            <a:r>
              <a:rPr dirty="0" sz="2000" spc="-55" b="1">
                <a:solidFill>
                  <a:srgbClr val="003265"/>
                </a:solidFill>
                <a:latin typeface="Arial"/>
                <a:cs typeface="Arial"/>
              </a:rPr>
              <a:t> </a:t>
            </a:r>
            <a:r>
              <a:rPr dirty="0" sz="2000" b="1">
                <a:solidFill>
                  <a:srgbClr val="003265"/>
                </a:solidFill>
                <a:latin typeface="Arial"/>
                <a:cs typeface="Arial"/>
              </a:rPr>
              <a:t>do this.	Can I</a:t>
            </a:r>
            <a:r>
              <a:rPr dirty="0" sz="2000" spc="-110" b="1">
                <a:solidFill>
                  <a:srgbClr val="003265"/>
                </a:solidFill>
                <a:latin typeface="Arial"/>
                <a:cs typeface="Arial"/>
              </a:rPr>
              <a:t> </a:t>
            </a:r>
            <a:r>
              <a:rPr dirty="0" sz="2000" b="1">
                <a:solidFill>
                  <a:srgbClr val="003265"/>
                </a:solidFill>
                <a:latin typeface="Arial"/>
                <a:cs typeface="Arial"/>
              </a:rPr>
              <a:t>group  </a:t>
            </a:r>
            <a:r>
              <a:rPr dirty="0" sz="2000" spc="-5" b="1">
                <a:solidFill>
                  <a:srgbClr val="003265"/>
                </a:solidFill>
                <a:latin typeface="Arial"/>
                <a:cs typeface="Arial"/>
              </a:rPr>
              <a:t>similar </a:t>
            </a:r>
            <a:r>
              <a:rPr dirty="0" sz="2000" spc="5" b="1">
                <a:solidFill>
                  <a:srgbClr val="003265"/>
                </a:solidFill>
                <a:latin typeface="Arial"/>
                <a:cs typeface="Arial"/>
              </a:rPr>
              <a:t>knowledge </a:t>
            </a:r>
            <a:r>
              <a:rPr dirty="0" sz="2000" spc="-5" b="1">
                <a:solidFill>
                  <a:srgbClr val="003265"/>
                </a:solidFill>
                <a:latin typeface="Arial"/>
                <a:cs typeface="Arial"/>
              </a:rPr>
              <a:t>items </a:t>
            </a:r>
            <a:r>
              <a:rPr dirty="0" sz="2000" b="1">
                <a:solidFill>
                  <a:srgbClr val="003265"/>
                </a:solidFill>
                <a:latin typeface="Arial"/>
                <a:cs typeface="Arial"/>
              </a:rPr>
              <a:t>into a </a:t>
            </a:r>
            <a:r>
              <a:rPr dirty="0" sz="2000" spc="-5" b="1">
                <a:solidFill>
                  <a:srgbClr val="003265"/>
                </a:solidFill>
                <a:latin typeface="Arial"/>
                <a:cs typeface="Arial"/>
              </a:rPr>
              <a:t>more</a:t>
            </a:r>
            <a:r>
              <a:rPr dirty="0" sz="2000" spc="-204" b="1">
                <a:solidFill>
                  <a:srgbClr val="003265"/>
                </a:solidFill>
                <a:latin typeface="Arial"/>
                <a:cs typeface="Arial"/>
              </a:rPr>
              <a:t> </a:t>
            </a:r>
            <a:r>
              <a:rPr dirty="0" sz="2000" spc="-340" b="1">
                <a:solidFill>
                  <a:srgbClr val="003265"/>
                </a:solidFill>
                <a:latin typeface="Arial"/>
                <a:cs typeface="Arial"/>
              </a:rPr>
              <a:t>genera</a:t>
            </a:r>
            <a:r>
              <a:rPr dirty="0" baseline="21825" sz="2100" spc="-509">
                <a:solidFill>
                  <a:srgbClr val="003265"/>
                </a:solidFill>
                <a:latin typeface="Arial"/>
                <a:cs typeface="Arial"/>
              </a:rPr>
              <a:t>M</a:t>
            </a:r>
            <a:r>
              <a:rPr dirty="0" sz="2000" spc="-340" b="1">
                <a:solidFill>
                  <a:srgbClr val="003265"/>
                </a:solidFill>
                <a:latin typeface="Arial"/>
                <a:cs typeface="Arial"/>
              </a:rPr>
              <a:t>l</a:t>
            </a:r>
            <a:r>
              <a:rPr dirty="0" baseline="21825" sz="2100" spc="-509">
                <a:solidFill>
                  <a:srgbClr val="003265"/>
                </a:solidFill>
                <a:latin typeface="Arial"/>
                <a:cs typeface="Arial"/>
              </a:rPr>
              <a:t>ah</a:t>
            </a:r>
            <a:r>
              <a:rPr dirty="0" sz="2000" spc="-340" b="1">
                <a:solidFill>
                  <a:srgbClr val="003265"/>
                </a:solidFill>
                <a:latin typeface="Arial"/>
                <a:cs typeface="Arial"/>
              </a:rPr>
              <a:t>s</a:t>
            </a:r>
            <a:r>
              <a:rPr dirty="0" baseline="21825" sz="2100" spc="-509">
                <a:solidFill>
                  <a:srgbClr val="003265"/>
                </a:solidFill>
                <a:latin typeface="Arial"/>
                <a:cs typeface="Arial"/>
              </a:rPr>
              <a:t>e</a:t>
            </a:r>
            <a:r>
              <a:rPr dirty="0" sz="2000" spc="-340" b="1">
                <a:solidFill>
                  <a:srgbClr val="003265"/>
                </a:solidFill>
                <a:latin typeface="Arial"/>
                <a:cs typeface="Arial"/>
              </a:rPr>
              <a:t>i</a:t>
            </a:r>
            <a:r>
              <a:rPr dirty="0" baseline="21825" sz="2100" spc="-509">
                <a:solidFill>
                  <a:srgbClr val="003265"/>
                </a:solidFill>
                <a:latin typeface="Arial"/>
                <a:cs typeface="Arial"/>
              </a:rPr>
              <a:t>s</a:t>
            </a:r>
            <a:r>
              <a:rPr dirty="0" sz="2000" spc="-340" b="1">
                <a:solidFill>
                  <a:srgbClr val="003265"/>
                </a:solidFill>
                <a:latin typeface="Arial"/>
                <a:cs typeface="Arial"/>
              </a:rPr>
              <a:t>n</a:t>
            </a:r>
            <a:r>
              <a:rPr dirty="0" baseline="21825" sz="2100" spc="-509">
                <a:solidFill>
                  <a:srgbClr val="003265"/>
                </a:solidFill>
                <a:latin typeface="Arial"/>
                <a:cs typeface="Arial"/>
              </a:rPr>
              <a:t>h</a:t>
            </a:r>
            <a:r>
              <a:rPr dirty="0" sz="2000" spc="-340" b="1">
                <a:solidFill>
                  <a:srgbClr val="003265"/>
                </a:solidFill>
                <a:latin typeface="Arial"/>
                <a:cs typeface="Arial"/>
              </a:rPr>
              <a:t>g</a:t>
            </a:r>
            <a:r>
              <a:rPr dirty="0" baseline="21825" sz="2100" spc="-509">
                <a:solidFill>
                  <a:srgbClr val="003265"/>
                </a:solidFill>
                <a:latin typeface="Arial"/>
                <a:cs typeface="Arial"/>
              </a:rPr>
              <a:t>M</a:t>
            </a:r>
            <a:r>
              <a:rPr dirty="0" sz="2000" spc="-340" b="1">
                <a:solidFill>
                  <a:srgbClr val="003265"/>
                </a:solidFill>
                <a:latin typeface="Arial"/>
                <a:cs typeface="Arial"/>
              </a:rPr>
              <a:t>l</a:t>
            </a:r>
            <a:r>
              <a:rPr dirty="0" baseline="21825" sz="2100" spc="-509">
                <a:solidFill>
                  <a:srgbClr val="003265"/>
                </a:solidFill>
                <a:latin typeface="Arial"/>
                <a:cs typeface="Arial"/>
              </a:rPr>
              <a:t>a</a:t>
            </a:r>
            <a:r>
              <a:rPr dirty="0" sz="2000" spc="-340" b="1">
                <a:solidFill>
                  <a:srgbClr val="003265"/>
                </a:solidFill>
                <a:latin typeface="Arial"/>
                <a:cs typeface="Arial"/>
              </a:rPr>
              <a:t>e</a:t>
            </a:r>
            <a:r>
              <a:rPr dirty="0" baseline="21825" sz="2100" spc="-509">
                <a:solidFill>
                  <a:srgbClr val="003265"/>
                </a:solidFill>
                <a:latin typeface="Arial"/>
                <a:cs typeface="Arial"/>
              </a:rPr>
              <a:t>ur</a:t>
            </a:r>
            <a:r>
              <a:rPr dirty="0" sz="2000" spc="-340" b="1">
                <a:solidFill>
                  <a:srgbClr val="003265"/>
                </a:solidFill>
                <a:latin typeface="Arial"/>
                <a:cs typeface="Arial"/>
              </a:rPr>
              <a:t>i</a:t>
            </a:r>
            <a:r>
              <a:rPr dirty="0" baseline="21825" sz="2100" spc="-509">
                <a:solidFill>
                  <a:srgbClr val="003265"/>
                </a:solidFill>
                <a:latin typeface="Arial"/>
                <a:cs typeface="Arial"/>
              </a:rPr>
              <a:t>y</a:t>
            </a:r>
            <a:r>
              <a:rPr dirty="0" sz="2000" spc="-340" b="1">
                <a:solidFill>
                  <a:srgbClr val="003265"/>
                </a:solidFill>
                <a:latin typeface="Arial"/>
                <a:cs typeface="Arial"/>
              </a:rPr>
              <a:t>t</a:t>
            </a:r>
            <a:r>
              <a:rPr dirty="0" baseline="21825" sz="2100" spc="-509">
                <a:solidFill>
                  <a:srgbClr val="003265"/>
                </a:solidFill>
                <a:latin typeface="Arial"/>
                <a:cs typeface="Arial"/>
              </a:rPr>
              <a:t>a</a:t>
            </a:r>
            <a:r>
              <a:rPr dirty="0" sz="2000" spc="-340" b="1">
                <a:solidFill>
                  <a:srgbClr val="003265"/>
                </a:solidFill>
                <a:latin typeface="Arial"/>
                <a:cs typeface="Arial"/>
              </a:rPr>
              <a:t>e</a:t>
            </a:r>
            <a:r>
              <a:rPr dirty="0" baseline="21825" sz="2100" spc="-509">
                <a:solidFill>
                  <a:srgbClr val="003265"/>
                </a:solidFill>
                <a:latin typeface="Arial"/>
                <a:cs typeface="Arial"/>
              </a:rPr>
              <a:t>,N</a:t>
            </a:r>
            <a:r>
              <a:rPr dirty="0" sz="2000" spc="-340" b="1">
                <a:solidFill>
                  <a:srgbClr val="003265"/>
                </a:solidFill>
                <a:latin typeface="Arial"/>
                <a:cs typeface="Arial"/>
              </a:rPr>
              <a:t>m</a:t>
            </a:r>
            <a:r>
              <a:rPr dirty="0" baseline="21825" sz="2100" spc="-509">
                <a:solidFill>
                  <a:srgbClr val="003265"/>
                </a:solidFill>
                <a:latin typeface="Arial"/>
                <a:cs typeface="Arial"/>
              </a:rPr>
              <a:t>M</a:t>
            </a:r>
            <a:r>
              <a:rPr dirty="0" sz="2000" spc="-340" b="1">
                <a:solidFill>
                  <a:srgbClr val="003265"/>
                </a:solidFill>
                <a:latin typeface="Arial"/>
                <a:cs typeface="Arial"/>
              </a:rPr>
              <a:t>?</a:t>
            </a:r>
            <a:r>
              <a:rPr dirty="0" baseline="21825" sz="2100" spc="-509">
                <a:solidFill>
                  <a:srgbClr val="003265"/>
                </a:solidFill>
                <a:latin typeface="Arial"/>
                <a:cs typeface="Arial"/>
              </a:rPr>
              <a:t>IMS</a:t>
            </a:r>
            <a:endParaRPr baseline="21825" sz="2100">
              <a:latin typeface="Arial"/>
              <a:cs typeface="Arial"/>
            </a:endParaRPr>
          </a:p>
        </p:txBody>
      </p:sp>
      <p:sp>
        <p:nvSpPr>
          <p:cNvPr id="6" name="object 6"/>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72</a:t>
            </a:r>
            <a:endParaRPr sz="260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863694"/>
            <a:ext cx="4711065" cy="391160"/>
          </a:xfrm>
          <a:prstGeom prst="rect"/>
        </p:spPr>
        <p:txBody>
          <a:bodyPr wrap="square" lIns="0" tIns="12700" rIns="0" bIns="0" rtlCol="0" vert="horz">
            <a:spAutoFit/>
          </a:bodyPr>
          <a:lstStyle/>
          <a:p>
            <a:pPr marL="12700">
              <a:lnSpc>
                <a:spcPct val="100000"/>
              </a:lnSpc>
              <a:spcBef>
                <a:spcPts val="100"/>
              </a:spcBef>
            </a:pPr>
            <a:r>
              <a:rPr dirty="0" sz="2400" spc="-5"/>
              <a:t>Artificial Intelligence</a:t>
            </a:r>
            <a:r>
              <a:rPr dirty="0" sz="2400" spc="-60"/>
              <a:t> </a:t>
            </a:r>
            <a:r>
              <a:rPr dirty="0" sz="2400" spc="-5"/>
              <a:t>Challenges</a:t>
            </a:r>
            <a:endParaRPr sz="2400"/>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075864" y="2721650"/>
            <a:ext cx="7592695" cy="3702050"/>
          </a:xfrm>
          <a:prstGeom prst="rect">
            <a:avLst/>
          </a:prstGeom>
        </p:spPr>
        <p:txBody>
          <a:bodyPr wrap="square" lIns="0" tIns="67310" rIns="0" bIns="0" rtlCol="0" vert="horz">
            <a:spAutoFit/>
          </a:bodyPr>
          <a:lstStyle/>
          <a:p>
            <a:pPr marL="354965" marR="220345" indent="-342900">
              <a:lnSpc>
                <a:spcPct val="80000"/>
              </a:lnSpc>
              <a:spcBef>
                <a:spcPts val="530"/>
              </a:spcBef>
              <a:buSzPct val="75000"/>
              <a:buFont typeface="Wingdings"/>
              <a:buChar char=""/>
              <a:tabLst>
                <a:tab pos="354965" algn="l"/>
                <a:tab pos="355600" algn="l"/>
              </a:tabLst>
            </a:pPr>
            <a:r>
              <a:rPr dirty="0" sz="1800" spc="-10" b="1">
                <a:solidFill>
                  <a:srgbClr val="003265"/>
                </a:solidFill>
                <a:latin typeface="Arial"/>
                <a:cs typeface="Arial"/>
              </a:rPr>
              <a:t>Adaptation </a:t>
            </a:r>
            <a:r>
              <a:rPr dirty="0" sz="1800" b="1">
                <a:solidFill>
                  <a:srgbClr val="003265"/>
                </a:solidFill>
                <a:latin typeface="Arial"/>
                <a:cs typeface="Arial"/>
              </a:rPr>
              <a:t>– </a:t>
            </a:r>
            <a:r>
              <a:rPr dirty="0" sz="1800" spc="-5" b="1">
                <a:solidFill>
                  <a:srgbClr val="003265"/>
                </a:solidFill>
                <a:latin typeface="Arial"/>
                <a:cs typeface="Arial"/>
              </a:rPr>
              <a:t>How </a:t>
            </a:r>
            <a:r>
              <a:rPr dirty="0" sz="1800" spc="-10" b="1">
                <a:solidFill>
                  <a:srgbClr val="003265"/>
                </a:solidFill>
                <a:latin typeface="Arial"/>
                <a:cs typeface="Arial"/>
              </a:rPr>
              <a:t>can </a:t>
            </a:r>
            <a:r>
              <a:rPr dirty="0" sz="1800" b="1">
                <a:solidFill>
                  <a:srgbClr val="003265"/>
                </a:solidFill>
                <a:latin typeface="Arial"/>
                <a:cs typeface="Arial"/>
              </a:rPr>
              <a:t>I </a:t>
            </a:r>
            <a:r>
              <a:rPr dirty="0" sz="1800" spc="-5" b="1">
                <a:solidFill>
                  <a:srgbClr val="003265"/>
                </a:solidFill>
                <a:latin typeface="Arial"/>
                <a:cs typeface="Arial"/>
              </a:rPr>
              <a:t>use </a:t>
            </a:r>
            <a:r>
              <a:rPr dirty="0" sz="1800" spc="5" b="1">
                <a:solidFill>
                  <a:srgbClr val="003265"/>
                </a:solidFill>
                <a:latin typeface="Arial"/>
                <a:cs typeface="Arial"/>
              </a:rPr>
              <a:t>what </a:t>
            </a:r>
            <a:r>
              <a:rPr dirty="0" sz="1800" b="1">
                <a:solidFill>
                  <a:srgbClr val="003265"/>
                </a:solidFill>
                <a:latin typeface="Arial"/>
                <a:cs typeface="Arial"/>
              </a:rPr>
              <a:t>I </a:t>
            </a:r>
            <a:r>
              <a:rPr dirty="0" sz="1800" spc="-5" b="1">
                <a:solidFill>
                  <a:srgbClr val="003265"/>
                </a:solidFill>
                <a:latin typeface="Arial"/>
                <a:cs typeface="Arial"/>
              </a:rPr>
              <a:t>know </a:t>
            </a:r>
            <a:r>
              <a:rPr dirty="0" sz="1800" b="1">
                <a:solidFill>
                  <a:srgbClr val="003265"/>
                </a:solidFill>
                <a:latin typeface="Arial"/>
                <a:cs typeface="Arial"/>
              </a:rPr>
              <a:t>in </a:t>
            </a:r>
            <a:r>
              <a:rPr dirty="0" sz="1800" spc="-5" b="1">
                <a:solidFill>
                  <a:srgbClr val="003265"/>
                </a:solidFill>
                <a:latin typeface="Arial"/>
                <a:cs typeface="Arial"/>
              </a:rPr>
              <a:t>new situations? What  constitutes </a:t>
            </a:r>
            <a:r>
              <a:rPr dirty="0" sz="1800" b="1">
                <a:solidFill>
                  <a:srgbClr val="003265"/>
                </a:solidFill>
                <a:latin typeface="Arial"/>
                <a:cs typeface="Arial"/>
              </a:rPr>
              <a:t>a </a:t>
            </a:r>
            <a:r>
              <a:rPr dirty="0" sz="1800" spc="-5" b="1">
                <a:solidFill>
                  <a:srgbClr val="003265"/>
                </a:solidFill>
                <a:latin typeface="Arial"/>
                <a:cs typeface="Arial"/>
              </a:rPr>
              <a:t>new</a:t>
            </a:r>
            <a:r>
              <a:rPr dirty="0" sz="1800" spc="-25" b="1">
                <a:solidFill>
                  <a:srgbClr val="003265"/>
                </a:solidFill>
                <a:latin typeface="Arial"/>
                <a:cs typeface="Arial"/>
              </a:rPr>
              <a:t> </a:t>
            </a:r>
            <a:r>
              <a:rPr dirty="0" sz="1800" spc="-5" b="1">
                <a:solidFill>
                  <a:srgbClr val="003265"/>
                </a:solidFill>
                <a:latin typeface="Arial"/>
                <a:cs typeface="Arial"/>
              </a:rPr>
              <a:t>situation?</a:t>
            </a:r>
            <a:endParaRPr sz="1800">
              <a:latin typeface="Arial"/>
              <a:cs typeface="Arial"/>
            </a:endParaRPr>
          </a:p>
          <a:p>
            <a:pPr>
              <a:lnSpc>
                <a:spcPct val="100000"/>
              </a:lnSpc>
              <a:spcBef>
                <a:spcPts val="5"/>
              </a:spcBef>
              <a:buClr>
                <a:srgbClr val="003265"/>
              </a:buClr>
              <a:buFont typeface="Wingdings"/>
              <a:buChar char=""/>
            </a:pPr>
            <a:endParaRPr sz="2250">
              <a:latin typeface="Arial"/>
              <a:cs typeface="Arial"/>
            </a:endParaRPr>
          </a:p>
          <a:p>
            <a:pPr marL="354965" marR="5080" indent="-342900">
              <a:lnSpc>
                <a:spcPct val="80000"/>
              </a:lnSpc>
              <a:buSzPct val="75000"/>
              <a:buFont typeface="Wingdings"/>
              <a:buChar char=""/>
              <a:tabLst>
                <a:tab pos="354965" algn="l"/>
                <a:tab pos="355600" algn="l"/>
              </a:tabLst>
            </a:pPr>
            <a:r>
              <a:rPr dirty="0" sz="1800" spc="-5" b="1">
                <a:solidFill>
                  <a:srgbClr val="003265"/>
                </a:solidFill>
                <a:latin typeface="Arial"/>
                <a:cs typeface="Arial"/>
              </a:rPr>
              <a:t>Sensing </a:t>
            </a:r>
            <a:r>
              <a:rPr dirty="0" sz="1800" b="1">
                <a:solidFill>
                  <a:srgbClr val="003265"/>
                </a:solidFill>
                <a:latin typeface="Arial"/>
                <a:cs typeface="Arial"/>
              </a:rPr>
              <a:t>– </a:t>
            </a:r>
            <a:r>
              <a:rPr dirty="0" sz="1800" spc="-5" b="1">
                <a:solidFill>
                  <a:srgbClr val="003265"/>
                </a:solidFill>
                <a:latin typeface="Arial"/>
                <a:cs typeface="Arial"/>
              </a:rPr>
              <a:t>Sensing </a:t>
            </a:r>
            <a:r>
              <a:rPr dirty="0" sz="1800" b="1">
                <a:solidFill>
                  <a:srgbClr val="003265"/>
                </a:solidFill>
                <a:latin typeface="Arial"/>
                <a:cs typeface="Arial"/>
              </a:rPr>
              <a:t>is the </a:t>
            </a:r>
            <a:r>
              <a:rPr dirty="0" sz="1800" spc="-5" b="1">
                <a:solidFill>
                  <a:srgbClr val="003265"/>
                </a:solidFill>
                <a:latin typeface="Arial"/>
                <a:cs typeface="Arial"/>
              </a:rPr>
              <a:t>ability </a:t>
            </a:r>
            <a:r>
              <a:rPr dirty="0" sz="1800" b="1">
                <a:solidFill>
                  <a:srgbClr val="003265"/>
                </a:solidFill>
                <a:latin typeface="Arial"/>
                <a:cs typeface="Arial"/>
              </a:rPr>
              <a:t>to </a:t>
            </a:r>
            <a:r>
              <a:rPr dirty="0" sz="1800" spc="-5" b="1">
                <a:solidFill>
                  <a:srgbClr val="003265"/>
                </a:solidFill>
                <a:latin typeface="Arial"/>
                <a:cs typeface="Arial"/>
              </a:rPr>
              <a:t>take </a:t>
            </a:r>
            <a:r>
              <a:rPr dirty="0" sz="1800" b="1">
                <a:solidFill>
                  <a:srgbClr val="003265"/>
                </a:solidFill>
                <a:latin typeface="Arial"/>
                <a:cs typeface="Arial"/>
              </a:rPr>
              <a:t>in </a:t>
            </a:r>
            <a:r>
              <a:rPr dirty="0" sz="1800" spc="-5" b="1">
                <a:solidFill>
                  <a:srgbClr val="003265"/>
                </a:solidFill>
                <a:latin typeface="Arial"/>
                <a:cs typeface="Arial"/>
              </a:rPr>
              <a:t>information from </a:t>
            </a:r>
            <a:r>
              <a:rPr dirty="0" sz="1800" b="1">
                <a:solidFill>
                  <a:srgbClr val="003265"/>
                </a:solidFill>
                <a:latin typeface="Arial"/>
                <a:cs typeface="Arial"/>
              </a:rPr>
              <a:t>the  </a:t>
            </a:r>
            <a:r>
              <a:rPr dirty="0" sz="1800" spc="5" b="1">
                <a:solidFill>
                  <a:srgbClr val="003265"/>
                </a:solidFill>
                <a:latin typeface="Arial"/>
                <a:cs typeface="Arial"/>
              </a:rPr>
              <a:t>world </a:t>
            </a:r>
            <a:r>
              <a:rPr dirty="0" sz="1800" spc="-5" b="1">
                <a:solidFill>
                  <a:srgbClr val="003265"/>
                </a:solidFill>
                <a:latin typeface="Arial"/>
                <a:cs typeface="Arial"/>
              </a:rPr>
              <a:t>around you. Virtually all computer </a:t>
            </a:r>
            <a:r>
              <a:rPr dirty="0" sz="1800" spc="-10" b="1">
                <a:solidFill>
                  <a:srgbClr val="003265"/>
                </a:solidFill>
                <a:latin typeface="Arial"/>
                <a:cs typeface="Arial"/>
              </a:rPr>
              <a:t>systems </a:t>
            </a:r>
            <a:r>
              <a:rPr dirty="0" sz="1800" spc="-5" b="1">
                <a:solidFill>
                  <a:srgbClr val="003265"/>
                </a:solidFill>
                <a:latin typeface="Arial"/>
                <a:cs typeface="Arial"/>
              </a:rPr>
              <a:t>“Sense” 1’s and  0’s through </a:t>
            </a:r>
            <a:r>
              <a:rPr dirty="0" sz="1800" spc="-10" b="1">
                <a:solidFill>
                  <a:srgbClr val="003265"/>
                </a:solidFill>
                <a:latin typeface="Arial"/>
                <a:cs typeface="Arial"/>
              </a:rPr>
              <a:t>keyboard, </a:t>
            </a:r>
            <a:r>
              <a:rPr dirty="0" sz="1800" spc="-5" b="1">
                <a:solidFill>
                  <a:srgbClr val="003265"/>
                </a:solidFill>
                <a:latin typeface="Arial"/>
                <a:cs typeface="Arial"/>
              </a:rPr>
              <a:t>mouse, and </a:t>
            </a:r>
            <a:r>
              <a:rPr dirty="0" sz="1800" spc="-10" b="1">
                <a:solidFill>
                  <a:srgbClr val="003265"/>
                </a:solidFill>
                <a:latin typeface="Arial"/>
                <a:cs typeface="Arial"/>
              </a:rPr>
              <a:t>serial</a:t>
            </a:r>
            <a:r>
              <a:rPr dirty="0" sz="1800" spc="35" b="1">
                <a:solidFill>
                  <a:srgbClr val="003265"/>
                </a:solidFill>
                <a:latin typeface="Arial"/>
                <a:cs typeface="Arial"/>
              </a:rPr>
              <a:t> </a:t>
            </a:r>
            <a:r>
              <a:rPr dirty="0" sz="1800" spc="-5" b="1">
                <a:solidFill>
                  <a:srgbClr val="003265"/>
                </a:solidFill>
                <a:latin typeface="Arial"/>
                <a:cs typeface="Arial"/>
              </a:rPr>
              <a:t>port.</a:t>
            </a:r>
            <a:endParaRPr sz="1800">
              <a:latin typeface="Arial"/>
              <a:cs typeface="Arial"/>
            </a:endParaRPr>
          </a:p>
          <a:p>
            <a:pPr>
              <a:lnSpc>
                <a:spcPct val="100000"/>
              </a:lnSpc>
              <a:spcBef>
                <a:spcPts val="5"/>
              </a:spcBef>
              <a:buClr>
                <a:srgbClr val="003265"/>
              </a:buClr>
              <a:buFont typeface="Wingdings"/>
              <a:buChar char=""/>
            </a:pPr>
            <a:endParaRPr sz="2250">
              <a:latin typeface="Arial"/>
              <a:cs typeface="Arial"/>
            </a:endParaRPr>
          </a:p>
          <a:p>
            <a:pPr marL="354965" marR="118745" indent="-342900">
              <a:lnSpc>
                <a:spcPct val="80000"/>
              </a:lnSpc>
              <a:buSzPct val="75000"/>
              <a:buFont typeface="Wingdings"/>
              <a:buChar char=""/>
              <a:tabLst>
                <a:tab pos="354965" algn="l"/>
                <a:tab pos="355600" algn="l"/>
                <a:tab pos="4163695" algn="l"/>
              </a:tabLst>
            </a:pPr>
            <a:r>
              <a:rPr dirty="0" sz="1800" spc="-5" b="1">
                <a:solidFill>
                  <a:srgbClr val="003265"/>
                </a:solidFill>
                <a:latin typeface="Arial"/>
                <a:cs typeface="Arial"/>
              </a:rPr>
              <a:t>Perception </a:t>
            </a:r>
            <a:r>
              <a:rPr dirty="0" sz="1800" b="1">
                <a:solidFill>
                  <a:srgbClr val="003265"/>
                </a:solidFill>
                <a:latin typeface="Arial"/>
                <a:cs typeface="Arial"/>
              </a:rPr>
              <a:t>– </a:t>
            </a:r>
            <a:r>
              <a:rPr dirty="0" sz="1800" spc="-5" b="1">
                <a:solidFill>
                  <a:srgbClr val="003265"/>
                </a:solidFill>
                <a:latin typeface="Arial"/>
                <a:cs typeface="Arial"/>
              </a:rPr>
              <a:t>Perception </a:t>
            </a:r>
            <a:r>
              <a:rPr dirty="0" sz="1800" b="1">
                <a:solidFill>
                  <a:srgbClr val="003265"/>
                </a:solidFill>
                <a:latin typeface="Arial"/>
                <a:cs typeface="Arial"/>
              </a:rPr>
              <a:t>is </a:t>
            </a:r>
            <a:r>
              <a:rPr dirty="0" sz="1800" spc="-5" b="1">
                <a:solidFill>
                  <a:srgbClr val="003265"/>
                </a:solidFill>
                <a:latin typeface="Arial"/>
                <a:cs typeface="Arial"/>
              </a:rPr>
              <a:t>related </a:t>
            </a:r>
            <a:r>
              <a:rPr dirty="0" sz="1800" b="1">
                <a:solidFill>
                  <a:srgbClr val="003265"/>
                </a:solidFill>
                <a:latin typeface="Arial"/>
                <a:cs typeface="Arial"/>
              </a:rPr>
              <a:t>to </a:t>
            </a:r>
            <a:r>
              <a:rPr dirty="0" sz="1800" spc="-5" b="1">
                <a:solidFill>
                  <a:srgbClr val="003265"/>
                </a:solidFill>
                <a:latin typeface="Arial"/>
                <a:cs typeface="Arial"/>
              </a:rPr>
              <a:t>sensing, </a:t>
            </a:r>
            <a:r>
              <a:rPr dirty="0" sz="1800" b="1">
                <a:solidFill>
                  <a:srgbClr val="003265"/>
                </a:solidFill>
                <a:latin typeface="Arial"/>
                <a:cs typeface="Arial"/>
              </a:rPr>
              <a:t>in </a:t>
            </a:r>
            <a:r>
              <a:rPr dirty="0" sz="1800" spc="-5" b="1">
                <a:solidFill>
                  <a:srgbClr val="003265"/>
                </a:solidFill>
                <a:latin typeface="Arial"/>
                <a:cs typeface="Arial"/>
              </a:rPr>
              <a:t>that </a:t>
            </a:r>
            <a:r>
              <a:rPr dirty="0" sz="1800" b="1">
                <a:solidFill>
                  <a:srgbClr val="003265"/>
                </a:solidFill>
                <a:latin typeface="Arial"/>
                <a:cs typeface="Arial"/>
              </a:rPr>
              <a:t>the </a:t>
            </a:r>
            <a:r>
              <a:rPr dirty="0" sz="1800" spc="-5" b="1">
                <a:solidFill>
                  <a:srgbClr val="003265"/>
                </a:solidFill>
                <a:latin typeface="Arial"/>
                <a:cs typeface="Arial"/>
              </a:rPr>
              <a:t>meaning  </a:t>
            </a:r>
            <a:r>
              <a:rPr dirty="0" sz="1800" b="1">
                <a:solidFill>
                  <a:srgbClr val="003265"/>
                </a:solidFill>
                <a:latin typeface="Arial"/>
                <a:cs typeface="Arial"/>
              </a:rPr>
              <a:t>of the thing </a:t>
            </a:r>
            <a:r>
              <a:rPr dirty="0" sz="1800" spc="-10" b="1">
                <a:solidFill>
                  <a:srgbClr val="003265"/>
                </a:solidFill>
                <a:latin typeface="Arial"/>
                <a:cs typeface="Arial"/>
              </a:rPr>
              <a:t>sensed</a:t>
            </a:r>
            <a:r>
              <a:rPr dirty="0" sz="1800" spc="-5" b="1">
                <a:solidFill>
                  <a:srgbClr val="003265"/>
                </a:solidFill>
                <a:latin typeface="Arial"/>
                <a:cs typeface="Arial"/>
              </a:rPr>
              <a:t> </a:t>
            </a:r>
            <a:r>
              <a:rPr dirty="0" sz="1800" b="1">
                <a:solidFill>
                  <a:srgbClr val="003265"/>
                </a:solidFill>
                <a:latin typeface="Arial"/>
                <a:cs typeface="Arial"/>
              </a:rPr>
              <a:t>is</a:t>
            </a:r>
            <a:r>
              <a:rPr dirty="0" sz="1800" spc="-10" b="1">
                <a:solidFill>
                  <a:srgbClr val="003265"/>
                </a:solidFill>
                <a:latin typeface="Arial"/>
                <a:cs typeface="Arial"/>
              </a:rPr>
              <a:t> discovered.	</a:t>
            </a:r>
            <a:r>
              <a:rPr dirty="0" sz="1800" spc="-15" b="1">
                <a:solidFill>
                  <a:srgbClr val="003265"/>
                </a:solidFill>
                <a:latin typeface="Arial"/>
                <a:cs typeface="Arial"/>
              </a:rPr>
              <a:t>Auto</a:t>
            </a:r>
            <a:r>
              <a:rPr dirty="0" sz="1800" spc="40" b="1">
                <a:solidFill>
                  <a:srgbClr val="003265"/>
                </a:solidFill>
                <a:latin typeface="Arial"/>
                <a:cs typeface="Arial"/>
              </a:rPr>
              <a:t> </a:t>
            </a:r>
            <a:r>
              <a:rPr dirty="0" sz="1800" spc="-10" b="1">
                <a:solidFill>
                  <a:srgbClr val="003265"/>
                </a:solidFill>
                <a:latin typeface="Arial"/>
                <a:cs typeface="Arial"/>
              </a:rPr>
              <a:t>example.</a:t>
            </a:r>
            <a:endParaRPr sz="1800">
              <a:latin typeface="Arial"/>
              <a:cs typeface="Arial"/>
            </a:endParaRPr>
          </a:p>
          <a:p>
            <a:pPr>
              <a:lnSpc>
                <a:spcPct val="100000"/>
              </a:lnSpc>
              <a:spcBef>
                <a:spcPts val="30"/>
              </a:spcBef>
              <a:buClr>
                <a:srgbClr val="003265"/>
              </a:buClr>
              <a:buFont typeface="Wingdings"/>
              <a:buChar char=""/>
            </a:pPr>
            <a:endParaRPr sz="1850">
              <a:latin typeface="Arial"/>
              <a:cs typeface="Arial"/>
            </a:endParaRPr>
          </a:p>
          <a:p>
            <a:pPr marL="354965" indent="-342900">
              <a:lnSpc>
                <a:spcPct val="100000"/>
              </a:lnSpc>
              <a:buSzPct val="75000"/>
              <a:buFont typeface="Wingdings"/>
              <a:buChar char=""/>
              <a:tabLst>
                <a:tab pos="354965" algn="l"/>
                <a:tab pos="355600" algn="l"/>
              </a:tabLst>
            </a:pPr>
            <a:r>
              <a:rPr dirty="0" sz="1800" spc="-5" b="1">
                <a:solidFill>
                  <a:srgbClr val="003265"/>
                </a:solidFill>
                <a:latin typeface="Arial"/>
                <a:cs typeface="Arial"/>
              </a:rPr>
              <a:t>Emotional Intelligence</a:t>
            </a:r>
            <a:r>
              <a:rPr dirty="0" sz="1800" spc="-50" b="1">
                <a:solidFill>
                  <a:srgbClr val="003265"/>
                </a:solidFill>
                <a:latin typeface="Arial"/>
                <a:cs typeface="Arial"/>
              </a:rPr>
              <a:t> </a:t>
            </a:r>
            <a:r>
              <a:rPr dirty="0" sz="1800" b="1">
                <a:solidFill>
                  <a:srgbClr val="003265"/>
                </a:solidFill>
                <a:latin typeface="Arial"/>
                <a:cs typeface="Arial"/>
              </a:rPr>
              <a:t>–</a:t>
            </a:r>
            <a:endParaRPr sz="1800">
              <a:latin typeface="Arial"/>
              <a:cs typeface="Arial"/>
            </a:endParaRPr>
          </a:p>
          <a:p>
            <a:pPr lvl="1" marL="756285" indent="-287655">
              <a:lnSpc>
                <a:spcPct val="100000"/>
              </a:lnSpc>
              <a:spcBef>
                <a:spcPts val="10"/>
              </a:spcBef>
              <a:buSzPct val="75000"/>
              <a:buFont typeface="Arial"/>
              <a:buChar char="–"/>
              <a:tabLst>
                <a:tab pos="756285" algn="l"/>
                <a:tab pos="756920" algn="l"/>
              </a:tabLst>
            </a:pPr>
            <a:r>
              <a:rPr dirty="0" sz="1600" b="1">
                <a:solidFill>
                  <a:srgbClr val="003265"/>
                </a:solidFill>
                <a:latin typeface="Arial"/>
                <a:cs typeface="Arial"/>
              </a:rPr>
              <a:t>“I </a:t>
            </a:r>
            <a:r>
              <a:rPr dirty="0" sz="1600" spc="-5" b="1">
                <a:solidFill>
                  <a:srgbClr val="003265"/>
                </a:solidFill>
                <a:latin typeface="Arial"/>
                <a:cs typeface="Arial"/>
              </a:rPr>
              <a:t>think therefore I am.” Renee Descartes, </a:t>
            </a:r>
            <a:r>
              <a:rPr dirty="0" sz="1600" spc="-10" b="1">
                <a:solidFill>
                  <a:srgbClr val="003265"/>
                </a:solidFill>
                <a:latin typeface="Arial"/>
                <a:cs typeface="Arial"/>
              </a:rPr>
              <a:t>about</a:t>
            </a:r>
            <a:r>
              <a:rPr dirty="0" sz="1600" spc="140" b="1">
                <a:solidFill>
                  <a:srgbClr val="003265"/>
                </a:solidFill>
                <a:latin typeface="Arial"/>
                <a:cs typeface="Arial"/>
              </a:rPr>
              <a:t> </a:t>
            </a:r>
            <a:r>
              <a:rPr dirty="0" sz="1600" spc="-5" b="1">
                <a:solidFill>
                  <a:srgbClr val="003265"/>
                </a:solidFill>
                <a:latin typeface="Arial"/>
                <a:cs typeface="Arial"/>
              </a:rPr>
              <a:t>1640.</a:t>
            </a:r>
            <a:endParaRPr sz="1600">
              <a:latin typeface="Arial"/>
              <a:cs typeface="Arial"/>
            </a:endParaRPr>
          </a:p>
          <a:p>
            <a:pPr lvl="1" marL="756285" marR="153035" indent="-287020">
              <a:lnSpc>
                <a:spcPct val="80000"/>
              </a:lnSpc>
              <a:spcBef>
                <a:spcPts val="384"/>
              </a:spcBef>
              <a:buSzPct val="75000"/>
              <a:buFont typeface="Arial"/>
              <a:buChar char="–"/>
              <a:tabLst>
                <a:tab pos="756285" algn="l"/>
                <a:tab pos="756920" algn="l"/>
              </a:tabLst>
            </a:pPr>
            <a:r>
              <a:rPr dirty="0" sz="1600" spc="-5" b="1">
                <a:solidFill>
                  <a:srgbClr val="003265"/>
                </a:solidFill>
                <a:latin typeface="Arial"/>
                <a:cs typeface="Arial"/>
              </a:rPr>
              <a:t>“Descartes Error” is a </a:t>
            </a:r>
            <a:r>
              <a:rPr dirty="0" sz="1600" spc="-10" b="1">
                <a:solidFill>
                  <a:srgbClr val="003265"/>
                </a:solidFill>
                <a:latin typeface="Arial"/>
                <a:cs typeface="Arial"/>
              </a:rPr>
              <a:t>book </a:t>
            </a:r>
            <a:r>
              <a:rPr dirty="0" sz="1600" spc="-5" b="1">
                <a:solidFill>
                  <a:srgbClr val="003265"/>
                </a:solidFill>
                <a:latin typeface="Arial"/>
                <a:cs typeface="Arial"/>
              </a:rPr>
              <a:t>by </a:t>
            </a:r>
            <a:r>
              <a:rPr dirty="0" sz="1600" spc="-10" b="1">
                <a:solidFill>
                  <a:srgbClr val="003265"/>
                </a:solidFill>
                <a:latin typeface="Arial"/>
                <a:cs typeface="Arial"/>
              </a:rPr>
              <a:t>Antonio </a:t>
            </a:r>
            <a:r>
              <a:rPr dirty="0" sz="1600" spc="-5" b="1">
                <a:solidFill>
                  <a:srgbClr val="003265"/>
                </a:solidFill>
                <a:latin typeface="Arial"/>
                <a:cs typeface="Arial"/>
              </a:rPr>
              <a:t>R Damasio, 1995, in </a:t>
            </a:r>
            <a:r>
              <a:rPr dirty="0" sz="1600" b="1">
                <a:solidFill>
                  <a:srgbClr val="003265"/>
                </a:solidFill>
                <a:latin typeface="Arial"/>
                <a:cs typeface="Arial"/>
              </a:rPr>
              <a:t>which </a:t>
            </a:r>
            <a:r>
              <a:rPr dirty="0" sz="1600" spc="-5" b="1">
                <a:solidFill>
                  <a:srgbClr val="003265"/>
                </a:solidFill>
                <a:latin typeface="Arial"/>
                <a:cs typeface="Arial"/>
              </a:rPr>
              <a:t>he  proposes that traditional rational </a:t>
            </a:r>
            <a:r>
              <a:rPr dirty="0" sz="1600" spc="-10" b="1">
                <a:solidFill>
                  <a:srgbClr val="003265"/>
                </a:solidFill>
                <a:latin typeface="Arial"/>
                <a:cs typeface="Arial"/>
              </a:rPr>
              <a:t>thought </a:t>
            </a:r>
            <a:r>
              <a:rPr dirty="0" sz="1600" b="1">
                <a:solidFill>
                  <a:srgbClr val="003265"/>
                </a:solidFill>
                <a:latin typeface="Arial"/>
                <a:cs typeface="Arial"/>
              </a:rPr>
              <a:t>without </a:t>
            </a:r>
            <a:r>
              <a:rPr dirty="0" sz="1600" spc="-5" b="1">
                <a:solidFill>
                  <a:srgbClr val="003265"/>
                </a:solidFill>
                <a:latin typeface="Arial"/>
                <a:cs typeface="Arial"/>
              </a:rPr>
              <a:t>emotional content  fails to create intelligent</a:t>
            </a:r>
            <a:r>
              <a:rPr dirty="0" sz="1600" spc="105" b="1">
                <a:solidFill>
                  <a:srgbClr val="003265"/>
                </a:solidFill>
                <a:latin typeface="Arial"/>
                <a:cs typeface="Arial"/>
              </a:rPr>
              <a:t> </a:t>
            </a:r>
            <a:r>
              <a:rPr dirty="0" sz="1600" spc="-10" b="1">
                <a:solidFill>
                  <a:srgbClr val="003265"/>
                </a:solidFill>
                <a:latin typeface="Arial"/>
                <a:cs typeface="Arial"/>
              </a:rPr>
              <a:t>behavior.</a:t>
            </a:r>
            <a:endParaRPr sz="1600">
              <a:latin typeface="Arial"/>
              <a:cs typeface="Arial"/>
            </a:endParaRPr>
          </a:p>
        </p:txBody>
      </p:sp>
      <p:sp>
        <p:nvSpPr>
          <p:cNvPr id="6" name="object 6"/>
          <p:cNvSpPr txBox="1"/>
          <p:nvPr/>
        </p:nvSpPr>
        <p:spPr>
          <a:xfrm>
            <a:off x="1418730" y="6641043"/>
            <a:ext cx="7251700" cy="739140"/>
          </a:xfrm>
          <a:prstGeom prst="rect">
            <a:avLst/>
          </a:prstGeom>
        </p:spPr>
        <p:txBody>
          <a:bodyPr wrap="square" lIns="0" tIns="67310" rIns="0" bIns="0" rtlCol="0" vert="horz">
            <a:spAutoFit/>
          </a:bodyPr>
          <a:lstStyle/>
          <a:p>
            <a:pPr marL="12700" marR="5080">
              <a:lnSpc>
                <a:spcPct val="80000"/>
              </a:lnSpc>
              <a:spcBef>
                <a:spcPts val="530"/>
              </a:spcBef>
              <a:tabLst>
                <a:tab pos="2551430" algn="l"/>
              </a:tabLst>
            </a:pPr>
            <a:r>
              <a:rPr dirty="0" sz="1800" spc="-5" b="1">
                <a:solidFill>
                  <a:srgbClr val="003265"/>
                </a:solidFill>
                <a:latin typeface="Arial"/>
                <a:cs typeface="Arial"/>
              </a:rPr>
              <a:t>Social </a:t>
            </a:r>
            <a:r>
              <a:rPr dirty="0" sz="1800" b="1">
                <a:solidFill>
                  <a:srgbClr val="003265"/>
                </a:solidFill>
                <a:latin typeface="Arial"/>
                <a:cs typeface="Arial"/>
              </a:rPr>
              <a:t>Knowledge, </a:t>
            </a:r>
            <a:r>
              <a:rPr dirty="0" sz="1800" spc="-5" b="1">
                <a:solidFill>
                  <a:srgbClr val="003265"/>
                </a:solidFill>
                <a:latin typeface="Arial"/>
                <a:cs typeface="Arial"/>
              </a:rPr>
              <a:t>Ethics </a:t>
            </a:r>
            <a:r>
              <a:rPr dirty="0" sz="1800" b="1">
                <a:solidFill>
                  <a:srgbClr val="003265"/>
                </a:solidFill>
                <a:latin typeface="Arial"/>
                <a:cs typeface="Arial"/>
              </a:rPr>
              <a:t>– </a:t>
            </a:r>
            <a:r>
              <a:rPr dirty="0" sz="1800" spc="-5" b="1">
                <a:solidFill>
                  <a:srgbClr val="003265"/>
                </a:solidFill>
                <a:latin typeface="Arial"/>
                <a:cs typeface="Arial"/>
              </a:rPr>
              <a:t>How </a:t>
            </a:r>
            <a:r>
              <a:rPr dirty="0" sz="1800" b="1">
                <a:solidFill>
                  <a:srgbClr val="003265"/>
                </a:solidFill>
                <a:latin typeface="Arial"/>
                <a:cs typeface="Arial"/>
              </a:rPr>
              <a:t>do I </a:t>
            </a:r>
            <a:r>
              <a:rPr dirty="0" sz="1800" spc="-15" b="1">
                <a:solidFill>
                  <a:srgbClr val="003265"/>
                </a:solidFill>
                <a:latin typeface="Arial"/>
                <a:cs typeface="Arial"/>
              </a:rPr>
              <a:t>behave </a:t>
            </a:r>
            <a:r>
              <a:rPr dirty="0" sz="1800" spc="10" b="1">
                <a:solidFill>
                  <a:srgbClr val="003265"/>
                </a:solidFill>
                <a:latin typeface="Arial"/>
                <a:cs typeface="Arial"/>
              </a:rPr>
              <a:t>with </a:t>
            </a:r>
            <a:r>
              <a:rPr dirty="0" sz="1800" spc="-5" b="1">
                <a:solidFill>
                  <a:srgbClr val="003265"/>
                </a:solidFill>
                <a:latin typeface="Arial"/>
                <a:cs typeface="Arial"/>
              </a:rPr>
              <a:t>my </a:t>
            </a:r>
            <a:r>
              <a:rPr dirty="0" sz="1800" spc="-10" b="1">
                <a:solidFill>
                  <a:srgbClr val="003265"/>
                </a:solidFill>
                <a:latin typeface="Arial"/>
                <a:cs typeface="Arial"/>
              </a:rPr>
              <a:t>teammates,  </a:t>
            </a:r>
            <a:r>
              <a:rPr dirty="0" sz="1800" spc="-5" b="1">
                <a:solidFill>
                  <a:srgbClr val="003265"/>
                </a:solidFill>
                <a:latin typeface="Arial"/>
                <a:cs typeface="Arial"/>
              </a:rPr>
              <a:t>strangers,</a:t>
            </a:r>
            <a:r>
              <a:rPr dirty="0" sz="1800" spc="10" b="1">
                <a:solidFill>
                  <a:srgbClr val="003265"/>
                </a:solidFill>
                <a:latin typeface="Arial"/>
                <a:cs typeface="Arial"/>
              </a:rPr>
              <a:t> </a:t>
            </a:r>
            <a:r>
              <a:rPr dirty="0" sz="1800" spc="-5" b="1">
                <a:solidFill>
                  <a:srgbClr val="003265"/>
                </a:solidFill>
                <a:latin typeface="Arial"/>
                <a:cs typeface="Arial"/>
              </a:rPr>
              <a:t>friend,</a:t>
            </a:r>
            <a:r>
              <a:rPr dirty="0" sz="1800" b="1">
                <a:solidFill>
                  <a:srgbClr val="003265"/>
                </a:solidFill>
                <a:latin typeface="Arial"/>
                <a:cs typeface="Arial"/>
              </a:rPr>
              <a:t> </a:t>
            </a:r>
            <a:r>
              <a:rPr dirty="0" sz="1800" spc="-5" b="1">
                <a:solidFill>
                  <a:srgbClr val="003265"/>
                </a:solidFill>
                <a:latin typeface="Arial"/>
                <a:cs typeface="Arial"/>
              </a:rPr>
              <a:t>foe?	What are my </a:t>
            </a:r>
            <a:r>
              <a:rPr dirty="0" sz="1800" spc="-229" b="1">
                <a:solidFill>
                  <a:srgbClr val="003265"/>
                </a:solidFill>
                <a:latin typeface="Arial"/>
                <a:cs typeface="Arial"/>
              </a:rPr>
              <a:t>responsibilit</a:t>
            </a:r>
            <a:r>
              <a:rPr dirty="0" sz="1400" spc="-229">
                <a:solidFill>
                  <a:srgbClr val="003265"/>
                </a:solidFill>
                <a:latin typeface="Arial"/>
                <a:cs typeface="Arial"/>
              </a:rPr>
              <a:t>M</a:t>
            </a:r>
            <a:r>
              <a:rPr dirty="0" sz="1800" spc="-229" b="1">
                <a:solidFill>
                  <a:srgbClr val="003265"/>
                </a:solidFill>
                <a:latin typeface="Arial"/>
                <a:cs typeface="Arial"/>
              </a:rPr>
              <a:t>ie</a:t>
            </a:r>
            <a:r>
              <a:rPr dirty="0" sz="1400" spc="-229">
                <a:solidFill>
                  <a:srgbClr val="003265"/>
                </a:solidFill>
                <a:latin typeface="Arial"/>
                <a:cs typeface="Arial"/>
              </a:rPr>
              <a:t>a</a:t>
            </a:r>
            <a:r>
              <a:rPr dirty="0" sz="1800" spc="-229" b="1">
                <a:solidFill>
                  <a:srgbClr val="003265"/>
                </a:solidFill>
                <a:latin typeface="Arial"/>
                <a:cs typeface="Arial"/>
              </a:rPr>
              <a:t>s</a:t>
            </a:r>
            <a:r>
              <a:rPr dirty="0" sz="1400" spc="-229">
                <a:solidFill>
                  <a:srgbClr val="003265"/>
                </a:solidFill>
                <a:latin typeface="Arial"/>
                <a:cs typeface="Arial"/>
              </a:rPr>
              <a:t>he</a:t>
            </a:r>
            <a:r>
              <a:rPr dirty="0" sz="1800" spc="-229" b="1">
                <a:solidFill>
                  <a:srgbClr val="003265"/>
                </a:solidFill>
                <a:latin typeface="Arial"/>
                <a:cs typeface="Arial"/>
              </a:rPr>
              <a:t>t</a:t>
            </a:r>
            <a:r>
              <a:rPr dirty="0" sz="1400" spc="-229">
                <a:solidFill>
                  <a:srgbClr val="003265"/>
                </a:solidFill>
                <a:latin typeface="Arial"/>
                <a:cs typeface="Arial"/>
              </a:rPr>
              <a:t>s</a:t>
            </a:r>
            <a:r>
              <a:rPr dirty="0" sz="1800" spc="-229" b="1">
                <a:solidFill>
                  <a:srgbClr val="003265"/>
                </a:solidFill>
                <a:latin typeface="Arial"/>
                <a:cs typeface="Arial"/>
              </a:rPr>
              <a:t>o</a:t>
            </a:r>
            <a:r>
              <a:rPr dirty="0" sz="1400" spc="-229">
                <a:solidFill>
                  <a:srgbClr val="003265"/>
                </a:solidFill>
                <a:latin typeface="Arial"/>
                <a:cs typeface="Arial"/>
              </a:rPr>
              <a:t>h</a:t>
            </a:r>
            <a:r>
              <a:rPr dirty="0" sz="1800" spc="-229" b="1">
                <a:solidFill>
                  <a:srgbClr val="003265"/>
                </a:solidFill>
                <a:latin typeface="Arial"/>
                <a:cs typeface="Arial"/>
              </a:rPr>
              <a:t>w</a:t>
            </a:r>
            <a:r>
              <a:rPr dirty="0" sz="1400" spc="-229">
                <a:solidFill>
                  <a:srgbClr val="003265"/>
                </a:solidFill>
                <a:latin typeface="Arial"/>
                <a:cs typeface="Arial"/>
              </a:rPr>
              <a:t>M</a:t>
            </a:r>
            <a:r>
              <a:rPr dirty="0" sz="1800" spc="-229" b="1">
                <a:solidFill>
                  <a:srgbClr val="003265"/>
                </a:solidFill>
                <a:latin typeface="Arial"/>
                <a:cs typeface="Arial"/>
              </a:rPr>
              <a:t>a</a:t>
            </a:r>
            <a:r>
              <a:rPr dirty="0" sz="1400" spc="-229">
                <a:solidFill>
                  <a:srgbClr val="003265"/>
                </a:solidFill>
                <a:latin typeface="Arial"/>
                <a:cs typeface="Arial"/>
              </a:rPr>
              <a:t>a</a:t>
            </a:r>
            <a:r>
              <a:rPr dirty="0" sz="1800" spc="-229" b="1">
                <a:solidFill>
                  <a:srgbClr val="003265"/>
                </a:solidFill>
                <a:latin typeface="Arial"/>
                <a:cs typeface="Arial"/>
              </a:rPr>
              <a:t>r</a:t>
            </a:r>
            <a:r>
              <a:rPr dirty="0" sz="1400" spc="-229">
                <a:solidFill>
                  <a:srgbClr val="003265"/>
                </a:solidFill>
                <a:latin typeface="Arial"/>
                <a:cs typeface="Arial"/>
              </a:rPr>
              <a:t>u</a:t>
            </a:r>
            <a:r>
              <a:rPr dirty="0" sz="1800" spc="-229" b="1">
                <a:solidFill>
                  <a:srgbClr val="003265"/>
                </a:solidFill>
                <a:latin typeface="Arial"/>
                <a:cs typeface="Arial"/>
              </a:rPr>
              <a:t>d</a:t>
            </a:r>
            <a:r>
              <a:rPr dirty="0" sz="1400" spc="-229">
                <a:solidFill>
                  <a:srgbClr val="003265"/>
                </a:solidFill>
                <a:latin typeface="Arial"/>
                <a:cs typeface="Arial"/>
              </a:rPr>
              <a:t>ry</a:t>
            </a:r>
            <a:r>
              <a:rPr dirty="0" sz="1800" spc="-229" b="1">
                <a:solidFill>
                  <a:srgbClr val="003265"/>
                </a:solidFill>
                <a:latin typeface="Arial"/>
                <a:cs typeface="Arial"/>
              </a:rPr>
              <a:t>s</a:t>
            </a:r>
            <a:r>
              <a:rPr dirty="0" sz="1400" spc="-229">
                <a:solidFill>
                  <a:srgbClr val="003265"/>
                </a:solidFill>
                <a:latin typeface="Arial"/>
                <a:cs typeface="Arial"/>
              </a:rPr>
              <a:t>a,NMIMS  </a:t>
            </a:r>
            <a:r>
              <a:rPr dirty="0" sz="1800" spc="-5" b="1">
                <a:solidFill>
                  <a:srgbClr val="003265"/>
                </a:solidFill>
                <a:latin typeface="Arial"/>
                <a:cs typeface="Arial"/>
              </a:rPr>
              <a:t>others as </a:t>
            </a:r>
            <a:r>
              <a:rPr dirty="0" sz="1800" spc="10" b="1">
                <a:solidFill>
                  <a:srgbClr val="003265"/>
                </a:solidFill>
                <a:latin typeface="Arial"/>
                <a:cs typeface="Arial"/>
              </a:rPr>
              <a:t>well </a:t>
            </a:r>
            <a:r>
              <a:rPr dirty="0" sz="1800" spc="-5" b="1">
                <a:solidFill>
                  <a:srgbClr val="003265"/>
                </a:solidFill>
                <a:latin typeface="Arial"/>
                <a:cs typeface="Arial"/>
              </a:rPr>
              <a:t>as</a:t>
            </a:r>
            <a:r>
              <a:rPr dirty="0" sz="1800" spc="-70" b="1">
                <a:solidFill>
                  <a:srgbClr val="003265"/>
                </a:solidFill>
                <a:latin typeface="Arial"/>
                <a:cs typeface="Arial"/>
              </a:rPr>
              <a:t> </a:t>
            </a:r>
            <a:r>
              <a:rPr dirty="0" sz="1800" spc="-10" b="1">
                <a:solidFill>
                  <a:srgbClr val="003265"/>
                </a:solidFill>
                <a:latin typeface="Arial"/>
                <a:cs typeface="Arial"/>
              </a:rPr>
              <a:t>myself?</a:t>
            </a:r>
            <a:endParaRPr sz="1800">
              <a:latin typeface="Arial"/>
              <a:cs typeface="Arial"/>
            </a:endParaRPr>
          </a:p>
        </p:txBody>
      </p:sp>
      <p:sp>
        <p:nvSpPr>
          <p:cNvPr id="7" name="object 7"/>
          <p:cNvSpPr txBox="1"/>
          <p:nvPr/>
        </p:nvSpPr>
        <p:spPr>
          <a:xfrm>
            <a:off x="619209" y="6730955"/>
            <a:ext cx="636270" cy="422275"/>
          </a:xfrm>
          <a:prstGeom prst="rect">
            <a:avLst/>
          </a:prstGeom>
        </p:spPr>
        <p:txBody>
          <a:bodyPr wrap="square" lIns="0" tIns="12700" rIns="0" bIns="0" rtlCol="0" vert="horz">
            <a:spAutoFit/>
          </a:bodyPr>
          <a:lstStyle/>
          <a:p>
            <a:pPr marL="38100">
              <a:lnSpc>
                <a:spcPct val="100000"/>
              </a:lnSpc>
              <a:spcBef>
                <a:spcPts val="100"/>
              </a:spcBef>
            </a:pPr>
            <a:r>
              <a:rPr dirty="0" sz="2600" b="1">
                <a:solidFill>
                  <a:srgbClr val="FFFFFF"/>
                </a:solidFill>
                <a:latin typeface="Arial"/>
                <a:cs typeface="Arial"/>
              </a:rPr>
              <a:t>73</a:t>
            </a:r>
            <a:r>
              <a:rPr dirty="0" sz="2600" spc="-290" b="1">
                <a:solidFill>
                  <a:srgbClr val="FFFFFF"/>
                </a:solidFill>
                <a:latin typeface="Arial"/>
                <a:cs typeface="Arial"/>
              </a:rPr>
              <a:t> </a:t>
            </a:r>
            <a:r>
              <a:rPr dirty="0" baseline="61728" sz="2025" spc="585">
                <a:solidFill>
                  <a:srgbClr val="003265"/>
                </a:solidFill>
                <a:latin typeface="Wingdings"/>
                <a:cs typeface="Wingdings"/>
              </a:rPr>
              <a:t></a:t>
            </a:r>
            <a:endParaRPr baseline="61728" sz="2025">
              <a:latin typeface="Wingdings"/>
              <a:cs typeface="Wingding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863694"/>
            <a:ext cx="3151505" cy="391160"/>
          </a:xfrm>
          <a:prstGeom prst="rect"/>
        </p:spPr>
        <p:txBody>
          <a:bodyPr wrap="square" lIns="0" tIns="12700" rIns="0" bIns="0" rtlCol="0" vert="horz">
            <a:spAutoFit/>
          </a:bodyPr>
          <a:lstStyle/>
          <a:p>
            <a:pPr marL="12700">
              <a:lnSpc>
                <a:spcPct val="100000"/>
              </a:lnSpc>
              <a:spcBef>
                <a:spcPts val="100"/>
              </a:spcBef>
            </a:pPr>
            <a:r>
              <a:rPr dirty="0" sz="2400" spc="-5"/>
              <a:t>Proposed AI</a:t>
            </a:r>
            <a:r>
              <a:rPr dirty="0" sz="2400" spc="-70"/>
              <a:t> </a:t>
            </a:r>
            <a:r>
              <a:rPr dirty="0" sz="2400" spc="-10"/>
              <a:t>Systems</a:t>
            </a:r>
            <a:endParaRPr sz="2400"/>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152053" y="2774980"/>
            <a:ext cx="7537450" cy="3270250"/>
          </a:xfrm>
          <a:prstGeom prst="rect">
            <a:avLst/>
          </a:prstGeom>
        </p:spPr>
        <p:txBody>
          <a:bodyPr wrap="square" lIns="0" tIns="12700" rIns="0" bIns="0" rtlCol="0" vert="horz">
            <a:spAutoFit/>
          </a:bodyPr>
          <a:lstStyle/>
          <a:p>
            <a:pPr marL="354965" marR="202565" indent="-342900">
              <a:lnSpc>
                <a:spcPct val="100000"/>
              </a:lnSpc>
              <a:spcBef>
                <a:spcPts val="100"/>
              </a:spcBef>
              <a:buSzPct val="75000"/>
              <a:buFont typeface="Wingdings"/>
              <a:buChar char=""/>
              <a:tabLst>
                <a:tab pos="354965" algn="l"/>
                <a:tab pos="355600" algn="l"/>
              </a:tabLst>
            </a:pPr>
            <a:r>
              <a:rPr dirty="0" sz="2000" b="1">
                <a:solidFill>
                  <a:srgbClr val="003265"/>
                </a:solidFill>
                <a:latin typeface="Arial"/>
                <a:cs typeface="Arial"/>
              </a:rPr>
              <a:t>Rule Based </a:t>
            </a:r>
            <a:r>
              <a:rPr dirty="0" sz="2000" spc="-5" b="1">
                <a:solidFill>
                  <a:srgbClr val="003265"/>
                </a:solidFill>
                <a:latin typeface="Arial"/>
                <a:cs typeface="Arial"/>
              </a:rPr>
              <a:t>Behavior </a:t>
            </a:r>
            <a:r>
              <a:rPr dirty="0" sz="2000" b="1">
                <a:solidFill>
                  <a:srgbClr val="003265"/>
                </a:solidFill>
                <a:latin typeface="Arial"/>
                <a:cs typeface="Arial"/>
              </a:rPr>
              <a:t>– designed </a:t>
            </a:r>
            <a:r>
              <a:rPr dirty="0" sz="2000" spc="-5" b="1">
                <a:solidFill>
                  <a:srgbClr val="003265"/>
                </a:solidFill>
                <a:latin typeface="Arial"/>
                <a:cs typeface="Arial"/>
              </a:rPr>
              <a:t>behavior specifying </a:t>
            </a:r>
            <a:r>
              <a:rPr dirty="0" sz="2000" b="1">
                <a:solidFill>
                  <a:srgbClr val="003265"/>
                </a:solidFill>
                <a:latin typeface="Arial"/>
                <a:cs typeface="Arial"/>
              </a:rPr>
              <a:t>sets  of conditions and</a:t>
            </a:r>
            <a:r>
              <a:rPr dirty="0" sz="2000" spc="-65" b="1">
                <a:solidFill>
                  <a:srgbClr val="003265"/>
                </a:solidFill>
                <a:latin typeface="Arial"/>
                <a:cs typeface="Arial"/>
              </a:rPr>
              <a:t> </a:t>
            </a:r>
            <a:r>
              <a:rPr dirty="0" sz="2000" b="1">
                <a:solidFill>
                  <a:srgbClr val="003265"/>
                </a:solidFill>
                <a:latin typeface="Arial"/>
                <a:cs typeface="Arial"/>
              </a:rPr>
              <a:t>responses.</a:t>
            </a:r>
            <a:endParaRPr sz="2000">
              <a:latin typeface="Arial"/>
              <a:cs typeface="Arial"/>
            </a:endParaRPr>
          </a:p>
          <a:p>
            <a:pPr lvl="1" marL="756285" marR="58419" indent="-287020">
              <a:lnSpc>
                <a:spcPct val="100000"/>
              </a:lnSpc>
              <a:spcBef>
                <a:spcPts val="440"/>
              </a:spcBef>
              <a:buSzPct val="75000"/>
              <a:buFont typeface="Arial"/>
              <a:buChar char="–"/>
              <a:tabLst>
                <a:tab pos="756285" algn="l"/>
                <a:tab pos="756920" algn="l"/>
              </a:tabLst>
            </a:pPr>
            <a:r>
              <a:rPr dirty="0" sz="1800" spc="-5" b="1">
                <a:solidFill>
                  <a:srgbClr val="003265"/>
                </a:solidFill>
                <a:latin typeface="Arial"/>
                <a:cs typeface="Arial"/>
              </a:rPr>
              <a:t>Finite-State Machines </a:t>
            </a:r>
            <a:r>
              <a:rPr dirty="0" sz="1800" b="1">
                <a:solidFill>
                  <a:srgbClr val="003265"/>
                </a:solidFill>
                <a:latin typeface="Arial"/>
                <a:cs typeface="Arial"/>
              </a:rPr>
              <a:t>– </a:t>
            </a:r>
            <a:r>
              <a:rPr dirty="0" sz="1800" spc="-5" b="1">
                <a:solidFill>
                  <a:srgbClr val="003265"/>
                </a:solidFill>
                <a:latin typeface="Arial"/>
                <a:cs typeface="Arial"/>
              </a:rPr>
              <a:t>Graphical representations </a:t>
            </a:r>
            <a:r>
              <a:rPr dirty="0" sz="1800" b="1">
                <a:solidFill>
                  <a:srgbClr val="003265"/>
                </a:solidFill>
                <a:latin typeface="Arial"/>
                <a:cs typeface="Arial"/>
              </a:rPr>
              <a:t>of the </a:t>
            </a:r>
            <a:r>
              <a:rPr dirty="0" sz="1800" spc="-5" b="1">
                <a:solidFill>
                  <a:srgbClr val="003265"/>
                </a:solidFill>
                <a:latin typeface="Arial"/>
                <a:cs typeface="Arial"/>
              </a:rPr>
              <a:t>state  </a:t>
            </a:r>
            <a:r>
              <a:rPr dirty="0" sz="1800" b="1">
                <a:solidFill>
                  <a:srgbClr val="003265"/>
                </a:solidFill>
                <a:latin typeface="Arial"/>
                <a:cs typeface="Arial"/>
              </a:rPr>
              <a:t>of </a:t>
            </a:r>
            <a:r>
              <a:rPr dirty="0" sz="1800" spc="-10" b="1">
                <a:solidFill>
                  <a:srgbClr val="003265"/>
                </a:solidFill>
                <a:latin typeface="Arial"/>
                <a:cs typeface="Arial"/>
              </a:rPr>
              <a:t>systems, </a:t>
            </a:r>
            <a:r>
              <a:rPr dirty="0" sz="1800" spc="10" b="1">
                <a:solidFill>
                  <a:srgbClr val="003265"/>
                </a:solidFill>
                <a:latin typeface="Arial"/>
                <a:cs typeface="Arial"/>
              </a:rPr>
              <a:t>with </a:t>
            </a:r>
            <a:r>
              <a:rPr dirty="0" sz="1800" spc="-5" b="1">
                <a:solidFill>
                  <a:srgbClr val="003265"/>
                </a:solidFill>
                <a:latin typeface="Arial"/>
                <a:cs typeface="Arial"/>
              </a:rPr>
              <a:t>sensory </a:t>
            </a:r>
            <a:r>
              <a:rPr dirty="0" sz="1800" b="1">
                <a:solidFill>
                  <a:srgbClr val="003265"/>
                </a:solidFill>
                <a:latin typeface="Arial"/>
                <a:cs typeface="Arial"/>
              </a:rPr>
              <a:t>inputs </a:t>
            </a:r>
            <a:r>
              <a:rPr dirty="0" sz="1800" spc="-5" b="1">
                <a:solidFill>
                  <a:srgbClr val="003265"/>
                </a:solidFill>
                <a:latin typeface="Arial"/>
                <a:cs typeface="Arial"/>
              </a:rPr>
              <a:t>leading </a:t>
            </a:r>
            <a:r>
              <a:rPr dirty="0" sz="1800" b="1">
                <a:solidFill>
                  <a:srgbClr val="003265"/>
                </a:solidFill>
                <a:latin typeface="Arial"/>
                <a:cs typeface="Arial"/>
              </a:rPr>
              <a:t>to </a:t>
            </a:r>
            <a:r>
              <a:rPr dirty="0" sz="1800" spc="-5" b="1">
                <a:solidFill>
                  <a:srgbClr val="003265"/>
                </a:solidFill>
                <a:latin typeface="Arial"/>
                <a:cs typeface="Arial"/>
              </a:rPr>
              <a:t>transitions from  state </a:t>
            </a:r>
            <a:r>
              <a:rPr dirty="0" sz="1800" b="1">
                <a:solidFill>
                  <a:srgbClr val="003265"/>
                </a:solidFill>
                <a:latin typeface="Arial"/>
                <a:cs typeface="Arial"/>
              </a:rPr>
              <a:t>to</a:t>
            </a:r>
            <a:r>
              <a:rPr dirty="0" sz="1800" spc="-10" b="1">
                <a:solidFill>
                  <a:srgbClr val="003265"/>
                </a:solidFill>
                <a:latin typeface="Arial"/>
                <a:cs typeface="Arial"/>
              </a:rPr>
              <a:t> </a:t>
            </a:r>
            <a:r>
              <a:rPr dirty="0" sz="1800" spc="-5" b="1">
                <a:solidFill>
                  <a:srgbClr val="003265"/>
                </a:solidFill>
                <a:latin typeface="Arial"/>
                <a:cs typeface="Arial"/>
              </a:rPr>
              <a:t>state.</a:t>
            </a:r>
            <a:endParaRPr sz="1800">
              <a:latin typeface="Arial"/>
              <a:cs typeface="Arial"/>
            </a:endParaRPr>
          </a:p>
          <a:p>
            <a:pPr lvl="1">
              <a:lnSpc>
                <a:spcPct val="100000"/>
              </a:lnSpc>
              <a:spcBef>
                <a:spcPts val="35"/>
              </a:spcBef>
              <a:buClr>
                <a:srgbClr val="003265"/>
              </a:buClr>
              <a:buFont typeface="Arial"/>
              <a:buChar char="–"/>
            </a:pPr>
            <a:endParaRPr sz="2600">
              <a:latin typeface="Arial"/>
              <a:cs typeface="Arial"/>
            </a:endParaRPr>
          </a:p>
          <a:p>
            <a:pPr lvl="1" marL="756285" marR="5080" indent="-287020">
              <a:lnSpc>
                <a:spcPct val="100000"/>
              </a:lnSpc>
              <a:buSzPct val="75000"/>
              <a:buFont typeface="Arial"/>
              <a:buChar char="–"/>
              <a:tabLst>
                <a:tab pos="756285" algn="l"/>
                <a:tab pos="756920" algn="l"/>
                <a:tab pos="6633845" algn="l"/>
              </a:tabLst>
            </a:pPr>
            <a:r>
              <a:rPr dirty="0" sz="1800" spc="-5" b="1">
                <a:solidFill>
                  <a:srgbClr val="003265"/>
                </a:solidFill>
                <a:latin typeface="Arial"/>
                <a:cs typeface="Arial"/>
              </a:rPr>
              <a:t>Scripts </a:t>
            </a:r>
            <a:r>
              <a:rPr dirty="0" sz="1800" b="1">
                <a:solidFill>
                  <a:srgbClr val="003265"/>
                </a:solidFill>
                <a:latin typeface="Arial"/>
                <a:cs typeface="Arial"/>
              </a:rPr>
              <a:t>– </a:t>
            </a:r>
            <a:r>
              <a:rPr dirty="0" sz="1800" spc="-5" b="1">
                <a:solidFill>
                  <a:srgbClr val="003265"/>
                </a:solidFill>
                <a:latin typeface="Arial"/>
                <a:cs typeface="Arial"/>
              </a:rPr>
              <a:t>attempts </a:t>
            </a:r>
            <a:r>
              <a:rPr dirty="0" sz="1800" b="1">
                <a:solidFill>
                  <a:srgbClr val="003265"/>
                </a:solidFill>
                <a:latin typeface="Arial"/>
                <a:cs typeface="Arial"/>
              </a:rPr>
              <a:t>to </a:t>
            </a:r>
            <a:r>
              <a:rPr dirty="0" sz="1800" spc="-10" b="1">
                <a:solidFill>
                  <a:srgbClr val="003265"/>
                </a:solidFill>
                <a:latin typeface="Arial"/>
                <a:cs typeface="Arial"/>
              </a:rPr>
              <a:t>make behavior </a:t>
            </a:r>
            <a:r>
              <a:rPr dirty="0" sz="1800" spc="-5" b="1">
                <a:solidFill>
                  <a:srgbClr val="003265"/>
                </a:solidFill>
                <a:latin typeface="Arial"/>
                <a:cs typeface="Arial"/>
              </a:rPr>
              <a:t>production tractable </a:t>
            </a:r>
            <a:r>
              <a:rPr dirty="0" sz="1800" b="1">
                <a:solidFill>
                  <a:srgbClr val="003265"/>
                </a:solidFill>
                <a:latin typeface="Arial"/>
                <a:cs typeface="Arial"/>
              </a:rPr>
              <a:t>by  </a:t>
            </a:r>
            <a:r>
              <a:rPr dirty="0" sz="1800" spc="-5" b="1">
                <a:solidFill>
                  <a:srgbClr val="003265"/>
                </a:solidFill>
                <a:latin typeface="Arial"/>
                <a:cs typeface="Arial"/>
              </a:rPr>
              <a:t>anticipating </a:t>
            </a:r>
            <a:r>
              <a:rPr dirty="0" sz="1800" spc="-10" b="1">
                <a:solidFill>
                  <a:srgbClr val="003265"/>
                </a:solidFill>
                <a:latin typeface="Arial"/>
                <a:cs typeface="Arial"/>
              </a:rPr>
              <a:t>behaviors </a:t>
            </a:r>
            <a:r>
              <a:rPr dirty="0" sz="1800" spc="-5" b="1">
                <a:solidFill>
                  <a:srgbClr val="003265"/>
                </a:solidFill>
                <a:latin typeface="Arial"/>
                <a:cs typeface="Arial"/>
              </a:rPr>
              <a:t>that follow</a:t>
            </a:r>
            <a:r>
              <a:rPr dirty="0" sz="1800" spc="80" b="1">
                <a:solidFill>
                  <a:srgbClr val="003265"/>
                </a:solidFill>
                <a:latin typeface="Arial"/>
                <a:cs typeface="Arial"/>
              </a:rPr>
              <a:t> </a:t>
            </a:r>
            <a:r>
              <a:rPr dirty="0" sz="1800" spc="-5" b="1">
                <a:solidFill>
                  <a:srgbClr val="003265"/>
                </a:solidFill>
                <a:latin typeface="Arial"/>
                <a:cs typeface="Arial"/>
              </a:rPr>
              <a:t>certain</a:t>
            </a:r>
            <a:r>
              <a:rPr dirty="0" sz="1800" spc="20" b="1">
                <a:solidFill>
                  <a:srgbClr val="003265"/>
                </a:solidFill>
                <a:latin typeface="Arial"/>
                <a:cs typeface="Arial"/>
              </a:rPr>
              <a:t> </a:t>
            </a:r>
            <a:r>
              <a:rPr dirty="0" sz="1800" spc="-10" b="1">
                <a:solidFill>
                  <a:srgbClr val="003265"/>
                </a:solidFill>
                <a:latin typeface="Arial"/>
                <a:cs typeface="Arial"/>
              </a:rPr>
              <a:t>sequences.	</a:t>
            </a:r>
            <a:r>
              <a:rPr dirty="0" sz="1800" b="1">
                <a:solidFill>
                  <a:srgbClr val="003265"/>
                </a:solidFill>
                <a:latin typeface="Arial"/>
                <a:cs typeface="Arial"/>
              </a:rPr>
              <a:t>“The  </a:t>
            </a:r>
            <a:r>
              <a:rPr dirty="0" sz="1800" spc="-5" b="1">
                <a:solidFill>
                  <a:srgbClr val="003265"/>
                </a:solidFill>
                <a:latin typeface="Arial"/>
                <a:cs typeface="Arial"/>
              </a:rPr>
              <a:t>Restaraunt Script” </a:t>
            </a:r>
            <a:r>
              <a:rPr dirty="0" sz="1800" b="1">
                <a:solidFill>
                  <a:srgbClr val="003265"/>
                </a:solidFill>
                <a:latin typeface="Arial"/>
                <a:cs typeface="Arial"/>
              </a:rPr>
              <a:t>is a </a:t>
            </a:r>
            <a:r>
              <a:rPr dirty="0" sz="1800" spc="-10" b="1">
                <a:solidFill>
                  <a:srgbClr val="003265"/>
                </a:solidFill>
                <a:latin typeface="Arial"/>
                <a:cs typeface="Arial"/>
              </a:rPr>
              <a:t>typical example; </a:t>
            </a:r>
            <a:r>
              <a:rPr dirty="0" sz="1800" spc="25" b="1">
                <a:solidFill>
                  <a:srgbClr val="003265"/>
                </a:solidFill>
                <a:latin typeface="Arial"/>
                <a:cs typeface="Arial"/>
              </a:rPr>
              <a:t>we </a:t>
            </a:r>
            <a:r>
              <a:rPr dirty="0" sz="1800" spc="-10" b="1">
                <a:solidFill>
                  <a:srgbClr val="003265"/>
                </a:solidFill>
                <a:latin typeface="Arial"/>
                <a:cs typeface="Arial"/>
              </a:rPr>
              <a:t>expect </a:t>
            </a:r>
            <a:r>
              <a:rPr dirty="0" sz="1800" spc="-5" b="1">
                <a:solidFill>
                  <a:srgbClr val="003265"/>
                </a:solidFill>
                <a:latin typeface="Arial"/>
                <a:cs typeface="Arial"/>
              </a:rPr>
              <a:t>roughly </a:t>
            </a:r>
            <a:r>
              <a:rPr dirty="0" sz="1800" b="1">
                <a:solidFill>
                  <a:srgbClr val="003265"/>
                </a:solidFill>
                <a:latin typeface="Arial"/>
                <a:cs typeface="Arial"/>
              </a:rPr>
              <a:t>the  </a:t>
            </a:r>
            <a:r>
              <a:rPr dirty="0" sz="1800" spc="-10" b="1">
                <a:solidFill>
                  <a:srgbClr val="003265"/>
                </a:solidFill>
                <a:latin typeface="Arial"/>
                <a:cs typeface="Arial"/>
              </a:rPr>
              <a:t>same behaviors </a:t>
            </a:r>
            <a:r>
              <a:rPr dirty="0" sz="1800" b="1">
                <a:solidFill>
                  <a:srgbClr val="003265"/>
                </a:solidFill>
                <a:latin typeface="Arial"/>
                <a:cs typeface="Arial"/>
              </a:rPr>
              <a:t>(be </a:t>
            </a:r>
            <a:r>
              <a:rPr dirty="0" sz="1800" spc="-5" b="1">
                <a:solidFill>
                  <a:srgbClr val="003265"/>
                </a:solidFill>
                <a:latin typeface="Arial"/>
                <a:cs typeface="Arial"/>
              </a:rPr>
              <a:t>greeted, </a:t>
            </a:r>
            <a:r>
              <a:rPr dirty="0" sz="1800" b="1">
                <a:solidFill>
                  <a:srgbClr val="003265"/>
                </a:solidFill>
                <a:latin typeface="Arial"/>
                <a:cs typeface="Arial"/>
              </a:rPr>
              <a:t>be </a:t>
            </a:r>
            <a:r>
              <a:rPr dirty="0" sz="1800" spc="-10" b="1">
                <a:solidFill>
                  <a:srgbClr val="003265"/>
                </a:solidFill>
                <a:latin typeface="Arial"/>
                <a:cs typeface="Arial"/>
              </a:rPr>
              <a:t>seated, </a:t>
            </a:r>
            <a:r>
              <a:rPr dirty="0" sz="1800" spc="-5" b="1">
                <a:solidFill>
                  <a:srgbClr val="003265"/>
                </a:solidFill>
                <a:latin typeface="Arial"/>
                <a:cs typeface="Arial"/>
              </a:rPr>
              <a:t>order drinks, get  drinks, </a:t>
            </a:r>
            <a:r>
              <a:rPr dirty="0" sz="1800" b="1">
                <a:solidFill>
                  <a:srgbClr val="003265"/>
                </a:solidFill>
                <a:latin typeface="Arial"/>
                <a:cs typeface="Arial"/>
              </a:rPr>
              <a:t>…) no </a:t>
            </a:r>
            <a:r>
              <a:rPr dirty="0" sz="1800" spc="-5" b="1">
                <a:solidFill>
                  <a:srgbClr val="003265"/>
                </a:solidFill>
                <a:latin typeface="Arial"/>
                <a:cs typeface="Arial"/>
              </a:rPr>
              <a:t>matter </a:t>
            </a:r>
            <a:r>
              <a:rPr dirty="0" sz="1800" spc="5" b="1">
                <a:solidFill>
                  <a:srgbClr val="003265"/>
                </a:solidFill>
                <a:latin typeface="Arial"/>
                <a:cs typeface="Arial"/>
              </a:rPr>
              <a:t>what </a:t>
            </a:r>
            <a:r>
              <a:rPr dirty="0" sz="1800" spc="-5" b="1">
                <a:solidFill>
                  <a:srgbClr val="003265"/>
                </a:solidFill>
                <a:latin typeface="Arial"/>
                <a:cs typeface="Arial"/>
              </a:rPr>
              <a:t>restaurant </a:t>
            </a:r>
            <a:r>
              <a:rPr dirty="0" sz="1800" spc="25" b="1">
                <a:solidFill>
                  <a:srgbClr val="003265"/>
                </a:solidFill>
                <a:latin typeface="Arial"/>
                <a:cs typeface="Arial"/>
              </a:rPr>
              <a:t>we </a:t>
            </a:r>
            <a:r>
              <a:rPr dirty="0" sz="1800" spc="-5" b="1">
                <a:solidFill>
                  <a:srgbClr val="003265"/>
                </a:solidFill>
                <a:latin typeface="Arial"/>
                <a:cs typeface="Arial"/>
              </a:rPr>
              <a:t>are</a:t>
            </a:r>
            <a:r>
              <a:rPr dirty="0" sz="1800" spc="-120" b="1">
                <a:solidFill>
                  <a:srgbClr val="003265"/>
                </a:solidFill>
                <a:latin typeface="Arial"/>
                <a:cs typeface="Arial"/>
              </a:rPr>
              <a:t> </a:t>
            </a:r>
            <a:r>
              <a:rPr dirty="0" sz="1800" b="1">
                <a:solidFill>
                  <a:srgbClr val="003265"/>
                </a:solidFill>
                <a:latin typeface="Arial"/>
                <a:cs typeface="Arial"/>
              </a:rPr>
              <a:t>in.</a:t>
            </a:r>
            <a:endParaRPr sz="1800">
              <a:latin typeface="Arial"/>
              <a:cs typeface="Arial"/>
            </a:endParaRPr>
          </a:p>
        </p:txBody>
      </p:sp>
      <p:sp>
        <p:nvSpPr>
          <p:cNvPr id="6" name="object 6"/>
          <p:cNvSpPr txBox="1"/>
          <p:nvPr/>
        </p:nvSpPr>
        <p:spPr>
          <a:xfrm>
            <a:off x="1583816" y="6403320"/>
            <a:ext cx="7206615" cy="848360"/>
          </a:xfrm>
          <a:prstGeom prst="rect">
            <a:avLst/>
          </a:prstGeom>
        </p:spPr>
        <p:txBody>
          <a:bodyPr wrap="square" lIns="0" tIns="12700" rIns="0" bIns="0" rtlCol="0" vert="horz">
            <a:spAutoFit/>
          </a:bodyPr>
          <a:lstStyle/>
          <a:p>
            <a:pPr marL="324485" marR="43180" indent="-287020">
              <a:lnSpc>
                <a:spcPct val="100000"/>
              </a:lnSpc>
              <a:spcBef>
                <a:spcPts val="100"/>
              </a:spcBef>
              <a:tabLst>
                <a:tab pos="324485" algn="l"/>
              </a:tabLst>
            </a:pPr>
            <a:r>
              <a:rPr dirty="0" sz="1350">
                <a:solidFill>
                  <a:srgbClr val="003265"/>
                </a:solidFill>
                <a:latin typeface="Arial"/>
                <a:cs typeface="Arial"/>
              </a:rPr>
              <a:t>–	</a:t>
            </a:r>
            <a:r>
              <a:rPr dirty="0" sz="1800" spc="-10" b="1">
                <a:solidFill>
                  <a:srgbClr val="003265"/>
                </a:solidFill>
                <a:latin typeface="Arial"/>
                <a:cs typeface="Arial"/>
              </a:rPr>
              <a:t>Case-based </a:t>
            </a:r>
            <a:r>
              <a:rPr dirty="0" sz="1800" spc="-5" b="1">
                <a:solidFill>
                  <a:srgbClr val="003265"/>
                </a:solidFill>
                <a:latin typeface="Arial"/>
                <a:cs typeface="Arial"/>
              </a:rPr>
              <a:t>and Context-Based Reasoning </a:t>
            </a:r>
            <a:r>
              <a:rPr dirty="0" sz="1800" b="1">
                <a:solidFill>
                  <a:srgbClr val="003265"/>
                </a:solidFill>
                <a:latin typeface="Arial"/>
                <a:cs typeface="Arial"/>
              </a:rPr>
              <a:t>– </a:t>
            </a:r>
            <a:r>
              <a:rPr dirty="0" sz="1800" spc="-5" b="1">
                <a:solidFill>
                  <a:srgbClr val="003265"/>
                </a:solidFill>
                <a:latin typeface="Arial"/>
                <a:cs typeface="Arial"/>
              </a:rPr>
              <a:t>attempt </a:t>
            </a:r>
            <a:r>
              <a:rPr dirty="0" sz="1800" b="1">
                <a:solidFill>
                  <a:srgbClr val="003265"/>
                </a:solidFill>
                <a:latin typeface="Arial"/>
                <a:cs typeface="Arial"/>
              </a:rPr>
              <a:t>to </a:t>
            </a:r>
            <a:r>
              <a:rPr dirty="0" sz="1800" spc="-5" b="1">
                <a:solidFill>
                  <a:srgbClr val="003265"/>
                </a:solidFill>
                <a:latin typeface="Arial"/>
                <a:cs typeface="Arial"/>
              </a:rPr>
              <a:t>reduce  </a:t>
            </a:r>
            <a:r>
              <a:rPr dirty="0" sz="1800" spc="-10" b="1">
                <a:solidFill>
                  <a:srgbClr val="003265"/>
                </a:solidFill>
                <a:latin typeface="Arial"/>
                <a:cs typeface="Arial"/>
              </a:rPr>
              <a:t>search space </a:t>
            </a:r>
            <a:r>
              <a:rPr dirty="0" sz="1800" b="1">
                <a:solidFill>
                  <a:srgbClr val="003265"/>
                </a:solidFill>
                <a:latin typeface="Arial"/>
                <a:cs typeface="Arial"/>
              </a:rPr>
              <a:t>of </a:t>
            </a:r>
            <a:r>
              <a:rPr dirty="0" sz="1800" spc="-5" b="1">
                <a:solidFill>
                  <a:srgbClr val="003265"/>
                </a:solidFill>
                <a:latin typeface="Arial"/>
                <a:cs typeface="Arial"/>
              </a:rPr>
              <a:t>possible </a:t>
            </a:r>
            <a:r>
              <a:rPr dirty="0" sz="1800" spc="-10" b="1">
                <a:solidFill>
                  <a:srgbClr val="003265"/>
                </a:solidFill>
                <a:latin typeface="Arial"/>
                <a:cs typeface="Arial"/>
              </a:rPr>
              <a:t>behaviors </a:t>
            </a:r>
            <a:r>
              <a:rPr dirty="0" sz="1800" b="1">
                <a:solidFill>
                  <a:srgbClr val="003265"/>
                </a:solidFill>
                <a:latin typeface="Arial"/>
                <a:cs typeface="Arial"/>
              </a:rPr>
              <a:t>by only </a:t>
            </a:r>
            <a:r>
              <a:rPr dirty="0" sz="1800" spc="-5" b="1">
                <a:solidFill>
                  <a:srgbClr val="003265"/>
                </a:solidFill>
                <a:latin typeface="Arial"/>
                <a:cs typeface="Arial"/>
              </a:rPr>
              <a:t>considering those  </a:t>
            </a:r>
            <a:r>
              <a:rPr dirty="0" sz="1800" spc="-10" b="1">
                <a:solidFill>
                  <a:srgbClr val="003265"/>
                </a:solidFill>
                <a:latin typeface="Arial"/>
                <a:cs typeface="Arial"/>
              </a:rPr>
              <a:t>associated </a:t>
            </a:r>
            <a:r>
              <a:rPr dirty="0" sz="1800" spc="10" b="1">
                <a:solidFill>
                  <a:srgbClr val="003265"/>
                </a:solidFill>
                <a:latin typeface="Arial"/>
                <a:cs typeface="Arial"/>
              </a:rPr>
              <a:t>with </a:t>
            </a:r>
            <a:r>
              <a:rPr dirty="0" sz="1800" spc="-5" b="1">
                <a:solidFill>
                  <a:srgbClr val="003265"/>
                </a:solidFill>
                <a:latin typeface="Arial"/>
                <a:cs typeface="Arial"/>
              </a:rPr>
              <a:t>certain situations </a:t>
            </a:r>
            <a:r>
              <a:rPr dirty="0" sz="1800" b="1">
                <a:solidFill>
                  <a:srgbClr val="003265"/>
                </a:solidFill>
                <a:latin typeface="Arial"/>
                <a:cs typeface="Arial"/>
              </a:rPr>
              <a:t>or </a:t>
            </a:r>
            <a:r>
              <a:rPr dirty="0" sz="1800" spc="-100" b="1">
                <a:solidFill>
                  <a:srgbClr val="003265"/>
                </a:solidFill>
                <a:latin typeface="Arial"/>
                <a:cs typeface="Arial"/>
              </a:rPr>
              <a:t>contexts</a:t>
            </a:r>
            <a:r>
              <a:rPr dirty="0" baseline="29761" sz="2100" spc="-150">
                <a:solidFill>
                  <a:srgbClr val="003265"/>
                </a:solidFill>
                <a:latin typeface="Arial"/>
                <a:cs typeface="Arial"/>
              </a:rPr>
              <a:t>M</a:t>
            </a:r>
            <a:r>
              <a:rPr dirty="0" sz="1800" spc="-100" b="1">
                <a:solidFill>
                  <a:srgbClr val="003265"/>
                </a:solidFill>
                <a:latin typeface="Arial"/>
                <a:cs typeface="Arial"/>
              </a:rPr>
              <a:t>.</a:t>
            </a:r>
            <a:r>
              <a:rPr dirty="0" baseline="29761" sz="2100" spc="-150">
                <a:solidFill>
                  <a:srgbClr val="003265"/>
                </a:solidFill>
                <a:latin typeface="Arial"/>
                <a:cs typeface="Arial"/>
              </a:rPr>
              <a:t>ahesh</a:t>
            </a:r>
            <a:r>
              <a:rPr dirty="0" baseline="29761" sz="2100" spc="-82">
                <a:solidFill>
                  <a:srgbClr val="003265"/>
                </a:solidFill>
                <a:latin typeface="Arial"/>
                <a:cs typeface="Arial"/>
              </a:rPr>
              <a:t> </a:t>
            </a:r>
            <a:r>
              <a:rPr dirty="0" baseline="29761" sz="2100" spc="-7">
                <a:solidFill>
                  <a:srgbClr val="003265"/>
                </a:solidFill>
                <a:latin typeface="Arial"/>
                <a:cs typeface="Arial"/>
              </a:rPr>
              <a:t>Maurya,NMIMS</a:t>
            </a:r>
            <a:endParaRPr baseline="29761" sz="2100">
              <a:latin typeface="Arial"/>
              <a:cs typeface="Arial"/>
            </a:endParaRPr>
          </a:p>
        </p:txBody>
      </p:sp>
      <p:sp>
        <p:nvSpPr>
          <p:cNvPr id="7" name="object 7"/>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74</a:t>
            </a:r>
            <a:endParaRPr sz="26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863694"/>
            <a:ext cx="3151505" cy="391160"/>
          </a:xfrm>
          <a:prstGeom prst="rect"/>
        </p:spPr>
        <p:txBody>
          <a:bodyPr wrap="square" lIns="0" tIns="12700" rIns="0" bIns="0" rtlCol="0" vert="horz">
            <a:spAutoFit/>
          </a:bodyPr>
          <a:lstStyle/>
          <a:p>
            <a:pPr marL="12700">
              <a:lnSpc>
                <a:spcPct val="100000"/>
              </a:lnSpc>
              <a:spcBef>
                <a:spcPts val="100"/>
              </a:spcBef>
            </a:pPr>
            <a:r>
              <a:rPr dirty="0" sz="2400" spc="-5"/>
              <a:t>Proposed AI</a:t>
            </a:r>
            <a:r>
              <a:rPr dirty="0" sz="2400" spc="-70"/>
              <a:t> </a:t>
            </a:r>
            <a:r>
              <a:rPr dirty="0" sz="2400" spc="-10"/>
              <a:t>Systems</a:t>
            </a:r>
            <a:endParaRPr sz="2400"/>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152053" y="3274805"/>
            <a:ext cx="7322820" cy="1362075"/>
          </a:xfrm>
          <a:prstGeom prst="rect">
            <a:avLst/>
          </a:prstGeom>
        </p:spPr>
        <p:txBody>
          <a:bodyPr wrap="square" lIns="0" tIns="12700" rIns="0" bIns="0" rtlCol="0" vert="horz">
            <a:spAutoFit/>
          </a:bodyPr>
          <a:lstStyle/>
          <a:p>
            <a:pPr marL="354965" marR="5080" indent="-342900">
              <a:lnSpc>
                <a:spcPct val="100000"/>
              </a:lnSpc>
              <a:spcBef>
                <a:spcPts val="100"/>
              </a:spcBef>
              <a:buSzPct val="75000"/>
              <a:buFont typeface="Wingdings"/>
              <a:buChar char=""/>
              <a:tabLst>
                <a:tab pos="354965" algn="l"/>
                <a:tab pos="355600" algn="l"/>
              </a:tabLst>
            </a:pPr>
            <a:r>
              <a:rPr dirty="0" sz="2400" spc="-5" b="1">
                <a:solidFill>
                  <a:srgbClr val="003265"/>
                </a:solidFill>
                <a:latin typeface="Arial"/>
                <a:cs typeface="Arial"/>
              </a:rPr>
              <a:t>Cognitive Models </a:t>
            </a:r>
            <a:r>
              <a:rPr dirty="0" sz="2400" b="1">
                <a:solidFill>
                  <a:srgbClr val="003265"/>
                </a:solidFill>
                <a:latin typeface="Arial"/>
                <a:cs typeface="Arial"/>
              </a:rPr>
              <a:t>– </a:t>
            </a:r>
            <a:r>
              <a:rPr dirty="0" sz="2400" spc="-5" b="1">
                <a:solidFill>
                  <a:srgbClr val="003265"/>
                </a:solidFill>
                <a:latin typeface="Arial"/>
                <a:cs typeface="Arial"/>
              </a:rPr>
              <a:t>Attempts </a:t>
            </a:r>
            <a:r>
              <a:rPr dirty="0" sz="2400" b="1">
                <a:solidFill>
                  <a:srgbClr val="003265"/>
                </a:solidFill>
                <a:latin typeface="Arial"/>
                <a:cs typeface="Arial"/>
              </a:rPr>
              <a:t>to </a:t>
            </a:r>
            <a:r>
              <a:rPr dirty="0" sz="2400" spc="-5" b="1">
                <a:solidFill>
                  <a:srgbClr val="003265"/>
                </a:solidFill>
                <a:latin typeface="Arial"/>
                <a:cs typeface="Arial"/>
              </a:rPr>
              <a:t>model cognitive  processes.</a:t>
            </a:r>
            <a:endParaRPr sz="2400">
              <a:latin typeface="Arial"/>
              <a:cs typeface="Arial"/>
            </a:endParaRPr>
          </a:p>
          <a:p>
            <a:pPr marL="756285" marR="120650" indent="-287020">
              <a:lnSpc>
                <a:spcPct val="100000"/>
              </a:lnSpc>
              <a:spcBef>
                <a:spcPts val="440"/>
              </a:spcBef>
              <a:tabLst>
                <a:tab pos="756285" algn="l"/>
              </a:tabLst>
            </a:pPr>
            <a:r>
              <a:rPr dirty="0" sz="1350">
                <a:solidFill>
                  <a:srgbClr val="003265"/>
                </a:solidFill>
                <a:latin typeface="Arial"/>
                <a:cs typeface="Arial"/>
              </a:rPr>
              <a:t>–	</a:t>
            </a:r>
            <a:r>
              <a:rPr dirty="0" sz="1800" spc="-10" b="1">
                <a:solidFill>
                  <a:srgbClr val="003265"/>
                </a:solidFill>
                <a:latin typeface="Arial"/>
                <a:cs typeface="Arial"/>
              </a:rPr>
              <a:t>Cognitive Processes </a:t>
            </a:r>
            <a:r>
              <a:rPr dirty="0" sz="1800" b="1">
                <a:solidFill>
                  <a:srgbClr val="003265"/>
                </a:solidFill>
                <a:latin typeface="Arial"/>
                <a:cs typeface="Arial"/>
              </a:rPr>
              <a:t>– </a:t>
            </a:r>
            <a:r>
              <a:rPr dirty="0" sz="1800" spc="-5" b="1">
                <a:solidFill>
                  <a:srgbClr val="003265"/>
                </a:solidFill>
                <a:latin typeface="Arial"/>
                <a:cs typeface="Arial"/>
              </a:rPr>
              <a:t>attempt </a:t>
            </a:r>
            <a:r>
              <a:rPr dirty="0" sz="1800" b="1">
                <a:solidFill>
                  <a:srgbClr val="003265"/>
                </a:solidFill>
                <a:latin typeface="Arial"/>
                <a:cs typeface="Arial"/>
              </a:rPr>
              <a:t>to </a:t>
            </a:r>
            <a:r>
              <a:rPr dirty="0" sz="1800" spc="-5" b="1">
                <a:solidFill>
                  <a:srgbClr val="003265"/>
                </a:solidFill>
                <a:latin typeface="Arial"/>
                <a:cs typeface="Arial"/>
              </a:rPr>
              <a:t>match human thinking </a:t>
            </a:r>
            <a:r>
              <a:rPr dirty="0" sz="1800" b="1">
                <a:solidFill>
                  <a:srgbClr val="003265"/>
                </a:solidFill>
                <a:latin typeface="Arial"/>
                <a:cs typeface="Arial"/>
              </a:rPr>
              <a:t>by  </a:t>
            </a:r>
            <a:r>
              <a:rPr dirty="0" sz="1800" spc="-5" b="1">
                <a:solidFill>
                  <a:srgbClr val="003265"/>
                </a:solidFill>
                <a:latin typeface="Arial"/>
                <a:cs typeface="Arial"/>
              </a:rPr>
              <a:t>reproducing human </a:t>
            </a:r>
            <a:r>
              <a:rPr dirty="0" sz="1800" b="1">
                <a:solidFill>
                  <a:srgbClr val="003265"/>
                </a:solidFill>
                <a:latin typeface="Arial"/>
                <a:cs typeface="Arial"/>
              </a:rPr>
              <a:t>thought</a:t>
            </a:r>
            <a:r>
              <a:rPr dirty="0" sz="1800" spc="-40" b="1">
                <a:solidFill>
                  <a:srgbClr val="003265"/>
                </a:solidFill>
                <a:latin typeface="Arial"/>
                <a:cs typeface="Arial"/>
              </a:rPr>
              <a:t> </a:t>
            </a:r>
            <a:r>
              <a:rPr dirty="0" sz="1800" spc="-10" b="1">
                <a:solidFill>
                  <a:srgbClr val="003265"/>
                </a:solidFill>
                <a:latin typeface="Arial"/>
                <a:cs typeface="Arial"/>
              </a:rPr>
              <a:t>processes.</a:t>
            </a:r>
            <a:endParaRPr sz="1800">
              <a:latin typeface="Arial"/>
              <a:cs typeface="Arial"/>
            </a:endParaRPr>
          </a:p>
        </p:txBody>
      </p:sp>
      <p:sp>
        <p:nvSpPr>
          <p:cNvPr id="6" name="object 6"/>
          <p:cNvSpPr txBox="1"/>
          <p:nvPr/>
        </p:nvSpPr>
        <p:spPr>
          <a:xfrm>
            <a:off x="1609218" y="5982734"/>
            <a:ext cx="5771515" cy="574040"/>
          </a:xfrm>
          <a:prstGeom prst="rect">
            <a:avLst/>
          </a:prstGeom>
        </p:spPr>
        <p:txBody>
          <a:bodyPr wrap="square" lIns="0" tIns="12700" rIns="0" bIns="0" rtlCol="0" vert="horz">
            <a:spAutoFit/>
          </a:bodyPr>
          <a:lstStyle/>
          <a:p>
            <a:pPr marL="299085" marR="5080" indent="-287020">
              <a:lnSpc>
                <a:spcPct val="100000"/>
              </a:lnSpc>
              <a:spcBef>
                <a:spcPts val="100"/>
              </a:spcBef>
              <a:tabLst>
                <a:tab pos="299085" algn="l"/>
              </a:tabLst>
            </a:pPr>
            <a:r>
              <a:rPr dirty="0" sz="1350">
                <a:solidFill>
                  <a:srgbClr val="003265"/>
                </a:solidFill>
                <a:latin typeface="Arial"/>
                <a:cs typeface="Arial"/>
              </a:rPr>
              <a:t>–	</a:t>
            </a:r>
            <a:r>
              <a:rPr dirty="0" sz="1800" spc="-5" b="1">
                <a:solidFill>
                  <a:srgbClr val="003265"/>
                </a:solidFill>
                <a:latin typeface="Arial"/>
                <a:cs typeface="Arial"/>
              </a:rPr>
              <a:t>Neural Nets </a:t>
            </a:r>
            <a:r>
              <a:rPr dirty="0" sz="1800" b="1">
                <a:solidFill>
                  <a:srgbClr val="003265"/>
                </a:solidFill>
                <a:latin typeface="Arial"/>
                <a:cs typeface="Arial"/>
              </a:rPr>
              <a:t>– </a:t>
            </a:r>
            <a:r>
              <a:rPr dirty="0" sz="1800" spc="-5" b="1">
                <a:solidFill>
                  <a:srgbClr val="003265"/>
                </a:solidFill>
                <a:latin typeface="Arial"/>
                <a:cs typeface="Arial"/>
              </a:rPr>
              <a:t>attempt </a:t>
            </a:r>
            <a:r>
              <a:rPr dirty="0" sz="1800" b="1">
                <a:solidFill>
                  <a:srgbClr val="003265"/>
                </a:solidFill>
                <a:latin typeface="Arial"/>
                <a:cs typeface="Arial"/>
              </a:rPr>
              <a:t>to </a:t>
            </a:r>
            <a:r>
              <a:rPr dirty="0" sz="1800" spc="-5" b="1">
                <a:solidFill>
                  <a:srgbClr val="003265"/>
                </a:solidFill>
                <a:latin typeface="Arial"/>
                <a:cs typeface="Arial"/>
              </a:rPr>
              <a:t>match human thinking </a:t>
            </a:r>
            <a:r>
              <a:rPr dirty="0" sz="1800" b="1">
                <a:solidFill>
                  <a:srgbClr val="003265"/>
                </a:solidFill>
                <a:latin typeface="Arial"/>
                <a:cs typeface="Arial"/>
              </a:rPr>
              <a:t>by  </a:t>
            </a:r>
            <a:r>
              <a:rPr dirty="0" sz="1800" spc="-5" b="1">
                <a:solidFill>
                  <a:srgbClr val="003265"/>
                </a:solidFill>
                <a:latin typeface="Arial"/>
                <a:cs typeface="Arial"/>
              </a:rPr>
              <a:t>reproducing brain </a:t>
            </a:r>
            <a:r>
              <a:rPr dirty="0" sz="1800" spc="-10" b="1">
                <a:solidFill>
                  <a:srgbClr val="003265"/>
                </a:solidFill>
                <a:latin typeface="Arial"/>
                <a:cs typeface="Arial"/>
              </a:rPr>
              <a:t>synapse</a:t>
            </a:r>
            <a:r>
              <a:rPr dirty="0" sz="1800" spc="-5" b="1">
                <a:solidFill>
                  <a:srgbClr val="003265"/>
                </a:solidFill>
                <a:latin typeface="Arial"/>
                <a:cs typeface="Arial"/>
              </a:rPr>
              <a:t> structures.</a:t>
            </a:r>
            <a:endParaRPr sz="1800">
              <a:latin typeface="Arial"/>
              <a:cs typeface="Arial"/>
            </a:endParaRPr>
          </a:p>
        </p:txBody>
      </p:sp>
      <p:sp>
        <p:nvSpPr>
          <p:cNvPr id="7" name="object 7"/>
          <p:cNvSpPr txBox="1"/>
          <p:nvPr/>
        </p:nvSpPr>
        <p:spPr>
          <a:xfrm>
            <a:off x="6732479" y="6907728"/>
            <a:ext cx="1938020" cy="239395"/>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8" name="object 8"/>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75</a:t>
            </a:r>
            <a:endParaRPr sz="26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863694"/>
            <a:ext cx="3151505" cy="391160"/>
          </a:xfrm>
          <a:prstGeom prst="rect"/>
        </p:spPr>
        <p:txBody>
          <a:bodyPr wrap="square" lIns="0" tIns="12700" rIns="0" bIns="0" rtlCol="0" vert="horz">
            <a:spAutoFit/>
          </a:bodyPr>
          <a:lstStyle/>
          <a:p>
            <a:pPr marL="12700">
              <a:lnSpc>
                <a:spcPct val="100000"/>
              </a:lnSpc>
              <a:spcBef>
                <a:spcPts val="100"/>
              </a:spcBef>
            </a:pPr>
            <a:r>
              <a:rPr dirty="0" sz="2400" spc="-5"/>
              <a:t>Proposed AI</a:t>
            </a:r>
            <a:r>
              <a:rPr dirty="0" sz="2400" spc="-70"/>
              <a:t> </a:t>
            </a:r>
            <a:r>
              <a:rPr dirty="0" sz="2400" spc="-10"/>
              <a:t>Systems</a:t>
            </a:r>
            <a:endParaRPr sz="2400"/>
          </a:p>
        </p:txBody>
      </p:sp>
      <p:sp>
        <p:nvSpPr>
          <p:cNvPr id="3" name="object 3"/>
          <p:cNvSpPr txBox="1"/>
          <p:nvPr/>
        </p:nvSpPr>
        <p:spPr>
          <a:xfrm>
            <a:off x="1152053" y="2774980"/>
            <a:ext cx="7579995" cy="940435"/>
          </a:xfrm>
          <a:prstGeom prst="rect">
            <a:avLst/>
          </a:prstGeom>
        </p:spPr>
        <p:txBody>
          <a:bodyPr wrap="square" lIns="0" tIns="12700" rIns="0" bIns="0" rtlCol="0" vert="horz">
            <a:spAutoFit/>
          </a:bodyPr>
          <a:lstStyle/>
          <a:p>
            <a:pPr marL="354965" marR="5080" indent="-342900">
              <a:lnSpc>
                <a:spcPct val="100000"/>
              </a:lnSpc>
              <a:spcBef>
                <a:spcPts val="100"/>
              </a:spcBef>
              <a:buSzPct val="75000"/>
              <a:buFont typeface="Wingdings"/>
              <a:buChar char=""/>
              <a:tabLst>
                <a:tab pos="354965" algn="l"/>
                <a:tab pos="355600" algn="l"/>
                <a:tab pos="6706870" algn="l"/>
              </a:tabLst>
            </a:pPr>
            <a:r>
              <a:rPr dirty="0" sz="2000" spc="-5" b="1">
                <a:solidFill>
                  <a:srgbClr val="003265"/>
                </a:solidFill>
                <a:latin typeface="Arial"/>
                <a:cs typeface="Arial"/>
              </a:rPr>
              <a:t>Emergent Behavior </a:t>
            </a:r>
            <a:r>
              <a:rPr dirty="0" sz="2000" b="1">
                <a:solidFill>
                  <a:srgbClr val="003265"/>
                </a:solidFill>
                <a:latin typeface="Arial"/>
                <a:cs typeface="Arial"/>
              </a:rPr>
              <a:t>– </a:t>
            </a:r>
            <a:r>
              <a:rPr dirty="0" sz="2000" spc="-5" b="1">
                <a:solidFill>
                  <a:srgbClr val="003265"/>
                </a:solidFill>
                <a:latin typeface="Arial"/>
                <a:cs typeface="Arial"/>
              </a:rPr>
              <a:t>Overall behavior </a:t>
            </a:r>
            <a:r>
              <a:rPr dirty="0" sz="2000" b="1">
                <a:solidFill>
                  <a:srgbClr val="003265"/>
                </a:solidFill>
                <a:latin typeface="Arial"/>
                <a:cs typeface="Arial"/>
              </a:rPr>
              <a:t>resulting from the  </a:t>
            </a:r>
            <a:r>
              <a:rPr dirty="0" sz="2000" spc="-5" b="1">
                <a:solidFill>
                  <a:srgbClr val="003265"/>
                </a:solidFill>
                <a:latin typeface="Arial"/>
                <a:cs typeface="Arial"/>
              </a:rPr>
              <a:t>i</a:t>
            </a:r>
            <a:r>
              <a:rPr dirty="0" sz="2000" b="1">
                <a:solidFill>
                  <a:srgbClr val="003265"/>
                </a:solidFill>
                <a:latin typeface="Arial"/>
                <a:cs typeface="Arial"/>
              </a:rPr>
              <a:t>nte</a:t>
            </a:r>
            <a:r>
              <a:rPr dirty="0" sz="2000" spc="-5" b="1">
                <a:solidFill>
                  <a:srgbClr val="003265"/>
                </a:solidFill>
                <a:latin typeface="Arial"/>
                <a:cs typeface="Arial"/>
              </a:rPr>
              <a:t>r</a:t>
            </a:r>
            <a:r>
              <a:rPr dirty="0" sz="2000" b="1">
                <a:solidFill>
                  <a:srgbClr val="003265"/>
                </a:solidFill>
                <a:latin typeface="Arial"/>
                <a:cs typeface="Arial"/>
              </a:rPr>
              <a:t>act</a:t>
            </a:r>
            <a:r>
              <a:rPr dirty="0" sz="2000" spc="-5" b="1">
                <a:solidFill>
                  <a:srgbClr val="003265"/>
                </a:solidFill>
                <a:latin typeface="Arial"/>
                <a:cs typeface="Arial"/>
              </a:rPr>
              <a:t>i</a:t>
            </a:r>
            <a:r>
              <a:rPr dirty="0" sz="2000" b="1">
                <a:solidFill>
                  <a:srgbClr val="003265"/>
                </a:solidFill>
                <a:latin typeface="Arial"/>
                <a:cs typeface="Arial"/>
              </a:rPr>
              <a:t>on</a:t>
            </a:r>
            <a:r>
              <a:rPr dirty="0" sz="2000" spc="-55" b="1">
                <a:solidFill>
                  <a:srgbClr val="003265"/>
                </a:solidFill>
                <a:latin typeface="Arial"/>
                <a:cs typeface="Arial"/>
              </a:rPr>
              <a:t> </a:t>
            </a:r>
            <a:r>
              <a:rPr dirty="0" sz="2000" b="1">
                <a:solidFill>
                  <a:srgbClr val="003265"/>
                </a:solidFill>
                <a:latin typeface="Arial"/>
                <a:cs typeface="Arial"/>
              </a:rPr>
              <a:t>of</a:t>
            </a:r>
            <a:r>
              <a:rPr dirty="0" sz="2000" spc="-15" b="1">
                <a:solidFill>
                  <a:srgbClr val="003265"/>
                </a:solidFill>
                <a:latin typeface="Arial"/>
                <a:cs typeface="Arial"/>
              </a:rPr>
              <a:t> </a:t>
            </a:r>
            <a:r>
              <a:rPr dirty="0" sz="2000" b="1">
                <a:solidFill>
                  <a:srgbClr val="003265"/>
                </a:solidFill>
                <a:latin typeface="Arial"/>
                <a:cs typeface="Arial"/>
              </a:rPr>
              <a:t>s</a:t>
            </a:r>
            <a:r>
              <a:rPr dirty="0" sz="2000" spc="-10" b="1">
                <a:solidFill>
                  <a:srgbClr val="003265"/>
                </a:solidFill>
                <a:latin typeface="Arial"/>
                <a:cs typeface="Arial"/>
              </a:rPr>
              <a:t>m</a:t>
            </a:r>
            <a:r>
              <a:rPr dirty="0" sz="2000" b="1">
                <a:solidFill>
                  <a:srgbClr val="003265"/>
                </a:solidFill>
                <a:latin typeface="Arial"/>
                <a:cs typeface="Arial"/>
              </a:rPr>
              <a:t>a</a:t>
            </a:r>
            <a:r>
              <a:rPr dirty="0" sz="2000" spc="-5" b="1">
                <a:solidFill>
                  <a:srgbClr val="003265"/>
                </a:solidFill>
                <a:latin typeface="Arial"/>
                <a:cs typeface="Arial"/>
              </a:rPr>
              <a:t>ll</a:t>
            </a:r>
            <a:r>
              <a:rPr dirty="0" sz="2000" b="1">
                <a:solidFill>
                  <a:srgbClr val="003265"/>
                </a:solidFill>
                <a:latin typeface="Arial"/>
                <a:cs typeface="Arial"/>
              </a:rPr>
              <a:t>er</a:t>
            </a:r>
            <a:r>
              <a:rPr dirty="0" sz="2000" spc="-30" b="1">
                <a:solidFill>
                  <a:srgbClr val="003265"/>
                </a:solidFill>
                <a:latin typeface="Arial"/>
                <a:cs typeface="Arial"/>
              </a:rPr>
              <a:t> </a:t>
            </a:r>
            <a:r>
              <a:rPr dirty="0" sz="2000" spc="-5" b="1">
                <a:solidFill>
                  <a:srgbClr val="003265"/>
                </a:solidFill>
                <a:latin typeface="Arial"/>
                <a:cs typeface="Arial"/>
              </a:rPr>
              <a:t>r</a:t>
            </a:r>
            <a:r>
              <a:rPr dirty="0" sz="2000" b="1">
                <a:solidFill>
                  <a:srgbClr val="003265"/>
                </a:solidFill>
                <a:latin typeface="Arial"/>
                <a:cs typeface="Arial"/>
              </a:rPr>
              <a:t>u</a:t>
            </a:r>
            <a:r>
              <a:rPr dirty="0" sz="2000" spc="-5" b="1">
                <a:solidFill>
                  <a:srgbClr val="003265"/>
                </a:solidFill>
                <a:latin typeface="Arial"/>
                <a:cs typeface="Arial"/>
              </a:rPr>
              <a:t>l</a:t>
            </a:r>
            <a:r>
              <a:rPr dirty="0" sz="2000" b="1">
                <a:solidFill>
                  <a:srgbClr val="003265"/>
                </a:solidFill>
                <a:latin typeface="Arial"/>
                <a:cs typeface="Arial"/>
              </a:rPr>
              <a:t>e</a:t>
            </a:r>
            <a:r>
              <a:rPr dirty="0" sz="2000" spc="-15" b="1">
                <a:solidFill>
                  <a:srgbClr val="003265"/>
                </a:solidFill>
                <a:latin typeface="Arial"/>
                <a:cs typeface="Arial"/>
              </a:rPr>
              <a:t> </a:t>
            </a:r>
            <a:r>
              <a:rPr dirty="0" sz="2000" b="1">
                <a:solidFill>
                  <a:srgbClr val="003265"/>
                </a:solidFill>
                <a:latin typeface="Arial"/>
                <a:cs typeface="Arial"/>
              </a:rPr>
              <a:t>sets</a:t>
            </a:r>
            <a:r>
              <a:rPr dirty="0" sz="2000" spc="-30" b="1">
                <a:solidFill>
                  <a:srgbClr val="003265"/>
                </a:solidFill>
                <a:latin typeface="Arial"/>
                <a:cs typeface="Arial"/>
              </a:rPr>
              <a:t> </a:t>
            </a:r>
            <a:r>
              <a:rPr dirty="0" sz="2000" b="1">
                <a:solidFill>
                  <a:srgbClr val="003265"/>
                </a:solidFill>
                <a:latin typeface="Arial"/>
                <a:cs typeface="Arial"/>
              </a:rPr>
              <a:t>or</a:t>
            </a:r>
            <a:r>
              <a:rPr dirty="0" sz="2000" spc="-5" b="1">
                <a:solidFill>
                  <a:srgbClr val="003265"/>
                </a:solidFill>
                <a:latin typeface="Arial"/>
                <a:cs typeface="Arial"/>
              </a:rPr>
              <a:t> </a:t>
            </a:r>
            <a:r>
              <a:rPr dirty="0" sz="2000" spc="-5" b="1">
                <a:solidFill>
                  <a:srgbClr val="003265"/>
                </a:solidFill>
                <a:latin typeface="Arial"/>
                <a:cs typeface="Arial"/>
              </a:rPr>
              <a:t>i</a:t>
            </a:r>
            <a:r>
              <a:rPr dirty="0" sz="2000" b="1">
                <a:solidFill>
                  <a:srgbClr val="003265"/>
                </a:solidFill>
                <a:latin typeface="Arial"/>
                <a:cs typeface="Arial"/>
              </a:rPr>
              <a:t>nd</a:t>
            </a:r>
            <a:r>
              <a:rPr dirty="0" sz="2000" spc="-5" b="1">
                <a:solidFill>
                  <a:srgbClr val="003265"/>
                </a:solidFill>
                <a:latin typeface="Arial"/>
                <a:cs typeface="Arial"/>
              </a:rPr>
              <a:t>i</a:t>
            </a:r>
            <a:r>
              <a:rPr dirty="0" sz="2000" spc="-25" b="1">
                <a:solidFill>
                  <a:srgbClr val="003265"/>
                </a:solidFill>
                <a:latin typeface="Arial"/>
                <a:cs typeface="Arial"/>
              </a:rPr>
              <a:t>v</a:t>
            </a:r>
            <a:r>
              <a:rPr dirty="0" sz="2000" spc="-5" b="1">
                <a:solidFill>
                  <a:srgbClr val="003265"/>
                </a:solidFill>
                <a:latin typeface="Arial"/>
                <a:cs typeface="Arial"/>
              </a:rPr>
              <a:t>i</a:t>
            </a:r>
            <a:r>
              <a:rPr dirty="0" sz="2000" b="1">
                <a:solidFill>
                  <a:srgbClr val="003265"/>
                </a:solidFill>
                <a:latin typeface="Arial"/>
                <a:cs typeface="Arial"/>
              </a:rPr>
              <a:t>dual</a:t>
            </a:r>
            <a:r>
              <a:rPr dirty="0" sz="2000" b="1">
                <a:solidFill>
                  <a:srgbClr val="003265"/>
                </a:solidFill>
                <a:latin typeface="Arial"/>
                <a:cs typeface="Arial"/>
              </a:rPr>
              <a:t> </a:t>
            </a:r>
            <a:r>
              <a:rPr dirty="0" sz="2000" b="1">
                <a:solidFill>
                  <a:srgbClr val="003265"/>
                </a:solidFill>
                <a:latin typeface="Arial"/>
                <a:cs typeface="Arial"/>
              </a:rPr>
              <a:t>age</a:t>
            </a:r>
            <a:r>
              <a:rPr dirty="0" sz="2000" spc="-5" b="1">
                <a:solidFill>
                  <a:srgbClr val="003265"/>
                </a:solidFill>
                <a:latin typeface="Arial"/>
                <a:cs typeface="Arial"/>
              </a:rPr>
              <a:t>n</a:t>
            </a:r>
            <a:r>
              <a:rPr dirty="0" sz="2000" b="1">
                <a:solidFill>
                  <a:srgbClr val="003265"/>
                </a:solidFill>
                <a:latin typeface="Arial"/>
                <a:cs typeface="Arial"/>
              </a:rPr>
              <a:t>ts.</a:t>
            </a:r>
            <a:r>
              <a:rPr dirty="0" sz="2000" b="1">
                <a:solidFill>
                  <a:srgbClr val="003265"/>
                </a:solidFill>
                <a:latin typeface="Arial"/>
                <a:cs typeface="Arial"/>
              </a:rPr>
              <a:t>	</a:t>
            </a:r>
            <a:r>
              <a:rPr dirty="0" sz="2000" b="1">
                <a:solidFill>
                  <a:srgbClr val="003265"/>
                </a:solidFill>
                <a:latin typeface="Arial"/>
                <a:cs typeface="Arial"/>
              </a:rPr>
              <a:t>O</a:t>
            </a:r>
            <a:r>
              <a:rPr dirty="0" sz="2000" spc="-25" b="1">
                <a:solidFill>
                  <a:srgbClr val="003265"/>
                </a:solidFill>
                <a:latin typeface="Arial"/>
                <a:cs typeface="Arial"/>
              </a:rPr>
              <a:t>v</a:t>
            </a:r>
            <a:r>
              <a:rPr dirty="0" sz="2000" b="1">
                <a:solidFill>
                  <a:srgbClr val="003265"/>
                </a:solidFill>
                <a:latin typeface="Arial"/>
                <a:cs typeface="Arial"/>
              </a:rPr>
              <a:t>e</a:t>
            </a:r>
            <a:r>
              <a:rPr dirty="0" sz="2000" spc="-5" b="1">
                <a:solidFill>
                  <a:srgbClr val="003265"/>
                </a:solidFill>
                <a:latin typeface="Arial"/>
                <a:cs typeface="Arial"/>
              </a:rPr>
              <a:t>r</a:t>
            </a:r>
            <a:r>
              <a:rPr dirty="0" sz="2000" b="1">
                <a:solidFill>
                  <a:srgbClr val="003265"/>
                </a:solidFill>
                <a:latin typeface="Arial"/>
                <a:cs typeface="Arial"/>
              </a:rPr>
              <a:t>a</a:t>
            </a:r>
            <a:r>
              <a:rPr dirty="0" sz="2000" spc="-5" b="1">
                <a:solidFill>
                  <a:srgbClr val="003265"/>
                </a:solidFill>
                <a:latin typeface="Arial"/>
                <a:cs typeface="Arial"/>
              </a:rPr>
              <a:t>l</a:t>
            </a:r>
            <a:r>
              <a:rPr dirty="0" sz="2000" b="1">
                <a:solidFill>
                  <a:srgbClr val="003265"/>
                </a:solidFill>
                <a:latin typeface="Arial"/>
                <a:cs typeface="Arial"/>
              </a:rPr>
              <a:t>l  </a:t>
            </a:r>
            <a:r>
              <a:rPr dirty="0" sz="2000" spc="-5" b="1">
                <a:solidFill>
                  <a:srgbClr val="003265"/>
                </a:solidFill>
                <a:latin typeface="Arial"/>
                <a:cs typeface="Arial"/>
              </a:rPr>
              <a:t>behavior is </a:t>
            </a:r>
            <a:r>
              <a:rPr dirty="0" sz="2000" b="1">
                <a:solidFill>
                  <a:srgbClr val="003265"/>
                </a:solidFill>
                <a:latin typeface="Arial"/>
                <a:cs typeface="Arial"/>
              </a:rPr>
              <a:t>not designed but</a:t>
            </a:r>
            <a:r>
              <a:rPr dirty="0" sz="2000" spc="-50" b="1">
                <a:solidFill>
                  <a:srgbClr val="003265"/>
                </a:solidFill>
                <a:latin typeface="Arial"/>
                <a:cs typeface="Arial"/>
              </a:rPr>
              <a:t> </a:t>
            </a:r>
            <a:r>
              <a:rPr dirty="0" sz="2000" b="1">
                <a:solidFill>
                  <a:srgbClr val="003265"/>
                </a:solidFill>
                <a:latin typeface="Arial"/>
                <a:cs typeface="Arial"/>
              </a:rPr>
              <a:t>desired.</a:t>
            </a:r>
            <a:endParaRPr sz="2000">
              <a:latin typeface="Arial"/>
              <a:cs typeface="Arial"/>
            </a:endParaRP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558418" y="3750252"/>
            <a:ext cx="7250430" cy="3500754"/>
          </a:xfrm>
          <a:prstGeom prst="rect">
            <a:avLst/>
          </a:prstGeom>
        </p:spPr>
        <p:txBody>
          <a:bodyPr wrap="square" lIns="0" tIns="12700" rIns="0" bIns="0" rtlCol="0" vert="horz">
            <a:spAutoFit/>
          </a:bodyPr>
          <a:lstStyle/>
          <a:p>
            <a:pPr marL="349885" marR="68580" indent="-287020">
              <a:lnSpc>
                <a:spcPct val="100000"/>
              </a:lnSpc>
              <a:spcBef>
                <a:spcPts val="100"/>
              </a:spcBef>
              <a:buSzPct val="75000"/>
              <a:buFont typeface="Arial"/>
              <a:buChar char="–"/>
              <a:tabLst>
                <a:tab pos="349885" algn="l"/>
                <a:tab pos="350520" algn="l"/>
                <a:tab pos="4435475" algn="l"/>
                <a:tab pos="5480685" algn="l"/>
              </a:tabLst>
            </a:pPr>
            <a:r>
              <a:rPr dirty="0" sz="2000" b="1">
                <a:solidFill>
                  <a:srgbClr val="003265"/>
                </a:solidFill>
                <a:latin typeface="Arial"/>
                <a:cs typeface="Arial"/>
              </a:rPr>
              <a:t>Genetic </a:t>
            </a:r>
            <a:r>
              <a:rPr dirty="0" sz="2000" spc="-5" b="1">
                <a:solidFill>
                  <a:srgbClr val="003265"/>
                </a:solidFill>
                <a:latin typeface="Arial"/>
                <a:cs typeface="Arial"/>
              </a:rPr>
              <a:t>Algorithms </a:t>
            </a:r>
            <a:r>
              <a:rPr dirty="0" sz="2000" b="1">
                <a:solidFill>
                  <a:srgbClr val="003265"/>
                </a:solidFill>
                <a:latin typeface="Arial"/>
                <a:cs typeface="Arial"/>
              </a:rPr>
              <a:t>– represents </a:t>
            </a:r>
            <a:r>
              <a:rPr dirty="0" sz="2000" spc="-5" b="1">
                <a:solidFill>
                  <a:srgbClr val="003265"/>
                </a:solidFill>
                <a:latin typeface="Arial"/>
                <a:cs typeface="Arial"/>
              </a:rPr>
              <a:t>behavioral rules </a:t>
            </a:r>
            <a:r>
              <a:rPr dirty="0" sz="2000" b="1">
                <a:solidFill>
                  <a:srgbClr val="003265"/>
                </a:solidFill>
                <a:latin typeface="Arial"/>
                <a:cs typeface="Arial"/>
              </a:rPr>
              <a:t>as  long strings,</a:t>
            </a:r>
            <a:r>
              <a:rPr dirty="0" sz="2000" spc="-40" b="1">
                <a:solidFill>
                  <a:srgbClr val="003265"/>
                </a:solidFill>
                <a:latin typeface="Arial"/>
                <a:cs typeface="Arial"/>
              </a:rPr>
              <a:t> </a:t>
            </a:r>
            <a:r>
              <a:rPr dirty="0" sz="2000" spc="-5" b="1">
                <a:solidFill>
                  <a:srgbClr val="003265"/>
                </a:solidFill>
                <a:latin typeface="Arial"/>
                <a:cs typeface="Arial"/>
              </a:rPr>
              <a:t>termed</a:t>
            </a:r>
            <a:r>
              <a:rPr dirty="0" sz="2000" spc="-20" b="1">
                <a:solidFill>
                  <a:srgbClr val="003265"/>
                </a:solidFill>
                <a:latin typeface="Arial"/>
                <a:cs typeface="Arial"/>
              </a:rPr>
              <a:t> </a:t>
            </a:r>
            <a:r>
              <a:rPr dirty="0" sz="2000" b="1">
                <a:solidFill>
                  <a:srgbClr val="003265"/>
                </a:solidFill>
                <a:latin typeface="Arial"/>
                <a:cs typeface="Arial"/>
              </a:rPr>
              <a:t>“genomes.”	</a:t>
            </a:r>
            <a:r>
              <a:rPr dirty="0" sz="2000" spc="-5" b="1">
                <a:solidFill>
                  <a:srgbClr val="003265"/>
                </a:solidFill>
                <a:latin typeface="Arial"/>
                <a:cs typeface="Arial"/>
              </a:rPr>
              <a:t>Behavior is </a:t>
            </a:r>
            <a:r>
              <a:rPr dirty="0" sz="2000" spc="-10" b="1">
                <a:solidFill>
                  <a:srgbClr val="003265"/>
                </a:solidFill>
                <a:latin typeface="Arial"/>
                <a:cs typeface="Arial"/>
              </a:rPr>
              <a:t>evolved </a:t>
            </a:r>
            <a:r>
              <a:rPr dirty="0" sz="2000" b="1">
                <a:solidFill>
                  <a:srgbClr val="003265"/>
                </a:solidFill>
                <a:latin typeface="Arial"/>
                <a:cs typeface="Arial"/>
              </a:rPr>
              <a:t>as  </a:t>
            </a:r>
            <a:r>
              <a:rPr dirty="0" sz="2000" spc="-5" b="1">
                <a:solidFill>
                  <a:srgbClr val="003265"/>
                </a:solidFill>
                <a:latin typeface="Arial"/>
                <a:cs typeface="Arial"/>
              </a:rPr>
              <a:t>various </a:t>
            </a:r>
            <a:r>
              <a:rPr dirty="0" sz="2000" b="1">
                <a:solidFill>
                  <a:srgbClr val="003265"/>
                </a:solidFill>
                <a:latin typeface="Arial"/>
                <a:cs typeface="Arial"/>
              </a:rPr>
              <a:t>genomes are </a:t>
            </a:r>
            <a:r>
              <a:rPr dirty="0" sz="2000" spc="-5" b="1">
                <a:solidFill>
                  <a:srgbClr val="003265"/>
                </a:solidFill>
                <a:latin typeface="Arial"/>
                <a:cs typeface="Arial"/>
              </a:rPr>
              <a:t>tried </a:t>
            </a:r>
            <a:r>
              <a:rPr dirty="0" sz="2000" b="1">
                <a:solidFill>
                  <a:srgbClr val="003265"/>
                </a:solidFill>
                <a:latin typeface="Arial"/>
                <a:cs typeface="Arial"/>
              </a:rPr>
              <a:t>and</a:t>
            </a:r>
            <a:r>
              <a:rPr dirty="0" sz="2000" spc="-10" b="1">
                <a:solidFill>
                  <a:srgbClr val="003265"/>
                </a:solidFill>
                <a:latin typeface="Arial"/>
                <a:cs typeface="Arial"/>
              </a:rPr>
              <a:t> </a:t>
            </a:r>
            <a:r>
              <a:rPr dirty="0" sz="2000" spc="-5" b="1">
                <a:solidFill>
                  <a:srgbClr val="003265"/>
                </a:solidFill>
                <a:latin typeface="Arial"/>
                <a:cs typeface="Arial"/>
              </a:rPr>
              <a:t>evaluated.	</a:t>
            </a:r>
            <a:r>
              <a:rPr dirty="0" sz="2000" b="1">
                <a:solidFill>
                  <a:srgbClr val="003265"/>
                </a:solidFill>
                <a:latin typeface="Arial"/>
                <a:cs typeface="Arial"/>
              </a:rPr>
              <a:t>Higher rated  genomes are allowed to </a:t>
            </a:r>
            <a:r>
              <a:rPr dirty="0" sz="2000" spc="-10" b="1">
                <a:solidFill>
                  <a:srgbClr val="003265"/>
                </a:solidFill>
                <a:latin typeface="Arial"/>
                <a:cs typeface="Arial"/>
              </a:rPr>
              <a:t>survive </a:t>
            </a:r>
            <a:r>
              <a:rPr dirty="0" sz="2000" b="1">
                <a:solidFill>
                  <a:srgbClr val="003265"/>
                </a:solidFill>
                <a:latin typeface="Arial"/>
                <a:cs typeface="Arial"/>
              </a:rPr>
              <a:t>and “reproduce” </a:t>
            </a:r>
            <a:r>
              <a:rPr dirty="0" sz="2000" spc="5" b="1">
                <a:solidFill>
                  <a:srgbClr val="003265"/>
                </a:solidFill>
                <a:latin typeface="Arial"/>
                <a:cs typeface="Arial"/>
              </a:rPr>
              <a:t>with  </a:t>
            </a:r>
            <a:r>
              <a:rPr dirty="0" sz="2000" b="1">
                <a:solidFill>
                  <a:srgbClr val="003265"/>
                </a:solidFill>
                <a:latin typeface="Arial"/>
                <a:cs typeface="Arial"/>
              </a:rPr>
              <a:t>other high ranking</a:t>
            </a:r>
            <a:r>
              <a:rPr dirty="0" sz="2000" spc="-70" b="1">
                <a:solidFill>
                  <a:srgbClr val="003265"/>
                </a:solidFill>
                <a:latin typeface="Arial"/>
                <a:cs typeface="Arial"/>
              </a:rPr>
              <a:t> </a:t>
            </a:r>
            <a:r>
              <a:rPr dirty="0" sz="2000" b="1">
                <a:solidFill>
                  <a:srgbClr val="003265"/>
                </a:solidFill>
                <a:latin typeface="Arial"/>
                <a:cs typeface="Arial"/>
              </a:rPr>
              <a:t>genomes.</a:t>
            </a:r>
            <a:endParaRPr sz="2000">
              <a:latin typeface="Arial"/>
              <a:cs typeface="Arial"/>
            </a:endParaRPr>
          </a:p>
          <a:p>
            <a:pPr marL="349885" marR="215265" indent="-287020">
              <a:lnSpc>
                <a:spcPct val="100000"/>
              </a:lnSpc>
              <a:spcBef>
                <a:spcPts val="480"/>
              </a:spcBef>
              <a:buSzPct val="75000"/>
              <a:buFont typeface="Arial"/>
              <a:buChar char="–"/>
              <a:tabLst>
                <a:tab pos="349885" algn="l"/>
                <a:tab pos="350520" algn="l"/>
              </a:tabLst>
            </a:pPr>
            <a:r>
              <a:rPr dirty="0" sz="2000" b="1">
                <a:solidFill>
                  <a:srgbClr val="003265"/>
                </a:solidFill>
                <a:latin typeface="Arial"/>
                <a:cs typeface="Arial"/>
              </a:rPr>
              <a:t>Ant Logic – Named after the </a:t>
            </a:r>
            <a:r>
              <a:rPr dirty="0" sz="2000" spc="-5" b="1">
                <a:solidFill>
                  <a:srgbClr val="003265"/>
                </a:solidFill>
                <a:latin typeface="Arial"/>
                <a:cs typeface="Arial"/>
              </a:rPr>
              <a:t>behavior </a:t>
            </a:r>
            <a:r>
              <a:rPr dirty="0" sz="2000" b="1">
                <a:solidFill>
                  <a:srgbClr val="003265"/>
                </a:solidFill>
                <a:latin typeface="Arial"/>
                <a:cs typeface="Arial"/>
              </a:rPr>
              <a:t>of ant colonies,  </a:t>
            </a:r>
            <a:r>
              <a:rPr dirty="0" sz="2000" spc="5" b="1">
                <a:solidFill>
                  <a:srgbClr val="003265"/>
                </a:solidFill>
                <a:latin typeface="Arial"/>
                <a:cs typeface="Arial"/>
              </a:rPr>
              <a:t>where </a:t>
            </a:r>
            <a:r>
              <a:rPr dirty="0" sz="2000" spc="-5" b="1">
                <a:solidFill>
                  <a:srgbClr val="003265"/>
                </a:solidFill>
                <a:latin typeface="Arial"/>
                <a:cs typeface="Arial"/>
              </a:rPr>
              <a:t>individuals have </a:t>
            </a:r>
            <a:r>
              <a:rPr dirty="0" sz="2000" spc="-10" b="1">
                <a:solidFill>
                  <a:srgbClr val="003265"/>
                </a:solidFill>
                <a:latin typeface="Arial"/>
                <a:cs typeface="Arial"/>
              </a:rPr>
              <a:t>very </a:t>
            </a:r>
            <a:r>
              <a:rPr dirty="0" sz="2000" spc="-5" b="1">
                <a:solidFill>
                  <a:srgbClr val="003265"/>
                </a:solidFill>
                <a:latin typeface="Arial"/>
                <a:cs typeface="Arial"/>
              </a:rPr>
              <a:t>simple rule </a:t>
            </a:r>
            <a:r>
              <a:rPr dirty="0" sz="2000" b="1">
                <a:solidFill>
                  <a:srgbClr val="003265"/>
                </a:solidFill>
                <a:latin typeface="Arial"/>
                <a:cs typeface="Arial"/>
              </a:rPr>
              <a:t>sets, but  complex group </a:t>
            </a:r>
            <a:r>
              <a:rPr dirty="0" sz="2000" spc="-5" b="1">
                <a:solidFill>
                  <a:srgbClr val="003265"/>
                </a:solidFill>
                <a:latin typeface="Arial"/>
                <a:cs typeface="Arial"/>
              </a:rPr>
              <a:t>behavior </a:t>
            </a:r>
            <a:r>
              <a:rPr dirty="0" sz="2000" b="1">
                <a:solidFill>
                  <a:srgbClr val="003265"/>
                </a:solidFill>
                <a:latin typeface="Arial"/>
                <a:cs typeface="Arial"/>
              </a:rPr>
              <a:t>emerges through</a:t>
            </a:r>
            <a:r>
              <a:rPr dirty="0" sz="2000" spc="-125" b="1">
                <a:solidFill>
                  <a:srgbClr val="003265"/>
                </a:solidFill>
                <a:latin typeface="Arial"/>
                <a:cs typeface="Arial"/>
              </a:rPr>
              <a:t> </a:t>
            </a:r>
            <a:r>
              <a:rPr dirty="0" sz="2000" b="1">
                <a:solidFill>
                  <a:srgbClr val="003265"/>
                </a:solidFill>
                <a:latin typeface="Arial"/>
                <a:cs typeface="Arial"/>
              </a:rPr>
              <a:t>interactions.</a:t>
            </a:r>
            <a:endParaRPr sz="2000">
              <a:latin typeface="Arial"/>
              <a:cs typeface="Arial"/>
            </a:endParaRPr>
          </a:p>
          <a:p>
            <a:pPr marL="349885" marR="142875" indent="-287020">
              <a:lnSpc>
                <a:spcPct val="100000"/>
              </a:lnSpc>
              <a:spcBef>
                <a:spcPts val="480"/>
              </a:spcBef>
              <a:buSzPct val="75000"/>
              <a:buFont typeface="Arial"/>
              <a:buChar char="–"/>
              <a:tabLst>
                <a:tab pos="349885" algn="l"/>
                <a:tab pos="350520" algn="l"/>
                <a:tab pos="1800225" algn="l"/>
              </a:tabLst>
            </a:pPr>
            <a:r>
              <a:rPr dirty="0" sz="2000" spc="-5" b="1">
                <a:solidFill>
                  <a:srgbClr val="003265"/>
                </a:solidFill>
                <a:latin typeface="Arial"/>
                <a:cs typeface="Arial"/>
              </a:rPr>
              <a:t>Synthetic </a:t>
            </a:r>
            <a:r>
              <a:rPr dirty="0" sz="2000" b="1">
                <a:solidFill>
                  <a:srgbClr val="003265"/>
                </a:solidFill>
                <a:latin typeface="Arial"/>
                <a:cs typeface="Arial"/>
              </a:rPr>
              <a:t>Social Structures – Models </a:t>
            </a:r>
            <a:r>
              <a:rPr dirty="0" sz="2000" spc="-5" b="1">
                <a:solidFill>
                  <a:srgbClr val="003265"/>
                </a:solidFill>
                <a:latin typeface="Arial"/>
                <a:cs typeface="Arial"/>
              </a:rPr>
              <a:t>more </a:t>
            </a:r>
            <a:r>
              <a:rPr dirty="0" sz="2000" b="1">
                <a:solidFill>
                  <a:srgbClr val="003265"/>
                </a:solidFill>
                <a:latin typeface="Arial"/>
                <a:cs typeface="Arial"/>
              </a:rPr>
              <a:t>complex  </a:t>
            </a:r>
            <a:r>
              <a:rPr dirty="0" sz="2000" spc="-5" b="1">
                <a:solidFill>
                  <a:srgbClr val="003265"/>
                </a:solidFill>
                <a:latin typeface="Arial"/>
                <a:cs typeface="Arial"/>
              </a:rPr>
              <a:t>animal </a:t>
            </a:r>
            <a:r>
              <a:rPr dirty="0" sz="2000" b="1">
                <a:solidFill>
                  <a:srgbClr val="003265"/>
                </a:solidFill>
                <a:latin typeface="Arial"/>
                <a:cs typeface="Arial"/>
              </a:rPr>
              <a:t>social </a:t>
            </a:r>
            <a:r>
              <a:rPr dirty="0" sz="2000" spc="-5" b="1">
                <a:solidFill>
                  <a:srgbClr val="003265"/>
                </a:solidFill>
                <a:latin typeface="Arial"/>
                <a:cs typeface="Arial"/>
              </a:rPr>
              <a:t>behaviors, </a:t>
            </a:r>
            <a:r>
              <a:rPr dirty="0" sz="2000" b="1">
                <a:solidFill>
                  <a:srgbClr val="003265"/>
                </a:solidFill>
                <a:latin typeface="Arial"/>
                <a:cs typeface="Arial"/>
              </a:rPr>
              <a:t>such as those found </a:t>
            </a:r>
            <a:r>
              <a:rPr dirty="0" sz="2000" spc="-5" b="1">
                <a:solidFill>
                  <a:srgbClr val="003265"/>
                </a:solidFill>
                <a:latin typeface="Arial"/>
                <a:cs typeface="Arial"/>
              </a:rPr>
              <a:t>in </a:t>
            </a:r>
            <a:r>
              <a:rPr dirty="0" sz="2000" b="1">
                <a:solidFill>
                  <a:srgbClr val="003265"/>
                </a:solidFill>
                <a:latin typeface="Arial"/>
                <a:cs typeface="Arial"/>
              </a:rPr>
              <a:t>herds  and</a:t>
            </a:r>
            <a:r>
              <a:rPr dirty="0" sz="2000" spc="-5" b="1">
                <a:solidFill>
                  <a:srgbClr val="003265"/>
                </a:solidFill>
                <a:latin typeface="Arial"/>
                <a:cs typeface="Arial"/>
              </a:rPr>
              <a:t> </a:t>
            </a:r>
            <a:r>
              <a:rPr dirty="0" sz="2000" b="1">
                <a:solidFill>
                  <a:srgbClr val="003265"/>
                </a:solidFill>
                <a:latin typeface="Arial"/>
                <a:cs typeface="Arial"/>
              </a:rPr>
              <a:t>packs.	</a:t>
            </a:r>
            <a:r>
              <a:rPr dirty="0" sz="2000" spc="5" b="1">
                <a:solidFill>
                  <a:srgbClr val="003265"/>
                </a:solidFill>
                <a:latin typeface="Arial"/>
                <a:cs typeface="Arial"/>
              </a:rPr>
              <a:t>Allows </a:t>
            </a:r>
            <a:r>
              <a:rPr dirty="0" sz="2000" b="1">
                <a:solidFill>
                  <a:srgbClr val="003265"/>
                </a:solidFill>
                <a:latin typeface="Arial"/>
                <a:cs typeface="Arial"/>
              </a:rPr>
              <a:t>efficient interaction</a:t>
            </a:r>
            <a:r>
              <a:rPr dirty="0" sz="2000" spc="-220" b="1">
                <a:solidFill>
                  <a:srgbClr val="003265"/>
                </a:solidFill>
                <a:latin typeface="Arial"/>
                <a:cs typeface="Arial"/>
              </a:rPr>
              <a:t> </a:t>
            </a:r>
            <a:r>
              <a:rPr dirty="0" sz="2000" spc="-395" b="1">
                <a:solidFill>
                  <a:srgbClr val="003265"/>
                </a:solidFill>
                <a:latin typeface="Arial"/>
                <a:cs typeface="Arial"/>
              </a:rPr>
              <a:t>w</a:t>
            </a:r>
            <a:r>
              <a:rPr dirty="0" baseline="27777" sz="2100" spc="-592">
                <a:solidFill>
                  <a:srgbClr val="003265"/>
                </a:solidFill>
                <a:latin typeface="Arial"/>
                <a:cs typeface="Arial"/>
              </a:rPr>
              <a:t>M</a:t>
            </a:r>
            <a:r>
              <a:rPr dirty="0" sz="2000" spc="-395" b="1">
                <a:solidFill>
                  <a:srgbClr val="003265"/>
                </a:solidFill>
                <a:latin typeface="Arial"/>
                <a:cs typeface="Arial"/>
              </a:rPr>
              <a:t>i</a:t>
            </a:r>
            <a:r>
              <a:rPr dirty="0" baseline="27777" sz="2100" spc="-592">
                <a:solidFill>
                  <a:srgbClr val="003265"/>
                </a:solidFill>
                <a:latin typeface="Arial"/>
                <a:cs typeface="Arial"/>
              </a:rPr>
              <a:t>a</a:t>
            </a:r>
            <a:r>
              <a:rPr dirty="0" sz="2000" spc="-395" b="1">
                <a:solidFill>
                  <a:srgbClr val="003265"/>
                </a:solidFill>
                <a:latin typeface="Arial"/>
                <a:cs typeface="Arial"/>
              </a:rPr>
              <a:t>t</a:t>
            </a:r>
            <a:r>
              <a:rPr dirty="0" baseline="27777" sz="2100" spc="-592">
                <a:solidFill>
                  <a:srgbClr val="003265"/>
                </a:solidFill>
                <a:latin typeface="Arial"/>
                <a:cs typeface="Arial"/>
              </a:rPr>
              <a:t>h</a:t>
            </a:r>
            <a:r>
              <a:rPr dirty="0" sz="2000" spc="-395" b="1">
                <a:solidFill>
                  <a:srgbClr val="003265"/>
                </a:solidFill>
                <a:latin typeface="Arial"/>
                <a:cs typeface="Arial"/>
              </a:rPr>
              <a:t>h</a:t>
            </a:r>
            <a:r>
              <a:rPr dirty="0" baseline="27777" sz="2100" spc="-592">
                <a:solidFill>
                  <a:srgbClr val="003265"/>
                </a:solidFill>
                <a:latin typeface="Arial"/>
                <a:cs typeface="Arial"/>
              </a:rPr>
              <a:t>e</a:t>
            </a:r>
            <a:r>
              <a:rPr dirty="0" sz="2000" spc="-395" b="1">
                <a:solidFill>
                  <a:srgbClr val="003265"/>
                </a:solidFill>
                <a:latin typeface="Arial"/>
                <a:cs typeface="Arial"/>
              </a:rPr>
              <a:t>o</a:t>
            </a:r>
            <a:r>
              <a:rPr dirty="0" baseline="27777" sz="2100" spc="-592">
                <a:solidFill>
                  <a:srgbClr val="003265"/>
                </a:solidFill>
                <a:latin typeface="Arial"/>
                <a:cs typeface="Arial"/>
              </a:rPr>
              <a:t>sh</a:t>
            </a:r>
            <a:r>
              <a:rPr dirty="0" sz="2000" spc="-395" b="1">
                <a:solidFill>
                  <a:srgbClr val="003265"/>
                </a:solidFill>
                <a:latin typeface="Arial"/>
                <a:cs typeface="Arial"/>
              </a:rPr>
              <a:t>u</a:t>
            </a:r>
            <a:r>
              <a:rPr dirty="0" baseline="27777" sz="2100" spc="-592">
                <a:solidFill>
                  <a:srgbClr val="003265"/>
                </a:solidFill>
                <a:latin typeface="Arial"/>
                <a:cs typeface="Arial"/>
              </a:rPr>
              <a:t>M</a:t>
            </a:r>
            <a:r>
              <a:rPr dirty="0" sz="2000" spc="-395" b="1">
                <a:solidFill>
                  <a:srgbClr val="003265"/>
                </a:solidFill>
                <a:latin typeface="Arial"/>
                <a:cs typeface="Arial"/>
              </a:rPr>
              <a:t>t</a:t>
            </a:r>
            <a:r>
              <a:rPr dirty="0" baseline="27777" sz="2100" spc="-592">
                <a:solidFill>
                  <a:srgbClr val="003265"/>
                </a:solidFill>
                <a:latin typeface="Arial"/>
                <a:cs typeface="Arial"/>
              </a:rPr>
              <a:t>a</a:t>
            </a:r>
            <a:r>
              <a:rPr dirty="0" sz="2000" spc="-395" b="1">
                <a:solidFill>
                  <a:srgbClr val="003265"/>
                </a:solidFill>
                <a:latin typeface="Arial"/>
                <a:cs typeface="Arial"/>
              </a:rPr>
              <a:t>m</a:t>
            </a:r>
            <a:r>
              <a:rPr dirty="0" baseline="27777" sz="2100" spc="-592">
                <a:solidFill>
                  <a:srgbClr val="003265"/>
                </a:solidFill>
                <a:latin typeface="Arial"/>
                <a:cs typeface="Arial"/>
              </a:rPr>
              <a:t>ury</a:t>
            </a:r>
            <a:r>
              <a:rPr dirty="0" sz="2000" spc="-395" b="1">
                <a:solidFill>
                  <a:srgbClr val="003265"/>
                </a:solidFill>
                <a:latin typeface="Arial"/>
                <a:cs typeface="Arial"/>
              </a:rPr>
              <a:t>u</a:t>
            </a:r>
            <a:r>
              <a:rPr dirty="0" baseline="27777" sz="2100" spc="-592">
                <a:solidFill>
                  <a:srgbClr val="003265"/>
                </a:solidFill>
                <a:latin typeface="Arial"/>
                <a:cs typeface="Arial"/>
              </a:rPr>
              <a:t>a</a:t>
            </a:r>
            <a:r>
              <a:rPr dirty="0" sz="2000" spc="-395" b="1">
                <a:solidFill>
                  <a:srgbClr val="003265"/>
                </a:solidFill>
                <a:latin typeface="Arial"/>
                <a:cs typeface="Arial"/>
              </a:rPr>
              <a:t>c</a:t>
            </a:r>
            <a:r>
              <a:rPr dirty="0" baseline="27777" sz="2100" spc="-592">
                <a:solidFill>
                  <a:srgbClr val="003265"/>
                </a:solidFill>
                <a:latin typeface="Arial"/>
                <a:cs typeface="Arial"/>
              </a:rPr>
              <a:t>,N</a:t>
            </a:r>
            <a:r>
              <a:rPr dirty="0" sz="2000" spc="-395" b="1">
                <a:solidFill>
                  <a:srgbClr val="003265"/>
                </a:solidFill>
                <a:latin typeface="Arial"/>
                <a:cs typeface="Arial"/>
              </a:rPr>
              <a:t>h</a:t>
            </a:r>
            <a:r>
              <a:rPr dirty="0" baseline="27777" sz="2100" spc="-592">
                <a:solidFill>
                  <a:srgbClr val="003265"/>
                </a:solidFill>
                <a:latin typeface="Arial"/>
                <a:cs typeface="Arial"/>
              </a:rPr>
              <a:t>MIMS</a:t>
            </a:r>
            <a:endParaRPr baseline="27777" sz="2100">
              <a:latin typeface="Arial"/>
              <a:cs typeface="Arial"/>
            </a:endParaRPr>
          </a:p>
        </p:txBody>
      </p:sp>
      <p:sp>
        <p:nvSpPr>
          <p:cNvPr id="6" name="object 6"/>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76</a:t>
            </a:r>
            <a:endParaRPr sz="26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863694"/>
            <a:ext cx="6726555" cy="391160"/>
          </a:xfrm>
          <a:prstGeom prst="rect"/>
        </p:spPr>
        <p:txBody>
          <a:bodyPr wrap="square" lIns="0" tIns="12700" rIns="0" bIns="0" rtlCol="0" vert="horz">
            <a:spAutoFit/>
          </a:bodyPr>
          <a:lstStyle/>
          <a:p>
            <a:pPr marL="12700">
              <a:lnSpc>
                <a:spcPct val="100000"/>
              </a:lnSpc>
              <a:spcBef>
                <a:spcPts val="100"/>
              </a:spcBef>
            </a:pPr>
            <a:r>
              <a:rPr dirty="0" sz="2400" spc="-5"/>
              <a:t>Genetic Algorithms and Genetic</a:t>
            </a:r>
            <a:r>
              <a:rPr dirty="0" sz="2400" spc="-25"/>
              <a:t> </a:t>
            </a:r>
            <a:r>
              <a:rPr dirty="0" sz="2400" spc="-5"/>
              <a:t>Programming</a:t>
            </a:r>
            <a:endParaRPr sz="2400"/>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609218" y="2701988"/>
            <a:ext cx="6887845" cy="2476500"/>
          </a:xfrm>
          <a:prstGeom prst="rect">
            <a:avLst/>
          </a:prstGeom>
        </p:spPr>
        <p:txBody>
          <a:bodyPr wrap="square" lIns="0" tIns="85725" rIns="0" bIns="0" rtlCol="0" vert="horz">
            <a:spAutoFit/>
          </a:bodyPr>
          <a:lstStyle/>
          <a:p>
            <a:pPr marL="299085" indent="-287020">
              <a:lnSpc>
                <a:spcPct val="100000"/>
              </a:lnSpc>
              <a:spcBef>
                <a:spcPts val="675"/>
              </a:spcBef>
              <a:buSzPct val="75000"/>
              <a:buFont typeface="Arial"/>
              <a:buChar char="–"/>
              <a:tabLst>
                <a:tab pos="299085" algn="l"/>
                <a:tab pos="299720" algn="l"/>
              </a:tabLst>
            </a:pPr>
            <a:r>
              <a:rPr dirty="0" sz="2400" spc="-5" b="1">
                <a:solidFill>
                  <a:srgbClr val="003265"/>
                </a:solidFill>
                <a:latin typeface="Arial"/>
                <a:cs typeface="Arial"/>
              </a:rPr>
              <a:t>Genetic</a:t>
            </a:r>
            <a:r>
              <a:rPr dirty="0" sz="2400" spc="-30" b="1">
                <a:solidFill>
                  <a:srgbClr val="003265"/>
                </a:solidFill>
                <a:latin typeface="Arial"/>
                <a:cs typeface="Arial"/>
              </a:rPr>
              <a:t> </a:t>
            </a:r>
            <a:r>
              <a:rPr dirty="0" sz="2400" spc="-5" b="1">
                <a:solidFill>
                  <a:srgbClr val="003265"/>
                </a:solidFill>
                <a:latin typeface="Arial"/>
                <a:cs typeface="Arial"/>
              </a:rPr>
              <a:t>Algorithms</a:t>
            </a:r>
            <a:endParaRPr sz="2400">
              <a:latin typeface="Arial"/>
              <a:cs typeface="Arial"/>
            </a:endParaRPr>
          </a:p>
          <a:p>
            <a:pPr lvl="1" marL="697865" marR="5080" indent="-228600">
              <a:lnSpc>
                <a:spcPct val="100000"/>
              </a:lnSpc>
              <a:spcBef>
                <a:spcPts val="480"/>
              </a:spcBef>
              <a:buSzPct val="75000"/>
              <a:buFont typeface="Wingdings"/>
              <a:buChar char=""/>
              <a:tabLst>
                <a:tab pos="698500" algn="l"/>
              </a:tabLst>
            </a:pPr>
            <a:r>
              <a:rPr dirty="0" sz="2000" b="1">
                <a:solidFill>
                  <a:srgbClr val="003265"/>
                </a:solidFill>
                <a:latin typeface="Arial"/>
                <a:cs typeface="Arial"/>
              </a:rPr>
              <a:t>represents </a:t>
            </a:r>
            <a:r>
              <a:rPr dirty="0" sz="2000" spc="-5" b="1">
                <a:solidFill>
                  <a:srgbClr val="003265"/>
                </a:solidFill>
                <a:latin typeface="Arial"/>
                <a:cs typeface="Arial"/>
              </a:rPr>
              <a:t>behavioral rules </a:t>
            </a:r>
            <a:r>
              <a:rPr dirty="0" sz="2000" b="1">
                <a:solidFill>
                  <a:srgbClr val="003265"/>
                </a:solidFill>
                <a:latin typeface="Arial"/>
                <a:cs typeface="Arial"/>
              </a:rPr>
              <a:t>as long strings,</a:t>
            </a:r>
            <a:r>
              <a:rPr dirty="0" sz="2000" spc="-120" b="1">
                <a:solidFill>
                  <a:srgbClr val="003265"/>
                </a:solidFill>
                <a:latin typeface="Arial"/>
                <a:cs typeface="Arial"/>
              </a:rPr>
              <a:t> </a:t>
            </a:r>
            <a:r>
              <a:rPr dirty="0" sz="2000" spc="-5" b="1">
                <a:solidFill>
                  <a:srgbClr val="003265"/>
                </a:solidFill>
                <a:latin typeface="Arial"/>
                <a:cs typeface="Arial"/>
              </a:rPr>
              <a:t>termed  </a:t>
            </a:r>
            <a:r>
              <a:rPr dirty="0" sz="2000" b="1">
                <a:solidFill>
                  <a:srgbClr val="003265"/>
                </a:solidFill>
                <a:latin typeface="Arial"/>
                <a:cs typeface="Arial"/>
              </a:rPr>
              <a:t>“genomes.”</a:t>
            </a:r>
            <a:endParaRPr sz="2000">
              <a:latin typeface="Arial"/>
              <a:cs typeface="Arial"/>
            </a:endParaRPr>
          </a:p>
          <a:p>
            <a:pPr lvl="1" marL="697865" marR="215265" indent="-228600">
              <a:lnSpc>
                <a:spcPct val="100000"/>
              </a:lnSpc>
              <a:spcBef>
                <a:spcPts val="480"/>
              </a:spcBef>
              <a:buSzPct val="75000"/>
              <a:buFont typeface="Wingdings"/>
              <a:buChar char=""/>
              <a:tabLst>
                <a:tab pos="698500" algn="l"/>
              </a:tabLst>
            </a:pPr>
            <a:r>
              <a:rPr dirty="0" sz="2000" spc="-5" b="1">
                <a:solidFill>
                  <a:srgbClr val="003265"/>
                </a:solidFill>
                <a:latin typeface="Arial"/>
                <a:cs typeface="Arial"/>
              </a:rPr>
              <a:t>Behavior is </a:t>
            </a:r>
            <a:r>
              <a:rPr dirty="0" sz="2000" spc="-10" b="1">
                <a:solidFill>
                  <a:srgbClr val="003265"/>
                </a:solidFill>
                <a:latin typeface="Arial"/>
                <a:cs typeface="Arial"/>
              </a:rPr>
              <a:t>evolved </a:t>
            </a:r>
            <a:r>
              <a:rPr dirty="0" sz="2000" b="1">
                <a:solidFill>
                  <a:srgbClr val="003265"/>
                </a:solidFill>
                <a:latin typeface="Arial"/>
                <a:cs typeface="Arial"/>
              </a:rPr>
              <a:t>as </a:t>
            </a:r>
            <a:r>
              <a:rPr dirty="0" sz="2000" spc="-5" b="1">
                <a:solidFill>
                  <a:srgbClr val="003265"/>
                </a:solidFill>
                <a:latin typeface="Arial"/>
                <a:cs typeface="Arial"/>
              </a:rPr>
              <a:t>various </a:t>
            </a:r>
            <a:r>
              <a:rPr dirty="0" sz="2000" b="1">
                <a:solidFill>
                  <a:srgbClr val="003265"/>
                </a:solidFill>
                <a:latin typeface="Arial"/>
                <a:cs typeface="Arial"/>
              </a:rPr>
              <a:t>genomes are </a:t>
            </a:r>
            <a:r>
              <a:rPr dirty="0" sz="2000" spc="-5" b="1">
                <a:solidFill>
                  <a:srgbClr val="003265"/>
                </a:solidFill>
                <a:latin typeface="Arial"/>
                <a:cs typeface="Arial"/>
              </a:rPr>
              <a:t>tried  </a:t>
            </a:r>
            <a:r>
              <a:rPr dirty="0" sz="2000" b="1">
                <a:solidFill>
                  <a:srgbClr val="003265"/>
                </a:solidFill>
                <a:latin typeface="Arial"/>
                <a:cs typeface="Arial"/>
              </a:rPr>
              <a:t>and</a:t>
            </a:r>
            <a:r>
              <a:rPr dirty="0" sz="2000" spc="-25" b="1">
                <a:solidFill>
                  <a:srgbClr val="003265"/>
                </a:solidFill>
                <a:latin typeface="Arial"/>
                <a:cs typeface="Arial"/>
              </a:rPr>
              <a:t> </a:t>
            </a:r>
            <a:r>
              <a:rPr dirty="0" sz="2000" spc="-5" b="1">
                <a:solidFill>
                  <a:srgbClr val="003265"/>
                </a:solidFill>
                <a:latin typeface="Arial"/>
                <a:cs typeface="Arial"/>
              </a:rPr>
              <a:t>evaluated.</a:t>
            </a:r>
            <a:endParaRPr sz="2000">
              <a:latin typeface="Arial"/>
              <a:cs typeface="Arial"/>
            </a:endParaRPr>
          </a:p>
          <a:p>
            <a:pPr lvl="1" marL="697865" marR="259079" indent="-228600">
              <a:lnSpc>
                <a:spcPct val="100000"/>
              </a:lnSpc>
              <a:spcBef>
                <a:spcPts val="480"/>
              </a:spcBef>
              <a:buSzPct val="75000"/>
              <a:buFont typeface="Wingdings"/>
              <a:buChar char=""/>
              <a:tabLst>
                <a:tab pos="698500" algn="l"/>
              </a:tabLst>
            </a:pPr>
            <a:r>
              <a:rPr dirty="0" sz="2000" b="1">
                <a:solidFill>
                  <a:srgbClr val="003265"/>
                </a:solidFill>
                <a:latin typeface="Arial"/>
                <a:cs typeface="Arial"/>
              </a:rPr>
              <a:t>Higher rated genomes are allowed to </a:t>
            </a:r>
            <a:r>
              <a:rPr dirty="0" sz="2000" spc="-10" b="1">
                <a:solidFill>
                  <a:srgbClr val="003265"/>
                </a:solidFill>
                <a:latin typeface="Arial"/>
                <a:cs typeface="Arial"/>
              </a:rPr>
              <a:t>survive</a:t>
            </a:r>
            <a:r>
              <a:rPr dirty="0" sz="2000" spc="-165" b="1">
                <a:solidFill>
                  <a:srgbClr val="003265"/>
                </a:solidFill>
                <a:latin typeface="Arial"/>
                <a:cs typeface="Arial"/>
              </a:rPr>
              <a:t> </a:t>
            </a:r>
            <a:r>
              <a:rPr dirty="0" sz="2000" b="1">
                <a:solidFill>
                  <a:srgbClr val="003265"/>
                </a:solidFill>
                <a:latin typeface="Arial"/>
                <a:cs typeface="Arial"/>
              </a:rPr>
              <a:t>and  “reproduce” </a:t>
            </a:r>
            <a:r>
              <a:rPr dirty="0" sz="2000" spc="5" b="1">
                <a:solidFill>
                  <a:srgbClr val="003265"/>
                </a:solidFill>
                <a:latin typeface="Arial"/>
                <a:cs typeface="Arial"/>
              </a:rPr>
              <a:t>with </a:t>
            </a:r>
            <a:r>
              <a:rPr dirty="0" sz="2000" b="1">
                <a:solidFill>
                  <a:srgbClr val="003265"/>
                </a:solidFill>
                <a:latin typeface="Arial"/>
                <a:cs typeface="Arial"/>
              </a:rPr>
              <a:t>other high ranking</a:t>
            </a:r>
            <a:r>
              <a:rPr dirty="0" sz="2000" spc="-185" b="1">
                <a:solidFill>
                  <a:srgbClr val="003265"/>
                </a:solidFill>
                <a:latin typeface="Arial"/>
                <a:cs typeface="Arial"/>
              </a:rPr>
              <a:t> </a:t>
            </a:r>
            <a:r>
              <a:rPr dirty="0" sz="2000" b="1">
                <a:solidFill>
                  <a:srgbClr val="003265"/>
                </a:solidFill>
                <a:latin typeface="Arial"/>
                <a:cs typeface="Arial"/>
              </a:rPr>
              <a:t>genomes.</a:t>
            </a:r>
            <a:endParaRPr sz="20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77</a:t>
            </a:fld>
          </a:p>
        </p:txBody>
      </p:sp>
      <p:sp>
        <p:nvSpPr>
          <p:cNvPr id="6" name="object 6"/>
          <p:cNvSpPr txBox="1"/>
          <p:nvPr/>
        </p:nvSpPr>
        <p:spPr>
          <a:xfrm>
            <a:off x="6732479" y="6924615"/>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140200" cy="574040"/>
          </a:xfrm>
          <a:prstGeom prst="rect"/>
        </p:spPr>
        <p:txBody>
          <a:bodyPr wrap="square" lIns="0" tIns="12700" rIns="0" bIns="0" rtlCol="0" vert="horz">
            <a:spAutoFit/>
          </a:bodyPr>
          <a:lstStyle/>
          <a:p>
            <a:pPr marL="12700">
              <a:lnSpc>
                <a:spcPct val="100000"/>
              </a:lnSpc>
              <a:spcBef>
                <a:spcPts val="100"/>
              </a:spcBef>
            </a:pPr>
            <a:r>
              <a:rPr dirty="0" spc="-5"/>
              <a:t>Ant Logic</a:t>
            </a:r>
            <a:r>
              <a:rPr dirty="0" spc="-55"/>
              <a:t> </a:t>
            </a:r>
            <a:r>
              <a:rPr dirty="0" spc="-5"/>
              <a:t>Example</a:t>
            </a:r>
          </a:p>
        </p:txBody>
      </p:sp>
      <p:sp>
        <p:nvSpPr>
          <p:cNvPr id="3" name="object 3"/>
          <p:cNvSpPr txBox="1"/>
          <p:nvPr/>
        </p:nvSpPr>
        <p:spPr>
          <a:xfrm>
            <a:off x="999664" y="2774980"/>
            <a:ext cx="7852409" cy="330835"/>
          </a:xfrm>
          <a:prstGeom prst="rect">
            <a:avLst/>
          </a:prstGeom>
        </p:spPr>
        <p:txBody>
          <a:bodyPr wrap="square" lIns="0" tIns="12700" rIns="0" bIns="0" rtlCol="0" vert="horz">
            <a:spAutoFit/>
          </a:bodyPr>
          <a:lstStyle/>
          <a:p>
            <a:pPr marL="354965" indent="-342900">
              <a:lnSpc>
                <a:spcPct val="100000"/>
              </a:lnSpc>
              <a:spcBef>
                <a:spcPts val="100"/>
              </a:spcBef>
              <a:buSzPct val="75000"/>
              <a:buFont typeface="Wingdings"/>
              <a:buChar char=""/>
              <a:tabLst>
                <a:tab pos="354965" algn="l"/>
                <a:tab pos="355600" algn="l"/>
              </a:tabLst>
            </a:pPr>
            <a:r>
              <a:rPr dirty="0" sz="2000" spc="-5">
                <a:solidFill>
                  <a:srgbClr val="003265"/>
                </a:solidFill>
                <a:latin typeface="Arial"/>
                <a:cs typeface="Arial"/>
              </a:rPr>
              <a:t>Traveling </a:t>
            </a:r>
            <a:r>
              <a:rPr dirty="0" sz="2000">
                <a:solidFill>
                  <a:srgbClr val="003265"/>
                </a:solidFill>
                <a:latin typeface="Arial"/>
                <a:cs typeface="Arial"/>
              </a:rPr>
              <a:t>Salesman – based on biological ant foraging</a:t>
            </a:r>
            <a:r>
              <a:rPr dirty="0" sz="2000" spc="-155">
                <a:solidFill>
                  <a:srgbClr val="003265"/>
                </a:solidFill>
                <a:latin typeface="Arial"/>
                <a:cs typeface="Arial"/>
              </a:rPr>
              <a:t> </a:t>
            </a:r>
            <a:r>
              <a:rPr dirty="0" sz="2000">
                <a:solidFill>
                  <a:srgbClr val="003265"/>
                </a:solidFill>
                <a:latin typeface="Arial"/>
                <a:cs typeface="Arial"/>
              </a:rPr>
              <a:t>techniques.</a:t>
            </a:r>
            <a:endParaRPr sz="2000">
              <a:latin typeface="Arial"/>
              <a:cs typeface="Arial"/>
            </a:endParaRPr>
          </a:p>
        </p:txBody>
      </p:sp>
      <p:sp>
        <p:nvSpPr>
          <p:cNvPr id="4" name="object 4"/>
          <p:cNvSpPr/>
          <p:nvPr/>
        </p:nvSpPr>
        <p:spPr>
          <a:xfrm>
            <a:off x="4648322" y="3734013"/>
            <a:ext cx="166116" cy="15846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248400" y="3581613"/>
            <a:ext cx="166116" cy="166116"/>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4815450" y="3462239"/>
            <a:ext cx="139700"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Arial"/>
                <a:cs typeface="Arial"/>
              </a:rPr>
              <a:t>s</a:t>
            </a:r>
            <a:endParaRPr sz="1800">
              <a:latin typeface="Arial"/>
              <a:cs typeface="Arial"/>
            </a:endParaRPr>
          </a:p>
        </p:txBody>
      </p:sp>
      <p:sp>
        <p:nvSpPr>
          <p:cNvPr id="7" name="object 7"/>
          <p:cNvSpPr txBox="1"/>
          <p:nvPr/>
        </p:nvSpPr>
        <p:spPr>
          <a:xfrm>
            <a:off x="6491711" y="3386050"/>
            <a:ext cx="1530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Arial"/>
                <a:cs typeface="Arial"/>
              </a:rPr>
              <a:t>a</a:t>
            </a:r>
            <a:endParaRPr sz="1800">
              <a:latin typeface="Arial"/>
              <a:cs typeface="Arial"/>
            </a:endParaRPr>
          </a:p>
        </p:txBody>
      </p:sp>
      <p:grpSp>
        <p:nvGrpSpPr>
          <p:cNvPr id="8" name="object 8"/>
          <p:cNvGrpSpPr/>
          <p:nvPr/>
        </p:nvGrpSpPr>
        <p:grpSpPr>
          <a:xfrm>
            <a:off x="4419752" y="3627333"/>
            <a:ext cx="2680970" cy="2406650"/>
            <a:chOff x="4419752" y="3627333"/>
            <a:chExt cx="2680970" cy="2406650"/>
          </a:xfrm>
        </p:grpSpPr>
        <p:sp>
          <p:nvSpPr>
            <p:cNvPr id="9" name="object 9"/>
            <p:cNvSpPr/>
            <p:nvPr/>
          </p:nvSpPr>
          <p:spPr>
            <a:xfrm>
              <a:off x="4771885" y="3627335"/>
              <a:ext cx="1406525" cy="265430"/>
            </a:xfrm>
            <a:custGeom>
              <a:avLst/>
              <a:gdLst/>
              <a:ahLst/>
              <a:cxnLst/>
              <a:rect l="l" t="t" r="r" b="b"/>
              <a:pathLst>
                <a:path w="1406525" h="265429">
                  <a:moveTo>
                    <a:pt x="19685" y="245338"/>
                  </a:moveTo>
                  <a:lnTo>
                    <a:pt x="7493" y="242290"/>
                  </a:lnTo>
                  <a:lnTo>
                    <a:pt x="0" y="265150"/>
                  </a:lnTo>
                  <a:lnTo>
                    <a:pt x="13182" y="265150"/>
                  </a:lnTo>
                  <a:lnTo>
                    <a:pt x="19685" y="245338"/>
                  </a:lnTo>
                  <a:close/>
                </a:path>
                <a:path w="1406525" h="265429">
                  <a:moveTo>
                    <a:pt x="42545" y="243814"/>
                  </a:moveTo>
                  <a:lnTo>
                    <a:pt x="28829" y="243814"/>
                  </a:lnTo>
                  <a:lnTo>
                    <a:pt x="30086" y="265150"/>
                  </a:lnTo>
                  <a:lnTo>
                    <a:pt x="42545" y="265150"/>
                  </a:lnTo>
                  <a:lnTo>
                    <a:pt x="42545" y="243814"/>
                  </a:lnTo>
                  <a:close/>
                </a:path>
                <a:path w="1406525" h="265429">
                  <a:moveTo>
                    <a:pt x="1406410" y="112776"/>
                  </a:moveTo>
                  <a:lnTo>
                    <a:pt x="1396885" y="108204"/>
                  </a:lnTo>
                  <a:lnTo>
                    <a:pt x="1330210" y="76200"/>
                  </a:lnTo>
                  <a:lnTo>
                    <a:pt x="1330858" y="108648"/>
                  </a:lnTo>
                  <a:lnTo>
                    <a:pt x="1261630" y="111252"/>
                  </a:lnTo>
                  <a:lnTo>
                    <a:pt x="1190028" y="117348"/>
                  </a:lnTo>
                  <a:lnTo>
                    <a:pt x="1116876" y="124968"/>
                  </a:lnTo>
                  <a:lnTo>
                    <a:pt x="1046772" y="134112"/>
                  </a:lnTo>
                  <a:lnTo>
                    <a:pt x="976668" y="146304"/>
                  </a:lnTo>
                  <a:lnTo>
                    <a:pt x="838009" y="173736"/>
                  </a:lnTo>
                  <a:lnTo>
                    <a:pt x="703897" y="210312"/>
                  </a:lnTo>
                  <a:lnTo>
                    <a:pt x="638365" y="230098"/>
                  </a:lnTo>
                  <a:lnTo>
                    <a:pt x="543369" y="265150"/>
                  </a:lnTo>
                  <a:lnTo>
                    <a:pt x="576389" y="265150"/>
                  </a:lnTo>
                  <a:lnTo>
                    <a:pt x="580453" y="263626"/>
                  </a:lnTo>
                  <a:lnTo>
                    <a:pt x="642937" y="242290"/>
                  </a:lnTo>
                  <a:lnTo>
                    <a:pt x="708469" y="222478"/>
                  </a:lnTo>
                  <a:lnTo>
                    <a:pt x="774001" y="204216"/>
                  </a:lnTo>
                  <a:lnTo>
                    <a:pt x="841057" y="187452"/>
                  </a:lnTo>
                  <a:lnTo>
                    <a:pt x="909637" y="172212"/>
                  </a:lnTo>
                  <a:lnTo>
                    <a:pt x="978192" y="158496"/>
                  </a:lnTo>
                  <a:lnTo>
                    <a:pt x="1048296" y="146304"/>
                  </a:lnTo>
                  <a:lnTo>
                    <a:pt x="1119924" y="137160"/>
                  </a:lnTo>
                  <a:lnTo>
                    <a:pt x="1190028" y="129540"/>
                  </a:lnTo>
                  <a:lnTo>
                    <a:pt x="1263154" y="123444"/>
                  </a:lnTo>
                  <a:lnTo>
                    <a:pt x="1331099" y="120878"/>
                  </a:lnTo>
                  <a:lnTo>
                    <a:pt x="1331734" y="152400"/>
                  </a:lnTo>
                  <a:lnTo>
                    <a:pt x="1406410" y="112776"/>
                  </a:lnTo>
                  <a:close/>
                </a:path>
                <a:path w="1406525" h="265429">
                  <a:moveTo>
                    <a:pt x="1406410" y="36576"/>
                  </a:moveTo>
                  <a:lnTo>
                    <a:pt x="1396885" y="32004"/>
                  </a:lnTo>
                  <a:lnTo>
                    <a:pt x="1330210" y="0"/>
                  </a:lnTo>
                  <a:lnTo>
                    <a:pt x="1330845" y="32004"/>
                  </a:lnTo>
                  <a:lnTo>
                    <a:pt x="1278394" y="32004"/>
                  </a:lnTo>
                  <a:lnTo>
                    <a:pt x="1066584" y="42672"/>
                  </a:lnTo>
                  <a:lnTo>
                    <a:pt x="1039152" y="45720"/>
                  </a:lnTo>
                  <a:lnTo>
                    <a:pt x="1011720" y="47244"/>
                  </a:lnTo>
                  <a:lnTo>
                    <a:pt x="985812" y="50292"/>
                  </a:lnTo>
                  <a:lnTo>
                    <a:pt x="959904" y="51816"/>
                  </a:lnTo>
                  <a:lnTo>
                    <a:pt x="911161" y="57912"/>
                  </a:lnTo>
                  <a:lnTo>
                    <a:pt x="866965" y="64008"/>
                  </a:lnTo>
                  <a:lnTo>
                    <a:pt x="827341" y="70104"/>
                  </a:lnTo>
                  <a:lnTo>
                    <a:pt x="778573" y="79248"/>
                  </a:lnTo>
                  <a:lnTo>
                    <a:pt x="752665" y="86868"/>
                  </a:lnTo>
                  <a:lnTo>
                    <a:pt x="741997" y="89916"/>
                  </a:lnTo>
                  <a:lnTo>
                    <a:pt x="717613" y="106680"/>
                  </a:lnTo>
                  <a:lnTo>
                    <a:pt x="716089" y="106680"/>
                  </a:lnTo>
                  <a:lnTo>
                    <a:pt x="716089" y="108204"/>
                  </a:lnTo>
                  <a:lnTo>
                    <a:pt x="714565" y="111252"/>
                  </a:lnTo>
                  <a:lnTo>
                    <a:pt x="714565" y="115062"/>
                  </a:lnTo>
                  <a:lnTo>
                    <a:pt x="713041" y="117348"/>
                  </a:lnTo>
                  <a:lnTo>
                    <a:pt x="713041" y="115824"/>
                  </a:lnTo>
                  <a:lnTo>
                    <a:pt x="709993" y="118872"/>
                  </a:lnTo>
                  <a:lnTo>
                    <a:pt x="703897" y="121920"/>
                  </a:lnTo>
                  <a:lnTo>
                    <a:pt x="696277" y="124968"/>
                  </a:lnTo>
                  <a:lnTo>
                    <a:pt x="685609" y="128016"/>
                  </a:lnTo>
                  <a:lnTo>
                    <a:pt x="673417" y="132588"/>
                  </a:lnTo>
                  <a:lnTo>
                    <a:pt x="630745" y="141732"/>
                  </a:lnTo>
                  <a:lnTo>
                    <a:pt x="574357" y="150876"/>
                  </a:lnTo>
                  <a:lnTo>
                    <a:pt x="505777" y="160020"/>
                  </a:lnTo>
                  <a:lnTo>
                    <a:pt x="481431" y="161544"/>
                  </a:lnTo>
                  <a:lnTo>
                    <a:pt x="457047" y="164592"/>
                  </a:lnTo>
                  <a:lnTo>
                    <a:pt x="429615" y="167640"/>
                  </a:lnTo>
                  <a:lnTo>
                    <a:pt x="374751" y="170688"/>
                  </a:lnTo>
                  <a:lnTo>
                    <a:pt x="345795" y="173736"/>
                  </a:lnTo>
                  <a:lnTo>
                    <a:pt x="225399" y="179832"/>
                  </a:lnTo>
                  <a:lnTo>
                    <a:pt x="100457" y="182880"/>
                  </a:lnTo>
                  <a:lnTo>
                    <a:pt x="34925" y="182880"/>
                  </a:lnTo>
                  <a:lnTo>
                    <a:pt x="34925" y="196596"/>
                  </a:lnTo>
                  <a:lnTo>
                    <a:pt x="100457" y="195072"/>
                  </a:lnTo>
                  <a:lnTo>
                    <a:pt x="162941" y="195072"/>
                  </a:lnTo>
                  <a:lnTo>
                    <a:pt x="376275" y="184404"/>
                  </a:lnTo>
                  <a:lnTo>
                    <a:pt x="403707" y="181356"/>
                  </a:lnTo>
                  <a:lnTo>
                    <a:pt x="431139" y="179832"/>
                  </a:lnTo>
                  <a:lnTo>
                    <a:pt x="457047" y="176784"/>
                  </a:lnTo>
                  <a:lnTo>
                    <a:pt x="554545" y="166116"/>
                  </a:lnTo>
                  <a:lnTo>
                    <a:pt x="615505" y="156972"/>
                  </a:lnTo>
                  <a:lnTo>
                    <a:pt x="664273" y="147828"/>
                  </a:lnTo>
                  <a:lnTo>
                    <a:pt x="688657" y="140208"/>
                  </a:lnTo>
                  <a:lnTo>
                    <a:pt x="699325" y="137160"/>
                  </a:lnTo>
                  <a:lnTo>
                    <a:pt x="725233" y="120396"/>
                  </a:lnTo>
                  <a:lnTo>
                    <a:pt x="726757" y="118872"/>
                  </a:lnTo>
                  <a:lnTo>
                    <a:pt x="726757" y="117348"/>
                  </a:lnTo>
                  <a:lnTo>
                    <a:pt x="726757" y="115824"/>
                  </a:lnTo>
                  <a:lnTo>
                    <a:pt x="727265" y="114300"/>
                  </a:lnTo>
                  <a:lnTo>
                    <a:pt x="727773" y="112776"/>
                  </a:lnTo>
                  <a:lnTo>
                    <a:pt x="729043" y="110871"/>
                  </a:lnTo>
                  <a:lnTo>
                    <a:pt x="731329" y="109728"/>
                  </a:lnTo>
                  <a:lnTo>
                    <a:pt x="740473" y="105156"/>
                  </a:lnTo>
                  <a:lnTo>
                    <a:pt x="748093" y="102108"/>
                  </a:lnTo>
                  <a:lnTo>
                    <a:pt x="757237" y="99060"/>
                  </a:lnTo>
                  <a:lnTo>
                    <a:pt x="769429" y="94488"/>
                  </a:lnTo>
                  <a:lnTo>
                    <a:pt x="812101" y="85344"/>
                  </a:lnTo>
                  <a:lnTo>
                    <a:pt x="868489" y="76200"/>
                  </a:lnTo>
                  <a:lnTo>
                    <a:pt x="912685" y="70104"/>
                  </a:lnTo>
                  <a:lnTo>
                    <a:pt x="961428" y="64008"/>
                  </a:lnTo>
                  <a:lnTo>
                    <a:pt x="985812" y="62484"/>
                  </a:lnTo>
                  <a:lnTo>
                    <a:pt x="1013244" y="59436"/>
                  </a:lnTo>
                  <a:lnTo>
                    <a:pt x="1040676" y="57912"/>
                  </a:lnTo>
                  <a:lnTo>
                    <a:pt x="1068108" y="54864"/>
                  </a:lnTo>
                  <a:lnTo>
                    <a:pt x="1217434" y="47244"/>
                  </a:lnTo>
                  <a:lnTo>
                    <a:pt x="1331099" y="44500"/>
                  </a:lnTo>
                  <a:lnTo>
                    <a:pt x="1331734" y="76200"/>
                  </a:lnTo>
                  <a:lnTo>
                    <a:pt x="1406410" y="36576"/>
                  </a:lnTo>
                  <a:close/>
                </a:path>
              </a:pathLst>
            </a:custGeom>
            <a:solidFill>
              <a:srgbClr val="003265"/>
            </a:solidFill>
          </p:spPr>
          <p:txBody>
            <a:bodyPr wrap="square" lIns="0" tIns="0" rIns="0" bIns="0" rtlCol="0"/>
            <a:lstStyle/>
            <a:p/>
          </p:txBody>
        </p:sp>
        <p:sp>
          <p:nvSpPr>
            <p:cNvPr id="10" name="object 10"/>
            <p:cNvSpPr/>
            <p:nvPr/>
          </p:nvSpPr>
          <p:spPr>
            <a:xfrm>
              <a:off x="4700138" y="3892479"/>
              <a:ext cx="64135" cy="7620"/>
            </a:xfrm>
            <a:custGeom>
              <a:avLst/>
              <a:gdLst/>
              <a:ahLst/>
              <a:cxnLst/>
              <a:rect l="l" t="t" r="r" b="b"/>
              <a:pathLst>
                <a:path w="64135" h="7620">
                  <a:moveTo>
                    <a:pt x="64006" y="0"/>
                  </a:moveTo>
                  <a:lnTo>
                    <a:pt x="0" y="0"/>
                  </a:lnTo>
                  <a:lnTo>
                    <a:pt x="15239" y="6095"/>
                  </a:lnTo>
                  <a:lnTo>
                    <a:pt x="22859" y="6095"/>
                  </a:lnTo>
                  <a:lnTo>
                    <a:pt x="32003" y="7619"/>
                  </a:lnTo>
                  <a:lnTo>
                    <a:pt x="39623" y="6095"/>
                  </a:lnTo>
                  <a:lnTo>
                    <a:pt x="48767" y="6095"/>
                  </a:lnTo>
                  <a:lnTo>
                    <a:pt x="64006" y="0"/>
                  </a:lnTo>
                  <a:close/>
                </a:path>
              </a:pathLst>
            </a:custGeom>
            <a:solidFill>
              <a:srgbClr val="983200"/>
            </a:solidFill>
          </p:spPr>
          <p:txBody>
            <a:bodyPr wrap="square" lIns="0" tIns="0" rIns="0" bIns="0" rtlCol="0"/>
            <a:lstStyle/>
            <a:p/>
          </p:txBody>
        </p:sp>
        <p:sp>
          <p:nvSpPr>
            <p:cNvPr id="11" name="object 11"/>
            <p:cNvSpPr/>
            <p:nvPr/>
          </p:nvSpPr>
          <p:spPr>
            <a:xfrm>
              <a:off x="6291072" y="3816309"/>
              <a:ext cx="75482" cy="76169"/>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6934139" y="4572121"/>
              <a:ext cx="166116" cy="166112"/>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6400800" y="5867424"/>
              <a:ext cx="166085" cy="166103"/>
            </a:xfrm>
            <a:prstGeom prst="rect">
              <a:avLst/>
            </a:prstGeom>
            <a:blipFill>
              <a:blip r:embed="rId5" cstate="print"/>
              <a:stretch>
                <a:fillRect/>
              </a:stretch>
            </a:blipFill>
          </p:spPr>
          <p:txBody>
            <a:bodyPr wrap="square" lIns="0" tIns="0" rIns="0" bIns="0" rtlCol="0"/>
            <a:lstStyle/>
            <a:p/>
          </p:txBody>
        </p:sp>
        <p:sp>
          <p:nvSpPr>
            <p:cNvPr id="14" name="object 14"/>
            <p:cNvSpPr/>
            <p:nvPr/>
          </p:nvSpPr>
          <p:spPr>
            <a:xfrm>
              <a:off x="5486461" y="5029294"/>
              <a:ext cx="166116" cy="166103"/>
            </a:xfrm>
            <a:prstGeom prst="rect">
              <a:avLst/>
            </a:prstGeom>
            <a:blipFill>
              <a:blip r:embed="rId6" cstate="print"/>
              <a:stretch>
                <a:fillRect/>
              </a:stretch>
            </a:blipFill>
          </p:spPr>
          <p:txBody>
            <a:bodyPr wrap="square" lIns="0" tIns="0" rIns="0" bIns="0" rtlCol="0"/>
            <a:lstStyle/>
            <a:p/>
          </p:txBody>
        </p:sp>
        <p:sp>
          <p:nvSpPr>
            <p:cNvPr id="15" name="object 15"/>
            <p:cNvSpPr/>
            <p:nvPr/>
          </p:nvSpPr>
          <p:spPr>
            <a:xfrm>
              <a:off x="4419752" y="5715036"/>
              <a:ext cx="166085" cy="166103"/>
            </a:xfrm>
            <a:prstGeom prst="rect">
              <a:avLst/>
            </a:prstGeom>
            <a:blipFill>
              <a:blip r:embed="rId7" cstate="print"/>
              <a:stretch>
                <a:fillRect/>
              </a:stretch>
            </a:blipFill>
          </p:spPr>
          <p:txBody>
            <a:bodyPr wrap="square" lIns="0" tIns="0" rIns="0" bIns="0" rtlCol="0"/>
            <a:lstStyle/>
            <a:p/>
          </p:txBody>
        </p:sp>
        <p:sp>
          <p:nvSpPr>
            <p:cNvPr id="16" name="object 16"/>
            <p:cNvSpPr/>
            <p:nvPr/>
          </p:nvSpPr>
          <p:spPr>
            <a:xfrm>
              <a:off x="4495952" y="4495952"/>
              <a:ext cx="166085" cy="166085"/>
            </a:xfrm>
            <a:prstGeom prst="rect">
              <a:avLst/>
            </a:prstGeom>
            <a:blipFill>
              <a:blip r:embed="rId8" cstate="print"/>
              <a:stretch>
                <a:fillRect/>
              </a:stretch>
            </a:blipFill>
          </p:spPr>
          <p:txBody>
            <a:bodyPr wrap="square" lIns="0" tIns="0" rIns="0" bIns="0" rtlCol="0"/>
            <a:lstStyle/>
            <a:p/>
          </p:txBody>
        </p:sp>
      </p:grpSp>
      <p:sp>
        <p:nvSpPr>
          <p:cNvPr id="17" name="object 17"/>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grpSp>
        <p:nvGrpSpPr>
          <p:cNvPr id="18" name="object 18"/>
          <p:cNvGrpSpPr/>
          <p:nvPr/>
        </p:nvGrpSpPr>
        <p:grpSpPr>
          <a:xfrm>
            <a:off x="832555" y="3499317"/>
            <a:ext cx="3232150" cy="2889885"/>
            <a:chOff x="832555" y="3499317"/>
            <a:chExt cx="3232150" cy="2889885"/>
          </a:xfrm>
        </p:grpSpPr>
        <p:sp>
          <p:nvSpPr>
            <p:cNvPr id="19" name="object 19"/>
            <p:cNvSpPr/>
            <p:nvPr/>
          </p:nvSpPr>
          <p:spPr>
            <a:xfrm>
              <a:off x="844737" y="3511521"/>
              <a:ext cx="3208020" cy="381000"/>
            </a:xfrm>
            <a:custGeom>
              <a:avLst/>
              <a:gdLst/>
              <a:ahLst/>
              <a:cxnLst/>
              <a:rect l="l" t="t" r="r" b="b"/>
              <a:pathLst>
                <a:path w="3208020" h="381000">
                  <a:moveTo>
                    <a:pt x="0" y="380957"/>
                  </a:moveTo>
                  <a:lnTo>
                    <a:pt x="3207745" y="380957"/>
                  </a:lnTo>
                  <a:lnTo>
                    <a:pt x="3207745" y="0"/>
                  </a:lnTo>
                  <a:lnTo>
                    <a:pt x="0" y="0"/>
                  </a:lnTo>
                  <a:lnTo>
                    <a:pt x="0" y="380957"/>
                  </a:lnTo>
                  <a:close/>
                </a:path>
              </a:pathLst>
            </a:custGeom>
            <a:solidFill>
              <a:srgbClr val="32CCCC"/>
            </a:solidFill>
          </p:spPr>
          <p:txBody>
            <a:bodyPr wrap="square" lIns="0" tIns="0" rIns="0" bIns="0" rtlCol="0"/>
            <a:lstStyle/>
            <a:p/>
          </p:txBody>
        </p:sp>
        <p:sp>
          <p:nvSpPr>
            <p:cNvPr id="20" name="object 20"/>
            <p:cNvSpPr/>
            <p:nvPr/>
          </p:nvSpPr>
          <p:spPr>
            <a:xfrm>
              <a:off x="832555" y="3499317"/>
              <a:ext cx="3232150" cy="393700"/>
            </a:xfrm>
            <a:custGeom>
              <a:avLst/>
              <a:gdLst/>
              <a:ahLst/>
              <a:cxnLst/>
              <a:rect l="l" t="t" r="r" b="b"/>
              <a:pathLst>
                <a:path w="3232150" h="393700">
                  <a:moveTo>
                    <a:pt x="3232135" y="0"/>
                  </a:moveTo>
                  <a:lnTo>
                    <a:pt x="0" y="0"/>
                  </a:lnTo>
                  <a:lnTo>
                    <a:pt x="0" y="393161"/>
                  </a:lnTo>
                  <a:lnTo>
                    <a:pt x="25898" y="393161"/>
                  </a:lnTo>
                  <a:lnTo>
                    <a:pt x="25898" y="25908"/>
                  </a:lnTo>
                  <a:lnTo>
                    <a:pt x="12182" y="25908"/>
                  </a:lnTo>
                  <a:lnTo>
                    <a:pt x="25898" y="12192"/>
                  </a:lnTo>
                  <a:lnTo>
                    <a:pt x="3232135" y="12192"/>
                  </a:lnTo>
                  <a:lnTo>
                    <a:pt x="3232135" y="0"/>
                  </a:lnTo>
                  <a:close/>
                </a:path>
                <a:path w="3232150" h="393700">
                  <a:moveTo>
                    <a:pt x="3206227" y="12192"/>
                  </a:moveTo>
                  <a:lnTo>
                    <a:pt x="3206227" y="393161"/>
                  </a:lnTo>
                  <a:lnTo>
                    <a:pt x="3232135" y="393161"/>
                  </a:lnTo>
                  <a:lnTo>
                    <a:pt x="3232135" y="25908"/>
                  </a:lnTo>
                  <a:lnTo>
                    <a:pt x="3219943" y="25908"/>
                  </a:lnTo>
                  <a:lnTo>
                    <a:pt x="3206227" y="12192"/>
                  </a:lnTo>
                  <a:close/>
                </a:path>
                <a:path w="3232150" h="393700">
                  <a:moveTo>
                    <a:pt x="25898" y="12192"/>
                  </a:moveTo>
                  <a:lnTo>
                    <a:pt x="12182" y="25908"/>
                  </a:lnTo>
                  <a:lnTo>
                    <a:pt x="25898" y="25908"/>
                  </a:lnTo>
                  <a:lnTo>
                    <a:pt x="25898" y="12192"/>
                  </a:lnTo>
                  <a:close/>
                </a:path>
                <a:path w="3232150" h="393700">
                  <a:moveTo>
                    <a:pt x="3206227" y="12192"/>
                  </a:moveTo>
                  <a:lnTo>
                    <a:pt x="25898" y="12192"/>
                  </a:lnTo>
                  <a:lnTo>
                    <a:pt x="25898" y="25908"/>
                  </a:lnTo>
                  <a:lnTo>
                    <a:pt x="3206227" y="25908"/>
                  </a:lnTo>
                  <a:lnTo>
                    <a:pt x="3206227" y="12192"/>
                  </a:lnTo>
                  <a:close/>
                </a:path>
                <a:path w="3232150" h="393700">
                  <a:moveTo>
                    <a:pt x="3232135" y="12192"/>
                  </a:moveTo>
                  <a:lnTo>
                    <a:pt x="3206227" y="12192"/>
                  </a:lnTo>
                  <a:lnTo>
                    <a:pt x="3219943" y="25908"/>
                  </a:lnTo>
                  <a:lnTo>
                    <a:pt x="3232135" y="25908"/>
                  </a:lnTo>
                  <a:lnTo>
                    <a:pt x="3232135" y="12192"/>
                  </a:lnTo>
                  <a:close/>
                </a:path>
              </a:pathLst>
            </a:custGeom>
            <a:solidFill>
              <a:srgbClr val="003265"/>
            </a:solidFill>
          </p:spPr>
          <p:txBody>
            <a:bodyPr wrap="square" lIns="0" tIns="0" rIns="0" bIns="0" rtlCol="0"/>
            <a:lstStyle/>
            <a:p/>
          </p:txBody>
        </p:sp>
        <p:sp>
          <p:nvSpPr>
            <p:cNvPr id="21" name="object 21"/>
            <p:cNvSpPr/>
            <p:nvPr/>
          </p:nvSpPr>
          <p:spPr>
            <a:xfrm>
              <a:off x="844737" y="3892479"/>
              <a:ext cx="3208020" cy="2484120"/>
            </a:xfrm>
            <a:custGeom>
              <a:avLst/>
              <a:gdLst/>
              <a:ahLst/>
              <a:cxnLst/>
              <a:rect l="l" t="t" r="r" b="b"/>
              <a:pathLst>
                <a:path w="3208020" h="2484120">
                  <a:moveTo>
                    <a:pt x="0" y="2483924"/>
                  </a:moveTo>
                  <a:lnTo>
                    <a:pt x="3207745" y="2483924"/>
                  </a:lnTo>
                  <a:lnTo>
                    <a:pt x="3207745" y="0"/>
                  </a:lnTo>
                  <a:lnTo>
                    <a:pt x="0" y="0"/>
                  </a:lnTo>
                  <a:lnTo>
                    <a:pt x="0" y="2483924"/>
                  </a:lnTo>
                  <a:close/>
                </a:path>
              </a:pathLst>
            </a:custGeom>
            <a:solidFill>
              <a:srgbClr val="32CCCC"/>
            </a:solidFill>
          </p:spPr>
          <p:txBody>
            <a:bodyPr wrap="square" lIns="0" tIns="0" rIns="0" bIns="0" rtlCol="0"/>
            <a:lstStyle/>
            <a:p/>
          </p:txBody>
        </p:sp>
        <p:sp>
          <p:nvSpPr>
            <p:cNvPr id="22" name="object 22"/>
            <p:cNvSpPr/>
            <p:nvPr/>
          </p:nvSpPr>
          <p:spPr>
            <a:xfrm>
              <a:off x="832555" y="3892479"/>
              <a:ext cx="3232150" cy="2496185"/>
            </a:xfrm>
            <a:custGeom>
              <a:avLst/>
              <a:gdLst/>
              <a:ahLst/>
              <a:cxnLst/>
              <a:rect l="l" t="t" r="r" b="b"/>
              <a:pathLst>
                <a:path w="3232150" h="2496185">
                  <a:moveTo>
                    <a:pt x="25898" y="0"/>
                  </a:moveTo>
                  <a:lnTo>
                    <a:pt x="0" y="0"/>
                  </a:lnTo>
                  <a:lnTo>
                    <a:pt x="0" y="2496116"/>
                  </a:lnTo>
                  <a:lnTo>
                    <a:pt x="3232135" y="2496116"/>
                  </a:lnTo>
                  <a:lnTo>
                    <a:pt x="3232135" y="2483924"/>
                  </a:lnTo>
                  <a:lnTo>
                    <a:pt x="25898" y="2483924"/>
                  </a:lnTo>
                  <a:lnTo>
                    <a:pt x="12182" y="2470208"/>
                  </a:lnTo>
                  <a:lnTo>
                    <a:pt x="25898" y="2470208"/>
                  </a:lnTo>
                  <a:lnTo>
                    <a:pt x="25898" y="0"/>
                  </a:lnTo>
                  <a:close/>
                </a:path>
                <a:path w="3232150" h="2496185">
                  <a:moveTo>
                    <a:pt x="25898" y="2470208"/>
                  </a:moveTo>
                  <a:lnTo>
                    <a:pt x="12182" y="2470208"/>
                  </a:lnTo>
                  <a:lnTo>
                    <a:pt x="25898" y="2483924"/>
                  </a:lnTo>
                  <a:lnTo>
                    <a:pt x="25898" y="2470208"/>
                  </a:lnTo>
                  <a:close/>
                </a:path>
                <a:path w="3232150" h="2496185">
                  <a:moveTo>
                    <a:pt x="3206227" y="2470208"/>
                  </a:moveTo>
                  <a:lnTo>
                    <a:pt x="25898" y="2470208"/>
                  </a:lnTo>
                  <a:lnTo>
                    <a:pt x="25898" y="2483924"/>
                  </a:lnTo>
                  <a:lnTo>
                    <a:pt x="3206227" y="2483924"/>
                  </a:lnTo>
                  <a:lnTo>
                    <a:pt x="3206227" y="2470208"/>
                  </a:lnTo>
                  <a:close/>
                </a:path>
                <a:path w="3232150" h="2496185">
                  <a:moveTo>
                    <a:pt x="3232135" y="0"/>
                  </a:moveTo>
                  <a:lnTo>
                    <a:pt x="3206227" y="0"/>
                  </a:lnTo>
                  <a:lnTo>
                    <a:pt x="3206227" y="2483924"/>
                  </a:lnTo>
                  <a:lnTo>
                    <a:pt x="3219943" y="2470208"/>
                  </a:lnTo>
                  <a:lnTo>
                    <a:pt x="3232135" y="2470208"/>
                  </a:lnTo>
                  <a:lnTo>
                    <a:pt x="3232135" y="0"/>
                  </a:lnTo>
                  <a:close/>
                </a:path>
                <a:path w="3232150" h="2496185">
                  <a:moveTo>
                    <a:pt x="3232135" y="2470208"/>
                  </a:moveTo>
                  <a:lnTo>
                    <a:pt x="3219943" y="2470208"/>
                  </a:lnTo>
                  <a:lnTo>
                    <a:pt x="3206227" y="2483924"/>
                  </a:lnTo>
                  <a:lnTo>
                    <a:pt x="3232135" y="2483924"/>
                  </a:lnTo>
                  <a:lnTo>
                    <a:pt x="3232135" y="2470208"/>
                  </a:lnTo>
                  <a:close/>
                </a:path>
              </a:pathLst>
            </a:custGeom>
            <a:solidFill>
              <a:srgbClr val="003265"/>
            </a:solidFill>
          </p:spPr>
          <p:txBody>
            <a:bodyPr wrap="square" lIns="0" tIns="0" rIns="0" bIns="0" rtlCol="0"/>
            <a:lstStyle/>
            <a:p/>
          </p:txBody>
        </p:sp>
      </p:grpSp>
      <p:sp>
        <p:nvSpPr>
          <p:cNvPr id="23" name="object 23"/>
          <p:cNvSpPr txBox="1"/>
          <p:nvPr/>
        </p:nvSpPr>
        <p:spPr>
          <a:xfrm>
            <a:off x="844737" y="3511521"/>
            <a:ext cx="3208020" cy="2865120"/>
          </a:xfrm>
          <a:prstGeom prst="rect">
            <a:avLst/>
          </a:prstGeom>
        </p:spPr>
        <p:txBody>
          <a:bodyPr wrap="square" lIns="0" tIns="39370" rIns="0" bIns="0" rtlCol="0" vert="horz">
            <a:spAutoFit/>
          </a:bodyPr>
          <a:lstStyle/>
          <a:p>
            <a:pPr marL="90805" marR="430530">
              <a:lnSpc>
                <a:spcPct val="100000"/>
              </a:lnSpc>
              <a:spcBef>
                <a:spcPts val="310"/>
              </a:spcBef>
            </a:pPr>
            <a:r>
              <a:rPr dirty="0" sz="1800" spc="-5">
                <a:solidFill>
                  <a:srgbClr val="003265"/>
                </a:solidFill>
                <a:latin typeface="Arial"/>
                <a:cs typeface="Arial"/>
              </a:rPr>
              <a:t>Goal </a:t>
            </a:r>
            <a:r>
              <a:rPr dirty="0" sz="1800">
                <a:solidFill>
                  <a:srgbClr val="003265"/>
                </a:solidFill>
                <a:latin typeface="Arial"/>
                <a:cs typeface="Arial"/>
              </a:rPr>
              <a:t>– </a:t>
            </a:r>
            <a:r>
              <a:rPr dirty="0" sz="1800" spc="-5">
                <a:solidFill>
                  <a:srgbClr val="003265"/>
                </a:solidFill>
                <a:latin typeface="Arial"/>
                <a:cs typeface="Arial"/>
              </a:rPr>
              <a:t>find the minimum  cost route </a:t>
            </a:r>
            <a:r>
              <a:rPr dirty="0" sz="1800">
                <a:solidFill>
                  <a:srgbClr val="003265"/>
                </a:solidFill>
                <a:latin typeface="Arial"/>
                <a:cs typeface="Arial"/>
              </a:rPr>
              <a:t>to </a:t>
            </a:r>
            <a:r>
              <a:rPr dirty="0" sz="1800" spc="-5">
                <a:solidFill>
                  <a:srgbClr val="003265"/>
                </a:solidFill>
                <a:latin typeface="Arial"/>
                <a:cs typeface="Arial"/>
              </a:rPr>
              <a:t>visit each city  </a:t>
            </a:r>
            <a:r>
              <a:rPr dirty="0" sz="1800" spc="-10">
                <a:solidFill>
                  <a:srgbClr val="003265"/>
                </a:solidFill>
                <a:latin typeface="Arial"/>
                <a:cs typeface="Arial"/>
              </a:rPr>
              <a:t>exactly once, </a:t>
            </a:r>
            <a:r>
              <a:rPr dirty="0" sz="1800" spc="-5">
                <a:solidFill>
                  <a:srgbClr val="003265"/>
                </a:solidFill>
                <a:latin typeface="Arial"/>
                <a:cs typeface="Arial"/>
              </a:rPr>
              <a:t>starting </a:t>
            </a:r>
            <a:r>
              <a:rPr dirty="0" sz="1800" spc="-10">
                <a:solidFill>
                  <a:srgbClr val="003265"/>
                </a:solidFill>
                <a:latin typeface="Arial"/>
                <a:cs typeface="Arial"/>
              </a:rPr>
              <a:t>and  ending </a:t>
            </a:r>
            <a:r>
              <a:rPr dirty="0" sz="1800" spc="-5">
                <a:solidFill>
                  <a:srgbClr val="003265"/>
                </a:solidFill>
                <a:latin typeface="Arial"/>
                <a:cs typeface="Arial"/>
              </a:rPr>
              <a:t>at the start</a:t>
            </a:r>
            <a:r>
              <a:rPr dirty="0" sz="1800">
                <a:solidFill>
                  <a:srgbClr val="003265"/>
                </a:solidFill>
                <a:latin typeface="Arial"/>
                <a:cs typeface="Arial"/>
              </a:rPr>
              <a:t> </a:t>
            </a:r>
            <a:r>
              <a:rPr dirty="0" sz="1800" spc="-35">
                <a:solidFill>
                  <a:srgbClr val="003265"/>
                </a:solidFill>
                <a:latin typeface="Arial"/>
                <a:cs typeface="Arial"/>
              </a:rPr>
              <a:t>city.</a:t>
            </a:r>
            <a:endParaRPr sz="1800">
              <a:latin typeface="Arial"/>
              <a:cs typeface="Arial"/>
            </a:endParaRPr>
          </a:p>
          <a:p>
            <a:pPr>
              <a:lnSpc>
                <a:spcPct val="100000"/>
              </a:lnSpc>
              <a:spcBef>
                <a:spcPts val="30"/>
              </a:spcBef>
            </a:pPr>
            <a:endParaRPr sz="1850">
              <a:latin typeface="Arial"/>
              <a:cs typeface="Arial"/>
            </a:endParaRPr>
          </a:p>
          <a:p>
            <a:pPr marL="90805" marR="128270">
              <a:lnSpc>
                <a:spcPct val="100000"/>
              </a:lnSpc>
              <a:tabLst>
                <a:tab pos="2515870" algn="l"/>
              </a:tabLst>
            </a:pPr>
            <a:r>
              <a:rPr dirty="0" sz="1800" spc="-10">
                <a:solidFill>
                  <a:srgbClr val="003265"/>
                </a:solidFill>
                <a:latin typeface="Arial"/>
                <a:cs typeface="Arial"/>
              </a:rPr>
              <a:t>Solution </a:t>
            </a:r>
            <a:r>
              <a:rPr dirty="0" sz="1800">
                <a:solidFill>
                  <a:srgbClr val="003265"/>
                </a:solidFill>
                <a:latin typeface="Arial"/>
                <a:cs typeface="Arial"/>
              </a:rPr>
              <a:t>– </a:t>
            </a:r>
            <a:r>
              <a:rPr dirty="0" sz="1800" spc="-5">
                <a:solidFill>
                  <a:srgbClr val="003265"/>
                </a:solidFill>
                <a:latin typeface="Arial"/>
                <a:cs typeface="Arial"/>
              </a:rPr>
              <a:t>Allow many</a:t>
            </a:r>
            <a:r>
              <a:rPr dirty="0" sz="1800" spc="-120">
                <a:solidFill>
                  <a:srgbClr val="003265"/>
                </a:solidFill>
                <a:latin typeface="Arial"/>
                <a:cs typeface="Arial"/>
              </a:rPr>
              <a:t> </a:t>
            </a:r>
            <a:r>
              <a:rPr dirty="0" sz="1800" spc="-10">
                <a:solidFill>
                  <a:srgbClr val="003265"/>
                </a:solidFill>
                <a:latin typeface="Arial"/>
                <a:cs typeface="Arial"/>
              </a:rPr>
              <a:t>agents  </a:t>
            </a:r>
            <a:r>
              <a:rPr dirty="0" sz="1800">
                <a:solidFill>
                  <a:srgbClr val="003265"/>
                </a:solidFill>
                <a:latin typeface="Arial"/>
                <a:cs typeface="Arial"/>
              </a:rPr>
              <a:t>to </a:t>
            </a:r>
            <a:r>
              <a:rPr dirty="0" sz="1800" spc="-30">
                <a:solidFill>
                  <a:srgbClr val="003265"/>
                </a:solidFill>
                <a:latin typeface="Arial"/>
                <a:cs typeface="Arial"/>
              </a:rPr>
              <a:t>wander, </a:t>
            </a:r>
            <a:r>
              <a:rPr dirty="0" sz="1800" spc="-10">
                <a:solidFill>
                  <a:srgbClr val="003265"/>
                </a:solidFill>
                <a:latin typeface="Arial"/>
                <a:cs typeface="Arial"/>
              </a:rPr>
              <a:t>leaving </a:t>
            </a:r>
            <a:r>
              <a:rPr dirty="0" sz="1800" spc="-5">
                <a:solidFill>
                  <a:srgbClr val="003265"/>
                </a:solidFill>
                <a:latin typeface="Arial"/>
                <a:cs typeface="Arial"/>
              </a:rPr>
              <a:t>markers  that </a:t>
            </a:r>
            <a:r>
              <a:rPr dirty="0" sz="1800" spc="-15">
                <a:solidFill>
                  <a:srgbClr val="003265"/>
                </a:solidFill>
                <a:latin typeface="Arial"/>
                <a:cs typeface="Arial"/>
              </a:rPr>
              <a:t>weaken</a:t>
            </a:r>
            <a:r>
              <a:rPr dirty="0" sz="1800" spc="55">
                <a:solidFill>
                  <a:srgbClr val="003265"/>
                </a:solidFill>
                <a:latin typeface="Arial"/>
                <a:cs typeface="Arial"/>
              </a:rPr>
              <a:t> </a:t>
            </a:r>
            <a:r>
              <a:rPr dirty="0" sz="1800" spc="-5">
                <a:solidFill>
                  <a:srgbClr val="003265"/>
                </a:solidFill>
                <a:latin typeface="Arial"/>
                <a:cs typeface="Arial"/>
              </a:rPr>
              <a:t>over</a:t>
            </a:r>
            <a:r>
              <a:rPr dirty="0" sz="1800" spc="5">
                <a:solidFill>
                  <a:srgbClr val="003265"/>
                </a:solidFill>
                <a:latin typeface="Arial"/>
                <a:cs typeface="Arial"/>
              </a:rPr>
              <a:t> </a:t>
            </a:r>
            <a:r>
              <a:rPr dirty="0" sz="1800" spc="-5">
                <a:solidFill>
                  <a:srgbClr val="003265"/>
                </a:solidFill>
                <a:latin typeface="Arial"/>
                <a:cs typeface="Arial"/>
              </a:rPr>
              <a:t>time.	Build  </a:t>
            </a:r>
            <a:r>
              <a:rPr dirty="0" sz="1800">
                <a:solidFill>
                  <a:srgbClr val="003265"/>
                </a:solidFill>
                <a:latin typeface="Arial"/>
                <a:cs typeface="Arial"/>
              </a:rPr>
              <a:t>a </a:t>
            </a:r>
            <a:r>
              <a:rPr dirty="0" sz="1800" spc="-5">
                <a:solidFill>
                  <a:srgbClr val="003265"/>
                </a:solidFill>
                <a:latin typeface="Arial"/>
                <a:cs typeface="Arial"/>
              </a:rPr>
              <a:t>path over time </a:t>
            </a:r>
            <a:r>
              <a:rPr dirty="0" sz="1800" spc="-15">
                <a:solidFill>
                  <a:srgbClr val="003265"/>
                </a:solidFill>
                <a:latin typeface="Arial"/>
                <a:cs typeface="Arial"/>
              </a:rPr>
              <a:t>with </a:t>
            </a:r>
            <a:r>
              <a:rPr dirty="0" sz="1800" spc="-5">
                <a:solidFill>
                  <a:srgbClr val="003265"/>
                </a:solidFill>
                <a:latin typeface="Arial"/>
                <a:cs typeface="Arial"/>
              </a:rPr>
              <a:t>the  strongest</a:t>
            </a:r>
            <a:r>
              <a:rPr dirty="0" sz="1800" spc="-10">
                <a:solidFill>
                  <a:srgbClr val="003265"/>
                </a:solidFill>
                <a:latin typeface="Arial"/>
                <a:cs typeface="Arial"/>
              </a:rPr>
              <a:t> </a:t>
            </a:r>
            <a:r>
              <a:rPr dirty="0" sz="1800" spc="-5">
                <a:solidFill>
                  <a:srgbClr val="003265"/>
                </a:solidFill>
                <a:latin typeface="Arial"/>
                <a:cs typeface="Arial"/>
              </a:rPr>
              <a:t>markers.</a:t>
            </a:r>
            <a:endParaRPr sz="1800">
              <a:latin typeface="Arial"/>
              <a:cs typeface="Arial"/>
            </a:endParaRPr>
          </a:p>
        </p:txBody>
      </p:sp>
      <p:sp>
        <p:nvSpPr>
          <p:cNvPr id="24" name="object 24"/>
          <p:cNvSpPr txBox="1"/>
          <p:nvPr/>
        </p:nvSpPr>
        <p:spPr>
          <a:xfrm>
            <a:off x="7101261" y="4314079"/>
            <a:ext cx="1530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Arial"/>
                <a:cs typeface="Arial"/>
              </a:rPr>
              <a:t>b</a:t>
            </a:r>
            <a:endParaRPr sz="1800">
              <a:latin typeface="Arial"/>
              <a:cs typeface="Arial"/>
            </a:endParaRPr>
          </a:p>
        </p:txBody>
      </p:sp>
      <p:sp>
        <p:nvSpPr>
          <p:cNvPr id="25" name="object 25"/>
          <p:cNvSpPr txBox="1"/>
          <p:nvPr/>
        </p:nvSpPr>
        <p:spPr>
          <a:xfrm>
            <a:off x="6561800" y="5671862"/>
            <a:ext cx="895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Arial"/>
                <a:cs typeface="Arial"/>
              </a:rPr>
              <a:t>f</a:t>
            </a:r>
            <a:endParaRPr sz="1800">
              <a:latin typeface="Arial"/>
              <a:cs typeface="Arial"/>
            </a:endParaRPr>
          </a:p>
        </p:txBody>
      </p:sp>
      <p:sp>
        <p:nvSpPr>
          <p:cNvPr id="26" name="object 26"/>
          <p:cNvSpPr txBox="1"/>
          <p:nvPr/>
        </p:nvSpPr>
        <p:spPr>
          <a:xfrm>
            <a:off x="5418894" y="5076025"/>
            <a:ext cx="1530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Arial"/>
                <a:cs typeface="Arial"/>
              </a:rPr>
              <a:t>d</a:t>
            </a:r>
            <a:endParaRPr sz="1800">
              <a:latin typeface="Arial"/>
              <a:cs typeface="Arial"/>
            </a:endParaRPr>
          </a:p>
        </p:txBody>
      </p:sp>
      <p:sp>
        <p:nvSpPr>
          <p:cNvPr id="27" name="object 27"/>
          <p:cNvSpPr txBox="1"/>
          <p:nvPr/>
        </p:nvSpPr>
        <p:spPr>
          <a:xfrm>
            <a:off x="4275989" y="5748050"/>
            <a:ext cx="1530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Arial"/>
                <a:cs typeface="Arial"/>
              </a:rPr>
              <a:t>e</a:t>
            </a:r>
            <a:endParaRPr sz="1800">
              <a:latin typeface="Arial"/>
              <a:cs typeface="Arial"/>
            </a:endParaRPr>
          </a:p>
        </p:txBody>
      </p:sp>
      <p:sp>
        <p:nvSpPr>
          <p:cNvPr id="28" name="object 28"/>
          <p:cNvSpPr txBox="1"/>
          <p:nvPr/>
        </p:nvSpPr>
        <p:spPr>
          <a:xfrm>
            <a:off x="4352189" y="4542671"/>
            <a:ext cx="139700"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003265"/>
                </a:solidFill>
                <a:latin typeface="Arial"/>
                <a:cs typeface="Arial"/>
              </a:rPr>
              <a:t>c</a:t>
            </a:r>
            <a:endParaRPr sz="1800">
              <a:latin typeface="Arial"/>
              <a:cs typeface="Arial"/>
            </a:endParaRPr>
          </a:p>
        </p:txBody>
      </p:sp>
      <p:sp>
        <p:nvSpPr>
          <p:cNvPr id="29" name="object 29"/>
          <p:cNvSpPr/>
          <p:nvPr/>
        </p:nvSpPr>
        <p:spPr>
          <a:xfrm>
            <a:off x="4495952" y="3892479"/>
            <a:ext cx="2550962" cy="2095329"/>
          </a:xfrm>
          <a:prstGeom prst="rect">
            <a:avLst/>
          </a:prstGeom>
          <a:blipFill>
            <a:blip r:embed="rId9" cstate="print"/>
            <a:stretch>
              <a:fillRect/>
            </a:stretch>
          </a:blipFill>
        </p:spPr>
        <p:txBody>
          <a:bodyPr wrap="square" lIns="0" tIns="0" rIns="0" bIns="0" rtlCol="0"/>
          <a:lstStyle/>
          <a:p/>
        </p:txBody>
      </p:sp>
      <p:sp>
        <p:nvSpPr>
          <p:cNvPr id="30" name="object 30"/>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77</a:t>
            </a:fld>
          </a:p>
        </p:txBody>
      </p:sp>
      <p:sp>
        <p:nvSpPr>
          <p:cNvPr id="31" name="object 31"/>
          <p:cNvSpPr txBox="1"/>
          <p:nvPr/>
        </p:nvSpPr>
        <p:spPr>
          <a:xfrm>
            <a:off x="6732479" y="6924615"/>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4139565" cy="574040"/>
          </a:xfrm>
          <a:prstGeom prst="rect"/>
        </p:spPr>
        <p:txBody>
          <a:bodyPr wrap="square" lIns="0" tIns="12700" rIns="0" bIns="0" rtlCol="0" vert="horz">
            <a:spAutoFit/>
          </a:bodyPr>
          <a:lstStyle/>
          <a:p>
            <a:pPr marL="12700">
              <a:lnSpc>
                <a:spcPct val="100000"/>
              </a:lnSpc>
              <a:spcBef>
                <a:spcPts val="100"/>
              </a:spcBef>
            </a:pPr>
            <a:r>
              <a:rPr dirty="0" spc="-5"/>
              <a:t>Emergent</a:t>
            </a:r>
            <a:r>
              <a:rPr dirty="0" spc="-65"/>
              <a:t> </a:t>
            </a:r>
            <a:r>
              <a:rPr dirty="0" spc="-5"/>
              <a:t>Example</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814595"/>
            <a:ext cx="7183120" cy="3665220"/>
          </a:xfrm>
          <a:prstGeom prst="rect">
            <a:avLst/>
          </a:prstGeom>
        </p:spPr>
        <p:txBody>
          <a:bodyPr wrap="square" lIns="0" tIns="53975" rIns="0" bIns="0" rtlCol="0" vert="horz">
            <a:spAutoFit/>
          </a:bodyPr>
          <a:lstStyle/>
          <a:p>
            <a:pPr marL="354965" marR="5080" indent="-342900">
              <a:lnSpc>
                <a:spcPts val="2590"/>
              </a:lnSpc>
              <a:spcBef>
                <a:spcPts val="425"/>
              </a:spcBef>
              <a:buSzPct val="75000"/>
              <a:buFont typeface="Wingdings"/>
              <a:buChar char=""/>
              <a:tabLst>
                <a:tab pos="354965" algn="l"/>
                <a:tab pos="355600" algn="l"/>
              </a:tabLst>
            </a:pPr>
            <a:r>
              <a:rPr dirty="0" sz="2400" spc="-5">
                <a:solidFill>
                  <a:srgbClr val="003265"/>
                </a:solidFill>
                <a:latin typeface="Arial"/>
                <a:cs typeface="Arial"/>
              </a:rPr>
              <a:t>Boids </a:t>
            </a:r>
            <a:r>
              <a:rPr dirty="0" sz="2400">
                <a:solidFill>
                  <a:srgbClr val="003265"/>
                </a:solidFill>
                <a:latin typeface="Arial"/>
                <a:cs typeface="Arial"/>
              </a:rPr>
              <a:t>– </a:t>
            </a:r>
            <a:r>
              <a:rPr dirty="0" sz="2400" spc="-5">
                <a:solidFill>
                  <a:srgbClr val="003265"/>
                </a:solidFill>
                <a:latin typeface="Arial"/>
                <a:cs typeface="Arial"/>
              </a:rPr>
              <a:t>Duplicates flocking (schooling) behavior of  birds using simple</a:t>
            </a:r>
            <a:r>
              <a:rPr dirty="0" sz="2400" spc="25">
                <a:solidFill>
                  <a:srgbClr val="003265"/>
                </a:solidFill>
                <a:latin typeface="Arial"/>
                <a:cs typeface="Arial"/>
              </a:rPr>
              <a:t> </a:t>
            </a:r>
            <a:r>
              <a:rPr dirty="0" sz="2400" spc="-5">
                <a:solidFill>
                  <a:srgbClr val="003265"/>
                </a:solidFill>
                <a:latin typeface="Arial"/>
                <a:cs typeface="Arial"/>
              </a:rPr>
              <a:t>rules.</a:t>
            </a:r>
            <a:endParaRPr sz="2400">
              <a:latin typeface="Arial"/>
              <a:cs typeface="Arial"/>
            </a:endParaRPr>
          </a:p>
          <a:p>
            <a:pPr>
              <a:lnSpc>
                <a:spcPct val="100000"/>
              </a:lnSpc>
              <a:spcBef>
                <a:spcPts val="10"/>
              </a:spcBef>
              <a:buClr>
                <a:srgbClr val="003265"/>
              </a:buClr>
              <a:buFont typeface="Wingdings"/>
              <a:buChar char=""/>
            </a:pPr>
            <a:endParaRPr sz="3250">
              <a:latin typeface="Arial"/>
              <a:cs typeface="Arial"/>
            </a:endParaRPr>
          </a:p>
          <a:p>
            <a:pPr marL="354965" marR="1261110" indent="-342900">
              <a:lnSpc>
                <a:spcPts val="2590"/>
              </a:lnSpc>
              <a:buSzPct val="75000"/>
              <a:buFont typeface="Wingdings"/>
              <a:buChar char=""/>
              <a:tabLst>
                <a:tab pos="354965" algn="l"/>
                <a:tab pos="355600" algn="l"/>
              </a:tabLst>
            </a:pPr>
            <a:r>
              <a:rPr dirty="0" sz="2400" spc="-5">
                <a:solidFill>
                  <a:srgbClr val="003265"/>
                </a:solidFill>
                <a:latin typeface="Arial"/>
                <a:cs typeface="Arial"/>
              </a:rPr>
              <a:t>No central control; each individual makes  independent</a:t>
            </a:r>
            <a:r>
              <a:rPr dirty="0" sz="2400" spc="30">
                <a:solidFill>
                  <a:srgbClr val="003265"/>
                </a:solidFill>
                <a:latin typeface="Arial"/>
                <a:cs typeface="Arial"/>
              </a:rPr>
              <a:t> </a:t>
            </a:r>
            <a:r>
              <a:rPr dirty="0" sz="2400" spc="-5">
                <a:solidFill>
                  <a:srgbClr val="003265"/>
                </a:solidFill>
                <a:latin typeface="Arial"/>
                <a:cs typeface="Arial"/>
              </a:rPr>
              <a:t>decisions.</a:t>
            </a:r>
            <a:endParaRPr sz="2400">
              <a:latin typeface="Arial"/>
              <a:cs typeface="Arial"/>
            </a:endParaRPr>
          </a:p>
          <a:p>
            <a:pPr>
              <a:lnSpc>
                <a:spcPct val="100000"/>
              </a:lnSpc>
              <a:spcBef>
                <a:spcPts val="30"/>
              </a:spcBef>
              <a:buClr>
                <a:srgbClr val="003265"/>
              </a:buClr>
              <a:buFont typeface="Wingdings"/>
              <a:buChar char=""/>
            </a:pPr>
            <a:endParaRPr sz="2950">
              <a:latin typeface="Arial"/>
              <a:cs typeface="Arial"/>
            </a:endParaRPr>
          </a:p>
          <a:p>
            <a:pPr marL="354965" indent="-342900">
              <a:lnSpc>
                <a:spcPct val="100000"/>
              </a:lnSpc>
              <a:buSzPct val="75000"/>
              <a:buFont typeface="Wingdings"/>
              <a:buChar char=""/>
              <a:tabLst>
                <a:tab pos="354965" algn="l"/>
                <a:tab pos="355600" algn="l"/>
              </a:tabLst>
            </a:pPr>
            <a:r>
              <a:rPr dirty="0" sz="2400" spc="-10">
                <a:solidFill>
                  <a:srgbClr val="003265"/>
                </a:solidFill>
                <a:latin typeface="Arial"/>
                <a:cs typeface="Arial"/>
              </a:rPr>
              <a:t>Rules</a:t>
            </a:r>
            <a:r>
              <a:rPr dirty="0" sz="2400" spc="10">
                <a:solidFill>
                  <a:srgbClr val="003265"/>
                </a:solidFill>
                <a:latin typeface="Arial"/>
                <a:cs typeface="Arial"/>
              </a:rPr>
              <a:t> </a:t>
            </a:r>
            <a:r>
              <a:rPr dirty="0" sz="2400">
                <a:solidFill>
                  <a:srgbClr val="003265"/>
                </a:solidFill>
                <a:latin typeface="Arial"/>
                <a:cs typeface="Arial"/>
              </a:rPr>
              <a:t>–</a:t>
            </a:r>
            <a:endParaRPr sz="2400">
              <a:latin typeface="Arial"/>
              <a:cs typeface="Arial"/>
            </a:endParaRPr>
          </a:p>
          <a:p>
            <a:pPr lvl="1" marL="755650" indent="-287020">
              <a:lnSpc>
                <a:spcPct val="100000"/>
              </a:lnSpc>
              <a:spcBef>
                <a:spcPts val="240"/>
              </a:spcBef>
              <a:buSzPct val="75000"/>
              <a:buChar char="–"/>
              <a:tabLst>
                <a:tab pos="755650" algn="l"/>
                <a:tab pos="756285" algn="l"/>
              </a:tabLst>
            </a:pPr>
            <a:r>
              <a:rPr dirty="0" sz="2000" spc="-5">
                <a:solidFill>
                  <a:srgbClr val="003265"/>
                </a:solidFill>
                <a:latin typeface="Arial"/>
                <a:cs typeface="Arial"/>
              </a:rPr>
              <a:t>Avoid</a:t>
            </a:r>
            <a:r>
              <a:rPr dirty="0" sz="2000" spc="-10">
                <a:solidFill>
                  <a:srgbClr val="003265"/>
                </a:solidFill>
                <a:latin typeface="Arial"/>
                <a:cs typeface="Arial"/>
              </a:rPr>
              <a:t> </a:t>
            </a:r>
            <a:r>
              <a:rPr dirty="0" sz="2000">
                <a:solidFill>
                  <a:srgbClr val="003265"/>
                </a:solidFill>
                <a:latin typeface="Arial"/>
                <a:cs typeface="Arial"/>
              </a:rPr>
              <a:t>collisions.</a:t>
            </a:r>
            <a:endParaRPr sz="2000">
              <a:latin typeface="Arial"/>
              <a:cs typeface="Arial"/>
            </a:endParaRPr>
          </a:p>
          <a:p>
            <a:pPr lvl="1" marL="756285" indent="-287655">
              <a:lnSpc>
                <a:spcPct val="100000"/>
              </a:lnSpc>
              <a:spcBef>
                <a:spcPts val="240"/>
              </a:spcBef>
              <a:buSzPct val="75000"/>
              <a:buChar char="–"/>
              <a:tabLst>
                <a:tab pos="755650" algn="l"/>
                <a:tab pos="756920" algn="l"/>
              </a:tabLst>
            </a:pPr>
            <a:r>
              <a:rPr dirty="0" sz="2000">
                <a:solidFill>
                  <a:srgbClr val="003265"/>
                </a:solidFill>
                <a:latin typeface="Arial"/>
                <a:cs typeface="Arial"/>
              </a:rPr>
              <a:t>Match </a:t>
            </a:r>
            <a:r>
              <a:rPr dirty="0" sz="2000" spc="-5">
                <a:solidFill>
                  <a:srgbClr val="003265"/>
                </a:solidFill>
                <a:latin typeface="Arial"/>
                <a:cs typeface="Arial"/>
              </a:rPr>
              <a:t>velocity </a:t>
            </a:r>
            <a:r>
              <a:rPr dirty="0" sz="2000">
                <a:solidFill>
                  <a:srgbClr val="003265"/>
                </a:solidFill>
                <a:latin typeface="Arial"/>
                <a:cs typeface="Arial"/>
              </a:rPr>
              <a:t>vector of local</a:t>
            </a:r>
            <a:r>
              <a:rPr dirty="0" sz="2000" spc="-100">
                <a:solidFill>
                  <a:srgbClr val="003265"/>
                </a:solidFill>
                <a:latin typeface="Arial"/>
                <a:cs typeface="Arial"/>
              </a:rPr>
              <a:t> </a:t>
            </a:r>
            <a:r>
              <a:rPr dirty="0" sz="2000">
                <a:solidFill>
                  <a:srgbClr val="003265"/>
                </a:solidFill>
                <a:latin typeface="Arial"/>
                <a:cs typeface="Arial"/>
              </a:rPr>
              <a:t>group.</a:t>
            </a:r>
            <a:endParaRPr sz="2000">
              <a:latin typeface="Arial"/>
              <a:cs typeface="Arial"/>
            </a:endParaRPr>
          </a:p>
          <a:p>
            <a:pPr lvl="1" marL="756285" indent="-287655">
              <a:lnSpc>
                <a:spcPct val="100000"/>
              </a:lnSpc>
              <a:spcBef>
                <a:spcPts val="240"/>
              </a:spcBef>
              <a:buSzPct val="75000"/>
              <a:buChar char="–"/>
              <a:tabLst>
                <a:tab pos="755650" algn="l"/>
                <a:tab pos="756920" algn="l"/>
              </a:tabLst>
            </a:pPr>
            <a:r>
              <a:rPr dirty="0" sz="2000" spc="-5">
                <a:solidFill>
                  <a:srgbClr val="003265"/>
                </a:solidFill>
                <a:latin typeface="Arial"/>
                <a:cs typeface="Arial"/>
              </a:rPr>
              <a:t>Move </a:t>
            </a:r>
            <a:r>
              <a:rPr dirty="0" sz="2000">
                <a:solidFill>
                  <a:srgbClr val="003265"/>
                </a:solidFill>
                <a:latin typeface="Arial"/>
                <a:cs typeface="Arial"/>
              </a:rPr>
              <a:t>toward center of m ass of local</a:t>
            </a:r>
            <a:r>
              <a:rPr dirty="0" sz="2000" spc="-185">
                <a:solidFill>
                  <a:srgbClr val="003265"/>
                </a:solidFill>
                <a:latin typeface="Arial"/>
                <a:cs typeface="Arial"/>
              </a:rPr>
              <a:t> </a:t>
            </a:r>
            <a:r>
              <a:rPr dirty="0" sz="2000">
                <a:solidFill>
                  <a:srgbClr val="003265"/>
                </a:solidFill>
                <a:latin typeface="Arial"/>
                <a:cs typeface="Arial"/>
              </a:rPr>
              <a:t>group.</a:t>
            </a:r>
            <a:endParaRPr sz="2000">
              <a:latin typeface="Arial"/>
              <a:cs typeface="Arial"/>
            </a:endParaRPr>
          </a:p>
        </p:txBody>
      </p:sp>
      <p:sp>
        <p:nvSpPr>
          <p:cNvPr id="5" name="object 5"/>
          <p:cNvSpPr txBox="1"/>
          <p:nvPr/>
        </p:nvSpPr>
        <p:spPr>
          <a:xfrm>
            <a:off x="1355243" y="6892483"/>
            <a:ext cx="7353300" cy="391160"/>
          </a:xfrm>
          <a:prstGeom prst="rect">
            <a:avLst/>
          </a:prstGeom>
        </p:spPr>
        <p:txBody>
          <a:bodyPr wrap="square" lIns="0" tIns="12700" rIns="0" bIns="0" rtlCol="0" vert="horz">
            <a:spAutoFit/>
          </a:bodyPr>
          <a:lstStyle/>
          <a:p>
            <a:pPr marL="380365" indent="-342900">
              <a:lnSpc>
                <a:spcPct val="100000"/>
              </a:lnSpc>
              <a:spcBef>
                <a:spcPts val="100"/>
              </a:spcBef>
              <a:buSzPct val="75000"/>
              <a:buFont typeface="Wingdings"/>
              <a:buChar char=""/>
              <a:tabLst>
                <a:tab pos="380365" algn="l"/>
                <a:tab pos="381000" algn="l"/>
              </a:tabLst>
            </a:pPr>
            <a:r>
              <a:rPr dirty="0" sz="2400" spc="-100">
                <a:solidFill>
                  <a:srgbClr val="003265"/>
                </a:solidFill>
                <a:latin typeface="Arial"/>
                <a:cs typeface="Arial"/>
                <a:hlinkClick r:id="rId2"/>
              </a:rPr>
              <a:t>http://www.codepuppies.com/~steve/a</a:t>
            </a:r>
            <a:r>
              <a:rPr dirty="0" baseline="35714" sz="2100" spc="-150">
                <a:solidFill>
                  <a:srgbClr val="003265"/>
                </a:solidFill>
                <a:latin typeface="Arial"/>
                <a:cs typeface="Arial"/>
                <a:hlinkClick r:id="rId2"/>
              </a:rPr>
              <a:t>M</a:t>
            </a:r>
            <a:r>
              <a:rPr dirty="0" sz="2400" spc="-100">
                <a:solidFill>
                  <a:srgbClr val="003265"/>
                </a:solidFill>
                <a:latin typeface="Arial"/>
                <a:cs typeface="Arial"/>
                <a:hlinkClick r:id="rId2"/>
              </a:rPr>
              <a:t>q</a:t>
            </a:r>
            <a:r>
              <a:rPr dirty="0" baseline="35714" sz="2100" spc="-150">
                <a:solidFill>
                  <a:srgbClr val="003265"/>
                </a:solidFill>
                <a:latin typeface="Arial"/>
                <a:cs typeface="Arial"/>
                <a:hlinkClick r:id="rId2"/>
              </a:rPr>
              <a:t>ah</a:t>
            </a:r>
            <a:r>
              <a:rPr dirty="0" sz="2400" spc="-100">
                <a:solidFill>
                  <a:srgbClr val="003265"/>
                </a:solidFill>
                <a:latin typeface="Arial"/>
                <a:cs typeface="Arial"/>
                <a:hlinkClick r:id="rId2"/>
              </a:rPr>
              <a:t>u</a:t>
            </a:r>
            <a:r>
              <a:rPr dirty="0" baseline="35714" sz="2100" spc="-150">
                <a:solidFill>
                  <a:srgbClr val="003265"/>
                </a:solidFill>
                <a:latin typeface="Arial"/>
                <a:cs typeface="Arial"/>
                <a:hlinkClick r:id="rId2"/>
              </a:rPr>
              <a:t>es</a:t>
            </a:r>
            <a:r>
              <a:rPr dirty="0" sz="2400" spc="-100">
                <a:solidFill>
                  <a:srgbClr val="003265"/>
                </a:solidFill>
                <a:latin typeface="Arial"/>
                <a:cs typeface="Arial"/>
                <a:hlinkClick r:id="rId2"/>
              </a:rPr>
              <a:t>a</a:t>
            </a:r>
            <a:r>
              <a:rPr dirty="0" baseline="35714" sz="2100" spc="-150">
                <a:solidFill>
                  <a:srgbClr val="003265"/>
                </a:solidFill>
                <a:latin typeface="Arial"/>
                <a:cs typeface="Arial"/>
                <a:hlinkClick r:id="rId2"/>
              </a:rPr>
              <a:t>h</a:t>
            </a:r>
            <a:r>
              <a:rPr dirty="0" sz="2400" spc="-100">
                <a:solidFill>
                  <a:srgbClr val="003265"/>
                </a:solidFill>
                <a:latin typeface="Arial"/>
                <a:cs typeface="Arial"/>
                <a:hlinkClick r:id="rId2"/>
              </a:rPr>
              <a:t>.</a:t>
            </a:r>
            <a:r>
              <a:rPr dirty="0" baseline="35714" sz="2100" spc="-150">
                <a:solidFill>
                  <a:srgbClr val="003265"/>
                </a:solidFill>
                <a:latin typeface="Arial"/>
                <a:cs typeface="Arial"/>
                <a:hlinkClick r:id="rId2"/>
              </a:rPr>
              <a:t>Maurya,NMIMS</a:t>
            </a:r>
            <a:endParaRPr baseline="35714" sz="2100">
              <a:latin typeface="Arial"/>
              <a:cs typeface="Arial"/>
            </a:endParaRPr>
          </a:p>
        </p:txBody>
      </p:sp>
      <p:sp>
        <p:nvSpPr>
          <p:cNvPr id="6" name="object 6"/>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79</a:t>
            </a:r>
            <a:endParaRPr sz="26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353" y="2444800"/>
            <a:ext cx="7391400" cy="320040"/>
          </a:xfrm>
          <a:custGeom>
            <a:avLst/>
            <a:gdLst/>
            <a:ahLst/>
            <a:cxnLst/>
            <a:rect l="l" t="t" r="r" b="b"/>
            <a:pathLst>
              <a:path w="7391400" h="320039">
                <a:moveTo>
                  <a:pt x="7390790" y="0"/>
                </a:moveTo>
                <a:lnTo>
                  <a:pt x="394677" y="0"/>
                </a:lnTo>
                <a:lnTo>
                  <a:pt x="380961" y="0"/>
                </a:lnTo>
                <a:lnTo>
                  <a:pt x="198094" y="0"/>
                </a:lnTo>
                <a:lnTo>
                  <a:pt x="145326" y="5715"/>
                </a:lnTo>
                <a:lnTo>
                  <a:pt x="97980" y="21844"/>
                </a:lnTo>
                <a:lnTo>
                  <a:pt x="57899" y="46863"/>
                </a:lnTo>
                <a:lnTo>
                  <a:pt x="26974" y="79248"/>
                </a:lnTo>
                <a:lnTo>
                  <a:pt x="7048" y="117475"/>
                </a:lnTo>
                <a:lnTo>
                  <a:pt x="0" y="160020"/>
                </a:lnTo>
                <a:lnTo>
                  <a:pt x="7048" y="202565"/>
                </a:lnTo>
                <a:lnTo>
                  <a:pt x="26974" y="240792"/>
                </a:lnTo>
                <a:lnTo>
                  <a:pt x="57899" y="273164"/>
                </a:lnTo>
                <a:lnTo>
                  <a:pt x="97980" y="298183"/>
                </a:lnTo>
                <a:lnTo>
                  <a:pt x="145326" y="314299"/>
                </a:lnTo>
                <a:lnTo>
                  <a:pt x="198094" y="320014"/>
                </a:lnTo>
                <a:lnTo>
                  <a:pt x="394677" y="320014"/>
                </a:lnTo>
                <a:lnTo>
                  <a:pt x="394677" y="318490"/>
                </a:lnTo>
                <a:lnTo>
                  <a:pt x="7390790" y="318490"/>
                </a:lnTo>
                <a:lnTo>
                  <a:pt x="7390790" y="0"/>
                </a:lnTo>
                <a:close/>
              </a:path>
            </a:pathLst>
          </a:custGeom>
          <a:solidFill>
            <a:srgbClr val="003265"/>
          </a:solidFill>
        </p:spPr>
        <p:txBody>
          <a:bodyPr wrap="square" lIns="0" tIns="0" rIns="0" bIns="0" rtlCol="0"/>
          <a:lstStyle/>
          <a:p/>
        </p:txBody>
      </p:sp>
      <p:grpSp>
        <p:nvGrpSpPr>
          <p:cNvPr id="3" name="object 3"/>
          <p:cNvGrpSpPr/>
          <p:nvPr/>
        </p:nvGrpSpPr>
        <p:grpSpPr>
          <a:xfrm>
            <a:off x="463771" y="687780"/>
            <a:ext cx="9143365" cy="3204845"/>
            <a:chOff x="463771" y="687780"/>
            <a:chExt cx="9143365" cy="3204845"/>
          </a:xfrm>
        </p:grpSpPr>
        <p:sp>
          <p:nvSpPr>
            <p:cNvPr id="4" name="object 4"/>
            <p:cNvSpPr/>
            <p:nvPr/>
          </p:nvSpPr>
          <p:spPr>
            <a:xfrm>
              <a:off x="463765" y="688339"/>
              <a:ext cx="9143365" cy="4445"/>
            </a:xfrm>
            <a:custGeom>
              <a:avLst/>
              <a:gdLst/>
              <a:ahLst/>
              <a:cxnLst/>
              <a:rect l="l" t="t" r="r" b="b"/>
              <a:pathLst>
                <a:path w="9143365" h="4445">
                  <a:moveTo>
                    <a:pt x="9143251" y="4013"/>
                  </a:moveTo>
                  <a:lnTo>
                    <a:pt x="6096" y="4013"/>
                  </a:lnTo>
                  <a:lnTo>
                    <a:pt x="9143251" y="4025"/>
                  </a:lnTo>
                  <a:close/>
                </a:path>
                <a:path w="9143365" h="4445">
                  <a:moveTo>
                    <a:pt x="9143251" y="0"/>
                  </a:moveTo>
                  <a:lnTo>
                    <a:pt x="0" y="0"/>
                  </a:lnTo>
                  <a:lnTo>
                    <a:pt x="0" y="3810"/>
                  </a:lnTo>
                  <a:lnTo>
                    <a:pt x="9143251" y="3810"/>
                  </a:lnTo>
                  <a:lnTo>
                    <a:pt x="9143251" y="0"/>
                  </a:lnTo>
                  <a:close/>
                </a:path>
              </a:pathLst>
            </a:custGeom>
            <a:solidFill>
              <a:srgbClr val="98CC98"/>
            </a:solidFill>
          </p:spPr>
          <p:txBody>
            <a:bodyPr wrap="square" lIns="0" tIns="0" rIns="0" bIns="0" rtlCol="0"/>
            <a:lstStyle/>
            <a:p/>
          </p:txBody>
        </p:sp>
        <p:sp>
          <p:nvSpPr>
            <p:cNvPr id="5" name="object 5"/>
            <p:cNvSpPr/>
            <p:nvPr/>
          </p:nvSpPr>
          <p:spPr>
            <a:xfrm>
              <a:off x="463771" y="692368"/>
              <a:ext cx="9143365" cy="3200400"/>
            </a:xfrm>
            <a:custGeom>
              <a:avLst/>
              <a:gdLst/>
              <a:ahLst/>
              <a:cxnLst/>
              <a:rect l="l" t="t" r="r" b="b"/>
              <a:pathLst>
                <a:path w="9143365" h="3200400">
                  <a:moveTo>
                    <a:pt x="0" y="3200110"/>
                  </a:moveTo>
                  <a:lnTo>
                    <a:pt x="9143238" y="3200110"/>
                  </a:lnTo>
                  <a:lnTo>
                    <a:pt x="9143238" y="0"/>
                  </a:lnTo>
                  <a:lnTo>
                    <a:pt x="0" y="0"/>
                  </a:lnTo>
                  <a:lnTo>
                    <a:pt x="0" y="3200110"/>
                  </a:lnTo>
                  <a:close/>
                </a:path>
              </a:pathLst>
            </a:custGeom>
            <a:solidFill>
              <a:srgbClr val="CCCCFF"/>
            </a:solidFill>
          </p:spPr>
          <p:txBody>
            <a:bodyPr wrap="square" lIns="0" tIns="0" rIns="0" bIns="0" rtlCol="0"/>
            <a:lstStyle/>
            <a:p/>
          </p:txBody>
        </p:sp>
        <p:sp>
          <p:nvSpPr>
            <p:cNvPr id="6" name="object 6"/>
            <p:cNvSpPr/>
            <p:nvPr/>
          </p:nvSpPr>
          <p:spPr>
            <a:xfrm>
              <a:off x="463771" y="687780"/>
              <a:ext cx="9143365" cy="3204845"/>
            </a:xfrm>
            <a:custGeom>
              <a:avLst/>
              <a:gdLst/>
              <a:ahLst/>
              <a:cxnLst/>
              <a:rect l="l" t="t" r="r" b="b"/>
              <a:pathLst>
                <a:path w="9143365" h="3204845">
                  <a:moveTo>
                    <a:pt x="6096" y="4572"/>
                  </a:moveTo>
                  <a:lnTo>
                    <a:pt x="0" y="10668"/>
                  </a:lnTo>
                  <a:lnTo>
                    <a:pt x="0" y="3204698"/>
                  </a:lnTo>
                  <a:lnTo>
                    <a:pt x="6096" y="3204698"/>
                  </a:lnTo>
                  <a:lnTo>
                    <a:pt x="6096" y="4572"/>
                  </a:lnTo>
                  <a:close/>
                </a:path>
                <a:path w="9143365" h="3204845">
                  <a:moveTo>
                    <a:pt x="9138678" y="4572"/>
                  </a:moveTo>
                  <a:lnTo>
                    <a:pt x="9138678" y="3204698"/>
                  </a:lnTo>
                  <a:lnTo>
                    <a:pt x="9143249" y="3204698"/>
                  </a:lnTo>
                  <a:lnTo>
                    <a:pt x="9143249" y="10667"/>
                  </a:lnTo>
                  <a:lnTo>
                    <a:pt x="9138678" y="4572"/>
                  </a:lnTo>
                  <a:close/>
                </a:path>
                <a:path w="9143365" h="3204845">
                  <a:moveTo>
                    <a:pt x="9143249" y="0"/>
                  </a:moveTo>
                  <a:lnTo>
                    <a:pt x="0" y="0"/>
                  </a:lnTo>
                  <a:lnTo>
                    <a:pt x="0" y="10668"/>
                  </a:lnTo>
                  <a:lnTo>
                    <a:pt x="6096" y="4572"/>
                  </a:lnTo>
                  <a:lnTo>
                    <a:pt x="9143249" y="4572"/>
                  </a:lnTo>
                  <a:lnTo>
                    <a:pt x="9143249" y="0"/>
                  </a:lnTo>
                  <a:close/>
                </a:path>
                <a:path w="9143365" h="3204845">
                  <a:moveTo>
                    <a:pt x="9138678" y="4572"/>
                  </a:moveTo>
                  <a:lnTo>
                    <a:pt x="6096" y="4572"/>
                  </a:lnTo>
                  <a:lnTo>
                    <a:pt x="6096" y="10668"/>
                  </a:lnTo>
                  <a:lnTo>
                    <a:pt x="9138678" y="10668"/>
                  </a:lnTo>
                  <a:lnTo>
                    <a:pt x="9138678" y="4572"/>
                  </a:lnTo>
                  <a:close/>
                </a:path>
                <a:path w="9143365" h="3204845">
                  <a:moveTo>
                    <a:pt x="9143249" y="4572"/>
                  </a:moveTo>
                  <a:lnTo>
                    <a:pt x="9138678" y="4572"/>
                  </a:lnTo>
                  <a:lnTo>
                    <a:pt x="9143249" y="10667"/>
                  </a:lnTo>
                  <a:lnTo>
                    <a:pt x="9143249" y="4572"/>
                  </a:lnTo>
                  <a:close/>
                </a:path>
              </a:pathLst>
            </a:custGeom>
            <a:solidFill>
              <a:srgbClr val="98CC98"/>
            </a:solidFill>
          </p:spPr>
          <p:txBody>
            <a:bodyPr wrap="square" lIns="0" tIns="0" rIns="0" bIns="0" rtlCol="0"/>
            <a:lstStyle/>
            <a:p/>
          </p:txBody>
        </p:sp>
      </p:grpSp>
      <p:sp>
        <p:nvSpPr>
          <p:cNvPr id="7" name="object 7"/>
          <p:cNvSpPr txBox="1"/>
          <p:nvPr/>
        </p:nvSpPr>
        <p:spPr>
          <a:xfrm>
            <a:off x="542512" y="719278"/>
            <a:ext cx="1640205" cy="299720"/>
          </a:xfrm>
          <a:prstGeom prst="rect">
            <a:avLst/>
          </a:prstGeom>
        </p:spPr>
        <p:txBody>
          <a:bodyPr wrap="square" lIns="0" tIns="12700" rIns="0" bIns="0" rtlCol="0" vert="horz">
            <a:spAutoFit/>
          </a:bodyPr>
          <a:lstStyle/>
          <a:p>
            <a:pPr marL="154305" indent="-142240">
              <a:lnSpc>
                <a:spcPct val="100000"/>
              </a:lnSpc>
              <a:spcBef>
                <a:spcPts val="100"/>
              </a:spcBef>
              <a:buChar char="•"/>
              <a:tabLst>
                <a:tab pos="154940" algn="l"/>
              </a:tabLst>
            </a:pPr>
            <a:r>
              <a:rPr dirty="0" sz="1800" spc="-5">
                <a:solidFill>
                  <a:srgbClr val="003265"/>
                </a:solidFill>
                <a:latin typeface="Arial"/>
                <a:cs typeface="Arial"/>
              </a:rPr>
              <a:t>Definition of</a:t>
            </a:r>
            <a:r>
              <a:rPr dirty="0" sz="1800" spc="-165">
                <a:solidFill>
                  <a:srgbClr val="003265"/>
                </a:solidFill>
                <a:latin typeface="Arial"/>
                <a:cs typeface="Arial"/>
              </a:rPr>
              <a:t> </a:t>
            </a:r>
            <a:r>
              <a:rPr dirty="0" sz="1800">
                <a:solidFill>
                  <a:srgbClr val="003265"/>
                </a:solidFill>
                <a:latin typeface="Arial"/>
                <a:cs typeface="Arial"/>
              </a:rPr>
              <a:t>AI</a:t>
            </a:r>
            <a:endParaRPr sz="1800">
              <a:latin typeface="Arial"/>
              <a:cs typeface="Arial"/>
            </a:endParaRPr>
          </a:p>
        </p:txBody>
      </p:sp>
      <p:grpSp>
        <p:nvGrpSpPr>
          <p:cNvPr id="8" name="object 8"/>
          <p:cNvGrpSpPr/>
          <p:nvPr/>
        </p:nvGrpSpPr>
        <p:grpSpPr>
          <a:xfrm>
            <a:off x="1068753" y="1221150"/>
            <a:ext cx="3134995" cy="845819"/>
            <a:chOff x="1068753" y="1221150"/>
            <a:chExt cx="3134995" cy="845819"/>
          </a:xfrm>
        </p:grpSpPr>
        <p:sp>
          <p:nvSpPr>
            <p:cNvPr id="9" name="object 9"/>
            <p:cNvSpPr/>
            <p:nvPr/>
          </p:nvSpPr>
          <p:spPr>
            <a:xfrm>
              <a:off x="1073325" y="1225701"/>
              <a:ext cx="3124200" cy="835660"/>
            </a:xfrm>
            <a:custGeom>
              <a:avLst/>
              <a:gdLst/>
              <a:ahLst/>
              <a:cxnLst/>
              <a:rect l="l" t="t" r="r" b="b"/>
              <a:pathLst>
                <a:path w="3124200" h="835660">
                  <a:moveTo>
                    <a:pt x="3123925" y="0"/>
                  </a:moveTo>
                  <a:lnTo>
                    <a:pt x="0" y="0"/>
                  </a:lnTo>
                  <a:lnTo>
                    <a:pt x="0" y="835081"/>
                  </a:lnTo>
                  <a:lnTo>
                    <a:pt x="3123925" y="835081"/>
                  </a:lnTo>
                  <a:lnTo>
                    <a:pt x="3123925" y="0"/>
                  </a:lnTo>
                  <a:close/>
                </a:path>
              </a:pathLst>
            </a:custGeom>
            <a:solidFill>
              <a:srgbClr val="FFFFFF"/>
            </a:solidFill>
          </p:spPr>
          <p:txBody>
            <a:bodyPr wrap="square" lIns="0" tIns="0" rIns="0" bIns="0" rtlCol="0"/>
            <a:lstStyle/>
            <a:p/>
          </p:txBody>
        </p:sp>
        <p:sp>
          <p:nvSpPr>
            <p:cNvPr id="10" name="object 10"/>
            <p:cNvSpPr/>
            <p:nvPr/>
          </p:nvSpPr>
          <p:spPr>
            <a:xfrm>
              <a:off x="1068753" y="1221150"/>
              <a:ext cx="3134995" cy="845819"/>
            </a:xfrm>
            <a:custGeom>
              <a:avLst/>
              <a:gdLst/>
              <a:ahLst/>
              <a:cxnLst/>
              <a:rect l="l" t="t" r="r" b="b"/>
              <a:pathLst>
                <a:path w="3134995" h="845819">
                  <a:moveTo>
                    <a:pt x="3134590" y="0"/>
                  </a:moveTo>
                  <a:lnTo>
                    <a:pt x="0" y="0"/>
                  </a:lnTo>
                  <a:lnTo>
                    <a:pt x="0" y="845728"/>
                  </a:lnTo>
                  <a:lnTo>
                    <a:pt x="3134590" y="845728"/>
                  </a:lnTo>
                  <a:lnTo>
                    <a:pt x="3134590" y="839632"/>
                  </a:lnTo>
                  <a:lnTo>
                    <a:pt x="10668" y="839632"/>
                  </a:lnTo>
                  <a:lnTo>
                    <a:pt x="4572" y="835060"/>
                  </a:lnTo>
                  <a:lnTo>
                    <a:pt x="10668" y="835060"/>
                  </a:lnTo>
                  <a:lnTo>
                    <a:pt x="10668" y="10668"/>
                  </a:lnTo>
                  <a:lnTo>
                    <a:pt x="4572" y="10668"/>
                  </a:lnTo>
                  <a:lnTo>
                    <a:pt x="10668" y="4572"/>
                  </a:lnTo>
                  <a:lnTo>
                    <a:pt x="3134590" y="4572"/>
                  </a:lnTo>
                  <a:lnTo>
                    <a:pt x="3134590" y="0"/>
                  </a:lnTo>
                  <a:close/>
                </a:path>
                <a:path w="3134995" h="845819">
                  <a:moveTo>
                    <a:pt x="10668" y="835060"/>
                  </a:moveTo>
                  <a:lnTo>
                    <a:pt x="4572" y="835060"/>
                  </a:lnTo>
                  <a:lnTo>
                    <a:pt x="10668" y="839632"/>
                  </a:lnTo>
                  <a:lnTo>
                    <a:pt x="10668" y="835060"/>
                  </a:lnTo>
                  <a:close/>
                </a:path>
                <a:path w="3134995" h="845819">
                  <a:moveTo>
                    <a:pt x="3123922" y="835060"/>
                  </a:moveTo>
                  <a:lnTo>
                    <a:pt x="10668" y="835060"/>
                  </a:lnTo>
                  <a:lnTo>
                    <a:pt x="10668" y="839632"/>
                  </a:lnTo>
                  <a:lnTo>
                    <a:pt x="3123922" y="839632"/>
                  </a:lnTo>
                  <a:lnTo>
                    <a:pt x="3123922" y="835060"/>
                  </a:lnTo>
                  <a:close/>
                </a:path>
                <a:path w="3134995" h="845819">
                  <a:moveTo>
                    <a:pt x="3123922" y="4572"/>
                  </a:moveTo>
                  <a:lnTo>
                    <a:pt x="3123922" y="839632"/>
                  </a:lnTo>
                  <a:lnTo>
                    <a:pt x="3128494" y="835060"/>
                  </a:lnTo>
                  <a:lnTo>
                    <a:pt x="3134590" y="835060"/>
                  </a:lnTo>
                  <a:lnTo>
                    <a:pt x="3134590" y="10668"/>
                  </a:lnTo>
                  <a:lnTo>
                    <a:pt x="3128494" y="10668"/>
                  </a:lnTo>
                  <a:lnTo>
                    <a:pt x="3123922" y="4572"/>
                  </a:lnTo>
                  <a:close/>
                </a:path>
                <a:path w="3134995" h="845819">
                  <a:moveTo>
                    <a:pt x="3134590" y="835060"/>
                  </a:moveTo>
                  <a:lnTo>
                    <a:pt x="3128494" y="835060"/>
                  </a:lnTo>
                  <a:lnTo>
                    <a:pt x="3123922" y="839632"/>
                  </a:lnTo>
                  <a:lnTo>
                    <a:pt x="3134590" y="839632"/>
                  </a:lnTo>
                  <a:lnTo>
                    <a:pt x="3134590" y="835060"/>
                  </a:lnTo>
                  <a:close/>
                </a:path>
                <a:path w="3134995" h="845819">
                  <a:moveTo>
                    <a:pt x="10668" y="4572"/>
                  </a:moveTo>
                  <a:lnTo>
                    <a:pt x="4572" y="10668"/>
                  </a:lnTo>
                  <a:lnTo>
                    <a:pt x="10668" y="10668"/>
                  </a:lnTo>
                  <a:lnTo>
                    <a:pt x="10668" y="4572"/>
                  </a:lnTo>
                  <a:close/>
                </a:path>
                <a:path w="3134995" h="845819">
                  <a:moveTo>
                    <a:pt x="3123922" y="4572"/>
                  </a:moveTo>
                  <a:lnTo>
                    <a:pt x="10668" y="4572"/>
                  </a:lnTo>
                  <a:lnTo>
                    <a:pt x="10668" y="10668"/>
                  </a:lnTo>
                  <a:lnTo>
                    <a:pt x="3123922" y="10668"/>
                  </a:lnTo>
                  <a:lnTo>
                    <a:pt x="3123922" y="4572"/>
                  </a:lnTo>
                  <a:close/>
                </a:path>
                <a:path w="3134995" h="845819">
                  <a:moveTo>
                    <a:pt x="3134590" y="4572"/>
                  </a:moveTo>
                  <a:lnTo>
                    <a:pt x="3123922" y="4572"/>
                  </a:lnTo>
                  <a:lnTo>
                    <a:pt x="3128494" y="10668"/>
                  </a:lnTo>
                  <a:lnTo>
                    <a:pt x="3134590" y="10668"/>
                  </a:lnTo>
                  <a:lnTo>
                    <a:pt x="3134590" y="4572"/>
                  </a:lnTo>
                  <a:close/>
                </a:path>
              </a:pathLst>
            </a:custGeom>
            <a:solidFill>
              <a:srgbClr val="CC0000"/>
            </a:solidFill>
          </p:spPr>
          <p:txBody>
            <a:bodyPr wrap="square" lIns="0" tIns="0" rIns="0" bIns="0" rtlCol="0"/>
            <a:lstStyle/>
            <a:p/>
          </p:txBody>
        </p:sp>
      </p:grpSp>
      <p:sp>
        <p:nvSpPr>
          <p:cNvPr id="11" name="object 11"/>
          <p:cNvSpPr txBox="1"/>
          <p:nvPr/>
        </p:nvSpPr>
        <p:spPr>
          <a:xfrm>
            <a:off x="1073325" y="1225701"/>
            <a:ext cx="3124200" cy="835660"/>
          </a:xfrm>
          <a:prstGeom prst="rect">
            <a:avLst/>
          </a:prstGeom>
        </p:spPr>
        <p:txBody>
          <a:bodyPr wrap="square" lIns="0" tIns="40640" rIns="0" bIns="0" rtlCol="0" vert="horz">
            <a:spAutoFit/>
          </a:bodyPr>
          <a:lstStyle/>
          <a:p>
            <a:pPr algn="just" marL="90805" marR="89535">
              <a:lnSpc>
                <a:spcPct val="100000"/>
              </a:lnSpc>
              <a:spcBef>
                <a:spcPts val="320"/>
              </a:spcBef>
            </a:pPr>
            <a:r>
              <a:rPr dirty="0" sz="1600" spc="-5">
                <a:solidFill>
                  <a:srgbClr val="003265"/>
                </a:solidFill>
                <a:latin typeface="Arial"/>
                <a:cs typeface="Arial"/>
              </a:rPr>
              <a:t>“The exciting new </a:t>
            </a:r>
            <a:r>
              <a:rPr dirty="0" sz="1600" spc="-10">
                <a:solidFill>
                  <a:srgbClr val="003265"/>
                </a:solidFill>
                <a:latin typeface="Arial"/>
                <a:cs typeface="Arial"/>
              </a:rPr>
              <a:t>effort </a:t>
            </a:r>
            <a:r>
              <a:rPr dirty="0" sz="1600" spc="-5">
                <a:solidFill>
                  <a:srgbClr val="003265"/>
                </a:solidFill>
                <a:latin typeface="Arial"/>
                <a:cs typeface="Arial"/>
              </a:rPr>
              <a:t>to make  computers think … machine with  minds, … ” (</a:t>
            </a:r>
            <a:r>
              <a:rPr dirty="0" sz="1400" spc="-5">
                <a:solidFill>
                  <a:srgbClr val="CC0000"/>
                </a:solidFill>
                <a:latin typeface="Arial"/>
                <a:cs typeface="Arial"/>
              </a:rPr>
              <a:t>Haugeland,</a:t>
            </a:r>
            <a:r>
              <a:rPr dirty="0" sz="1400" spc="-10">
                <a:solidFill>
                  <a:srgbClr val="CC0000"/>
                </a:solidFill>
                <a:latin typeface="Arial"/>
                <a:cs typeface="Arial"/>
              </a:rPr>
              <a:t> </a:t>
            </a:r>
            <a:r>
              <a:rPr dirty="0" sz="1400" spc="-5">
                <a:solidFill>
                  <a:srgbClr val="CC0000"/>
                </a:solidFill>
                <a:latin typeface="Arial"/>
                <a:cs typeface="Arial"/>
              </a:rPr>
              <a:t>1985</a:t>
            </a:r>
            <a:r>
              <a:rPr dirty="0" sz="1600" spc="-5">
                <a:solidFill>
                  <a:srgbClr val="003265"/>
                </a:solidFill>
                <a:latin typeface="Arial"/>
                <a:cs typeface="Arial"/>
              </a:rPr>
              <a:t>)</a:t>
            </a:r>
            <a:endParaRPr sz="1600">
              <a:latin typeface="Arial"/>
              <a:cs typeface="Arial"/>
            </a:endParaRPr>
          </a:p>
        </p:txBody>
      </p:sp>
      <p:grpSp>
        <p:nvGrpSpPr>
          <p:cNvPr id="12" name="object 12"/>
          <p:cNvGrpSpPr/>
          <p:nvPr/>
        </p:nvGrpSpPr>
        <p:grpSpPr>
          <a:xfrm>
            <a:off x="1068753" y="2211659"/>
            <a:ext cx="3134995" cy="1089660"/>
            <a:chOff x="1068753" y="2211659"/>
            <a:chExt cx="3134995" cy="1089660"/>
          </a:xfrm>
        </p:grpSpPr>
        <p:sp>
          <p:nvSpPr>
            <p:cNvPr id="13" name="object 13"/>
            <p:cNvSpPr/>
            <p:nvPr/>
          </p:nvSpPr>
          <p:spPr>
            <a:xfrm>
              <a:off x="1073325" y="2216234"/>
              <a:ext cx="3124200" cy="1080770"/>
            </a:xfrm>
            <a:custGeom>
              <a:avLst/>
              <a:gdLst/>
              <a:ahLst/>
              <a:cxnLst/>
              <a:rect l="l" t="t" r="r" b="b"/>
              <a:pathLst>
                <a:path w="3124200" h="1080770">
                  <a:moveTo>
                    <a:pt x="3123925" y="0"/>
                  </a:moveTo>
                  <a:lnTo>
                    <a:pt x="0" y="0"/>
                  </a:lnTo>
                  <a:lnTo>
                    <a:pt x="0" y="1080421"/>
                  </a:lnTo>
                  <a:lnTo>
                    <a:pt x="3123925" y="1080421"/>
                  </a:lnTo>
                  <a:lnTo>
                    <a:pt x="3123925" y="0"/>
                  </a:lnTo>
                  <a:close/>
                </a:path>
              </a:pathLst>
            </a:custGeom>
            <a:solidFill>
              <a:srgbClr val="FFFFFF"/>
            </a:solidFill>
          </p:spPr>
          <p:txBody>
            <a:bodyPr wrap="square" lIns="0" tIns="0" rIns="0" bIns="0" rtlCol="0"/>
            <a:lstStyle/>
            <a:p/>
          </p:txBody>
        </p:sp>
        <p:sp>
          <p:nvSpPr>
            <p:cNvPr id="14" name="object 14"/>
            <p:cNvSpPr/>
            <p:nvPr/>
          </p:nvSpPr>
          <p:spPr>
            <a:xfrm>
              <a:off x="1068753" y="2211659"/>
              <a:ext cx="3134995" cy="1089660"/>
            </a:xfrm>
            <a:custGeom>
              <a:avLst/>
              <a:gdLst/>
              <a:ahLst/>
              <a:cxnLst/>
              <a:rect l="l" t="t" r="r" b="b"/>
              <a:pathLst>
                <a:path w="3134995" h="1089660">
                  <a:moveTo>
                    <a:pt x="3134590" y="0"/>
                  </a:moveTo>
                  <a:lnTo>
                    <a:pt x="0" y="0"/>
                  </a:lnTo>
                  <a:lnTo>
                    <a:pt x="0" y="1089568"/>
                  </a:lnTo>
                  <a:lnTo>
                    <a:pt x="3134590" y="1089568"/>
                  </a:lnTo>
                  <a:lnTo>
                    <a:pt x="3134590" y="1084996"/>
                  </a:lnTo>
                  <a:lnTo>
                    <a:pt x="10668" y="1084996"/>
                  </a:lnTo>
                  <a:lnTo>
                    <a:pt x="4572" y="1080424"/>
                  </a:lnTo>
                  <a:lnTo>
                    <a:pt x="10668" y="1080424"/>
                  </a:lnTo>
                  <a:lnTo>
                    <a:pt x="10668" y="10668"/>
                  </a:lnTo>
                  <a:lnTo>
                    <a:pt x="4572" y="10668"/>
                  </a:lnTo>
                  <a:lnTo>
                    <a:pt x="10668" y="4572"/>
                  </a:lnTo>
                  <a:lnTo>
                    <a:pt x="3134590" y="4572"/>
                  </a:lnTo>
                  <a:lnTo>
                    <a:pt x="3134590" y="0"/>
                  </a:lnTo>
                  <a:close/>
                </a:path>
                <a:path w="3134995" h="1089660">
                  <a:moveTo>
                    <a:pt x="10668" y="1080424"/>
                  </a:moveTo>
                  <a:lnTo>
                    <a:pt x="4572" y="1080424"/>
                  </a:lnTo>
                  <a:lnTo>
                    <a:pt x="10668" y="1084996"/>
                  </a:lnTo>
                  <a:lnTo>
                    <a:pt x="10668" y="1080424"/>
                  </a:lnTo>
                  <a:close/>
                </a:path>
                <a:path w="3134995" h="1089660">
                  <a:moveTo>
                    <a:pt x="3123922" y="1080424"/>
                  </a:moveTo>
                  <a:lnTo>
                    <a:pt x="10668" y="1080424"/>
                  </a:lnTo>
                  <a:lnTo>
                    <a:pt x="10668" y="1084996"/>
                  </a:lnTo>
                  <a:lnTo>
                    <a:pt x="3123922" y="1084996"/>
                  </a:lnTo>
                  <a:lnTo>
                    <a:pt x="3123922" y="1080424"/>
                  </a:lnTo>
                  <a:close/>
                </a:path>
                <a:path w="3134995" h="1089660">
                  <a:moveTo>
                    <a:pt x="3123922" y="4572"/>
                  </a:moveTo>
                  <a:lnTo>
                    <a:pt x="3123922" y="1084996"/>
                  </a:lnTo>
                  <a:lnTo>
                    <a:pt x="3128494" y="1080424"/>
                  </a:lnTo>
                  <a:lnTo>
                    <a:pt x="3134590" y="1080424"/>
                  </a:lnTo>
                  <a:lnTo>
                    <a:pt x="3134590" y="10668"/>
                  </a:lnTo>
                  <a:lnTo>
                    <a:pt x="3128494" y="10668"/>
                  </a:lnTo>
                  <a:lnTo>
                    <a:pt x="3123922" y="4572"/>
                  </a:lnTo>
                  <a:close/>
                </a:path>
                <a:path w="3134995" h="1089660">
                  <a:moveTo>
                    <a:pt x="3134590" y="1080424"/>
                  </a:moveTo>
                  <a:lnTo>
                    <a:pt x="3128494" y="1080424"/>
                  </a:lnTo>
                  <a:lnTo>
                    <a:pt x="3123922" y="1084996"/>
                  </a:lnTo>
                  <a:lnTo>
                    <a:pt x="3134590" y="1084996"/>
                  </a:lnTo>
                  <a:lnTo>
                    <a:pt x="3134590" y="1080424"/>
                  </a:lnTo>
                  <a:close/>
                </a:path>
                <a:path w="3134995" h="1089660">
                  <a:moveTo>
                    <a:pt x="10668" y="4572"/>
                  </a:moveTo>
                  <a:lnTo>
                    <a:pt x="4572" y="10668"/>
                  </a:lnTo>
                  <a:lnTo>
                    <a:pt x="10668" y="10668"/>
                  </a:lnTo>
                  <a:lnTo>
                    <a:pt x="10668" y="4572"/>
                  </a:lnTo>
                  <a:close/>
                </a:path>
                <a:path w="3134995" h="1089660">
                  <a:moveTo>
                    <a:pt x="3123922" y="4572"/>
                  </a:moveTo>
                  <a:lnTo>
                    <a:pt x="10668" y="4572"/>
                  </a:lnTo>
                  <a:lnTo>
                    <a:pt x="10668" y="10668"/>
                  </a:lnTo>
                  <a:lnTo>
                    <a:pt x="3123922" y="10668"/>
                  </a:lnTo>
                  <a:lnTo>
                    <a:pt x="3123922" y="4572"/>
                  </a:lnTo>
                  <a:close/>
                </a:path>
                <a:path w="3134995" h="1089660">
                  <a:moveTo>
                    <a:pt x="3134590" y="4572"/>
                  </a:moveTo>
                  <a:lnTo>
                    <a:pt x="3123922" y="4572"/>
                  </a:lnTo>
                  <a:lnTo>
                    <a:pt x="3128494" y="10668"/>
                  </a:lnTo>
                  <a:lnTo>
                    <a:pt x="3134590" y="10668"/>
                  </a:lnTo>
                  <a:lnTo>
                    <a:pt x="3134590" y="4572"/>
                  </a:lnTo>
                  <a:close/>
                </a:path>
              </a:pathLst>
            </a:custGeom>
            <a:solidFill>
              <a:srgbClr val="CC0000"/>
            </a:solidFill>
          </p:spPr>
          <p:txBody>
            <a:bodyPr wrap="square" lIns="0" tIns="0" rIns="0" bIns="0" rtlCol="0"/>
            <a:lstStyle/>
            <a:p/>
          </p:txBody>
        </p:sp>
      </p:grpSp>
      <p:sp>
        <p:nvSpPr>
          <p:cNvPr id="15" name="object 15"/>
          <p:cNvSpPr txBox="1"/>
          <p:nvPr/>
        </p:nvSpPr>
        <p:spPr>
          <a:xfrm>
            <a:off x="1073325" y="2216234"/>
            <a:ext cx="3124200" cy="228600"/>
          </a:xfrm>
          <a:prstGeom prst="rect">
            <a:avLst/>
          </a:prstGeom>
          <a:solidFill>
            <a:srgbClr val="FFFFFF"/>
          </a:solidFill>
        </p:spPr>
        <p:txBody>
          <a:bodyPr wrap="square" lIns="0" tIns="40640" rIns="0" bIns="0" rtlCol="0" vert="horz">
            <a:spAutoFit/>
          </a:bodyPr>
          <a:lstStyle/>
          <a:p>
            <a:pPr marL="90805">
              <a:lnSpc>
                <a:spcPts val="1480"/>
              </a:lnSpc>
              <a:spcBef>
                <a:spcPts val="320"/>
              </a:spcBef>
            </a:pPr>
            <a:r>
              <a:rPr dirty="0" sz="1600">
                <a:solidFill>
                  <a:srgbClr val="003265"/>
                </a:solidFill>
                <a:latin typeface="Arial"/>
                <a:cs typeface="Arial"/>
              </a:rPr>
              <a:t>“Activities </a:t>
            </a:r>
            <a:r>
              <a:rPr dirty="0" sz="1600" spc="-5">
                <a:solidFill>
                  <a:srgbClr val="003265"/>
                </a:solidFill>
                <a:latin typeface="Arial"/>
                <a:cs typeface="Arial"/>
              </a:rPr>
              <a:t>that </a:t>
            </a:r>
            <a:r>
              <a:rPr dirty="0" sz="1600" spc="-15">
                <a:solidFill>
                  <a:srgbClr val="003265"/>
                </a:solidFill>
                <a:latin typeface="Arial"/>
                <a:cs typeface="Arial"/>
              </a:rPr>
              <a:t>we</a:t>
            </a:r>
            <a:r>
              <a:rPr dirty="0" sz="1600" spc="-25">
                <a:solidFill>
                  <a:srgbClr val="003265"/>
                </a:solidFill>
                <a:latin typeface="Arial"/>
                <a:cs typeface="Arial"/>
              </a:rPr>
              <a:t> </a:t>
            </a:r>
            <a:r>
              <a:rPr dirty="0" sz="1600">
                <a:solidFill>
                  <a:srgbClr val="003265"/>
                </a:solidFill>
                <a:latin typeface="Arial"/>
                <a:cs typeface="Arial"/>
              </a:rPr>
              <a:t>associated</a:t>
            </a:r>
            <a:endParaRPr sz="1600">
              <a:latin typeface="Arial"/>
              <a:cs typeface="Arial"/>
            </a:endParaRPr>
          </a:p>
        </p:txBody>
      </p:sp>
      <p:sp>
        <p:nvSpPr>
          <p:cNvPr id="16" name="object 16"/>
          <p:cNvSpPr txBox="1"/>
          <p:nvPr/>
        </p:nvSpPr>
        <p:spPr>
          <a:xfrm>
            <a:off x="1073325" y="2444810"/>
            <a:ext cx="3124200" cy="318770"/>
          </a:xfrm>
          <a:prstGeom prst="rect">
            <a:avLst/>
          </a:prstGeom>
          <a:solidFill>
            <a:srgbClr val="FFFFFF"/>
          </a:solidFill>
        </p:spPr>
        <p:txBody>
          <a:bodyPr wrap="square" lIns="0" tIns="55879" rIns="0" bIns="0" rtlCol="0" vert="horz">
            <a:spAutoFit/>
          </a:bodyPr>
          <a:lstStyle/>
          <a:p>
            <a:pPr marL="90805">
              <a:lnSpc>
                <a:spcPct val="100000"/>
              </a:lnSpc>
              <a:spcBef>
                <a:spcPts val="439"/>
              </a:spcBef>
            </a:pPr>
            <a:r>
              <a:rPr dirty="0" sz="1600" spc="-5">
                <a:solidFill>
                  <a:srgbClr val="003265"/>
                </a:solidFill>
                <a:latin typeface="Arial"/>
                <a:cs typeface="Arial"/>
              </a:rPr>
              <a:t>with human </a:t>
            </a:r>
            <a:r>
              <a:rPr dirty="0" sz="1600">
                <a:solidFill>
                  <a:srgbClr val="003265"/>
                </a:solidFill>
                <a:latin typeface="Arial"/>
                <a:cs typeface="Arial"/>
              </a:rPr>
              <a:t>thinking,</a:t>
            </a:r>
            <a:r>
              <a:rPr dirty="0" sz="1600" spc="-25">
                <a:solidFill>
                  <a:srgbClr val="003265"/>
                </a:solidFill>
                <a:latin typeface="Arial"/>
                <a:cs typeface="Arial"/>
              </a:rPr>
              <a:t> </a:t>
            </a:r>
            <a:r>
              <a:rPr dirty="0" sz="1600">
                <a:solidFill>
                  <a:srgbClr val="003265"/>
                </a:solidFill>
                <a:latin typeface="Arial"/>
                <a:cs typeface="Arial"/>
              </a:rPr>
              <a:t>activities</a:t>
            </a:r>
            <a:endParaRPr sz="1600">
              <a:latin typeface="Arial"/>
              <a:cs typeface="Arial"/>
            </a:endParaRPr>
          </a:p>
        </p:txBody>
      </p:sp>
      <p:sp>
        <p:nvSpPr>
          <p:cNvPr id="17" name="object 17"/>
          <p:cNvSpPr txBox="1"/>
          <p:nvPr/>
        </p:nvSpPr>
        <p:spPr>
          <a:xfrm>
            <a:off x="1073325" y="2763286"/>
            <a:ext cx="3124200" cy="525145"/>
          </a:xfrm>
          <a:prstGeom prst="rect">
            <a:avLst/>
          </a:prstGeom>
          <a:solidFill>
            <a:srgbClr val="FFFFFF"/>
          </a:solidFill>
        </p:spPr>
        <p:txBody>
          <a:bodyPr wrap="square" lIns="0" tIns="0" rIns="0" bIns="0" rtlCol="0" vert="horz">
            <a:spAutoFit/>
          </a:bodyPr>
          <a:lstStyle/>
          <a:p>
            <a:pPr marL="90805">
              <a:lnSpc>
                <a:spcPts val="1770"/>
              </a:lnSpc>
            </a:pPr>
            <a:r>
              <a:rPr dirty="0" sz="1600">
                <a:solidFill>
                  <a:srgbClr val="003265"/>
                </a:solidFill>
                <a:latin typeface="Arial"/>
                <a:cs typeface="Arial"/>
              </a:rPr>
              <a:t>such </a:t>
            </a:r>
            <a:r>
              <a:rPr dirty="0" sz="1600" spc="-5">
                <a:solidFill>
                  <a:srgbClr val="003265"/>
                </a:solidFill>
                <a:latin typeface="Arial"/>
                <a:cs typeface="Arial"/>
              </a:rPr>
              <a:t>as</a:t>
            </a:r>
            <a:r>
              <a:rPr dirty="0" sz="1600" spc="-15">
                <a:solidFill>
                  <a:srgbClr val="003265"/>
                </a:solidFill>
                <a:latin typeface="Arial"/>
                <a:cs typeface="Arial"/>
              </a:rPr>
              <a:t> </a:t>
            </a:r>
            <a:r>
              <a:rPr dirty="0" sz="1600" spc="-5">
                <a:solidFill>
                  <a:srgbClr val="003265"/>
                </a:solidFill>
                <a:latin typeface="Arial"/>
                <a:cs typeface="Arial"/>
              </a:rPr>
              <a:t>decision-making,</a:t>
            </a:r>
            <a:endParaRPr sz="1600">
              <a:latin typeface="Arial"/>
              <a:cs typeface="Arial"/>
            </a:endParaRPr>
          </a:p>
          <a:p>
            <a:pPr marL="90805">
              <a:lnSpc>
                <a:spcPct val="100000"/>
              </a:lnSpc>
            </a:pPr>
            <a:r>
              <a:rPr dirty="0" sz="1600" spc="-5">
                <a:solidFill>
                  <a:srgbClr val="003265"/>
                </a:solidFill>
                <a:latin typeface="Arial"/>
                <a:cs typeface="Arial"/>
              </a:rPr>
              <a:t>problem </a:t>
            </a:r>
            <a:r>
              <a:rPr dirty="0" sz="1600">
                <a:solidFill>
                  <a:srgbClr val="003265"/>
                </a:solidFill>
                <a:latin typeface="Arial"/>
                <a:cs typeface="Arial"/>
              </a:rPr>
              <a:t>solving, </a:t>
            </a:r>
            <a:r>
              <a:rPr dirty="0" sz="1600" spc="-5">
                <a:solidFill>
                  <a:srgbClr val="003265"/>
                </a:solidFill>
                <a:latin typeface="Arial"/>
                <a:cs typeface="Arial"/>
              </a:rPr>
              <a:t>learning …</a:t>
            </a:r>
            <a:r>
              <a:rPr dirty="0" sz="1600" spc="-25">
                <a:solidFill>
                  <a:srgbClr val="003265"/>
                </a:solidFill>
                <a:latin typeface="Arial"/>
                <a:cs typeface="Arial"/>
              </a:rPr>
              <a:t> </a:t>
            </a:r>
            <a:r>
              <a:rPr dirty="0" sz="1600" spc="-5">
                <a:solidFill>
                  <a:srgbClr val="003265"/>
                </a:solidFill>
                <a:latin typeface="Arial"/>
                <a:cs typeface="Arial"/>
              </a:rPr>
              <a:t>“</a:t>
            </a:r>
            <a:endParaRPr sz="1600">
              <a:latin typeface="Arial"/>
              <a:cs typeface="Arial"/>
            </a:endParaRPr>
          </a:p>
        </p:txBody>
      </p:sp>
      <p:sp>
        <p:nvSpPr>
          <p:cNvPr id="18" name="object 18"/>
          <p:cNvSpPr txBox="1"/>
          <p:nvPr/>
        </p:nvSpPr>
        <p:spPr>
          <a:xfrm>
            <a:off x="1152053" y="3219937"/>
            <a:ext cx="1295400"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a:t>
            </a:r>
            <a:r>
              <a:rPr dirty="0" sz="1400" spc="-5">
                <a:solidFill>
                  <a:srgbClr val="CC0000"/>
                </a:solidFill>
                <a:latin typeface="Arial"/>
                <a:cs typeface="Arial"/>
              </a:rPr>
              <a:t>Bellman,</a:t>
            </a:r>
            <a:r>
              <a:rPr dirty="0" sz="1400" spc="-75">
                <a:solidFill>
                  <a:srgbClr val="CC0000"/>
                </a:solidFill>
                <a:latin typeface="Arial"/>
                <a:cs typeface="Arial"/>
              </a:rPr>
              <a:t> </a:t>
            </a:r>
            <a:r>
              <a:rPr dirty="0" sz="1400" spc="-5">
                <a:solidFill>
                  <a:srgbClr val="CC0000"/>
                </a:solidFill>
                <a:latin typeface="Arial"/>
                <a:cs typeface="Arial"/>
              </a:rPr>
              <a:t>1978</a:t>
            </a:r>
            <a:r>
              <a:rPr dirty="0" sz="1600" spc="-5">
                <a:solidFill>
                  <a:srgbClr val="003265"/>
                </a:solidFill>
                <a:latin typeface="Arial"/>
                <a:cs typeface="Arial"/>
              </a:rPr>
              <a:t>)</a:t>
            </a:r>
            <a:endParaRPr sz="1600">
              <a:latin typeface="Arial"/>
              <a:cs typeface="Arial"/>
            </a:endParaRPr>
          </a:p>
        </p:txBody>
      </p:sp>
      <p:sp>
        <p:nvSpPr>
          <p:cNvPr id="19" name="object 19"/>
          <p:cNvSpPr/>
          <p:nvPr/>
        </p:nvSpPr>
        <p:spPr>
          <a:xfrm>
            <a:off x="1073325" y="3435330"/>
            <a:ext cx="3124200" cy="457200"/>
          </a:xfrm>
          <a:custGeom>
            <a:avLst/>
            <a:gdLst/>
            <a:ahLst/>
            <a:cxnLst/>
            <a:rect l="l" t="t" r="r" b="b"/>
            <a:pathLst>
              <a:path w="3124200" h="457200">
                <a:moveTo>
                  <a:pt x="0" y="457148"/>
                </a:moveTo>
                <a:lnTo>
                  <a:pt x="3123925" y="457148"/>
                </a:lnTo>
                <a:lnTo>
                  <a:pt x="3123925" y="0"/>
                </a:lnTo>
                <a:lnTo>
                  <a:pt x="0" y="0"/>
                </a:lnTo>
                <a:lnTo>
                  <a:pt x="0" y="457148"/>
                </a:lnTo>
                <a:close/>
              </a:path>
            </a:pathLst>
          </a:custGeom>
          <a:solidFill>
            <a:srgbClr val="FFFFFF"/>
          </a:solidFill>
        </p:spPr>
        <p:txBody>
          <a:bodyPr wrap="square" lIns="0" tIns="0" rIns="0" bIns="0" rtlCol="0"/>
          <a:lstStyle/>
          <a:p/>
        </p:txBody>
      </p:sp>
      <p:sp>
        <p:nvSpPr>
          <p:cNvPr id="20" name="object 20"/>
          <p:cNvSpPr/>
          <p:nvPr/>
        </p:nvSpPr>
        <p:spPr>
          <a:xfrm>
            <a:off x="1068753" y="3430737"/>
            <a:ext cx="3134995" cy="462280"/>
          </a:xfrm>
          <a:custGeom>
            <a:avLst/>
            <a:gdLst/>
            <a:ahLst/>
            <a:cxnLst/>
            <a:rect l="l" t="t" r="r" b="b"/>
            <a:pathLst>
              <a:path w="3134995" h="462279">
                <a:moveTo>
                  <a:pt x="3134590" y="0"/>
                </a:moveTo>
                <a:lnTo>
                  <a:pt x="0" y="0"/>
                </a:lnTo>
                <a:lnTo>
                  <a:pt x="0" y="461741"/>
                </a:lnTo>
                <a:lnTo>
                  <a:pt x="10668" y="461741"/>
                </a:lnTo>
                <a:lnTo>
                  <a:pt x="10668" y="10668"/>
                </a:lnTo>
                <a:lnTo>
                  <a:pt x="4572" y="10668"/>
                </a:lnTo>
                <a:lnTo>
                  <a:pt x="10668" y="4572"/>
                </a:lnTo>
                <a:lnTo>
                  <a:pt x="3134590" y="4572"/>
                </a:lnTo>
                <a:lnTo>
                  <a:pt x="3134590" y="0"/>
                </a:lnTo>
                <a:close/>
              </a:path>
              <a:path w="3134995" h="462279">
                <a:moveTo>
                  <a:pt x="3123922" y="4572"/>
                </a:moveTo>
                <a:lnTo>
                  <a:pt x="3123922" y="461741"/>
                </a:lnTo>
                <a:lnTo>
                  <a:pt x="3134590" y="461741"/>
                </a:lnTo>
                <a:lnTo>
                  <a:pt x="3134590" y="10668"/>
                </a:lnTo>
                <a:lnTo>
                  <a:pt x="3128494" y="10668"/>
                </a:lnTo>
                <a:lnTo>
                  <a:pt x="3123922" y="4572"/>
                </a:lnTo>
                <a:close/>
              </a:path>
              <a:path w="3134995" h="462279">
                <a:moveTo>
                  <a:pt x="10668" y="4572"/>
                </a:moveTo>
                <a:lnTo>
                  <a:pt x="4572" y="10668"/>
                </a:lnTo>
                <a:lnTo>
                  <a:pt x="10668" y="10668"/>
                </a:lnTo>
                <a:lnTo>
                  <a:pt x="10668" y="4572"/>
                </a:lnTo>
                <a:close/>
              </a:path>
              <a:path w="3134995" h="462279">
                <a:moveTo>
                  <a:pt x="3123922" y="4572"/>
                </a:moveTo>
                <a:lnTo>
                  <a:pt x="10668" y="4572"/>
                </a:lnTo>
                <a:lnTo>
                  <a:pt x="10668" y="10668"/>
                </a:lnTo>
                <a:lnTo>
                  <a:pt x="3123922" y="10668"/>
                </a:lnTo>
                <a:lnTo>
                  <a:pt x="3123922" y="4572"/>
                </a:lnTo>
                <a:close/>
              </a:path>
              <a:path w="3134995" h="462279">
                <a:moveTo>
                  <a:pt x="3134590" y="4572"/>
                </a:moveTo>
                <a:lnTo>
                  <a:pt x="3123922" y="4572"/>
                </a:lnTo>
                <a:lnTo>
                  <a:pt x="3128494" y="10668"/>
                </a:lnTo>
                <a:lnTo>
                  <a:pt x="3134590" y="10668"/>
                </a:lnTo>
                <a:lnTo>
                  <a:pt x="3134590" y="4572"/>
                </a:lnTo>
                <a:close/>
              </a:path>
            </a:pathLst>
          </a:custGeom>
          <a:solidFill>
            <a:srgbClr val="CC0000"/>
          </a:solidFill>
        </p:spPr>
        <p:txBody>
          <a:bodyPr wrap="square" lIns="0" tIns="0" rIns="0" bIns="0" rtlCol="0"/>
          <a:lstStyle/>
          <a:p/>
        </p:txBody>
      </p:sp>
      <p:sp>
        <p:nvSpPr>
          <p:cNvPr id="21" name="object 21"/>
          <p:cNvSpPr txBox="1"/>
          <p:nvPr/>
        </p:nvSpPr>
        <p:spPr>
          <a:xfrm>
            <a:off x="1152053" y="3463773"/>
            <a:ext cx="2670175"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“The art of creating</a:t>
            </a:r>
            <a:r>
              <a:rPr dirty="0" sz="1600" spc="25">
                <a:solidFill>
                  <a:srgbClr val="003265"/>
                </a:solidFill>
                <a:latin typeface="Arial"/>
                <a:cs typeface="Arial"/>
              </a:rPr>
              <a:t> </a:t>
            </a:r>
            <a:r>
              <a:rPr dirty="0" sz="1600" spc="-5">
                <a:solidFill>
                  <a:srgbClr val="003265"/>
                </a:solidFill>
                <a:latin typeface="Arial"/>
                <a:cs typeface="Arial"/>
              </a:rPr>
              <a:t>machines</a:t>
            </a:r>
            <a:endParaRPr sz="1600">
              <a:latin typeface="Arial"/>
              <a:cs typeface="Arial"/>
            </a:endParaRPr>
          </a:p>
        </p:txBody>
      </p:sp>
      <p:sp>
        <p:nvSpPr>
          <p:cNvPr id="22" name="object 22"/>
          <p:cNvSpPr txBox="1"/>
          <p:nvPr/>
        </p:nvSpPr>
        <p:spPr>
          <a:xfrm>
            <a:off x="1152053" y="3707587"/>
            <a:ext cx="2387600"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that perform functions</a:t>
            </a:r>
            <a:r>
              <a:rPr dirty="0" sz="1600" spc="25">
                <a:solidFill>
                  <a:srgbClr val="003265"/>
                </a:solidFill>
                <a:latin typeface="Arial"/>
                <a:cs typeface="Arial"/>
              </a:rPr>
              <a:t> </a:t>
            </a:r>
            <a:r>
              <a:rPr dirty="0" sz="1600" spc="-5">
                <a:solidFill>
                  <a:srgbClr val="003265"/>
                </a:solidFill>
                <a:latin typeface="Arial"/>
                <a:cs typeface="Arial"/>
              </a:rPr>
              <a:t>that</a:t>
            </a:r>
            <a:endParaRPr sz="1600">
              <a:latin typeface="Arial"/>
              <a:cs typeface="Arial"/>
            </a:endParaRPr>
          </a:p>
        </p:txBody>
      </p:sp>
      <p:grpSp>
        <p:nvGrpSpPr>
          <p:cNvPr id="23" name="object 23"/>
          <p:cNvGrpSpPr/>
          <p:nvPr/>
        </p:nvGrpSpPr>
        <p:grpSpPr>
          <a:xfrm>
            <a:off x="4421276" y="1221150"/>
            <a:ext cx="3134995" cy="1089660"/>
            <a:chOff x="4421276" y="1221150"/>
            <a:chExt cx="3134995" cy="1089660"/>
          </a:xfrm>
        </p:grpSpPr>
        <p:sp>
          <p:nvSpPr>
            <p:cNvPr id="24" name="object 24"/>
            <p:cNvSpPr/>
            <p:nvPr/>
          </p:nvSpPr>
          <p:spPr>
            <a:xfrm>
              <a:off x="4425848" y="1225725"/>
              <a:ext cx="3124200" cy="1080770"/>
            </a:xfrm>
            <a:custGeom>
              <a:avLst/>
              <a:gdLst/>
              <a:ahLst/>
              <a:cxnLst/>
              <a:rect l="l" t="t" r="r" b="b"/>
              <a:pathLst>
                <a:path w="3124200" h="1080770">
                  <a:moveTo>
                    <a:pt x="3123956" y="0"/>
                  </a:moveTo>
                  <a:lnTo>
                    <a:pt x="0" y="0"/>
                  </a:lnTo>
                  <a:lnTo>
                    <a:pt x="0" y="1080421"/>
                  </a:lnTo>
                  <a:lnTo>
                    <a:pt x="3123956" y="1080421"/>
                  </a:lnTo>
                  <a:lnTo>
                    <a:pt x="3123956" y="0"/>
                  </a:lnTo>
                  <a:close/>
                </a:path>
              </a:pathLst>
            </a:custGeom>
            <a:solidFill>
              <a:srgbClr val="FFFFFF"/>
            </a:solidFill>
          </p:spPr>
          <p:txBody>
            <a:bodyPr wrap="square" lIns="0" tIns="0" rIns="0" bIns="0" rtlCol="0"/>
            <a:lstStyle/>
            <a:p/>
          </p:txBody>
        </p:sp>
        <p:sp>
          <p:nvSpPr>
            <p:cNvPr id="25" name="object 25"/>
            <p:cNvSpPr/>
            <p:nvPr/>
          </p:nvSpPr>
          <p:spPr>
            <a:xfrm>
              <a:off x="4421276" y="1221150"/>
              <a:ext cx="3134995" cy="1089660"/>
            </a:xfrm>
            <a:custGeom>
              <a:avLst/>
              <a:gdLst/>
              <a:ahLst/>
              <a:cxnLst/>
              <a:rect l="l" t="t" r="r" b="b"/>
              <a:pathLst>
                <a:path w="3134995" h="1089660">
                  <a:moveTo>
                    <a:pt x="3134593" y="0"/>
                  </a:moveTo>
                  <a:lnTo>
                    <a:pt x="0" y="0"/>
                  </a:lnTo>
                  <a:lnTo>
                    <a:pt x="0" y="1089568"/>
                  </a:lnTo>
                  <a:lnTo>
                    <a:pt x="3134593" y="1089568"/>
                  </a:lnTo>
                  <a:lnTo>
                    <a:pt x="3134593" y="1084996"/>
                  </a:lnTo>
                  <a:lnTo>
                    <a:pt x="10668" y="1084996"/>
                  </a:lnTo>
                  <a:lnTo>
                    <a:pt x="4572" y="1080424"/>
                  </a:lnTo>
                  <a:lnTo>
                    <a:pt x="10668" y="1080424"/>
                  </a:lnTo>
                  <a:lnTo>
                    <a:pt x="10668" y="10668"/>
                  </a:lnTo>
                  <a:lnTo>
                    <a:pt x="4572" y="10668"/>
                  </a:lnTo>
                  <a:lnTo>
                    <a:pt x="10668" y="4572"/>
                  </a:lnTo>
                  <a:lnTo>
                    <a:pt x="3134593" y="4572"/>
                  </a:lnTo>
                  <a:lnTo>
                    <a:pt x="3134593" y="0"/>
                  </a:lnTo>
                  <a:close/>
                </a:path>
                <a:path w="3134995" h="1089660">
                  <a:moveTo>
                    <a:pt x="10668" y="1080424"/>
                  </a:moveTo>
                  <a:lnTo>
                    <a:pt x="4572" y="1080424"/>
                  </a:lnTo>
                  <a:lnTo>
                    <a:pt x="10668" y="1084996"/>
                  </a:lnTo>
                  <a:lnTo>
                    <a:pt x="10668" y="1080424"/>
                  </a:lnTo>
                  <a:close/>
                </a:path>
                <a:path w="3134995" h="1089660">
                  <a:moveTo>
                    <a:pt x="3123925" y="1080424"/>
                  </a:moveTo>
                  <a:lnTo>
                    <a:pt x="10668" y="1080424"/>
                  </a:lnTo>
                  <a:lnTo>
                    <a:pt x="10668" y="1084996"/>
                  </a:lnTo>
                  <a:lnTo>
                    <a:pt x="3123925" y="1084996"/>
                  </a:lnTo>
                  <a:lnTo>
                    <a:pt x="3123925" y="1080424"/>
                  </a:lnTo>
                  <a:close/>
                </a:path>
                <a:path w="3134995" h="1089660">
                  <a:moveTo>
                    <a:pt x="3123925" y="4572"/>
                  </a:moveTo>
                  <a:lnTo>
                    <a:pt x="3123925" y="1084996"/>
                  </a:lnTo>
                  <a:lnTo>
                    <a:pt x="3128497" y="1080424"/>
                  </a:lnTo>
                  <a:lnTo>
                    <a:pt x="3134593" y="1080424"/>
                  </a:lnTo>
                  <a:lnTo>
                    <a:pt x="3134593" y="10668"/>
                  </a:lnTo>
                  <a:lnTo>
                    <a:pt x="3128497" y="10668"/>
                  </a:lnTo>
                  <a:lnTo>
                    <a:pt x="3123925" y="4572"/>
                  </a:lnTo>
                  <a:close/>
                </a:path>
                <a:path w="3134995" h="1089660">
                  <a:moveTo>
                    <a:pt x="3134593" y="1080424"/>
                  </a:moveTo>
                  <a:lnTo>
                    <a:pt x="3128497" y="1080424"/>
                  </a:lnTo>
                  <a:lnTo>
                    <a:pt x="3123925" y="1084996"/>
                  </a:lnTo>
                  <a:lnTo>
                    <a:pt x="3134593" y="1084996"/>
                  </a:lnTo>
                  <a:lnTo>
                    <a:pt x="3134593" y="1080424"/>
                  </a:lnTo>
                  <a:close/>
                </a:path>
                <a:path w="3134995" h="1089660">
                  <a:moveTo>
                    <a:pt x="10668" y="4572"/>
                  </a:moveTo>
                  <a:lnTo>
                    <a:pt x="4572" y="10668"/>
                  </a:lnTo>
                  <a:lnTo>
                    <a:pt x="10668" y="10668"/>
                  </a:lnTo>
                  <a:lnTo>
                    <a:pt x="10668" y="4572"/>
                  </a:lnTo>
                  <a:close/>
                </a:path>
                <a:path w="3134995" h="1089660">
                  <a:moveTo>
                    <a:pt x="3123925" y="4572"/>
                  </a:moveTo>
                  <a:lnTo>
                    <a:pt x="10668" y="4572"/>
                  </a:lnTo>
                  <a:lnTo>
                    <a:pt x="10668" y="10668"/>
                  </a:lnTo>
                  <a:lnTo>
                    <a:pt x="3123925" y="10668"/>
                  </a:lnTo>
                  <a:lnTo>
                    <a:pt x="3123925" y="4572"/>
                  </a:lnTo>
                  <a:close/>
                </a:path>
                <a:path w="3134995" h="1089660">
                  <a:moveTo>
                    <a:pt x="3134593" y="4572"/>
                  </a:moveTo>
                  <a:lnTo>
                    <a:pt x="3123925" y="4572"/>
                  </a:lnTo>
                  <a:lnTo>
                    <a:pt x="3128497" y="10668"/>
                  </a:lnTo>
                  <a:lnTo>
                    <a:pt x="3134593" y="10668"/>
                  </a:lnTo>
                  <a:lnTo>
                    <a:pt x="3134593" y="4572"/>
                  </a:lnTo>
                  <a:close/>
                </a:path>
              </a:pathLst>
            </a:custGeom>
            <a:solidFill>
              <a:srgbClr val="CC0000"/>
            </a:solidFill>
          </p:spPr>
          <p:txBody>
            <a:bodyPr wrap="square" lIns="0" tIns="0" rIns="0" bIns="0" rtlCol="0"/>
            <a:lstStyle/>
            <a:p/>
          </p:txBody>
        </p:sp>
      </p:grpSp>
      <p:sp>
        <p:nvSpPr>
          <p:cNvPr id="26" name="object 26"/>
          <p:cNvSpPr txBox="1"/>
          <p:nvPr/>
        </p:nvSpPr>
        <p:spPr>
          <a:xfrm>
            <a:off x="4425848" y="1225725"/>
            <a:ext cx="3124200" cy="1080770"/>
          </a:xfrm>
          <a:prstGeom prst="rect">
            <a:avLst/>
          </a:prstGeom>
        </p:spPr>
        <p:txBody>
          <a:bodyPr wrap="square" lIns="0" tIns="40640" rIns="0" bIns="0" rtlCol="0" vert="horz">
            <a:spAutoFit/>
          </a:bodyPr>
          <a:lstStyle/>
          <a:p>
            <a:pPr marL="90805" marR="88900">
              <a:lnSpc>
                <a:spcPct val="100000"/>
              </a:lnSpc>
              <a:spcBef>
                <a:spcPts val="320"/>
              </a:spcBef>
            </a:pPr>
            <a:r>
              <a:rPr dirty="0" sz="1600" spc="-5">
                <a:solidFill>
                  <a:srgbClr val="003265"/>
                </a:solidFill>
                <a:latin typeface="Arial"/>
                <a:cs typeface="Arial"/>
              </a:rPr>
              <a:t>“The study of mental </a:t>
            </a:r>
            <a:r>
              <a:rPr dirty="0" sz="1600">
                <a:solidFill>
                  <a:srgbClr val="003265"/>
                </a:solidFill>
                <a:latin typeface="Arial"/>
                <a:cs typeface="Arial"/>
              </a:rPr>
              <a:t>faculties  </a:t>
            </a:r>
            <a:r>
              <a:rPr dirty="0" sz="1600" spc="-5">
                <a:solidFill>
                  <a:srgbClr val="003265"/>
                </a:solidFill>
                <a:latin typeface="Arial"/>
                <a:cs typeface="Arial"/>
              </a:rPr>
              <a:t>through the use of  computational models” (</a:t>
            </a:r>
            <a:r>
              <a:rPr dirty="0" sz="1400" spc="-5">
                <a:solidFill>
                  <a:srgbClr val="CC0000"/>
                </a:solidFill>
                <a:latin typeface="Arial"/>
                <a:cs typeface="Arial"/>
              </a:rPr>
              <a:t>Charniak  and McDermott,</a:t>
            </a:r>
            <a:r>
              <a:rPr dirty="0" sz="1400" spc="-80">
                <a:solidFill>
                  <a:srgbClr val="CC0000"/>
                </a:solidFill>
                <a:latin typeface="Arial"/>
                <a:cs typeface="Arial"/>
              </a:rPr>
              <a:t> </a:t>
            </a:r>
            <a:r>
              <a:rPr dirty="0" sz="1400" spc="-5">
                <a:solidFill>
                  <a:srgbClr val="CC0000"/>
                </a:solidFill>
                <a:latin typeface="Arial"/>
                <a:cs typeface="Arial"/>
              </a:rPr>
              <a:t>1985</a:t>
            </a:r>
            <a:r>
              <a:rPr dirty="0" sz="1600" spc="-5">
                <a:solidFill>
                  <a:srgbClr val="003265"/>
                </a:solidFill>
                <a:latin typeface="Arial"/>
                <a:cs typeface="Arial"/>
              </a:rPr>
              <a:t>)</a:t>
            </a:r>
            <a:endParaRPr sz="1600">
              <a:latin typeface="Arial"/>
              <a:cs typeface="Arial"/>
            </a:endParaRPr>
          </a:p>
        </p:txBody>
      </p:sp>
      <p:grpSp>
        <p:nvGrpSpPr>
          <p:cNvPr id="27" name="object 27"/>
          <p:cNvGrpSpPr/>
          <p:nvPr/>
        </p:nvGrpSpPr>
        <p:grpSpPr>
          <a:xfrm>
            <a:off x="4421276" y="2440228"/>
            <a:ext cx="3134995" cy="845819"/>
            <a:chOff x="4421276" y="2440228"/>
            <a:chExt cx="3134995" cy="845819"/>
          </a:xfrm>
        </p:grpSpPr>
        <p:sp>
          <p:nvSpPr>
            <p:cNvPr id="28" name="object 28"/>
            <p:cNvSpPr/>
            <p:nvPr/>
          </p:nvSpPr>
          <p:spPr>
            <a:xfrm>
              <a:off x="4425848" y="2444810"/>
              <a:ext cx="3124200" cy="835660"/>
            </a:xfrm>
            <a:custGeom>
              <a:avLst/>
              <a:gdLst/>
              <a:ahLst/>
              <a:cxnLst/>
              <a:rect l="l" t="t" r="r" b="b"/>
              <a:pathLst>
                <a:path w="3124200" h="835660">
                  <a:moveTo>
                    <a:pt x="3123956" y="0"/>
                  </a:moveTo>
                  <a:lnTo>
                    <a:pt x="0" y="0"/>
                  </a:lnTo>
                  <a:lnTo>
                    <a:pt x="0" y="835081"/>
                  </a:lnTo>
                  <a:lnTo>
                    <a:pt x="3123956" y="835081"/>
                  </a:lnTo>
                  <a:lnTo>
                    <a:pt x="3123956" y="0"/>
                  </a:lnTo>
                  <a:close/>
                </a:path>
              </a:pathLst>
            </a:custGeom>
            <a:solidFill>
              <a:srgbClr val="FFFFFF"/>
            </a:solidFill>
          </p:spPr>
          <p:txBody>
            <a:bodyPr wrap="square" lIns="0" tIns="0" rIns="0" bIns="0" rtlCol="0"/>
            <a:lstStyle/>
            <a:p/>
          </p:txBody>
        </p:sp>
        <p:sp>
          <p:nvSpPr>
            <p:cNvPr id="29" name="object 29"/>
            <p:cNvSpPr/>
            <p:nvPr/>
          </p:nvSpPr>
          <p:spPr>
            <a:xfrm>
              <a:off x="4421276" y="2440228"/>
              <a:ext cx="3134995" cy="845819"/>
            </a:xfrm>
            <a:custGeom>
              <a:avLst/>
              <a:gdLst/>
              <a:ahLst/>
              <a:cxnLst/>
              <a:rect l="l" t="t" r="r" b="b"/>
              <a:pathLst>
                <a:path w="3134995" h="845820">
                  <a:moveTo>
                    <a:pt x="3134593" y="0"/>
                  </a:moveTo>
                  <a:lnTo>
                    <a:pt x="0" y="0"/>
                  </a:lnTo>
                  <a:lnTo>
                    <a:pt x="0" y="845759"/>
                  </a:lnTo>
                  <a:lnTo>
                    <a:pt x="3134593" y="845759"/>
                  </a:lnTo>
                  <a:lnTo>
                    <a:pt x="3134593" y="839663"/>
                  </a:lnTo>
                  <a:lnTo>
                    <a:pt x="10668" y="839663"/>
                  </a:lnTo>
                  <a:lnTo>
                    <a:pt x="4572" y="835091"/>
                  </a:lnTo>
                  <a:lnTo>
                    <a:pt x="10668" y="835091"/>
                  </a:lnTo>
                  <a:lnTo>
                    <a:pt x="10668" y="10668"/>
                  </a:lnTo>
                  <a:lnTo>
                    <a:pt x="4572" y="10668"/>
                  </a:lnTo>
                  <a:lnTo>
                    <a:pt x="10668" y="4572"/>
                  </a:lnTo>
                  <a:lnTo>
                    <a:pt x="3134593" y="4572"/>
                  </a:lnTo>
                  <a:lnTo>
                    <a:pt x="3134593" y="0"/>
                  </a:lnTo>
                  <a:close/>
                </a:path>
                <a:path w="3134995" h="845820">
                  <a:moveTo>
                    <a:pt x="10668" y="835091"/>
                  </a:moveTo>
                  <a:lnTo>
                    <a:pt x="4572" y="835091"/>
                  </a:lnTo>
                  <a:lnTo>
                    <a:pt x="10668" y="839663"/>
                  </a:lnTo>
                  <a:lnTo>
                    <a:pt x="10668" y="835091"/>
                  </a:lnTo>
                  <a:close/>
                </a:path>
                <a:path w="3134995" h="845820">
                  <a:moveTo>
                    <a:pt x="3123925" y="835091"/>
                  </a:moveTo>
                  <a:lnTo>
                    <a:pt x="10668" y="835091"/>
                  </a:lnTo>
                  <a:lnTo>
                    <a:pt x="10668" y="839663"/>
                  </a:lnTo>
                  <a:lnTo>
                    <a:pt x="3123925" y="839663"/>
                  </a:lnTo>
                  <a:lnTo>
                    <a:pt x="3123925" y="835091"/>
                  </a:lnTo>
                  <a:close/>
                </a:path>
                <a:path w="3134995" h="845820">
                  <a:moveTo>
                    <a:pt x="3123925" y="4572"/>
                  </a:moveTo>
                  <a:lnTo>
                    <a:pt x="3123925" y="839663"/>
                  </a:lnTo>
                  <a:lnTo>
                    <a:pt x="3128497" y="835091"/>
                  </a:lnTo>
                  <a:lnTo>
                    <a:pt x="3134593" y="835091"/>
                  </a:lnTo>
                  <a:lnTo>
                    <a:pt x="3134593" y="10668"/>
                  </a:lnTo>
                  <a:lnTo>
                    <a:pt x="3128497" y="10668"/>
                  </a:lnTo>
                  <a:lnTo>
                    <a:pt x="3123925" y="4572"/>
                  </a:lnTo>
                  <a:close/>
                </a:path>
                <a:path w="3134995" h="845820">
                  <a:moveTo>
                    <a:pt x="3134593" y="835091"/>
                  </a:moveTo>
                  <a:lnTo>
                    <a:pt x="3128497" y="835091"/>
                  </a:lnTo>
                  <a:lnTo>
                    <a:pt x="3123925" y="839663"/>
                  </a:lnTo>
                  <a:lnTo>
                    <a:pt x="3134593" y="839663"/>
                  </a:lnTo>
                  <a:lnTo>
                    <a:pt x="3134593" y="835091"/>
                  </a:lnTo>
                  <a:close/>
                </a:path>
                <a:path w="3134995" h="845820">
                  <a:moveTo>
                    <a:pt x="10668" y="4572"/>
                  </a:moveTo>
                  <a:lnTo>
                    <a:pt x="4572" y="10668"/>
                  </a:lnTo>
                  <a:lnTo>
                    <a:pt x="10668" y="10668"/>
                  </a:lnTo>
                  <a:lnTo>
                    <a:pt x="10668" y="4572"/>
                  </a:lnTo>
                  <a:close/>
                </a:path>
                <a:path w="3134995" h="845820">
                  <a:moveTo>
                    <a:pt x="3123925" y="4572"/>
                  </a:moveTo>
                  <a:lnTo>
                    <a:pt x="10668" y="4572"/>
                  </a:lnTo>
                  <a:lnTo>
                    <a:pt x="10668" y="10668"/>
                  </a:lnTo>
                  <a:lnTo>
                    <a:pt x="3123925" y="10668"/>
                  </a:lnTo>
                  <a:lnTo>
                    <a:pt x="3123925" y="4572"/>
                  </a:lnTo>
                  <a:close/>
                </a:path>
                <a:path w="3134995" h="845820">
                  <a:moveTo>
                    <a:pt x="3134593" y="4572"/>
                  </a:moveTo>
                  <a:lnTo>
                    <a:pt x="3123925" y="4572"/>
                  </a:lnTo>
                  <a:lnTo>
                    <a:pt x="3128497" y="10668"/>
                  </a:lnTo>
                  <a:lnTo>
                    <a:pt x="3134593" y="10668"/>
                  </a:lnTo>
                  <a:lnTo>
                    <a:pt x="3134593" y="4572"/>
                  </a:lnTo>
                  <a:close/>
                </a:path>
              </a:pathLst>
            </a:custGeom>
            <a:solidFill>
              <a:srgbClr val="CC0000"/>
            </a:solidFill>
          </p:spPr>
          <p:txBody>
            <a:bodyPr wrap="square" lIns="0" tIns="0" rIns="0" bIns="0" rtlCol="0"/>
            <a:lstStyle/>
            <a:p/>
          </p:txBody>
        </p:sp>
      </p:grpSp>
      <p:sp>
        <p:nvSpPr>
          <p:cNvPr id="30" name="object 30"/>
          <p:cNvSpPr txBox="1"/>
          <p:nvPr/>
        </p:nvSpPr>
        <p:spPr>
          <a:xfrm>
            <a:off x="4425848" y="2444810"/>
            <a:ext cx="3124200" cy="318770"/>
          </a:xfrm>
          <a:prstGeom prst="rect">
            <a:avLst/>
          </a:prstGeom>
          <a:solidFill>
            <a:srgbClr val="FFFFFF"/>
          </a:solidFill>
        </p:spPr>
        <p:txBody>
          <a:bodyPr wrap="square" lIns="0" tIns="40640" rIns="0" bIns="0" rtlCol="0" vert="horz">
            <a:spAutoFit/>
          </a:bodyPr>
          <a:lstStyle/>
          <a:p>
            <a:pPr marL="90805">
              <a:lnSpc>
                <a:spcPct val="100000"/>
              </a:lnSpc>
              <a:spcBef>
                <a:spcPts val="320"/>
              </a:spcBef>
            </a:pPr>
            <a:r>
              <a:rPr dirty="0" sz="1600" spc="-5">
                <a:solidFill>
                  <a:srgbClr val="003265"/>
                </a:solidFill>
                <a:latin typeface="Arial"/>
                <a:cs typeface="Arial"/>
              </a:rPr>
              <a:t>“ The study of the</a:t>
            </a:r>
            <a:r>
              <a:rPr dirty="0" sz="1600" spc="15">
                <a:solidFill>
                  <a:srgbClr val="003265"/>
                </a:solidFill>
                <a:latin typeface="Arial"/>
                <a:cs typeface="Arial"/>
              </a:rPr>
              <a:t> </a:t>
            </a:r>
            <a:r>
              <a:rPr dirty="0" sz="1600" spc="-5">
                <a:solidFill>
                  <a:srgbClr val="003265"/>
                </a:solidFill>
                <a:latin typeface="Arial"/>
                <a:cs typeface="Arial"/>
              </a:rPr>
              <a:t>computations</a:t>
            </a:r>
            <a:endParaRPr sz="1600">
              <a:latin typeface="Arial"/>
              <a:cs typeface="Arial"/>
            </a:endParaRPr>
          </a:p>
        </p:txBody>
      </p:sp>
      <p:sp>
        <p:nvSpPr>
          <p:cNvPr id="31" name="object 31"/>
          <p:cNvSpPr txBox="1"/>
          <p:nvPr/>
        </p:nvSpPr>
        <p:spPr>
          <a:xfrm>
            <a:off x="4425848" y="2763286"/>
            <a:ext cx="3124200" cy="525145"/>
          </a:xfrm>
          <a:prstGeom prst="rect">
            <a:avLst/>
          </a:prstGeom>
          <a:solidFill>
            <a:srgbClr val="FFFFFF"/>
          </a:solidFill>
        </p:spPr>
        <p:txBody>
          <a:bodyPr wrap="square" lIns="0" tIns="0" rIns="0" bIns="0" rtlCol="0" vert="horz">
            <a:spAutoFit/>
          </a:bodyPr>
          <a:lstStyle/>
          <a:p>
            <a:pPr marL="90805">
              <a:lnSpc>
                <a:spcPts val="1650"/>
              </a:lnSpc>
            </a:pPr>
            <a:r>
              <a:rPr dirty="0" sz="1600" spc="-5">
                <a:solidFill>
                  <a:srgbClr val="003265"/>
                </a:solidFill>
                <a:latin typeface="Arial"/>
                <a:cs typeface="Arial"/>
              </a:rPr>
              <a:t>that make </a:t>
            </a:r>
            <a:r>
              <a:rPr dirty="0" sz="1600">
                <a:solidFill>
                  <a:srgbClr val="003265"/>
                </a:solidFill>
                <a:latin typeface="Arial"/>
                <a:cs typeface="Arial"/>
              </a:rPr>
              <a:t>it possible</a:t>
            </a:r>
            <a:r>
              <a:rPr dirty="0" sz="1600" spc="-20">
                <a:solidFill>
                  <a:srgbClr val="003265"/>
                </a:solidFill>
                <a:latin typeface="Arial"/>
                <a:cs typeface="Arial"/>
              </a:rPr>
              <a:t> </a:t>
            </a:r>
            <a:r>
              <a:rPr dirty="0" sz="1600" spc="-5">
                <a:solidFill>
                  <a:srgbClr val="003265"/>
                </a:solidFill>
                <a:latin typeface="Arial"/>
                <a:cs typeface="Arial"/>
              </a:rPr>
              <a:t>to</a:t>
            </a:r>
            <a:endParaRPr sz="1600">
              <a:latin typeface="Arial"/>
              <a:cs typeface="Arial"/>
            </a:endParaRPr>
          </a:p>
          <a:p>
            <a:pPr marL="90805">
              <a:lnSpc>
                <a:spcPct val="100000"/>
              </a:lnSpc>
            </a:pPr>
            <a:r>
              <a:rPr dirty="0" sz="1600" spc="-5">
                <a:solidFill>
                  <a:srgbClr val="003265"/>
                </a:solidFill>
                <a:latin typeface="Arial"/>
                <a:cs typeface="Arial"/>
              </a:rPr>
              <a:t>perceive, reason, and</a:t>
            </a:r>
            <a:r>
              <a:rPr dirty="0" sz="1600" spc="10">
                <a:solidFill>
                  <a:srgbClr val="003265"/>
                </a:solidFill>
                <a:latin typeface="Arial"/>
                <a:cs typeface="Arial"/>
              </a:rPr>
              <a:t> </a:t>
            </a:r>
            <a:r>
              <a:rPr dirty="0" sz="1600" spc="-5">
                <a:solidFill>
                  <a:srgbClr val="003265"/>
                </a:solidFill>
                <a:latin typeface="Arial"/>
                <a:cs typeface="Arial"/>
              </a:rPr>
              <a:t>act”</a:t>
            </a:r>
            <a:endParaRPr sz="1600">
              <a:latin typeface="Arial"/>
              <a:cs typeface="Arial"/>
            </a:endParaRPr>
          </a:p>
        </p:txBody>
      </p:sp>
      <p:sp>
        <p:nvSpPr>
          <p:cNvPr id="32" name="object 32"/>
          <p:cNvSpPr txBox="1"/>
          <p:nvPr/>
        </p:nvSpPr>
        <p:spPr>
          <a:xfrm>
            <a:off x="4504579" y="3204696"/>
            <a:ext cx="1295400" cy="268605"/>
          </a:xfrm>
          <a:prstGeom prst="rect">
            <a:avLst/>
          </a:prstGeom>
        </p:spPr>
        <p:txBody>
          <a:bodyPr wrap="square" lIns="0" tIns="12065" rIns="0" bIns="0" rtlCol="0" vert="horz">
            <a:spAutoFit/>
          </a:bodyPr>
          <a:lstStyle/>
          <a:p>
            <a:pPr marL="12700">
              <a:lnSpc>
                <a:spcPct val="100000"/>
              </a:lnSpc>
              <a:spcBef>
                <a:spcPts val="95"/>
              </a:spcBef>
            </a:pPr>
            <a:r>
              <a:rPr dirty="0" sz="1600">
                <a:solidFill>
                  <a:srgbClr val="003265"/>
                </a:solidFill>
                <a:latin typeface="Arial"/>
                <a:cs typeface="Arial"/>
              </a:rPr>
              <a:t>(</a:t>
            </a:r>
            <a:r>
              <a:rPr dirty="0" sz="1400">
                <a:solidFill>
                  <a:srgbClr val="CC0000"/>
                </a:solidFill>
                <a:latin typeface="Arial"/>
                <a:cs typeface="Arial"/>
              </a:rPr>
              <a:t>Winston,</a:t>
            </a:r>
            <a:r>
              <a:rPr dirty="0" sz="1400" spc="-114">
                <a:solidFill>
                  <a:srgbClr val="CC0000"/>
                </a:solidFill>
                <a:latin typeface="Arial"/>
                <a:cs typeface="Arial"/>
              </a:rPr>
              <a:t> </a:t>
            </a:r>
            <a:r>
              <a:rPr dirty="0" sz="1400" spc="-5">
                <a:solidFill>
                  <a:srgbClr val="CC0000"/>
                </a:solidFill>
                <a:latin typeface="Arial"/>
                <a:cs typeface="Arial"/>
              </a:rPr>
              <a:t>1992</a:t>
            </a:r>
            <a:r>
              <a:rPr dirty="0" sz="1600" spc="-5">
                <a:solidFill>
                  <a:srgbClr val="003265"/>
                </a:solidFill>
                <a:latin typeface="Arial"/>
                <a:cs typeface="Arial"/>
              </a:rPr>
              <a:t>)</a:t>
            </a:r>
            <a:endParaRPr sz="1600">
              <a:latin typeface="Arial"/>
              <a:cs typeface="Arial"/>
            </a:endParaRPr>
          </a:p>
        </p:txBody>
      </p:sp>
      <p:grpSp>
        <p:nvGrpSpPr>
          <p:cNvPr id="33" name="object 33"/>
          <p:cNvGrpSpPr/>
          <p:nvPr/>
        </p:nvGrpSpPr>
        <p:grpSpPr>
          <a:xfrm>
            <a:off x="4421276" y="3430737"/>
            <a:ext cx="3134995" cy="462280"/>
            <a:chOff x="4421276" y="3430737"/>
            <a:chExt cx="3134995" cy="462280"/>
          </a:xfrm>
        </p:grpSpPr>
        <p:sp>
          <p:nvSpPr>
            <p:cNvPr id="34" name="object 34"/>
            <p:cNvSpPr/>
            <p:nvPr/>
          </p:nvSpPr>
          <p:spPr>
            <a:xfrm>
              <a:off x="4425848" y="3435330"/>
              <a:ext cx="3124200" cy="457200"/>
            </a:xfrm>
            <a:custGeom>
              <a:avLst/>
              <a:gdLst/>
              <a:ahLst/>
              <a:cxnLst/>
              <a:rect l="l" t="t" r="r" b="b"/>
              <a:pathLst>
                <a:path w="3124200" h="457200">
                  <a:moveTo>
                    <a:pt x="0" y="457148"/>
                  </a:moveTo>
                  <a:lnTo>
                    <a:pt x="3123956" y="457148"/>
                  </a:lnTo>
                  <a:lnTo>
                    <a:pt x="3123956" y="0"/>
                  </a:lnTo>
                  <a:lnTo>
                    <a:pt x="0" y="0"/>
                  </a:lnTo>
                  <a:lnTo>
                    <a:pt x="0" y="457148"/>
                  </a:lnTo>
                  <a:close/>
                </a:path>
              </a:pathLst>
            </a:custGeom>
            <a:solidFill>
              <a:srgbClr val="FFFFFF"/>
            </a:solidFill>
          </p:spPr>
          <p:txBody>
            <a:bodyPr wrap="square" lIns="0" tIns="0" rIns="0" bIns="0" rtlCol="0"/>
            <a:lstStyle/>
            <a:p/>
          </p:txBody>
        </p:sp>
        <p:sp>
          <p:nvSpPr>
            <p:cNvPr id="35" name="object 35"/>
            <p:cNvSpPr/>
            <p:nvPr/>
          </p:nvSpPr>
          <p:spPr>
            <a:xfrm>
              <a:off x="4421276" y="3430737"/>
              <a:ext cx="3134995" cy="462280"/>
            </a:xfrm>
            <a:custGeom>
              <a:avLst/>
              <a:gdLst/>
              <a:ahLst/>
              <a:cxnLst/>
              <a:rect l="l" t="t" r="r" b="b"/>
              <a:pathLst>
                <a:path w="3134995" h="462279">
                  <a:moveTo>
                    <a:pt x="3134593" y="0"/>
                  </a:moveTo>
                  <a:lnTo>
                    <a:pt x="0" y="0"/>
                  </a:lnTo>
                  <a:lnTo>
                    <a:pt x="0" y="461741"/>
                  </a:lnTo>
                  <a:lnTo>
                    <a:pt x="10668" y="461741"/>
                  </a:lnTo>
                  <a:lnTo>
                    <a:pt x="10668" y="10668"/>
                  </a:lnTo>
                  <a:lnTo>
                    <a:pt x="4572" y="10668"/>
                  </a:lnTo>
                  <a:lnTo>
                    <a:pt x="10668" y="4572"/>
                  </a:lnTo>
                  <a:lnTo>
                    <a:pt x="3134593" y="4572"/>
                  </a:lnTo>
                  <a:lnTo>
                    <a:pt x="3134593" y="0"/>
                  </a:lnTo>
                  <a:close/>
                </a:path>
                <a:path w="3134995" h="462279">
                  <a:moveTo>
                    <a:pt x="3123925" y="4572"/>
                  </a:moveTo>
                  <a:lnTo>
                    <a:pt x="3123925" y="461741"/>
                  </a:lnTo>
                  <a:lnTo>
                    <a:pt x="3134593" y="461741"/>
                  </a:lnTo>
                  <a:lnTo>
                    <a:pt x="3134593" y="10668"/>
                  </a:lnTo>
                  <a:lnTo>
                    <a:pt x="3128497" y="10668"/>
                  </a:lnTo>
                  <a:lnTo>
                    <a:pt x="3123925" y="4572"/>
                  </a:lnTo>
                  <a:close/>
                </a:path>
                <a:path w="3134995" h="462279">
                  <a:moveTo>
                    <a:pt x="10668" y="4572"/>
                  </a:moveTo>
                  <a:lnTo>
                    <a:pt x="4572" y="10668"/>
                  </a:lnTo>
                  <a:lnTo>
                    <a:pt x="10668" y="10668"/>
                  </a:lnTo>
                  <a:lnTo>
                    <a:pt x="10668" y="4572"/>
                  </a:lnTo>
                  <a:close/>
                </a:path>
                <a:path w="3134995" h="462279">
                  <a:moveTo>
                    <a:pt x="3123925" y="4572"/>
                  </a:moveTo>
                  <a:lnTo>
                    <a:pt x="10668" y="4572"/>
                  </a:lnTo>
                  <a:lnTo>
                    <a:pt x="10668" y="10668"/>
                  </a:lnTo>
                  <a:lnTo>
                    <a:pt x="3123925" y="10668"/>
                  </a:lnTo>
                  <a:lnTo>
                    <a:pt x="3123925" y="4572"/>
                  </a:lnTo>
                  <a:close/>
                </a:path>
                <a:path w="3134995" h="462279">
                  <a:moveTo>
                    <a:pt x="3134593" y="4572"/>
                  </a:moveTo>
                  <a:lnTo>
                    <a:pt x="3123925" y="4572"/>
                  </a:lnTo>
                  <a:lnTo>
                    <a:pt x="3128497" y="10668"/>
                  </a:lnTo>
                  <a:lnTo>
                    <a:pt x="3134593" y="10668"/>
                  </a:lnTo>
                  <a:lnTo>
                    <a:pt x="3134593" y="4572"/>
                  </a:lnTo>
                  <a:close/>
                </a:path>
              </a:pathLst>
            </a:custGeom>
            <a:solidFill>
              <a:srgbClr val="CC0000"/>
            </a:solidFill>
          </p:spPr>
          <p:txBody>
            <a:bodyPr wrap="square" lIns="0" tIns="0" rIns="0" bIns="0" rtlCol="0"/>
            <a:lstStyle/>
            <a:p/>
          </p:txBody>
        </p:sp>
      </p:grpSp>
      <p:sp>
        <p:nvSpPr>
          <p:cNvPr id="36" name="object 36"/>
          <p:cNvSpPr txBox="1"/>
          <p:nvPr/>
        </p:nvSpPr>
        <p:spPr>
          <a:xfrm>
            <a:off x="4425848" y="3435330"/>
            <a:ext cx="3124200" cy="457200"/>
          </a:xfrm>
          <a:prstGeom prst="rect">
            <a:avLst/>
          </a:prstGeom>
        </p:spPr>
        <p:txBody>
          <a:bodyPr wrap="square" lIns="0" tIns="40640" rIns="0" bIns="0" rtlCol="0" vert="horz">
            <a:spAutoFit/>
          </a:bodyPr>
          <a:lstStyle/>
          <a:p>
            <a:pPr marL="90805" marR="294640">
              <a:lnSpc>
                <a:spcPct val="100000"/>
              </a:lnSpc>
              <a:spcBef>
                <a:spcPts val="320"/>
              </a:spcBef>
            </a:pPr>
            <a:r>
              <a:rPr dirty="0" sz="1600" spc="-5">
                <a:solidFill>
                  <a:srgbClr val="003265"/>
                </a:solidFill>
                <a:latin typeface="Arial"/>
                <a:cs typeface="Arial"/>
              </a:rPr>
              <a:t>“A </a:t>
            </a:r>
            <a:r>
              <a:rPr dirty="0" sz="1600">
                <a:solidFill>
                  <a:srgbClr val="003265"/>
                </a:solidFill>
                <a:latin typeface="Arial"/>
                <a:cs typeface="Arial"/>
              </a:rPr>
              <a:t>field </a:t>
            </a:r>
            <a:r>
              <a:rPr dirty="0" sz="1600" spc="-5">
                <a:solidFill>
                  <a:srgbClr val="003265"/>
                </a:solidFill>
                <a:latin typeface="Arial"/>
                <a:cs typeface="Arial"/>
              </a:rPr>
              <a:t>of study that seeks to  explain and emulate</a:t>
            </a:r>
            <a:r>
              <a:rPr dirty="0" sz="1600" spc="-55">
                <a:solidFill>
                  <a:srgbClr val="003265"/>
                </a:solidFill>
                <a:latin typeface="Arial"/>
                <a:cs typeface="Arial"/>
              </a:rPr>
              <a:t> </a:t>
            </a:r>
            <a:r>
              <a:rPr dirty="0" sz="1600">
                <a:solidFill>
                  <a:srgbClr val="003265"/>
                </a:solidFill>
                <a:latin typeface="Arial"/>
                <a:cs typeface="Arial"/>
              </a:rPr>
              <a:t>intelligent</a:t>
            </a:r>
            <a:endParaRPr sz="1600">
              <a:latin typeface="Arial"/>
              <a:cs typeface="Arial"/>
            </a:endParaRPr>
          </a:p>
        </p:txBody>
      </p:sp>
      <p:sp>
        <p:nvSpPr>
          <p:cNvPr id="37" name="object 37"/>
          <p:cNvSpPr/>
          <p:nvPr/>
        </p:nvSpPr>
        <p:spPr>
          <a:xfrm>
            <a:off x="1073325" y="3892479"/>
            <a:ext cx="3124200" cy="623570"/>
          </a:xfrm>
          <a:custGeom>
            <a:avLst/>
            <a:gdLst/>
            <a:ahLst/>
            <a:cxnLst/>
            <a:rect l="l" t="t" r="r" b="b"/>
            <a:pathLst>
              <a:path w="3124200" h="623570">
                <a:moveTo>
                  <a:pt x="0" y="623285"/>
                </a:moveTo>
                <a:lnTo>
                  <a:pt x="3123925" y="623285"/>
                </a:lnTo>
                <a:lnTo>
                  <a:pt x="3123925" y="0"/>
                </a:lnTo>
                <a:lnTo>
                  <a:pt x="0" y="0"/>
                </a:lnTo>
                <a:lnTo>
                  <a:pt x="0" y="623285"/>
                </a:lnTo>
                <a:close/>
              </a:path>
            </a:pathLst>
          </a:custGeom>
          <a:solidFill>
            <a:srgbClr val="FFFFFF"/>
          </a:solidFill>
        </p:spPr>
        <p:txBody>
          <a:bodyPr wrap="square" lIns="0" tIns="0" rIns="0" bIns="0" rtlCol="0"/>
          <a:lstStyle/>
          <a:p/>
        </p:txBody>
      </p:sp>
      <p:grpSp>
        <p:nvGrpSpPr>
          <p:cNvPr id="38" name="object 38"/>
          <p:cNvGrpSpPr/>
          <p:nvPr/>
        </p:nvGrpSpPr>
        <p:grpSpPr>
          <a:xfrm>
            <a:off x="463771" y="3892479"/>
            <a:ext cx="9143365" cy="3429000"/>
            <a:chOff x="463771" y="3892479"/>
            <a:chExt cx="9143365" cy="3429000"/>
          </a:xfrm>
        </p:grpSpPr>
        <p:sp>
          <p:nvSpPr>
            <p:cNvPr id="39" name="object 39"/>
            <p:cNvSpPr/>
            <p:nvPr/>
          </p:nvSpPr>
          <p:spPr>
            <a:xfrm>
              <a:off x="1225710" y="4847950"/>
              <a:ext cx="8381365" cy="2473325"/>
            </a:xfrm>
            <a:custGeom>
              <a:avLst/>
              <a:gdLst/>
              <a:ahLst/>
              <a:cxnLst/>
              <a:rect l="l" t="t" r="r" b="b"/>
              <a:pathLst>
                <a:path w="8381365" h="2473325">
                  <a:moveTo>
                    <a:pt x="0" y="2473250"/>
                  </a:moveTo>
                  <a:lnTo>
                    <a:pt x="8381299" y="2473250"/>
                  </a:lnTo>
                  <a:lnTo>
                    <a:pt x="8381299" y="0"/>
                  </a:lnTo>
                  <a:lnTo>
                    <a:pt x="0" y="0"/>
                  </a:lnTo>
                  <a:lnTo>
                    <a:pt x="0" y="2473250"/>
                  </a:lnTo>
                  <a:close/>
                </a:path>
              </a:pathLst>
            </a:custGeom>
            <a:solidFill>
              <a:srgbClr val="FFFFFF"/>
            </a:solidFill>
          </p:spPr>
          <p:txBody>
            <a:bodyPr wrap="square" lIns="0" tIns="0" rIns="0" bIns="0" rtlCol="0"/>
            <a:lstStyle/>
            <a:p/>
          </p:txBody>
        </p:sp>
        <p:sp>
          <p:nvSpPr>
            <p:cNvPr id="40" name="object 40"/>
            <p:cNvSpPr/>
            <p:nvPr/>
          </p:nvSpPr>
          <p:spPr>
            <a:xfrm>
              <a:off x="463765" y="4847958"/>
              <a:ext cx="9143365" cy="2473325"/>
            </a:xfrm>
            <a:custGeom>
              <a:avLst/>
              <a:gdLst/>
              <a:ahLst/>
              <a:cxnLst/>
              <a:rect l="l" t="t" r="r" b="b"/>
              <a:pathLst>
                <a:path w="9143365" h="2473325">
                  <a:moveTo>
                    <a:pt x="761936" y="0"/>
                  </a:moveTo>
                  <a:lnTo>
                    <a:pt x="609549" y="0"/>
                  </a:lnTo>
                  <a:lnTo>
                    <a:pt x="0" y="0"/>
                  </a:lnTo>
                  <a:lnTo>
                    <a:pt x="0" y="4572"/>
                  </a:lnTo>
                  <a:lnTo>
                    <a:pt x="0" y="886891"/>
                  </a:lnTo>
                  <a:lnTo>
                    <a:pt x="0" y="2473248"/>
                  </a:lnTo>
                  <a:lnTo>
                    <a:pt x="761936" y="2473248"/>
                  </a:lnTo>
                  <a:lnTo>
                    <a:pt x="761936" y="886891"/>
                  </a:lnTo>
                  <a:lnTo>
                    <a:pt x="761936" y="0"/>
                  </a:lnTo>
                  <a:close/>
                </a:path>
                <a:path w="9143365" h="2473325">
                  <a:moveTo>
                    <a:pt x="3962069" y="0"/>
                  </a:moveTo>
                  <a:lnTo>
                    <a:pt x="3733482" y="0"/>
                  </a:lnTo>
                  <a:lnTo>
                    <a:pt x="3733482" y="4572"/>
                  </a:lnTo>
                  <a:lnTo>
                    <a:pt x="3962069" y="4572"/>
                  </a:lnTo>
                  <a:lnTo>
                    <a:pt x="3962069" y="0"/>
                  </a:lnTo>
                  <a:close/>
                </a:path>
                <a:path w="9143365" h="2473325">
                  <a:moveTo>
                    <a:pt x="9143251" y="0"/>
                  </a:moveTo>
                  <a:lnTo>
                    <a:pt x="7086028" y="0"/>
                  </a:lnTo>
                  <a:lnTo>
                    <a:pt x="7086028" y="4572"/>
                  </a:lnTo>
                  <a:lnTo>
                    <a:pt x="9143251" y="4572"/>
                  </a:lnTo>
                  <a:lnTo>
                    <a:pt x="9143251" y="0"/>
                  </a:lnTo>
                  <a:close/>
                </a:path>
              </a:pathLst>
            </a:custGeom>
            <a:solidFill>
              <a:srgbClr val="98CC98"/>
            </a:solidFill>
          </p:spPr>
          <p:txBody>
            <a:bodyPr wrap="square" lIns="0" tIns="0" rIns="0" bIns="0" rtlCol="0"/>
            <a:lstStyle/>
            <a:p/>
          </p:txBody>
        </p:sp>
        <p:sp>
          <p:nvSpPr>
            <p:cNvPr id="41" name="object 41"/>
            <p:cNvSpPr/>
            <p:nvPr/>
          </p:nvSpPr>
          <p:spPr>
            <a:xfrm>
              <a:off x="463765" y="3892486"/>
              <a:ext cx="9143365" cy="955675"/>
            </a:xfrm>
            <a:custGeom>
              <a:avLst/>
              <a:gdLst/>
              <a:ahLst/>
              <a:cxnLst/>
              <a:rect l="l" t="t" r="r" b="b"/>
              <a:pathLst>
                <a:path w="9143365" h="955675">
                  <a:moveTo>
                    <a:pt x="9143238" y="0"/>
                  </a:moveTo>
                  <a:lnTo>
                    <a:pt x="0" y="0"/>
                  </a:lnTo>
                  <a:lnTo>
                    <a:pt x="0" y="761949"/>
                  </a:lnTo>
                  <a:lnTo>
                    <a:pt x="0" y="955471"/>
                  </a:lnTo>
                  <a:lnTo>
                    <a:pt x="3962069" y="955471"/>
                  </a:lnTo>
                  <a:lnTo>
                    <a:pt x="3962069" y="761949"/>
                  </a:lnTo>
                  <a:lnTo>
                    <a:pt x="7086028" y="761949"/>
                  </a:lnTo>
                  <a:lnTo>
                    <a:pt x="7086028" y="955471"/>
                  </a:lnTo>
                  <a:lnTo>
                    <a:pt x="9143238" y="955471"/>
                  </a:lnTo>
                  <a:lnTo>
                    <a:pt x="9143238" y="761949"/>
                  </a:lnTo>
                  <a:lnTo>
                    <a:pt x="9143238" y="0"/>
                  </a:lnTo>
                  <a:close/>
                </a:path>
              </a:pathLst>
            </a:custGeom>
            <a:solidFill>
              <a:srgbClr val="CCCCFF"/>
            </a:solidFill>
          </p:spPr>
          <p:txBody>
            <a:bodyPr wrap="square" lIns="0" tIns="0" rIns="0" bIns="0" rtlCol="0"/>
            <a:lstStyle/>
            <a:p/>
          </p:txBody>
        </p:sp>
        <p:sp>
          <p:nvSpPr>
            <p:cNvPr id="42" name="object 42"/>
            <p:cNvSpPr/>
            <p:nvPr/>
          </p:nvSpPr>
          <p:spPr>
            <a:xfrm>
              <a:off x="463765" y="3892486"/>
              <a:ext cx="9143365" cy="960755"/>
            </a:xfrm>
            <a:custGeom>
              <a:avLst/>
              <a:gdLst/>
              <a:ahLst/>
              <a:cxnLst/>
              <a:rect l="l" t="t" r="r" b="b"/>
              <a:pathLst>
                <a:path w="9143365" h="960754">
                  <a:moveTo>
                    <a:pt x="609549" y="949375"/>
                  </a:moveTo>
                  <a:lnTo>
                    <a:pt x="6096" y="949375"/>
                  </a:lnTo>
                  <a:lnTo>
                    <a:pt x="5727" y="949375"/>
                  </a:lnTo>
                  <a:lnTo>
                    <a:pt x="5727" y="955103"/>
                  </a:lnTo>
                  <a:lnTo>
                    <a:pt x="2565" y="955103"/>
                  </a:lnTo>
                  <a:lnTo>
                    <a:pt x="2565" y="951941"/>
                  </a:lnTo>
                  <a:lnTo>
                    <a:pt x="5727" y="955103"/>
                  </a:lnTo>
                  <a:lnTo>
                    <a:pt x="5727" y="949375"/>
                  </a:lnTo>
                  <a:lnTo>
                    <a:pt x="2565" y="949375"/>
                  </a:lnTo>
                  <a:lnTo>
                    <a:pt x="2565" y="948753"/>
                  </a:lnTo>
                  <a:lnTo>
                    <a:pt x="6096" y="948753"/>
                  </a:lnTo>
                  <a:lnTo>
                    <a:pt x="6096" y="63"/>
                  </a:lnTo>
                  <a:lnTo>
                    <a:pt x="0" y="63"/>
                  </a:lnTo>
                  <a:lnTo>
                    <a:pt x="0" y="948753"/>
                  </a:lnTo>
                  <a:lnTo>
                    <a:pt x="0" y="949375"/>
                  </a:lnTo>
                  <a:lnTo>
                    <a:pt x="0" y="955103"/>
                  </a:lnTo>
                  <a:lnTo>
                    <a:pt x="0" y="960183"/>
                  </a:lnTo>
                  <a:lnTo>
                    <a:pt x="609549" y="960183"/>
                  </a:lnTo>
                  <a:lnTo>
                    <a:pt x="609549" y="955471"/>
                  </a:lnTo>
                  <a:lnTo>
                    <a:pt x="609549" y="955103"/>
                  </a:lnTo>
                  <a:lnTo>
                    <a:pt x="609549" y="949375"/>
                  </a:lnTo>
                  <a:close/>
                </a:path>
                <a:path w="9143365" h="960754">
                  <a:moveTo>
                    <a:pt x="3962069" y="949375"/>
                  </a:moveTo>
                  <a:lnTo>
                    <a:pt x="3733482" y="949375"/>
                  </a:lnTo>
                  <a:lnTo>
                    <a:pt x="3733482" y="955103"/>
                  </a:lnTo>
                  <a:lnTo>
                    <a:pt x="3733482" y="955471"/>
                  </a:lnTo>
                  <a:lnTo>
                    <a:pt x="3733482" y="960183"/>
                  </a:lnTo>
                  <a:lnTo>
                    <a:pt x="3962069" y="960183"/>
                  </a:lnTo>
                  <a:lnTo>
                    <a:pt x="3962069" y="955471"/>
                  </a:lnTo>
                  <a:lnTo>
                    <a:pt x="3962069" y="955103"/>
                  </a:lnTo>
                  <a:lnTo>
                    <a:pt x="3962069" y="949375"/>
                  </a:lnTo>
                  <a:close/>
                </a:path>
                <a:path w="9143365" h="960754">
                  <a:moveTo>
                    <a:pt x="9143251" y="0"/>
                  </a:moveTo>
                  <a:lnTo>
                    <a:pt x="9138679" y="0"/>
                  </a:lnTo>
                  <a:lnTo>
                    <a:pt x="9138679" y="949375"/>
                  </a:lnTo>
                  <a:lnTo>
                    <a:pt x="7086028" y="949375"/>
                  </a:lnTo>
                  <a:lnTo>
                    <a:pt x="7086028" y="955103"/>
                  </a:lnTo>
                  <a:lnTo>
                    <a:pt x="7086028" y="955471"/>
                  </a:lnTo>
                  <a:lnTo>
                    <a:pt x="7086028" y="960183"/>
                  </a:lnTo>
                  <a:lnTo>
                    <a:pt x="9143251" y="960183"/>
                  </a:lnTo>
                  <a:lnTo>
                    <a:pt x="9143251" y="955471"/>
                  </a:lnTo>
                  <a:lnTo>
                    <a:pt x="9143251" y="955103"/>
                  </a:lnTo>
                  <a:lnTo>
                    <a:pt x="9143251" y="949375"/>
                  </a:lnTo>
                  <a:lnTo>
                    <a:pt x="9143251" y="0"/>
                  </a:lnTo>
                  <a:close/>
                </a:path>
              </a:pathLst>
            </a:custGeom>
            <a:solidFill>
              <a:srgbClr val="98CC98"/>
            </a:solidFill>
          </p:spPr>
          <p:txBody>
            <a:bodyPr wrap="square" lIns="0" tIns="0" rIns="0" bIns="0" rtlCol="0"/>
            <a:lstStyle/>
            <a:p/>
          </p:txBody>
        </p:sp>
        <p:sp>
          <p:nvSpPr>
            <p:cNvPr id="43" name="object 43"/>
            <p:cNvSpPr/>
            <p:nvPr/>
          </p:nvSpPr>
          <p:spPr>
            <a:xfrm>
              <a:off x="1068753" y="3892479"/>
              <a:ext cx="3134995" cy="628015"/>
            </a:xfrm>
            <a:custGeom>
              <a:avLst/>
              <a:gdLst/>
              <a:ahLst/>
              <a:cxnLst/>
              <a:rect l="l" t="t" r="r" b="b"/>
              <a:pathLst>
                <a:path w="3134995" h="628014">
                  <a:moveTo>
                    <a:pt x="10668" y="0"/>
                  </a:moveTo>
                  <a:lnTo>
                    <a:pt x="0" y="0"/>
                  </a:lnTo>
                  <a:lnTo>
                    <a:pt x="0" y="627857"/>
                  </a:lnTo>
                  <a:lnTo>
                    <a:pt x="3134590" y="627857"/>
                  </a:lnTo>
                  <a:lnTo>
                    <a:pt x="3134590" y="623285"/>
                  </a:lnTo>
                  <a:lnTo>
                    <a:pt x="10668" y="623285"/>
                  </a:lnTo>
                  <a:lnTo>
                    <a:pt x="4572" y="618713"/>
                  </a:lnTo>
                  <a:lnTo>
                    <a:pt x="10668" y="618713"/>
                  </a:lnTo>
                  <a:lnTo>
                    <a:pt x="10668" y="0"/>
                  </a:lnTo>
                  <a:close/>
                </a:path>
                <a:path w="3134995" h="628014">
                  <a:moveTo>
                    <a:pt x="10668" y="618713"/>
                  </a:moveTo>
                  <a:lnTo>
                    <a:pt x="4572" y="618713"/>
                  </a:lnTo>
                  <a:lnTo>
                    <a:pt x="10668" y="623285"/>
                  </a:lnTo>
                  <a:lnTo>
                    <a:pt x="10668" y="618713"/>
                  </a:lnTo>
                  <a:close/>
                </a:path>
                <a:path w="3134995" h="628014">
                  <a:moveTo>
                    <a:pt x="3123922" y="618713"/>
                  </a:moveTo>
                  <a:lnTo>
                    <a:pt x="10668" y="618713"/>
                  </a:lnTo>
                  <a:lnTo>
                    <a:pt x="10668" y="623285"/>
                  </a:lnTo>
                  <a:lnTo>
                    <a:pt x="3123922" y="623285"/>
                  </a:lnTo>
                  <a:lnTo>
                    <a:pt x="3123922" y="618713"/>
                  </a:lnTo>
                  <a:close/>
                </a:path>
                <a:path w="3134995" h="628014">
                  <a:moveTo>
                    <a:pt x="3134590" y="0"/>
                  </a:moveTo>
                  <a:lnTo>
                    <a:pt x="3123922" y="0"/>
                  </a:lnTo>
                  <a:lnTo>
                    <a:pt x="3123922" y="623285"/>
                  </a:lnTo>
                  <a:lnTo>
                    <a:pt x="3128494" y="618713"/>
                  </a:lnTo>
                  <a:lnTo>
                    <a:pt x="3134590" y="618713"/>
                  </a:lnTo>
                  <a:lnTo>
                    <a:pt x="3134590" y="0"/>
                  </a:lnTo>
                  <a:close/>
                </a:path>
                <a:path w="3134995" h="628014">
                  <a:moveTo>
                    <a:pt x="3134590" y="618713"/>
                  </a:moveTo>
                  <a:lnTo>
                    <a:pt x="3128494" y="618713"/>
                  </a:lnTo>
                  <a:lnTo>
                    <a:pt x="3123922" y="623285"/>
                  </a:lnTo>
                  <a:lnTo>
                    <a:pt x="3134590" y="623285"/>
                  </a:lnTo>
                  <a:lnTo>
                    <a:pt x="3134590" y="618713"/>
                  </a:lnTo>
                  <a:close/>
                </a:path>
              </a:pathLst>
            </a:custGeom>
            <a:solidFill>
              <a:srgbClr val="CC0000"/>
            </a:solidFill>
          </p:spPr>
          <p:txBody>
            <a:bodyPr wrap="square" lIns="0" tIns="0" rIns="0" bIns="0" rtlCol="0"/>
            <a:lstStyle/>
            <a:p/>
          </p:txBody>
        </p:sp>
      </p:grpSp>
      <p:sp>
        <p:nvSpPr>
          <p:cNvPr id="44" name="object 44"/>
          <p:cNvSpPr txBox="1"/>
          <p:nvPr/>
        </p:nvSpPr>
        <p:spPr>
          <a:xfrm>
            <a:off x="1152053" y="3951402"/>
            <a:ext cx="2801620" cy="756285"/>
          </a:xfrm>
          <a:prstGeom prst="rect">
            <a:avLst/>
          </a:prstGeom>
        </p:spPr>
        <p:txBody>
          <a:bodyPr wrap="square" lIns="0" tIns="12065" rIns="0" bIns="0" rtlCol="0" vert="horz">
            <a:spAutoFit/>
          </a:bodyPr>
          <a:lstStyle/>
          <a:p>
            <a:pPr marL="12700" marR="5080">
              <a:lnSpc>
                <a:spcPct val="100000"/>
              </a:lnSpc>
              <a:spcBef>
                <a:spcPts val="95"/>
              </a:spcBef>
            </a:pPr>
            <a:r>
              <a:rPr dirty="0" sz="1600" spc="-5">
                <a:solidFill>
                  <a:srgbClr val="003265"/>
                </a:solidFill>
                <a:latin typeface="Arial"/>
                <a:cs typeface="Arial"/>
              </a:rPr>
              <a:t>require </a:t>
            </a:r>
            <a:r>
              <a:rPr dirty="0" sz="1600">
                <a:solidFill>
                  <a:srgbClr val="003265"/>
                </a:solidFill>
                <a:latin typeface="Arial"/>
                <a:cs typeface="Arial"/>
              </a:rPr>
              <a:t>intelligence </a:t>
            </a:r>
            <a:r>
              <a:rPr dirty="0" sz="1600" spc="-10">
                <a:solidFill>
                  <a:srgbClr val="003265"/>
                </a:solidFill>
                <a:latin typeface="Arial"/>
                <a:cs typeface="Arial"/>
              </a:rPr>
              <a:t>when  </a:t>
            </a:r>
            <a:r>
              <a:rPr dirty="0" sz="1600" spc="-5">
                <a:solidFill>
                  <a:srgbClr val="003265"/>
                </a:solidFill>
                <a:latin typeface="Arial"/>
                <a:cs typeface="Arial"/>
              </a:rPr>
              <a:t>performed by people” (</a:t>
            </a:r>
            <a:r>
              <a:rPr dirty="0" sz="1400" spc="-5">
                <a:solidFill>
                  <a:srgbClr val="CC0000"/>
                </a:solidFill>
                <a:latin typeface="Arial"/>
                <a:cs typeface="Arial"/>
              </a:rPr>
              <a:t>Kurzweil,  1990</a:t>
            </a:r>
            <a:r>
              <a:rPr dirty="0" sz="1600" spc="-5">
                <a:solidFill>
                  <a:srgbClr val="003265"/>
                </a:solidFill>
                <a:latin typeface="Arial"/>
                <a:cs typeface="Arial"/>
              </a:rPr>
              <a:t>)</a:t>
            </a:r>
            <a:endParaRPr sz="1600">
              <a:latin typeface="Arial"/>
              <a:cs typeface="Arial"/>
            </a:endParaRPr>
          </a:p>
        </p:txBody>
      </p:sp>
      <p:grpSp>
        <p:nvGrpSpPr>
          <p:cNvPr id="45" name="object 45"/>
          <p:cNvGrpSpPr/>
          <p:nvPr/>
        </p:nvGrpSpPr>
        <p:grpSpPr>
          <a:xfrm>
            <a:off x="1068753" y="4649845"/>
            <a:ext cx="3134995" cy="1089660"/>
            <a:chOff x="1068753" y="4649845"/>
            <a:chExt cx="3134995" cy="1089660"/>
          </a:xfrm>
        </p:grpSpPr>
        <p:sp>
          <p:nvSpPr>
            <p:cNvPr id="46" name="object 46"/>
            <p:cNvSpPr/>
            <p:nvPr/>
          </p:nvSpPr>
          <p:spPr>
            <a:xfrm>
              <a:off x="1073325" y="4654426"/>
              <a:ext cx="3124200" cy="1080770"/>
            </a:xfrm>
            <a:custGeom>
              <a:avLst/>
              <a:gdLst/>
              <a:ahLst/>
              <a:cxnLst/>
              <a:rect l="l" t="t" r="r" b="b"/>
              <a:pathLst>
                <a:path w="3124200" h="1080770">
                  <a:moveTo>
                    <a:pt x="3123925" y="0"/>
                  </a:moveTo>
                  <a:lnTo>
                    <a:pt x="0" y="0"/>
                  </a:lnTo>
                  <a:lnTo>
                    <a:pt x="0" y="1080421"/>
                  </a:lnTo>
                  <a:lnTo>
                    <a:pt x="3123925" y="1080421"/>
                  </a:lnTo>
                  <a:lnTo>
                    <a:pt x="3123925" y="0"/>
                  </a:lnTo>
                  <a:close/>
                </a:path>
              </a:pathLst>
            </a:custGeom>
            <a:solidFill>
              <a:srgbClr val="FFFFFF"/>
            </a:solidFill>
          </p:spPr>
          <p:txBody>
            <a:bodyPr wrap="square" lIns="0" tIns="0" rIns="0" bIns="0" rtlCol="0"/>
            <a:lstStyle/>
            <a:p/>
          </p:txBody>
        </p:sp>
        <p:sp>
          <p:nvSpPr>
            <p:cNvPr id="47" name="object 47"/>
            <p:cNvSpPr/>
            <p:nvPr/>
          </p:nvSpPr>
          <p:spPr>
            <a:xfrm>
              <a:off x="1068753" y="4649845"/>
              <a:ext cx="3134995" cy="1089660"/>
            </a:xfrm>
            <a:custGeom>
              <a:avLst/>
              <a:gdLst/>
              <a:ahLst/>
              <a:cxnLst/>
              <a:rect l="l" t="t" r="r" b="b"/>
              <a:pathLst>
                <a:path w="3134995" h="1089660">
                  <a:moveTo>
                    <a:pt x="3134590" y="0"/>
                  </a:moveTo>
                  <a:lnTo>
                    <a:pt x="0" y="0"/>
                  </a:lnTo>
                  <a:lnTo>
                    <a:pt x="0" y="1089574"/>
                  </a:lnTo>
                  <a:lnTo>
                    <a:pt x="3134590" y="1089574"/>
                  </a:lnTo>
                  <a:lnTo>
                    <a:pt x="3134590" y="1085002"/>
                  </a:lnTo>
                  <a:lnTo>
                    <a:pt x="10668" y="1085002"/>
                  </a:lnTo>
                  <a:lnTo>
                    <a:pt x="4572" y="1080430"/>
                  </a:lnTo>
                  <a:lnTo>
                    <a:pt x="10668" y="1080430"/>
                  </a:lnTo>
                  <a:lnTo>
                    <a:pt x="10668" y="10668"/>
                  </a:lnTo>
                  <a:lnTo>
                    <a:pt x="4572" y="10668"/>
                  </a:lnTo>
                  <a:lnTo>
                    <a:pt x="10668" y="4572"/>
                  </a:lnTo>
                  <a:lnTo>
                    <a:pt x="3134590" y="4572"/>
                  </a:lnTo>
                  <a:lnTo>
                    <a:pt x="3134590" y="0"/>
                  </a:lnTo>
                  <a:close/>
                </a:path>
                <a:path w="3134995" h="1089660">
                  <a:moveTo>
                    <a:pt x="10668" y="1080430"/>
                  </a:moveTo>
                  <a:lnTo>
                    <a:pt x="4572" y="1080430"/>
                  </a:lnTo>
                  <a:lnTo>
                    <a:pt x="10668" y="1085002"/>
                  </a:lnTo>
                  <a:lnTo>
                    <a:pt x="10668" y="1080430"/>
                  </a:lnTo>
                  <a:close/>
                </a:path>
                <a:path w="3134995" h="1089660">
                  <a:moveTo>
                    <a:pt x="3123922" y="1080430"/>
                  </a:moveTo>
                  <a:lnTo>
                    <a:pt x="10668" y="1080430"/>
                  </a:lnTo>
                  <a:lnTo>
                    <a:pt x="10668" y="1085002"/>
                  </a:lnTo>
                  <a:lnTo>
                    <a:pt x="3123922" y="1085002"/>
                  </a:lnTo>
                  <a:lnTo>
                    <a:pt x="3123922" y="1080430"/>
                  </a:lnTo>
                  <a:close/>
                </a:path>
                <a:path w="3134995" h="1089660">
                  <a:moveTo>
                    <a:pt x="3123922" y="4572"/>
                  </a:moveTo>
                  <a:lnTo>
                    <a:pt x="3123922" y="1085002"/>
                  </a:lnTo>
                  <a:lnTo>
                    <a:pt x="3128494" y="1080430"/>
                  </a:lnTo>
                  <a:lnTo>
                    <a:pt x="3134590" y="1080430"/>
                  </a:lnTo>
                  <a:lnTo>
                    <a:pt x="3134590" y="10668"/>
                  </a:lnTo>
                  <a:lnTo>
                    <a:pt x="3128494" y="10668"/>
                  </a:lnTo>
                  <a:lnTo>
                    <a:pt x="3123922" y="4572"/>
                  </a:lnTo>
                  <a:close/>
                </a:path>
                <a:path w="3134995" h="1089660">
                  <a:moveTo>
                    <a:pt x="3134590" y="1080430"/>
                  </a:moveTo>
                  <a:lnTo>
                    <a:pt x="3128494" y="1080430"/>
                  </a:lnTo>
                  <a:lnTo>
                    <a:pt x="3123922" y="1085002"/>
                  </a:lnTo>
                  <a:lnTo>
                    <a:pt x="3134590" y="1085002"/>
                  </a:lnTo>
                  <a:lnTo>
                    <a:pt x="3134590" y="1080430"/>
                  </a:lnTo>
                  <a:close/>
                </a:path>
                <a:path w="3134995" h="1089660">
                  <a:moveTo>
                    <a:pt x="10668" y="4572"/>
                  </a:moveTo>
                  <a:lnTo>
                    <a:pt x="4572" y="10668"/>
                  </a:lnTo>
                  <a:lnTo>
                    <a:pt x="10668" y="10668"/>
                  </a:lnTo>
                  <a:lnTo>
                    <a:pt x="10668" y="4572"/>
                  </a:lnTo>
                  <a:close/>
                </a:path>
                <a:path w="3134995" h="1089660">
                  <a:moveTo>
                    <a:pt x="3123922" y="4572"/>
                  </a:moveTo>
                  <a:lnTo>
                    <a:pt x="10668" y="4572"/>
                  </a:lnTo>
                  <a:lnTo>
                    <a:pt x="10668" y="10668"/>
                  </a:lnTo>
                  <a:lnTo>
                    <a:pt x="3123922" y="10668"/>
                  </a:lnTo>
                  <a:lnTo>
                    <a:pt x="3123922" y="4572"/>
                  </a:lnTo>
                  <a:close/>
                </a:path>
                <a:path w="3134995" h="1089660">
                  <a:moveTo>
                    <a:pt x="3134590" y="4572"/>
                  </a:moveTo>
                  <a:lnTo>
                    <a:pt x="3123922" y="4572"/>
                  </a:lnTo>
                  <a:lnTo>
                    <a:pt x="3128494" y="10668"/>
                  </a:lnTo>
                  <a:lnTo>
                    <a:pt x="3134590" y="10668"/>
                  </a:lnTo>
                  <a:lnTo>
                    <a:pt x="3134590" y="4572"/>
                  </a:lnTo>
                  <a:close/>
                </a:path>
              </a:pathLst>
            </a:custGeom>
            <a:solidFill>
              <a:srgbClr val="CC0000"/>
            </a:solidFill>
          </p:spPr>
          <p:txBody>
            <a:bodyPr wrap="square" lIns="0" tIns="0" rIns="0" bIns="0" rtlCol="0"/>
            <a:lstStyle/>
            <a:p/>
          </p:txBody>
        </p:sp>
      </p:grpSp>
      <p:sp>
        <p:nvSpPr>
          <p:cNvPr id="48" name="object 48"/>
          <p:cNvSpPr txBox="1"/>
          <p:nvPr/>
        </p:nvSpPr>
        <p:spPr>
          <a:xfrm>
            <a:off x="1152053" y="4682859"/>
            <a:ext cx="2421255"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“The study of how to</a:t>
            </a:r>
            <a:r>
              <a:rPr dirty="0" sz="1600">
                <a:solidFill>
                  <a:srgbClr val="003265"/>
                </a:solidFill>
                <a:latin typeface="Arial"/>
                <a:cs typeface="Arial"/>
              </a:rPr>
              <a:t> </a:t>
            </a:r>
            <a:r>
              <a:rPr dirty="0" sz="1600" spc="-5">
                <a:solidFill>
                  <a:srgbClr val="003265"/>
                </a:solidFill>
                <a:latin typeface="Arial"/>
                <a:cs typeface="Arial"/>
              </a:rPr>
              <a:t>make</a:t>
            </a:r>
            <a:endParaRPr sz="1600">
              <a:latin typeface="Arial"/>
              <a:cs typeface="Arial"/>
            </a:endParaRPr>
          </a:p>
        </p:txBody>
      </p:sp>
      <p:sp>
        <p:nvSpPr>
          <p:cNvPr id="49" name="object 49"/>
          <p:cNvSpPr txBox="1"/>
          <p:nvPr/>
        </p:nvSpPr>
        <p:spPr>
          <a:xfrm>
            <a:off x="1152053" y="4926675"/>
            <a:ext cx="2938780"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computers do things at which,</a:t>
            </a:r>
            <a:r>
              <a:rPr dirty="0" sz="1600" spc="30">
                <a:solidFill>
                  <a:srgbClr val="003265"/>
                </a:solidFill>
                <a:latin typeface="Arial"/>
                <a:cs typeface="Arial"/>
              </a:rPr>
              <a:t> </a:t>
            </a:r>
            <a:r>
              <a:rPr dirty="0" sz="1600" spc="-5">
                <a:solidFill>
                  <a:srgbClr val="003265"/>
                </a:solidFill>
                <a:latin typeface="Arial"/>
                <a:cs typeface="Arial"/>
              </a:rPr>
              <a:t>at</a:t>
            </a:r>
            <a:endParaRPr sz="1600">
              <a:latin typeface="Arial"/>
              <a:cs typeface="Arial"/>
            </a:endParaRPr>
          </a:p>
        </p:txBody>
      </p:sp>
      <p:sp>
        <p:nvSpPr>
          <p:cNvPr id="50" name="object 50"/>
          <p:cNvSpPr txBox="1"/>
          <p:nvPr/>
        </p:nvSpPr>
        <p:spPr>
          <a:xfrm>
            <a:off x="1152053" y="5170504"/>
            <a:ext cx="2814955"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the moment, people are</a:t>
            </a:r>
            <a:r>
              <a:rPr dirty="0" sz="1600" spc="5">
                <a:solidFill>
                  <a:srgbClr val="003265"/>
                </a:solidFill>
                <a:latin typeface="Arial"/>
                <a:cs typeface="Arial"/>
              </a:rPr>
              <a:t> </a:t>
            </a:r>
            <a:r>
              <a:rPr dirty="0" sz="1600" spc="-5">
                <a:solidFill>
                  <a:srgbClr val="003265"/>
                </a:solidFill>
                <a:latin typeface="Arial"/>
                <a:cs typeface="Arial"/>
              </a:rPr>
              <a:t>better”</a:t>
            </a:r>
            <a:endParaRPr sz="1600">
              <a:latin typeface="Arial"/>
              <a:cs typeface="Arial"/>
            </a:endParaRPr>
          </a:p>
        </p:txBody>
      </p:sp>
      <p:sp>
        <p:nvSpPr>
          <p:cNvPr id="51" name="object 51"/>
          <p:cNvSpPr txBox="1"/>
          <p:nvPr/>
        </p:nvSpPr>
        <p:spPr>
          <a:xfrm>
            <a:off x="1152053" y="5414320"/>
            <a:ext cx="2086610"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a:t>
            </a:r>
            <a:r>
              <a:rPr dirty="0" sz="1600" spc="-5">
                <a:solidFill>
                  <a:srgbClr val="CC0000"/>
                </a:solidFill>
                <a:latin typeface="Arial"/>
                <a:cs typeface="Arial"/>
              </a:rPr>
              <a:t>Rich and Knight</a:t>
            </a:r>
            <a:r>
              <a:rPr dirty="0" sz="1400" spc="-5">
                <a:solidFill>
                  <a:srgbClr val="CC0000"/>
                </a:solidFill>
                <a:latin typeface="Arial"/>
                <a:cs typeface="Arial"/>
              </a:rPr>
              <a:t>,</a:t>
            </a:r>
            <a:r>
              <a:rPr dirty="0" sz="1400" spc="-60">
                <a:solidFill>
                  <a:srgbClr val="CC0000"/>
                </a:solidFill>
                <a:latin typeface="Arial"/>
                <a:cs typeface="Arial"/>
              </a:rPr>
              <a:t> </a:t>
            </a:r>
            <a:r>
              <a:rPr dirty="0" sz="1400" spc="-5">
                <a:solidFill>
                  <a:srgbClr val="CC0000"/>
                </a:solidFill>
                <a:latin typeface="Arial"/>
                <a:cs typeface="Arial"/>
              </a:rPr>
              <a:t>1991</a:t>
            </a:r>
            <a:r>
              <a:rPr dirty="0" sz="1600" spc="-5">
                <a:solidFill>
                  <a:srgbClr val="003265"/>
                </a:solidFill>
                <a:latin typeface="Arial"/>
                <a:cs typeface="Arial"/>
              </a:rPr>
              <a:t>)</a:t>
            </a:r>
            <a:endParaRPr sz="1600">
              <a:latin typeface="Arial"/>
              <a:cs typeface="Arial"/>
            </a:endParaRPr>
          </a:p>
        </p:txBody>
      </p:sp>
      <p:grpSp>
        <p:nvGrpSpPr>
          <p:cNvPr id="52" name="object 52"/>
          <p:cNvGrpSpPr/>
          <p:nvPr/>
        </p:nvGrpSpPr>
        <p:grpSpPr>
          <a:xfrm>
            <a:off x="4421276" y="3892479"/>
            <a:ext cx="3134995" cy="628015"/>
            <a:chOff x="4421276" y="3892479"/>
            <a:chExt cx="3134995" cy="628015"/>
          </a:xfrm>
        </p:grpSpPr>
        <p:sp>
          <p:nvSpPr>
            <p:cNvPr id="53" name="object 53"/>
            <p:cNvSpPr/>
            <p:nvPr/>
          </p:nvSpPr>
          <p:spPr>
            <a:xfrm>
              <a:off x="4425848" y="3892479"/>
              <a:ext cx="3124200" cy="623570"/>
            </a:xfrm>
            <a:custGeom>
              <a:avLst/>
              <a:gdLst/>
              <a:ahLst/>
              <a:cxnLst/>
              <a:rect l="l" t="t" r="r" b="b"/>
              <a:pathLst>
                <a:path w="3124200" h="623570">
                  <a:moveTo>
                    <a:pt x="0" y="623285"/>
                  </a:moveTo>
                  <a:lnTo>
                    <a:pt x="3123956" y="623285"/>
                  </a:lnTo>
                  <a:lnTo>
                    <a:pt x="3123956" y="0"/>
                  </a:lnTo>
                  <a:lnTo>
                    <a:pt x="0" y="0"/>
                  </a:lnTo>
                  <a:lnTo>
                    <a:pt x="0" y="623285"/>
                  </a:lnTo>
                  <a:close/>
                </a:path>
              </a:pathLst>
            </a:custGeom>
            <a:solidFill>
              <a:srgbClr val="FFFFFF"/>
            </a:solidFill>
          </p:spPr>
          <p:txBody>
            <a:bodyPr wrap="square" lIns="0" tIns="0" rIns="0" bIns="0" rtlCol="0"/>
            <a:lstStyle/>
            <a:p/>
          </p:txBody>
        </p:sp>
        <p:sp>
          <p:nvSpPr>
            <p:cNvPr id="54" name="object 54"/>
            <p:cNvSpPr/>
            <p:nvPr/>
          </p:nvSpPr>
          <p:spPr>
            <a:xfrm>
              <a:off x="4421276" y="3892479"/>
              <a:ext cx="3134995" cy="628015"/>
            </a:xfrm>
            <a:custGeom>
              <a:avLst/>
              <a:gdLst/>
              <a:ahLst/>
              <a:cxnLst/>
              <a:rect l="l" t="t" r="r" b="b"/>
              <a:pathLst>
                <a:path w="3134995" h="628014">
                  <a:moveTo>
                    <a:pt x="10668" y="0"/>
                  </a:moveTo>
                  <a:lnTo>
                    <a:pt x="0" y="0"/>
                  </a:lnTo>
                  <a:lnTo>
                    <a:pt x="0" y="627857"/>
                  </a:lnTo>
                  <a:lnTo>
                    <a:pt x="3134593" y="627857"/>
                  </a:lnTo>
                  <a:lnTo>
                    <a:pt x="3134593" y="623285"/>
                  </a:lnTo>
                  <a:lnTo>
                    <a:pt x="10668" y="623285"/>
                  </a:lnTo>
                  <a:lnTo>
                    <a:pt x="4572" y="618713"/>
                  </a:lnTo>
                  <a:lnTo>
                    <a:pt x="10668" y="618713"/>
                  </a:lnTo>
                  <a:lnTo>
                    <a:pt x="10668" y="0"/>
                  </a:lnTo>
                  <a:close/>
                </a:path>
                <a:path w="3134995" h="628014">
                  <a:moveTo>
                    <a:pt x="10668" y="618713"/>
                  </a:moveTo>
                  <a:lnTo>
                    <a:pt x="4572" y="618713"/>
                  </a:lnTo>
                  <a:lnTo>
                    <a:pt x="10668" y="623285"/>
                  </a:lnTo>
                  <a:lnTo>
                    <a:pt x="10668" y="618713"/>
                  </a:lnTo>
                  <a:close/>
                </a:path>
                <a:path w="3134995" h="628014">
                  <a:moveTo>
                    <a:pt x="3123925" y="618713"/>
                  </a:moveTo>
                  <a:lnTo>
                    <a:pt x="10668" y="618713"/>
                  </a:lnTo>
                  <a:lnTo>
                    <a:pt x="10668" y="623285"/>
                  </a:lnTo>
                  <a:lnTo>
                    <a:pt x="3123925" y="623285"/>
                  </a:lnTo>
                  <a:lnTo>
                    <a:pt x="3123925" y="618713"/>
                  </a:lnTo>
                  <a:close/>
                </a:path>
                <a:path w="3134995" h="628014">
                  <a:moveTo>
                    <a:pt x="3134593" y="0"/>
                  </a:moveTo>
                  <a:lnTo>
                    <a:pt x="3123925" y="0"/>
                  </a:lnTo>
                  <a:lnTo>
                    <a:pt x="3123925" y="623285"/>
                  </a:lnTo>
                  <a:lnTo>
                    <a:pt x="3128497" y="618713"/>
                  </a:lnTo>
                  <a:lnTo>
                    <a:pt x="3134593" y="618713"/>
                  </a:lnTo>
                  <a:lnTo>
                    <a:pt x="3134593" y="0"/>
                  </a:lnTo>
                  <a:close/>
                </a:path>
                <a:path w="3134995" h="628014">
                  <a:moveTo>
                    <a:pt x="3134593" y="618713"/>
                  </a:moveTo>
                  <a:lnTo>
                    <a:pt x="3128497" y="618713"/>
                  </a:lnTo>
                  <a:lnTo>
                    <a:pt x="3123925" y="623285"/>
                  </a:lnTo>
                  <a:lnTo>
                    <a:pt x="3134593" y="623285"/>
                  </a:lnTo>
                  <a:lnTo>
                    <a:pt x="3134593" y="618713"/>
                  </a:lnTo>
                  <a:close/>
                </a:path>
              </a:pathLst>
            </a:custGeom>
            <a:solidFill>
              <a:srgbClr val="CC0000"/>
            </a:solidFill>
          </p:spPr>
          <p:txBody>
            <a:bodyPr wrap="square" lIns="0" tIns="0" rIns="0" bIns="0" rtlCol="0"/>
            <a:lstStyle/>
            <a:p/>
          </p:txBody>
        </p:sp>
      </p:grpSp>
      <p:sp>
        <p:nvSpPr>
          <p:cNvPr id="55" name="object 55"/>
          <p:cNvSpPr txBox="1"/>
          <p:nvPr/>
        </p:nvSpPr>
        <p:spPr>
          <a:xfrm>
            <a:off x="4425848" y="3892479"/>
            <a:ext cx="3124200" cy="623570"/>
          </a:xfrm>
          <a:prstGeom prst="rect">
            <a:avLst/>
          </a:prstGeom>
        </p:spPr>
        <p:txBody>
          <a:bodyPr wrap="square" lIns="0" tIns="71120" rIns="0" bIns="0" rtlCol="0" vert="horz">
            <a:spAutoFit/>
          </a:bodyPr>
          <a:lstStyle/>
          <a:p>
            <a:pPr marL="90805" marR="711200">
              <a:lnSpc>
                <a:spcPct val="100000"/>
              </a:lnSpc>
              <a:spcBef>
                <a:spcPts val="560"/>
              </a:spcBef>
            </a:pPr>
            <a:r>
              <a:rPr dirty="0" sz="1600" spc="-5">
                <a:solidFill>
                  <a:srgbClr val="003265"/>
                </a:solidFill>
                <a:latin typeface="Arial"/>
                <a:cs typeface="Arial"/>
              </a:rPr>
              <a:t>behavior </a:t>
            </a:r>
            <a:r>
              <a:rPr dirty="0" sz="1600">
                <a:solidFill>
                  <a:srgbClr val="003265"/>
                </a:solidFill>
                <a:latin typeface="Arial"/>
                <a:cs typeface="Arial"/>
              </a:rPr>
              <a:t>in </a:t>
            </a:r>
            <a:r>
              <a:rPr dirty="0" sz="1600" spc="-5">
                <a:solidFill>
                  <a:srgbClr val="003265"/>
                </a:solidFill>
                <a:latin typeface="Arial"/>
                <a:cs typeface="Arial"/>
              </a:rPr>
              <a:t>terms of  computational</a:t>
            </a:r>
            <a:r>
              <a:rPr dirty="0" sz="1600" spc="-20">
                <a:solidFill>
                  <a:srgbClr val="003265"/>
                </a:solidFill>
                <a:latin typeface="Arial"/>
                <a:cs typeface="Arial"/>
              </a:rPr>
              <a:t> </a:t>
            </a:r>
            <a:r>
              <a:rPr dirty="0" sz="1600" spc="-5">
                <a:solidFill>
                  <a:srgbClr val="003265"/>
                </a:solidFill>
                <a:latin typeface="Arial"/>
                <a:cs typeface="Arial"/>
              </a:rPr>
              <a:t>processes”</a:t>
            </a:r>
            <a:endParaRPr sz="1600">
              <a:latin typeface="Arial"/>
              <a:cs typeface="Arial"/>
            </a:endParaRPr>
          </a:p>
        </p:txBody>
      </p:sp>
      <p:sp>
        <p:nvSpPr>
          <p:cNvPr id="56" name="object 56"/>
          <p:cNvSpPr txBox="1"/>
          <p:nvPr/>
        </p:nvSpPr>
        <p:spPr>
          <a:xfrm>
            <a:off x="4504579" y="4439047"/>
            <a:ext cx="1381125"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a:t>
            </a:r>
            <a:r>
              <a:rPr dirty="0" sz="1400" spc="-5">
                <a:solidFill>
                  <a:srgbClr val="CC0000"/>
                </a:solidFill>
                <a:latin typeface="Arial"/>
                <a:cs typeface="Arial"/>
              </a:rPr>
              <a:t>Schalkoff,</a:t>
            </a:r>
            <a:r>
              <a:rPr dirty="0" sz="1400" spc="-100">
                <a:solidFill>
                  <a:srgbClr val="CC0000"/>
                </a:solidFill>
                <a:latin typeface="Arial"/>
                <a:cs typeface="Arial"/>
              </a:rPr>
              <a:t> </a:t>
            </a:r>
            <a:r>
              <a:rPr dirty="0" sz="1400" spc="-5">
                <a:solidFill>
                  <a:srgbClr val="CC0000"/>
                </a:solidFill>
                <a:latin typeface="Arial"/>
                <a:cs typeface="Arial"/>
              </a:rPr>
              <a:t>1990</a:t>
            </a:r>
            <a:r>
              <a:rPr dirty="0" sz="1600" spc="-5">
                <a:solidFill>
                  <a:srgbClr val="003265"/>
                </a:solidFill>
                <a:latin typeface="Arial"/>
                <a:cs typeface="Arial"/>
              </a:rPr>
              <a:t>)</a:t>
            </a:r>
            <a:endParaRPr sz="1600">
              <a:latin typeface="Arial"/>
              <a:cs typeface="Arial"/>
            </a:endParaRPr>
          </a:p>
        </p:txBody>
      </p:sp>
      <p:grpSp>
        <p:nvGrpSpPr>
          <p:cNvPr id="57" name="object 57"/>
          <p:cNvGrpSpPr/>
          <p:nvPr/>
        </p:nvGrpSpPr>
        <p:grpSpPr>
          <a:xfrm>
            <a:off x="4421276" y="4649845"/>
            <a:ext cx="3134995" cy="1089660"/>
            <a:chOff x="4421276" y="4649845"/>
            <a:chExt cx="3134995" cy="1089660"/>
          </a:xfrm>
        </p:grpSpPr>
        <p:sp>
          <p:nvSpPr>
            <p:cNvPr id="58" name="object 58"/>
            <p:cNvSpPr/>
            <p:nvPr/>
          </p:nvSpPr>
          <p:spPr>
            <a:xfrm>
              <a:off x="4425848" y="4654426"/>
              <a:ext cx="3124200" cy="1080770"/>
            </a:xfrm>
            <a:custGeom>
              <a:avLst/>
              <a:gdLst/>
              <a:ahLst/>
              <a:cxnLst/>
              <a:rect l="l" t="t" r="r" b="b"/>
              <a:pathLst>
                <a:path w="3124200" h="1080770">
                  <a:moveTo>
                    <a:pt x="3123956" y="0"/>
                  </a:moveTo>
                  <a:lnTo>
                    <a:pt x="0" y="0"/>
                  </a:lnTo>
                  <a:lnTo>
                    <a:pt x="0" y="1080421"/>
                  </a:lnTo>
                  <a:lnTo>
                    <a:pt x="3123956" y="1080421"/>
                  </a:lnTo>
                  <a:lnTo>
                    <a:pt x="3123956" y="0"/>
                  </a:lnTo>
                  <a:close/>
                </a:path>
              </a:pathLst>
            </a:custGeom>
            <a:solidFill>
              <a:srgbClr val="FFFFFF"/>
            </a:solidFill>
          </p:spPr>
          <p:txBody>
            <a:bodyPr wrap="square" lIns="0" tIns="0" rIns="0" bIns="0" rtlCol="0"/>
            <a:lstStyle/>
            <a:p/>
          </p:txBody>
        </p:sp>
        <p:sp>
          <p:nvSpPr>
            <p:cNvPr id="59" name="object 59"/>
            <p:cNvSpPr/>
            <p:nvPr/>
          </p:nvSpPr>
          <p:spPr>
            <a:xfrm>
              <a:off x="4421276" y="4649845"/>
              <a:ext cx="3134995" cy="1089660"/>
            </a:xfrm>
            <a:custGeom>
              <a:avLst/>
              <a:gdLst/>
              <a:ahLst/>
              <a:cxnLst/>
              <a:rect l="l" t="t" r="r" b="b"/>
              <a:pathLst>
                <a:path w="3134995" h="1089660">
                  <a:moveTo>
                    <a:pt x="3134593" y="0"/>
                  </a:moveTo>
                  <a:lnTo>
                    <a:pt x="0" y="0"/>
                  </a:lnTo>
                  <a:lnTo>
                    <a:pt x="0" y="1089574"/>
                  </a:lnTo>
                  <a:lnTo>
                    <a:pt x="3134593" y="1089574"/>
                  </a:lnTo>
                  <a:lnTo>
                    <a:pt x="3134593" y="1085002"/>
                  </a:lnTo>
                  <a:lnTo>
                    <a:pt x="10668" y="1085002"/>
                  </a:lnTo>
                  <a:lnTo>
                    <a:pt x="4572" y="1080430"/>
                  </a:lnTo>
                  <a:lnTo>
                    <a:pt x="10668" y="1080430"/>
                  </a:lnTo>
                  <a:lnTo>
                    <a:pt x="10668" y="10668"/>
                  </a:lnTo>
                  <a:lnTo>
                    <a:pt x="4572" y="10668"/>
                  </a:lnTo>
                  <a:lnTo>
                    <a:pt x="10668" y="4572"/>
                  </a:lnTo>
                  <a:lnTo>
                    <a:pt x="3134593" y="4572"/>
                  </a:lnTo>
                  <a:lnTo>
                    <a:pt x="3134593" y="0"/>
                  </a:lnTo>
                  <a:close/>
                </a:path>
                <a:path w="3134995" h="1089660">
                  <a:moveTo>
                    <a:pt x="10668" y="1080430"/>
                  </a:moveTo>
                  <a:lnTo>
                    <a:pt x="4572" y="1080430"/>
                  </a:lnTo>
                  <a:lnTo>
                    <a:pt x="10668" y="1085002"/>
                  </a:lnTo>
                  <a:lnTo>
                    <a:pt x="10668" y="1080430"/>
                  </a:lnTo>
                  <a:close/>
                </a:path>
                <a:path w="3134995" h="1089660">
                  <a:moveTo>
                    <a:pt x="3123925" y="1080430"/>
                  </a:moveTo>
                  <a:lnTo>
                    <a:pt x="10668" y="1080430"/>
                  </a:lnTo>
                  <a:lnTo>
                    <a:pt x="10668" y="1085002"/>
                  </a:lnTo>
                  <a:lnTo>
                    <a:pt x="3123925" y="1085002"/>
                  </a:lnTo>
                  <a:lnTo>
                    <a:pt x="3123925" y="1080430"/>
                  </a:lnTo>
                  <a:close/>
                </a:path>
                <a:path w="3134995" h="1089660">
                  <a:moveTo>
                    <a:pt x="3123925" y="4572"/>
                  </a:moveTo>
                  <a:lnTo>
                    <a:pt x="3123925" y="1085002"/>
                  </a:lnTo>
                  <a:lnTo>
                    <a:pt x="3128497" y="1080430"/>
                  </a:lnTo>
                  <a:lnTo>
                    <a:pt x="3134593" y="1080430"/>
                  </a:lnTo>
                  <a:lnTo>
                    <a:pt x="3134593" y="10668"/>
                  </a:lnTo>
                  <a:lnTo>
                    <a:pt x="3128497" y="10668"/>
                  </a:lnTo>
                  <a:lnTo>
                    <a:pt x="3123925" y="4572"/>
                  </a:lnTo>
                  <a:close/>
                </a:path>
                <a:path w="3134995" h="1089660">
                  <a:moveTo>
                    <a:pt x="3134593" y="1080430"/>
                  </a:moveTo>
                  <a:lnTo>
                    <a:pt x="3128497" y="1080430"/>
                  </a:lnTo>
                  <a:lnTo>
                    <a:pt x="3123925" y="1085002"/>
                  </a:lnTo>
                  <a:lnTo>
                    <a:pt x="3134593" y="1085002"/>
                  </a:lnTo>
                  <a:lnTo>
                    <a:pt x="3134593" y="1080430"/>
                  </a:lnTo>
                  <a:close/>
                </a:path>
                <a:path w="3134995" h="1089660">
                  <a:moveTo>
                    <a:pt x="10668" y="4572"/>
                  </a:moveTo>
                  <a:lnTo>
                    <a:pt x="4572" y="10668"/>
                  </a:lnTo>
                  <a:lnTo>
                    <a:pt x="10668" y="10668"/>
                  </a:lnTo>
                  <a:lnTo>
                    <a:pt x="10668" y="4572"/>
                  </a:lnTo>
                  <a:close/>
                </a:path>
                <a:path w="3134995" h="1089660">
                  <a:moveTo>
                    <a:pt x="3123925" y="4572"/>
                  </a:moveTo>
                  <a:lnTo>
                    <a:pt x="10668" y="4572"/>
                  </a:lnTo>
                  <a:lnTo>
                    <a:pt x="10668" y="10668"/>
                  </a:lnTo>
                  <a:lnTo>
                    <a:pt x="3123925" y="10668"/>
                  </a:lnTo>
                  <a:lnTo>
                    <a:pt x="3123925" y="4572"/>
                  </a:lnTo>
                  <a:close/>
                </a:path>
                <a:path w="3134995" h="1089660">
                  <a:moveTo>
                    <a:pt x="3134593" y="4572"/>
                  </a:moveTo>
                  <a:lnTo>
                    <a:pt x="3123925" y="4572"/>
                  </a:lnTo>
                  <a:lnTo>
                    <a:pt x="3128497" y="10668"/>
                  </a:lnTo>
                  <a:lnTo>
                    <a:pt x="3134593" y="10668"/>
                  </a:lnTo>
                  <a:lnTo>
                    <a:pt x="3134593" y="4572"/>
                  </a:lnTo>
                  <a:close/>
                </a:path>
              </a:pathLst>
            </a:custGeom>
            <a:solidFill>
              <a:srgbClr val="CC0000"/>
            </a:solidFill>
          </p:spPr>
          <p:txBody>
            <a:bodyPr wrap="square" lIns="0" tIns="0" rIns="0" bIns="0" rtlCol="0"/>
            <a:lstStyle/>
            <a:p/>
          </p:txBody>
        </p:sp>
      </p:grpSp>
      <p:sp>
        <p:nvSpPr>
          <p:cNvPr id="60" name="object 60"/>
          <p:cNvSpPr txBox="1"/>
          <p:nvPr/>
        </p:nvSpPr>
        <p:spPr>
          <a:xfrm>
            <a:off x="4504579" y="4682859"/>
            <a:ext cx="2249170"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“The branch of</a:t>
            </a:r>
            <a:r>
              <a:rPr dirty="0" sz="1600" spc="-20">
                <a:solidFill>
                  <a:srgbClr val="003265"/>
                </a:solidFill>
                <a:latin typeface="Arial"/>
                <a:cs typeface="Arial"/>
              </a:rPr>
              <a:t> </a:t>
            </a:r>
            <a:r>
              <a:rPr dirty="0" sz="1600" spc="-5">
                <a:solidFill>
                  <a:srgbClr val="003265"/>
                </a:solidFill>
                <a:latin typeface="Arial"/>
                <a:cs typeface="Arial"/>
              </a:rPr>
              <a:t>computer</a:t>
            </a:r>
            <a:endParaRPr sz="1600">
              <a:latin typeface="Arial"/>
              <a:cs typeface="Arial"/>
            </a:endParaRPr>
          </a:p>
        </p:txBody>
      </p:sp>
      <p:sp>
        <p:nvSpPr>
          <p:cNvPr id="61" name="object 61"/>
          <p:cNvSpPr txBox="1"/>
          <p:nvPr/>
        </p:nvSpPr>
        <p:spPr>
          <a:xfrm>
            <a:off x="4504579" y="4926675"/>
            <a:ext cx="2733040" cy="1000125"/>
          </a:xfrm>
          <a:prstGeom prst="rect">
            <a:avLst/>
          </a:prstGeom>
        </p:spPr>
        <p:txBody>
          <a:bodyPr wrap="square" lIns="0" tIns="12065" rIns="0" bIns="0" rtlCol="0" vert="horz">
            <a:spAutoFit/>
          </a:bodyPr>
          <a:lstStyle/>
          <a:p>
            <a:pPr marL="12700" marR="5080">
              <a:lnSpc>
                <a:spcPct val="100000"/>
              </a:lnSpc>
              <a:spcBef>
                <a:spcPts val="95"/>
              </a:spcBef>
            </a:pPr>
            <a:r>
              <a:rPr dirty="0" sz="1600">
                <a:solidFill>
                  <a:srgbClr val="003265"/>
                </a:solidFill>
                <a:latin typeface="Arial"/>
                <a:cs typeface="Arial"/>
              </a:rPr>
              <a:t>science </a:t>
            </a:r>
            <a:r>
              <a:rPr dirty="0" sz="1600" spc="-5">
                <a:solidFill>
                  <a:srgbClr val="003265"/>
                </a:solidFill>
                <a:latin typeface="Arial"/>
                <a:cs typeface="Arial"/>
              </a:rPr>
              <a:t>that </a:t>
            </a:r>
            <a:r>
              <a:rPr dirty="0" sz="1600">
                <a:solidFill>
                  <a:srgbClr val="003265"/>
                </a:solidFill>
                <a:latin typeface="Arial"/>
                <a:cs typeface="Arial"/>
              </a:rPr>
              <a:t>is </a:t>
            </a:r>
            <a:r>
              <a:rPr dirty="0" sz="1600" spc="-5">
                <a:solidFill>
                  <a:srgbClr val="003265"/>
                </a:solidFill>
                <a:latin typeface="Arial"/>
                <a:cs typeface="Arial"/>
              </a:rPr>
              <a:t>concerned</a:t>
            </a:r>
            <a:r>
              <a:rPr dirty="0" sz="1600" spc="-55">
                <a:solidFill>
                  <a:srgbClr val="003265"/>
                </a:solidFill>
                <a:latin typeface="Arial"/>
                <a:cs typeface="Arial"/>
              </a:rPr>
              <a:t> </a:t>
            </a:r>
            <a:r>
              <a:rPr dirty="0" sz="1600" spc="-5">
                <a:solidFill>
                  <a:srgbClr val="003265"/>
                </a:solidFill>
                <a:latin typeface="Arial"/>
                <a:cs typeface="Arial"/>
              </a:rPr>
              <a:t>with  the automation of </a:t>
            </a:r>
            <a:r>
              <a:rPr dirty="0" sz="1600">
                <a:solidFill>
                  <a:srgbClr val="003265"/>
                </a:solidFill>
                <a:latin typeface="Arial"/>
                <a:cs typeface="Arial"/>
              </a:rPr>
              <a:t>intelligent  </a:t>
            </a:r>
            <a:r>
              <a:rPr dirty="0" sz="1600" spc="-5">
                <a:solidFill>
                  <a:srgbClr val="003265"/>
                </a:solidFill>
                <a:latin typeface="Arial"/>
                <a:cs typeface="Arial"/>
              </a:rPr>
              <a:t>behavior” (</a:t>
            </a:r>
            <a:r>
              <a:rPr dirty="0" sz="1600" spc="-5">
                <a:solidFill>
                  <a:srgbClr val="CC0000"/>
                </a:solidFill>
                <a:latin typeface="Arial"/>
                <a:cs typeface="Arial"/>
              </a:rPr>
              <a:t>Luger and  Stubblefield</a:t>
            </a:r>
            <a:r>
              <a:rPr dirty="0" sz="1400" spc="-5">
                <a:solidFill>
                  <a:srgbClr val="CC0000"/>
                </a:solidFill>
                <a:latin typeface="Arial"/>
                <a:cs typeface="Arial"/>
              </a:rPr>
              <a:t>,</a:t>
            </a:r>
            <a:r>
              <a:rPr dirty="0" sz="1400" spc="-55">
                <a:solidFill>
                  <a:srgbClr val="CC0000"/>
                </a:solidFill>
                <a:latin typeface="Arial"/>
                <a:cs typeface="Arial"/>
              </a:rPr>
              <a:t> </a:t>
            </a:r>
            <a:r>
              <a:rPr dirty="0" sz="1400" spc="-5">
                <a:solidFill>
                  <a:srgbClr val="CC0000"/>
                </a:solidFill>
                <a:latin typeface="Arial"/>
                <a:cs typeface="Arial"/>
              </a:rPr>
              <a:t>1993</a:t>
            </a:r>
            <a:r>
              <a:rPr dirty="0" sz="1600" spc="-5">
                <a:solidFill>
                  <a:srgbClr val="003265"/>
                </a:solidFill>
                <a:latin typeface="Arial"/>
                <a:cs typeface="Arial"/>
              </a:rPr>
              <a:t>)</a:t>
            </a:r>
            <a:endParaRPr sz="1600">
              <a:latin typeface="Arial"/>
              <a:cs typeface="Arial"/>
            </a:endParaRPr>
          </a:p>
        </p:txBody>
      </p:sp>
      <p:grpSp>
        <p:nvGrpSpPr>
          <p:cNvPr id="62" name="object 62"/>
          <p:cNvGrpSpPr/>
          <p:nvPr/>
        </p:nvGrpSpPr>
        <p:grpSpPr>
          <a:xfrm>
            <a:off x="992553" y="5792760"/>
            <a:ext cx="7020559" cy="1176655"/>
            <a:chOff x="992553" y="5792760"/>
            <a:chExt cx="7020559" cy="1176655"/>
          </a:xfrm>
        </p:grpSpPr>
        <p:sp>
          <p:nvSpPr>
            <p:cNvPr id="63" name="object 63"/>
            <p:cNvSpPr/>
            <p:nvPr/>
          </p:nvSpPr>
          <p:spPr>
            <a:xfrm>
              <a:off x="4273448" y="5797332"/>
              <a:ext cx="152400" cy="304800"/>
            </a:xfrm>
            <a:custGeom>
              <a:avLst/>
              <a:gdLst/>
              <a:ahLst/>
              <a:cxnLst/>
              <a:rect l="l" t="t" r="r" b="b"/>
              <a:pathLst>
                <a:path w="152400" h="304800">
                  <a:moveTo>
                    <a:pt x="114299" y="0"/>
                  </a:moveTo>
                  <a:lnTo>
                    <a:pt x="38099" y="0"/>
                  </a:lnTo>
                  <a:lnTo>
                    <a:pt x="38099" y="228575"/>
                  </a:lnTo>
                  <a:lnTo>
                    <a:pt x="0" y="228575"/>
                  </a:lnTo>
                  <a:lnTo>
                    <a:pt x="76199" y="304775"/>
                  </a:lnTo>
                  <a:lnTo>
                    <a:pt x="152399" y="228575"/>
                  </a:lnTo>
                  <a:lnTo>
                    <a:pt x="114299" y="228575"/>
                  </a:lnTo>
                  <a:lnTo>
                    <a:pt x="114299" y="0"/>
                  </a:lnTo>
                  <a:close/>
                </a:path>
              </a:pathLst>
            </a:custGeom>
            <a:solidFill>
              <a:srgbClr val="98CC98"/>
            </a:solidFill>
          </p:spPr>
          <p:txBody>
            <a:bodyPr wrap="square" lIns="0" tIns="0" rIns="0" bIns="0" rtlCol="0"/>
            <a:lstStyle/>
            <a:p/>
          </p:txBody>
        </p:sp>
        <p:sp>
          <p:nvSpPr>
            <p:cNvPr id="64" name="object 64"/>
            <p:cNvSpPr/>
            <p:nvPr/>
          </p:nvSpPr>
          <p:spPr>
            <a:xfrm>
              <a:off x="4262780" y="5792760"/>
              <a:ext cx="175260" cy="317500"/>
            </a:xfrm>
            <a:custGeom>
              <a:avLst/>
              <a:gdLst/>
              <a:ahLst/>
              <a:cxnLst/>
              <a:rect l="l" t="t" r="r" b="b"/>
              <a:pathLst>
                <a:path w="175260" h="317500">
                  <a:moveTo>
                    <a:pt x="44196" y="228575"/>
                  </a:moveTo>
                  <a:lnTo>
                    <a:pt x="0" y="228575"/>
                  </a:lnTo>
                  <a:lnTo>
                    <a:pt x="86868" y="316967"/>
                  </a:lnTo>
                  <a:lnTo>
                    <a:pt x="97536" y="306299"/>
                  </a:lnTo>
                  <a:lnTo>
                    <a:pt x="83820" y="306299"/>
                  </a:lnTo>
                  <a:lnTo>
                    <a:pt x="87630" y="302489"/>
                  </a:lnTo>
                  <a:lnTo>
                    <a:pt x="24384" y="239243"/>
                  </a:lnTo>
                  <a:lnTo>
                    <a:pt x="10668" y="239243"/>
                  </a:lnTo>
                  <a:lnTo>
                    <a:pt x="15240" y="230099"/>
                  </a:lnTo>
                  <a:lnTo>
                    <a:pt x="44196" y="230099"/>
                  </a:lnTo>
                  <a:lnTo>
                    <a:pt x="44196" y="228575"/>
                  </a:lnTo>
                  <a:close/>
                </a:path>
                <a:path w="175260" h="317500">
                  <a:moveTo>
                    <a:pt x="87630" y="302489"/>
                  </a:moveTo>
                  <a:lnTo>
                    <a:pt x="83820" y="306299"/>
                  </a:lnTo>
                  <a:lnTo>
                    <a:pt x="91440" y="306299"/>
                  </a:lnTo>
                  <a:lnTo>
                    <a:pt x="87630" y="302489"/>
                  </a:lnTo>
                  <a:close/>
                </a:path>
                <a:path w="175260" h="317500">
                  <a:moveTo>
                    <a:pt x="160020" y="230099"/>
                  </a:moveTo>
                  <a:lnTo>
                    <a:pt x="87630" y="302489"/>
                  </a:lnTo>
                  <a:lnTo>
                    <a:pt x="91440" y="306299"/>
                  </a:lnTo>
                  <a:lnTo>
                    <a:pt x="97536" y="306299"/>
                  </a:lnTo>
                  <a:lnTo>
                    <a:pt x="164592" y="239243"/>
                  </a:lnTo>
                  <a:lnTo>
                    <a:pt x="163068" y="239243"/>
                  </a:lnTo>
                  <a:lnTo>
                    <a:pt x="160020" y="230099"/>
                  </a:lnTo>
                  <a:close/>
                </a:path>
                <a:path w="175260" h="317500">
                  <a:moveTo>
                    <a:pt x="15240" y="230099"/>
                  </a:moveTo>
                  <a:lnTo>
                    <a:pt x="10668" y="239243"/>
                  </a:lnTo>
                  <a:lnTo>
                    <a:pt x="24384" y="239243"/>
                  </a:lnTo>
                  <a:lnTo>
                    <a:pt x="15240" y="230099"/>
                  </a:lnTo>
                  <a:close/>
                </a:path>
                <a:path w="175260" h="317500">
                  <a:moveTo>
                    <a:pt x="44196" y="230099"/>
                  </a:moveTo>
                  <a:lnTo>
                    <a:pt x="15240" y="230099"/>
                  </a:lnTo>
                  <a:lnTo>
                    <a:pt x="24384" y="239243"/>
                  </a:lnTo>
                  <a:lnTo>
                    <a:pt x="54864" y="239243"/>
                  </a:lnTo>
                  <a:lnTo>
                    <a:pt x="54864" y="233147"/>
                  </a:lnTo>
                  <a:lnTo>
                    <a:pt x="44196" y="233147"/>
                  </a:lnTo>
                  <a:lnTo>
                    <a:pt x="44196" y="230099"/>
                  </a:lnTo>
                  <a:close/>
                </a:path>
                <a:path w="175260" h="317500">
                  <a:moveTo>
                    <a:pt x="120396" y="4572"/>
                  </a:moveTo>
                  <a:lnTo>
                    <a:pt x="120396" y="239243"/>
                  </a:lnTo>
                  <a:lnTo>
                    <a:pt x="150876" y="239243"/>
                  </a:lnTo>
                  <a:lnTo>
                    <a:pt x="156972" y="233147"/>
                  </a:lnTo>
                  <a:lnTo>
                    <a:pt x="131064" y="233147"/>
                  </a:lnTo>
                  <a:lnTo>
                    <a:pt x="124968" y="228575"/>
                  </a:lnTo>
                  <a:lnTo>
                    <a:pt x="131064" y="228575"/>
                  </a:lnTo>
                  <a:lnTo>
                    <a:pt x="131064" y="10668"/>
                  </a:lnTo>
                  <a:lnTo>
                    <a:pt x="124968" y="10668"/>
                  </a:lnTo>
                  <a:lnTo>
                    <a:pt x="120396" y="4572"/>
                  </a:lnTo>
                  <a:close/>
                </a:path>
                <a:path w="175260" h="317500">
                  <a:moveTo>
                    <a:pt x="173736" y="230099"/>
                  </a:moveTo>
                  <a:lnTo>
                    <a:pt x="160020" y="230099"/>
                  </a:lnTo>
                  <a:lnTo>
                    <a:pt x="163068" y="239243"/>
                  </a:lnTo>
                  <a:lnTo>
                    <a:pt x="164592" y="239243"/>
                  </a:lnTo>
                  <a:lnTo>
                    <a:pt x="173736" y="230099"/>
                  </a:lnTo>
                  <a:close/>
                </a:path>
                <a:path w="175260" h="317500">
                  <a:moveTo>
                    <a:pt x="131064" y="0"/>
                  </a:moveTo>
                  <a:lnTo>
                    <a:pt x="44196" y="0"/>
                  </a:lnTo>
                  <a:lnTo>
                    <a:pt x="44196" y="233147"/>
                  </a:lnTo>
                  <a:lnTo>
                    <a:pt x="48768" y="228575"/>
                  </a:lnTo>
                  <a:lnTo>
                    <a:pt x="54864" y="228575"/>
                  </a:lnTo>
                  <a:lnTo>
                    <a:pt x="54864" y="10668"/>
                  </a:lnTo>
                  <a:lnTo>
                    <a:pt x="48768" y="10668"/>
                  </a:lnTo>
                  <a:lnTo>
                    <a:pt x="54864" y="4572"/>
                  </a:lnTo>
                  <a:lnTo>
                    <a:pt x="131064" y="4572"/>
                  </a:lnTo>
                  <a:lnTo>
                    <a:pt x="131064" y="0"/>
                  </a:lnTo>
                  <a:close/>
                </a:path>
                <a:path w="175260" h="317500">
                  <a:moveTo>
                    <a:pt x="54864" y="228575"/>
                  </a:moveTo>
                  <a:lnTo>
                    <a:pt x="48768" y="228575"/>
                  </a:lnTo>
                  <a:lnTo>
                    <a:pt x="44196" y="233147"/>
                  </a:lnTo>
                  <a:lnTo>
                    <a:pt x="54864" y="233147"/>
                  </a:lnTo>
                  <a:lnTo>
                    <a:pt x="54864" y="228575"/>
                  </a:lnTo>
                  <a:close/>
                </a:path>
                <a:path w="175260" h="317500">
                  <a:moveTo>
                    <a:pt x="131064" y="228575"/>
                  </a:moveTo>
                  <a:lnTo>
                    <a:pt x="124968" y="228575"/>
                  </a:lnTo>
                  <a:lnTo>
                    <a:pt x="131064" y="233147"/>
                  </a:lnTo>
                  <a:lnTo>
                    <a:pt x="131064" y="228575"/>
                  </a:lnTo>
                  <a:close/>
                </a:path>
                <a:path w="175260" h="317500">
                  <a:moveTo>
                    <a:pt x="175260" y="228575"/>
                  </a:moveTo>
                  <a:lnTo>
                    <a:pt x="131064" y="228575"/>
                  </a:lnTo>
                  <a:lnTo>
                    <a:pt x="131064" y="233147"/>
                  </a:lnTo>
                  <a:lnTo>
                    <a:pt x="156972" y="233147"/>
                  </a:lnTo>
                  <a:lnTo>
                    <a:pt x="160020" y="230099"/>
                  </a:lnTo>
                  <a:lnTo>
                    <a:pt x="173736" y="230099"/>
                  </a:lnTo>
                  <a:lnTo>
                    <a:pt x="175260" y="228575"/>
                  </a:lnTo>
                  <a:close/>
                </a:path>
                <a:path w="175260" h="317500">
                  <a:moveTo>
                    <a:pt x="54864" y="4572"/>
                  </a:moveTo>
                  <a:lnTo>
                    <a:pt x="48768" y="10668"/>
                  </a:lnTo>
                  <a:lnTo>
                    <a:pt x="54864" y="10668"/>
                  </a:lnTo>
                  <a:lnTo>
                    <a:pt x="54864" y="4572"/>
                  </a:lnTo>
                  <a:close/>
                </a:path>
                <a:path w="175260" h="317500">
                  <a:moveTo>
                    <a:pt x="120396" y="4572"/>
                  </a:moveTo>
                  <a:lnTo>
                    <a:pt x="54864" y="4572"/>
                  </a:lnTo>
                  <a:lnTo>
                    <a:pt x="54864" y="10668"/>
                  </a:lnTo>
                  <a:lnTo>
                    <a:pt x="120396" y="10668"/>
                  </a:lnTo>
                  <a:lnTo>
                    <a:pt x="120396" y="4572"/>
                  </a:lnTo>
                  <a:close/>
                </a:path>
                <a:path w="175260" h="317500">
                  <a:moveTo>
                    <a:pt x="131064" y="4572"/>
                  </a:moveTo>
                  <a:lnTo>
                    <a:pt x="120396" y="4572"/>
                  </a:lnTo>
                  <a:lnTo>
                    <a:pt x="124968" y="10668"/>
                  </a:lnTo>
                  <a:lnTo>
                    <a:pt x="131064" y="10668"/>
                  </a:lnTo>
                  <a:lnTo>
                    <a:pt x="131064" y="4572"/>
                  </a:lnTo>
                  <a:close/>
                </a:path>
              </a:pathLst>
            </a:custGeom>
            <a:solidFill>
              <a:srgbClr val="003265"/>
            </a:solidFill>
          </p:spPr>
          <p:txBody>
            <a:bodyPr wrap="square" lIns="0" tIns="0" rIns="0" bIns="0" rtlCol="0"/>
            <a:lstStyle/>
            <a:p/>
          </p:txBody>
        </p:sp>
        <p:sp>
          <p:nvSpPr>
            <p:cNvPr id="65" name="object 65"/>
            <p:cNvSpPr/>
            <p:nvPr/>
          </p:nvSpPr>
          <p:spPr>
            <a:xfrm>
              <a:off x="992553" y="6097536"/>
              <a:ext cx="7020559" cy="871855"/>
            </a:xfrm>
            <a:custGeom>
              <a:avLst/>
              <a:gdLst/>
              <a:ahLst/>
              <a:cxnLst/>
              <a:rect l="l" t="t" r="r" b="b"/>
              <a:pathLst>
                <a:path w="7020559" h="871854">
                  <a:moveTo>
                    <a:pt x="7020486" y="0"/>
                  </a:moveTo>
                  <a:lnTo>
                    <a:pt x="0" y="0"/>
                  </a:lnTo>
                  <a:lnTo>
                    <a:pt x="0" y="871654"/>
                  </a:lnTo>
                  <a:lnTo>
                    <a:pt x="7020486" y="871654"/>
                  </a:lnTo>
                  <a:lnTo>
                    <a:pt x="7020486" y="867082"/>
                  </a:lnTo>
                  <a:lnTo>
                    <a:pt x="10668" y="867082"/>
                  </a:lnTo>
                  <a:lnTo>
                    <a:pt x="4572" y="862510"/>
                  </a:lnTo>
                  <a:lnTo>
                    <a:pt x="10668" y="862510"/>
                  </a:lnTo>
                  <a:lnTo>
                    <a:pt x="10668" y="10668"/>
                  </a:lnTo>
                  <a:lnTo>
                    <a:pt x="4572" y="10668"/>
                  </a:lnTo>
                  <a:lnTo>
                    <a:pt x="10668" y="4572"/>
                  </a:lnTo>
                  <a:lnTo>
                    <a:pt x="7020486" y="4572"/>
                  </a:lnTo>
                  <a:lnTo>
                    <a:pt x="7020486" y="0"/>
                  </a:lnTo>
                  <a:close/>
                </a:path>
                <a:path w="7020559" h="871854">
                  <a:moveTo>
                    <a:pt x="10668" y="862510"/>
                  </a:moveTo>
                  <a:lnTo>
                    <a:pt x="4572" y="862510"/>
                  </a:lnTo>
                  <a:lnTo>
                    <a:pt x="10668" y="867082"/>
                  </a:lnTo>
                  <a:lnTo>
                    <a:pt x="10668" y="862510"/>
                  </a:lnTo>
                  <a:close/>
                </a:path>
                <a:path w="7020559" h="871854">
                  <a:moveTo>
                    <a:pt x="7009818" y="862510"/>
                  </a:moveTo>
                  <a:lnTo>
                    <a:pt x="10668" y="862510"/>
                  </a:lnTo>
                  <a:lnTo>
                    <a:pt x="10668" y="867082"/>
                  </a:lnTo>
                  <a:lnTo>
                    <a:pt x="7009818" y="867082"/>
                  </a:lnTo>
                  <a:lnTo>
                    <a:pt x="7009818" y="862510"/>
                  </a:lnTo>
                  <a:close/>
                </a:path>
                <a:path w="7020559" h="871854">
                  <a:moveTo>
                    <a:pt x="7009818" y="4572"/>
                  </a:moveTo>
                  <a:lnTo>
                    <a:pt x="7009818" y="867082"/>
                  </a:lnTo>
                  <a:lnTo>
                    <a:pt x="7014390" y="862510"/>
                  </a:lnTo>
                  <a:lnTo>
                    <a:pt x="7020486" y="862510"/>
                  </a:lnTo>
                  <a:lnTo>
                    <a:pt x="7020486" y="10668"/>
                  </a:lnTo>
                  <a:lnTo>
                    <a:pt x="7014390" y="10668"/>
                  </a:lnTo>
                  <a:lnTo>
                    <a:pt x="7009818" y="4572"/>
                  </a:lnTo>
                  <a:close/>
                </a:path>
                <a:path w="7020559" h="871854">
                  <a:moveTo>
                    <a:pt x="7020486" y="862510"/>
                  </a:moveTo>
                  <a:lnTo>
                    <a:pt x="7014390" y="862510"/>
                  </a:lnTo>
                  <a:lnTo>
                    <a:pt x="7009818" y="867082"/>
                  </a:lnTo>
                  <a:lnTo>
                    <a:pt x="7020486" y="867082"/>
                  </a:lnTo>
                  <a:lnTo>
                    <a:pt x="7020486" y="862510"/>
                  </a:lnTo>
                  <a:close/>
                </a:path>
                <a:path w="7020559" h="871854">
                  <a:moveTo>
                    <a:pt x="10668" y="4572"/>
                  </a:moveTo>
                  <a:lnTo>
                    <a:pt x="4572" y="10668"/>
                  </a:lnTo>
                  <a:lnTo>
                    <a:pt x="10668" y="10668"/>
                  </a:lnTo>
                  <a:lnTo>
                    <a:pt x="10668" y="4572"/>
                  </a:lnTo>
                  <a:close/>
                </a:path>
                <a:path w="7020559" h="871854">
                  <a:moveTo>
                    <a:pt x="7009818" y="4572"/>
                  </a:moveTo>
                  <a:lnTo>
                    <a:pt x="10668" y="4572"/>
                  </a:lnTo>
                  <a:lnTo>
                    <a:pt x="10668" y="10668"/>
                  </a:lnTo>
                  <a:lnTo>
                    <a:pt x="7009818" y="10668"/>
                  </a:lnTo>
                  <a:lnTo>
                    <a:pt x="7009818" y="4572"/>
                  </a:lnTo>
                  <a:close/>
                </a:path>
                <a:path w="7020559" h="871854">
                  <a:moveTo>
                    <a:pt x="7020486" y="4572"/>
                  </a:moveTo>
                  <a:lnTo>
                    <a:pt x="7009818" y="4572"/>
                  </a:lnTo>
                  <a:lnTo>
                    <a:pt x="7014390" y="10668"/>
                  </a:lnTo>
                  <a:lnTo>
                    <a:pt x="7020486" y="10668"/>
                  </a:lnTo>
                  <a:lnTo>
                    <a:pt x="7020486" y="4572"/>
                  </a:lnTo>
                  <a:close/>
                </a:path>
              </a:pathLst>
            </a:custGeom>
            <a:solidFill>
              <a:srgbClr val="CC0000"/>
            </a:solidFill>
          </p:spPr>
          <p:txBody>
            <a:bodyPr wrap="square" lIns="0" tIns="0" rIns="0" bIns="0" rtlCol="0"/>
            <a:lstStyle/>
            <a:p/>
          </p:txBody>
        </p:sp>
      </p:grpSp>
      <p:sp>
        <p:nvSpPr>
          <p:cNvPr id="66" name="object 66"/>
          <p:cNvSpPr txBox="1"/>
          <p:nvPr/>
        </p:nvSpPr>
        <p:spPr>
          <a:xfrm>
            <a:off x="1075864" y="6089398"/>
            <a:ext cx="5199380"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3265"/>
                </a:solidFill>
                <a:latin typeface="Arial"/>
                <a:cs typeface="Arial"/>
              </a:rPr>
              <a:t>In </a:t>
            </a:r>
            <a:r>
              <a:rPr dirty="0" sz="1600">
                <a:solidFill>
                  <a:srgbClr val="003265"/>
                </a:solidFill>
                <a:latin typeface="Arial"/>
                <a:cs typeface="Arial"/>
              </a:rPr>
              <a:t>conclusion, </a:t>
            </a:r>
            <a:r>
              <a:rPr dirty="0" sz="1600" spc="-5">
                <a:solidFill>
                  <a:srgbClr val="003265"/>
                </a:solidFill>
                <a:latin typeface="Arial"/>
                <a:cs typeface="Arial"/>
              </a:rPr>
              <a:t>they </a:t>
            </a:r>
            <a:r>
              <a:rPr dirty="0" sz="1600">
                <a:solidFill>
                  <a:srgbClr val="003265"/>
                </a:solidFill>
                <a:latin typeface="Arial"/>
                <a:cs typeface="Arial"/>
              </a:rPr>
              <a:t>falls </a:t>
            </a:r>
            <a:r>
              <a:rPr dirty="0" sz="1600" spc="-5">
                <a:solidFill>
                  <a:srgbClr val="003265"/>
                </a:solidFill>
                <a:latin typeface="Arial"/>
                <a:cs typeface="Arial"/>
              </a:rPr>
              <a:t>into four categories: Systems</a:t>
            </a:r>
            <a:r>
              <a:rPr dirty="0" sz="1600" spc="50">
                <a:solidFill>
                  <a:srgbClr val="003265"/>
                </a:solidFill>
                <a:latin typeface="Arial"/>
                <a:cs typeface="Arial"/>
              </a:rPr>
              <a:t> </a:t>
            </a:r>
            <a:r>
              <a:rPr dirty="0" sz="1600" spc="-5">
                <a:solidFill>
                  <a:srgbClr val="003265"/>
                </a:solidFill>
                <a:latin typeface="Arial"/>
                <a:cs typeface="Arial"/>
              </a:rPr>
              <a:t>that</a:t>
            </a:r>
            <a:endParaRPr sz="1600">
              <a:latin typeface="Arial"/>
              <a:cs typeface="Arial"/>
            </a:endParaRPr>
          </a:p>
        </p:txBody>
      </p:sp>
      <p:sp>
        <p:nvSpPr>
          <p:cNvPr id="67" name="object 67"/>
          <p:cNvSpPr txBox="1"/>
          <p:nvPr/>
        </p:nvSpPr>
        <p:spPr>
          <a:xfrm>
            <a:off x="1075864" y="6388084"/>
            <a:ext cx="6155055" cy="330835"/>
          </a:xfrm>
          <a:prstGeom prst="rect">
            <a:avLst/>
          </a:prstGeom>
        </p:spPr>
        <p:txBody>
          <a:bodyPr wrap="square" lIns="0" tIns="12700" rIns="0" bIns="0" rtlCol="0" vert="horz">
            <a:spAutoFit/>
          </a:bodyPr>
          <a:lstStyle/>
          <a:p>
            <a:pPr marL="12700">
              <a:lnSpc>
                <a:spcPct val="100000"/>
              </a:lnSpc>
              <a:spcBef>
                <a:spcPts val="100"/>
              </a:spcBef>
            </a:pPr>
            <a:r>
              <a:rPr dirty="0" sz="2000" spc="-5">
                <a:solidFill>
                  <a:srgbClr val="32CCCC"/>
                </a:solidFill>
                <a:latin typeface="Arial"/>
                <a:cs typeface="Arial"/>
              </a:rPr>
              <a:t>think </a:t>
            </a:r>
            <a:r>
              <a:rPr dirty="0" sz="2000">
                <a:solidFill>
                  <a:srgbClr val="32CCCC"/>
                </a:solidFill>
                <a:latin typeface="Arial"/>
                <a:cs typeface="Arial"/>
              </a:rPr>
              <a:t>like human</a:t>
            </a:r>
            <a:r>
              <a:rPr dirty="0" sz="1600">
                <a:solidFill>
                  <a:srgbClr val="32CCCC"/>
                </a:solidFill>
                <a:latin typeface="Arial"/>
                <a:cs typeface="Arial"/>
              </a:rPr>
              <a:t>, </a:t>
            </a:r>
            <a:r>
              <a:rPr dirty="0" sz="2000">
                <a:solidFill>
                  <a:srgbClr val="32CCCC"/>
                </a:solidFill>
                <a:latin typeface="Arial"/>
                <a:cs typeface="Arial"/>
              </a:rPr>
              <a:t>act like human</a:t>
            </a:r>
            <a:r>
              <a:rPr dirty="0" sz="1600">
                <a:solidFill>
                  <a:srgbClr val="003265"/>
                </a:solidFill>
                <a:latin typeface="Arial"/>
                <a:cs typeface="Arial"/>
              </a:rPr>
              <a:t>, </a:t>
            </a:r>
            <a:r>
              <a:rPr dirty="0" sz="2000" spc="-5">
                <a:solidFill>
                  <a:srgbClr val="0000FC"/>
                </a:solidFill>
                <a:latin typeface="Arial"/>
                <a:cs typeface="Arial"/>
              </a:rPr>
              <a:t>think rationally</a:t>
            </a:r>
            <a:r>
              <a:rPr dirty="0" sz="1600" spc="-5">
                <a:solidFill>
                  <a:srgbClr val="003265"/>
                </a:solidFill>
                <a:latin typeface="Arial"/>
                <a:cs typeface="Arial"/>
              </a:rPr>
              <a:t>, or</a:t>
            </a:r>
            <a:r>
              <a:rPr dirty="0" sz="1600" spc="-35">
                <a:solidFill>
                  <a:srgbClr val="003265"/>
                </a:solidFill>
                <a:latin typeface="Arial"/>
                <a:cs typeface="Arial"/>
              </a:rPr>
              <a:t> </a:t>
            </a:r>
            <a:r>
              <a:rPr dirty="0" sz="2000">
                <a:solidFill>
                  <a:srgbClr val="0000FC"/>
                </a:solidFill>
                <a:latin typeface="Arial"/>
                <a:cs typeface="Arial"/>
              </a:rPr>
              <a:t>act</a:t>
            </a:r>
            <a:endParaRPr sz="2000">
              <a:latin typeface="Arial"/>
              <a:cs typeface="Arial"/>
            </a:endParaRPr>
          </a:p>
        </p:txBody>
      </p:sp>
      <p:sp>
        <p:nvSpPr>
          <p:cNvPr id="68" name="object 68"/>
          <p:cNvSpPr txBox="1"/>
          <p:nvPr/>
        </p:nvSpPr>
        <p:spPr>
          <a:xfrm>
            <a:off x="1075855" y="6592276"/>
            <a:ext cx="1099820" cy="330835"/>
          </a:xfrm>
          <a:prstGeom prst="rect">
            <a:avLst/>
          </a:prstGeom>
        </p:spPr>
        <p:txBody>
          <a:bodyPr wrap="square" lIns="0" tIns="12700" rIns="0" bIns="0" rtlCol="0" vert="horz">
            <a:spAutoFit/>
          </a:bodyPr>
          <a:lstStyle/>
          <a:p>
            <a:pPr marL="12700">
              <a:lnSpc>
                <a:spcPct val="100000"/>
              </a:lnSpc>
              <a:spcBef>
                <a:spcPts val="100"/>
              </a:spcBef>
            </a:pPr>
            <a:r>
              <a:rPr dirty="0" sz="2000" spc="-5">
                <a:solidFill>
                  <a:srgbClr val="0000FC"/>
                </a:solidFill>
                <a:latin typeface="Arial"/>
                <a:cs typeface="Arial"/>
              </a:rPr>
              <a:t>rationally</a:t>
            </a:r>
            <a:r>
              <a:rPr dirty="0" sz="1600" spc="-5">
                <a:solidFill>
                  <a:srgbClr val="003265"/>
                </a:solidFill>
                <a:latin typeface="Arial"/>
                <a:cs typeface="Arial"/>
              </a:rPr>
              <a:t>.</a:t>
            </a:r>
            <a:endParaRPr sz="1600">
              <a:latin typeface="Arial"/>
              <a:cs typeface="Arial"/>
            </a:endParaRPr>
          </a:p>
        </p:txBody>
      </p:sp>
      <p:grpSp>
        <p:nvGrpSpPr>
          <p:cNvPr id="69" name="object 69"/>
          <p:cNvGrpSpPr/>
          <p:nvPr/>
        </p:nvGrpSpPr>
        <p:grpSpPr>
          <a:xfrm>
            <a:off x="686263" y="6629363"/>
            <a:ext cx="222885" cy="469900"/>
            <a:chOff x="686263" y="6629363"/>
            <a:chExt cx="222885" cy="469900"/>
          </a:xfrm>
        </p:grpSpPr>
        <p:sp>
          <p:nvSpPr>
            <p:cNvPr id="70" name="object 70"/>
            <p:cNvSpPr/>
            <p:nvPr/>
          </p:nvSpPr>
          <p:spPr>
            <a:xfrm>
              <a:off x="774643" y="7030142"/>
              <a:ext cx="45719" cy="62483"/>
            </a:xfrm>
            <a:prstGeom prst="rect">
              <a:avLst/>
            </a:prstGeom>
            <a:blipFill>
              <a:blip r:embed="rId2" cstate="print"/>
              <a:stretch>
                <a:fillRect/>
              </a:stretch>
            </a:blipFill>
          </p:spPr>
          <p:txBody>
            <a:bodyPr wrap="square" lIns="0" tIns="0" rIns="0" bIns="0" rtlCol="0"/>
            <a:lstStyle/>
            <a:p/>
          </p:txBody>
        </p:sp>
        <p:sp>
          <p:nvSpPr>
            <p:cNvPr id="71" name="object 71"/>
            <p:cNvSpPr/>
            <p:nvPr/>
          </p:nvSpPr>
          <p:spPr>
            <a:xfrm>
              <a:off x="692359" y="6635459"/>
              <a:ext cx="210290" cy="347438"/>
            </a:xfrm>
            <a:prstGeom prst="rect">
              <a:avLst/>
            </a:prstGeom>
            <a:blipFill>
              <a:blip r:embed="rId3" cstate="print"/>
              <a:stretch>
                <a:fillRect/>
              </a:stretch>
            </a:blipFill>
          </p:spPr>
          <p:txBody>
            <a:bodyPr wrap="square" lIns="0" tIns="0" rIns="0" bIns="0" rtlCol="0"/>
            <a:lstStyle/>
            <a:p/>
          </p:txBody>
        </p:sp>
        <p:sp>
          <p:nvSpPr>
            <p:cNvPr id="72" name="object 72"/>
            <p:cNvSpPr/>
            <p:nvPr/>
          </p:nvSpPr>
          <p:spPr>
            <a:xfrm>
              <a:off x="686263" y="6629363"/>
              <a:ext cx="222885" cy="469900"/>
            </a:xfrm>
            <a:custGeom>
              <a:avLst/>
              <a:gdLst/>
              <a:ahLst/>
              <a:cxnLst/>
              <a:rect l="l" t="t" r="r" b="b"/>
              <a:pathLst>
                <a:path w="222884" h="469900">
                  <a:moveTo>
                    <a:pt x="137147" y="394682"/>
                  </a:moveTo>
                  <a:lnTo>
                    <a:pt x="85331" y="394682"/>
                  </a:lnTo>
                  <a:lnTo>
                    <a:pt x="82283" y="397730"/>
                  </a:lnTo>
                  <a:lnTo>
                    <a:pt x="82283" y="467834"/>
                  </a:lnTo>
                  <a:lnTo>
                    <a:pt x="85331" y="469358"/>
                  </a:lnTo>
                  <a:lnTo>
                    <a:pt x="137147" y="469358"/>
                  </a:lnTo>
                  <a:lnTo>
                    <a:pt x="140195" y="467834"/>
                  </a:lnTo>
                  <a:lnTo>
                    <a:pt x="140195" y="463262"/>
                  </a:lnTo>
                  <a:lnTo>
                    <a:pt x="94475" y="463262"/>
                  </a:lnTo>
                  <a:lnTo>
                    <a:pt x="88379" y="457166"/>
                  </a:lnTo>
                  <a:lnTo>
                    <a:pt x="94475" y="457166"/>
                  </a:lnTo>
                  <a:lnTo>
                    <a:pt x="94475" y="406874"/>
                  </a:lnTo>
                  <a:lnTo>
                    <a:pt x="88379" y="406874"/>
                  </a:lnTo>
                  <a:lnTo>
                    <a:pt x="94475" y="400778"/>
                  </a:lnTo>
                  <a:lnTo>
                    <a:pt x="140195" y="400778"/>
                  </a:lnTo>
                  <a:lnTo>
                    <a:pt x="140195" y="397730"/>
                  </a:lnTo>
                  <a:lnTo>
                    <a:pt x="137147" y="394682"/>
                  </a:lnTo>
                  <a:close/>
                </a:path>
                <a:path w="222884" h="469900">
                  <a:moveTo>
                    <a:pt x="94475" y="457166"/>
                  </a:moveTo>
                  <a:lnTo>
                    <a:pt x="88379" y="457166"/>
                  </a:lnTo>
                  <a:lnTo>
                    <a:pt x="94475" y="463262"/>
                  </a:lnTo>
                  <a:lnTo>
                    <a:pt x="94475" y="457166"/>
                  </a:lnTo>
                  <a:close/>
                </a:path>
                <a:path w="222884" h="469900">
                  <a:moveTo>
                    <a:pt x="128003" y="457166"/>
                  </a:moveTo>
                  <a:lnTo>
                    <a:pt x="94475" y="457166"/>
                  </a:lnTo>
                  <a:lnTo>
                    <a:pt x="94475" y="463262"/>
                  </a:lnTo>
                  <a:lnTo>
                    <a:pt x="128003" y="463262"/>
                  </a:lnTo>
                  <a:lnTo>
                    <a:pt x="128003" y="457166"/>
                  </a:lnTo>
                  <a:close/>
                </a:path>
                <a:path w="222884" h="469900">
                  <a:moveTo>
                    <a:pt x="128003" y="400778"/>
                  </a:moveTo>
                  <a:lnTo>
                    <a:pt x="128003" y="463262"/>
                  </a:lnTo>
                  <a:lnTo>
                    <a:pt x="134099" y="457166"/>
                  </a:lnTo>
                  <a:lnTo>
                    <a:pt x="140195" y="457166"/>
                  </a:lnTo>
                  <a:lnTo>
                    <a:pt x="140195" y="406874"/>
                  </a:lnTo>
                  <a:lnTo>
                    <a:pt x="134099" y="406874"/>
                  </a:lnTo>
                  <a:lnTo>
                    <a:pt x="128003" y="400778"/>
                  </a:lnTo>
                  <a:close/>
                </a:path>
                <a:path w="222884" h="469900">
                  <a:moveTo>
                    <a:pt x="140195" y="457166"/>
                  </a:moveTo>
                  <a:lnTo>
                    <a:pt x="134099" y="457166"/>
                  </a:lnTo>
                  <a:lnTo>
                    <a:pt x="128003" y="463262"/>
                  </a:lnTo>
                  <a:lnTo>
                    <a:pt x="140195" y="463262"/>
                  </a:lnTo>
                  <a:lnTo>
                    <a:pt x="140195" y="457166"/>
                  </a:lnTo>
                  <a:close/>
                </a:path>
                <a:path w="222884" h="469900">
                  <a:moveTo>
                    <a:pt x="94475" y="400778"/>
                  </a:moveTo>
                  <a:lnTo>
                    <a:pt x="88379" y="406874"/>
                  </a:lnTo>
                  <a:lnTo>
                    <a:pt x="94475" y="406874"/>
                  </a:lnTo>
                  <a:lnTo>
                    <a:pt x="94475" y="400778"/>
                  </a:lnTo>
                  <a:close/>
                </a:path>
                <a:path w="222884" h="469900">
                  <a:moveTo>
                    <a:pt x="128003" y="400778"/>
                  </a:moveTo>
                  <a:lnTo>
                    <a:pt x="94475" y="400778"/>
                  </a:lnTo>
                  <a:lnTo>
                    <a:pt x="94475" y="406874"/>
                  </a:lnTo>
                  <a:lnTo>
                    <a:pt x="128003" y="406874"/>
                  </a:lnTo>
                  <a:lnTo>
                    <a:pt x="128003" y="400778"/>
                  </a:lnTo>
                  <a:close/>
                </a:path>
                <a:path w="222884" h="469900">
                  <a:moveTo>
                    <a:pt x="140195" y="400778"/>
                  </a:moveTo>
                  <a:lnTo>
                    <a:pt x="128003" y="400778"/>
                  </a:lnTo>
                  <a:lnTo>
                    <a:pt x="134099" y="406874"/>
                  </a:lnTo>
                  <a:lnTo>
                    <a:pt x="140195" y="406874"/>
                  </a:lnTo>
                  <a:lnTo>
                    <a:pt x="140195" y="400778"/>
                  </a:lnTo>
                  <a:close/>
                </a:path>
                <a:path w="222884" h="469900">
                  <a:moveTo>
                    <a:pt x="172698" y="91427"/>
                  </a:moveTo>
                  <a:lnTo>
                    <a:pt x="159998" y="91427"/>
                  </a:lnTo>
                  <a:lnTo>
                    <a:pt x="164570" y="105143"/>
                  </a:lnTo>
                  <a:lnTo>
                    <a:pt x="167618" y="111239"/>
                  </a:lnTo>
                  <a:lnTo>
                    <a:pt x="169142" y="118859"/>
                  </a:lnTo>
                  <a:lnTo>
                    <a:pt x="169142" y="147815"/>
                  </a:lnTo>
                  <a:lnTo>
                    <a:pt x="166094" y="153911"/>
                  </a:lnTo>
                  <a:lnTo>
                    <a:pt x="164570" y="161531"/>
                  </a:lnTo>
                  <a:lnTo>
                    <a:pt x="161522" y="169151"/>
                  </a:lnTo>
                  <a:lnTo>
                    <a:pt x="155435" y="178295"/>
                  </a:lnTo>
                  <a:lnTo>
                    <a:pt x="147815" y="188963"/>
                  </a:lnTo>
                  <a:lnTo>
                    <a:pt x="138671" y="202679"/>
                  </a:lnTo>
                  <a:lnTo>
                    <a:pt x="129527" y="211811"/>
                  </a:lnTo>
                  <a:lnTo>
                    <a:pt x="117335" y="230099"/>
                  </a:lnTo>
                  <a:lnTo>
                    <a:pt x="111239" y="237719"/>
                  </a:lnTo>
                  <a:lnTo>
                    <a:pt x="102095" y="251435"/>
                  </a:lnTo>
                  <a:lnTo>
                    <a:pt x="89903" y="284963"/>
                  </a:lnTo>
                  <a:lnTo>
                    <a:pt x="86855" y="301727"/>
                  </a:lnTo>
                  <a:lnTo>
                    <a:pt x="86855" y="316967"/>
                  </a:lnTo>
                  <a:lnTo>
                    <a:pt x="85331" y="323063"/>
                  </a:lnTo>
                  <a:lnTo>
                    <a:pt x="85331" y="356582"/>
                  </a:lnTo>
                  <a:lnTo>
                    <a:pt x="88379" y="359630"/>
                  </a:lnTo>
                  <a:lnTo>
                    <a:pt x="132575" y="359630"/>
                  </a:lnTo>
                  <a:lnTo>
                    <a:pt x="135623" y="356582"/>
                  </a:lnTo>
                  <a:lnTo>
                    <a:pt x="135623" y="353534"/>
                  </a:lnTo>
                  <a:lnTo>
                    <a:pt x="97523" y="353534"/>
                  </a:lnTo>
                  <a:lnTo>
                    <a:pt x="91427" y="347447"/>
                  </a:lnTo>
                  <a:lnTo>
                    <a:pt x="97523" y="347447"/>
                  </a:lnTo>
                  <a:lnTo>
                    <a:pt x="97523" y="323063"/>
                  </a:lnTo>
                  <a:lnTo>
                    <a:pt x="99047" y="316967"/>
                  </a:lnTo>
                  <a:lnTo>
                    <a:pt x="99047" y="301727"/>
                  </a:lnTo>
                  <a:lnTo>
                    <a:pt x="102095" y="286487"/>
                  </a:lnTo>
                  <a:lnTo>
                    <a:pt x="121907" y="243815"/>
                  </a:lnTo>
                  <a:lnTo>
                    <a:pt x="147815" y="210287"/>
                  </a:lnTo>
                  <a:lnTo>
                    <a:pt x="158474" y="196583"/>
                  </a:lnTo>
                  <a:lnTo>
                    <a:pt x="166094" y="185915"/>
                  </a:lnTo>
                  <a:lnTo>
                    <a:pt x="172190" y="175247"/>
                  </a:lnTo>
                  <a:lnTo>
                    <a:pt x="175238" y="166103"/>
                  </a:lnTo>
                  <a:lnTo>
                    <a:pt x="178286" y="158483"/>
                  </a:lnTo>
                  <a:lnTo>
                    <a:pt x="179810" y="149339"/>
                  </a:lnTo>
                  <a:lnTo>
                    <a:pt x="181334" y="141719"/>
                  </a:lnTo>
                  <a:lnTo>
                    <a:pt x="181334" y="117335"/>
                  </a:lnTo>
                  <a:lnTo>
                    <a:pt x="179810" y="109715"/>
                  </a:lnTo>
                  <a:lnTo>
                    <a:pt x="176762" y="100571"/>
                  </a:lnTo>
                  <a:lnTo>
                    <a:pt x="172698" y="91427"/>
                  </a:lnTo>
                  <a:close/>
                </a:path>
                <a:path w="222884" h="469900">
                  <a:moveTo>
                    <a:pt x="97523" y="347447"/>
                  </a:moveTo>
                  <a:lnTo>
                    <a:pt x="91427" y="347447"/>
                  </a:lnTo>
                  <a:lnTo>
                    <a:pt x="97523" y="353534"/>
                  </a:lnTo>
                  <a:lnTo>
                    <a:pt x="97523" y="347447"/>
                  </a:lnTo>
                  <a:close/>
                </a:path>
                <a:path w="222884" h="469900">
                  <a:moveTo>
                    <a:pt x="123431" y="347447"/>
                  </a:moveTo>
                  <a:lnTo>
                    <a:pt x="97523" y="347447"/>
                  </a:lnTo>
                  <a:lnTo>
                    <a:pt x="97523" y="353534"/>
                  </a:lnTo>
                  <a:lnTo>
                    <a:pt x="123431" y="353534"/>
                  </a:lnTo>
                  <a:lnTo>
                    <a:pt x="123431" y="347447"/>
                  </a:lnTo>
                  <a:close/>
                </a:path>
                <a:path w="222884" h="469900">
                  <a:moveTo>
                    <a:pt x="158985" y="12192"/>
                  </a:moveTo>
                  <a:lnTo>
                    <a:pt x="112763" y="12192"/>
                  </a:lnTo>
                  <a:lnTo>
                    <a:pt x="123431" y="13716"/>
                  </a:lnTo>
                  <a:lnTo>
                    <a:pt x="132575" y="15240"/>
                  </a:lnTo>
                  <a:lnTo>
                    <a:pt x="175238" y="38100"/>
                  </a:lnTo>
                  <a:lnTo>
                    <a:pt x="199622" y="73139"/>
                  </a:lnTo>
                  <a:lnTo>
                    <a:pt x="210290" y="117335"/>
                  </a:lnTo>
                  <a:lnTo>
                    <a:pt x="210290" y="141719"/>
                  </a:lnTo>
                  <a:lnTo>
                    <a:pt x="208766" y="153911"/>
                  </a:lnTo>
                  <a:lnTo>
                    <a:pt x="202670" y="178295"/>
                  </a:lnTo>
                  <a:lnTo>
                    <a:pt x="196574" y="190487"/>
                  </a:lnTo>
                  <a:lnTo>
                    <a:pt x="193526" y="198107"/>
                  </a:lnTo>
                  <a:lnTo>
                    <a:pt x="188954" y="205715"/>
                  </a:lnTo>
                  <a:lnTo>
                    <a:pt x="182858" y="213335"/>
                  </a:lnTo>
                  <a:lnTo>
                    <a:pt x="170666" y="231623"/>
                  </a:lnTo>
                  <a:lnTo>
                    <a:pt x="163046" y="240767"/>
                  </a:lnTo>
                  <a:lnTo>
                    <a:pt x="150863" y="254483"/>
                  </a:lnTo>
                  <a:lnTo>
                    <a:pt x="143243" y="268199"/>
                  </a:lnTo>
                  <a:lnTo>
                    <a:pt x="126479" y="307823"/>
                  </a:lnTo>
                  <a:lnTo>
                    <a:pt x="126479" y="315443"/>
                  </a:lnTo>
                  <a:lnTo>
                    <a:pt x="124955" y="323063"/>
                  </a:lnTo>
                  <a:lnTo>
                    <a:pt x="124955" y="332207"/>
                  </a:lnTo>
                  <a:lnTo>
                    <a:pt x="123431" y="342875"/>
                  </a:lnTo>
                  <a:lnTo>
                    <a:pt x="123431" y="353534"/>
                  </a:lnTo>
                  <a:lnTo>
                    <a:pt x="129527" y="347447"/>
                  </a:lnTo>
                  <a:lnTo>
                    <a:pt x="135623" y="347447"/>
                  </a:lnTo>
                  <a:lnTo>
                    <a:pt x="135623" y="342875"/>
                  </a:lnTo>
                  <a:lnTo>
                    <a:pt x="137147" y="333731"/>
                  </a:lnTo>
                  <a:lnTo>
                    <a:pt x="137147" y="316967"/>
                  </a:lnTo>
                  <a:lnTo>
                    <a:pt x="138671" y="309347"/>
                  </a:lnTo>
                  <a:lnTo>
                    <a:pt x="140195" y="303251"/>
                  </a:lnTo>
                  <a:lnTo>
                    <a:pt x="141719" y="298679"/>
                  </a:lnTo>
                  <a:lnTo>
                    <a:pt x="141719" y="294107"/>
                  </a:lnTo>
                  <a:lnTo>
                    <a:pt x="146291" y="284963"/>
                  </a:lnTo>
                  <a:lnTo>
                    <a:pt x="152387" y="274295"/>
                  </a:lnTo>
                  <a:lnTo>
                    <a:pt x="161522" y="262103"/>
                  </a:lnTo>
                  <a:lnTo>
                    <a:pt x="172190" y="248387"/>
                  </a:lnTo>
                  <a:lnTo>
                    <a:pt x="179810" y="237719"/>
                  </a:lnTo>
                  <a:lnTo>
                    <a:pt x="187430" y="228575"/>
                  </a:lnTo>
                  <a:lnTo>
                    <a:pt x="193526" y="220955"/>
                  </a:lnTo>
                  <a:lnTo>
                    <a:pt x="198098" y="211811"/>
                  </a:lnTo>
                  <a:lnTo>
                    <a:pt x="204194" y="204203"/>
                  </a:lnTo>
                  <a:lnTo>
                    <a:pt x="207242" y="196583"/>
                  </a:lnTo>
                  <a:lnTo>
                    <a:pt x="211814" y="188963"/>
                  </a:lnTo>
                  <a:lnTo>
                    <a:pt x="213338" y="182867"/>
                  </a:lnTo>
                  <a:lnTo>
                    <a:pt x="217910" y="169151"/>
                  </a:lnTo>
                  <a:lnTo>
                    <a:pt x="220958" y="155435"/>
                  </a:lnTo>
                  <a:lnTo>
                    <a:pt x="222482" y="143243"/>
                  </a:lnTo>
                  <a:lnTo>
                    <a:pt x="222482" y="115811"/>
                  </a:lnTo>
                  <a:lnTo>
                    <a:pt x="210290" y="67043"/>
                  </a:lnTo>
                  <a:lnTo>
                    <a:pt x="198098" y="47244"/>
                  </a:lnTo>
                  <a:lnTo>
                    <a:pt x="192002" y="38100"/>
                  </a:lnTo>
                  <a:lnTo>
                    <a:pt x="175238" y="21336"/>
                  </a:lnTo>
                  <a:lnTo>
                    <a:pt x="166094" y="15240"/>
                  </a:lnTo>
                  <a:lnTo>
                    <a:pt x="158985" y="12192"/>
                  </a:lnTo>
                  <a:close/>
                </a:path>
                <a:path w="222884" h="469900">
                  <a:moveTo>
                    <a:pt x="135623" y="347447"/>
                  </a:moveTo>
                  <a:lnTo>
                    <a:pt x="129527" y="347447"/>
                  </a:lnTo>
                  <a:lnTo>
                    <a:pt x="123431" y="353534"/>
                  </a:lnTo>
                  <a:lnTo>
                    <a:pt x="135623" y="353534"/>
                  </a:lnTo>
                  <a:lnTo>
                    <a:pt x="135623" y="347447"/>
                  </a:lnTo>
                  <a:close/>
                </a:path>
                <a:path w="222884" h="469900">
                  <a:moveTo>
                    <a:pt x="111239" y="0"/>
                  </a:moveTo>
                  <a:lnTo>
                    <a:pt x="68567" y="10668"/>
                  </a:lnTo>
                  <a:lnTo>
                    <a:pt x="35039" y="36576"/>
                  </a:lnTo>
                  <a:lnTo>
                    <a:pt x="16751" y="68567"/>
                  </a:lnTo>
                  <a:lnTo>
                    <a:pt x="12192" y="79235"/>
                  </a:lnTo>
                  <a:lnTo>
                    <a:pt x="7620" y="92951"/>
                  </a:lnTo>
                  <a:lnTo>
                    <a:pt x="4572" y="106667"/>
                  </a:lnTo>
                  <a:lnTo>
                    <a:pt x="3048" y="120383"/>
                  </a:lnTo>
                  <a:lnTo>
                    <a:pt x="0" y="135623"/>
                  </a:lnTo>
                  <a:lnTo>
                    <a:pt x="0" y="138671"/>
                  </a:lnTo>
                  <a:lnTo>
                    <a:pt x="3048" y="141719"/>
                  </a:lnTo>
                  <a:lnTo>
                    <a:pt x="6096" y="143243"/>
                  </a:lnTo>
                  <a:lnTo>
                    <a:pt x="47231" y="149339"/>
                  </a:lnTo>
                  <a:lnTo>
                    <a:pt x="50279" y="149339"/>
                  </a:lnTo>
                  <a:lnTo>
                    <a:pt x="53327" y="146291"/>
                  </a:lnTo>
                  <a:lnTo>
                    <a:pt x="53327" y="143243"/>
                  </a:lnTo>
                  <a:lnTo>
                    <a:pt x="53545" y="141719"/>
                  </a:lnTo>
                  <a:lnTo>
                    <a:pt x="41135" y="141719"/>
                  </a:lnTo>
                  <a:lnTo>
                    <a:pt x="41788" y="137147"/>
                  </a:lnTo>
                  <a:lnTo>
                    <a:pt x="12192" y="137147"/>
                  </a:lnTo>
                  <a:lnTo>
                    <a:pt x="7620" y="131051"/>
                  </a:lnTo>
                  <a:lnTo>
                    <a:pt x="13411" y="131051"/>
                  </a:lnTo>
                  <a:lnTo>
                    <a:pt x="15240" y="121907"/>
                  </a:lnTo>
                  <a:lnTo>
                    <a:pt x="16751" y="108191"/>
                  </a:lnTo>
                  <a:lnTo>
                    <a:pt x="22847" y="83807"/>
                  </a:lnTo>
                  <a:lnTo>
                    <a:pt x="27419" y="71615"/>
                  </a:lnTo>
                  <a:lnTo>
                    <a:pt x="33515" y="62471"/>
                  </a:lnTo>
                  <a:lnTo>
                    <a:pt x="38087" y="53340"/>
                  </a:lnTo>
                  <a:lnTo>
                    <a:pt x="44183" y="44196"/>
                  </a:lnTo>
                  <a:lnTo>
                    <a:pt x="51803" y="36576"/>
                  </a:lnTo>
                  <a:lnTo>
                    <a:pt x="67043" y="24384"/>
                  </a:lnTo>
                  <a:lnTo>
                    <a:pt x="74663" y="21336"/>
                  </a:lnTo>
                  <a:lnTo>
                    <a:pt x="83807" y="16764"/>
                  </a:lnTo>
                  <a:lnTo>
                    <a:pt x="102095" y="13716"/>
                  </a:lnTo>
                  <a:lnTo>
                    <a:pt x="112763" y="12192"/>
                  </a:lnTo>
                  <a:lnTo>
                    <a:pt x="158985" y="12192"/>
                  </a:lnTo>
                  <a:lnTo>
                    <a:pt x="144767" y="6096"/>
                  </a:lnTo>
                  <a:lnTo>
                    <a:pt x="134099" y="3048"/>
                  </a:lnTo>
                  <a:lnTo>
                    <a:pt x="123431" y="1524"/>
                  </a:lnTo>
                  <a:lnTo>
                    <a:pt x="111239" y="0"/>
                  </a:lnTo>
                  <a:close/>
                </a:path>
                <a:path w="222884" h="469900">
                  <a:moveTo>
                    <a:pt x="41933" y="136136"/>
                  </a:moveTo>
                  <a:lnTo>
                    <a:pt x="41135" y="141719"/>
                  </a:lnTo>
                  <a:lnTo>
                    <a:pt x="48755" y="137147"/>
                  </a:lnTo>
                  <a:lnTo>
                    <a:pt x="41933" y="136136"/>
                  </a:lnTo>
                  <a:close/>
                </a:path>
                <a:path w="222884" h="469900">
                  <a:moveTo>
                    <a:pt x="126479" y="47244"/>
                  </a:moveTo>
                  <a:lnTo>
                    <a:pt x="99047" y="47244"/>
                  </a:lnTo>
                  <a:lnTo>
                    <a:pt x="91427" y="50292"/>
                  </a:lnTo>
                  <a:lnTo>
                    <a:pt x="85331" y="51816"/>
                  </a:lnTo>
                  <a:lnTo>
                    <a:pt x="80759" y="56388"/>
                  </a:lnTo>
                  <a:lnTo>
                    <a:pt x="74663" y="60960"/>
                  </a:lnTo>
                  <a:lnTo>
                    <a:pt x="70091" y="65519"/>
                  </a:lnTo>
                  <a:lnTo>
                    <a:pt x="50279" y="100571"/>
                  </a:lnTo>
                  <a:lnTo>
                    <a:pt x="45707" y="120383"/>
                  </a:lnTo>
                  <a:lnTo>
                    <a:pt x="42659" y="131051"/>
                  </a:lnTo>
                  <a:lnTo>
                    <a:pt x="41933" y="136136"/>
                  </a:lnTo>
                  <a:lnTo>
                    <a:pt x="48755" y="137147"/>
                  </a:lnTo>
                  <a:lnTo>
                    <a:pt x="41135" y="141719"/>
                  </a:lnTo>
                  <a:lnTo>
                    <a:pt x="53545" y="141719"/>
                  </a:lnTo>
                  <a:lnTo>
                    <a:pt x="54851" y="132575"/>
                  </a:lnTo>
                  <a:lnTo>
                    <a:pt x="57899" y="123431"/>
                  </a:lnTo>
                  <a:lnTo>
                    <a:pt x="59423" y="114287"/>
                  </a:lnTo>
                  <a:lnTo>
                    <a:pt x="62471" y="105143"/>
                  </a:lnTo>
                  <a:lnTo>
                    <a:pt x="63995" y="97523"/>
                  </a:lnTo>
                  <a:lnTo>
                    <a:pt x="67043" y="89903"/>
                  </a:lnTo>
                  <a:lnTo>
                    <a:pt x="70091" y="83807"/>
                  </a:lnTo>
                  <a:lnTo>
                    <a:pt x="74663" y="79235"/>
                  </a:lnTo>
                  <a:lnTo>
                    <a:pt x="77711" y="74663"/>
                  </a:lnTo>
                  <a:lnTo>
                    <a:pt x="82283" y="70091"/>
                  </a:lnTo>
                  <a:lnTo>
                    <a:pt x="95999" y="60960"/>
                  </a:lnTo>
                  <a:lnTo>
                    <a:pt x="100571" y="59436"/>
                  </a:lnTo>
                  <a:lnTo>
                    <a:pt x="106667" y="59436"/>
                  </a:lnTo>
                  <a:lnTo>
                    <a:pt x="112763" y="57912"/>
                  </a:lnTo>
                  <a:lnTo>
                    <a:pt x="148323" y="57912"/>
                  </a:lnTo>
                  <a:lnTo>
                    <a:pt x="146291" y="56388"/>
                  </a:lnTo>
                  <a:lnTo>
                    <a:pt x="134099" y="50292"/>
                  </a:lnTo>
                  <a:lnTo>
                    <a:pt x="126479" y="47244"/>
                  </a:lnTo>
                  <a:close/>
                </a:path>
                <a:path w="222884" h="469900">
                  <a:moveTo>
                    <a:pt x="7620" y="131051"/>
                  </a:moveTo>
                  <a:lnTo>
                    <a:pt x="12192" y="137147"/>
                  </a:lnTo>
                  <a:lnTo>
                    <a:pt x="13244" y="131885"/>
                  </a:lnTo>
                  <a:lnTo>
                    <a:pt x="7620" y="131051"/>
                  </a:lnTo>
                  <a:close/>
                </a:path>
                <a:path w="222884" h="469900">
                  <a:moveTo>
                    <a:pt x="13244" y="131885"/>
                  </a:moveTo>
                  <a:lnTo>
                    <a:pt x="12192" y="137147"/>
                  </a:lnTo>
                  <a:lnTo>
                    <a:pt x="41788" y="137147"/>
                  </a:lnTo>
                  <a:lnTo>
                    <a:pt x="41933" y="136136"/>
                  </a:lnTo>
                  <a:lnTo>
                    <a:pt x="13244" y="131885"/>
                  </a:lnTo>
                  <a:close/>
                </a:path>
                <a:path w="222884" h="469900">
                  <a:moveTo>
                    <a:pt x="13411" y="131051"/>
                  </a:moveTo>
                  <a:lnTo>
                    <a:pt x="7620" y="131051"/>
                  </a:lnTo>
                  <a:lnTo>
                    <a:pt x="13244" y="131885"/>
                  </a:lnTo>
                  <a:lnTo>
                    <a:pt x="13411" y="131051"/>
                  </a:lnTo>
                  <a:close/>
                </a:path>
                <a:path w="222884" h="469900">
                  <a:moveTo>
                    <a:pt x="148323" y="57912"/>
                  </a:moveTo>
                  <a:lnTo>
                    <a:pt x="117335" y="57912"/>
                  </a:lnTo>
                  <a:lnTo>
                    <a:pt x="123431" y="59436"/>
                  </a:lnTo>
                  <a:lnTo>
                    <a:pt x="128003" y="60960"/>
                  </a:lnTo>
                  <a:lnTo>
                    <a:pt x="134099" y="63995"/>
                  </a:lnTo>
                  <a:lnTo>
                    <a:pt x="143243" y="70091"/>
                  </a:lnTo>
                  <a:lnTo>
                    <a:pt x="152387" y="79235"/>
                  </a:lnTo>
                  <a:lnTo>
                    <a:pt x="159998" y="92951"/>
                  </a:lnTo>
                  <a:lnTo>
                    <a:pt x="159998" y="91427"/>
                  </a:lnTo>
                  <a:lnTo>
                    <a:pt x="172698" y="91427"/>
                  </a:lnTo>
                  <a:lnTo>
                    <a:pt x="170666" y="86855"/>
                  </a:lnTo>
                  <a:lnTo>
                    <a:pt x="170666" y="85331"/>
                  </a:lnTo>
                  <a:lnTo>
                    <a:pt x="163046" y="73139"/>
                  </a:lnTo>
                  <a:lnTo>
                    <a:pt x="156959" y="67043"/>
                  </a:lnTo>
                  <a:lnTo>
                    <a:pt x="152387" y="60960"/>
                  </a:lnTo>
                  <a:lnTo>
                    <a:pt x="148323" y="57912"/>
                  </a:lnTo>
                  <a:close/>
                </a:path>
                <a:path w="222884" h="469900">
                  <a:moveTo>
                    <a:pt x="112763" y="45720"/>
                  </a:moveTo>
                  <a:lnTo>
                    <a:pt x="105143" y="47244"/>
                  </a:lnTo>
                  <a:lnTo>
                    <a:pt x="120383" y="47244"/>
                  </a:lnTo>
                  <a:lnTo>
                    <a:pt x="112763" y="45720"/>
                  </a:lnTo>
                  <a:close/>
                </a:path>
              </a:pathLst>
            </a:custGeom>
            <a:solidFill>
              <a:srgbClr val="EAEAEA"/>
            </a:solidFill>
          </p:spPr>
          <p:txBody>
            <a:bodyPr wrap="square" lIns="0" tIns="0" rIns="0" bIns="0" rtlCol="0"/>
            <a:lstStyle/>
            <a:p/>
          </p:txBody>
        </p:sp>
        <p:sp>
          <p:nvSpPr>
            <p:cNvPr id="73" name="object 73"/>
            <p:cNvSpPr/>
            <p:nvPr/>
          </p:nvSpPr>
          <p:spPr>
            <a:xfrm>
              <a:off x="774643" y="7030142"/>
              <a:ext cx="45719" cy="62483"/>
            </a:xfrm>
            <a:prstGeom prst="rect">
              <a:avLst/>
            </a:prstGeom>
            <a:blipFill>
              <a:blip r:embed="rId2" cstate="print"/>
              <a:stretch>
                <a:fillRect/>
              </a:stretch>
            </a:blipFill>
          </p:spPr>
          <p:txBody>
            <a:bodyPr wrap="square" lIns="0" tIns="0" rIns="0" bIns="0" rtlCol="0"/>
            <a:lstStyle/>
            <a:p/>
          </p:txBody>
        </p:sp>
        <p:sp>
          <p:nvSpPr>
            <p:cNvPr id="74" name="object 74"/>
            <p:cNvSpPr/>
            <p:nvPr/>
          </p:nvSpPr>
          <p:spPr>
            <a:xfrm>
              <a:off x="692359" y="6635459"/>
              <a:ext cx="210290" cy="347438"/>
            </a:xfrm>
            <a:prstGeom prst="rect">
              <a:avLst/>
            </a:prstGeom>
            <a:blipFill>
              <a:blip r:embed="rId4" cstate="print"/>
              <a:stretch>
                <a:fillRect/>
              </a:stretch>
            </a:blipFill>
          </p:spPr>
          <p:txBody>
            <a:bodyPr wrap="square" lIns="0" tIns="0" rIns="0" bIns="0" rtlCol="0"/>
            <a:lstStyle/>
            <a:p/>
          </p:txBody>
        </p:sp>
        <p:sp>
          <p:nvSpPr>
            <p:cNvPr id="75" name="object 75"/>
            <p:cNvSpPr/>
            <p:nvPr/>
          </p:nvSpPr>
          <p:spPr>
            <a:xfrm>
              <a:off x="686263" y="6629363"/>
              <a:ext cx="222885" cy="469900"/>
            </a:xfrm>
            <a:custGeom>
              <a:avLst/>
              <a:gdLst/>
              <a:ahLst/>
              <a:cxnLst/>
              <a:rect l="l" t="t" r="r" b="b"/>
              <a:pathLst>
                <a:path w="222884" h="469900">
                  <a:moveTo>
                    <a:pt x="137147" y="394682"/>
                  </a:moveTo>
                  <a:lnTo>
                    <a:pt x="85331" y="394682"/>
                  </a:lnTo>
                  <a:lnTo>
                    <a:pt x="82283" y="397730"/>
                  </a:lnTo>
                  <a:lnTo>
                    <a:pt x="82283" y="467834"/>
                  </a:lnTo>
                  <a:lnTo>
                    <a:pt x="85331" y="469358"/>
                  </a:lnTo>
                  <a:lnTo>
                    <a:pt x="137147" y="469358"/>
                  </a:lnTo>
                  <a:lnTo>
                    <a:pt x="140195" y="467834"/>
                  </a:lnTo>
                  <a:lnTo>
                    <a:pt x="140195" y="463262"/>
                  </a:lnTo>
                  <a:lnTo>
                    <a:pt x="94475" y="463262"/>
                  </a:lnTo>
                  <a:lnTo>
                    <a:pt x="88379" y="457166"/>
                  </a:lnTo>
                  <a:lnTo>
                    <a:pt x="94475" y="457166"/>
                  </a:lnTo>
                  <a:lnTo>
                    <a:pt x="94475" y="406874"/>
                  </a:lnTo>
                  <a:lnTo>
                    <a:pt x="88379" y="406874"/>
                  </a:lnTo>
                  <a:lnTo>
                    <a:pt x="94475" y="400778"/>
                  </a:lnTo>
                  <a:lnTo>
                    <a:pt x="140195" y="400778"/>
                  </a:lnTo>
                  <a:lnTo>
                    <a:pt x="140195" y="397730"/>
                  </a:lnTo>
                  <a:lnTo>
                    <a:pt x="137147" y="394682"/>
                  </a:lnTo>
                  <a:close/>
                </a:path>
                <a:path w="222884" h="469900">
                  <a:moveTo>
                    <a:pt x="94475" y="457166"/>
                  </a:moveTo>
                  <a:lnTo>
                    <a:pt x="88379" y="457166"/>
                  </a:lnTo>
                  <a:lnTo>
                    <a:pt x="94475" y="463262"/>
                  </a:lnTo>
                  <a:lnTo>
                    <a:pt x="94475" y="457166"/>
                  </a:lnTo>
                  <a:close/>
                </a:path>
                <a:path w="222884" h="469900">
                  <a:moveTo>
                    <a:pt x="128003" y="457166"/>
                  </a:moveTo>
                  <a:lnTo>
                    <a:pt x="94475" y="457166"/>
                  </a:lnTo>
                  <a:lnTo>
                    <a:pt x="94475" y="463262"/>
                  </a:lnTo>
                  <a:lnTo>
                    <a:pt x="128003" y="463262"/>
                  </a:lnTo>
                  <a:lnTo>
                    <a:pt x="128003" y="457166"/>
                  </a:lnTo>
                  <a:close/>
                </a:path>
                <a:path w="222884" h="469900">
                  <a:moveTo>
                    <a:pt x="128003" y="400778"/>
                  </a:moveTo>
                  <a:lnTo>
                    <a:pt x="128003" y="463262"/>
                  </a:lnTo>
                  <a:lnTo>
                    <a:pt x="134099" y="457166"/>
                  </a:lnTo>
                  <a:lnTo>
                    <a:pt x="140195" y="457166"/>
                  </a:lnTo>
                  <a:lnTo>
                    <a:pt x="140195" y="406874"/>
                  </a:lnTo>
                  <a:lnTo>
                    <a:pt x="134099" y="406874"/>
                  </a:lnTo>
                  <a:lnTo>
                    <a:pt x="128003" y="400778"/>
                  </a:lnTo>
                  <a:close/>
                </a:path>
                <a:path w="222884" h="469900">
                  <a:moveTo>
                    <a:pt x="140195" y="457166"/>
                  </a:moveTo>
                  <a:lnTo>
                    <a:pt x="134099" y="457166"/>
                  </a:lnTo>
                  <a:lnTo>
                    <a:pt x="128003" y="463262"/>
                  </a:lnTo>
                  <a:lnTo>
                    <a:pt x="140195" y="463262"/>
                  </a:lnTo>
                  <a:lnTo>
                    <a:pt x="140195" y="457166"/>
                  </a:lnTo>
                  <a:close/>
                </a:path>
                <a:path w="222884" h="469900">
                  <a:moveTo>
                    <a:pt x="94475" y="400778"/>
                  </a:moveTo>
                  <a:lnTo>
                    <a:pt x="88379" y="406874"/>
                  </a:lnTo>
                  <a:lnTo>
                    <a:pt x="94475" y="406874"/>
                  </a:lnTo>
                  <a:lnTo>
                    <a:pt x="94475" y="400778"/>
                  </a:lnTo>
                  <a:close/>
                </a:path>
                <a:path w="222884" h="469900">
                  <a:moveTo>
                    <a:pt x="128003" y="400778"/>
                  </a:moveTo>
                  <a:lnTo>
                    <a:pt x="94475" y="400778"/>
                  </a:lnTo>
                  <a:lnTo>
                    <a:pt x="94475" y="406874"/>
                  </a:lnTo>
                  <a:lnTo>
                    <a:pt x="128003" y="406874"/>
                  </a:lnTo>
                  <a:lnTo>
                    <a:pt x="128003" y="400778"/>
                  </a:lnTo>
                  <a:close/>
                </a:path>
                <a:path w="222884" h="469900">
                  <a:moveTo>
                    <a:pt x="140195" y="400778"/>
                  </a:moveTo>
                  <a:lnTo>
                    <a:pt x="128003" y="400778"/>
                  </a:lnTo>
                  <a:lnTo>
                    <a:pt x="134099" y="406874"/>
                  </a:lnTo>
                  <a:lnTo>
                    <a:pt x="140195" y="406874"/>
                  </a:lnTo>
                  <a:lnTo>
                    <a:pt x="140195" y="400778"/>
                  </a:lnTo>
                  <a:close/>
                </a:path>
                <a:path w="222884" h="469900">
                  <a:moveTo>
                    <a:pt x="172698" y="91427"/>
                  </a:moveTo>
                  <a:lnTo>
                    <a:pt x="159998" y="91427"/>
                  </a:lnTo>
                  <a:lnTo>
                    <a:pt x="164570" y="105143"/>
                  </a:lnTo>
                  <a:lnTo>
                    <a:pt x="167618" y="111239"/>
                  </a:lnTo>
                  <a:lnTo>
                    <a:pt x="169142" y="118859"/>
                  </a:lnTo>
                  <a:lnTo>
                    <a:pt x="169142" y="147815"/>
                  </a:lnTo>
                  <a:lnTo>
                    <a:pt x="166094" y="153911"/>
                  </a:lnTo>
                  <a:lnTo>
                    <a:pt x="164570" y="161531"/>
                  </a:lnTo>
                  <a:lnTo>
                    <a:pt x="161522" y="169151"/>
                  </a:lnTo>
                  <a:lnTo>
                    <a:pt x="155435" y="178295"/>
                  </a:lnTo>
                  <a:lnTo>
                    <a:pt x="147815" y="188963"/>
                  </a:lnTo>
                  <a:lnTo>
                    <a:pt x="138671" y="202679"/>
                  </a:lnTo>
                  <a:lnTo>
                    <a:pt x="129527" y="211811"/>
                  </a:lnTo>
                  <a:lnTo>
                    <a:pt x="117335" y="230099"/>
                  </a:lnTo>
                  <a:lnTo>
                    <a:pt x="111239" y="237719"/>
                  </a:lnTo>
                  <a:lnTo>
                    <a:pt x="102095" y="251435"/>
                  </a:lnTo>
                  <a:lnTo>
                    <a:pt x="89903" y="284963"/>
                  </a:lnTo>
                  <a:lnTo>
                    <a:pt x="86855" y="301727"/>
                  </a:lnTo>
                  <a:lnTo>
                    <a:pt x="86855" y="316967"/>
                  </a:lnTo>
                  <a:lnTo>
                    <a:pt x="85331" y="323063"/>
                  </a:lnTo>
                  <a:lnTo>
                    <a:pt x="85331" y="356582"/>
                  </a:lnTo>
                  <a:lnTo>
                    <a:pt x="88379" y="359630"/>
                  </a:lnTo>
                  <a:lnTo>
                    <a:pt x="132575" y="359630"/>
                  </a:lnTo>
                  <a:lnTo>
                    <a:pt x="135623" y="356582"/>
                  </a:lnTo>
                  <a:lnTo>
                    <a:pt x="135623" y="353534"/>
                  </a:lnTo>
                  <a:lnTo>
                    <a:pt x="97523" y="353534"/>
                  </a:lnTo>
                  <a:lnTo>
                    <a:pt x="91427" y="347447"/>
                  </a:lnTo>
                  <a:lnTo>
                    <a:pt x="97523" y="347447"/>
                  </a:lnTo>
                  <a:lnTo>
                    <a:pt x="97523" y="323063"/>
                  </a:lnTo>
                  <a:lnTo>
                    <a:pt x="99047" y="316967"/>
                  </a:lnTo>
                  <a:lnTo>
                    <a:pt x="99047" y="301727"/>
                  </a:lnTo>
                  <a:lnTo>
                    <a:pt x="102095" y="286487"/>
                  </a:lnTo>
                  <a:lnTo>
                    <a:pt x="121907" y="243815"/>
                  </a:lnTo>
                  <a:lnTo>
                    <a:pt x="147815" y="210287"/>
                  </a:lnTo>
                  <a:lnTo>
                    <a:pt x="158474" y="196583"/>
                  </a:lnTo>
                  <a:lnTo>
                    <a:pt x="166094" y="185915"/>
                  </a:lnTo>
                  <a:lnTo>
                    <a:pt x="172190" y="175247"/>
                  </a:lnTo>
                  <a:lnTo>
                    <a:pt x="175238" y="166103"/>
                  </a:lnTo>
                  <a:lnTo>
                    <a:pt x="178286" y="158483"/>
                  </a:lnTo>
                  <a:lnTo>
                    <a:pt x="179810" y="149339"/>
                  </a:lnTo>
                  <a:lnTo>
                    <a:pt x="181334" y="141719"/>
                  </a:lnTo>
                  <a:lnTo>
                    <a:pt x="181334" y="117335"/>
                  </a:lnTo>
                  <a:lnTo>
                    <a:pt x="179810" y="109715"/>
                  </a:lnTo>
                  <a:lnTo>
                    <a:pt x="176762" y="100571"/>
                  </a:lnTo>
                  <a:lnTo>
                    <a:pt x="172698" y="91427"/>
                  </a:lnTo>
                  <a:close/>
                </a:path>
                <a:path w="222884" h="469900">
                  <a:moveTo>
                    <a:pt x="97523" y="347447"/>
                  </a:moveTo>
                  <a:lnTo>
                    <a:pt x="91427" y="347447"/>
                  </a:lnTo>
                  <a:lnTo>
                    <a:pt x="97523" y="353534"/>
                  </a:lnTo>
                  <a:lnTo>
                    <a:pt x="97523" y="347447"/>
                  </a:lnTo>
                  <a:close/>
                </a:path>
                <a:path w="222884" h="469900">
                  <a:moveTo>
                    <a:pt x="123431" y="347447"/>
                  </a:moveTo>
                  <a:lnTo>
                    <a:pt x="97523" y="347447"/>
                  </a:lnTo>
                  <a:lnTo>
                    <a:pt x="97523" y="353534"/>
                  </a:lnTo>
                  <a:lnTo>
                    <a:pt x="123431" y="353534"/>
                  </a:lnTo>
                  <a:lnTo>
                    <a:pt x="123431" y="347447"/>
                  </a:lnTo>
                  <a:close/>
                </a:path>
                <a:path w="222884" h="469900">
                  <a:moveTo>
                    <a:pt x="158985" y="12192"/>
                  </a:moveTo>
                  <a:lnTo>
                    <a:pt x="112763" y="12192"/>
                  </a:lnTo>
                  <a:lnTo>
                    <a:pt x="123431" y="13716"/>
                  </a:lnTo>
                  <a:lnTo>
                    <a:pt x="132575" y="15240"/>
                  </a:lnTo>
                  <a:lnTo>
                    <a:pt x="175238" y="38100"/>
                  </a:lnTo>
                  <a:lnTo>
                    <a:pt x="199622" y="73139"/>
                  </a:lnTo>
                  <a:lnTo>
                    <a:pt x="210290" y="117335"/>
                  </a:lnTo>
                  <a:lnTo>
                    <a:pt x="210290" y="141719"/>
                  </a:lnTo>
                  <a:lnTo>
                    <a:pt x="208766" y="153911"/>
                  </a:lnTo>
                  <a:lnTo>
                    <a:pt x="202670" y="178295"/>
                  </a:lnTo>
                  <a:lnTo>
                    <a:pt x="196574" y="190487"/>
                  </a:lnTo>
                  <a:lnTo>
                    <a:pt x="193526" y="198107"/>
                  </a:lnTo>
                  <a:lnTo>
                    <a:pt x="188954" y="205715"/>
                  </a:lnTo>
                  <a:lnTo>
                    <a:pt x="182858" y="213335"/>
                  </a:lnTo>
                  <a:lnTo>
                    <a:pt x="170666" y="231623"/>
                  </a:lnTo>
                  <a:lnTo>
                    <a:pt x="163046" y="240767"/>
                  </a:lnTo>
                  <a:lnTo>
                    <a:pt x="150863" y="254483"/>
                  </a:lnTo>
                  <a:lnTo>
                    <a:pt x="143243" y="268199"/>
                  </a:lnTo>
                  <a:lnTo>
                    <a:pt x="126479" y="307823"/>
                  </a:lnTo>
                  <a:lnTo>
                    <a:pt x="126479" y="315443"/>
                  </a:lnTo>
                  <a:lnTo>
                    <a:pt x="124955" y="323063"/>
                  </a:lnTo>
                  <a:lnTo>
                    <a:pt x="124955" y="332207"/>
                  </a:lnTo>
                  <a:lnTo>
                    <a:pt x="123431" y="342875"/>
                  </a:lnTo>
                  <a:lnTo>
                    <a:pt x="123431" y="353534"/>
                  </a:lnTo>
                  <a:lnTo>
                    <a:pt x="129527" y="347447"/>
                  </a:lnTo>
                  <a:lnTo>
                    <a:pt x="135623" y="347447"/>
                  </a:lnTo>
                  <a:lnTo>
                    <a:pt x="135623" y="342875"/>
                  </a:lnTo>
                  <a:lnTo>
                    <a:pt x="137147" y="333731"/>
                  </a:lnTo>
                  <a:lnTo>
                    <a:pt x="137147" y="316967"/>
                  </a:lnTo>
                  <a:lnTo>
                    <a:pt x="138671" y="309347"/>
                  </a:lnTo>
                  <a:lnTo>
                    <a:pt x="140195" y="303251"/>
                  </a:lnTo>
                  <a:lnTo>
                    <a:pt x="141719" y="298679"/>
                  </a:lnTo>
                  <a:lnTo>
                    <a:pt x="141719" y="294107"/>
                  </a:lnTo>
                  <a:lnTo>
                    <a:pt x="146291" y="284963"/>
                  </a:lnTo>
                  <a:lnTo>
                    <a:pt x="152387" y="274295"/>
                  </a:lnTo>
                  <a:lnTo>
                    <a:pt x="161522" y="262103"/>
                  </a:lnTo>
                  <a:lnTo>
                    <a:pt x="172190" y="248387"/>
                  </a:lnTo>
                  <a:lnTo>
                    <a:pt x="179810" y="237719"/>
                  </a:lnTo>
                  <a:lnTo>
                    <a:pt x="187430" y="228575"/>
                  </a:lnTo>
                  <a:lnTo>
                    <a:pt x="193526" y="220955"/>
                  </a:lnTo>
                  <a:lnTo>
                    <a:pt x="198098" y="211811"/>
                  </a:lnTo>
                  <a:lnTo>
                    <a:pt x="204194" y="204203"/>
                  </a:lnTo>
                  <a:lnTo>
                    <a:pt x="207242" y="196583"/>
                  </a:lnTo>
                  <a:lnTo>
                    <a:pt x="211814" y="188963"/>
                  </a:lnTo>
                  <a:lnTo>
                    <a:pt x="213338" y="182867"/>
                  </a:lnTo>
                  <a:lnTo>
                    <a:pt x="217910" y="169151"/>
                  </a:lnTo>
                  <a:lnTo>
                    <a:pt x="220958" y="155435"/>
                  </a:lnTo>
                  <a:lnTo>
                    <a:pt x="222482" y="143243"/>
                  </a:lnTo>
                  <a:lnTo>
                    <a:pt x="222482" y="115811"/>
                  </a:lnTo>
                  <a:lnTo>
                    <a:pt x="210290" y="67043"/>
                  </a:lnTo>
                  <a:lnTo>
                    <a:pt x="198098" y="47244"/>
                  </a:lnTo>
                  <a:lnTo>
                    <a:pt x="192002" y="38100"/>
                  </a:lnTo>
                  <a:lnTo>
                    <a:pt x="175238" y="21336"/>
                  </a:lnTo>
                  <a:lnTo>
                    <a:pt x="166094" y="15240"/>
                  </a:lnTo>
                  <a:lnTo>
                    <a:pt x="158985" y="12192"/>
                  </a:lnTo>
                  <a:close/>
                </a:path>
                <a:path w="222884" h="469900">
                  <a:moveTo>
                    <a:pt x="135623" y="347447"/>
                  </a:moveTo>
                  <a:lnTo>
                    <a:pt x="129527" y="347447"/>
                  </a:lnTo>
                  <a:lnTo>
                    <a:pt x="123431" y="353534"/>
                  </a:lnTo>
                  <a:lnTo>
                    <a:pt x="135623" y="353534"/>
                  </a:lnTo>
                  <a:lnTo>
                    <a:pt x="135623" y="347447"/>
                  </a:lnTo>
                  <a:close/>
                </a:path>
                <a:path w="222884" h="469900">
                  <a:moveTo>
                    <a:pt x="111239" y="0"/>
                  </a:moveTo>
                  <a:lnTo>
                    <a:pt x="68567" y="10668"/>
                  </a:lnTo>
                  <a:lnTo>
                    <a:pt x="35039" y="36576"/>
                  </a:lnTo>
                  <a:lnTo>
                    <a:pt x="16751" y="68567"/>
                  </a:lnTo>
                  <a:lnTo>
                    <a:pt x="12192" y="79235"/>
                  </a:lnTo>
                  <a:lnTo>
                    <a:pt x="7620" y="92951"/>
                  </a:lnTo>
                  <a:lnTo>
                    <a:pt x="4572" y="106667"/>
                  </a:lnTo>
                  <a:lnTo>
                    <a:pt x="3048" y="120383"/>
                  </a:lnTo>
                  <a:lnTo>
                    <a:pt x="0" y="135623"/>
                  </a:lnTo>
                  <a:lnTo>
                    <a:pt x="0" y="138671"/>
                  </a:lnTo>
                  <a:lnTo>
                    <a:pt x="3048" y="141719"/>
                  </a:lnTo>
                  <a:lnTo>
                    <a:pt x="6096" y="143243"/>
                  </a:lnTo>
                  <a:lnTo>
                    <a:pt x="47231" y="149339"/>
                  </a:lnTo>
                  <a:lnTo>
                    <a:pt x="50279" y="149339"/>
                  </a:lnTo>
                  <a:lnTo>
                    <a:pt x="53327" y="146291"/>
                  </a:lnTo>
                  <a:lnTo>
                    <a:pt x="53327" y="143243"/>
                  </a:lnTo>
                  <a:lnTo>
                    <a:pt x="53545" y="141719"/>
                  </a:lnTo>
                  <a:lnTo>
                    <a:pt x="41135" y="141719"/>
                  </a:lnTo>
                  <a:lnTo>
                    <a:pt x="41788" y="137147"/>
                  </a:lnTo>
                  <a:lnTo>
                    <a:pt x="12192" y="137147"/>
                  </a:lnTo>
                  <a:lnTo>
                    <a:pt x="7620" y="131051"/>
                  </a:lnTo>
                  <a:lnTo>
                    <a:pt x="13411" y="131051"/>
                  </a:lnTo>
                  <a:lnTo>
                    <a:pt x="15240" y="121907"/>
                  </a:lnTo>
                  <a:lnTo>
                    <a:pt x="16751" y="108191"/>
                  </a:lnTo>
                  <a:lnTo>
                    <a:pt x="22847" y="83807"/>
                  </a:lnTo>
                  <a:lnTo>
                    <a:pt x="27419" y="71615"/>
                  </a:lnTo>
                  <a:lnTo>
                    <a:pt x="33515" y="62471"/>
                  </a:lnTo>
                  <a:lnTo>
                    <a:pt x="38087" y="53340"/>
                  </a:lnTo>
                  <a:lnTo>
                    <a:pt x="44183" y="44196"/>
                  </a:lnTo>
                  <a:lnTo>
                    <a:pt x="51803" y="36576"/>
                  </a:lnTo>
                  <a:lnTo>
                    <a:pt x="67043" y="24384"/>
                  </a:lnTo>
                  <a:lnTo>
                    <a:pt x="74663" y="21336"/>
                  </a:lnTo>
                  <a:lnTo>
                    <a:pt x="83807" y="16764"/>
                  </a:lnTo>
                  <a:lnTo>
                    <a:pt x="102095" y="13716"/>
                  </a:lnTo>
                  <a:lnTo>
                    <a:pt x="112763" y="12192"/>
                  </a:lnTo>
                  <a:lnTo>
                    <a:pt x="158985" y="12192"/>
                  </a:lnTo>
                  <a:lnTo>
                    <a:pt x="144767" y="6096"/>
                  </a:lnTo>
                  <a:lnTo>
                    <a:pt x="134099" y="3048"/>
                  </a:lnTo>
                  <a:lnTo>
                    <a:pt x="123431" y="1524"/>
                  </a:lnTo>
                  <a:lnTo>
                    <a:pt x="111239" y="0"/>
                  </a:lnTo>
                  <a:close/>
                </a:path>
                <a:path w="222884" h="469900">
                  <a:moveTo>
                    <a:pt x="41933" y="136136"/>
                  </a:moveTo>
                  <a:lnTo>
                    <a:pt x="41135" y="141719"/>
                  </a:lnTo>
                  <a:lnTo>
                    <a:pt x="48755" y="137147"/>
                  </a:lnTo>
                  <a:lnTo>
                    <a:pt x="41933" y="136136"/>
                  </a:lnTo>
                  <a:close/>
                </a:path>
                <a:path w="222884" h="469900">
                  <a:moveTo>
                    <a:pt x="126479" y="47244"/>
                  </a:moveTo>
                  <a:lnTo>
                    <a:pt x="99047" y="47244"/>
                  </a:lnTo>
                  <a:lnTo>
                    <a:pt x="91427" y="50292"/>
                  </a:lnTo>
                  <a:lnTo>
                    <a:pt x="85331" y="51816"/>
                  </a:lnTo>
                  <a:lnTo>
                    <a:pt x="80759" y="56388"/>
                  </a:lnTo>
                  <a:lnTo>
                    <a:pt x="74663" y="60960"/>
                  </a:lnTo>
                  <a:lnTo>
                    <a:pt x="70091" y="65519"/>
                  </a:lnTo>
                  <a:lnTo>
                    <a:pt x="50279" y="100571"/>
                  </a:lnTo>
                  <a:lnTo>
                    <a:pt x="45707" y="120383"/>
                  </a:lnTo>
                  <a:lnTo>
                    <a:pt x="42659" y="131051"/>
                  </a:lnTo>
                  <a:lnTo>
                    <a:pt x="41933" y="136136"/>
                  </a:lnTo>
                  <a:lnTo>
                    <a:pt x="48755" y="137147"/>
                  </a:lnTo>
                  <a:lnTo>
                    <a:pt x="41135" y="141719"/>
                  </a:lnTo>
                  <a:lnTo>
                    <a:pt x="53545" y="141719"/>
                  </a:lnTo>
                  <a:lnTo>
                    <a:pt x="54851" y="132575"/>
                  </a:lnTo>
                  <a:lnTo>
                    <a:pt x="57899" y="123431"/>
                  </a:lnTo>
                  <a:lnTo>
                    <a:pt x="59423" y="114287"/>
                  </a:lnTo>
                  <a:lnTo>
                    <a:pt x="62471" y="105143"/>
                  </a:lnTo>
                  <a:lnTo>
                    <a:pt x="63995" y="97523"/>
                  </a:lnTo>
                  <a:lnTo>
                    <a:pt x="67043" y="89903"/>
                  </a:lnTo>
                  <a:lnTo>
                    <a:pt x="70091" y="83807"/>
                  </a:lnTo>
                  <a:lnTo>
                    <a:pt x="74663" y="79235"/>
                  </a:lnTo>
                  <a:lnTo>
                    <a:pt x="77711" y="74663"/>
                  </a:lnTo>
                  <a:lnTo>
                    <a:pt x="82283" y="70091"/>
                  </a:lnTo>
                  <a:lnTo>
                    <a:pt x="95999" y="60960"/>
                  </a:lnTo>
                  <a:lnTo>
                    <a:pt x="100571" y="59436"/>
                  </a:lnTo>
                  <a:lnTo>
                    <a:pt x="106667" y="59436"/>
                  </a:lnTo>
                  <a:lnTo>
                    <a:pt x="112763" y="57912"/>
                  </a:lnTo>
                  <a:lnTo>
                    <a:pt x="148323" y="57912"/>
                  </a:lnTo>
                  <a:lnTo>
                    <a:pt x="146291" y="56388"/>
                  </a:lnTo>
                  <a:lnTo>
                    <a:pt x="134099" y="50292"/>
                  </a:lnTo>
                  <a:lnTo>
                    <a:pt x="126479" y="47244"/>
                  </a:lnTo>
                  <a:close/>
                </a:path>
                <a:path w="222884" h="469900">
                  <a:moveTo>
                    <a:pt x="7620" y="131051"/>
                  </a:moveTo>
                  <a:lnTo>
                    <a:pt x="12192" y="137147"/>
                  </a:lnTo>
                  <a:lnTo>
                    <a:pt x="13244" y="131885"/>
                  </a:lnTo>
                  <a:lnTo>
                    <a:pt x="7620" y="131051"/>
                  </a:lnTo>
                  <a:close/>
                </a:path>
                <a:path w="222884" h="469900">
                  <a:moveTo>
                    <a:pt x="13244" y="131885"/>
                  </a:moveTo>
                  <a:lnTo>
                    <a:pt x="12192" y="137147"/>
                  </a:lnTo>
                  <a:lnTo>
                    <a:pt x="41788" y="137147"/>
                  </a:lnTo>
                  <a:lnTo>
                    <a:pt x="41933" y="136136"/>
                  </a:lnTo>
                  <a:lnTo>
                    <a:pt x="13244" y="131885"/>
                  </a:lnTo>
                  <a:close/>
                </a:path>
                <a:path w="222884" h="469900">
                  <a:moveTo>
                    <a:pt x="13411" y="131051"/>
                  </a:moveTo>
                  <a:lnTo>
                    <a:pt x="7620" y="131051"/>
                  </a:lnTo>
                  <a:lnTo>
                    <a:pt x="13244" y="131885"/>
                  </a:lnTo>
                  <a:lnTo>
                    <a:pt x="13411" y="131051"/>
                  </a:lnTo>
                  <a:close/>
                </a:path>
                <a:path w="222884" h="469900">
                  <a:moveTo>
                    <a:pt x="148323" y="57912"/>
                  </a:moveTo>
                  <a:lnTo>
                    <a:pt x="117335" y="57912"/>
                  </a:lnTo>
                  <a:lnTo>
                    <a:pt x="123431" y="59436"/>
                  </a:lnTo>
                  <a:lnTo>
                    <a:pt x="128003" y="60960"/>
                  </a:lnTo>
                  <a:lnTo>
                    <a:pt x="134099" y="63995"/>
                  </a:lnTo>
                  <a:lnTo>
                    <a:pt x="143243" y="70091"/>
                  </a:lnTo>
                  <a:lnTo>
                    <a:pt x="152387" y="79235"/>
                  </a:lnTo>
                  <a:lnTo>
                    <a:pt x="159998" y="92951"/>
                  </a:lnTo>
                  <a:lnTo>
                    <a:pt x="159998" y="91427"/>
                  </a:lnTo>
                  <a:lnTo>
                    <a:pt x="172698" y="91427"/>
                  </a:lnTo>
                  <a:lnTo>
                    <a:pt x="170666" y="86855"/>
                  </a:lnTo>
                  <a:lnTo>
                    <a:pt x="170666" y="85331"/>
                  </a:lnTo>
                  <a:lnTo>
                    <a:pt x="163046" y="73139"/>
                  </a:lnTo>
                  <a:lnTo>
                    <a:pt x="156959" y="67043"/>
                  </a:lnTo>
                  <a:lnTo>
                    <a:pt x="152387" y="60960"/>
                  </a:lnTo>
                  <a:lnTo>
                    <a:pt x="148323" y="57912"/>
                  </a:lnTo>
                  <a:close/>
                </a:path>
                <a:path w="222884" h="469900">
                  <a:moveTo>
                    <a:pt x="112763" y="45720"/>
                  </a:moveTo>
                  <a:lnTo>
                    <a:pt x="105143" y="47244"/>
                  </a:lnTo>
                  <a:lnTo>
                    <a:pt x="120383" y="47244"/>
                  </a:lnTo>
                  <a:lnTo>
                    <a:pt x="112763" y="45720"/>
                  </a:lnTo>
                  <a:close/>
                </a:path>
              </a:pathLst>
            </a:custGeom>
            <a:solidFill>
              <a:srgbClr val="EAEAEA"/>
            </a:solidFill>
          </p:spPr>
          <p:txBody>
            <a:bodyPr wrap="square" lIns="0" tIns="0" rIns="0" bIns="0" rtlCol="0"/>
            <a:lstStyle/>
            <a:p/>
          </p:txBody>
        </p:sp>
      </p:grpSp>
      <p:sp>
        <p:nvSpPr>
          <p:cNvPr id="76" name="object 76"/>
          <p:cNvSpPr txBox="1"/>
          <p:nvPr/>
        </p:nvSpPr>
        <p:spPr>
          <a:xfrm>
            <a:off x="6732478" y="6907727"/>
            <a:ext cx="1938020" cy="239395"/>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77" name="object 77"/>
          <p:cNvSpPr txBox="1"/>
          <p:nvPr/>
        </p:nvSpPr>
        <p:spPr>
          <a:xfrm>
            <a:off x="712160" y="6688284"/>
            <a:ext cx="3150870" cy="422275"/>
          </a:xfrm>
          <a:prstGeom prst="rect">
            <a:avLst/>
          </a:prstGeom>
        </p:spPr>
        <p:txBody>
          <a:bodyPr wrap="square" lIns="0" tIns="12700" rIns="0" bIns="0" rtlCol="0" vert="horz">
            <a:spAutoFit/>
          </a:bodyPr>
          <a:lstStyle/>
          <a:p>
            <a:pPr marL="38100">
              <a:lnSpc>
                <a:spcPct val="100000"/>
              </a:lnSpc>
              <a:spcBef>
                <a:spcPts val="100"/>
              </a:spcBef>
            </a:pPr>
            <a:r>
              <a:rPr dirty="0" baseline="-7478" sz="3900" b="1">
                <a:solidFill>
                  <a:srgbClr val="FFFFFF"/>
                </a:solidFill>
                <a:latin typeface="Arial"/>
                <a:cs typeface="Arial"/>
              </a:rPr>
              <a:t>8 </a:t>
            </a:r>
            <a:r>
              <a:rPr dirty="0" sz="1600" spc="-5" b="1">
                <a:solidFill>
                  <a:srgbClr val="CC0000"/>
                </a:solidFill>
                <a:latin typeface="Arial"/>
                <a:cs typeface="Arial"/>
              </a:rPr>
              <a:t>What is </a:t>
            </a:r>
            <a:r>
              <a:rPr dirty="0" sz="1600" spc="-15" b="1">
                <a:solidFill>
                  <a:srgbClr val="CC0000"/>
                </a:solidFill>
                <a:latin typeface="Arial"/>
                <a:cs typeface="Arial"/>
              </a:rPr>
              <a:t>your </a:t>
            </a:r>
            <a:r>
              <a:rPr dirty="0" sz="1600" spc="-5" b="1">
                <a:solidFill>
                  <a:srgbClr val="CC0000"/>
                </a:solidFill>
                <a:latin typeface="Arial"/>
                <a:cs typeface="Arial"/>
              </a:rPr>
              <a:t>definition of</a:t>
            </a:r>
            <a:r>
              <a:rPr dirty="0" sz="1600" spc="-80" b="1">
                <a:solidFill>
                  <a:srgbClr val="CC0000"/>
                </a:solidFill>
                <a:latin typeface="Arial"/>
                <a:cs typeface="Arial"/>
              </a:rPr>
              <a:t> </a:t>
            </a:r>
            <a:r>
              <a:rPr dirty="0" sz="1600" spc="-20" b="1">
                <a:solidFill>
                  <a:srgbClr val="CC0000"/>
                </a:solidFill>
                <a:latin typeface="Arial"/>
                <a:cs typeface="Arial"/>
              </a:rPr>
              <a:t>AI?</a:t>
            </a:r>
            <a:endParaRPr sz="1600">
              <a:latin typeface="Arial"/>
              <a:cs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4240530" cy="574040"/>
          </a:xfrm>
          <a:prstGeom prst="rect"/>
        </p:spPr>
        <p:txBody>
          <a:bodyPr wrap="square" lIns="0" tIns="12700" rIns="0" bIns="0" rtlCol="0" vert="horz">
            <a:spAutoFit/>
          </a:bodyPr>
          <a:lstStyle/>
          <a:p>
            <a:pPr marL="12700">
              <a:lnSpc>
                <a:spcPct val="100000"/>
              </a:lnSpc>
              <a:spcBef>
                <a:spcPts val="100"/>
              </a:spcBef>
            </a:pPr>
            <a:r>
              <a:rPr dirty="0" spc="-5"/>
              <a:t>The State of the</a:t>
            </a:r>
            <a:r>
              <a:rPr dirty="0" spc="-65"/>
              <a:t> </a:t>
            </a:r>
            <a:r>
              <a:rPr dirty="0"/>
              <a:t>Art</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380643" y="2813518"/>
            <a:ext cx="6804659" cy="3065145"/>
          </a:xfrm>
          <a:prstGeom prst="rect">
            <a:avLst/>
          </a:prstGeom>
        </p:spPr>
        <p:txBody>
          <a:bodyPr wrap="square" lIns="0" tIns="50800" rIns="0" bIns="0" rtlCol="0" vert="horz">
            <a:spAutoFit/>
          </a:bodyPr>
          <a:lstStyle/>
          <a:p>
            <a:pPr marL="354965" indent="-342900">
              <a:lnSpc>
                <a:spcPct val="100000"/>
              </a:lnSpc>
              <a:spcBef>
                <a:spcPts val="400"/>
              </a:spcBef>
              <a:buSzPct val="120000"/>
              <a:buFont typeface="Wingdings"/>
              <a:buChar char=""/>
              <a:tabLst>
                <a:tab pos="355600" algn="l"/>
              </a:tabLst>
            </a:pPr>
            <a:r>
              <a:rPr dirty="0" sz="2000">
                <a:solidFill>
                  <a:srgbClr val="003265"/>
                </a:solidFill>
                <a:latin typeface="Arial"/>
                <a:cs typeface="Arial"/>
              </a:rPr>
              <a:t>Computer beats human </a:t>
            </a:r>
            <a:r>
              <a:rPr dirty="0" sz="2000" spc="-5">
                <a:solidFill>
                  <a:srgbClr val="003265"/>
                </a:solidFill>
                <a:latin typeface="Arial"/>
                <a:cs typeface="Arial"/>
              </a:rPr>
              <a:t>in </a:t>
            </a:r>
            <a:r>
              <a:rPr dirty="0" sz="2000">
                <a:solidFill>
                  <a:srgbClr val="003265"/>
                </a:solidFill>
                <a:latin typeface="Arial"/>
                <a:cs typeface="Arial"/>
              </a:rPr>
              <a:t>a chess</a:t>
            </a:r>
            <a:r>
              <a:rPr dirty="0" sz="2000" spc="-155">
                <a:solidFill>
                  <a:srgbClr val="003265"/>
                </a:solidFill>
                <a:latin typeface="Arial"/>
                <a:cs typeface="Arial"/>
              </a:rPr>
              <a:t> </a:t>
            </a:r>
            <a:r>
              <a:rPr dirty="0" sz="2000">
                <a:solidFill>
                  <a:srgbClr val="003265"/>
                </a:solidFill>
                <a:latin typeface="Arial"/>
                <a:cs typeface="Arial"/>
              </a:rPr>
              <a:t>game.</a:t>
            </a:r>
            <a:endParaRPr sz="2000">
              <a:latin typeface="Arial"/>
              <a:cs typeface="Arial"/>
            </a:endParaRPr>
          </a:p>
          <a:p>
            <a:pPr marL="354965" indent="-342900">
              <a:lnSpc>
                <a:spcPct val="100000"/>
              </a:lnSpc>
              <a:spcBef>
                <a:spcPts val="755"/>
              </a:spcBef>
              <a:buSzPct val="120000"/>
              <a:buFont typeface="Wingdings"/>
              <a:buChar char=""/>
              <a:tabLst>
                <a:tab pos="355600" algn="l"/>
              </a:tabLst>
            </a:pPr>
            <a:r>
              <a:rPr dirty="0" sz="2000" spc="-5">
                <a:solidFill>
                  <a:srgbClr val="003265"/>
                </a:solidFill>
                <a:latin typeface="Arial"/>
                <a:cs typeface="Arial"/>
              </a:rPr>
              <a:t>Computer-human </a:t>
            </a:r>
            <a:r>
              <a:rPr dirty="0" sz="2000">
                <a:solidFill>
                  <a:srgbClr val="003265"/>
                </a:solidFill>
                <a:latin typeface="Arial"/>
                <a:cs typeface="Arial"/>
              </a:rPr>
              <a:t>conversation using speech</a:t>
            </a:r>
            <a:r>
              <a:rPr dirty="0" sz="2000" spc="-140">
                <a:solidFill>
                  <a:srgbClr val="003265"/>
                </a:solidFill>
                <a:latin typeface="Arial"/>
                <a:cs typeface="Arial"/>
              </a:rPr>
              <a:t> </a:t>
            </a:r>
            <a:r>
              <a:rPr dirty="0" sz="2000">
                <a:solidFill>
                  <a:srgbClr val="003265"/>
                </a:solidFill>
                <a:latin typeface="Arial"/>
                <a:cs typeface="Arial"/>
              </a:rPr>
              <a:t>recognition.</a:t>
            </a:r>
            <a:endParaRPr sz="2000">
              <a:latin typeface="Arial"/>
              <a:cs typeface="Arial"/>
            </a:endParaRPr>
          </a:p>
          <a:p>
            <a:pPr marL="354965" indent="-342900">
              <a:lnSpc>
                <a:spcPct val="100000"/>
              </a:lnSpc>
              <a:spcBef>
                <a:spcPts val="1200"/>
              </a:spcBef>
              <a:buSzPct val="120000"/>
              <a:buFont typeface="Wingdings"/>
              <a:buChar char=""/>
              <a:tabLst>
                <a:tab pos="355600" algn="l"/>
              </a:tabLst>
            </a:pPr>
            <a:r>
              <a:rPr dirty="0" sz="2000" spc="-5">
                <a:solidFill>
                  <a:srgbClr val="003265"/>
                </a:solidFill>
                <a:latin typeface="Arial"/>
                <a:cs typeface="Arial"/>
              </a:rPr>
              <a:t>Expert </a:t>
            </a:r>
            <a:r>
              <a:rPr dirty="0" sz="2000">
                <a:solidFill>
                  <a:srgbClr val="003265"/>
                </a:solidFill>
                <a:latin typeface="Arial"/>
                <a:cs typeface="Arial"/>
              </a:rPr>
              <a:t>system controls a</a:t>
            </a:r>
            <a:r>
              <a:rPr dirty="0" sz="2000" spc="-105">
                <a:solidFill>
                  <a:srgbClr val="003265"/>
                </a:solidFill>
                <a:latin typeface="Arial"/>
                <a:cs typeface="Arial"/>
              </a:rPr>
              <a:t> </a:t>
            </a:r>
            <a:r>
              <a:rPr dirty="0" sz="2000">
                <a:solidFill>
                  <a:srgbClr val="003265"/>
                </a:solidFill>
                <a:latin typeface="Arial"/>
                <a:cs typeface="Arial"/>
              </a:rPr>
              <a:t>spacecraft.</a:t>
            </a:r>
            <a:endParaRPr sz="2000">
              <a:latin typeface="Arial"/>
              <a:cs typeface="Arial"/>
            </a:endParaRPr>
          </a:p>
          <a:p>
            <a:pPr marL="354965" indent="-342900">
              <a:lnSpc>
                <a:spcPct val="100000"/>
              </a:lnSpc>
              <a:spcBef>
                <a:spcPts val="1200"/>
              </a:spcBef>
              <a:buSzPct val="120000"/>
              <a:buFont typeface="Wingdings"/>
              <a:buChar char=""/>
              <a:tabLst>
                <a:tab pos="355600" algn="l"/>
              </a:tabLst>
            </a:pPr>
            <a:r>
              <a:rPr dirty="0" sz="2000">
                <a:solidFill>
                  <a:srgbClr val="003265"/>
                </a:solidFill>
                <a:latin typeface="Arial"/>
                <a:cs typeface="Arial"/>
              </a:rPr>
              <a:t>Robot can walk on stairs and hold a cup of</a:t>
            </a:r>
            <a:r>
              <a:rPr dirty="0" sz="2000" spc="-204">
                <a:solidFill>
                  <a:srgbClr val="003265"/>
                </a:solidFill>
                <a:latin typeface="Arial"/>
                <a:cs typeface="Arial"/>
              </a:rPr>
              <a:t> </a:t>
            </a:r>
            <a:r>
              <a:rPr dirty="0" sz="2000">
                <a:solidFill>
                  <a:srgbClr val="003265"/>
                </a:solidFill>
                <a:latin typeface="Arial"/>
                <a:cs typeface="Arial"/>
              </a:rPr>
              <a:t>water.</a:t>
            </a:r>
            <a:endParaRPr sz="2000">
              <a:latin typeface="Arial"/>
              <a:cs typeface="Arial"/>
            </a:endParaRPr>
          </a:p>
          <a:p>
            <a:pPr marL="354965" indent="-342900">
              <a:lnSpc>
                <a:spcPct val="100000"/>
              </a:lnSpc>
              <a:spcBef>
                <a:spcPts val="1200"/>
              </a:spcBef>
              <a:buSzPct val="120000"/>
              <a:buFont typeface="Wingdings"/>
              <a:buChar char=""/>
              <a:tabLst>
                <a:tab pos="355600" algn="l"/>
              </a:tabLst>
            </a:pPr>
            <a:r>
              <a:rPr dirty="0" sz="2000">
                <a:solidFill>
                  <a:srgbClr val="003265"/>
                </a:solidFill>
                <a:latin typeface="Arial"/>
                <a:cs typeface="Arial"/>
              </a:rPr>
              <a:t>Language translation </a:t>
            </a:r>
            <a:r>
              <a:rPr dirty="0" sz="2000" spc="-5">
                <a:solidFill>
                  <a:srgbClr val="003265"/>
                </a:solidFill>
                <a:latin typeface="Arial"/>
                <a:cs typeface="Arial"/>
              </a:rPr>
              <a:t>for</a:t>
            </a:r>
            <a:r>
              <a:rPr dirty="0" sz="2000" spc="-105">
                <a:solidFill>
                  <a:srgbClr val="003265"/>
                </a:solidFill>
                <a:latin typeface="Arial"/>
                <a:cs typeface="Arial"/>
              </a:rPr>
              <a:t> </a:t>
            </a:r>
            <a:r>
              <a:rPr dirty="0" sz="2000">
                <a:solidFill>
                  <a:srgbClr val="003265"/>
                </a:solidFill>
                <a:latin typeface="Arial"/>
                <a:cs typeface="Arial"/>
              </a:rPr>
              <a:t>WebPages.</a:t>
            </a:r>
            <a:endParaRPr sz="2000">
              <a:latin typeface="Arial"/>
              <a:cs typeface="Arial"/>
            </a:endParaRPr>
          </a:p>
          <a:p>
            <a:pPr marL="354965" indent="-342900">
              <a:lnSpc>
                <a:spcPct val="100000"/>
              </a:lnSpc>
              <a:spcBef>
                <a:spcPts val="1200"/>
              </a:spcBef>
              <a:buSzPct val="120000"/>
              <a:buFont typeface="Wingdings"/>
              <a:buChar char=""/>
              <a:tabLst>
                <a:tab pos="355600" algn="l"/>
              </a:tabLst>
            </a:pPr>
            <a:r>
              <a:rPr dirty="0" sz="2000">
                <a:solidFill>
                  <a:srgbClr val="003265"/>
                </a:solidFill>
                <a:latin typeface="Arial"/>
                <a:cs typeface="Arial"/>
              </a:rPr>
              <a:t>Home appliances use fuzzy</a:t>
            </a:r>
            <a:r>
              <a:rPr dirty="0" sz="2000" spc="-120">
                <a:solidFill>
                  <a:srgbClr val="003265"/>
                </a:solidFill>
                <a:latin typeface="Arial"/>
                <a:cs typeface="Arial"/>
              </a:rPr>
              <a:t> </a:t>
            </a:r>
            <a:r>
              <a:rPr dirty="0" sz="2000">
                <a:solidFill>
                  <a:srgbClr val="003265"/>
                </a:solidFill>
                <a:latin typeface="Arial"/>
                <a:cs typeface="Arial"/>
              </a:rPr>
              <a:t>logic.</a:t>
            </a:r>
            <a:endParaRPr sz="2000">
              <a:latin typeface="Arial"/>
              <a:cs typeface="Arial"/>
            </a:endParaRPr>
          </a:p>
          <a:p>
            <a:pPr marL="354965" indent="-342900">
              <a:lnSpc>
                <a:spcPct val="100000"/>
              </a:lnSpc>
              <a:spcBef>
                <a:spcPts val="1200"/>
              </a:spcBef>
              <a:buSzPct val="120000"/>
              <a:buFont typeface="Wingdings"/>
              <a:buChar char=""/>
              <a:tabLst>
                <a:tab pos="355600" algn="l"/>
              </a:tabLst>
            </a:pPr>
            <a:r>
              <a:rPr dirty="0" sz="2000" spc="-5">
                <a:solidFill>
                  <a:srgbClr val="003265"/>
                </a:solidFill>
                <a:latin typeface="Arial"/>
                <a:cs typeface="Arial"/>
              </a:rPr>
              <a:t>......</a:t>
            </a:r>
            <a:endParaRPr sz="2000">
              <a:latin typeface="Arial"/>
              <a:cs typeface="Arial"/>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82</a:t>
            </a:fld>
          </a:p>
        </p:txBody>
      </p:sp>
      <p:sp>
        <p:nvSpPr>
          <p:cNvPr id="7" name="object 7"/>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graphicFrame>
        <p:nvGraphicFramePr>
          <p:cNvPr id="4" name="object 4"/>
          <p:cNvGraphicFramePr>
            <a:graphicFrameLocks noGrp="1"/>
          </p:cNvGraphicFramePr>
          <p:nvPr/>
        </p:nvGraphicFramePr>
        <p:xfrm>
          <a:off x="3505413" y="2819674"/>
          <a:ext cx="2992755" cy="2857500"/>
        </p:xfrm>
        <a:graphic>
          <a:graphicData uri="http://schemas.openxmlformats.org/drawingml/2006/table">
            <a:tbl>
              <a:tblPr firstRow="1" bandRow="1">
                <a:tableStyleId>{2D5ABB26-0587-4C30-8999-92F81FD0307C}</a:tableStyleId>
              </a:tblPr>
              <a:tblGrid>
                <a:gridCol w="990600"/>
                <a:gridCol w="990600"/>
                <a:gridCol w="990600"/>
              </a:tblGrid>
              <a:tr h="947867">
                <a:tc>
                  <a:txBody>
                    <a:bodyPr/>
                    <a:lstStyle/>
                    <a:p>
                      <a:pPr marL="230504">
                        <a:lnSpc>
                          <a:spcPct val="100000"/>
                        </a:lnSpc>
                        <a:spcBef>
                          <a:spcPts val="125"/>
                        </a:spcBef>
                      </a:pPr>
                      <a:r>
                        <a:rPr dirty="0" sz="5400">
                          <a:solidFill>
                            <a:srgbClr val="003265"/>
                          </a:solidFill>
                          <a:latin typeface="Arial"/>
                          <a:cs typeface="Arial"/>
                        </a:rPr>
                        <a:t>X</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9050">
                      <a:solidFill>
                        <a:srgbClr val="003265"/>
                      </a:solidFill>
                      <a:prstDash val="solid"/>
                    </a:lnB>
                  </a:tcPr>
                </a:tc>
                <a:tc>
                  <a:txBody>
                    <a:bodyPr/>
                    <a:lstStyle/>
                    <a:p>
                      <a:pPr>
                        <a:lnSpc>
                          <a:spcPct val="100000"/>
                        </a:lnSpc>
                      </a:pPr>
                      <a:endParaRPr sz="2900">
                        <a:latin typeface="Times New Roman"/>
                        <a:cs typeface="Times New Roman"/>
                      </a:endParaRPr>
                    </a:p>
                  </a:txBody>
                  <a:tcPr marL="0" marR="0" marB="0" marT="0">
                    <a:lnL w="19050">
                      <a:solidFill>
                        <a:srgbClr val="003265"/>
                      </a:solidFill>
                      <a:prstDash val="solid"/>
                    </a:lnL>
                    <a:lnR w="19050">
                      <a:solidFill>
                        <a:srgbClr val="003265"/>
                      </a:solidFill>
                      <a:prstDash val="solid"/>
                    </a:lnR>
                    <a:lnT w="19050">
                      <a:solidFill>
                        <a:srgbClr val="003265"/>
                      </a:solidFill>
                      <a:prstDash val="solid"/>
                    </a:lnT>
                    <a:lnB w="19050">
                      <a:solidFill>
                        <a:srgbClr val="003265"/>
                      </a:solidFill>
                      <a:prstDash val="solid"/>
                    </a:lnB>
                  </a:tcPr>
                </a:tc>
                <a:tc>
                  <a:txBody>
                    <a:bodyPr/>
                    <a:lstStyle/>
                    <a:p>
                      <a:pPr marL="279400">
                        <a:lnSpc>
                          <a:spcPct val="100000"/>
                        </a:lnSpc>
                        <a:spcBef>
                          <a:spcPts val="125"/>
                        </a:spcBef>
                      </a:pPr>
                      <a:r>
                        <a:rPr dirty="0" sz="5400">
                          <a:solidFill>
                            <a:srgbClr val="003265"/>
                          </a:solidFill>
                          <a:latin typeface="Arial"/>
                          <a:cs typeface="Arial"/>
                        </a:rPr>
                        <a:t>X</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9050">
                      <a:solidFill>
                        <a:srgbClr val="003265"/>
                      </a:solidFill>
                      <a:prstDash val="solid"/>
                    </a:lnB>
                  </a:tcPr>
                </a:tc>
              </a:tr>
              <a:tr h="948595">
                <a:tc>
                  <a:txBody>
                    <a:bodyPr/>
                    <a:lstStyle/>
                    <a:p>
                      <a:pPr>
                        <a:lnSpc>
                          <a:spcPct val="100000"/>
                        </a:lnSpc>
                      </a:pPr>
                      <a:endParaRPr sz="2900">
                        <a:latin typeface="Times New Roman"/>
                        <a:cs typeface="Times New Roman"/>
                      </a:endParaRPr>
                    </a:p>
                  </a:txBody>
                  <a:tcPr marL="0" marR="0" marB="0" marT="0">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c>
                  <a:txBody>
                    <a:bodyPr/>
                    <a:lstStyle/>
                    <a:p>
                      <a:pPr marL="279400">
                        <a:lnSpc>
                          <a:spcPct val="100000"/>
                        </a:lnSpc>
                        <a:spcBef>
                          <a:spcPts val="125"/>
                        </a:spcBef>
                      </a:pPr>
                      <a:r>
                        <a:rPr dirty="0" sz="5400">
                          <a:solidFill>
                            <a:srgbClr val="003265"/>
                          </a:solidFill>
                          <a:latin typeface="Arial"/>
                          <a:cs typeface="Arial"/>
                        </a:rPr>
                        <a:t>o</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c>
                  <a:txBody>
                    <a:bodyPr/>
                    <a:lstStyle/>
                    <a:p>
                      <a:pPr>
                        <a:lnSpc>
                          <a:spcPct val="100000"/>
                        </a:lnSpc>
                      </a:pPr>
                      <a:endParaRPr sz="2900">
                        <a:latin typeface="Times New Roman"/>
                        <a:cs typeface="Times New Roman"/>
                      </a:endParaRPr>
                    </a:p>
                  </a:txBody>
                  <a:tcPr marL="0" marR="0" marB="0" marT="0">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r>
              <a:tr h="947857">
                <a:tc>
                  <a:txBody>
                    <a:bodyPr/>
                    <a:lstStyle/>
                    <a:p>
                      <a:pPr>
                        <a:lnSpc>
                          <a:spcPct val="100000"/>
                        </a:lnSpc>
                      </a:pPr>
                      <a:endParaRPr sz="2900">
                        <a:latin typeface="Times New Roman"/>
                        <a:cs typeface="Times New Roman"/>
                      </a:endParaRPr>
                    </a:p>
                  </a:txBody>
                  <a:tcPr marL="0" marR="0" marB="0" marT="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c>
                  <a:txBody>
                    <a:bodyPr/>
                    <a:lstStyle/>
                    <a:p>
                      <a:pPr>
                        <a:lnSpc>
                          <a:spcPct val="100000"/>
                        </a:lnSpc>
                      </a:pPr>
                      <a:endParaRPr sz="2900">
                        <a:latin typeface="Times New Roman"/>
                        <a:cs typeface="Times New Roman"/>
                      </a:endParaRPr>
                    </a:p>
                  </a:txBody>
                  <a:tcPr marL="0" marR="0" marB="0" marT="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c>
                  <a:txBody>
                    <a:bodyPr/>
                    <a:lstStyle/>
                    <a:p>
                      <a:pPr>
                        <a:lnSpc>
                          <a:spcPct val="100000"/>
                        </a:lnSpc>
                      </a:pPr>
                      <a:endParaRPr sz="2900">
                        <a:latin typeface="Times New Roman"/>
                        <a:cs typeface="Times New Roman"/>
                      </a:endParaRPr>
                    </a:p>
                  </a:txBody>
                  <a:tcPr marL="0" marR="0" marB="0" marT="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r>
            </a:tbl>
          </a:graphicData>
        </a:graphic>
      </p:graphicFrame>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82</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380641" y="2849651"/>
            <a:ext cx="7272020" cy="4011295"/>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6500FF"/>
                </a:solidFill>
                <a:latin typeface="Arial"/>
                <a:cs typeface="Arial"/>
              </a:rPr>
              <a:t>Program</a:t>
            </a:r>
            <a:r>
              <a:rPr dirty="0" sz="2800" spc="-80">
                <a:solidFill>
                  <a:srgbClr val="6500FF"/>
                </a:solidFill>
                <a:latin typeface="Arial"/>
                <a:cs typeface="Arial"/>
              </a:rPr>
              <a:t> </a:t>
            </a:r>
            <a:r>
              <a:rPr dirty="0" sz="2800" spc="-5">
                <a:solidFill>
                  <a:srgbClr val="6500FF"/>
                </a:solidFill>
                <a:latin typeface="Arial"/>
                <a:cs typeface="Arial"/>
              </a:rPr>
              <a:t>1:</a:t>
            </a:r>
            <a:endParaRPr sz="2800">
              <a:latin typeface="Arial"/>
              <a:cs typeface="Arial"/>
            </a:endParaRPr>
          </a:p>
          <a:p>
            <a:pPr marL="469265" marR="979805" indent="-457200">
              <a:lnSpc>
                <a:spcPct val="100000"/>
              </a:lnSpc>
              <a:spcBef>
                <a:spcPts val="2400"/>
              </a:spcBef>
              <a:buAutoNum type="arabicPeriod"/>
              <a:tabLst>
                <a:tab pos="469265" algn="l"/>
                <a:tab pos="469900" algn="l"/>
              </a:tabLst>
            </a:pPr>
            <a:r>
              <a:rPr dirty="0" sz="2800" spc="-5">
                <a:solidFill>
                  <a:srgbClr val="003265"/>
                </a:solidFill>
                <a:latin typeface="Arial"/>
                <a:cs typeface="Arial"/>
              </a:rPr>
              <a:t>View the vector as a ternary number.  Convert it to a decimal</a:t>
            </a:r>
            <a:r>
              <a:rPr dirty="0" sz="2800" spc="20">
                <a:solidFill>
                  <a:srgbClr val="003265"/>
                </a:solidFill>
                <a:latin typeface="Arial"/>
                <a:cs typeface="Arial"/>
              </a:rPr>
              <a:t> </a:t>
            </a:r>
            <a:r>
              <a:rPr dirty="0" sz="2800" spc="-5">
                <a:solidFill>
                  <a:srgbClr val="003265"/>
                </a:solidFill>
                <a:latin typeface="Arial"/>
                <a:cs typeface="Arial"/>
              </a:rPr>
              <a:t>number.</a:t>
            </a:r>
            <a:endParaRPr sz="2800">
              <a:latin typeface="Arial"/>
              <a:cs typeface="Arial"/>
            </a:endParaRPr>
          </a:p>
          <a:p>
            <a:pPr marL="469265" marR="5080" indent="-457200">
              <a:lnSpc>
                <a:spcPct val="110000"/>
              </a:lnSpc>
              <a:spcBef>
                <a:spcPts val="2060"/>
              </a:spcBef>
              <a:buAutoNum type="arabicPeriod"/>
              <a:tabLst>
                <a:tab pos="469265" algn="l"/>
                <a:tab pos="469900" algn="l"/>
              </a:tabLst>
            </a:pPr>
            <a:r>
              <a:rPr dirty="0" sz="2800" spc="-5">
                <a:solidFill>
                  <a:srgbClr val="003265"/>
                </a:solidFill>
                <a:latin typeface="Arial"/>
                <a:cs typeface="Arial"/>
              </a:rPr>
              <a:t>Use the computed number as an index into  Move-Table and </a:t>
            </a:r>
            <a:r>
              <a:rPr dirty="0" sz="2800">
                <a:solidFill>
                  <a:srgbClr val="003265"/>
                </a:solidFill>
                <a:latin typeface="Arial"/>
                <a:cs typeface="Arial"/>
              </a:rPr>
              <a:t>access </a:t>
            </a:r>
            <a:r>
              <a:rPr dirty="0" sz="2800" spc="-5">
                <a:solidFill>
                  <a:srgbClr val="003265"/>
                </a:solidFill>
                <a:latin typeface="Arial"/>
                <a:cs typeface="Arial"/>
              </a:rPr>
              <a:t>the vector stored  there.</a:t>
            </a:r>
            <a:endParaRPr sz="2800">
              <a:latin typeface="Arial"/>
              <a:cs typeface="Arial"/>
            </a:endParaRPr>
          </a:p>
          <a:p>
            <a:pPr marL="469265" indent="-457200">
              <a:lnSpc>
                <a:spcPct val="100000"/>
              </a:lnSpc>
              <a:spcBef>
                <a:spcPts val="2400"/>
              </a:spcBef>
              <a:buAutoNum type="arabicPeriod"/>
              <a:tabLst>
                <a:tab pos="469265" algn="l"/>
                <a:tab pos="469900" algn="l"/>
              </a:tabLst>
            </a:pPr>
            <a:r>
              <a:rPr dirty="0" sz="2800" spc="-5">
                <a:solidFill>
                  <a:srgbClr val="003265"/>
                </a:solidFill>
                <a:latin typeface="Arial"/>
                <a:cs typeface="Arial"/>
              </a:rPr>
              <a:t>Set the new board to that</a:t>
            </a:r>
            <a:r>
              <a:rPr dirty="0" sz="2800" spc="15">
                <a:solidFill>
                  <a:srgbClr val="003265"/>
                </a:solidFill>
                <a:latin typeface="Arial"/>
                <a:cs typeface="Arial"/>
              </a:rPr>
              <a:t> </a:t>
            </a:r>
            <a:r>
              <a:rPr dirty="0" sz="2800" spc="-5">
                <a:solidFill>
                  <a:srgbClr val="003265"/>
                </a:solidFill>
                <a:latin typeface="Arial"/>
                <a:cs typeface="Arial"/>
              </a:rPr>
              <a:t>vector.</a:t>
            </a:r>
            <a:endParaRPr sz="2800">
              <a:latin typeface="Arial"/>
              <a:cs typeface="Arial"/>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82</a:t>
            </a:fld>
          </a:p>
        </p:txBody>
      </p:sp>
      <p:sp>
        <p:nvSpPr>
          <p:cNvPr id="7" name="object 7"/>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380643" y="2849651"/>
            <a:ext cx="7226934" cy="3158490"/>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6500FF"/>
                </a:solidFill>
                <a:latin typeface="Arial"/>
                <a:cs typeface="Arial"/>
              </a:rPr>
              <a:t>Comments:</a:t>
            </a:r>
            <a:endParaRPr sz="2800">
              <a:latin typeface="Arial"/>
              <a:cs typeface="Arial"/>
            </a:endParaRPr>
          </a:p>
          <a:p>
            <a:pPr marL="469265" indent="-457200">
              <a:lnSpc>
                <a:spcPct val="100000"/>
              </a:lnSpc>
              <a:spcBef>
                <a:spcPts val="2400"/>
              </a:spcBef>
              <a:buAutoNum type="arabicPeriod"/>
              <a:tabLst>
                <a:tab pos="469265" algn="l"/>
                <a:tab pos="469900" algn="l"/>
              </a:tabLst>
            </a:pPr>
            <a:r>
              <a:rPr dirty="0" sz="2800" spc="-5">
                <a:solidFill>
                  <a:srgbClr val="003265"/>
                </a:solidFill>
                <a:latin typeface="Arial"/>
                <a:cs typeface="Arial"/>
              </a:rPr>
              <a:t>A lot of space to store the</a:t>
            </a:r>
            <a:r>
              <a:rPr dirty="0" sz="2800" spc="15">
                <a:solidFill>
                  <a:srgbClr val="003265"/>
                </a:solidFill>
                <a:latin typeface="Arial"/>
                <a:cs typeface="Arial"/>
              </a:rPr>
              <a:t> </a:t>
            </a:r>
            <a:r>
              <a:rPr dirty="0" sz="2800" spc="-5">
                <a:solidFill>
                  <a:srgbClr val="003265"/>
                </a:solidFill>
                <a:latin typeface="Arial"/>
                <a:cs typeface="Arial"/>
              </a:rPr>
              <a:t>Move-Table.</a:t>
            </a:r>
            <a:endParaRPr sz="2800">
              <a:latin typeface="Arial"/>
              <a:cs typeface="Arial"/>
            </a:endParaRPr>
          </a:p>
          <a:p>
            <a:pPr marL="469265" marR="5080" indent="-457200">
              <a:lnSpc>
                <a:spcPct val="120000"/>
              </a:lnSpc>
              <a:spcBef>
                <a:spcPts val="1725"/>
              </a:spcBef>
              <a:buAutoNum type="arabicPeriod"/>
              <a:tabLst>
                <a:tab pos="469265" algn="l"/>
                <a:tab pos="469900" algn="l"/>
              </a:tabLst>
            </a:pPr>
            <a:r>
              <a:rPr dirty="0" sz="2800" spc="-5">
                <a:solidFill>
                  <a:srgbClr val="003265"/>
                </a:solidFill>
                <a:latin typeface="Arial"/>
                <a:cs typeface="Arial"/>
              </a:rPr>
              <a:t>A lot of work to specify all the entries in the  Move-Table.</a:t>
            </a:r>
            <a:endParaRPr sz="2800">
              <a:latin typeface="Arial"/>
              <a:cs typeface="Arial"/>
            </a:endParaRPr>
          </a:p>
          <a:p>
            <a:pPr marL="469265" indent="-457200">
              <a:lnSpc>
                <a:spcPct val="100000"/>
              </a:lnSpc>
              <a:spcBef>
                <a:spcPts val="2400"/>
              </a:spcBef>
              <a:buAutoNum type="arabicPeriod"/>
              <a:tabLst>
                <a:tab pos="469265" algn="l"/>
                <a:tab pos="469900" algn="l"/>
              </a:tabLst>
            </a:pPr>
            <a:r>
              <a:rPr dirty="0" sz="2800" spc="-5">
                <a:solidFill>
                  <a:srgbClr val="003265"/>
                </a:solidFill>
                <a:latin typeface="Arial"/>
                <a:cs typeface="Arial"/>
              </a:rPr>
              <a:t>Difficult to</a:t>
            </a:r>
            <a:r>
              <a:rPr dirty="0" sz="2800" spc="-15">
                <a:solidFill>
                  <a:srgbClr val="003265"/>
                </a:solidFill>
                <a:latin typeface="Arial"/>
                <a:cs typeface="Arial"/>
              </a:rPr>
              <a:t> </a:t>
            </a:r>
            <a:r>
              <a:rPr dirty="0" sz="2800" spc="-5">
                <a:solidFill>
                  <a:srgbClr val="003265"/>
                </a:solidFill>
                <a:latin typeface="Arial"/>
                <a:cs typeface="Arial"/>
              </a:rPr>
              <a:t>extend.</a:t>
            </a:r>
            <a:endParaRPr sz="2800">
              <a:latin typeface="Arial"/>
              <a:cs typeface="Arial"/>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82</a:t>
            </a:fld>
          </a:p>
        </p:txBody>
      </p:sp>
      <p:sp>
        <p:nvSpPr>
          <p:cNvPr id="7" name="object 7"/>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graphicFrame>
        <p:nvGraphicFramePr>
          <p:cNvPr id="4" name="object 4"/>
          <p:cNvGraphicFramePr>
            <a:graphicFrameLocks noGrp="1"/>
          </p:cNvGraphicFramePr>
          <p:nvPr/>
        </p:nvGraphicFramePr>
        <p:xfrm>
          <a:off x="3505413" y="2819674"/>
          <a:ext cx="2992755" cy="2859405"/>
        </p:xfrm>
        <a:graphic>
          <a:graphicData uri="http://schemas.openxmlformats.org/drawingml/2006/table">
            <a:tbl>
              <a:tblPr firstRow="1" bandRow="1">
                <a:tableStyleId>{2D5ABB26-0587-4C30-8999-92F81FD0307C}</a:tableStyleId>
              </a:tblPr>
              <a:tblGrid>
                <a:gridCol w="990600"/>
                <a:gridCol w="990600"/>
                <a:gridCol w="990600"/>
              </a:tblGrid>
              <a:tr h="947867">
                <a:tc>
                  <a:txBody>
                    <a:bodyPr/>
                    <a:lstStyle/>
                    <a:p>
                      <a:pPr marL="230504">
                        <a:lnSpc>
                          <a:spcPct val="100000"/>
                        </a:lnSpc>
                        <a:spcBef>
                          <a:spcPts val="125"/>
                        </a:spcBef>
                      </a:pPr>
                      <a:r>
                        <a:rPr dirty="0" sz="5400">
                          <a:solidFill>
                            <a:srgbClr val="003265"/>
                          </a:solidFill>
                          <a:latin typeface="Arial"/>
                          <a:cs typeface="Arial"/>
                        </a:rPr>
                        <a:t>1</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9050">
                      <a:solidFill>
                        <a:srgbClr val="003265"/>
                      </a:solidFill>
                      <a:prstDash val="solid"/>
                    </a:lnB>
                  </a:tcPr>
                </a:tc>
                <a:tc>
                  <a:txBody>
                    <a:bodyPr/>
                    <a:lstStyle/>
                    <a:p>
                      <a:pPr marL="279400">
                        <a:lnSpc>
                          <a:spcPct val="100000"/>
                        </a:lnSpc>
                        <a:spcBef>
                          <a:spcPts val="125"/>
                        </a:spcBef>
                      </a:pPr>
                      <a:r>
                        <a:rPr dirty="0" sz="5400">
                          <a:solidFill>
                            <a:srgbClr val="003265"/>
                          </a:solidFill>
                          <a:latin typeface="Arial"/>
                          <a:cs typeface="Arial"/>
                        </a:rPr>
                        <a:t>2</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9050">
                      <a:solidFill>
                        <a:srgbClr val="003265"/>
                      </a:solidFill>
                      <a:prstDash val="solid"/>
                    </a:lnB>
                  </a:tcPr>
                </a:tc>
                <a:tc>
                  <a:txBody>
                    <a:bodyPr/>
                    <a:lstStyle/>
                    <a:p>
                      <a:pPr marL="280035">
                        <a:lnSpc>
                          <a:spcPct val="100000"/>
                        </a:lnSpc>
                        <a:spcBef>
                          <a:spcPts val="125"/>
                        </a:spcBef>
                      </a:pPr>
                      <a:r>
                        <a:rPr dirty="0" sz="5400">
                          <a:solidFill>
                            <a:srgbClr val="003265"/>
                          </a:solidFill>
                          <a:latin typeface="Arial"/>
                          <a:cs typeface="Arial"/>
                        </a:rPr>
                        <a:t>3</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9050">
                      <a:solidFill>
                        <a:srgbClr val="003265"/>
                      </a:solidFill>
                      <a:prstDash val="solid"/>
                    </a:lnB>
                  </a:tcPr>
                </a:tc>
              </a:tr>
              <a:tr h="948595">
                <a:tc>
                  <a:txBody>
                    <a:bodyPr/>
                    <a:lstStyle/>
                    <a:p>
                      <a:pPr marL="230504">
                        <a:lnSpc>
                          <a:spcPct val="100000"/>
                        </a:lnSpc>
                        <a:spcBef>
                          <a:spcPts val="125"/>
                        </a:spcBef>
                      </a:pPr>
                      <a:r>
                        <a:rPr dirty="0" sz="5400">
                          <a:solidFill>
                            <a:srgbClr val="003265"/>
                          </a:solidFill>
                          <a:latin typeface="Arial"/>
                          <a:cs typeface="Arial"/>
                        </a:rPr>
                        <a:t>4</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c>
                  <a:txBody>
                    <a:bodyPr/>
                    <a:lstStyle/>
                    <a:p>
                      <a:pPr marL="279400">
                        <a:lnSpc>
                          <a:spcPct val="100000"/>
                        </a:lnSpc>
                        <a:spcBef>
                          <a:spcPts val="125"/>
                        </a:spcBef>
                      </a:pPr>
                      <a:r>
                        <a:rPr dirty="0" sz="5400">
                          <a:solidFill>
                            <a:srgbClr val="003265"/>
                          </a:solidFill>
                          <a:latin typeface="Arial"/>
                          <a:cs typeface="Arial"/>
                        </a:rPr>
                        <a:t>5</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c>
                  <a:txBody>
                    <a:bodyPr/>
                    <a:lstStyle/>
                    <a:p>
                      <a:pPr marL="279400">
                        <a:lnSpc>
                          <a:spcPct val="100000"/>
                        </a:lnSpc>
                        <a:spcBef>
                          <a:spcPts val="125"/>
                        </a:spcBef>
                      </a:pPr>
                      <a:r>
                        <a:rPr dirty="0" sz="5400">
                          <a:solidFill>
                            <a:srgbClr val="003265"/>
                          </a:solidFill>
                          <a:latin typeface="Arial"/>
                          <a:cs typeface="Arial"/>
                        </a:rPr>
                        <a:t>6</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r>
              <a:tr h="949381">
                <a:tc>
                  <a:txBody>
                    <a:bodyPr/>
                    <a:lstStyle/>
                    <a:p>
                      <a:pPr marL="230504">
                        <a:lnSpc>
                          <a:spcPct val="100000"/>
                        </a:lnSpc>
                        <a:spcBef>
                          <a:spcPts val="130"/>
                        </a:spcBef>
                      </a:pPr>
                      <a:r>
                        <a:rPr dirty="0" sz="5400">
                          <a:solidFill>
                            <a:srgbClr val="003265"/>
                          </a:solidFill>
                          <a:latin typeface="Arial"/>
                          <a:cs typeface="Arial"/>
                        </a:rPr>
                        <a:t>7</a:t>
                      </a:r>
                      <a:endParaRPr sz="5400">
                        <a:latin typeface="Arial"/>
                        <a:cs typeface="Arial"/>
                      </a:endParaRPr>
                    </a:p>
                  </a:txBody>
                  <a:tcPr marL="0" marR="0" marB="0" marT="1651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c>
                  <a:txBody>
                    <a:bodyPr/>
                    <a:lstStyle/>
                    <a:p>
                      <a:pPr marL="279400">
                        <a:lnSpc>
                          <a:spcPct val="100000"/>
                        </a:lnSpc>
                        <a:spcBef>
                          <a:spcPts val="130"/>
                        </a:spcBef>
                      </a:pPr>
                      <a:r>
                        <a:rPr dirty="0" sz="5400">
                          <a:solidFill>
                            <a:srgbClr val="003265"/>
                          </a:solidFill>
                          <a:latin typeface="Arial"/>
                          <a:cs typeface="Arial"/>
                        </a:rPr>
                        <a:t>8</a:t>
                      </a:r>
                      <a:endParaRPr sz="5400">
                        <a:latin typeface="Arial"/>
                        <a:cs typeface="Arial"/>
                      </a:endParaRPr>
                    </a:p>
                  </a:txBody>
                  <a:tcPr marL="0" marR="0" marB="0" marT="1651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c>
                  <a:txBody>
                    <a:bodyPr/>
                    <a:lstStyle/>
                    <a:p>
                      <a:pPr marL="280035">
                        <a:lnSpc>
                          <a:spcPct val="100000"/>
                        </a:lnSpc>
                        <a:spcBef>
                          <a:spcPts val="130"/>
                        </a:spcBef>
                      </a:pPr>
                      <a:r>
                        <a:rPr dirty="0" sz="5400">
                          <a:solidFill>
                            <a:srgbClr val="003265"/>
                          </a:solidFill>
                          <a:latin typeface="Arial"/>
                          <a:cs typeface="Arial"/>
                        </a:rPr>
                        <a:t>9</a:t>
                      </a:r>
                      <a:endParaRPr sz="5400">
                        <a:latin typeface="Arial"/>
                        <a:cs typeface="Arial"/>
                      </a:endParaRPr>
                    </a:p>
                  </a:txBody>
                  <a:tcPr marL="0" marR="0" marB="0" marT="1651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r>
            </a:tbl>
          </a:graphicData>
        </a:graphic>
      </p:graphicFrame>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82</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txBox="1"/>
          <p:nvPr/>
        </p:nvSpPr>
        <p:spPr>
          <a:xfrm>
            <a:off x="1380643" y="2849651"/>
            <a:ext cx="1784985"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6500FF"/>
                </a:solidFill>
                <a:latin typeface="Arial"/>
                <a:cs typeface="Arial"/>
              </a:rPr>
              <a:t>Program</a:t>
            </a:r>
            <a:r>
              <a:rPr dirty="0" sz="2800" spc="-70">
                <a:solidFill>
                  <a:srgbClr val="6500FF"/>
                </a:solidFill>
                <a:latin typeface="Arial"/>
                <a:cs typeface="Arial"/>
              </a:rPr>
              <a:t> </a:t>
            </a:r>
            <a:r>
              <a:rPr dirty="0" sz="2800" spc="-5">
                <a:solidFill>
                  <a:srgbClr val="6500FF"/>
                </a:solidFill>
                <a:latin typeface="Arial"/>
                <a:cs typeface="Arial"/>
              </a:rPr>
              <a:t>2:</a:t>
            </a:r>
            <a:endParaRPr sz="2800">
              <a:latin typeface="Arial"/>
              <a:cs typeface="Arial"/>
            </a:endParaRPr>
          </a:p>
        </p:txBody>
      </p:sp>
      <p:sp>
        <p:nvSpPr>
          <p:cNvPr id="4" name="object 4"/>
          <p:cNvSpPr txBox="1"/>
          <p:nvPr/>
        </p:nvSpPr>
        <p:spPr>
          <a:xfrm>
            <a:off x="1380643" y="3581108"/>
            <a:ext cx="1360170"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Turn =</a:t>
            </a:r>
            <a:r>
              <a:rPr dirty="0" sz="2800" spc="-75">
                <a:solidFill>
                  <a:srgbClr val="003265"/>
                </a:solidFill>
                <a:latin typeface="Arial"/>
                <a:cs typeface="Arial"/>
              </a:rPr>
              <a:t> </a:t>
            </a:r>
            <a:r>
              <a:rPr dirty="0" sz="2800" spc="-5">
                <a:solidFill>
                  <a:srgbClr val="003265"/>
                </a:solidFill>
                <a:latin typeface="Arial"/>
                <a:cs typeface="Arial"/>
              </a:rPr>
              <a:t>1</a:t>
            </a:r>
            <a:endParaRPr sz="2800">
              <a:latin typeface="Arial"/>
              <a:cs typeface="Arial"/>
            </a:endParaRPr>
          </a:p>
        </p:txBody>
      </p:sp>
      <p:sp>
        <p:nvSpPr>
          <p:cNvPr id="5" name="object 5"/>
          <p:cNvSpPr txBox="1"/>
          <p:nvPr/>
        </p:nvSpPr>
        <p:spPr>
          <a:xfrm>
            <a:off x="3209292" y="3581108"/>
            <a:ext cx="934719" cy="451484"/>
          </a:xfrm>
          <a:prstGeom prst="rect">
            <a:avLst/>
          </a:prstGeom>
        </p:spPr>
        <p:txBody>
          <a:bodyPr wrap="square" lIns="0" tIns="12065" rIns="0" bIns="0" rtlCol="0" vert="horz">
            <a:spAutoFit/>
          </a:bodyPr>
          <a:lstStyle/>
          <a:p>
            <a:pPr marL="12700">
              <a:lnSpc>
                <a:spcPct val="100000"/>
              </a:lnSpc>
              <a:spcBef>
                <a:spcPts val="95"/>
              </a:spcBef>
            </a:pPr>
            <a:r>
              <a:rPr dirty="0" sz="2800" spc="-10">
                <a:solidFill>
                  <a:srgbClr val="003265"/>
                </a:solidFill>
                <a:latin typeface="Arial"/>
                <a:cs typeface="Arial"/>
              </a:rPr>
              <a:t>G</a:t>
            </a:r>
            <a:r>
              <a:rPr dirty="0" sz="2800" spc="-5">
                <a:solidFill>
                  <a:srgbClr val="003265"/>
                </a:solidFill>
                <a:latin typeface="Arial"/>
                <a:cs typeface="Arial"/>
              </a:rPr>
              <a:t>o(1)</a:t>
            </a:r>
            <a:endParaRPr sz="2800">
              <a:latin typeface="Arial"/>
              <a:cs typeface="Arial"/>
            </a:endParaRPr>
          </a:p>
        </p:txBody>
      </p:sp>
      <p:sp>
        <p:nvSpPr>
          <p:cNvPr id="6" name="object 6"/>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7" name="object 7"/>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8" name="object 8"/>
          <p:cNvSpPr txBox="1"/>
          <p:nvPr/>
        </p:nvSpPr>
        <p:spPr>
          <a:xfrm>
            <a:off x="3209308" y="4093121"/>
            <a:ext cx="4930140"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If Board[5] is blank, Go(5), else</a:t>
            </a:r>
            <a:endParaRPr sz="2800">
              <a:latin typeface="Arial"/>
              <a:cs typeface="Arial"/>
            </a:endParaRPr>
          </a:p>
        </p:txBody>
      </p:sp>
      <p:sp>
        <p:nvSpPr>
          <p:cNvPr id="9" name="object 9"/>
          <p:cNvSpPr txBox="1"/>
          <p:nvPr/>
        </p:nvSpPr>
        <p:spPr>
          <a:xfrm>
            <a:off x="3209308" y="5031835"/>
            <a:ext cx="4930140"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If Board[9] is blank, Go(9), else</a:t>
            </a:r>
            <a:endParaRPr sz="2800">
              <a:latin typeface="Arial"/>
              <a:cs typeface="Arial"/>
            </a:endParaRPr>
          </a:p>
        </p:txBody>
      </p:sp>
      <p:sp>
        <p:nvSpPr>
          <p:cNvPr id="10" name="object 10"/>
          <p:cNvSpPr txBox="1"/>
          <p:nvPr/>
        </p:nvSpPr>
        <p:spPr>
          <a:xfrm>
            <a:off x="1380643" y="4093121"/>
            <a:ext cx="1391920" cy="2329180"/>
          </a:xfrm>
          <a:prstGeom prst="rect">
            <a:avLst/>
          </a:prstGeom>
        </p:spPr>
        <p:txBody>
          <a:bodyPr wrap="square" lIns="0" tIns="12065" rIns="0" bIns="0" rtlCol="0" vert="horz">
            <a:spAutoFit/>
          </a:bodyPr>
          <a:lstStyle/>
          <a:p>
            <a:pPr algn="r" marR="36830">
              <a:lnSpc>
                <a:spcPct val="100000"/>
              </a:lnSpc>
              <a:spcBef>
                <a:spcPts val="95"/>
              </a:spcBef>
            </a:pPr>
            <a:r>
              <a:rPr dirty="0" sz="2800" spc="-5">
                <a:solidFill>
                  <a:srgbClr val="003265"/>
                </a:solidFill>
                <a:latin typeface="Arial"/>
                <a:cs typeface="Arial"/>
              </a:rPr>
              <a:t>Turn =</a:t>
            </a:r>
            <a:r>
              <a:rPr dirty="0" sz="2800" spc="-80">
                <a:solidFill>
                  <a:srgbClr val="003265"/>
                </a:solidFill>
                <a:latin typeface="Arial"/>
                <a:cs typeface="Arial"/>
              </a:rPr>
              <a:t> </a:t>
            </a:r>
            <a:r>
              <a:rPr dirty="0" sz="2800" spc="-5">
                <a:solidFill>
                  <a:srgbClr val="003265"/>
                </a:solidFill>
                <a:latin typeface="Arial"/>
                <a:cs typeface="Arial"/>
              </a:rPr>
              <a:t>2</a:t>
            </a:r>
            <a:endParaRPr sz="2800">
              <a:latin typeface="Arial"/>
              <a:cs typeface="Arial"/>
            </a:endParaRPr>
          </a:p>
          <a:p>
            <a:pPr algn="r" marR="5080">
              <a:lnSpc>
                <a:spcPct val="100000"/>
              </a:lnSpc>
            </a:pPr>
            <a:r>
              <a:rPr dirty="0" sz="2800" spc="-10">
                <a:solidFill>
                  <a:srgbClr val="003265"/>
                </a:solidFill>
                <a:latin typeface="Arial"/>
                <a:cs typeface="Arial"/>
              </a:rPr>
              <a:t>G</a:t>
            </a:r>
            <a:r>
              <a:rPr dirty="0" sz="2800" spc="-5">
                <a:solidFill>
                  <a:srgbClr val="003265"/>
                </a:solidFill>
                <a:latin typeface="Arial"/>
                <a:cs typeface="Arial"/>
              </a:rPr>
              <a:t>o(1)</a:t>
            </a:r>
            <a:endParaRPr sz="2800">
              <a:latin typeface="Arial"/>
              <a:cs typeface="Arial"/>
            </a:endParaRPr>
          </a:p>
          <a:p>
            <a:pPr algn="r" marR="36830">
              <a:lnSpc>
                <a:spcPct val="100000"/>
              </a:lnSpc>
              <a:spcBef>
                <a:spcPts val="670"/>
              </a:spcBef>
            </a:pPr>
            <a:r>
              <a:rPr dirty="0" sz="2800" spc="-5">
                <a:solidFill>
                  <a:srgbClr val="003265"/>
                </a:solidFill>
                <a:latin typeface="Arial"/>
                <a:cs typeface="Arial"/>
              </a:rPr>
              <a:t>Turn =</a:t>
            </a:r>
            <a:r>
              <a:rPr dirty="0" sz="2800" spc="-80">
                <a:solidFill>
                  <a:srgbClr val="003265"/>
                </a:solidFill>
                <a:latin typeface="Arial"/>
                <a:cs typeface="Arial"/>
              </a:rPr>
              <a:t> </a:t>
            </a:r>
            <a:r>
              <a:rPr dirty="0" sz="2800" spc="-5">
                <a:solidFill>
                  <a:srgbClr val="003265"/>
                </a:solidFill>
                <a:latin typeface="Arial"/>
                <a:cs typeface="Arial"/>
              </a:rPr>
              <a:t>3</a:t>
            </a:r>
            <a:endParaRPr sz="2800">
              <a:latin typeface="Arial"/>
              <a:cs typeface="Arial"/>
            </a:endParaRPr>
          </a:p>
          <a:p>
            <a:pPr algn="r" marR="5080">
              <a:lnSpc>
                <a:spcPct val="100000"/>
              </a:lnSpc>
            </a:pPr>
            <a:r>
              <a:rPr dirty="0" sz="2800" spc="-10">
                <a:solidFill>
                  <a:srgbClr val="003265"/>
                </a:solidFill>
                <a:latin typeface="Arial"/>
                <a:cs typeface="Arial"/>
              </a:rPr>
              <a:t>G</a:t>
            </a:r>
            <a:r>
              <a:rPr dirty="0" sz="2800" spc="-5">
                <a:solidFill>
                  <a:srgbClr val="003265"/>
                </a:solidFill>
                <a:latin typeface="Arial"/>
                <a:cs typeface="Arial"/>
              </a:rPr>
              <a:t>o(3)</a:t>
            </a:r>
            <a:endParaRPr sz="2800">
              <a:latin typeface="Arial"/>
              <a:cs typeface="Arial"/>
            </a:endParaRPr>
          </a:p>
          <a:p>
            <a:pPr algn="r" marR="36830">
              <a:lnSpc>
                <a:spcPct val="100000"/>
              </a:lnSpc>
              <a:spcBef>
                <a:spcPts val="670"/>
              </a:spcBef>
            </a:pPr>
            <a:r>
              <a:rPr dirty="0" sz="2800" spc="-5">
                <a:solidFill>
                  <a:srgbClr val="003265"/>
                </a:solidFill>
                <a:latin typeface="Arial"/>
                <a:cs typeface="Arial"/>
              </a:rPr>
              <a:t>Turn =</a:t>
            </a:r>
            <a:r>
              <a:rPr dirty="0" sz="2800" spc="-80">
                <a:solidFill>
                  <a:srgbClr val="003265"/>
                </a:solidFill>
                <a:latin typeface="Arial"/>
                <a:cs typeface="Arial"/>
              </a:rPr>
              <a:t> </a:t>
            </a:r>
            <a:r>
              <a:rPr dirty="0" sz="2800" spc="-5">
                <a:solidFill>
                  <a:srgbClr val="003265"/>
                </a:solidFill>
                <a:latin typeface="Arial"/>
                <a:cs typeface="Arial"/>
              </a:rPr>
              <a:t>4</a:t>
            </a:r>
            <a:endParaRPr sz="2800">
              <a:latin typeface="Arial"/>
              <a:cs typeface="Arial"/>
            </a:endParaRPr>
          </a:p>
        </p:txBody>
      </p:sp>
      <p:sp>
        <p:nvSpPr>
          <p:cNvPr id="11" name="object 11"/>
          <p:cNvSpPr txBox="1"/>
          <p:nvPr/>
        </p:nvSpPr>
        <p:spPr>
          <a:xfrm>
            <a:off x="3209308" y="5970536"/>
            <a:ext cx="3599815"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If Posswin(X) </a:t>
            </a:r>
            <a:r>
              <a:rPr dirty="0" sz="2800" spc="-5">
                <a:solidFill>
                  <a:srgbClr val="003265"/>
                </a:solidFill>
                <a:latin typeface="Symbol"/>
                <a:cs typeface="Symbol"/>
              </a:rPr>
              <a:t></a:t>
            </a:r>
            <a:r>
              <a:rPr dirty="0" sz="2800" spc="-5">
                <a:solidFill>
                  <a:srgbClr val="003265"/>
                </a:solidFill>
                <a:latin typeface="Times New Roman"/>
                <a:cs typeface="Times New Roman"/>
              </a:rPr>
              <a:t> </a:t>
            </a:r>
            <a:r>
              <a:rPr dirty="0" sz="2800" spc="-5">
                <a:solidFill>
                  <a:srgbClr val="003265"/>
                </a:solidFill>
                <a:latin typeface="Arial"/>
                <a:cs typeface="Arial"/>
              </a:rPr>
              <a:t>0,</a:t>
            </a:r>
            <a:r>
              <a:rPr dirty="0" sz="2800" spc="30">
                <a:solidFill>
                  <a:srgbClr val="003265"/>
                </a:solidFill>
                <a:latin typeface="Arial"/>
                <a:cs typeface="Arial"/>
              </a:rPr>
              <a:t> </a:t>
            </a:r>
            <a:r>
              <a:rPr dirty="0" sz="2800" spc="-5">
                <a:solidFill>
                  <a:srgbClr val="003265"/>
                </a:solidFill>
                <a:latin typeface="Arial"/>
                <a:cs typeface="Arial"/>
              </a:rPr>
              <a:t>then</a:t>
            </a:r>
            <a:endParaRPr sz="2800">
              <a:latin typeface="Arial"/>
              <a:cs typeface="Arial"/>
            </a:endParaRPr>
          </a:p>
        </p:txBody>
      </p:sp>
      <p:sp>
        <p:nvSpPr>
          <p:cNvPr id="12" name="object 12"/>
          <p:cNvSpPr txBox="1"/>
          <p:nvPr/>
        </p:nvSpPr>
        <p:spPr>
          <a:xfrm>
            <a:off x="1380643" y="6311276"/>
            <a:ext cx="2992120" cy="1049655"/>
          </a:xfrm>
          <a:prstGeom prst="rect">
            <a:avLst/>
          </a:prstGeom>
        </p:spPr>
        <p:txBody>
          <a:bodyPr wrap="square" lIns="0" tIns="97790" rIns="0" bIns="0" rtlCol="0" vert="horz">
            <a:spAutoFit/>
          </a:bodyPr>
          <a:lstStyle/>
          <a:p>
            <a:pPr marL="469265">
              <a:lnSpc>
                <a:spcPct val="100000"/>
              </a:lnSpc>
              <a:spcBef>
                <a:spcPts val="770"/>
              </a:spcBef>
            </a:pPr>
            <a:r>
              <a:rPr dirty="0" sz="2800" spc="-5">
                <a:solidFill>
                  <a:srgbClr val="003265"/>
                </a:solidFill>
                <a:latin typeface="Arial"/>
                <a:cs typeface="Arial"/>
              </a:rPr>
              <a:t>Go(Posswin(X))</a:t>
            </a:r>
            <a:endParaRPr sz="2800">
              <a:latin typeface="Arial"/>
              <a:cs typeface="Arial"/>
            </a:endParaRPr>
          </a:p>
          <a:p>
            <a:pPr marL="12700">
              <a:lnSpc>
                <a:spcPct val="100000"/>
              </a:lnSpc>
              <a:spcBef>
                <a:spcPts val="675"/>
              </a:spcBef>
            </a:pPr>
            <a:r>
              <a:rPr dirty="0" sz="2800" spc="-5">
                <a:solidFill>
                  <a:srgbClr val="003265"/>
                </a:solidFill>
                <a:latin typeface="Arial"/>
                <a:cs typeface="Arial"/>
              </a:rPr>
              <a:t>.......</a:t>
            </a:r>
            <a:endParaRPr sz="2800">
              <a:latin typeface="Arial"/>
              <a:cs typeface="Arial"/>
            </a:endParaRPr>
          </a:p>
        </p:txBody>
      </p:sp>
      <p:sp>
        <p:nvSpPr>
          <p:cNvPr id="13" name="object 13"/>
          <p:cNvSpPr txBox="1"/>
          <p:nvPr/>
        </p:nvSpPr>
        <p:spPr>
          <a:xfrm>
            <a:off x="6732478" y="6907727"/>
            <a:ext cx="1938020" cy="239395"/>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14" name="object 14"/>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85</a:t>
            </a:r>
            <a:endParaRPr sz="2600">
              <a:latin typeface="Arial"/>
              <a:cs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380641" y="2849651"/>
            <a:ext cx="7511415" cy="362140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6500FF"/>
                </a:solidFill>
                <a:latin typeface="Arial"/>
                <a:cs typeface="Arial"/>
              </a:rPr>
              <a:t>Comments:</a:t>
            </a:r>
            <a:endParaRPr sz="2800">
              <a:latin typeface="Arial"/>
              <a:cs typeface="Arial"/>
            </a:endParaRPr>
          </a:p>
          <a:p>
            <a:pPr algn="just" marL="469265" marR="956310" indent="-457200">
              <a:lnSpc>
                <a:spcPct val="100000"/>
              </a:lnSpc>
              <a:spcBef>
                <a:spcPts val="2400"/>
              </a:spcBef>
              <a:buAutoNum type="arabicPeriod"/>
              <a:tabLst>
                <a:tab pos="469900" algn="l"/>
              </a:tabLst>
            </a:pPr>
            <a:r>
              <a:rPr dirty="0" sz="2800" spc="-5">
                <a:solidFill>
                  <a:srgbClr val="003265"/>
                </a:solidFill>
                <a:latin typeface="Arial"/>
                <a:cs typeface="Arial"/>
              </a:rPr>
              <a:t>Not efficient in time, as it has to check  several conditions before making each  move.</a:t>
            </a:r>
            <a:endParaRPr sz="2800">
              <a:latin typeface="Arial"/>
              <a:cs typeface="Arial"/>
            </a:endParaRPr>
          </a:p>
          <a:p>
            <a:pPr marL="469265" indent="-457200">
              <a:lnSpc>
                <a:spcPct val="100000"/>
              </a:lnSpc>
              <a:spcBef>
                <a:spcPts val="2400"/>
              </a:spcBef>
              <a:buAutoNum type="arabicPeriod"/>
              <a:tabLst>
                <a:tab pos="469265" algn="l"/>
                <a:tab pos="469900" algn="l"/>
              </a:tabLst>
            </a:pPr>
            <a:r>
              <a:rPr dirty="0" sz="2800" spc="-5">
                <a:solidFill>
                  <a:srgbClr val="003265"/>
                </a:solidFill>
                <a:latin typeface="Arial"/>
                <a:cs typeface="Arial"/>
              </a:rPr>
              <a:t>Easier to understand the program’s</a:t>
            </a:r>
            <a:r>
              <a:rPr dirty="0" sz="2800" spc="75">
                <a:solidFill>
                  <a:srgbClr val="003265"/>
                </a:solidFill>
                <a:latin typeface="Arial"/>
                <a:cs typeface="Arial"/>
              </a:rPr>
              <a:t> </a:t>
            </a:r>
            <a:r>
              <a:rPr dirty="0" sz="2800" spc="-5">
                <a:solidFill>
                  <a:srgbClr val="003265"/>
                </a:solidFill>
                <a:latin typeface="Arial"/>
                <a:cs typeface="Arial"/>
              </a:rPr>
              <a:t>strategy.</a:t>
            </a:r>
            <a:endParaRPr sz="2800">
              <a:latin typeface="Arial"/>
              <a:cs typeface="Arial"/>
            </a:endParaRPr>
          </a:p>
          <a:p>
            <a:pPr>
              <a:lnSpc>
                <a:spcPct val="100000"/>
              </a:lnSpc>
              <a:spcBef>
                <a:spcPts val="20"/>
              </a:spcBef>
              <a:buClr>
                <a:srgbClr val="003265"/>
              </a:buClr>
              <a:buFont typeface="Arial"/>
              <a:buAutoNum type="arabicPeriod"/>
            </a:pPr>
            <a:endParaRPr sz="2900">
              <a:latin typeface="Arial"/>
              <a:cs typeface="Arial"/>
            </a:endParaRPr>
          </a:p>
          <a:p>
            <a:pPr marL="469265" indent="-457200">
              <a:lnSpc>
                <a:spcPct val="100000"/>
              </a:lnSpc>
              <a:buAutoNum type="arabicPeriod"/>
              <a:tabLst>
                <a:tab pos="469265" algn="l"/>
                <a:tab pos="469900" algn="l"/>
              </a:tabLst>
            </a:pPr>
            <a:r>
              <a:rPr dirty="0" sz="2800" spc="-5">
                <a:solidFill>
                  <a:srgbClr val="003265"/>
                </a:solidFill>
                <a:latin typeface="Arial"/>
                <a:cs typeface="Arial"/>
              </a:rPr>
              <a:t>Hard to</a:t>
            </a:r>
            <a:r>
              <a:rPr dirty="0" sz="2800">
                <a:solidFill>
                  <a:srgbClr val="003265"/>
                </a:solidFill>
                <a:latin typeface="Arial"/>
                <a:cs typeface="Arial"/>
              </a:rPr>
              <a:t> </a:t>
            </a:r>
            <a:r>
              <a:rPr dirty="0" sz="2800" spc="-5">
                <a:solidFill>
                  <a:srgbClr val="003265"/>
                </a:solidFill>
                <a:latin typeface="Arial"/>
                <a:cs typeface="Arial"/>
              </a:rPr>
              <a:t>generalize.</a:t>
            </a:r>
            <a:endParaRPr sz="2800">
              <a:latin typeface="Arial"/>
              <a:cs typeface="Arial"/>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91</a:t>
            </a:fld>
          </a:p>
        </p:txBody>
      </p:sp>
      <p:sp>
        <p:nvSpPr>
          <p:cNvPr id="7" name="object 7"/>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graphicFrame>
        <p:nvGraphicFramePr>
          <p:cNvPr id="4" name="object 4"/>
          <p:cNvGraphicFramePr>
            <a:graphicFrameLocks noGrp="1"/>
          </p:cNvGraphicFramePr>
          <p:nvPr/>
        </p:nvGraphicFramePr>
        <p:xfrm>
          <a:off x="3505413" y="2819674"/>
          <a:ext cx="2992755" cy="2859405"/>
        </p:xfrm>
        <a:graphic>
          <a:graphicData uri="http://schemas.openxmlformats.org/drawingml/2006/table">
            <a:tbl>
              <a:tblPr firstRow="1" bandRow="1">
                <a:tableStyleId>{2D5ABB26-0587-4C30-8999-92F81FD0307C}</a:tableStyleId>
              </a:tblPr>
              <a:tblGrid>
                <a:gridCol w="990600"/>
                <a:gridCol w="990600"/>
                <a:gridCol w="990600"/>
              </a:tblGrid>
              <a:tr h="947867">
                <a:tc>
                  <a:txBody>
                    <a:bodyPr/>
                    <a:lstStyle/>
                    <a:p>
                      <a:pPr marL="230504">
                        <a:lnSpc>
                          <a:spcPct val="100000"/>
                        </a:lnSpc>
                        <a:spcBef>
                          <a:spcPts val="125"/>
                        </a:spcBef>
                      </a:pPr>
                      <a:r>
                        <a:rPr dirty="0" sz="5400">
                          <a:solidFill>
                            <a:srgbClr val="003265"/>
                          </a:solidFill>
                          <a:latin typeface="Arial"/>
                          <a:cs typeface="Arial"/>
                        </a:rPr>
                        <a:t>8</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9050">
                      <a:solidFill>
                        <a:srgbClr val="003265"/>
                      </a:solidFill>
                      <a:prstDash val="solid"/>
                    </a:lnB>
                    <a:solidFill>
                      <a:srgbClr val="FFFF00"/>
                    </a:solidFill>
                  </a:tcPr>
                </a:tc>
                <a:tc>
                  <a:txBody>
                    <a:bodyPr/>
                    <a:lstStyle/>
                    <a:p>
                      <a:pPr marL="279400">
                        <a:lnSpc>
                          <a:spcPct val="100000"/>
                        </a:lnSpc>
                        <a:spcBef>
                          <a:spcPts val="125"/>
                        </a:spcBef>
                      </a:pPr>
                      <a:r>
                        <a:rPr dirty="0" sz="5400">
                          <a:solidFill>
                            <a:srgbClr val="003265"/>
                          </a:solidFill>
                          <a:latin typeface="Arial"/>
                          <a:cs typeface="Arial"/>
                        </a:rPr>
                        <a:t>3</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9050">
                      <a:solidFill>
                        <a:srgbClr val="003265"/>
                      </a:solidFill>
                      <a:prstDash val="solid"/>
                    </a:lnB>
                  </a:tcPr>
                </a:tc>
                <a:tc>
                  <a:txBody>
                    <a:bodyPr/>
                    <a:lstStyle/>
                    <a:p>
                      <a:pPr marL="280035">
                        <a:lnSpc>
                          <a:spcPct val="100000"/>
                        </a:lnSpc>
                        <a:spcBef>
                          <a:spcPts val="125"/>
                        </a:spcBef>
                      </a:pPr>
                      <a:r>
                        <a:rPr dirty="0" sz="5400">
                          <a:solidFill>
                            <a:srgbClr val="003265"/>
                          </a:solidFill>
                          <a:latin typeface="Arial"/>
                          <a:cs typeface="Arial"/>
                        </a:rPr>
                        <a:t>4</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9050">
                      <a:solidFill>
                        <a:srgbClr val="003265"/>
                      </a:solidFill>
                      <a:prstDash val="solid"/>
                    </a:lnB>
                  </a:tcPr>
                </a:tc>
              </a:tr>
              <a:tr h="948595">
                <a:tc>
                  <a:txBody>
                    <a:bodyPr/>
                    <a:lstStyle/>
                    <a:p>
                      <a:pPr marL="230504">
                        <a:lnSpc>
                          <a:spcPct val="100000"/>
                        </a:lnSpc>
                        <a:spcBef>
                          <a:spcPts val="125"/>
                        </a:spcBef>
                      </a:pPr>
                      <a:r>
                        <a:rPr dirty="0" sz="5400">
                          <a:solidFill>
                            <a:srgbClr val="003265"/>
                          </a:solidFill>
                          <a:latin typeface="Arial"/>
                          <a:cs typeface="Arial"/>
                        </a:rPr>
                        <a:t>1</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c>
                  <a:txBody>
                    <a:bodyPr/>
                    <a:lstStyle/>
                    <a:p>
                      <a:pPr marL="279400">
                        <a:lnSpc>
                          <a:spcPct val="100000"/>
                        </a:lnSpc>
                        <a:spcBef>
                          <a:spcPts val="125"/>
                        </a:spcBef>
                      </a:pPr>
                      <a:r>
                        <a:rPr dirty="0" sz="5400">
                          <a:solidFill>
                            <a:srgbClr val="003265"/>
                          </a:solidFill>
                          <a:latin typeface="Arial"/>
                          <a:cs typeface="Arial"/>
                        </a:rPr>
                        <a:t>5</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solidFill>
                      <a:srgbClr val="FFFF00"/>
                    </a:solidFill>
                  </a:tcPr>
                </a:tc>
                <a:tc>
                  <a:txBody>
                    <a:bodyPr/>
                    <a:lstStyle/>
                    <a:p>
                      <a:pPr marL="279400">
                        <a:lnSpc>
                          <a:spcPct val="100000"/>
                        </a:lnSpc>
                        <a:spcBef>
                          <a:spcPts val="125"/>
                        </a:spcBef>
                      </a:pPr>
                      <a:r>
                        <a:rPr dirty="0" sz="5400">
                          <a:solidFill>
                            <a:srgbClr val="003265"/>
                          </a:solidFill>
                          <a:latin typeface="Arial"/>
                          <a:cs typeface="Arial"/>
                        </a:rPr>
                        <a:t>9</a:t>
                      </a:r>
                      <a:endParaRPr sz="5400">
                        <a:latin typeface="Arial"/>
                        <a:cs typeface="Arial"/>
                      </a:endParaRPr>
                    </a:p>
                  </a:txBody>
                  <a:tcPr marL="0" marR="0" marB="0" marT="15875">
                    <a:lnL w="19050">
                      <a:solidFill>
                        <a:srgbClr val="003265"/>
                      </a:solidFill>
                      <a:prstDash val="solid"/>
                    </a:lnL>
                    <a:lnR w="19050">
                      <a:solidFill>
                        <a:srgbClr val="003265"/>
                      </a:solidFill>
                      <a:prstDash val="solid"/>
                    </a:lnR>
                    <a:lnT w="19050">
                      <a:solidFill>
                        <a:srgbClr val="003265"/>
                      </a:solidFill>
                      <a:prstDash val="solid"/>
                    </a:lnT>
                    <a:lnB w="12700">
                      <a:solidFill>
                        <a:srgbClr val="003265"/>
                      </a:solidFill>
                      <a:prstDash val="solid"/>
                    </a:lnB>
                  </a:tcPr>
                </a:tc>
              </a:tr>
              <a:tr h="949381">
                <a:tc>
                  <a:txBody>
                    <a:bodyPr/>
                    <a:lstStyle/>
                    <a:p>
                      <a:pPr marL="230504">
                        <a:lnSpc>
                          <a:spcPct val="100000"/>
                        </a:lnSpc>
                        <a:spcBef>
                          <a:spcPts val="130"/>
                        </a:spcBef>
                      </a:pPr>
                      <a:r>
                        <a:rPr dirty="0" sz="5400">
                          <a:solidFill>
                            <a:srgbClr val="003265"/>
                          </a:solidFill>
                          <a:latin typeface="Arial"/>
                          <a:cs typeface="Arial"/>
                        </a:rPr>
                        <a:t>6</a:t>
                      </a:r>
                      <a:endParaRPr sz="5400">
                        <a:latin typeface="Arial"/>
                        <a:cs typeface="Arial"/>
                      </a:endParaRPr>
                    </a:p>
                  </a:txBody>
                  <a:tcPr marL="0" marR="0" marB="0" marT="1651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c>
                  <a:txBody>
                    <a:bodyPr/>
                    <a:lstStyle/>
                    <a:p>
                      <a:pPr marL="279400">
                        <a:lnSpc>
                          <a:spcPct val="100000"/>
                        </a:lnSpc>
                        <a:spcBef>
                          <a:spcPts val="130"/>
                        </a:spcBef>
                      </a:pPr>
                      <a:r>
                        <a:rPr dirty="0" sz="5400">
                          <a:solidFill>
                            <a:srgbClr val="003265"/>
                          </a:solidFill>
                          <a:latin typeface="Arial"/>
                          <a:cs typeface="Arial"/>
                        </a:rPr>
                        <a:t>7</a:t>
                      </a:r>
                      <a:endParaRPr sz="5400">
                        <a:latin typeface="Arial"/>
                        <a:cs typeface="Arial"/>
                      </a:endParaRPr>
                    </a:p>
                  </a:txBody>
                  <a:tcPr marL="0" marR="0" marB="0" marT="1651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c>
                  <a:txBody>
                    <a:bodyPr/>
                    <a:lstStyle/>
                    <a:p>
                      <a:pPr marL="280035">
                        <a:lnSpc>
                          <a:spcPct val="100000"/>
                        </a:lnSpc>
                        <a:spcBef>
                          <a:spcPts val="130"/>
                        </a:spcBef>
                      </a:pPr>
                      <a:r>
                        <a:rPr dirty="0" sz="5400">
                          <a:solidFill>
                            <a:srgbClr val="003265"/>
                          </a:solidFill>
                          <a:latin typeface="Arial"/>
                          <a:cs typeface="Arial"/>
                        </a:rPr>
                        <a:t>2</a:t>
                      </a:r>
                      <a:endParaRPr sz="5400">
                        <a:latin typeface="Arial"/>
                        <a:cs typeface="Arial"/>
                      </a:endParaRPr>
                    </a:p>
                  </a:txBody>
                  <a:tcPr marL="0" marR="0" marB="0" marT="16510">
                    <a:lnL w="19050">
                      <a:solidFill>
                        <a:srgbClr val="003265"/>
                      </a:solidFill>
                      <a:prstDash val="solid"/>
                    </a:lnL>
                    <a:lnR w="19050">
                      <a:solidFill>
                        <a:srgbClr val="003265"/>
                      </a:solidFill>
                      <a:prstDash val="solid"/>
                    </a:lnR>
                    <a:lnT w="12700">
                      <a:solidFill>
                        <a:srgbClr val="003265"/>
                      </a:solidFill>
                      <a:prstDash val="solid"/>
                    </a:lnT>
                    <a:lnB w="12700">
                      <a:solidFill>
                        <a:srgbClr val="003265"/>
                      </a:solidFill>
                      <a:prstDash val="solid"/>
                    </a:lnB>
                  </a:tcPr>
                </a:tc>
              </a:tr>
            </a:tbl>
          </a:graphicData>
        </a:graphic>
      </p:graphicFrame>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91</a:t>
            </a:fld>
          </a:p>
        </p:txBody>
      </p:sp>
      <p:sp>
        <p:nvSpPr>
          <p:cNvPr id="7" name="object 7"/>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5" name="object 5"/>
          <p:cNvSpPr txBox="1"/>
          <p:nvPr/>
        </p:nvSpPr>
        <p:spPr>
          <a:xfrm>
            <a:off x="3666454" y="5888242"/>
            <a:ext cx="2634615" cy="634365"/>
          </a:xfrm>
          <a:prstGeom prst="rect">
            <a:avLst/>
          </a:prstGeom>
        </p:spPr>
        <p:txBody>
          <a:bodyPr wrap="square" lIns="0" tIns="12065" rIns="0" bIns="0" rtlCol="0" vert="horz">
            <a:spAutoFit/>
          </a:bodyPr>
          <a:lstStyle/>
          <a:p>
            <a:pPr marL="12700">
              <a:lnSpc>
                <a:spcPct val="100000"/>
              </a:lnSpc>
              <a:spcBef>
                <a:spcPts val="95"/>
              </a:spcBef>
            </a:pPr>
            <a:r>
              <a:rPr dirty="0" sz="4000" spc="-5">
                <a:solidFill>
                  <a:srgbClr val="FF9900"/>
                </a:solidFill>
                <a:latin typeface="Arial"/>
                <a:cs typeface="Arial"/>
              </a:rPr>
              <a:t>15 </a:t>
            </a:r>
            <a:r>
              <a:rPr dirty="0" sz="4000" spc="-5">
                <a:solidFill>
                  <a:srgbClr val="003265"/>
                </a:solidFill>
                <a:latin typeface="Symbol"/>
                <a:cs typeface="Symbol"/>
              </a:rPr>
              <a:t></a:t>
            </a:r>
            <a:r>
              <a:rPr dirty="0" sz="4000" spc="-5">
                <a:solidFill>
                  <a:srgbClr val="003265"/>
                </a:solidFill>
                <a:latin typeface="Times New Roman"/>
                <a:cs typeface="Times New Roman"/>
              </a:rPr>
              <a:t> </a:t>
            </a:r>
            <a:r>
              <a:rPr dirty="0" sz="4000" spc="-5">
                <a:solidFill>
                  <a:srgbClr val="003265"/>
                </a:solidFill>
                <a:latin typeface="Arial"/>
                <a:cs typeface="Arial"/>
              </a:rPr>
              <a:t>(</a:t>
            </a:r>
            <a:r>
              <a:rPr dirty="0" sz="4000" spc="-5">
                <a:solidFill>
                  <a:srgbClr val="6500FF"/>
                </a:solidFill>
                <a:latin typeface="Arial"/>
                <a:cs typeface="Arial"/>
              </a:rPr>
              <a:t>8 </a:t>
            </a:r>
            <a:r>
              <a:rPr dirty="0" sz="4000" spc="-10">
                <a:solidFill>
                  <a:srgbClr val="003265"/>
                </a:solidFill>
                <a:latin typeface="Arial"/>
                <a:cs typeface="Arial"/>
              </a:rPr>
              <a:t>+</a:t>
            </a:r>
            <a:r>
              <a:rPr dirty="0" sz="4000" spc="55">
                <a:solidFill>
                  <a:srgbClr val="003265"/>
                </a:solidFill>
                <a:latin typeface="Arial"/>
                <a:cs typeface="Arial"/>
              </a:rPr>
              <a:t> </a:t>
            </a:r>
            <a:r>
              <a:rPr dirty="0" sz="4000" spc="-5">
                <a:solidFill>
                  <a:srgbClr val="6500FF"/>
                </a:solidFill>
                <a:latin typeface="Arial"/>
                <a:cs typeface="Arial"/>
              </a:rPr>
              <a:t>5</a:t>
            </a:r>
            <a:r>
              <a:rPr dirty="0" sz="4000" spc="-5">
                <a:solidFill>
                  <a:srgbClr val="003265"/>
                </a:solidFill>
                <a:latin typeface="Arial"/>
                <a:cs typeface="Arial"/>
              </a:rPr>
              <a:t>)</a:t>
            </a:r>
            <a:endParaRPr sz="4000">
              <a:latin typeface="Arial"/>
              <a:cs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380643" y="2849651"/>
            <a:ext cx="7372350" cy="2767965"/>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6500FF"/>
                </a:solidFill>
                <a:latin typeface="Arial"/>
                <a:cs typeface="Arial"/>
              </a:rPr>
              <a:t>Comments:</a:t>
            </a:r>
            <a:endParaRPr sz="2800">
              <a:latin typeface="Arial"/>
              <a:cs typeface="Arial"/>
            </a:endParaRPr>
          </a:p>
          <a:p>
            <a:pPr marL="469265" indent="-457200">
              <a:lnSpc>
                <a:spcPct val="100000"/>
              </a:lnSpc>
              <a:spcBef>
                <a:spcPts val="2400"/>
              </a:spcBef>
              <a:buAutoNum type="arabicPeriod"/>
              <a:tabLst>
                <a:tab pos="469265" algn="l"/>
                <a:tab pos="469900" algn="l"/>
              </a:tabLst>
            </a:pPr>
            <a:r>
              <a:rPr dirty="0" sz="2800" spc="-5">
                <a:solidFill>
                  <a:srgbClr val="003265"/>
                </a:solidFill>
                <a:latin typeface="Arial"/>
                <a:cs typeface="Arial"/>
              </a:rPr>
              <a:t>Checking for a possible win is</a:t>
            </a:r>
            <a:r>
              <a:rPr dirty="0" sz="2800" spc="50">
                <a:solidFill>
                  <a:srgbClr val="003265"/>
                </a:solidFill>
                <a:latin typeface="Arial"/>
                <a:cs typeface="Arial"/>
              </a:rPr>
              <a:t> </a:t>
            </a:r>
            <a:r>
              <a:rPr dirty="0" sz="2800" spc="-5">
                <a:solidFill>
                  <a:srgbClr val="003265"/>
                </a:solidFill>
                <a:latin typeface="Arial"/>
                <a:cs typeface="Arial"/>
              </a:rPr>
              <a:t>quicker.</a:t>
            </a:r>
            <a:endParaRPr sz="2800">
              <a:latin typeface="Arial"/>
              <a:cs typeface="Arial"/>
            </a:endParaRPr>
          </a:p>
          <a:p>
            <a:pPr marL="469265" marR="5080" indent="-457200">
              <a:lnSpc>
                <a:spcPct val="100000"/>
              </a:lnSpc>
              <a:spcBef>
                <a:spcPts val="2400"/>
              </a:spcBef>
              <a:buAutoNum type="arabicPeriod"/>
              <a:tabLst>
                <a:tab pos="469265" algn="l"/>
                <a:tab pos="469900" algn="l"/>
              </a:tabLst>
            </a:pPr>
            <a:r>
              <a:rPr dirty="0" sz="2800" spc="-5">
                <a:solidFill>
                  <a:srgbClr val="003265"/>
                </a:solidFill>
                <a:latin typeface="Arial"/>
                <a:cs typeface="Arial"/>
              </a:rPr>
              <a:t>Human finds the row-scan approach easier,  while computer finds the number-counting  approach more</a:t>
            </a:r>
            <a:r>
              <a:rPr dirty="0" sz="2800" spc="20">
                <a:solidFill>
                  <a:srgbClr val="003265"/>
                </a:solidFill>
                <a:latin typeface="Arial"/>
                <a:cs typeface="Arial"/>
              </a:rPr>
              <a:t> </a:t>
            </a:r>
            <a:r>
              <a:rPr dirty="0" sz="2800" spc="-5">
                <a:solidFill>
                  <a:srgbClr val="003265"/>
                </a:solidFill>
                <a:latin typeface="Arial"/>
                <a:cs typeface="Arial"/>
              </a:rPr>
              <a:t>efficient.</a:t>
            </a:r>
            <a:endParaRPr sz="2800">
              <a:latin typeface="Arial"/>
              <a:cs typeface="Arial"/>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91</a:t>
            </a:fld>
          </a:p>
        </p:txBody>
      </p:sp>
      <p:sp>
        <p:nvSpPr>
          <p:cNvPr id="7" name="object 7"/>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1" y="2849651"/>
            <a:ext cx="7324725" cy="3822700"/>
          </a:xfrm>
          <a:prstGeom prst="rect">
            <a:avLst/>
          </a:prstGeom>
        </p:spPr>
        <p:txBody>
          <a:bodyPr wrap="square" lIns="0" tIns="12065" rIns="0" bIns="0" rtlCol="0" vert="horz">
            <a:spAutoFit/>
          </a:bodyPr>
          <a:lstStyle/>
          <a:p>
            <a:pPr marL="12700">
              <a:lnSpc>
                <a:spcPts val="2915"/>
              </a:lnSpc>
              <a:spcBef>
                <a:spcPts val="95"/>
              </a:spcBef>
            </a:pPr>
            <a:r>
              <a:rPr dirty="0" sz="2800" spc="-5">
                <a:solidFill>
                  <a:srgbClr val="6500FF"/>
                </a:solidFill>
                <a:latin typeface="Arial"/>
                <a:cs typeface="Arial"/>
              </a:rPr>
              <a:t>Program 3:</a:t>
            </a:r>
            <a:endParaRPr sz="2800">
              <a:latin typeface="Arial"/>
              <a:cs typeface="Arial"/>
            </a:endParaRPr>
          </a:p>
          <a:p>
            <a:pPr marL="527685" indent="-515620">
              <a:lnSpc>
                <a:spcPts val="3575"/>
              </a:lnSpc>
              <a:buSzPct val="119642"/>
              <a:buAutoNum type="arabicPeriod"/>
              <a:tabLst>
                <a:tab pos="528320" algn="l"/>
              </a:tabLst>
            </a:pPr>
            <a:r>
              <a:rPr dirty="0" sz="2800" spc="-5">
                <a:solidFill>
                  <a:srgbClr val="003265"/>
                </a:solidFill>
                <a:latin typeface="Arial"/>
                <a:cs typeface="Arial"/>
              </a:rPr>
              <a:t>If it is a win, give it the highest</a:t>
            </a:r>
            <a:r>
              <a:rPr dirty="0" sz="2800" spc="25">
                <a:solidFill>
                  <a:srgbClr val="003265"/>
                </a:solidFill>
                <a:latin typeface="Arial"/>
                <a:cs typeface="Arial"/>
              </a:rPr>
              <a:t> </a:t>
            </a:r>
            <a:r>
              <a:rPr dirty="0" sz="2800" spc="-5">
                <a:solidFill>
                  <a:srgbClr val="003265"/>
                </a:solidFill>
                <a:latin typeface="Arial"/>
                <a:cs typeface="Arial"/>
              </a:rPr>
              <a:t>rating.</a:t>
            </a:r>
            <a:endParaRPr sz="2800">
              <a:latin typeface="Arial"/>
              <a:cs typeface="Arial"/>
            </a:endParaRPr>
          </a:p>
          <a:p>
            <a:pPr marL="527685" marR="5080" indent="-515620">
              <a:lnSpc>
                <a:spcPts val="3360"/>
              </a:lnSpc>
              <a:spcBef>
                <a:spcPts val="675"/>
              </a:spcBef>
              <a:buSzPct val="119642"/>
              <a:buAutoNum type="arabicPeriod"/>
              <a:tabLst>
                <a:tab pos="528320" algn="l"/>
              </a:tabLst>
            </a:pPr>
            <a:r>
              <a:rPr dirty="0" sz="2800" spc="-5">
                <a:solidFill>
                  <a:srgbClr val="003265"/>
                </a:solidFill>
                <a:latin typeface="Arial"/>
                <a:cs typeface="Arial"/>
              </a:rPr>
              <a:t>Otherwise, consider all the moves the  opponent could make next. Assume the  opponent will make the move that is worst  for us. Assign the rating of that move to the  current</a:t>
            </a:r>
            <a:r>
              <a:rPr dirty="0" sz="2800" spc="-15">
                <a:solidFill>
                  <a:srgbClr val="003265"/>
                </a:solidFill>
                <a:latin typeface="Arial"/>
                <a:cs typeface="Arial"/>
              </a:rPr>
              <a:t> </a:t>
            </a:r>
            <a:r>
              <a:rPr dirty="0" sz="2800" spc="-5">
                <a:solidFill>
                  <a:srgbClr val="003265"/>
                </a:solidFill>
                <a:latin typeface="Arial"/>
                <a:cs typeface="Arial"/>
              </a:rPr>
              <a:t>node.</a:t>
            </a:r>
            <a:endParaRPr sz="2800">
              <a:latin typeface="Arial"/>
              <a:cs typeface="Arial"/>
            </a:endParaRPr>
          </a:p>
          <a:p>
            <a:pPr marL="469265" indent="-457200">
              <a:lnSpc>
                <a:spcPts val="2740"/>
              </a:lnSpc>
              <a:buAutoNum type="arabicPeriod"/>
              <a:tabLst>
                <a:tab pos="469265" algn="l"/>
                <a:tab pos="469900" algn="l"/>
              </a:tabLst>
            </a:pPr>
            <a:r>
              <a:rPr dirty="0" sz="2800" spc="-5">
                <a:solidFill>
                  <a:srgbClr val="003265"/>
                </a:solidFill>
                <a:latin typeface="Arial"/>
                <a:cs typeface="Arial"/>
              </a:rPr>
              <a:t>The best node is then the one with</a:t>
            </a:r>
            <a:r>
              <a:rPr dirty="0" sz="2800" spc="50">
                <a:solidFill>
                  <a:srgbClr val="003265"/>
                </a:solidFill>
                <a:latin typeface="Arial"/>
                <a:cs typeface="Arial"/>
              </a:rPr>
              <a:t> </a:t>
            </a:r>
            <a:r>
              <a:rPr dirty="0" sz="2800" spc="-5">
                <a:solidFill>
                  <a:srgbClr val="003265"/>
                </a:solidFill>
                <a:latin typeface="Arial"/>
                <a:cs typeface="Arial"/>
              </a:rPr>
              <a:t>the</a:t>
            </a:r>
            <a:endParaRPr sz="2800">
              <a:latin typeface="Arial"/>
              <a:cs typeface="Arial"/>
            </a:endParaRPr>
          </a:p>
          <a:p>
            <a:pPr marL="469265">
              <a:lnSpc>
                <a:spcPts val="3190"/>
              </a:lnSpc>
              <a:tabLst>
                <a:tab pos="1840864" algn="l"/>
              </a:tabLst>
            </a:pPr>
            <a:r>
              <a:rPr dirty="0" sz="2800" spc="-5">
                <a:solidFill>
                  <a:srgbClr val="003265"/>
                </a:solidFill>
                <a:latin typeface="Arial"/>
                <a:cs typeface="Arial"/>
              </a:rPr>
              <a:t>highest	rating.</a:t>
            </a:r>
            <a:endParaRPr sz="2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91</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2513330" cy="574040"/>
          </a:xfrm>
          <a:prstGeom prst="rect"/>
        </p:spPr>
        <p:txBody>
          <a:bodyPr wrap="square" lIns="0" tIns="12700" rIns="0" bIns="0" rtlCol="0" vert="horz">
            <a:spAutoFit/>
          </a:bodyPr>
          <a:lstStyle/>
          <a:p>
            <a:pPr marL="12700">
              <a:lnSpc>
                <a:spcPct val="100000"/>
              </a:lnSpc>
              <a:spcBef>
                <a:spcPts val="100"/>
              </a:spcBef>
            </a:pPr>
            <a:r>
              <a:rPr dirty="0" spc="-5"/>
              <a:t>What is</a:t>
            </a:r>
            <a:r>
              <a:rPr dirty="0" spc="-80"/>
              <a:t> </a:t>
            </a:r>
            <a:r>
              <a:rPr dirty="0" spc="-5"/>
              <a:t>AI?</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465" y="2849651"/>
            <a:ext cx="6969759" cy="1902460"/>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00FF"/>
                </a:solidFill>
                <a:latin typeface="Arial"/>
                <a:cs typeface="Arial"/>
              </a:rPr>
              <a:t>Not about </a:t>
            </a:r>
            <a:r>
              <a:rPr dirty="0" sz="2800" spc="-5">
                <a:solidFill>
                  <a:srgbClr val="003265"/>
                </a:solidFill>
                <a:latin typeface="Arial"/>
                <a:cs typeface="Arial"/>
              </a:rPr>
              <a:t>what human beings can</a:t>
            </a:r>
            <a:r>
              <a:rPr dirty="0" sz="2800" spc="50">
                <a:solidFill>
                  <a:srgbClr val="003265"/>
                </a:solidFill>
                <a:latin typeface="Arial"/>
                <a:cs typeface="Arial"/>
              </a:rPr>
              <a:t> </a:t>
            </a:r>
            <a:r>
              <a:rPr dirty="0" sz="2800" spc="-5">
                <a:solidFill>
                  <a:srgbClr val="003265"/>
                </a:solidFill>
                <a:latin typeface="Arial"/>
                <a:cs typeface="Arial"/>
              </a:rPr>
              <a:t>do!</a:t>
            </a:r>
            <a:endParaRPr sz="2800">
              <a:latin typeface="Arial"/>
              <a:cs typeface="Arial"/>
            </a:endParaRPr>
          </a:p>
          <a:p>
            <a:pPr>
              <a:lnSpc>
                <a:spcPct val="100000"/>
              </a:lnSpc>
              <a:spcBef>
                <a:spcPts val="45"/>
              </a:spcBef>
            </a:pPr>
            <a:endParaRPr sz="4050">
              <a:latin typeface="Arial"/>
              <a:cs typeface="Arial"/>
            </a:endParaRPr>
          </a:p>
          <a:p>
            <a:pPr marL="12700" marR="5080" indent="-635">
              <a:lnSpc>
                <a:spcPct val="100000"/>
              </a:lnSpc>
            </a:pPr>
            <a:r>
              <a:rPr dirty="0" sz="2800" spc="-5">
                <a:solidFill>
                  <a:srgbClr val="0000FF"/>
                </a:solidFill>
                <a:latin typeface="Arial"/>
                <a:cs typeface="Arial"/>
              </a:rPr>
              <a:t>About </a:t>
            </a:r>
            <a:r>
              <a:rPr dirty="0" sz="2800" spc="-5">
                <a:solidFill>
                  <a:srgbClr val="003265"/>
                </a:solidFill>
                <a:latin typeface="Arial"/>
                <a:cs typeface="Arial"/>
              </a:rPr>
              <a:t>how to instruct a computer to do what  human beings can</a:t>
            </a:r>
            <a:r>
              <a:rPr dirty="0" sz="2800" spc="20">
                <a:solidFill>
                  <a:srgbClr val="003265"/>
                </a:solidFill>
                <a:latin typeface="Arial"/>
                <a:cs typeface="Arial"/>
              </a:rPr>
              <a:t> </a:t>
            </a:r>
            <a:r>
              <a:rPr dirty="0" sz="2800" spc="-5">
                <a:solidFill>
                  <a:srgbClr val="003265"/>
                </a:solidFill>
                <a:latin typeface="Arial"/>
                <a:cs typeface="Arial"/>
              </a:rPr>
              <a:t>do!</a:t>
            </a:r>
            <a:endParaRPr sz="2800">
              <a:latin typeface="Arial"/>
              <a:cs typeface="Arial"/>
            </a:endParaRPr>
          </a:p>
        </p:txBody>
      </p:sp>
      <p:sp>
        <p:nvSpPr>
          <p:cNvPr id="5" name="object 5"/>
          <p:cNvSpPr txBox="1"/>
          <p:nvPr/>
        </p:nvSpPr>
        <p:spPr>
          <a:xfrm>
            <a:off x="6732478" y="6907727"/>
            <a:ext cx="1938020" cy="239395"/>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6" name="object 6"/>
          <p:cNvSpPr txBox="1"/>
          <p:nvPr/>
        </p:nvSpPr>
        <p:spPr>
          <a:xfrm>
            <a:off x="737560" y="6730955"/>
            <a:ext cx="20955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9</a:t>
            </a:r>
            <a:endParaRPr sz="2600">
              <a:latin typeface="Arial"/>
              <a:cs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653" y="1523867"/>
            <a:ext cx="7515859" cy="574040"/>
          </a:xfrm>
          <a:prstGeom prst="rect"/>
        </p:spPr>
        <p:txBody>
          <a:bodyPr wrap="square" lIns="0" tIns="12700" rIns="0" bIns="0" rtlCol="0" vert="horz">
            <a:spAutoFit/>
          </a:bodyPr>
          <a:lstStyle/>
          <a:p>
            <a:pPr marL="12700">
              <a:lnSpc>
                <a:spcPct val="100000"/>
              </a:lnSpc>
              <a:spcBef>
                <a:spcPts val="100"/>
              </a:spcBef>
            </a:pPr>
            <a:r>
              <a:rPr dirty="0" spc="-5"/>
              <a:t>Introductory Problem:</a:t>
            </a:r>
            <a:r>
              <a:rPr dirty="0" spc="-25"/>
              <a:t> </a:t>
            </a:r>
            <a:r>
              <a:rPr dirty="0" spc="-5"/>
              <a:t>Tic-Tac-Toe</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380643" y="2655129"/>
            <a:ext cx="6736080" cy="2743200"/>
          </a:xfrm>
          <a:prstGeom prst="rect">
            <a:avLst/>
          </a:prstGeom>
        </p:spPr>
        <p:txBody>
          <a:bodyPr wrap="square" lIns="0" tIns="206375" rIns="0" bIns="0" rtlCol="0" vert="horz">
            <a:spAutoFit/>
          </a:bodyPr>
          <a:lstStyle/>
          <a:p>
            <a:pPr marL="12700">
              <a:lnSpc>
                <a:spcPct val="100000"/>
              </a:lnSpc>
              <a:spcBef>
                <a:spcPts val="1625"/>
              </a:spcBef>
            </a:pPr>
            <a:r>
              <a:rPr dirty="0" sz="2800" spc="-5">
                <a:solidFill>
                  <a:srgbClr val="6500FF"/>
                </a:solidFill>
                <a:latin typeface="Arial"/>
                <a:cs typeface="Arial"/>
              </a:rPr>
              <a:t>Comments:</a:t>
            </a:r>
            <a:endParaRPr sz="2800">
              <a:latin typeface="Arial"/>
              <a:cs typeface="Arial"/>
            </a:endParaRPr>
          </a:p>
          <a:p>
            <a:pPr marL="527685" marR="5080" indent="-515620">
              <a:lnSpc>
                <a:spcPts val="3360"/>
              </a:lnSpc>
              <a:spcBef>
                <a:spcPts val="2510"/>
              </a:spcBef>
              <a:buSzPct val="119642"/>
              <a:buAutoNum type="arabicPeriod"/>
              <a:tabLst>
                <a:tab pos="528320" algn="l"/>
              </a:tabLst>
            </a:pPr>
            <a:r>
              <a:rPr dirty="0" sz="2800" spc="-5">
                <a:solidFill>
                  <a:srgbClr val="003265"/>
                </a:solidFill>
                <a:latin typeface="Arial"/>
                <a:cs typeface="Arial"/>
              </a:rPr>
              <a:t>Require much more time to consider all  possible</a:t>
            </a:r>
            <a:r>
              <a:rPr dirty="0" sz="2800" spc="-10">
                <a:solidFill>
                  <a:srgbClr val="003265"/>
                </a:solidFill>
                <a:latin typeface="Arial"/>
                <a:cs typeface="Arial"/>
              </a:rPr>
              <a:t> </a:t>
            </a:r>
            <a:r>
              <a:rPr dirty="0" sz="2800" spc="-5">
                <a:solidFill>
                  <a:srgbClr val="003265"/>
                </a:solidFill>
                <a:latin typeface="Arial"/>
                <a:cs typeface="Arial"/>
              </a:rPr>
              <a:t>moves.</a:t>
            </a:r>
            <a:endParaRPr sz="2800">
              <a:latin typeface="Arial"/>
              <a:cs typeface="Arial"/>
            </a:endParaRPr>
          </a:p>
          <a:p>
            <a:pPr marL="527685" marR="736600" indent="-515620">
              <a:lnSpc>
                <a:spcPts val="3360"/>
              </a:lnSpc>
              <a:spcBef>
                <a:spcPts val="675"/>
              </a:spcBef>
              <a:buSzPct val="119642"/>
              <a:buAutoNum type="arabicPeriod"/>
              <a:tabLst>
                <a:tab pos="528320" algn="l"/>
              </a:tabLst>
            </a:pPr>
            <a:r>
              <a:rPr dirty="0" sz="2800" spc="-5">
                <a:solidFill>
                  <a:srgbClr val="003265"/>
                </a:solidFill>
                <a:latin typeface="Arial"/>
                <a:cs typeface="Arial"/>
              </a:rPr>
              <a:t>Could be extended to handle more  complicated</a:t>
            </a:r>
            <a:r>
              <a:rPr dirty="0" sz="2800">
                <a:solidFill>
                  <a:srgbClr val="003265"/>
                </a:solidFill>
                <a:latin typeface="Arial"/>
                <a:cs typeface="Arial"/>
              </a:rPr>
              <a:t> </a:t>
            </a:r>
            <a:r>
              <a:rPr dirty="0" sz="2800" spc="-5">
                <a:solidFill>
                  <a:srgbClr val="003265"/>
                </a:solidFill>
                <a:latin typeface="Arial"/>
                <a:cs typeface="Arial"/>
              </a:rPr>
              <a:t>games.</a:t>
            </a:r>
            <a:endParaRPr sz="2800">
              <a:latin typeface="Arial"/>
              <a:cs typeface="Arial"/>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91</a:t>
            </a:fld>
          </a:p>
        </p:txBody>
      </p:sp>
      <p:sp>
        <p:nvSpPr>
          <p:cNvPr id="7" name="object 7"/>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spc="-5"/>
              <a:t>Introductory Problem:</a:t>
            </a:r>
            <a:r>
              <a:rPr dirty="0" spc="-35"/>
              <a:t> </a:t>
            </a:r>
            <a:r>
              <a:rPr dirty="0" spc="-5"/>
              <a:t>Question</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615653" y="1523871"/>
            <a:ext cx="8251825" cy="5215255"/>
          </a:xfrm>
          <a:prstGeom prst="rect">
            <a:avLst/>
          </a:prstGeom>
        </p:spPr>
        <p:txBody>
          <a:bodyPr wrap="square" lIns="0" tIns="12700" rIns="0" bIns="0" rtlCol="0" vert="horz">
            <a:spAutoFit/>
          </a:bodyPr>
          <a:lstStyle/>
          <a:p>
            <a:pPr marL="12700">
              <a:lnSpc>
                <a:spcPct val="100000"/>
              </a:lnSpc>
              <a:spcBef>
                <a:spcPts val="100"/>
              </a:spcBef>
            </a:pPr>
            <a:r>
              <a:rPr dirty="0" sz="3600" spc="-5" b="1">
                <a:solidFill>
                  <a:srgbClr val="006565"/>
                </a:solidFill>
                <a:latin typeface="Arial"/>
                <a:cs typeface="Arial"/>
              </a:rPr>
              <a:t>Answering</a:t>
            </a:r>
            <a:endParaRPr sz="3600">
              <a:latin typeface="Arial"/>
              <a:cs typeface="Arial"/>
            </a:endParaRPr>
          </a:p>
          <a:p>
            <a:pPr>
              <a:lnSpc>
                <a:spcPct val="100000"/>
              </a:lnSpc>
              <a:spcBef>
                <a:spcPts val="20"/>
              </a:spcBef>
            </a:pPr>
            <a:endParaRPr sz="5300">
              <a:latin typeface="Arial"/>
              <a:cs typeface="Arial"/>
            </a:endParaRPr>
          </a:p>
          <a:p>
            <a:pPr marL="1234440" marR="5080" indent="-457200">
              <a:lnSpc>
                <a:spcPct val="100000"/>
              </a:lnSpc>
            </a:pPr>
            <a:r>
              <a:rPr dirty="0" sz="2800" spc="-5">
                <a:solidFill>
                  <a:srgbClr val="003265"/>
                </a:solidFill>
                <a:latin typeface="Arial"/>
                <a:cs typeface="Arial"/>
              </a:rPr>
              <a:t>“Mary went shopping for a new coat. She found  a red one she really liked. When she got it  home, she discovered that it went perfectly  with her favourite</a:t>
            </a:r>
            <a:r>
              <a:rPr dirty="0" sz="2800" spc="10">
                <a:solidFill>
                  <a:srgbClr val="003265"/>
                </a:solidFill>
                <a:latin typeface="Arial"/>
                <a:cs typeface="Arial"/>
              </a:rPr>
              <a:t> </a:t>
            </a:r>
            <a:r>
              <a:rPr dirty="0" sz="2800" spc="-5">
                <a:solidFill>
                  <a:srgbClr val="003265"/>
                </a:solidFill>
                <a:latin typeface="Arial"/>
                <a:cs typeface="Arial"/>
              </a:rPr>
              <a:t>dress”.</a:t>
            </a:r>
            <a:endParaRPr sz="2800">
              <a:latin typeface="Arial"/>
              <a:cs typeface="Arial"/>
            </a:endParaRPr>
          </a:p>
          <a:p>
            <a:pPr marL="777240">
              <a:lnSpc>
                <a:spcPct val="100000"/>
              </a:lnSpc>
              <a:spcBef>
                <a:spcPts val="670"/>
              </a:spcBef>
            </a:pPr>
            <a:r>
              <a:rPr dirty="0" sz="2800" spc="-5">
                <a:solidFill>
                  <a:srgbClr val="6500FF"/>
                </a:solidFill>
                <a:latin typeface="Arial"/>
                <a:cs typeface="Arial"/>
              </a:rPr>
              <a:t>Q1</a:t>
            </a:r>
            <a:r>
              <a:rPr dirty="0" sz="2800" spc="-5">
                <a:solidFill>
                  <a:srgbClr val="003265"/>
                </a:solidFill>
                <a:latin typeface="Arial"/>
                <a:cs typeface="Arial"/>
              </a:rPr>
              <a:t>: What did Mary go shopping</a:t>
            </a:r>
            <a:r>
              <a:rPr dirty="0" sz="2800" spc="25">
                <a:solidFill>
                  <a:srgbClr val="003265"/>
                </a:solidFill>
                <a:latin typeface="Arial"/>
                <a:cs typeface="Arial"/>
              </a:rPr>
              <a:t> </a:t>
            </a:r>
            <a:r>
              <a:rPr dirty="0" sz="2800" spc="-5">
                <a:solidFill>
                  <a:srgbClr val="003265"/>
                </a:solidFill>
                <a:latin typeface="Arial"/>
                <a:cs typeface="Arial"/>
              </a:rPr>
              <a:t>for?</a:t>
            </a:r>
            <a:endParaRPr sz="2800">
              <a:latin typeface="Arial"/>
              <a:cs typeface="Arial"/>
            </a:endParaRPr>
          </a:p>
          <a:p>
            <a:pPr marL="777240" marR="1433830">
              <a:lnSpc>
                <a:spcPts val="6720"/>
              </a:lnSpc>
              <a:spcBef>
                <a:spcPts val="305"/>
              </a:spcBef>
            </a:pPr>
            <a:r>
              <a:rPr dirty="0" sz="2800" spc="-5">
                <a:solidFill>
                  <a:srgbClr val="6500FF"/>
                </a:solidFill>
                <a:latin typeface="Arial"/>
                <a:cs typeface="Arial"/>
              </a:rPr>
              <a:t>Q2</a:t>
            </a:r>
            <a:r>
              <a:rPr dirty="0" sz="2800" spc="-5">
                <a:solidFill>
                  <a:srgbClr val="003265"/>
                </a:solidFill>
                <a:latin typeface="Arial"/>
                <a:cs typeface="Arial"/>
              </a:rPr>
              <a:t>: What did Mary find that she liked?  </a:t>
            </a:r>
            <a:r>
              <a:rPr dirty="0" sz="2800" spc="-5">
                <a:solidFill>
                  <a:srgbClr val="6500FF"/>
                </a:solidFill>
                <a:latin typeface="Arial"/>
                <a:cs typeface="Arial"/>
              </a:rPr>
              <a:t>Q3</a:t>
            </a:r>
            <a:r>
              <a:rPr dirty="0" sz="2800" spc="-5">
                <a:solidFill>
                  <a:srgbClr val="003265"/>
                </a:solidFill>
                <a:latin typeface="Arial"/>
                <a:cs typeface="Arial"/>
              </a:rPr>
              <a:t>: Did Mary buy</a:t>
            </a:r>
            <a:r>
              <a:rPr dirty="0" sz="2800" spc="15">
                <a:solidFill>
                  <a:srgbClr val="003265"/>
                </a:solidFill>
                <a:latin typeface="Arial"/>
                <a:cs typeface="Arial"/>
              </a:rPr>
              <a:t> </a:t>
            </a:r>
            <a:r>
              <a:rPr dirty="0" sz="2800" spc="-5">
                <a:solidFill>
                  <a:srgbClr val="003265"/>
                </a:solidFill>
                <a:latin typeface="Arial"/>
                <a:cs typeface="Arial"/>
              </a:rPr>
              <a:t>anything?</a:t>
            </a:r>
            <a:endParaRPr sz="28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91</a:t>
            </a:fld>
          </a:p>
        </p:txBody>
      </p:sp>
      <p:sp>
        <p:nvSpPr>
          <p:cNvPr id="6" name="object 6"/>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spc="-5"/>
              <a:t>Introductory Problem:</a:t>
            </a:r>
            <a:r>
              <a:rPr dirty="0" spc="-35"/>
              <a:t> </a:t>
            </a:r>
            <a:r>
              <a:rPr dirty="0" spc="-5"/>
              <a:t>Question</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615653" y="1523871"/>
            <a:ext cx="8056880" cy="4676140"/>
          </a:xfrm>
          <a:prstGeom prst="rect">
            <a:avLst/>
          </a:prstGeom>
        </p:spPr>
        <p:txBody>
          <a:bodyPr wrap="square" lIns="0" tIns="12700" rIns="0" bIns="0" rtlCol="0" vert="horz">
            <a:spAutoFit/>
          </a:bodyPr>
          <a:lstStyle/>
          <a:p>
            <a:pPr marL="12700">
              <a:lnSpc>
                <a:spcPct val="100000"/>
              </a:lnSpc>
              <a:spcBef>
                <a:spcPts val="100"/>
              </a:spcBef>
            </a:pPr>
            <a:r>
              <a:rPr dirty="0" sz="3600" spc="-5" b="1">
                <a:solidFill>
                  <a:srgbClr val="006565"/>
                </a:solidFill>
                <a:latin typeface="Arial"/>
                <a:cs typeface="Arial"/>
              </a:rPr>
              <a:t>Answering</a:t>
            </a:r>
            <a:endParaRPr sz="3600">
              <a:latin typeface="Arial"/>
              <a:cs typeface="Arial"/>
            </a:endParaRPr>
          </a:p>
          <a:p>
            <a:pPr>
              <a:lnSpc>
                <a:spcPct val="100000"/>
              </a:lnSpc>
              <a:spcBef>
                <a:spcPts val="25"/>
              </a:spcBef>
            </a:pPr>
            <a:endParaRPr sz="5000">
              <a:latin typeface="Arial"/>
              <a:cs typeface="Arial"/>
            </a:endParaRPr>
          </a:p>
          <a:p>
            <a:pPr marL="777240">
              <a:lnSpc>
                <a:spcPts val="3190"/>
              </a:lnSpc>
              <a:spcBef>
                <a:spcPts val="5"/>
              </a:spcBef>
            </a:pPr>
            <a:r>
              <a:rPr dirty="0" sz="2800" spc="-5">
                <a:solidFill>
                  <a:srgbClr val="6500FF"/>
                </a:solidFill>
                <a:latin typeface="Arial"/>
                <a:cs typeface="Arial"/>
              </a:rPr>
              <a:t>Program 1:</a:t>
            </a:r>
            <a:endParaRPr sz="2800">
              <a:latin typeface="Arial"/>
              <a:cs typeface="Arial"/>
            </a:endParaRPr>
          </a:p>
          <a:p>
            <a:pPr marL="1234440" marR="5080" indent="-457200">
              <a:lnSpc>
                <a:spcPts val="3020"/>
              </a:lnSpc>
              <a:spcBef>
                <a:spcPts val="215"/>
              </a:spcBef>
              <a:buAutoNum type="arabicPeriod"/>
              <a:tabLst>
                <a:tab pos="1234440" algn="l"/>
                <a:tab pos="1235075" algn="l"/>
              </a:tabLst>
            </a:pPr>
            <a:r>
              <a:rPr dirty="0" sz="2800" spc="-5">
                <a:solidFill>
                  <a:srgbClr val="003265"/>
                </a:solidFill>
                <a:latin typeface="Arial"/>
                <a:cs typeface="Arial"/>
              </a:rPr>
              <a:t>Match predefined templates to questions to  generate text</a:t>
            </a:r>
            <a:r>
              <a:rPr dirty="0" sz="2800" spc="-15">
                <a:solidFill>
                  <a:srgbClr val="003265"/>
                </a:solidFill>
                <a:latin typeface="Arial"/>
                <a:cs typeface="Arial"/>
              </a:rPr>
              <a:t> </a:t>
            </a:r>
            <a:r>
              <a:rPr dirty="0" sz="2800" spc="-5">
                <a:solidFill>
                  <a:srgbClr val="003265"/>
                </a:solidFill>
                <a:latin typeface="Arial"/>
                <a:cs typeface="Arial"/>
              </a:rPr>
              <a:t>patterns.</a:t>
            </a:r>
            <a:endParaRPr sz="2800">
              <a:latin typeface="Arial"/>
              <a:cs typeface="Arial"/>
            </a:endParaRPr>
          </a:p>
          <a:p>
            <a:pPr marL="1234440" marR="683895" indent="-457200">
              <a:lnSpc>
                <a:spcPts val="3020"/>
              </a:lnSpc>
              <a:spcBef>
                <a:spcPts val="2000"/>
              </a:spcBef>
              <a:buAutoNum type="arabicPeriod"/>
              <a:tabLst>
                <a:tab pos="1234440" algn="l"/>
                <a:tab pos="1235075" algn="l"/>
              </a:tabLst>
            </a:pPr>
            <a:r>
              <a:rPr dirty="0" sz="2800" spc="-5">
                <a:solidFill>
                  <a:srgbClr val="003265"/>
                </a:solidFill>
                <a:latin typeface="Arial"/>
                <a:cs typeface="Arial"/>
              </a:rPr>
              <a:t>Match text patterns to input texts to get  answers.</a:t>
            </a:r>
            <a:endParaRPr sz="2800">
              <a:latin typeface="Arial"/>
              <a:cs typeface="Arial"/>
            </a:endParaRPr>
          </a:p>
          <a:p>
            <a:pPr marL="1234440" marR="408305" indent="-457200">
              <a:lnSpc>
                <a:spcPts val="3020"/>
              </a:lnSpc>
              <a:spcBef>
                <a:spcPts val="5"/>
              </a:spcBef>
              <a:tabLst>
                <a:tab pos="2164080" algn="l"/>
              </a:tabLst>
            </a:pPr>
            <a:r>
              <a:rPr dirty="0" sz="2800" spc="-5">
                <a:solidFill>
                  <a:srgbClr val="003265"/>
                </a:solidFill>
                <a:latin typeface="Arial"/>
                <a:cs typeface="Arial"/>
              </a:rPr>
              <a:t>“What did X Y” “What did Mary go shopping  for?”	“Mary go shopping for</a:t>
            </a:r>
            <a:r>
              <a:rPr dirty="0" sz="2800" spc="25">
                <a:solidFill>
                  <a:srgbClr val="003265"/>
                </a:solidFill>
                <a:latin typeface="Arial"/>
                <a:cs typeface="Arial"/>
              </a:rPr>
              <a:t> </a:t>
            </a:r>
            <a:r>
              <a:rPr dirty="0" sz="2800" spc="-5">
                <a:solidFill>
                  <a:srgbClr val="003265"/>
                </a:solidFill>
                <a:latin typeface="Arial"/>
                <a:cs typeface="Arial"/>
              </a:rPr>
              <a:t>Z”</a:t>
            </a:r>
            <a:endParaRPr sz="2800">
              <a:latin typeface="Arial"/>
              <a:cs typeface="Arial"/>
            </a:endParaRPr>
          </a:p>
          <a:p>
            <a:pPr marL="1691639">
              <a:lnSpc>
                <a:spcPts val="2985"/>
              </a:lnSpc>
            </a:pPr>
            <a:r>
              <a:rPr dirty="0" sz="2800" spc="-5">
                <a:solidFill>
                  <a:srgbClr val="003265"/>
                </a:solidFill>
                <a:latin typeface="Arial"/>
                <a:cs typeface="Arial"/>
              </a:rPr>
              <a:t>Z = a new</a:t>
            </a:r>
            <a:r>
              <a:rPr dirty="0" sz="2800" spc="5">
                <a:solidFill>
                  <a:srgbClr val="003265"/>
                </a:solidFill>
                <a:latin typeface="Arial"/>
                <a:cs typeface="Arial"/>
              </a:rPr>
              <a:t> </a:t>
            </a:r>
            <a:r>
              <a:rPr dirty="0" sz="2800" spc="-5">
                <a:solidFill>
                  <a:srgbClr val="003265"/>
                </a:solidFill>
                <a:latin typeface="Arial"/>
                <a:cs typeface="Arial"/>
              </a:rPr>
              <a:t>coat</a:t>
            </a:r>
            <a:endParaRPr sz="2800">
              <a:latin typeface="Arial"/>
              <a:cs typeface="Arial"/>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91</a:t>
            </a:fld>
          </a:p>
        </p:txBody>
      </p:sp>
      <p:sp>
        <p:nvSpPr>
          <p:cNvPr id="7" name="object 7"/>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spc="-5"/>
              <a:t>Introductory Problem:</a:t>
            </a:r>
            <a:r>
              <a:rPr dirty="0" spc="-35"/>
              <a:t> </a:t>
            </a:r>
            <a:r>
              <a:rPr dirty="0" spc="-5"/>
              <a:t>Question</a:t>
            </a:r>
          </a:p>
        </p:txBody>
      </p:sp>
      <p:sp>
        <p:nvSpPr>
          <p:cNvPr id="3" name="object 3"/>
          <p:cNvSpPr txBox="1"/>
          <p:nvPr/>
        </p:nvSpPr>
        <p:spPr>
          <a:xfrm>
            <a:off x="615653" y="1523871"/>
            <a:ext cx="6798309" cy="2402205"/>
          </a:xfrm>
          <a:prstGeom prst="rect">
            <a:avLst/>
          </a:prstGeom>
        </p:spPr>
        <p:txBody>
          <a:bodyPr wrap="square" lIns="0" tIns="12700" rIns="0" bIns="0" rtlCol="0" vert="horz">
            <a:spAutoFit/>
          </a:bodyPr>
          <a:lstStyle/>
          <a:p>
            <a:pPr marL="12700">
              <a:lnSpc>
                <a:spcPct val="100000"/>
              </a:lnSpc>
              <a:spcBef>
                <a:spcPts val="100"/>
              </a:spcBef>
            </a:pPr>
            <a:r>
              <a:rPr dirty="0" sz="3600" spc="-5" b="1">
                <a:solidFill>
                  <a:srgbClr val="006565"/>
                </a:solidFill>
                <a:latin typeface="Arial"/>
                <a:cs typeface="Arial"/>
              </a:rPr>
              <a:t>Answering</a:t>
            </a:r>
            <a:endParaRPr sz="3600">
              <a:latin typeface="Arial"/>
              <a:cs typeface="Arial"/>
            </a:endParaRPr>
          </a:p>
          <a:p>
            <a:pPr>
              <a:lnSpc>
                <a:spcPct val="100000"/>
              </a:lnSpc>
              <a:spcBef>
                <a:spcPts val="35"/>
              </a:spcBef>
            </a:pPr>
            <a:endParaRPr sz="5600">
              <a:latin typeface="Arial"/>
              <a:cs typeface="Arial"/>
            </a:endParaRPr>
          </a:p>
          <a:p>
            <a:pPr marL="548640">
              <a:lnSpc>
                <a:spcPct val="100000"/>
              </a:lnSpc>
            </a:pPr>
            <a:r>
              <a:rPr dirty="0" sz="2800" spc="-5">
                <a:solidFill>
                  <a:srgbClr val="6500FF"/>
                </a:solidFill>
                <a:latin typeface="Arial"/>
                <a:cs typeface="Arial"/>
              </a:rPr>
              <a:t>Program 2:</a:t>
            </a:r>
            <a:endParaRPr sz="2800">
              <a:latin typeface="Arial"/>
              <a:cs typeface="Arial"/>
            </a:endParaRPr>
          </a:p>
          <a:p>
            <a:pPr marL="548640">
              <a:lnSpc>
                <a:spcPct val="100000"/>
              </a:lnSpc>
              <a:spcBef>
                <a:spcPts val="1200"/>
              </a:spcBef>
            </a:pPr>
            <a:r>
              <a:rPr dirty="0" sz="2800" spc="-5">
                <a:solidFill>
                  <a:srgbClr val="003265"/>
                </a:solidFill>
                <a:latin typeface="Arial"/>
                <a:cs typeface="Arial"/>
              </a:rPr>
              <a:t>Structured representation of</a:t>
            </a:r>
            <a:r>
              <a:rPr dirty="0" sz="2800" spc="40">
                <a:solidFill>
                  <a:srgbClr val="003265"/>
                </a:solidFill>
                <a:latin typeface="Arial"/>
                <a:cs typeface="Arial"/>
              </a:rPr>
              <a:t> </a:t>
            </a:r>
            <a:r>
              <a:rPr dirty="0" sz="2800" spc="-5">
                <a:solidFill>
                  <a:srgbClr val="003265"/>
                </a:solidFill>
                <a:latin typeface="Arial"/>
                <a:cs typeface="Arial"/>
              </a:rPr>
              <a:t>sentences:</a:t>
            </a:r>
            <a:endParaRPr sz="2800">
              <a:latin typeface="Arial"/>
              <a:cs typeface="Arial"/>
            </a:endParaRPr>
          </a:p>
        </p:txBody>
      </p:sp>
      <p:sp>
        <p:nvSpPr>
          <p:cNvPr id="4" name="object 4"/>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5" name="object 5"/>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6" name="object 6"/>
          <p:cNvSpPr txBox="1"/>
          <p:nvPr/>
        </p:nvSpPr>
        <p:spPr>
          <a:xfrm>
            <a:off x="1152053" y="4169321"/>
            <a:ext cx="1231900"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Event2:</a:t>
            </a:r>
            <a:endParaRPr sz="2800">
              <a:latin typeface="Arial"/>
              <a:cs typeface="Arial"/>
            </a:endParaRPr>
          </a:p>
        </p:txBody>
      </p:sp>
      <p:sp>
        <p:nvSpPr>
          <p:cNvPr id="7" name="object 7"/>
          <p:cNvSpPr/>
          <p:nvPr/>
        </p:nvSpPr>
        <p:spPr>
          <a:xfrm>
            <a:off x="1164753" y="4575169"/>
            <a:ext cx="1207135" cy="26034"/>
          </a:xfrm>
          <a:custGeom>
            <a:avLst/>
            <a:gdLst/>
            <a:ahLst/>
            <a:cxnLst/>
            <a:rect l="l" t="t" r="r" b="b"/>
            <a:pathLst>
              <a:path w="1207135" h="26035">
                <a:moveTo>
                  <a:pt x="1206913" y="0"/>
                </a:moveTo>
                <a:lnTo>
                  <a:pt x="0" y="0"/>
                </a:lnTo>
                <a:lnTo>
                  <a:pt x="0" y="25907"/>
                </a:lnTo>
                <a:lnTo>
                  <a:pt x="1206913" y="25907"/>
                </a:lnTo>
                <a:lnTo>
                  <a:pt x="1206913" y="0"/>
                </a:lnTo>
                <a:close/>
              </a:path>
            </a:pathLst>
          </a:custGeom>
          <a:solidFill>
            <a:srgbClr val="003265"/>
          </a:solidFill>
        </p:spPr>
        <p:txBody>
          <a:bodyPr wrap="square" lIns="0" tIns="0" rIns="0" bIns="0" rtlCol="0"/>
          <a:lstStyle/>
          <a:p/>
        </p:txBody>
      </p:sp>
      <p:sp>
        <p:nvSpPr>
          <p:cNvPr id="8" name="object 8"/>
          <p:cNvSpPr txBox="1"/>
          <p:nvPr/>
        </p:nvSpPr>
        <p:spPr>
          <a:xfrm>
            <a:off x="1152053" y="4681335"/>
            <a:ext cx="1451610"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instance:</a:t>
            </a:r>
            <a:endParaRPr sz="2800">
              <a:latin typeface="Arial"/>
              <a:cs typeface="Arial"/>
            </a:endParaRP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38100">
              <a:lnSpc>
                <a:spcPts val="2975"/>
              </a:lnSpc>
            </a:pPr>
            <a:fld id="{81D60167-4931-47E6-BA6A-407CBD079E47}" type="slidenum">
              <a:rPr dirty="0"/>
              <a:t>91</a:t>
            </a:fld>
          </a:p>
        </p:txBody>
      </p:sp>
      <p:sp>
        <p:nvSpPr>
          <p:cNvPr id="15" name="object 15"/>
          <p:cNvSpPr txBox="1"/>
          <p:nvPr/>
        </p:nvSpPr>
        <p:spPr>
          <a:xfrm>
            <a:off x="6732478" y="6924616"/>
            <a:ext cx="1938020" cy="224790"/>
          </a:xfrm>
          <a:prstGeom prst="rect">
            <a:avLst/>
          </a:prstGeom>
        </p:spPr>
        <p:txBody>
          <a:bodyPr wrap="square" lIns="0" tIns="0" rIns="0" bIns="0" rtlCol="0" vert="horz">
            <a:spAutoFit/>
          </a:bodyPr>
          <a:lstStyle/>
          <a:p>
            <a:pPr marL="12700">
              <a:lnSpc>
                <a:spcPts val="165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9" name="object 9"/>
          <p:cNvSpPr txBox="1"/>
          <p:nvPr/>
        </p:nvSpPr>
        <p:spPr>
          <a:xfrm>
            <a:off x="1152053" y="5193351"/>
            <a:ext cx="1113155" cy="451484"/>
          </a:xfrm>
          <a:prstGeom prst="rect">
            <a:avLst/>
          </a:prstGeom>
        </p:spPr>
        <p:txBody>
          <a:bodyPr wrap="square" lIns="0" tIns="12065" rIns="0" bIns="0" rtlCol="0" vert="horz">
            <a:spAutoFit/>
          </a:bodyPr>
          <a:lstStyle/>
          <a:p>
            <a:pPr marL="12700">
              <a:lnSpc>
                <a:spcPct val="100000"/>
              </a:lnSpc>
              <a:spcBef>
                <a:spcPts val="95"/>
              </a:spcBef>
            </a:pPr>
            <a:r>
              <a:rPr dirty="0" sz="2800" spc="-10">
                <a:solidFill>
                  <a:srgbClr val="003265"/>
                </a:solidFill>
                <a:latin typeface="Arial"/>
                <a:cs typeface="Arial"/>
              </a:rPr>
              <a:t>T</a:t>
            </a:r>
            <a:r>
              <a:rPr dirty="0" sz="2800" spc="-5">
                <a:solidFill>
                  <a:srgbClr val="003265"/>
                </a:solidFill>
                <a:latin typeface="Arial"/>
                <a:cs typeface="Arial"/>
              </a:rPr>
              <a:t>en</a:t>
            </a:r>
            <a:r>
              <a:rPr dirty="0" sz="2800">
                <a:solidFill>
                  <a:srgbClr val="003265"/>
                </a:solidFill>
                <a:latin typeface="Arial"/>
                <a:cs typeface="Arial"/>
              </a:rPr>
              <a:t>s</a:t>
            </a:r>
            <a:r>
              <a:rPr dirty="0" sz="2800" spc="-5">
                <a:solidFill>
                  <a:srgbClr val="003265"/>
                </a:solidFill>
                <a:latin typeface="Arial"/>
                <a:cs typeface="Arial"/>
              </a:rPr>
              <a:t>e:</a:t>
            </a:r>
            <a:endParaRPr sz="2800">
              <a:latin typeface="Arial"/>
              <a:cs typeface="Arial"/>
            </a:endParaRPr>
          </a:p>
        </p:txBody>
      </p:sp>
      <p:sp>
        <p:nvSpPr>
          <p:cNvPr id="10" name="object 10"/>
          <p:cNvSpPr txBox="1"/>
          <p:nvPr/>
        </p:nvSpPr>
        <p:spPr>
          <a:xfrm>
            <a:off x="4809354" y="4083384"/>
            <a:ext cx="3519170" cy="1561465"/>
          </a:xfrm>
          <a:prstGeom prst="rect">
            <a:avLst/>
          </a:prstGeom>
        </p:spPr>
        <p:txBody>
          <a:bodyPr wrap="square" lIns="0" tIns="97790" rIns="0" bIns="0" rtlCol="0" vert="horz">
            <a:spAutoFit/>
          </a:bodyPr>
          <a:lstStyle/>
          <a:p>
            <a:pPr marL="12700">
              <a:lnSpc>
                <a:spcPct val="100000"/>
              </a:lnSpc>
              <a:spcBef>
                <a:spcPts val="770"/>
              </a:spcBef>
            </a:pPr>
            <a:r>
              <a:rPr dirty="0" u="heavy" sz="2800" spc="-5">
                <a:solidFill>
                  <a:srgbClr val="003265"/>
                </a:solidFill>
                <a:uFill>
                  <a:solidFill>
                    <a:srgbClr val="003265"/>
                  </a:solidFill>
                </a:uFill>
                <a:latin typeface="Arial"/>
                <a:cs typeface="Arial"/>
              </a:rPr>
              <a:t>Thing1:</a:t>
            </a:r>
            <a:endParaRPr sz="2800">
              <a:latin typeface="Arial"/>
              <a:cs typeface="Arial"/>
            </a:endParaRPr>
          </a:p>
          <a:p>
            <a:pPr marL="926465" marR="5080" indent="-635">
              <a:lnSpc>
                <a:spcPct val="120000"/>
              </a:lnSpc>
              <a:tabLst>
                <a:tab pos="2754630" algn="l"/>
              </a:tabLst>
            </a:pPr>
            <a:r>
              <a:rPr dirty="0" sz="2800" spc="-5">
                <a:solidFill>
                  <a:srgbClr val="003265"/>
                </a:solidFill>
                <a:latin typeface="Arial"/>
                <a:cs typeface="Arial"/>
              </a:rPr>
              <a:t>in</a:t>
            </a:r>
            <a:r>
              <a:rPr dirty="0" sz="2800">
                <a:solidFill>
                  <a:srgbClr val="003265"/>
                </a:solidFill>
                <a:latin typeface="Arial"/>
                <a:cs typeface="Arial"/>
              </a:rPr>
              <a:t>s</a:t>
            </a:r>
            <a:r>
              <a:rPr dirty="0" sz="2800" spc="-5">
                <a:solidFill>
                  <a:srgbClr val="003265"/>
                </a:solidFill>
                <a:latin typeface="Arial"/>
                <a:cs typeface="Arial"/>
              </a:rPr>
              <a:t>tan</a:t>
            </a:r>
            <a:r>
              <a:rPr dirty="0" sz="2800">
                <a:solidFill>
                  <a:srgbClr val="003265"/>
                </a:solidFill>
                <a:latin typeface="Arial"/>
                <a:cs typeface="Arial"/>
              </a:rPr>
              <a:t>c</a:t>
            </a:r>
            <a:r>
              <a:rPr dirty="0" sz="2800" spc="-5">
                <a:solidFill>
                  <a:srgbClr val="003265"/>
                </a:solidFill>
                <a:latin typeface="Arial"/>
                <a:cs typeface="Arial"/>
              </a:rPr>
              <a:t>e:</a:t>
            </a:r>
            <a:r>
              <a:rPr dirty="0" sz="2800">
                <a:solidFill>
                  <a:srgbClr val="003265"/>
                </a:solidFill>
                <a:latin typeface="Arial"/>
                <a:cs typeface="Arial"/>
              </a:rPr>
              <a:t>	</a:t>
            </a:r>
            <a:r>
              <a:rPr dirty="0" sz="2800" spc="-10">
                <a:solidFill>
                  <a:srgbClr val="003265"/>
                </a:solidFill>
                <a:latin typeface="Arial"/>
                <a:cs typeface="Arial"/>
              </a:rPr>
              <a:t>C</a:t>
            </a:r>
            <a:r>
              <a:rPr dirty="0" sz="2800" spc="-5">
                <a:solidFill>
                  <a:srgbClr val="003265"/>
                </a:solidFill>
                <a:latin typeface="Arial"/>
                <a:cs typeface="Arial"/>
              </a:rPr>
              <a:t>oat  </a:t>
            </a:r>
            <a:r>
              <a:rPr dirty="0" sz="2800" spc="-5">
                <a:solidFill>
                  <a:srgbClr val="003265"/>
                </a:solidFill>
                <a:latin typeface="Arial"/>
                <a:cs typeface="Arial"/>
              </a:rPr>
              <a:t>colour:	Red</a:t>
            </a:r>
            <a:endParaRPr sz="2800">
              <a:latin typeface="Arial"/>
              <a:cs typeface="Arial"/>
            </a:endParaRPr>
          </a:p>
        </p:txBody>
      </p:sp>
      <p:sp>
        <p:nvSpPr>
          <p:cNvPr id="11" name="object 11"/>
          <p:cNvSpPr txBox="1"/>
          <p:nvPr/>
        </p:nvSpPr>
        <p:spPr>
          <a:xfrm>
            <a:off x="1152053" y="5705380"/>
            <a:ext cx="1015365"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agent:</a:t>
            </a:r>
            <a:endParaRPr sz="2800">
              <a:latin typeface="Arial"/>
              <a:cs typeface="Arial"/>
            </a:endParaRPr>
          </a:p>
        </p:txBody>
      </p:sp>
      <p:sp>
        <p:nvSpPr>
          <p:cNvPr id="12" name="object 12"/>
          <p:cNvSpPr txBox="1"/>
          <p:nvPr/>
        </p:nvSpPr>
        <p:spPr>
          <a:xfrm>
            <a:off x="1152053" y="6217396"/>
            <a:ext cx="1075055"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object:</a:t>
            </a:r>
            <a:endParaRPr sz="2800">
              <a:latin typeface="Arial"/>
              <a:cs typeface="Arial"/>
            </a:endParaRPr>
          </a:p>
        </p:txBody>
      </p:sp>
      <p:sp>
        <p:nvSpPr>
          <p:cNvPr id="13" name="object 13"/>
          <p:cNvSpPr txBox="1"/>
          <p:nvPr/>
        </p:nvSpPr>
        <p:spPr>
          <a:xfrm>
            <a:off x="2980545" y="4595395"/>
            <a:ext cx="1212215" cy="2073910"/>
          </a:xfrm>
          <a:prstGeom prst="rect">
            <a:avLst/>
          </a:prstGeom>
        </p:spPr>
        <p:txBody>
          <a:bodyPr wrap="square" lIns="0" tIns="12700" rIns="0" bIns="0" rtlCol="0" vert="horz">
            <a:spAutoFit/>
          </a:bodyPr>
          <a:lstStyle/>
          <a:p>
            <a:pPr marL="12700" marR="5080" indent="-635">
              <a:lnSpc>
                <a:spcPct val="120000"/>
              </a:lnSpc>
              <a:spcBef>
                <a:spcPts val="100"/>
              </a:spcBef>
            </a:pPr>
            <a:r>
              <a:rPr dirty="0" sz="2800" spc="-5">
                <a:solidFill>
                  <a:srgbClr val="003265"/>
                </a:solidFill>
                <a:latin typeface="Arial"/>
                <a:cs typeface="Arial"/>
              </a:rPr>
              <a:t>Finding  Past  Mary  Thing</a:t>
            </a:r>
            <a:r>
              <a:rPr dirty="0" sz="2800" spc="-80">
                <a:solidFill>
                  <a:srgbClr val="003265"/>
                </a:solidFill>
                <a:latin typeface="Arial"/>
                <a:cs typeface="Arial"/>
              </a:rPr>
              <a:t> </a:t>
            </a:r>
            <a:r>
              <a:rPr dirty="0" sz="2800" spc="-5">
                <a:solidFill>
                  <a:srgbClr val="003265"/>
                </a:solidFill>
                <a:latin typeface="Arial"/>
                <a:cs typeface="Arial"/>
              </a:rPr>
              <a:t>1</a:t>
            </a:r>
            <a:endParaRPr sz="2800">
              <a:latin typeface="Arial"/>
              <a:cs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spc="-5"/>
              <a:t>Introductory Problem:</a:t>
            </a:r>
            <a:r>
              <a:rPr dirty="0" spc="-35"/>
              <a:t> </a:t>
            </a:r>
            <a:r>
              <a:rPr dirty="0" spc="-5"/>
              <a:t>Question</a:t>
            </a:r>
          </a:p>
        </p:txBody>
      </p:sp>
      <p:sp>
        <p:nvSpPr>
          <p:cNvPr id="3" name="object 3"/>
          <p:cNvSpPr txBox="1"/>
          <p:nvPr/>
        </p:nvSpPr>
        <p:spPr>
          <a:xfrm>
            <a:off x="615653" y="1523871"/>
            <a:ext cx="5720715" cy="2481580"/>
          </a:xfrm>
          <a:prstGeom prst="rect">
            <a:avLst/>
          </a:prstGeom>
        </p:spPr>
        <p:txBody>
          <a:bodyPr wrap="square" lIns="0" tIns="12700" rIns="0" bIns="0" rtlCol="0" vert="horz">
            <a:spAutoFit/>
          </a:bodyPr>
          <a:lstStyle/>
          <a:p>
            <a:pPr marL="12700">
              <a:lnSpc>
                <a:spcPct val="100000"/>
              </a:lnSpc>
              <a:spcBef>
                <a:spcPts val="100"/>
              </a:spcBef>
            </a:pPr>
            <a:r>
              <a:rPr dirty="0" sz="3600" spc="-5" b="1">
                <a:solidFill>
                  <a:srgbClr val="006565"/>
                </a:solidFill>
                <a:latin typeface="Arial"/>
                <a:cs typeface="Arial"/>
              </a:rPr>
              <a:t>Answering</a:t>
            </a:r>
            <a:endParaRPr sz="3600">
              <a:latin typeface="Arial"/>
              <a:cs typeface="Arial"/>
            </a:endParaRPr>
          </a:p>
          <a:p>
            <a:pPr marL="548640">
              <a:lnSpc>
                <a:spcPct val="100000"/>
              </a:lnSpc>
              <a:spcBef>
                <a:spcPts val="2780"/>
              </a:spcBef>
            </a:pPr>
            <a:r>
              <a:rPr dirty="0" sz="2800" spc="-5">
                <a:solidFill>
                  <a:srgbClr val="6500FF"/>
                </a:solidFill>
                <a:latin typeface="Arial"/>
                <a:cs typeface="Arial"/>
              </a:rPr>
              <a:t>Program 3:</a:t>
            </a:r>
            <a:endParaRPr sz="2800">
              <a:latin typeface="Arial"/>
              <a:cs typeface="Arial"/>
            </a:endParaRPr>
          </a:p>
          <a:p>
            <a:pPr marL="548640">
              <a:lnSpc>
                <a:spcPct val="100000"/>
              </a:lnSpc>
              <a:spcBef>
                <a:spcPts val="740"/>
              </a:spcBef>
            </a:pPr>
            <a:r>
              <a:rPr dirty="0" sz="2800" spc="-5">
                <a:solidFill>
                  <a:srgbClr val="003265"/>
                </a:solidFill>
                <a:latin typeface="Arial"/>
                <a:cs typeface="Arial"/>
              </a:rPr>
              <a:t>Background world</a:t>
            </a:r>
            <a:r>
              <a:rPr dirty="0" sz="2800" spc="5">
                <a:solidFill>
                  <a:srgbClr val="003265"/>
                </a:solidFill>
                <a:latin typeface="Arial"/>
                <a:cs typeface="Arial"/>
              </a:rPr>
              <a:t> </a:t>
            </a:r>
            <a:r>
              <a:rPr dirty="0" sz="2800" spc="-5">
                <a:solidFill>
                  <a:srgbClr val="003265"/>
                </a:solidFill>
                <a:latin typeface="Arial"/>
                <a:cs typeface="Arial"/>
              </a:rPr>
              <a:t>knowledge:</a:t>
            </a:r>
            <a:endParaRPr sz="2800">
              <a:latin typeface="Arial"/>
              <a:cs typeface="Arial"/>
            </a:endParaRPr>
          </a:p>
          <a:p>
            <a:pPr marL="4206240">
              <a:lnSpc>
                <a:spcPct val="100000"/>
              </a:lnSpc>
              <a:spcBef>
                <a:spcPts val="1415"/>
              </a:spcBef>
            </a:pPr>
            <a:r>
              <a:rPr dirty="0" sz="2800" spc="-5">
                <a:solidFill>
                  <a:srgbClr val="003265"/>
                </a:solidFill>
                <a:latin typeface="Arial"/>
                <a:cs typeface="Arial"/>
              </a:rPr>
              <a:t>C finds</a:t>
            </a:r>
            <a:r>
              <a:rPr dirty="0" sz="2800" spc="-80">
                <a:solidFill>
                  <a:srgbClr val="003265"/>
                </a:solidFill>
                <a:latin typeface="Arial"/>
                <a:cs typeface="Arial"/>
              </a:rPr>
              <a:t> </a:t>
            </a:r>
            <a:r>
              <a:rPr dirty="0" sz="2800" spc="-5">
                <a:solidFill>
                  <a:srgbClr val="003265"/>
                </a:solidFill>
                <a:latin typeface="Arial"/>
                <a:cs typeface="Arial"/>
              </a:rPr>
              <a:t>M</a:t>
            </a:r>
            <a:endParaRPr sz="2800">
              <a:latin typeface="Arial"/>
              <a:cs typeface="Arial"/>
            </a:endParaRPr>
          </a:p>
        </p:txBody>
      </p:sp>
      <p:sp>
        <p:nvSpPr>
          <p:cNvPr id="4" name="object 4"/>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5" name="object 5"/>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6" name="object 6"/>
          <p:cNvSpPr txBox="1"/>
          <p:nvPr/>
        </p:nvSpPr>
        <p:spPr>
          <a:xfrm>
            <a:off x="2980705" y="4705732"/>
            <a:ext cx="1705610"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C leaves</a:t>
            </a:r>
            <a:r>
              <a:rPr dirty="0" sz="2800" spc="-75">
                <a:solidFill>
                  <a:srgbClr val="003265"/>
                </a:solidFill>
                <a:latin typeface="Arial"/>
                <a:cs typeface="Arial"/>
              </a:rPr>
              <a:t> </a:t>
            </a:r>
            <a:r>
              <a:rPr dirty="0" sz="2800" spc="-5">
                <a:solidFill>
                  <a:srgbClr val="003265"/>
                </a:solidFill>
                <a:latin typeface="Arial"/>
                <a:cs typeface="Arial"/>
              </a:rPr>
              <a:t>L</a:t>
            </a:r>
            <a:endParaRPr sz="2800">
              <a:latin typeface="Arial"/>
              <a:cs typeface="Arial"/>
            </a:endParaRPr>
          </a:p>
        </p:txBody>
      </p:sp>
      <p:sp>
        <p:nvSpPr>
          <p:cNvPr id="7" name="object 7"/>
          <p:cNvSpPr txBox="1"/>
          <p:nvPr/>
        </p:nvSpPr>
        <p:spPr>
          <a:xfrm>
            <a:off x="6637797" y="4705732"/>
            <a:ext cx="1526540"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C buys</a:t>
            </a:r>
            <a:r>
              <a:rPr dirty="0" sz="2800" spc="-80">
                <a:solidFill>
                  <a:srgbClr val="003265"/>
                </a:solidFill>
                <a:latin typeface="Arial"/>
                <a:cs typeface="Arial"/>
              </a:rPr>
              <a:t> </a:t>
            </a:r>
            <a:r>
              <a:rPr dirty="0" sz="2800" spc="-5">
                <a:solidFill>
                  <a:srgbClr val="003265"/>
                </a:solidFill>
                <a:latin typeface="Arial"/>
                <a:cs typeface="Arial"/>
              </a:rPr>
              <a:t>M</a:t>
            </a:r>
            <a:endParaRPr sz="2800">
              <a:latin typeface="Arial"/>
              <a:cs typeface="Arial"/>
            </a:endParaRPr>
          </a:p>
        </p:txBody>
      </p:sp>
      <p:sp>
        <p:nvSpPr>
          <p:cNvPr id="8" name="object 8"/>
          <p:cNvSpPr txBox="1"/>
          <p:nvPr/>
        </p:nvSpPr>
        <p:spPr>
          <a:xfrm>
            <a:off x="6638015" y="5601773"/>
            <a:ext cx="1705610" cy="451484"/>
          </a:xfrm>
          <a:prstGeom prst="rect">
            <a:avLst/>
          </a:prstGeom>
        </p:spPr>
        <p:txBody>
          <a:bodyPr wrap="square" lIns="0" tIns="12065" rIns="0" bIns="0" rtlCol="0" vert="horz">
            <a:spAutoFit/>
          </a:bodyPr>
          <a:lstStyle/>
          <a:p>
            <a:pPr marL="12700">
              <a:lnSpc>
                <a:spcPct val="100000"/>
              </a:lnSpc>
              <a:spcBef>
                <a:spcPts val="95"/>
              </a:spcBef>
            </a:pPr>
            <a:r>
              <a:rPr dirty="0" sz="2800" spc="-5">
                <a:solidFill>
                  <a:srgbClr val="003265"/>
                </a:solidFill>
                <a:latin typeface="Arial"/>
                <a:cs typeface="Arial"/>
              </a:rPr>
              <a:t>C leaves</a:t>
            </a:r>
            <a:r>
              <a:rPr dirty="0" sz="2800" spc="-75">
                <a:solidFill>
                  <a:srgbClr val="003265"/>
                </a:solidFill>
                <a:latin typeface="Arial"/>
                <a:cs typeface="Arial"/>
              </a:rPr>
              <a:t> </a:t>
            </a:r>
            <a:r>
              <a:rPr dirty="0" sz="2800" spc="-5">
                <a:solidFill>
                  <a:srgbClr val="003265"/>
                </a:solidFill>
                <a:latin typeface="Arial"/>
                <a:cs typeface="Arial"/>
              </a:rPr>
              <a:t>L</a:t>
            </a:r>
            <a:endParaRPr sz="2800">
              <a:latin typeface="Arial"/>
              <a:cs typeface="Arial"/>
            </a:endParaRPr>
          </a:p>
        </p:txBody>
      </p:sp>
      <p:sp>
        <p:nvSpPr>
          <p:cNvPr id="9" name="object 9"/>
          <p:cNvSpPr/>
          <p:nvPr/>
        </p:nvSpPr>
        <p:spPr>
          <a:xfrm>
            <a:off x="3701999" y="3892498"/>
            <a:ext cx="3677285" cy="2034539"/>
          </a:xfrm>
          <a:custGeom>
            <a:avLst/>
            <a:gdLst/>
            <a:ahLst/>
            <a:cxnLst/>
            <a:rect l="l" t="t" r="r" b="b"/>
            <a:pathLst>
              <a:path w="3677284" h="2034539">
                <a:moveTo>
                  <a:pt x="3657295" y="1219098"/>
                </a:moveTo>
                <a:lnTo>
                  <a:pt x="3629863" y="1219098"/>
                </a:lnTo>
                <a:lnTo>
                  <a:pt x="3629863" y="990511"/>
                </a:lnTo>
                <a:lnTo>
                  <a:pt x="3610051" y="990511"/>
                </a:lnTo>
                <a:lnTo>
                  <a:pt x="3610051" y="1219098"/>
                </a:lnTo>
                <a:lnTo>
                  <a:pt x="3581095" y="1219098"/>
                </a:lnTo>
                <a:lnTo>
                  <a:pt x="3619195" y="1295285"/>
                </a:lnTo>
                <a:lnTo>
                  <a:pt x="3650450" y="1232801"/>
                </a:lnTo>
                <a:lnTo>
                  <a:pt x="3657295" y="1219098"/>
                </a:lnTo>
                <a:close/>
              </a:path>
              <a:path w="3677284" h="2034539">
                <a:moveTo>
                  <a:pt x="3657295" y="380949"/>
                </a:moveTo>
                <a:lnTo>
                  <a:pt x="3629863" y="380949"/>
                </a:lnTo>
                <a:lnTo>
                  <a:pt x="3629863" y="163055"/>
                </a:lnTo>
                <a:lnTo>
                  <a:pt x="3629863" y="152387"/>
                </a:lnTo>
                <a:lnTo>
                  <a:pt x="3629863" y="147815"/>
                </a:lnTo>
                <a:lnTo>
                  <a:pt x="3625291" y="143243"/>
                </a:lnTo>
                <a:lnTo>
                  <a:pt x="1877415" y="143243"/>
                </a:lnTo>
                <a:lnTo>
                  <a:pt x="1877415" y="0"/>
                </a:lnTo>
                <a:lnTo>
                  <a:pt x="1857603" y="0"/>
                </a:lnTo>
                <a:lnTo>
                  <a:pt x="1857603" y="143243"/>
                </a:lnTo>
                <a:lnTo>
                  <a:pt x="33528" y="143243"/>
                </a:lnTo>
                <a:lnTo>
                  <a:pt x="28956" y="147815"/>
                </a:lnTo>
                <a:lnTo>
                  <a:pt x="28956" y="533349"/>
                </a:lnTo>
                <a:lnTo>
                  <a:pt x="0" y="533349"/>
                </a:lnTo>
                <a:lnTo>
                  <a:pt x="38100" y="609549"/>
                </a:lnTo>
                <a:lnTo>
                  <a:pt x="69342" y="547065"/>
                </a:lnTo>
                <a:lnTo>
                  <a:pt x="76200" y="533349"/>
                </a:lnTo>
                <a:lnTo>
                  <a:pt x="48768" y="533349"/>
                </a:lnTo>
                <a:lnTo>
                  <a:pt x="48768" y="163055"/>
                </a:lnTo>
                <a:lnTo>
                  <a:pt x="3610051" y="163055"/>
                </a:lnTo>
                <a:lnTo>
                  <a:pt x="3610051" y="380949"/>
                </a:lnTo>
                <a:lnTo>
                  <a:pt x="3581095" y="380949"/>
                </a:lnTo>
                <a:lnTo>
                  <a:pt x="3619195" y="457149"/>
                </a:lnTo>
                <a:lnTo>
                  <a:pt x="3650437" y="394665"/>
                </a:lnTo>
                <a:lnTo>
                  <a:pt x="3657295" y="380949"/>
                </a:lnTo>
                <a:close/>
              </a:path>
              <a:path w="3677284" h="2034539">
                <a:moveTo>
                  <a:pt x="3677107" y="1958162"/>
                </a:moveTo>
                <a:lnTo>
                  <a:pt x="3648151" y="1958162"/>
                </a:lnTo>
                <a:lnTo>
                  <a:pt x="3648151" y="1729587"/>
                </a:lnTo>
                <a:lnTo>
                  <a:pt x="3629863" y="1729587"/>
                </a:lnTo>
                <a:lnTo>
                  <a:pt x="3629863" y="1958162"/>
                </a:lnTo>
                <a:lnTo>
                  <a:pt x="3600907" y="1958162"/>
                </a:lnTo>
                <a:lnTo>
                  <a:pt x="3639007" y="2034362"/>
                </a:lnTo>
                <a:lnTo>
                  <a:pt x="3671011" y="1970354"/>
                </a:lnTo>
                <a:lnTo>
                  <a:pt x="3677107" y="1958162"/>
                </a:lnTo>
                <a:close/>
              </a:path>
            </a:pathLst>
          </a:custGeom>
          <a:solidFill>
            <a:srgbClr val="003265"/>
          </a:solidFill>
        </p:spPr>
        <p:txBody>
          <a:bodyPr wrap="square" lIns="0" tIns="0" rIns="0" bIns="0" rtlCol="0"/>
          <a:lstStyle/>
          <a:p/>
        </p:txBody>
      </p:sp>
      <p:sp>
        <p:nvSpPr>
          <p:cNvPr id="10" name="object 10"/>
          <p:cNvSpPr txBox="1"/>
          <p:nvPr/>
        </p:nvSpPr>
        <p:spPr>
          <a:xfrm>
            <a:off x="6638015" y="6497802"/>
            <a:ext cx="2032635" cy="649605"/>
          </a:xfrm>
          <a:prstGeom prst="rect">
            <a:avLst/>
          </a:prstGeom>
        </p:spPr>
        <p:txBody>
          <a:bodyPr wrap="square" lIns="0" tIns="12065" rIns="0" bIns="0" rtlCol="0" vert="horz">
            <a:spAutoFit/>
          </a:bodyPr>
          <a:lstStyle/>
          <a:p>
            <a:pPr marL="12700">
              <a:lnSpc>
                <a:spcPts val="3300"/>
              </a:lnSpc>
              <a:spcBef>
                <a:spcPts val="95"/>
              </a:spcBef>
            </a:pPr>
            <a:r>
              <a:rPr dirty="0" sz="2800" spc="-5">
                <a:solidFill>
                  <a:srgbClr val="003265"/>
                </a:solidFill>
                <a:latin typeface="Arial"/>
                <a:cs typeface="Arial"/>
              </a:rPr>
              <a:t>C takes</a:t>
            </a:r>
            <a:r>
              <a:rPr dirty="0" sz="2800" spc="-40">
                <a:solidFill>
                  <a:srgbClr val="003265"/>
                </a:solidFill>
                <a:latin typeface="Arial"/>
                <a:cs typeface="Arial"/>
              </a:rPr>
              <a:t> </a:t>
            </a:r>
            <a:r>
              <a:rPr dirty="0" sz="2800" spc="-5">
                <a:solidFill>
                  <a:srgbClr val="003265"/>
                </a:solidFill>
                <a:latin typeface="Arial"/>
                <a:cs typeface="Arial"/>
              </a:rPr>
              <a:t>M</a:t>
            </a:r>
            <a:endParaRPr sz="2800">
              <a:latin typeface="Arial"/>
              <a:cs typeface="Arial"/>
            </a:endParaRPr>
          </a:p>
          <a:p>
            <a:pPr marL="106680">
              <a:lnSpc>
                <a:spcPts val="1620"/>
              </a:lnSpc>
            </a:pPr>
            <a:r>
              <a:rPr dirty="0" sz="1400" spc="-5">
                <a:solidFill>
                  <a:srgbClr val="003265"/>
                </a:solidFill>
                <a:latin typeface="Arial"/>
                <a:cs typeface="Arial"/>
              </a:rPr>
              <a:t>Mahesh</a:t>
            </a:r>
            <a:r>
              <a:rPr dirty="0" sz="1400" spc="-85">
                <a:solidFill>
                  <a:srgbClr val="003265"/>
                </a:solidFill>
                <a:latin typeface="Arial"/>
                <a:cs typeface="Arial"/>
              </a:rPr>
              <a:t> </a:t>
            </a:r>
            <a:r>
              <a:rPr dirty="0" sz="1400" spc="-5">
                <a:solidFill>
                  <a:srgbClr val="003265"/>
                </a:solidFill>
                <a:latin typeface="Arial"/>
                <a:cs typeface="Arial"/>
              </a:rPr>
              <a:t>Maurya,NMIMS</a:t>
            </a:r>
            <a:endParaRPr sz="1400">
              <a:latin typeface="Arial"/>
              <a:cs typeface="Arial"/>
            </a:endParaRPr>
          </a:p>
        </p:txBody>
      </p:sp>
      <p:sp>
        <p:nvSpPr>
          <p:cNvPr id="11" name="object 11"/>
          <p:cNvSpPr txBox="1"/>
          <p:nvPr/>
        </p:nvSpPr>
        <p:spPr>
          <a:xfrm>
            <a:off x="644609" y="6730955"/>
            <a:ext cx="393700" cy="422275"/>
          </a:xfrm>
          <a:prstGeom prst="rect">
            <a:avLst/>
          </a:prstGeom>
        </p:spPr>
        <p:txBody>
          <a:bodyPr wrap="square" lIns="0" tIns="12700" rIns="0" bIns="0" rtlCol="0" vert="horz">
            <a:spAutoFit/>
          </a:bodyPr>
          <a:lstStyle/>
          <a:p>
            <a:pPr marL="12700">
              <a:lnSpc>
                <a:spcPct val="100000"/>
              </a:lnSpc>
              <a:spcBef>
                <a:spcPts val="100"/>
              </a:spcBef>
            </a:pPr>
            <a:r>
              <a:rPr dirty="0" sz="2600" b="1">
                <a:solidFill>
                  <a:srgbClr val="FFFFFF"/>
                </a:solidFill>
                <a:latin typeface="Arial"/>
                <a:cs typeface="Arial"/>
              </a:rPr>
              <a:t>94</a:t>
            </a:r>
            <a:endParaRPr sz="2600">
              <a:latin typeface="Arial"/>
              <a:cs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386016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Intelligent</a:t>
            </a:r>
            <a:r>
              <a:rPr dirty="0" spc="-50">
                <a:solidFill>
                  <a:srgbClr val="007474"/>
                </a:solidFill>
              </a:rPr>
              <a:t> </a:t>
            </a:r>
            <a:r>
              <a:rPr dirty="0" spc="-5">
                <a:solidFill>
                  <a:srgbClr val="007474"/>
                </a:solidFill>
              </a:rPr>
              <a:t>Agents</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380643" y="2761951"/>
            <a:ext cx="6746875" cy="3101975"/>
          </a:xfrm>
          <a:prstGeom prst="rect">
            <a:avLst/>
          </a:prstGeom>
        </p:spPr>
        <p:txBody>
          <a:bodyPr wrap="square" lIns="0" tIns="99695" rIns="0" bIns="0" rtlCol="0" vert="horz">
            <a:spAutoFit/>
          </a:bodyPr>
          <a:lstStyle/>
          <a:p>
            <a:pPr marL="354965" indent="-342900">
              <a:lnSpc>
                <a:spcPct val="100000"/>
              </a:lnSpc>
              <a:spcBef>
                <a:spcPts val="785"/>
              </a:spcBef>
              <a:buClr>
                <a:srgbClr val="003265"/>
              </a:buClr>
              <a:buSzPct val="75000"/>
              <a:buFont typeface="Wingdings"/>
              <a:buChar char=""/>
              <a:tabLst>
                <a:tab pos="354965" algn="l"/>
                <a:tab pos="355600" algn="l"/>
              </a:tabLst>
            </a:pPr>
            <a:r>
              <a:rPr dirty="0" sz="2800" spc="-5">
                <a:solidFill>
                  <a:srgbClr val="007474"/>
                </a:solidFill>
                <a:latin typeface="Arial"/>
                <a:cs typeface="Arial"/>
              </a:rPr>
              <a:t>Sub</a:t>
            </a:r>
            <a:r>
              <a:rPr dirty="0" sz="2800" spc="-10">
                <a:solidFill>
                  <a:srgbClr val="007474"/>
                </a:solidFill>
                <a:latin typeface="Arial"/>
                <a:cs typeface="Arial"/>
              </a:rPr>
              <a:t> </a:t>
            </a:r>
            <a:r>
              <a:rPr dirty="0" sz="2800" spc="-5">
                <a:solidFill>
                  <a:srgbClr val="007474"/>
                </a:solidFill>
                <a:latin typeface="Arial"/>
                <a:cs typeface="Arial"/>
              </a:rPr>
              <a:t>Topics</a:t>
            </a:r>
            <a:endParaRPr sz="2800">
              <a:latin typeface="Arial"/>
              <a:cs typeface="Arial"/>
            </a:endParaRPr>
          </a:p>
          <a:p>
            <a:pPr lvl="1" marL="755650" indent="-287020">
              <a:lnSpc>
                <a:spcPct val="100000"/>
              </a:lnSpc>
              <a:spcBef>
                <a:spcPts val="590"/>
              </a:spcBef>
              <a:buSzPct val="75000"/>
              <a:buChar char="–"/>
              <a:tabLst>
                <a:tab pos="755650" algn="l"/>
                <a:tab pos="756285" algn="l"/>
              </a:tabLst>
            </a:pPr>
            <a:r>
              <a:rPr dirty="0" sz="2400" spc="-5">
                <a:solidFill>
                  <a:srgbClr val="003265"/>
                </a:solidFill>
                <a:latin typeface="Arial"/>
                <a:cs typeface="Arial"/>
              </a:rPr>
              <a:t>Agents and</a:t>
            </a:r>
            <a:r>
              <a:rPr dirty="0" sz="2400">
                <a:solidFill>
                  <a:srgbClr val="003265"/>
                </a:solidFill>
                <a:latin typeface="Arial"/>
                <a:cs typeface="Arial"/>
              </a:rPr>
              <a:t> </a:t>
            </a:r>
            <a:r>
              <a:rPr dirty="0" sz="2400" spc="-5">
                <a:solidFill>
                  <a:srgbClr val="003265"/>
                </a:solidFill>
                <a:latin typeface="Arial"/>
                <a:cs typeface="Arial"/>
              </a:rPr>
              <a:t>environments</a:t>
            </a:r>
            <a:endParaRPr sz="2400">
              <a:latin typeface="Arial"/>
              <a:cs typeface="Arial"/>
            </a:endParaRPr>
          </a:p>
          <a:p>
            <a:pPr lvl="1" marL="756285" indent="-287655">
              <a:lnSpc>
                <a:spcPct val="100000"/>
              </a:lnSpc>
              <a:spcBef>
                <a:spcPts val="575"/>
              </a:spcBef>
              <a:buSzPct val="75000"/>
              <a:buChar char="–"/>
              <a:tabLst>
                <a:tab pos="755650" algn="l"/>
                <a:tab pos="756920" algn="l"/>
              </a:tabLst>
            </a:pPr>
            <a:r>
              <a:rPr dirty="0" sz="2400" spc="-5">
                <a:solidFill>
                  <a:srgbClr val="003265"/>
                </a:solidFill>
                <a:latin typeface="Arial"/>
                <a:cs typeface="Arial"/>
              </a:rPr>
              <a:t>Rationality</a:t>
            </a:r>
            <a:endParaRPr sz="2400">
              <a:latin typeface="Arial"/>
              <a:cs typeface="Arial"/>
            </a:endParaRPr>
          </a:p>
          <a:p>
            <a:pPr lvl="1" marL="755650" marR="5080" indent="-286385">
              <a:lnSpc>
                <a:spcPct val="100000"/>
              </a:lnSpc>
              <a:spcBef>
                <a:spcPts val="580"/>
              </a:spcBef>
              <a:buSzPct val="75000"/>
              <a:buChar char="–"/>
              <a:tabLst>
                <a:tab pos="755650" algn="l"/>
                <a:tab pos="756920" algn="l"/>
              </a:tabLst>
            </a:pPr>
            <a:r>
              <a:rPr dirty="0" sz="2400" spc="-5">
                <a:solidFill>
                  <a:srgbClr val="003265"/>
                </a:solidFill>
                <a:latin typeface="Arial"/>
                <a:cs typeface="Arial"/>
              </a:rPr>
              <a:t>PEAS (Performance measure, Environment,  Actuators,</a:t>
            </a:r>
            <a:r>
              <a:rPr dirty="0" sz="2400" spc="-35">
                <a:solidFill>
                  <a:srgbClr val="003265"/>
                </a:solidFill>
                <a:latin typeface="Arial"/>
                <a:cs typeface="Arial"/>
              </a:rPr>
              <a:t> </a:t>
            </a:r>
            <a:r>
              <a:rPr dirty="0" sz="2400" spc="-5">
                <a:solidFill>
                  <a:srgbClr val="003265"/>
                </a:solidFill>
                <a:latin typeface="Arial"/>
                <a:cs typeface="Arial"/>
              </a:rPr>
              <a:t>Sensors)</a:t>
            </a:r>
            <a:endParaRPr sz="2400">
              <a:latin typeface="Arial"/>
              <a:cs typeface="Arial"/>
            </a:endParaRPr>
          </a:p>
          <a:p>
            <a:pPr lvl="1" marL="756285" indent="-287655">
              <a:lnSpc>
                <a:spcPct val="100000"/>
              </a:lnSpc>
              <a:spcBef>
                <a:spcPts val="575"/>
              </a:spcBef>
              <a:buSzPct val="75000"/>
              <a:buChar char="–"/>
              <a:tabLst>
                <a:tab pos="755650" algn="l"/>
                <a:tab pos="756920" algn="l"/>
              </a:tabLst>
            </a:pPr>
            <a:r>
              <a:rPr dirty="0" sz="2400" spc="-5">
                <a:solidFill>
                  <a:srgbClr val="003265"/>
                </a:solidFill>
                <a:latin typeface="Arial"/>
                <a:cs typeface="Arial"/>
              </a:rPr>
              <a:t>Environment</a:t>
            </a:r>
            <a:r>
              <a:rPr dirty="0" sz="2400" spc="5">
                <a:solidFill>
                  <a:srgbClr val="003265"/>
                </a:solidFill>
                <a:latin typeface="Arial"/>
                <a:cs typeface="Arial"/>
              </a:rPr>
              <a:t> </a:t>
            </a:r>
            <a:r>
              <a:rPr dirty="0" sz="2400" spc="-5">
                <a:solidFill>
                  <a:srgbClr val="003265"/>
                </a:solidFill>
                <a:latin typeface="Arial"/>
                <a:cs typeface="Arial"/>
              </a:rPr>
              <a:t>types</a:t>
            </a:r>
            <a:endParaRPr sz="2400">
              <a:latin typeface="Arial"/>
              <a:cs typeface="Arial"/>
            </a:endParaRPr>
          </a:p>
          <a:p>
            <a:pPr lvl="1" marL="755650" indent="-287020">
              <a:lnSpc>
                <a:spcPct val="100000"/>
              </a:lnSpc>
              <a:spcBef>
                <a:spcPts val="575"/>
              </a:spcBef>
              <a:buSzPct val="75000"/>
              <a:buChar char="–"/>
              <a:tabLst>
                <a:tab pos="755650" algn="l"/>
                <a:tab pos="756285" algn="l"/>
              </a:tabLst>
            </a:pPr>
            <a:r>
              <a:rPr dirty="0" sz="2400" spc="-5">
                <a:solidFill>
                  <a:srgbClr val="003265"/>
                </a:solidFill>
                <a:latin typeface="Arial"/>
                <a:cs typeface="Arial"/>
              </a:rPr>
              <a:t>Agent</a:t>
            </a:r>
            <a:r>
              <a:rPr dirty="0" sz="2400" spc="-10">
                <a:solidFill>
                  <a:srgbClr val="003265"/>
                </a:solidFill>
                <a:latin typeface="Arial"/>
                <a:cs typeface="Arial"/>
              </a:rPr>
              <a:t> </a:t>
            </a:r>
            <a:r>
              <a:rPr dirty="0" sz="2400" spc="-5">
                <a:solidFill>
                  <a:srgbClr val="003265"/>
                </a:solidFill>
                <a:latin typeface="Arial"/>
                <a:cs typeface="Arial"/>
              </a:rPr>
              <a:t>types</a:t>
            </a:r>
            <a:endParaRPr sz="2400">
              <a:latin typeface="Arial"/>
              <a:cs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1575435" cy="574040"/>
          </a:xfrm>
          <a:prstGeom prst="rect"/>
        </p:spPr>
        <p:txBody>
          <a:bodyPr wrap="square" lIns="0" tIns="12700" rIns="0" bIns="0" rtlCol="0" vert="horz">
            <a:spAutoFit/>
          </a:bodyPr>
          <a:lstStyle/>
          <a:p>
            <a:pPr marL="12700">
              <a:lnSpc>
                <a:spcPct val="100000"/>
              </a:lnSpc>
              <a:spcBef>
                <a:spcPts val="100"/>
              </a:spcBef>
            </a:pPr>
            <a:r>
              <a:rPr dirty="0">
                <a:solidFill>
                  <a:srgbClr val="007474"/>
                </a:solidFill>
              </a:rPr>
              <a:t>A</a:t>
            </a:r>
            <a:r>
              <a:rPr dirty="0" spc="-5">
                <a:solidFill>
                  <a:srgbClr val="007474"/>
                </a:solidFill>
              </a:rPr>
              <a:t>g</a:t>
            </a:r>
            <a:r>
              <a:rPr dirty="0">
                <a:solidFill>
                  <a:srgbClr val="007474"/>
                </a:solidFill>
              </a:rPr>
              <a:t>e</a:t>
            </a:r>
            <a:r>
              <a:rPr dirty="0" spc="-5">
                <a:solidFill>
                  <a:srgbClr val="007474"/>
                </a:solidFill>
              </a:rPr>
              <a:t>n</a:t>
            </a:r>
            <a:r>
              <a:rPr dirty="0">
                <a:solidFill>
                  <a:srgbClr val="007474"/>
                </a:solidFill>
              </a:rPr>
              <a:t>ts</a:t>
            </a:r>
          </a:p>
        </p:txBody>
      </p:sp>
      <p:sp>
        <p:nvSpPr>
          <p:cNvPr id="3" name="object 3"/>
          <p:cNvSpPr/>
          <p:nvPr/>
        </p:nvSpPr>
        <p:spPr>
          <a:xfrm>
            <a:off x="1225710" y="3892479"/>
            <a:ext cx="8381365" cy="3429000"/>
          </a:xfrm>
          <a:custGeom>
            <a:avLst/>
            <a:gdLst/>
            <a:ahLst/>
            <a:cxnLst/>
            <a:rect l="l" t="t" r="r" b="b"/>
            <a:pathLst>
              <a:path w="8381365" h="3429000">
                <a:moveTo>
                  <a:pt x="0" y="3428722"/>
                </a:moveTo>
                <a:lnTo>
                  <a:pt x="8381299" y="3428722"/>
                </a:lnTo>
                <a:lnTo>
                  <a:pt x="8381299" y="0"/>
                </a:lnTo>
                <a:lnTo>
                  <a:pt x="0" y="0"/>
                </a:lnTo>
                <a:lnTo>
                  <a:pt x="0" y="3428722"/>
                </a:lnTo>
                <a:close/>
              </a:path>
            </a:pathLst>
          </a:custGeom>
          <a:solidFill>
            <a:srgbClr val="FFFFFF"/>
          </a:solidFill>
        </p:spPr>
        <p:txBody>
          <a:bodyPr wrap="square" lIns="0" tIns="0" rIns="0" bIns="0" rtlCol="0"/>
          <a:lstStyle/>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380643" y="2806979"/>
            <a:ext cx="7237095" cy="4078604"/>
          </a:xfrm>
          <a:prstGeom prst="rect">
            <a:avLst/>
          </a:prstGeom>
        </p:spPr>
        <p:txBody>
          <a:bodyPr wrap="square" lIns="0" tIns="60960" rIns="0" bIns="0" rtlCol="0" vert="horz">
            <a:spAutoFit/>
          </a:bodyPr>
          <a:lstStyle/>
          <a:p>
            <a:pPr marL="354965" marR="80645" indent="-342900">
              <a:lnSpc>
                <a:spcPts val="3020"/>
              </a:lnSpc>
              <a:spcBef>
                <a:spcPts val="480"/>
              </a:spcBef>
              <a:buSzPct val="75000"/>
              <a:buFont typeface="Wingdings"/>
              <a:buChar char=""/>
              <a:tabLst>
                <a:tab pos="354965" algn="l"/>
                <a:tab pos="355600" algn="l"/>
              </a:tabLst>
            </a:pPr>
            <a:r>
              <a:rPr dirty="0" sz="2800" spc="-10">
                <a:solidFill>
                  <a:srgbClr val="003265"/>
                </a:solidFill>
                <a:latin typeface="Arial"/>
                <a:cs typeface="Arial"/>
              </a:rPr>
              <a:t>An </a:t>
            </a:r>
            <a:r>
              <a:rPr dirty="0" sz="2800" spc="-5">
                <a:solidFill>
                  <a:srgbClr val="FF0000"/>
                </a:solidFill>
                <a:latin typeface="Arial"/>
                <a:cs typeface="Arial"/>
              </a:rPr>
              <a:t>agent </a:t>
            </a:r>
            <a:r>
              <a:rPr dirty="0" sz="2800" spc="-5">
                <a:solidFill>
                  <a:srgbClr val="003265"/>
                </a:solidFill>
                <a:latin typeface="Arial"/>
                <a:cs typeface="Arial"/>
              </a:rPr>
              <a:t>is anything that can be viewed as </a:t>
            </a:r>
            <a:r>
              <a:rPr dirty="0" sz="2800" spc="-5">
                <a:solidFill>
                  <a:srgbClr val="FF0000"/>
                </a:solidFill>
                <a:latin typeface="Arial"/>
                <a:cs typeface="Arial"/>
              </a:rPr>
              <a:t> perceiving </a:t>
            </a:r>
            <a:r>
              <a:rPr dirty="0" sz="2800" spc="-5">
                <a:solidFill>
                  <a:srgbClr val="003265"/>
                </a:solidFill>
                <a:latin typeface="Arial"/>
                <a:cs typeface="Arial"/>
              </a:rPr>
              <a:t>its </a:t>
            </a:r>
            <a:r>
              <a:rPr dirty="0" sz="2800" spc="-5">
                <a:solidFill>
                  <a:srgbClr val="FF0000"/>
                </a:solidFill>
                <a:latin typeface="Arial"/>
                <a:cs typeface="Arial"/>
              </a:rPr>
              <a:t>environment </a:t>
            </a:r>
            <a:r>
              <a:rPr dirty="0" sz="2800" spc="-5">
                <a:solidFill>
                  <a:srgbClr val="003265"/>
                </a:solidFill>
                <a:latin typeface="Arial"/>
                <a:cs typeface="Arial"/>
              </a:rPr>
              <a:t>through </a:t>
            </a:r>
            <a:r>
              <a:rPr dirty="0" sz="2800" spc="-5">
                <a:solidFill>
                  <a:srgbClr val="FF0000"/>
                </a:solidFill>
                <a:latin typeface="Arial"/>
                <a:cs typeface="Arial"/>
              </a:rPr>
              <a:t>sensors </a:t>
            </a:r>
            <a:r>
              <a:rPr dirty="0" sz="2800" spc="-5">
                <a:solidFill>
                  <a:srgbClr val="003265"/>
                </a:solidFill>
                <a:latin typeface="Arial"/>
                <a:cs typeface="Arial"/>
              </a:rPr>
              <a:t> and </a:t>
            </a:r>
            <a:r>
              <a:rPr dirty="0" sz="2800" spc="-5">
                <a:solidFill>
                  <a:srgbClr val="FF0000"/>
                </a:solidFill>
                <a:latin typeface="Arial"/>
                <a:cs typeface="Arial"/>
              </a:rPr>
              <a:t>acting </a:t>
            </a:r>
            <a:r>
              <a:rPr dirty="0" sz="2800" spc="-5">
                <a:solidFill>
                  <a:srgbClr val="003265"/>
                </a:solidFill>
                <a:latin typeface="Arial"/>
                <a:cs typeface="Arial"/>
              </a:rPr>
              <a:t>upon that environment through </a:t>
            </a:r>
            <a:r>
              <a:rPr dirty="0" sz="2800" spc="-5">
                <a:solidFill>
                  <a:srgbClr val="FF0000"/>
                </a:solidFill>
                <a:latin typeface="Arial"/>
                <a:cs typeface="Arial"/>
              </a:rPr>
              <a:t> actuators</a:t>
            </a:r>
            <a:endParaRPr sz="2800">
              <a:latin typeface="Arial"/>
              <a:cs typeface="Arial"/>
            </a:endParaRPr>
          </a:p>
          <a:p>
            <a:pPr marL="354965" marR="5080" indent="-342900">
              <a:lnSpc>
                <a:spcPts val="3020"/>
              </a:lnSpc>
              <a:spcBef>
                <a:spcPts val="685"/>
              </a:spcBef>
              <a:buSzPct val="75000"/>
              <a:buFont typeface="Wingdings"/>
              <a:buChar char=""/>
              <a:tabLst>
                <a:tab pos="354965" algn="l"/>
                <a:tab pos="355600" algn="l"/>
              </a:tabLst>
            </a:pPr>
            <a:r>
              <a:rPr dirty="0" sz="2800" spc="-5">
                <a:solidFill>
                  <a:srgbClr val="003265"/>
                </a:solidFill>
                <a:latin typeface="Arial"/>
                <a:cs typeface="Arial"/>
              </a:rPr>
              <a:t>Human agent: </a:t>
            </a:r>
            <a:r>
              <a:rPr dirty="0" sz="2800">
                <a:solidFill>
                  <a:srgbClr val="003265"/>
                </a:solidFill>
                <a:latin typeface="Arial"/>
                <a:cs typeface="Arial"/>
              </a:rPr>
              <a:t>eyes, </a:t>
            </a:r>
            <a:r>
              <a:rPr dirty="0" sz="2800" spc="-5">
                <a:solidFill>
                  <a:srgbClr val="003265"/>
                </a:solidFill>
                <a:latin typeface="Arial"/>
                <a:cs typeface="Arial"/>
              </a:rPr>
              <a:t>ears, and other organs  for sensors; hand, legs, mouth, and other  body parts for</a:t>
            </a:r>
            <a:r>
              <a:rPr dirty="0" sz="2800">
                <a:solidFill>
                  <a:srgbClr val="003265"/>
                </a:solidFill>
                <a:latin typeface="Arial"/>
                <a:cs typeface="Arial"/>
              </a:rPr>
              <a:t> </a:t>
            </a:r>
            <a:r>
              <a:rPr dirty="0" sz="2800" spc="-5">
                <a:solidFill>
                  <a:srgbClr val="003265"/>
                </a:solidFill>
                <a:latin typeface="Arial"/>
                <a:cs typeface="Arial"/>
              </a:rPr>
              <a:t>actuators</a:t>
            </a:r>
            <a:endParaRPr sz="2800">
              <a:latin typeface="Arial"/>
              <a:cs typeface="Arial"/>
            </a:endParaRPr>
          </a:p>
          <a:p>
            <a:pPr marL="354965" marR="102235" indent="-342900">
              <a:lnSpc>
                <a:spcPts val="3020"/>
              </a:lnSpc>
              <a:spcBef>
                <a:spcPts val="685"/>
              </a:spcBef>
              <a:buSzPct val="75000"/>
              <a:buFont typeface="Wingdings"/>
              <a:buChar char=""/>
              <a:tabLst>
                <a:tab pos="354965" algn="l"/>
                <a:tab pos="355600" algn="l"/>
              </a:tabLst>
            </a:pPr>
            <a:r>
              <a:rPr dirty="0" sz="2800" spc="-5">
                <a:solidFill>
                  <a:srgbClr val="003265"/>
                </a:solidFill>
                <a:latin typeface="Arial"/>
                <a:cs typeface="Arial"/>
              </a:rPr>
              <a:t>Robotic agent: cameras and infrared range  finders for sensors; various motors for  actuators</a:t>
            </a:r>
            <a:endParaRPr sz="2800">
              <a:latin typeface="Arial"/>
              <a:cs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30539" y="2749576"/>
            <a:ext cx="3733495" cy="1686939"/>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377595" y="1676255"/>
            <a:ext cx="5638165"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Agents and</a:t>
            </a:r>
            <a:r>
              <a:rPr dirty="0" spc="-40">
                <a:solidFill>
                  <a:srgbClr val="007474"/>
                </a:solidFill>
              </a:rPr>
              <a:t> </a:t>
            </a:r>
            <a:r>
              <a:rPr dirty="0" spc="-5">
                <a:solidFill>
                  <a:srgbClr val="007474"/>
                </a:solidFill>
              </a:rPr>
              <a:t>environments</a:t>
            </a: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5" name="object 5"/>
          <p:cNvSpPr txBox="1"/>
          <p:nvPr/>
        </p:nvSpPr>
        <p:spPr>
          <a:xfrm>
            <a:off x="1475626" y="4802900"/>
            <a:ext cx="5761355" cy="1907539"/>
          </a:xfrm>
          <a:prstGeom prst="rect">
            <a:avLst/>
          </a:prstGeom>
        </p:spPr>
        <p:txBody>
          <a:bodyPr wrap="square" lIns="0" tIns="75565" rIns="0" bIns="0" rtlCol="0" vert="horz">
            <a:spAutoFit/>
          </a:bodyPr>
          <a:lstStyle/>
          <a:p>
            <a:pPr marL="283210" indent="-283845">
              <a:lnSpc>
                <a:spcPct val="100000"/>
              </a:lnSpc>
              <a:spcBef>
                <a:spcPts val="595"/>
              </a:spcBef>
              <a:buSzPct val="73333"/>
              <a:buChar char="●"/>
              <a:tabLst>
                <a:tab pos="283210" algn="l"/>
                <a:tab pos="283845" algn="l"/>
              </a:tabLst>
            </a:pPr>
            <a:r>
              <a:rPr dirty="0" sz="1500">
                <a:solidFill>
                  <a:srgbClr val="003265"/>
                </a:solidFill>
                <a:latin typeface="Arial"/>
                <a:cs typeface="Arial"/>
              </a:rPr>
              <a:t>The </a:t>
            </a:r>
            <a:r>
              <a:rPr dirty="0" sz="1500">
                <a:solidFill>
                  <a:srgbClr val="FF0000"/>
                </a:solidFill>
                <a:latin typeface="Arial"/>
                <a:cs typeface="Arial"/>
              </a:rPr>
              <a:t>agent function </a:t>
            </a:r>
            <a:r>
              <a:rPr dirty="0" sz="1500">
                <a:solidFill>
                  <a:srgbClr val="003265"/>
                </a:solidFill>
                <a:latin typeface="Arial"/>
                <a:cs typeface="Arial"/>
              </a:rPr>
              <a:t>maps from percept histories to</a:t>
            </a:r>
            <a:r>
              <a:rPr dirty="0" sz="1500" spc="-160">
                <a:solidFill>
                  <a:srgbClr val="003265"/>
                </a:solidFill>
                <a:latin typeface="Arial"/>
                <a:cs typeface="Arial"/>
              </a:rPr>
              <a:t> </a:t>
            </a:r>
            <a:r>
              <a:rPr dirty="0" sz="1500">
                <a:solidFill>
                  <a:srgbClr val="003265"/>
                </a:solidFill>
                <a:latin typeface="Arial"/>
                <a:cs typeface="Arial"/>
              </a:rPr>
              <a:t>actions:</a:t>
            </a:r>
            <a:endParaRPr sz="1500">
              <a:latin typeface="Arial"/>
              <a:cs typeface="Arial"/>
            </a:endParaRPr>
          </a:p>
          <a:p>
            <a:pPr>
              <a:lnSpc>
                <a:spcPct val="100000"/>
              </a:lnSpc>
              <a:spcBef>
                <a:spcPts val="400"/>
              </a:spcBef>
            </a:pPr>
            <a:r>
              <a:rPr dirty="0" sz="1100" spc="-40">
                <a:solidFill>
                  <a:srgbClr val="003265"/>
                </a:solidFill>
                <a:latin typeface="Arial"/>
                <a:cs typeface="Arial"/>
              </a:rPr>
              <a:t>●</a:t>
            </a:r>
            <a:endParaRPr sz="1100">
              <a:latin typeface="Arial"/>
              <a:cs typeface="Arial"/>
            </a:endParaRPr>
          </a:p>
          <a:p>
            <a:pPr marL="3284854">
              <a:lnSpc>
                <a:spcPct val="100000"/>
              </a:lnSpc>
              <a:spcBef>
                <a:spcPts val="40"/>
              </a:spcBef>
            </a:pPr>
            <a:r>
              <a:rPr dirty="0" sz="1500">
                <a:solidFill>
                  <a:srgbClr val="003265"/>
                </a:solidFill>
                <a:latin typeface="Arial"/>
                <a:cs typeface="Arial"/>
              </a:rPr>
              <a:t>[</a:t>
            </a:r>
            <a:r>
              <a:rPr dirty="0" sz="1500" i="1">
                <a:solidFill>
                  <a:srgbClr val="003265"/>
                </a:solidFill>
                <a:latin typeface="Arial"/>
                <a:cs typeface="Arial"/>
              </a:rPr>
              <a:t>f</a:t>
            </a:r>
            <a:r>
              <a:rPr dirty="0" sz="1500">
                <a:solidFill>
                  <a:srgbClr val="003265"/>
                </a:solidFill>
                <a:latin typeface="Arial"/>
                <a:cs typeface="Arial"/>
              </a:rPr>
              <a:t>: </a:t>
            </a:r>
            <a:r>
              <a:rPr dirty="0" sz="1500" spc="35" i="1">
                <a:solidFill>
                  <a:srgbClr val="003265"/>
                </a:solidFill>
                <a:latin typeface="Trebuchet MS"/>
                <a:cs typeface="Trebuchet MS"/>
              </a:rPr>
              <a:t>P* </a:t>
            </a:r>
            <a:r>
              <a:rPr dirty="0" sz="1500" spc="145">
                <a:solidFill>
                  <a:srgbClr val="003265"/>
                </a:solidFill>
                <a:latin typeface="Wingdings"/>
                <a:cs typeface="Wingdings"/>
              </a:rPr>
              <a:t>€</a:t>
            </a:r>
            <a:r>
              <a:rPr dirty="0" sz="1500" spc="-95">
                <a:solidFill>
                  <a:srgbClr val="003265"/>
                </a:solidFill>
                <a:latin typeface="Times New Roman"/>
                <a:cs typeface="Times New Roman"/>
              </a:rPr>
              <a:t> </a:t>
            </a:r>
            <a:r>
              <a:rPr dirty="0" sz="1500" spc="5" i="1">
                <a:solidFill>
                  <a:srgbClr val="003265"/>
                </a:solidFill>
                <a:latin typeface="Trebuchet MS"/>
                <a:cs typeface="Trebuchet MS"/>
              </a:rPr>
              <a:t>A</a:t>
            </a:r>
            <a:r>
              <a:rPr dirty="0" sz="1500" spc="5">
                <a:solidFill>
                  <a:srgbClr val="003265"/>
                </a:solidFill>
                <a:latin typeface="Arial"/>
                <a:cs typeface="Arial"/>
              </a:rPr>
              <a:t>]</a:t>
            </a:r>
            <a:endParaRPr sz="1500">
              <a:latin typeface="Arial"/>
              <a:cs typeface="Arial"/>
            </a:endParaRPr>
          </a:p>
          <a:p>
            <a:pPr>
              <a:lnSpc>
                <a:spcPct val="100000"/>
              </a:lnSpc>
              <a:spcBef>
                <a:spcPts val="55"/>
              </a:spcBef>
            </a:pPr>
            <a:endParaRPr sz="1550">
              <a:latin typeface="Arial"/>
              <a:cs typeface="Arial"/>
            </a:endParaRPr>
          </a:p>
          <a:p>
            <a:pPr marL="283210" indent="-283845">
              <a:lnSpc>
                <a:spcPct val="100000"/>
              </a:lnSpc>
              <a:buSzPct val="73333"/>
              <a:buChar char="●"/>
              <a:tabLst>
                <a:tab pos="283210" algn="l"/>
                <a:tab pos="283845" algn="l"/>
              </a:tabLst>
            </a:pPr>
            <a:r>
              <a:rPr dirty="0" sz="1500">
                <a:solidFill>
                  <a:srgbClr val="003265"/>
                </a:solidFill>
                <a:latin typeface="Arial"/>
                <a:cs typeface="Arial"/>
              </a:rPr>
              <a:t>The </a:t>
            </a:r>
            <a:r>
              <a:rPr dirty="0" sz="1500">
                <a:solidFill>
                  <a:srgbClr val="FF0000"/>
                </a:solidFill>
                <a:latin typeface="Arial"/>
                <a:cs typeface="Arial"/>
              </a:rPr>
              <a:t>agent program </a:t>
            </a:r>
            <a:r>
              <a:rPr dirty="0" sz="1500">
                <a:solidFill>
                  <a:srgbClr val="003265"/>
                </a:solidFill>
                <a:latin typeface="Arial"/>
                <a:cs typeface="Arial"/>
              </a:rPr>
              <a:t>runs on the physical </a:t>
            </a:r>
            <a:r>
              <a:rPr dirty="0" sz="1500">
                <a:solidFill>
                  <a:srgbClr val="FF0000"/>
                </a:solidFill>
                <a:latin typeface="Arial"/>
                <a:cs typeface="Arial"/>
              </a:rPr>
              <a:t>architecture </a:t>
            </a:r>
            <a:r>
              <a:rPr dirty="0" sz="1500">
                <a:solidFill>
                  <a:srgbClr val="003265"/>
                </a:solidFill>
                <a:latin typeface="Arial"/>
                <a:cs typeface="Arial"/>
              </a:rPr>
              <a:t>to produce</a:t>
            </a:r>
            <a:r>
              <a:rPr dirty="0" sz="1500" spc="-170">
                <a:solidFill>
                  <a:srgbClr val="003265"/>
                </a:solidFill>
                <a:latin typeface="Arial"/>
                <a:cs typeface="Arial"/>
              </a:rPr>
              <a:t> </a:t>
            </a:r>
            <a:r>
              <a:rPr dirty="0" sz="1500" i="1">
                <a:solidFill>
                  <a:srgbClr val="003265"/>
                </a:solidFill>
                <a:latin typeface="Arial"/>
                <a:cs typeface="Arial"/>
              </a:rPr>
              <a:t>f</a:t>
            </a:r>
            <a:endParaRPr sz="1500">
              <a:latin typeface="Arial"/>
              <a:cs typeface="Arial"/>
            </a:endParaRPr>
          </a:p>
          <a:p>
            <a:pPr>
              <a:lnSpc>
                <a:spcPct val="100000"/>
              </a:lnSpc>
              <a:spcBef>
                <a:spcPts val="400"/>
              </a:spcBef>
            </a:pPr>
            <a:r>
              <a:rPr dirty="0" sz="1100" spc="-40">
                <a:solidFill>
                  <a:srgbClr val="003265"/>
                </a:solidFill>
                <a:latin typeface="Arial"/>
                <a:cs typeface="Arial"/>
              </a:rPr>
              <a:t>●</a:t>
            </a:r>
            <a:endParaRPr sz="1100">
              <a:latin typeface="Arial"/>
              <a:cs typeface="Arial"/>
            </a:endParaRPr>
          </a:p>
          <a:p>
            <a:pPr marL="283210" indent="-283845">
              <a:lnSpc>
                <a:spcPct val="100000"/>
              </a:lnSpc>
              <a:spcBef>
                <a:spcPts val="80"/>
              </a:spcBef>
              <a:buSzPct val="73333"/>
              <a:buChar char="●"/>
              <a:tabLst>
                <a:tab pos="283210" algn="l"/>
                <a:tab pos="283845" algn="l"/>
              </a:tabLst>
            </a:pPr>
            <a:r>
              <a:rPr dirty="0" sz="1500">
                <a:solidFill>
                  <a:srgbClr val="003265"/>
                </a:solidFill>
                <a:latin typeface="Arial"/>
                <a:cs typeface="Arial"/>
              </a:rPr>
              <a:t>agent = architecture +</a:t>
            </a:r>
            <a:r>
              <a:rPr dirty="0" sz="1500" spc="-95">
                <a:solidFill>
                  <a:srgbClr val="003265"/>
                </a:solidFill>
                <a:latin typeface="Arial"/>
                <a:cs typeface="Arial"/>
              </a:rPr>
              <a:t> </a:t>
            </a:r>
            <a:r>
              <a:rPr dirty="0" sz="1500">
                <a:solidFill>
                  <a:srgbClr val="003265"/>
                </a:solidFill>
                <a:latin typeface="Arial"/>
                <a:cs typeface="Arial"/>
              </a:rPr>
              <a:t>program</a:t>
            </a:r>
            <a:endParaRPr sz="1500">
              <a:latin typeface="Arial"/>
              <a:cs typeface="Arial"/>
            </a:endParaRPr>
          </a:p>
          <a:p>
            <a:pPr>
              <a:lnSpc>
                <a:spcPct val="100000"/>
              </a:lnSpc>
              <a:spcBef>
                <a:spcPts val="400"/>
              </a:spcBef>
            </a:pPr>
            <a:r>
              <a:rPr dirty="0" sz="1100" spc="-40">
                <a:solidFill>
                  <a:srgbClr val="003265"/>
                </a:solidFill>
                <a:latin typeface="Arial"/>
                <a:cs typeface="Arial"/>
              </a:rPr>
              <a:t>●</a:t>
            </a:r>
            <a:endParaRPr sz="1100">
              <a:latin typeface="Arial"/>
              <a:cs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366" y="1676255"/>
            <a:ext cx="4899660" cy="574040"/>
          </a:xfrm>
          <a:prstGeom prst="rect"/>
        </p:spPr>
        <p:txBody>
          <a:bodyPr wrap="square" lIns="0" tIns="12700" rIns="0" bIns="0" rtlCol="0" vert="horz">
            <a:spAutoFit/>
          </a:bodyPr>
          <a:lstStyle/>
          <a:p>
            <a:pPr marL="12700">
              <a:lnSpc>
                <a:spcPct val="100000"/>
              </a:lnSpc>
              <a:spcBef>
                <a:spcPts val="100"/>
              </a:spcBef>
            </a:pPr>
            <a:r>
              <a:rPr dirty="0" spc="-5">
                <a:solidFill>
                  <a:srgbClr val="007474"/>
                </a:solidFill>
              </a:rPr>
              <a:t>Vacuum-cleaner</a:t>
            </a:r>
            <a:r>
              <a:rPr dirty="0" spc="-70">
                <a:solidFill>
                  <a:srgbClr val="007474"/>
                </a:solidFill>
              </a:rPr>
              <a:t> </a:t>
            </a:r>
            <a:r>
              <a:rPr dirty="0" spc="-5">
                <a:solidFill>
                  <a:srgbClr val="007474"/>
                </a:solidFill>
              </a:rPr>
              <a:t>world</a:t>
            </a:r>
          </a:p>
        </p:txBody>
      </p:sp>
      <p:sp>
        <p:nvSpPr>
          <p:cNvPr id="3" name="object 3"/>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
        <p:nvSpPr>
          <p:cNvPr id="4" name="object 4"/>
          <p:cNvSpPr txBox="1"/>
          <p:nvPr/>
        </p:nvSpPr>
        <p:spPr>
          <a:xfrm>
            <a:off x="1462926" y="4897743"/>
            <a:ext cx="6166485" cy="1390650"/>
          </a:xfrm>
          <a:prstGeom prst="rect">
            <a:avLst/>
          </a:prstGeom>
        </p:spPr>
        <p:txBody>
          <a:bodyPr wrap="square" lIns="0" tIns="12065" rIns="0" bIns="0" rtlCol="0" vert="horz">
            <a:spAutoFit/>
          </a:bodyPr>
          <a:lstStyle/>
          <a:p>
            <a:pPr marL="295910" marR="5080" indent="-283845">
              <a:lnSpc>
                <a:spcPct val="100000"/>
              </a:lnSpc>
              <a:spcBef>
                <a:spcPts val="95"/>
              </a:spcBef>
              <a:buSzPct val="75000"/>
              <a:buChar char="●"/>
              <a:tabLst>
                <a:tab pos="295910" algn="l"/>
                <a:tab pos="296545" algn="l"/>
              </a:tabLst>
            </a:pPr>
            <a:r>
              <a:rPr dirty="0" sz="2800" spc="-5">
                <a:solidFill>
                  <a:srgbClr val="003265"/>
                </a:solidFill>
                <a:latin typeface="Arial"/>
                <a:cs typeface="Arial"/>
              </a:rPr>
              <a:t>Percepts: location and contents, e.g.,  [A,Dirty]</a:t>
            </a:r>
            <a:endParaRPr sz="2800">
              <a:latin typeface="Arial"/>
              <a:cs typeface="Arial"/>
            </a:endParaRPr>
          </a:p>
          <a:p>
            <a:pPr marL="295910" indent="-283845">
              <a:lnSpc>
                <a:spcPct val="100000"/>
              </a:lnSpc>
              <a:spcBef>
                <a:spcPts val="670"/>
              </a:spcBef>
              <a:buSzPct val="75000"/>
              <a:buChar char="●"/>
              <a:tabLst>
                <a:tab pos="295910" algn="l"/>
                <a:tab pos="296545" algn="l"/>
              </a:tabLst>
            </a:pPr>
            <a:r>
              <a:rPr dirty="0" sz="2800" spc="-5">
                <a:solidFill>
                  <a:srgbClr val="003265"/>
                </a:solidFill>
                <a:latin typeface="Arial"/>
                <a:cs typeface="Arial"/>
              </a:rPr>
              <a:t>Actions: </a:t>
            </a:r>
            <a:r>
              <a:rPr dirty="0" sz="2800" spc="-5" i="1">
                <a:solidFill>
                  <a:srgbClr val="003265"/>
                </a:solidFill>
                <a:latin typeface="Arial"/>
                <a:cs typeface="Arial"/>
              </a:rPr>
              <a:t>Left</a:t>
            </a:r>
            <a:r>
              <a:rPr dirty="0" sz="2800" spc="-5">
                <a:solidFill>
                  <a:srgbClr val="003265"/>
                </a:solidFill>
                <a:latin typeface="Arial"/>
                <a:cs typeface="Arial"/>
              </a:rPr>
              <a:t>, </a:t>
            </a:r>
            <a:r>
              <a:rPr dirty="0" sz="2800" spc="-5" i="1">
                <a:solidFill>
                  <a:srgbClr val="003265"/>
                </a:solidFill>
                <a:latin typeface="Arial"/>
                <a:cs typeface="Arial"/>
              </a:rPr>
              <a:t>Right</a:t>
            </a:r>
            <a:r>
              <a:rPr dirty="0" sz="2800" spc="-5">
                <a:solidFill>
                  <a:srgbClr val="003265"/>
                </a:solidFill>
                <a:latin typeface="Arial"/>
                <a:cs typeface="Arial"/>
              </a:rPr>
              <a:t>, </a:t>
            </a:r>
            <a:r>
              <a:rPr dirty="0" sz="2800" spc="-5" i="1">
                <a:solidFill>
                  <a:srgbClr val="003265"/>
                </a:solidFill>
                <a:latin typeface="Arial"/>
                <a:cs typeface="Arial"/>
              </a:rPr>
              <a:t>Suck</a:t>
            </a:r>
            <a:r>
              <a:rPr dirty="0" sz="2800" spc="-5">
                <a:solidFill>
                  <a:srgbClr val="003265"/>
                </a:solidFill>
                <a:latin typeface="Arial"/>
                <a:cs typeface="Arial"/>
              </a:rPr>
              <a:t>,</a:t>
            </a:r>
            <a:r>
              <a:rPr dirty="0" sz="2800" spc="-30">
                <a:solidFill>
                  <a:srgbClr val="003265"/>
                </a:solidFill>
                <a:latin typeface="Arial"/>
                <a:cs typeface="Arial"/>
              </a:rPr>
              <a:t> </a:t>
            </a:r>
            <a:r>
              <a:rPr dirty="0" sz="2800" spc="-10" i="1">
                <a:solidFill>
                  <a:srgbClr val="003265"/>
                </a:solidFill>
                <a:latin typeface="Arial"/>
                <a:cs typeface="Arial"/>
              </a:rPr>
              <a:t>NoOp</a:t>
            </a:r>
            <a:endParaRPr sz="2800">
              <a:latin typeface="Arial"/>
              <a:cs typeface="Arial"/>
            </a:endParaRPr>
          </a:p>
        </p:txBody>
      </p:sp>
      <p:sp>
        <p:nvSpPr>
          <p:cNvPr id="5" name="object 5"/>
          <p:cNvSpPr/>
          <p:nvPr/>
        </p:nvSpPr>
        <p:spPr>
          <a:xfrm>
            <a:off x="3892478" y="3130542"/>
            <a:ext cx="2458007" cy="125720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595" y="1676255"/>
            <a:ext cx="5307330" cy="574040"/>
          </a:xfrm>
          <a:prstGeom prst="rect"/>
        </p:spPr>
        <p:txBody>
          <a:bodyPr wrap="square" lIns="0" tIns="12700" rIns="0" bIns="0" rtlCol="0" vert="horz">
            <a:spAutoFit/>
          </a:bodyPr>
          <a:lstStyle/>
          <a:p>
            <a:pPr marL="12700">
              <a:lnSpc>
                <a:spcPct val="100000"/>
              </a:lnSpc>
              <a:spcBef>
                <a:spcPts val="100"/>
              </a:spcBef>
            </a:pPr>
            <a:r>
              <a:rPr dirty="0">
                <a:solidFill>
                  <a:srgbClr val="007474"/>
                </a:solidFill>
              </a:rPr>
              <a:t>A </a:t>
            </a:r>
            <a:r>
              <a:rPr dirty="0" spc="-5">
                <a:solidFill>
                  <a:srgbClr val="007474"/>
                </a:solidFill>
              </a:rPr>
              <a:t>vacuum-cleaner</a:t>
            </a:r>
            <a:r>
              <a:rPr dirty="0" spc="-65">
                <a:solidFill>
                  <a:srgbClr val="007474"/>
                </a:solidFill>
              </a:rPr>
              <a:t> </a:t>
            </a:r>
            <a:r>
              <a:rPr dirty="0" spc="-5">
                <a:solidFill>
                  <a:srgbClr val="007474"/>
                </a:solidFill>
              </a:rPr>
              <a:t>agent</a:t>
            </a:r>
          </a:p>
        </p:txBody>
      </p:sp>
      <p:sp>
        <p:nvSpPr>
          <p:cNvPr id="3" name="object 3"/>
          <p:cNvSpPr txBox="1"/>
          <p:nvPr/>
        </p:nvSpPr>
        <p:spPr>
          <a:xfrm>
            <a:off x="1380643" y="2849651"/>
            <a:ext cx="6922770" cy="451484"/>
          </a:xfrm>
          <a:prstGeom prst="rect">
            <a:avLst/>
          </a:prstGeom>
        </p:spPr>
        <p:txBody>
          <a:bodyPr wrap="square" lIns="0" tIns="12065" rIns="0" bIns="0" rtlCol="0" vert="horz">
            <a:spAutoFit/>
          </a:bodyPr>
          <a:lstStyle/>
          <a:p>
            <a:pPr marL="354965" indent="-342900">
              <a:lnSpc>
                <a:spcPct val="100000"/>
              </a:lnSpc>
              <a:spcBef>
                <a:spcPts val="95"/>
              </a:spcBef>
              <a:buSzPct val="75000"/>
              <a:buFont typeface="Wingdings"/>
              <a:buChar char=""/>
              <a:tabLst>
                <a:tab pos="354965" algn="l"/>
                <a:tab pos="355600" algn="l"/>
              </a:tabLst>
            </a:pPr>
            <a:r>
              <a:rPr dirty="0" sz="2800" spc="-5">
                <a:solidFill>
                  <a:srgbClr val="003265"/>
                </a:solidFill>
                <a:latin typeface="Arial"/>
                <a:cs typeface="Arial"/>
              </a:rPr>
              <a:t>\input{tables/vacuum-agent-function-table</a:t>
            </a:r>
            <a:endParaRPr sz="2800">
              <a:latin typeface="Arial"/>
              <a:cs typeface="Arial"/>
            </a:endParaRPr>
          </a:p>
        </p:txBody>
      </p:sp>
      <p:sp>
        <p:nvSpPr>
          <p:cNvPr id="4" name="object 4"/>
          <p:cNvSpPr/>
          <p:nvPr/>
        </p:nvSpPr>
        <p:spPr>
          <a:xfrm>
            <a:off x="463771" y="3892479"/>
            <a:ext cx="762000" cy="3429000"/>
          </a:xfrm>
          <a:custGeom>
            <a:avLst/>
            <a:gdLst/>
            <a:ahLst/>
            <a:cxnLst/>
            <a:rect l="l" t="t" r="r" b="b"/>
            <a:pathLst>
              <a:path w="762000" h="3429000">
                <a:moveTo>
                  <a:pt x="0" y="3428722"/>
                </a:moveTo>
                <a:lnTo>
                  <a:pt x="761939" y="3428722"/>
                </a:lnTo>
                <a:lnTo>
                  <a:pt x="761939" y="0"/>
                </a:lnTo>
                <a:lnTo>
                  <a:pt x="0" y="0"/>
                </a:lnTo>
                <a:lnTo>
                  <a:pt x="0" y="3428722"/>
                </a:lnTo>
                <a:close/>
              </a:path>
            </a:pathLst>
          </a:custGeom>
          <a:solidFill>
            <a:srgbClr val="98CC98"/>
          </a:solid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326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kkb</dc:creator>
  <dc:title>AI</dc:title>
  <dcterms:created xsi:type="dcterms:W3CDTF">2021-12-29T21:06:53Z</dcterms:created>
  <dcterms:modified xsi:type="dcterms:W3CDTF">2021-12-29T21:06:53Z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2007-12-28T00:00:00Z</vt:filetime>
  </property>
  <property fmtid="{D5CDD505-2E9C-101B-9397-08002B2CF9AE}" pid="3" name="Creator">
    <vt:lpwstr>www.freepdfconvert.com         </vt:lpwstr>
  </property>
  <property fmtid="{D5CDD505-2E9C-101B-9397-08002B2CF9AE}" pid="4" name="LastSaved">
    <vt:filetime>2021-12-29T00:00:00Z</vt:filetime>
  </property>
</Properties>
</file>