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Gill Sans"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WUS60JFZG85qprUL4XRwpLmEBd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p:cViewPr varScale="1">
        <p:scale>
          <a:sx n="73" d="100"/>
          <a:sy n="73" d="100"/>
        </p:scale>
        <p:origin x="381"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52725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622354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524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4731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2727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730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1730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221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585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4088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463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412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8915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5094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793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8098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27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732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0860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20171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193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73112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650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533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1321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1811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5" name="Google Shape;29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 name="Google Shape;296;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3501283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475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3802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570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470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3699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626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34"/>
          <p:cNvSpPr/>
          <p:nvPr/>
        </p:nvSpPr>
        <p:spPr>
          <a:xfrm>
            <a:off x="446534" y="3085765"/>
            <a:ext cx="11262866" cy="3304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4"/>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4"/>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34"/>
          <p:cNvSpPr txBox="1">
            <a:spLocks noGrp="1"/>
          </p:cNvSpPr>
          <p:nvPr>
            <p:ph type="dt" idx="10"/>
          </p:nvPr>
        </p:nvSpPr>
        <p:spPr>
          <a:xfrm>
            <a:off x="7605951" y="5956137"/>
            <a:ext cx="28448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10558300" y="5956137"/>
            <a:ext cx="101644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43"/>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3"/>
          <p:cNvSpPr txBox="1">
            <a:spLocks noGrp="1"/>
          </p:cNvSpPr>
          <p:nvPr>
            <p:ph type="body" idx="1"/>
          </p:nvPr>
        </p:nvSpPr>
        <p:spPr>
          <a:xfrm rot="5400000">
            <a:off x="4334603" y="-1417408"/>
            <a:ext cx="3522794" cy="11029616"/>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22072" algn="l">
              <a:spcBef>
                <a:spcPts val="600"/>
              </a:spcBef>
              <a:spcAft>
                <a:spcPts val="0"/>
              </a:spcAft>
              <a:buSzPts val="1472"/>
              <a:buChar char="◼"/>
              <a:defRPr/>
            </a:lvl2pPr>
            <a:lvl3pPr marL="1371600" lvl="2" indent="-310388" algn="l">
              <a:spcBef>
                <a:spcPts val="600"/>
              </a:spcBef>
              <a:spcAft>
                <a:spcPts val="0"/>
              </a:spcAft>
              <a:buSzPts val="1288"/>
              <a:buChar char="◼"/>
              <a:defRPr/>
            </a:lvl3pPr>
            <a:lvl4pPr marL="1828800" lvl="3" indent="-298703" algn="l">
              <a:spcBef>
                <a:spcPts val="600"/>
              </a:spcBef>
              <a:spcAft>
                <a:spcPts val="0"/>
              </a:spcAft>
              <a:buSzPts val="1104"/>
              <a:buChar char="◼"/>
              <a:defRPr/>
            </a:lvl4pPr>
            <a:lvl5pPr marL="2286000" lvl="4" indent="-298704" algn="l">
              <a:spcBef>
                <a:spcPts val="600"/>
              </a:spcBef>
              <a:spcAft>
                <a:spcPts val="0"/>
              </a:spcAft>
              <a:buSzPts val="1104"/>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4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44"/>
          <p:cNvSpPr/>
          <p:nvPr/>
        </p:nvSpPr>
        <p:spPr>
          <a:xfrm>
            <a:off x="8839201" y="599725"/>
            <a:ext cx="2906817" cy="581695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4"/>
          <p:cNvSpPr txBox="1">
            <a:spLocks noGrp="1"/>
          </p:cNvSpPr>
          <p:nvPr>
            <p:ph type="title"/>
          </p:nvPr>
        </p:nvSpPr>
        <p:spPr>
          <a:xfrm rot="5400000">
            <a:off x="7249746" y="2265181"/>
            <a:ext cx="5183073" cy="20041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44"/>
          <p:cNvSpPr txBox="1">
            <a:spLocks noGrp="1"/>
          </p:cNvSpPr>
          <p:nvPr>
            <p:ph type="body" idx="1"/>
          </p:nvPr>
        </p:nvSpPr>
        <p:spPr>
          <a:xfrm rot="5400000">
            <a:off x="2131526" y="-680877"/>
            <a:ext cx="5183073" cy="789627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93" name="Google Shape;93;p44"/>
          <p:cNvSpPr txBox="1">
            <a:spLocks noGrp="1"/>
          </p:cNvSpPr>
          <p:nvPr>
            <p:ph type="dt" idx="10"/>
          </p:nvPr>
        </p:nvSpPr>
        <p:spPr>
          <a:xfrm>
            <a:off x="8993673" y="5956137"/>
            <a:ext cx="132814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4"/>
          <p:cNvSpPr txBox="1">
            <a:spLocks noGrp="1"/>
          </p:cNvSpPr>
          <p:nvPr>
            <p:ph type="ftr" idx="11"/>
          </p:nvPr>
        </p:nvSpPr>
        <p:spPr>
          <a:xfrm>
            <a:off x="774923" y="5951811"/>
            <a:ext cx="789627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44"/>
          <p:cNvSpPr txBox="1">
            <a:spLocks noGrp="1"/>
          </p:cNvSpPr>
          <p:nvPr>
            <p:ph type="sldNum" idx="12"/>
          </p:nvPr>
        </p:nvSpPr>
        <p:spPr>
          <a:xfrm>
            <a:off x="10446615" y="5956137"/>
            <a:ext cx="11641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5"/>
          <p:cNvSpPr/>
          <p:nvPr/>
        </p:nvSpPr>
        <p:spPr>
          <a:xfrm>
            <a:off x="440286" y="614407"/>
            <a:ext cx="11309338" cy="11892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9" name="Google Shape;29;p35"/>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10558300" y="5956137"/>
            <a:ext cx="105250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36"/>
          <p:cNvSpPr/>
          <p:nvPr/>
        </p:nvSpPr>
        <p:spPr>
          <a:xfrm>
            <a:off x="447817" y="5141974"/>
            <a:ext cx="11290860"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6"/>
          <p:cNvSpPr txBox="1">
            <a:spLocks noGrp="1"/>
          </p:cNvSpPr>
          <p:nvPr>
            <p:ph type="title"/>
          </p:nvPr>
        </p:nvSpPr>
        <p:spPr>
          <a:xfrm>
            <a:off x="581193" y="3043910"/>
            <a:ext cx="11029615" cy="1497507"/>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3600"/>
              <a:buFont typeface="Gill Sans"/>
              <a:buNone/>
              <a:defRPr sz="3600" b="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1656"/>
              <a:buNone/>
              <a:defRPr sz="1800" cap="none">
                <a:solidFill>
                  <a:schemeClr val="accent2"/>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6" name="Google Shape;36;p36"/>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6"/>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6"/>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37"/>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7"/>
          <p:cNvSpPr txBox="1">
            <a:spLocks noGrp="1"/>
          </p:cNvSpPr>
          <p:nvPr>
            <p:ph type="body" idx="1"/>
          </p:nvPr>
        </p:nvSpPr>
        <p:spPr>
          <a:xfrm>
            <a:off x="581193" y="2228003"/>
            <a:ext cx="5422390"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3" name="Google Shape;43;p37"/>
          <p:cNvSpPr txBox="1">
            <a:spLocks noGrp="1"/>
          </p:cNvSpPr>
          <p:nvPr>
            <p:ph type="body" idx="2"/>
          </p:nvPr>
        </p:nvSpPr>
        <p:spPr>
          <a:xfrm>
            <a:off x="6188417" y="2228003"/>
            <a:ext cx="5422392" cy="3633047"/>
          </a:xfrm>
          <a:prstGeom prst="rect">
            <a:avLst/>
          </a:prstGeom>
          <a:noFill/>
          <a:ln>
            <a:noFill/>
          </a:ln>
        </p:spPr>
        <p:txBody>
          <a:bodyPr spcFirstLastPara="1" wrap="square" lIns="91425" tIns="45700" rIns="91425" bIns="45700" anchor="ctr"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37"/>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7"/>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7"/>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38"/>
          <p:cNvSpPr/>
          <p:nvPr/>
        </p:nvSpPr>
        <p:spPr>
          <a:xfrm>
            <a:off x="445982"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8"/>
          <p:cNvSpPr txBox="1">
            <a:spLocks noGrp="1"/>
          </p:cNvSpPr>
          <p:nvPr>
            <p:ph type="body" idx="1"/>
          </p:nvPr>
        </p:nvSpPr>
        <p:spPr>
          <a:xfrm>
            <a:off x="887219" y="2250892"/>
            <a:ext cx="5087075" cy="536005"/>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38"/>
          <p:cNvSpPr txBox="1">
            <a:spLocks noGrp="1"/>
          </p:cNvSpPr>
          <p:nvPr>
            <p:ph type="body" idx="2"/>
          </p:nvPr>
        </p:nvSpPr>
        <p:spPr>
          <a:xfrm>
            <a:off x="581194"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38"/>
          <p:cNvSpPr txBox="1">
            <a:spLocks noGrp="1"/>
          </p:cNvSpPr>
          <p:nvPr>
            <p:ph type="body" idx="3"/>
          </p:nvPr>
        </p:nvSpPr>
        <p:spPr>
          <a:xfrm>
            <a:off x="6523735" y="2250892"/>
            <a:ext cx="5087073" cy="553373"/>
          </a:xfrm>
          <a:prstGeom prst="rect">
            <a:avLst/>
          </a:prstGeom>
          <a:noFill/>
          <a:ln>
            <a:noFill/>
          </a:ln>
        </p:spPr>
        <p:txBody>
          <a:bodyPr spcFirstLastPara="1" wrap="square" lIns="91425" tIns="45700" rIns="91425" bIns="45700" anchor="b" anchorCtr="0">
            <a:noAutofit/>
          </a:bodyPr>
          <a:lstStyle>
            <a:lvl1pPr marL="457200" lvl="0" indent="-228600" algn="l">
              <a:spcBef>
                <a:spcPts val="440"/>
              </a:spcBef>
              <a:spcAft>
                <a:spcPts val="0"/>
              </a:spcAft>
              <a:buSzPts val="2024"/>
              <a:buNone/>
              <a:defRPr sz="2200" b="0">
                <a:solidFill>
                  <a:schemeClr val="accent2"/>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38"/>
          <p:cNvSpPr txBox="1">
            <a:spLocks noGrp="1"/>
          </p:cNvSpPr>
          <p:nvPr>
            <p:ph type="body" idx="4"/>
          </p:nvPr>
        </p:nvSpPr>
        <p:spPr>
          <a:xfrm>
            <a:off x="6217709" y="2926052"/>
            <a:ext cx="5393100" cy="2934999"/>
          </a:xfrm>
          <a:prstGeom prst="rect">
            <a:avLst/>
          </a:prstGeom>
          <a:noFill/>
          <a:ln>
            <a:noFill/>
          </a:ln>
        </p:spPr>
        <p:txBody>
          <a:bodyPr spcFirstLastPara="1" wrap="square" lIns="91425" tIns="45700" rIns="91425" bIns="45700" anchor="t" anchorCtr="0">
            <a:normAutofit/>
          </a:bodyPr>
          <a:lstStyle>
            <a:lvl1pPr marL="457200" lvl="0" indent="-333756" algn="l">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38"/>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8"/>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8"/>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39"/>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39"/>
          <p:cNvSpPr/>
          <p:nvPr/>
        </p:nvSpPr>
        <p:spPr>
          <a:xfrm>
            <a:off x="440683" y="606554"/>
            <a:ext cx="11300036" cy="125882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9"/>
          <p:cNvSpPr txBox="1">
            <a:spLocks noGrp="1"/>
          </p:cNvSpPr>
          <p:nvPr>
            <p:ph type="title"/>
          </p:nvPr>
        </p:nvSpPr>
        <p:spPr>
          <a:xfrm>
            <a:off x="575894" y="729658"/>
            <a:ext cx="11029616" cy="98833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40"/>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0"/>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1"/>
          <p:cNvSpPr/>
          <p:nvPr/>
        </p:nvSpPr>
        <p:spPr>
          <a:xfrm>
            <a:off x="447817" y="5141973"/>
            <a:ext cx="11298200" cy="127470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1"/>
          <p:cNvSpPr txBox="1">
            <a:spLocks noGrp="1"/>
          </p:cNvSpPr>
          <p:nvPr>
            <p:ph type="title"/>
          </p:nvPr>
        </p:nvSpPr>
        <p:spPr>
          <a:xfrm>
            <a:off x="581192" y="5262296"/>
            <a:ext cx="4909445" cy="689514"/>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D58AC"/>
              </a:buClr>
              <a:buSzPts val="2000"/>
              <a:buFont typeface="Gill Sans"/>
              <a:buNone/>
              <a:defRPr sz="2000" b="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1"/>
          <p:cNvSpPr txBox="1">
            <a:spLocks noGrp="1"/>
          </p:cNvSpPr>
          <p:nvPr>
            <p:ph type="body" idx="1"/>
          </p:nvPr>
        </p:nvSpPr>
        <p:spPr>
          <a:xfrm>
            <a:off x="447816" y="601200"/>
            <a:ext cx="11292840" cy="4204800"/>
          </a:xfrm>
          <a:prstGeom prst="rect">
            <a:avLst/>
          </a:prstGeom>
          <a:noFill/>
          <a:ln>
            <a:noFill/>
          </a:ln>
        </p:spPr>
        <p:txBody>
          <a:bodyPr spcFirstLastPara="1" wrap="square" lIns="91425" tIns="45700" rIns="91425" bIns="45700" anchor="ctr" anchorCtr="0">
            <a:normAutofit/>
          </a:bodyPr>
          <a:lstStyle>
            <a:lvl1pPr marL="457200" lvl="0" indent="-345440" algn="l">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71" name="Google Shape;71;p41"/>
          <p:cNvSpPr txBox="1">
            <a:spLocks noGrp="1"/>
          </p:cNvSpPr>
          <p:nvPr>
            <p:ph type="body" idx="2"/>
          </p:nvPr>
        </p:nvSpPr>
        <p:spPr>
          <a:xfrm>
            <a:off x="5740823" y="5262296"/>
            <a:ext cx="5869987" cy="689515"/>
          </a:xfrm>
          <a:prstGeom prst="rect">
            <a:avLst/>
          </a:prstGeom>
          <a:noFill/>
          <a:ln>
            <a:noFill/>
          </a:ln>
        </p:spPr>
        <p:txBody>
          <a:bodyPr spcFirstLastPara="1" wrap="square" lIns="91425" tIns="45700" rIns="91425" bIns="45700" anchor="ctr" anchorCtr="0">
            <a:normAutofit/>
          </a:bodyPr>
          <a:lstStyle>
            <a:lvl1pPr marL="457200" lvl="0" indent="-228600" algn="r">
              <a:spcBef>
                <a:spcPts val="220"/>
              </a:spcBef>
              <a:spcAft>
                <a:spcPts val="0"/>
              </a:spcAft>
              <a:buSzPts val="1012"/>
              <a:buNone/>
              <a:defRPr sz="1100">
                <a:solidFill>
                  <a:schemeClr val="lt1"/>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2" name="Google Shape;72;p41"/>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1"/>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2D58AC"/>
                </a:solidFill>
                <a:latin typeface="Gill Sans"/>
                <a:ea typeface="Gill Sans"/>
                <a:cs typeface="Gill Sans"/>
                <a:sym typeface="Gill Sans"/>
              </a:defRPr>
            </a:lvl1pPr>
            <a:lvl2pPr marL="0" lvl="1" indent="0" algn="r">
              <a:spcBef>
                <a:spcPts val="0"/>
              </a:spcBef>
              <a:buNone/>
              <a:defRPr sz="900" b="0" i="0" u="none" strike="noStrike" cap="none">
                <a:solidFill>
                  <a:srgbClr val="2D58AC"/>
                </a:solidFill>
                <a:latin typeface="Gill Sans"/>
                <a:ea typeface="Gill Sans"/>
                <a:cs typeface="Gill Sans"/>
                <a:sym typeface="Gill Sans"/>
              </a:defRPr>
            </a:lvl2pPr>
            <a:lvl3pPr marL="0" lvl="2" indent="0" algn="r">
              <a:spcBef>
                <a:spcPts val="0"/>
              </a:spcBef>
              <a:buNone/>
              <a:defRPr sz="900" b="0" i="0" u="none" strike="noStrike" cap="none">
                <a:solidFill>
                  <a:srgbClr val="2D58AC"/>
                </a:solidFill>
                <a:latin typeface="Gill Sans"/>
                <a:ea typeface="Gill Sans"/>
                <a:cs typeface="Gill Sans"/>
                <a:sym typeface="Gill Sans"/>
              </a:defRPr>
            </a:lvl3pPr>
            <a:lvl4pPr marL="0" lvl="3" indent="0" algn="r">
              <a:spcBef>
                <a:spcPts val="0"/>
              </a:spcBef>
              <a:buNone/>
              <a:defRPr sz="900" b="0" i="0" u="none" strike="noStrike" cap="none">
                <a:solidFill>
                  <a:srgbClr val="2D58AC"/>
                </a:solidFill>
                <a:latin typeface="Gill Sans"/>
                <a:ea typeface="Gill Sans"/>
                <a:cs typeface="Gill Sans"/>
                <a:sym typeface="Gill Sans"/>
              </a:defRPr>
            </a:lvl4pPr>
            <a:lvl5pPr marL="0" lvl="4" indent="0" algn="r">
              <a:spcBef>
                <a:spcPts val="0"/>
              </a:spcBef>
              <a:buNone/>
              <a:defRPr sz="900" b="0" i="0" u="none" strike="noStrike" cap="none">
                <a:solidFill>
                  <a:srgbClr val="2D58AC"/>
                </a:solidFill>
                <a:latin typeface="Gill Sans"/>
                <a:ea typeface="Gill Sans"/>
                <a:cs typeface="Gill Sans"/>
                <a:sym typeface="Gill Sans"/>
              </a:defRPr>
            </a:lvl5pPr>
            <a:lvl6pPr marL="0" lvl="5" indent="0" algn="r">
              <a:spcBef>
                <a:spcPts val="0"/>
              </a:spcBef>
              <a:buNone/>
              <a:defRPr sz="900" b="0" i="0" u="none" strike="noStrike" cap="none">
                <a:solidFill>
                  <a:srgbClr val="2D58AC"/>
                </a:solidFill>
                <a:latin typeface="Gill Sans"/>
                <a:ea typeface="Gill Sans"/>
                <a:cs typeface="Gill Sans"/>
                <a:sym typeface="Gill Sans"/>
              </a:defRPr>
            </a:lvl6pPr>
            <a:lvl7pPr marL="0" lvl="6" indent="0" algn="r">
              <a:spcBef>
                <a:spcPts val="0"/>
              </a:spcBef>
              <a:buNone/>
              <a:defRPr sz="900" b="0" i="0" u="none" strike="noStrike" cap="none">
                <a:solidFill>
                  <a:srgbClr val="2D58AC"/>
                </a:solidFill>
                <a:latin typeface="Gill Sans"/>
                <a:ea typeface="Gill Sans"/>
                <a:cs typeface="Gill Sans"/>
                <a:sym typeface="Gill Sans"/>
              </a:defRPr>
            </a:lvl7pPr>
            <a:lvl8pPr marL="0" lvl="7" indent="0" algn="r">
              <a:spcBef>
                <a:spcPts val="0"/>
              </a:spcBef>
              <a:buNone/>
              <a:defRPr sz="900" b="0" i="0" u="none" strike="noStrike" cap="none">
                <a:solidFill>
                  <a:srgbClr val="2D58AC"/>
                </a:solidFill>
                <a:latin typeface="Gill Sans"/>
                <a:ea typeface="Gill Sans"/>
                <a:cs typeface="Gill Sans"/>
                <a:sym typeface="Gill Sans"/>
              </a:defRPr>
            </a:lvl8pPr>
            <a:lvl9pPr marL="0" lvl="8" indent="0" algn="r">
              <a:spcBef>
                <a:spcPts val="0"/>
              </a:spcBef>
              <a:buNone/>
              <a:defRPr sz="900" b="0" i="0" u="none" strike="noStrike" cap="none">
                <a:solidFill>
                  <a:srgbClr val="2D58AC"/>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42"/>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Gill Sans"/>
              <a:buNone/>
              <a:defRPr sz="2400" b="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a:spLocks noGrp="1"/>
          </p:cNvSpPr>
          <p:nvPr>
            <p:ph type="pic" idx="2"/>
          </p:nvPr>
        </p:nvSpPr>
        <p:spPr>
          <a:xfrm>
            <a:off x="447817" y="599725"/>
            <a:ext cx="11290859" cy="3557252"/>
          </a:xfrm>
          <a:prstGeom prst="rect">
            <a:avLst/>
          </a:prstGeom>
          <a:noFill/>
          <a:ln>
            <a:noFill/>
          </a:ln>
        </p:spPr>
      </p:sp>
      <p:sp>
        <p:nvSpPr>
          <p:cNvPr id="78" name="Google Shape;78;p42"/>
          <p:cNvSpPr txBox="1">
            <a:spLocks noGrp="1"/>
          </p:cNvSpPr>
          <p:nvPr>
            <p:ph type="body" idx="1"/>
          </p:nvPr>
        </p:nvSpPr>
        <p:spPr>
          <a:xfrm>
            <a:off x="581192" y="5260127"/>
            <a:ext cx="11029617" cy="598671"/>
          </a:xfrm>
          <a:prstGeom prst="rect">
            <a:avLst/>
          </a:prstGeom>
          <a:noFill/>
          <a:ln>
            <a:noFill/>
          </a:ln>
        </p:spPr>
        <p:txBody>
          <a:bodyPr spcFirstLastPara="1" wrap="square" lIns="91425" tIns="45700" rIns="91425" bIns="45700" anchor="ctr" anchorCtr="0">
            <a:normAutofit/>
          </a:bodyPr>
          <a:lstStyle>
            <a:lvl1pPr marL="457200" lvl="0" indent="-228600" algn="l">
              <a:spcBef>
                <a:spcPts val="240"/>
              </a:spcBef>
              <a:spcAft>
                <a:spcPts val="0"/>
              </a:spcAft>
              <a:buSzPts val="1104"/>
              <a:buNone/>
              <a:defRPr sz="12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9" name="Google Shape;79;p42"/>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2"/>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2"/>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txBox="1">
            <a:spLocks noGrp="1"/>
          </p:cNvSpPr>
          <p:nvPr>
            <p:ph type="title"/>
          </p:nvPr>
        </p:nvSpPr>
        <p:spPr>
          <a:xfrm>
            <a:off x="581192" y="705124"/>
            <a:ext cx="11029616" cy="1189554"/>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lt1"/>
              </a:buClr>
              <a:buSzPts val="2800"/>
              <a:buFont typeface="Gill Sans"/>
              <a:buNone/>
              <a:defRPr sz="2800" b="0" i="0" u="none" strike="noStrike" cap="none">
                <a:solidFill>
                  <a:schemeClr val="lt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33"/>
          <p:cNvSpPr txBox="1">
            <a:spLocks noGrp="1"/>
          </p:cNvSpPr>
          <p:nvPr>
            <p:ph type="body" idx="1"/>
          </p:nvPr>
        </p:nvSpPr>
        <p:spPr>
          <a:xfrm>
            <a:off x="581192" y="2336003"/>
            <a:ext cx="11029616" cy="3522794"/>
          </a:xfrm>
          <a:prstGeom prst="rect">
            <a:avLst/>
          </a:prstGeom>
          <a:noFill/>
          <a:ln>
            <a:noFill/>
          </a:ln>
        </p:spPr>
        <p:txBody>
          <a:bodyPr spcFirstLastPara="1" wrap="square" lIns="91425" tIns="45700" rIns="91425" bIns="45700" anchor="ctr" anchorCtr="0">
            <a:normAutofit/>
          </a:bodyPr>
          <a:lstStyle>
            <a:lvl1pPr marL="457200" marR="0" lvl="0" indent="-333756" algn="l" rtl="0">
              <a:spcBef>
                <a:spcPts val="360"/>
              </a:spcBef>
              <a:spcAft>
                <a:spcPts val="0"/>
              </a:spcAft>
              <a:buClr>
                <a:schemeClr val="accent2"/>
              </a:buClr>
              <a:buSzPts val="1656"/>
              <a:buFont typeface="Noto Sans Symbols"/>
              <a:buChar char="◼"/>
              <a:defRPr sz="1800" b="0" i="0" u="none" strike="noStrike" cap="none">
                <a:solidFill>
                  <a:schemeClr val="dk2"/>
                </a:solidFill>
                <a:latin typeface="Gill Sans"/>
                <a:ea typeface="Gill Sans"/>
                <a:cs typeface="Gill Sans"/>
                <a:sym typeface="Gill Sans"/>
              </a:defRPr>
            </a:lvl1pPr>
            <a:lvl2pPr marL="914400" marR="0" lvl="1" indent="-322072" algn="l" rtl="0">
              <a:spcBef>
                <a:spcPts val="600"/>
              </a:spcBef>
              <a:spcAft>
                <a:spcPts val="0"/>
              </a:spcAft>
              <a:buClr>
                <a:schemeClr val="accent2"/>
              </a:buClr>
              <a:buSzPts val="1472"/>
              <a:buFont typeface="Noto Sans Symbols"/>
              <a:buChar char="◼"/>
              <a:defRPr sz="1600" b="0" i="0" u="none" strike="noStrike" cap="none">
                <a:solidFill>
                  <a:schemeClr val="dk2"/>
                </a:solidFill>
                <a:latin typeface="Gill Sans"/>
                <a:ea typeface="Gill Sans"/>
                <a:cs typeface="Gill Sans"/>
                <a:sym typeface="Gill Sans"/>
              </a:defRPr>
            </a:lvl2pPr>
            <a:lvl3pPr marL="1371600" marR="0" lvl="2" indent="-310388" algn="l" rtl="0">
              <a:spcBef>
                <a:spcPts val="600"/>
              </a:spcBef>
              <a:spcAft>
                <a:spcPts val="0"/>
              </a:spcAft>
              <a:buClr>
                <a:schemeClr val="accent2"/>
              </a:buClr>
              <a:buSzPts val="1288"/>
              <a:buFont typeface="Noto Sans Symbols"/>
              <a:buChar char="◼"/>
              <a:defRPr sz="1400" b="0" i="0" u="none" strike="noStrike" cap="none">
                <a:solidFill>
                  <a:schemeClr val="dk2"/>
                </a:solidFill>
                <a:latin typeface="Gill Sans"/>
                <a:ea typeface="Gill Sans"/>
                <a:cs typeface="Gill Sans"/>
                <a:sym typeface="Gill Sans"/>
              </a:defRPr>
            </a:lvl3pPr>
            <a:lvl4pPr marL="1828800" marR="0" lvl="3"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4pPr>
            <a:lvl5pPr marL="2286000" marR="0" lvl="4"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Gill Sans"/>
                <a:ea typeface="Gill Sans"/>
                <a:cs typeface="Gill Sans"/>
                <a:sym typeface="Gill Sans"/>
              </a:defRPr>
            </a:lvl9pPr>
          </a:lstStyle>
          <a:p>
            <a:endParaRPr/>
          </a:p>
        </p:txBody>
      </p:sp>
      <p:sp>
        <p:nvSpPr>
          <p:cNvPr id="12" name="Google Shape;12;p33"/>
          <p:cNvSpPr txBox="1">
            <a:spLocks noGrp="1"/>
          </p:cNvSpPr>
          <p:nvPr>
            <p:ph type="dt" idx="10"/>
          </p:nvPr>
        </p:nvSpPr>
        <p:spPr>
          <a:xfrm>
            <a:off x="7605951" y="5956137"/>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33"/>
          <p:cNvSpPr txBox="1">
            <a:spLocks noGrp="1"/>
          </p:cNvSpPr>
          <p:nvPr>
            <p:ph type="ftr" idx="11"/>
          </p:nvPr>
        </p:nvSpPr>
        <p:spPr>
          <a:xfrm>
            <a:off x="581192" y="5951811"/>
            <a:ext cx="691721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chemeClr val="accent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33"/>
          <p:cNvSpPr txBox="1">
            <a:spLocks noGrp="1"/>
          </p:cNvSpPr>
          <p:nvPr>
            <p:ph type="sldNum" idx="12"/>
          </p:nvPr>
        </p:nvSpPr>
        <p:spPr>
          <a:xfrm>
            <a:off x="10558300" y="5956137"/>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2"/>
                </a:solidFill>
                <a:latin typeface="Gill Sans"/>
                <a:ea typeface="Gill Sans"/>
                <a:cs typeface="Gill Sans"/>
                <a:sym typeface="Gill Sans"/>
              </a:defRPr>
            </a:lvl1pPr>
            <a:lvl2pPr marL="0" marR="0" lvl="1" indent="0" algn="r" rtl="0">
              <a:spcBef>
                <a:spcPts val="0"/>
              </a:spcBef>
              <a:buNone/>
              <a:defRPr sz="900" b="0" i="0" u="none" strike="noStrike" cap="none">
                <a:solidFill>
                  <a:schemeClr val="accent2"/>
                </a:solidFill>
                <a:latin typeface="Gill Sans"/>
                <a:ea typeface="Gill Sans"/>
                <a:cs typeface="Gill Sans"/>
                <a:sym typeface="Gill Sans"/>
              </a:defRPr>
            </a:lvl2pPr>
            <a:lvl3pPr marL="0" marR="0" lvl="2" indent="0" algn="r" rtl="0">
              <a:spcBef>
                <a:spcPts val="0"/>
              </a:spcBef>
              <a:buNone/>
              <a:defRPr sz="900" b="0" i="0" u="none" strike="noStrike" cap="none">
                <a:solidFill>
                  <a:schemeClr val="accent2"/>
                </a:solidFill>
                <a:latin typeface="Gill Sans"/>
                <a:ea typeface="Gill Sans"/>
                <a:cs typeface="Gill Sans"/>
                <a:sym typeface="Gill Sans"/>
              </a:defRPr>
            </a:lvl3pPr>
            <a:lvl4pPr marL="0" marR="0" lvl="3" indent="0" algn="r" rtl="0">
              <a:spcBef>
                <a:spcPts val="0"/>
              </a:spcBef>
              <a:buNone/>
              <a:defRPr sz="900" b="0" i="0" u="none" strike="noStrike" cap="none">
                <a:solidFill>
                  <a:schemeClr val="accent2"/>
                </a:solidFill>
                <a:latin typeface="Gill Sans"/>
                <a:ea typeface="Gill Sans"/>
                <a:cs typeface="Gill Sans"/>
                <a:sym typeface="Gill Sans"/>
              </a:defRPr>
            </a:lvl4pPr>
            <a:lvl5pPr marL="0" marR="0" lvl="4" indent="0" algn="r" rtl="0">
              <a:spcBef>
                <a:spcPts val="0"/>
              </a:spcBef>
              <a:buNone/>
              <a:defRPr sz="900" b="0" i="0" u="none" strike="noStrike" cap="none">
                <a:solidFill>
                  <a:schemeClr val="accent2"/>
                </a:solidFill>
                <a:latin typeface="Gill Sans"/>
                <a:ea typeface="Gill Sans"/>
                <a:cs typeface="Gill Sans"/>
                <a:sym typeface="Gill Sans"/>
              </a:defRPr>
            </a:lvl5pPr>
            <a:lvl6pPr marL="0" marR="0" lvl="5" indent="0" algn="r" rtl="0">
              <a:spcBef>
                <a:spcPts val="0"/>
              </a:spcBef>
              <a:buNone/>
              <a:defRPr sz="900" b="0" i="0" u="none" strike="noStrike" cap="none">
                <a:solidFill>
                  <a:schemeClr val="accent2"/>
                </a:solidFill>
                <a:latin typeface="Gill Sans"/>
                <a:ea typeface="Gill Sans"/>
                <a:cs typeface="Gill Sans"/>
                <a:sym typeface="Gill Sans"/>
              </a:defRPr>
            </a:lvl6pPr>
            <a:lvl7pPr marL="0" marR="0" lvl="6" indent="0" algn="r" rtl="0">
              <a:spcBef>
                <a:spcPts val="0"/>
              </a:spcBef>
              <a:buNone/>
              <a:defRPr sz="900" b="0" i="0" u="none" strike="noStrike" cap="none">
                <a:solidFill>
                  <a:schemeClr val="accent2"/>
                </a:solidFill>
                <a:latin typeface="Gill Sans"/>
                <a:ea typeface="Gill Sans"/>
                <a:cs typeface="Gill Sans"/>
                <a:sym typeface="Gill Sans"/>
              </a:defRPr>
            </a:lvl7pPr>
            <a:lvl8pPr marL="0" marR="0" lvl="7" indent="0" algn="r" rtl="0">
              <a:spcBef>
                <a:spcPts val="0"/>
              </a:spcBef>
              <a:buNone/>
              <a:defRPr sz="900" b="0" i="0" u="none" strike="noStrike" cap="none">
                <a:solidFill>
                  <a:schemeClr val="accent2"/>
                </a:solidFill>
                <a:latin typeface="Gill Sans"/>
                <a:ea typeface="Gill Sans"/>
                <a:cs typeface="Gill Sans"/>
                <a:sym typeface="Gill Sans"/>
              </a:defRPr>
            </a:lvl8pPr>
            <a:lvl9pPr marL="0" marR="0" lvl="8" indent="0" algn="r" rtl="0">
              <a:spcBef>
                <a:spcPts val="0"/>
              </a:spcBef>
              <a:buNone/>
              <a:defRPr sz="900" b="0" i="0" u="none" strike="noStrike" cap="none">
                <a:solidFill>
                  <a:schemeClr val="accent2"/>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33"/>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3"/>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3"/>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Google Shape;101;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2" name="Google Shape;102;p1" descr="Digital Connections"/>
          <p:cNvPicPr preferRelativeResize="0"/>
          <p:nvPr/>
        </p:nvPicPr>
        <p:blipFill rotWithShape="1">
          <a:blip r:embed="rId3">
            <a:alphaModFix/>
          </a:blip>
          <a:srcRect l="13265" t="9090" r="3502"/>
          <a:stretch/>
        </p:blipFill>
        <p:spPr>
          <a:xfrm>
            <a:off x="20" y="10"/>
            <a:ext cx="12191980" cy="6857990"/>
          </a:xfrm>
          <a:prstGeom prst="rect">
            <a:avLst/>
          </a:prstGeom>
          <a:noFill/>
          <a:ln>
            <a:noFill/>
          </a:ln>
        </p:spPr>
      </p:pic>
      <p:grpSp>
        <p:nvGrpSpPr>
          <p:cNvPr id="103" name="Google Shape;103;p1"/>
          <p:cNvGrpSpPr/>
          <p:nvPr/>
        </p:nvGrpSpPr>
        <p:grpSpPr>
          <a:xfrm>
            <a:off x="446534" y="453643"/>
            <a:ext cx="11298933" cy="98554"/>
            <a:chOff x="446534" y="453643"/>
            <a:chExt cx="11298933" cy="98554"/>
          </a:xfrm>
        </p:grpSpPr>
        <p:sp>
          <p:nvSpPr>
            <p:cNvPr id="104" name="Google Shape;104;p1"/>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
          <p:cNvSpPr/>
          <p:nvPr/>
        </p:nvSpPr>
        <p:spPr>
          <a:xfrm>
            <a:off x="448732" y="4428067"/>
            <a:ext cx="11260667" cy="1962497"/>
          </a:xfrm>
          <a:prstGeom prst="rect">
            <a:avLst/>
          </a:prstGeom>
          <a:solidFill>
            <a:schemeClr val="accent1">
              <a:alpha val="96862"/>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
          <p:cNvSpPr txBox="1">
            <a:spLocks noGrp="1"/>
          </p:cNvSpPr>
          <p:nvPr>
            <p:ph type="ctrTitle"/>
          </p:nvPr>
        </p:nvSpPr>
        <p:spPr>
          <a:xfrm>
            <a:off x="581191" y="4572000"/>
            <a:ext cx="10993549" cy="89524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6000"/>
              <a:buFont typeface="Arial"/>
              <a:buNone/>
            </a:pPr>
            <a:r>
              <a:rPr lang="en-US" sz="6000" b="1">
                <a:solidFill>
                  <a:schemeClr val="lt1"/>
                </a:solidFill>
                <a:latin typeface="Arial"/>
                <a:ea typeface="Arial"/>
                <a:cs typeface="Arial"/>
                <a:sym typeface="Arial"/>
              </a:rPr>
              <a:t>POLICY</a:t>
            </a:r>
            <a:br>
              <a:rPr lang="en-US" sz="6000" b="1">
                <a:solidFill>
                  <a:schemeClr val="lt1"/>
                </a:solidFill>
                <a:latin typeface="Arial"/>
                <a:ea typeface="Arial"/>
                <a:cs typeface="Arial"/>
                <a:sym typeface="Arial"/>
              </a:rPr>
            </a:br>
            <a:r>
              <a:rPr lang="en-US" sz="6000" b="1">
                <a:solidFill>
                  <a:schemeClr val="lt1"/>
                </a:solidFill>
                <a:latin typeface="Arial"/>
                <a:ea typeface="Arial"/>
                <a:cs typeface="Arial"/>
                <a:sym typeface="Arial"/>
              </a:rPr>
              <a:t>GUIDELINES</a:t>
            </a:r>
            <a:br>
              <a:rPr lang="en-US" sz="6000" b="1">
                <a:solidFill>
                  <a:schemeClr val="lt1"/>
                </a:solidFill>
                <a:latin typeface="Arial"/>
                <a:ea typeface="Arial"/>
                <a:cs typeface="Arial"/>
                <a:sym typeface="Arial"/>
              </a:rPr>
            </a:br>
            <a:r>
              <a:rPr lang="en-US" sz="6000" b="1">
                <a:solidFill>
                  <a:schemeClr val="lt1"/>
                </a:solidFill>
                <a:latin typeface="Arial"/>
                <a:ea typeface="Arial"/>
                <a:cs typeface="Arial"/>
                <a:sym typeface="Arial"/>
              </a:rPr>
              <a:t>FOR PROGRAMS</a:t>
            </a:r>
            <a:br>
              <a:rPr lang="en-US" sz="6000" b="1">
                <a:solidFill>
                  <a:schemeClr val="lt1"/>
                </a:solidFill>
                <a:latin typeface="Arial"/>
                <a:ea typeface="Arial"/>
                <a:cs typeface="Arial"/>
                <a:sym typeface="Arial"/>
              </a:rPr>
            </a:br>
            <a:r>
              <a:rPr lang="en-US" sz="6000" b="1">
                <a:solidFill>
                  <a:schemeClr val="lt1"/>
                </a:solidFill>
                <a:latin typeface="Arial"/>
                <a:ea typeface="Arial"/>
                <a:cs typeface="Arial"/>
                <a:sym typeface="Arial"/>
              </a:rPr>
              <a:t>WITH</a:t>
            </a:r>
            <a:br>
              <a:rPr lang="en-US" sz="6000" b="1">
                <a:solidFill>
                  <a:schemeClr val="lt1"/>
                </a:solidFill>
                <a:latin typeface="Arial"/>
                <a:ea typeface="Arial"/>
                <a:cs typeface="Arial"/>
                <a:sym typeface="Arial"/>
              </a:rPr>
            </a:br>
            <a:r>
              <a:rPr lang="en-US" sz="6000" b="1">
                <a:solidFill>
                  <a:schemeClr val="lt1"/>
                </a:solidFill>
                <a:latin typeface="Arial"/>
                <a:ea typeface="Arial"/>
                <a:cs typeface="Arial"/>
                <a:sym typeface="Arial"/>
              </a:rPr>
              <a:t>PRACTICUM / OJT</a:t>
            </a:r>
            <a:endParaRPr/>
          </a:p>
        </p:txBody>
      </p:sp>
      <p:sp>
        <p:nvSpPr>
          <p:cNvPr id="109" name="Google Shape;109;p1"/>
          <p:cNvSpPr txBox="1">
            <a:spLocks noGrp="1"/>
          </p:cNvSpPr>
          <p:nvPr>
            <p:ph type="subTitle" idx="1"/>
          </p:nvPr>
        </p:nvSpPr>
        <p:spPr>
          <a:xfrm>
            <a:off x="581194" y="5467246"/>
            <a:ext cx="10993546" cy="67752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72"/>
              <a:buNone/>
            </a:pPr>
            <a:r>
              <a:rPr lang="en-US" dirty="0">
                <a:solidFill>
                  <a:srgbClr val="7CEBFF"/>
                </a:solidFill>
              </a:rPr>
              <a:t>Discussant: DR. FLORADEL S. RELUCIO</a:t>
            </a:r>
          </a:p>
          <a:p>
            <a:pPr marL="0" lvl="0" indent="0" algn="l" rtl="0">
              <a:spcBef>
                <a:spcPts val="0"/>
              </a:spcBef>
              <a:spcAft>
                <a:spcPts val="0"/>
              </a:spcAft>
              <a:buSzPts val="1472"/>
              <a:buNone/>
            </a:pPr>
            <a:r>
              <a:rPr lang="en-US" dirty="0">
                <a:solidFill>
                  <a:srgbClr val="7CEBFF"/>
                </a:solidFill>
              </a:rPr>
              <a:t>	 SIP Coordinator – BS in Information Technology &amp; BSIT major in ANIMATION</a:t>
            </a:r>
            <a:endParaRPr dirty="0">
              <a:solidFill>
                <a:srgbClr val="7CEB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66" name="Google Shape;166;p10"/>
          <p:cNvSpPr txBox="1">
            <a:spLocks noGrp="1"/>
          </p:cNvSpPr>
          <p:nvPr>
            <p:ph type="body" idx="1"/>
          </p:nvPr>
        </p:nvSpPr>
        <p:spPr>
          <a:xfrm>
            <a:off x="581192" y="2180496"/>
            <a:ext cx="11029615" cy="437270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208"/>
              <a:buNone/>
            </a:pPr>
            <a:r>
              <a:rPr lang="en-US" sz="3400" dirty="0"/>
              <a:t>d. A student-intern is required to submit all documents pertaining his/her application and acceptance for OJT/SIP.</a:t>
            </a:r>
            <a:endParaRPr sz="3400" dirty="0"/>
          </a:p>
          <a:p>
            <a:pPr marL="0" lvl="0" indent="0" algn="l" rtl="0">
              <a:spcBef>
                <a:spcPts val="1160"/>
              </a:spcBef>
              <a:spcAft>
                <a:spcPts val="0"/>
              </a:spcAft>
              <a:buSzPts val="2576"/>
              <a:buNone/>
            </a:pPr>
            <a:r>
              <a:rPr lang="en-US" sz="3400" dirty="0"/>
              <a:t>e. A student-intern is required to submit his/her attendance and accomplishment form and a monthly report.</a:t>
            </a:r>
            <a:endParaRPr sz="3400" dirty="0"/>
          </a:p>
          <a:p>
            <a:pPr marL="0" lvl="0" indent="0" algn="l" rtl="0">
              <a:spcBef>
                <a:spcPts val="1160"/>
              </a:spcBef>
              <a:spcAft>
                <a:spcPts val="0"/>
              </a:spcAft>
              <a:buSzPts val="2576"/>
              <a:buNone/>
            </a:pPr>
            <a:r>
              <a:rPr lang="en-US" sz="3400" dirty="0"/>
              <a:t>f. The student-intern will be evaluated by his/her supervisor from the company periodically.</a:t>
            </a:r>
            <a:endParaRPr sz="3400" dirty="0"/>
          </a:p>
          <a:p>
            <a:pPr marL="0" lvl="0" indent="0" algn="l" rtl="0">
              <a:spcBef>
                <a:spcPts val="1160"/>
              </a:spcBef>
              <a:spcAft>
                <a:spcPts val="0"/>
              </a:spcAft>
              <a:buSzPts val="2576"/>
              <a:buNone/>
            </a:pPr>
            <a:r>
              <a:rPr lang="en-US" sz="3400" dirty="0"/>
              <a:t>g. The student-intern is required to submit a final report at the end of his/her practicum.</a:t>
            </a:r>
            <a:endParaRPr sz="3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a:t>PROCEDURES AND GUIDELINES</a:t>
            </a:r>
            <a:br>
              <a:rPr lang="en-US"/>
            </a:br>
            <a:endParaRPr/>
          </a:p>
        </p:txBody>
      </p:sp>
      <p:sp>
        <p:nvSpPr>
          <p:cNvPr id="172" name="Google Shape;172;p11"/>
          <p:cNvSpPr txBox="1">
            <a:spLocks noGrp="1"/>
          </p:cNvSpPr>
          <p:nvPr>
            <p:ph type="body" idx="1"/>
          </p:nvPr>
        </p:nvSpPr>
        <p:spPr>
          <a:xfrm>
            <a:off x="581192" y="2159000"/>
            <a:ext cx="11029615" cy="4216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208"/>
              <a:buNone/>
            </a:pPr>
            <a:r>
              <a:rPr lang="en-US" sz="3000" dirty="0"/>
              <a:t>a. A term before the student plans to enroll for practicum; must consult the SIP Coordinator for possible list of Industries.</a:t>
            </a:r>
            <a:endParaRPr sz="3000" dirty="0"/>
          </a:p>
          <a:p>
            <a:pPr marL="0" lvl="0" indent="0" algn="l" rtl="0">
              <a:spcBef>
                <a:spcPts val="1080"/>
              </a:spcBef>
              <a:spcAft>
                <a:spcPts val="0"/>
              </a:spcAft>
              <a:buSzPts val="2208"/>
              <a:buNone/>
            </a:pPr>
            <a:r>
              <a:rPr lang="en-US" sz="3000" dirty="0"/>
              <a:t>b. The student-intern writes a LETTER OF APPLICATION addressed to the company concerned. The student may send to more than one company.</a:t>
            </a:r>
            <a:endParaRPr sz="3000" dirty="0"/>
          </a:p>
          <a:p>
            <a:pPr marL="0" lvl="0" indent="0" algn="l" rtl="0">
              <a:spcBef>
                <a:spcPts val="1080"/>
              </a:spcBef>
              <a:spcAft>
                <a:spcPts val="0"/>
              </a:spcAft>
              <a:buSzPts val="2208"/>
              <a:buNone/>
            </a:pPr>
            <a:r>
              <a:rPr lang="en-US" sz="3000" dirty="0"/>
              <a:t>c. The student-intern secures a LETTER OF RECOMMENDATION or LETTER OF ENDORSEMENT from the SIP Coordinator.</a:t>
            </a:r>
            <a:endParaRPr sz="3000" dirty="0"/>
          </a:p>
          <a:p>
            <a:pPr marL="0" lvl="0" indent="0" algn="l" rtl="0">
              <a:spcBef>
                <a:spcPts val="1080"/>
              </a:spcBef>
              <a:spcAft>
                <a:spcPts val="0"/>
              </a:spcAft>
              <a:buSzPts val="2208"/>
              <a:buNone/>
            </a:pPr>
            <a:r>
              <a:rPr lang="en-US" sz="3000" dirty="0"/>
              <a:t>d. The student emails the letters to the company and waits for acceptance. The student is responsible for following-up his LETTER OF APPLICATION with the company.</a:t>
            </a:r>
            <a:endParaRPr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78" name="Google Shape;178;p12"/>
          <p:cNvSpPr txBox="1">
            <a:spLocks noGrp="1"/>
          </p:cNvSpPr>
          <p:nvPr>
            <p:ph type="body" idx="1"/>
          </p:nvPr>
        </p:nvSpPr>
        <p:spPr>
          <a:xfrm>
            <a:off x="581192" y="1918952"/>
            <a:ext cx="11029615" cy="4546242"/>
          </a:xfrm>
          <a:prstGeom prst="rect">
            <a:avLst/>
          </a:prstGeom>
          <a:noFill/>
          <a:ln>
            <a:noFill/>
          </a:ln>
        </p:spPr>
        <p:txBody>
          <a:bodyPr spcFirstLastPara="1" wrap="square" lIns="91425" tIns="45700" rIns="91425" bIns="45700" anchor="ctr" anchorCtr="0">
            <a:normAutofit fontScale="92500" lnSpcReduction="10000"/>
          </a:bodyPr>
          <a:lstStyle/>
          <a:p>
            <a:pPr marL="0" lvl="0" indent="0" algn="l" rtl="0">
              <a:spcBef>
                <a:spcPts val="0"/>
              </a:spcBef>
              <a:spcAft>
                <a:spcPts val="0"/>
              </a:spcAft>
              <a:buSzPct val="92000"/>
              <a:buNone/>
            </a:pPr>
            <a:r>
              <a:rPr lang="en-US" sz="3000"/>
              <a:t>e. </a:t>
            </a:r>
            <a:r>
              <a:rPr lang="en-US" sz="2800"/>
              <a:t>When the company accepts the student for practicum, the company must fill up the LETTER OF ACCEPTANCE which the student must collect and submit to the Student Internship Program (SIP) Coordinator before the start of his/her practicum.</a:t>
            </a:r>
            <a:endParaRPr/>
          </a:p>
          <a:p>
            <a:pPr marL="0" lvl="0" indent="0" algn="l" rtl="0">
              <a:spcBef>
                <a:spcPts val="1118"/>
              </a:spcBef>
              <a:spcAft>
                <a:spcPts val="0"/>
              </a:spcAft>
              <a:buSzPct val="92000"/>
              <a:buNone/>
            </a:pPr>
            <a:r>
              <a:rPr lang="en-US" sz="2800"/>
              <a:t>f. The Student Internship Program (SIP) Coordinator must in turn coordinate and confirm with said company regarding the student’s acceptance to undergo practicum with them. The Dean and the company’s representative should agree on the period and schedule of the student’s practicum through signing of MEMORANDUM OF AGREEMENT.</a:t>
            </a:r>
            <a:endParaRPr/>
          </a:p>
          <a:p>
            <a:pPr marL="0" lvl="0" indent="0" algn="l" rtl="0">
              <a:spcBef>
                <a:spcPts val="1118"/>
              </a:spcBef>
              <a:spcAft>
                <a:spcPts val="0"/>
              </a:spcAft>
              <a:buSzPct val="92000"/>
              <a:buNone/>
            </a:pPr>
            <a:r>
              <a:rPr lang="en-US" sz="2800"/>
              <a:t>g. The student-intern then submits the WAIVER FORM signed by his/her parent or guardian to his/her adviser.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84" name="Google Shape;184;p13"/>
          <p:cNvSpPr txBox="1">
            <a:spLocks noGrp="1"/>
          </p:cNvSpPr>
          <p:nvPr>
            <p:ph type="body" idx="1"/>
          </p:nvPr>
        </p:nvSpPr>
        <p:spPr>
          <a:xfrm>
            <a:off x="581192" y="23455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dirty="0"/>
              <a:t>h. The student-intern must submit a copy of the following documents before the start of his/her practicum: LETTER OF APPLICATION, LETTER OF RECOMMENDATION OR LETTER OF ENDORSEMENT, ACCEPTANCE LETTER, MEMORANDUM OF AGREEMENT and WAIVER FORM.</a:t>
            </a:r>
            <a:endParaRPr dirty="0"/>
          </a:p>
          <a:p>
            <a:pPr marL="0" lvl="0" indent="0" algn="l" rtl="0">
              <a:spcBef>
                <a:spcPts val="1160"/>
              </a:spcBef>
              <a:spcAft>
                <a:spcPts val="0"/>
              </a:spcAft>
              <a:buSzPts val="2576"/>
              <a:buNone/>
            </a:pPr>
            <a:r>
              <a:rPr lang="en-US" sz="2800" dirty="0" err="1"/>
              <a:t>i</a:t>
            </a:r>
            <a:r>
              <a:rPr lang="en-US" sz="2800" dirty="0"/>
              <a:t>. The student can then enroll for the practicum subject and starts his/her practicum on the recommended date.</a:t>
            </a:r>
            <a:endParaRPr dirty="0"/>
          </a:p>
          <a:p>
            <a:pPr marL="0" lvl="0" indent="0" algn="l" rtl="0">
              <a:spcBef>
                <a:spcPts val="1160"/>
              </a:spcBef>
              <a:spcAft>
                <a:spcPts val="0"/>
              </a:spcAft>
              <a:buSzPts val="2576"/>
              <a:buNone/>
            </a:pPr>
            <a:r>
              <a:rPr lang="en-US" sz="2800" dirty="0"/>
              <a:t>j. The student must record his daily attendance indicating the arrival time and departure time. The supervisor must also have it signed. The DAILY ATTENDANCE RECORD compiled and attached in the FINAL REPORT.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a:spLocks noGrp="1"/>
          </p:cNvSpPr>
          <p:nvPr>
            <p:ph type="title"/>
          </p:nvPr>
        </p:nvSpPr>
        <p:spPr>
          <a:xfrm>
            <a:off x="581192" y="702156"/>
            <a:ext cx="11029616" cy="70164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90" name="Google Shape;190;p14"/>
          <p:cNvSpPr txBox="1">
            <a:spLocks noGrp="1"/>
          </p:cNvSpPr>
          <p:nvPr>
            <p:ph type="body" idx="1"/>
          </p:nvPr>
        </p:nvSpPr>
        <p:spPr>
          <a:xfrm>
            <a:off x="581192" y="2897746"/>
            <a:ext cx="11029615" cy="296105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208"/>
              <a:buNone/>
            </a:pPr>
            <a:r>
              <a:rPr lang="en-US" sz="2400" dirty="0"/>
              <a:t>k. The student is required to make a MONTHLY REPORT that encompasses the daily accomplishments or daily activities.</a:t>
            </a:r>
            <a:endParaRPr dirty="0"/>
          </a:p>
          <a:p>
            <a:pPr marL="0" lvl="0" indent="0" algn="l" rtl="0">
              <a:spcBef>
                <a:spcPts val="1080"/>
              </a:spcBef>
              <a:spcAft>
                <a:spcPts val="0"/>
              </a:spcAft>
              <a:buSzPts val="2208"/>
              <a:buNone/>
            </a:pPr>
            <a:r>
              <a:rPr lang="en-US" sz="2400" dirty="0"/>
              <a:t>l. The student should at all times keep all documents pertaining to his/her practicum. However, the Student Internship Program (SIP) Coordinator must be informed of any new documents or forms that was accomplished in relation to his/her training. </a:t>
            </a:r>
            <a:r>
              <a:rPr lang="en-US" sz="2400" dirty="0" err="1"/>
              <a:t>He/She</a:t>
            </a:r>
            <a:r>
              <a:rPr lang="en-US" sz="2400" dirty="0"/>
              <a:t> compiles all these documents for his/her final report.</a:t>
            </a:r>
            <a:endParaRPr dirty="0"/>
          </a:p>
          <a:p>
            <a:pPr marL="0" lvl="0" indent="0" algn="l" rtl="0">
              <a:spcBef>
                <a:spcPts val="1080"/>
              </a:spcBef>
              <a:spcAft>
                <a:spcPts val="0"/>
              </a:spcAft>
              <a:buSzPts val="2208"/>
              <a:buNone/>
            </a:pPr>
            <a:r>
              <a:rPr lang="en-US" sz="2400" dirty="0"/>
              <a:t>m. The student must comply with the general guidelines of the company regarding their own practicum program policy.</a:t>
            </a:r>
            <a:endParaRPr dirty="0"/>
          </a:p>
          <a:p>
            <a:pPr marL="0" lvl="0" indent="0" algn="l" rtl="0">
              <a:spcBef>
                <a:spcPts val="1080"/>
              </a:spcBef>
              <a:spcAft>
                <a:spcPts val="0"/>
              </a:spcAft>
              <a:buSzPts val="2208"/>
              <a:buNone/>
            </a:pPr>
            <a:r>
              <a:rPr lang="en-US" sz="2400" dirty="0"/>
              <a:t>n. The student must complete at least the minimum 486 hours in one company. If for any valid reason, he/she cannot comply with the 486 hours in one company, he/she has to look for another company and complete the remaining hours there. This has to be done upon approval of the SIP Coordinator.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96" name="Google Shape;196;p15"/>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dirty="0"/>
              <a:t>o. While the student is on practicum, the Student Internship Program (SIP) Coordinator may go for surprise check-up and evaluation.</a:t>
            </a:r>
            <a:endParaRPr dirty="0"/>
          </a:p>
          <a:p>
            <a:pPr marL="0" lvl="0" indent="0" algn="l" rtl="0">
              <a:spcBef>
                <a:spcPts val="1160"/>
              </a:spcBef>
              <a:spcAft>
                <a:spcPts val="0"/>
              </a:spcAft>
              <a:buSzPts val="2576"/>
              <a:buNone/>
            </a:pPr>
            <a:r>
              <a:rPr lang="en-US" sz="2800" dirty="0"/>
              <a:t>p. Upon completion of the minimum of 486 hours and the tasks given by the company, the student is required to obtain from the company the following documents: (a) CERTIFICATE OF COMPLETION and (b) PERFORMANCE RATING SHEET.</a:t>
            </a:r>
            <a:endParaRPr dirty="0"/>
          </a:p>
          <a:p>
            <a:pPr marL="0" lvl="0" indent="0" algn="l" rtl="0">
              <a:spcBef>
                <a:spcPts val="1160"/>
              </a:spcBef>
              <a:spcAft>
                <a:spcPts val="0"/>
              </a:spcAft>
              <a:buSzPts val="2576"/>
              <a:buNone/>
            </a:pPr>
            <a:r>
              <a:rPr lang="en-US" sz="2800" dirty="0"/>
              <a:t>q. The PERFORMANCE RATING SHEET will be provided by the Student Internship Program (SIP) Coordinator two weeks before the end of the practicum.</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02" name="Google Shape;202;p16"/>
          <p:cNvSpPr txBox="1">
            <a:spLocks noGrp="1"/>
          </p:cNvSpPr>
          <p:nvPr>
            <p:ph type="body" idx="1"/>
          </p:nvPr>
        </p:nvSpPr>
        <p:spPr>
          <a:xfrm>
            <a:off x="581193" y="241231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a:t>r. The student is then required to prepare a written report as outlined in the GENERAL WRITTEN REPORT FORMAT, and submits this to the Student Internship Program (SIP) Coordinator during the scheduled final presentation.</a:t>
            </a:r>
            <a:endParaRPr/>
          </a:p>
          <a:p>
            <a:pPr marL="0" lvl="0" indent="0" algn="l" rtl="0">
              <a:spcBef>
                <a:spcPts val="1160"/>
              </a:spcBef>
              <a:spcAft>
                <a:spcPts val="0"/>
              </a:spcAft>
              <a:buSzPts val="2576"/>
              <a:buNone/>
            </a:pPr>
            <a:r>
              <a:rPr lang="en-US" sz="2800"/>
              <a:t>s. Final Presentation of Practicum Report will be scheduled upon completion of all the trainees.</a:t>
            </a:r>
            <a:endParaRPr/>
          </a:p>
          <a:p>
            <a:pPr marL="0" lvl="0" indent="0" algn="l" rtl="0">
              <a:spcBef>
                <a:spcPts val="1160"/>
              </a:spcBef>
              <a:spcAft>
                <a:spcPts val="0"/>
              </a:spcAft>
              <a:buSzPts val="2576"/>
              <a:buNone/>
            </a:pPr>
            <a:r>
              <a:rPr lang="en-US" sz="2800"/>
              <a:t>t. Any problems that the student may encounter in the company must be reported to his/her supervisor. However, in the case that the problem cannot be solved by the supervisor, the student must immediately report the incident to the Student Internship Program (SIP) Coordinator for possible 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08" name="Google Shape;208;p1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576"/>
              <a:buNone/>
            </a:pPr>
            <a:r>
              <a:rPr lang="en-US" sz="2800" dirty="0"/>
              <a:t>u. Any student who has committed severe violation /grave misconduct to the company’s rules and policies are subject for disciplinary action by the school’s Office of Student Services.</a:t>
            </a:r>
            <a:endParaRPr dirty="0"/>
          </a:p>
          <a:p>
            <a:pPr marL="0" lvl="0" indent="0" algn="l" rtl="0">
              <a:spcBef>
                <a:spcPts val="1160"/>
              </a:spcBef>
              <a:spcAft>
                <a:spcPts val="0"/>
              </a:spcAft>
              <a:buSzPts val="2576"/>
              <a:buNone/>
            </a:pPr>
            <a:endParaRPr sz="2800" dirty="0"/>
          </a:p>
          <a:p>
            <a:pPr marL="0" lvl="0" indent="0" algn="l" rtl="0">
              <a:spcBef>
                <a:spcPts val="1160"/>
              </a:spcBef>
              <a:spcAft>
                <a:spcPts val="0"/>
              </a:spcAft>
              <a:buSzPts val="2576"/>
              <a:buNone/>
            </a:pPr>
            <a:r>
              <a:rPr lang="en-US" sz="2800" b="1" i="1" dirty="0"/>
              <a:t>Note: All official internship related forms/documents can be issued through the SIP Coordinators via Online or Face-to-Face.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b="1"/>
              <a:t>DUTIES AND RESPONSIBILITIES OF THE PARENTS/GUARDIAN </a:t>
            </a:r>
            <a:endParaRPr/>
          </a:p>
        </p:txBody>
      </p:sp>
      <p:sp>
        <p:nvSpPr>
          <p:cNvPr id="214" name="Google Shape;214;p1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3312"/>
              <a:buNone/>
            </a:pPr>
            <a:r>
              <a:rPr lang="en-US" sz="3600"/>
              <a:t>	The Parents/Guardian of the student is/are the partners of the Student Internship Program (SIP) Coordinator and the Host Training Establishment (HTE)’s Supervisor in monitoring the activities and accomplishments of the student.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20" name="Google Shape;220;p19"/>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b="1" i="1"/>
              <a:t>Following are the responsibilities of the Parents/Guardian:</a:t>
            </a:r>
            <a:endParaRPr/>
          </a:p>
          <a:p>
            <a:pPr marL="0" lvl="0" indent="0" algn="l" rtl="0">
              <a:spcBef>
                <a:spcPts val="1160"/>
              </a:spcBef>
              <a:spcAft>
                <a:spcPts val="0"/>
              </a:spcAft>
              <a:buSzPts val="2576"/>
              <a:buNone/>
            </a:pPr>
            <a:r>
              <a:rPr lang="en-US" sz="2800"/>
              <a:t>a. To encourage the student to carry out effectively his/her duties and responsibilities.</a:t>
            </a:r>
            <a:endParaRPr/>
          </a:p>
          <a:p>
            <a:pPr marL="0" lvl="0" indent="0" algn="l" rtl="0">
              <a:spcBef>
                <a:spcPts val="1160"/>
              </a:spcBef>
              <a:spcAft>
                <a:spcPts val="0"/>
              </a:spcAft>
              <a:buSzPts val="2576"/>
              <a:buNone/>
            </a:pPr>
            <a:r>
              <a:rPr lang="en-US" sz="2800"/>
              <a:t>b. To share responsibilities for the conduct of the student while in the program.</a:t>
            </a:r>
            <a:endParaRPr/>
          </a:p>
          <a:p>
            <a:pPr marL="0" lvl="0" indent="0" algn="l" rtl="0">
              <a:spcBef>
                <a:spcPts val="1160"/>
              </a:spcBef>
              <a:spcAft>
                <a:spcPts val="0"/>
              </a:spcAft>
              <a:buSzPts val="2576"/>
              <a:buNone/>
            </a:pPr>
            <a:r>
              <a:rPr lang="en-US" sz="2800"/>
              <a:t>c. Signs the written consent;</a:t>
            </a:r>
            <a:endParaRPr/>
          </a:p>
          <a:p>
            <a:pPr marL="0" lvl="0" indent="0" algn="l" rtl="0">
              <a:spcBef>
                <a:spcPts val="1160"/>
              </a:spcBef>
              <a:spcAft>
                <a:spcPts val="0"/>
              </a:spcAft>
              <a:buSzPts val="2576"/>
              <a:buNone/>
            </a:pPr>
            <a:r>
              <a:rPr lang="en-US" sz="2800"/>
              <a:t>d. Co-signs the Cooperative Training Agreement to manifest approval to the internship program of their children/wards.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FFFFFF"/>
              </a:buClr>
              <a:buSzPct val="100000"/>
              <a:buFont typeface="Gill Sans"/>
              <a:buNone/>
            </a:pPr>
            <a:br>
              <a:rPr lang="en-US" sz="2000" dirty="0">
                <a:solidFill>
                  <a:srgbClr val="FFFFFF"/>
                </a:solidFill>
              </a:rPr>
            </a:br>
            <a:r>
              <a:rPr lang="en-US" sz="2000" dirty="0">
                <a:solidFill>
                  <a:srgbClr val="FFFFFF"/>
                </a:solidFill>
              </a:rPr>
              <a:t>BICOL UNIVERSITY POLANGUI</a:t>
            </a:r>
            <a:br>
              <a:rPr lang="en-US" sz="2000" dirty="0">
                <a:solidFill>
                  <a:srgbClr val="FFFFFF"/>
                </a:solidFill>
              </a:rPr>
            </a:br>
            <a:r>
              <a:rPr lang="en-US" sz="2000" dirty="0" err="1">
                <a:solidFill>
                  <a:srgbClr val="FFFFFF"/>
                </a:solidFill>
              </a:rPr>
              <a:t>POLANGUI</a:t>
            </a:r>
            <a:r>
              <a:rPr lang="en-US" sz="2000" dirty="0">
                <a:solidFill>
                  <a:srgbClr val="FFFFFF"/>
                </a:solidFill>
              </a:rPr>
              <a:t>, ALBAY</a:t>
            </a:r>
            <a:br>
              <a:rPr lang="en-US" dirty="0">
                <a:solidFill>
                  <a:srgbClr val="FFFFFF"/>
                </a:solidFill>
              </a:rPr>
            </a:br>
            <a:endParaRPr dirty="0"/>
          </a:p>
        </p:txBody>
      </p:sp>
      <p:sp>
        <p:nvSpPr>
          <p:cNvPr id="115" name="Google Shape;115;p2"/>
          <p:cNvSpPr txBox="1">
            <a:spLocks noGrp="1"/>
          </p:cNvSpPr>
          <p:nvPr>
            <p:ph type="body" idx="1"/>
          </p:nvPr>
        </p:nvSpPr>
        <p:spPr>
          <a:xfrm>
            <a:off x="581192" y="2317656"/>
            <a:ext cx="11029615" cy="367830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6624"/>
              <a:buNone/>
            </a:pPr>
            <a:r>
              <a:rPr lang="en-US" sz="7200" b="1" dirty="0">
                <a:solidFill>
                  <a:srgbClr val="2599D7"/>
                </a:solidFill>
              </a:rPr>
              <a:t>4th Year BSIT/</a:t>
            </a:r>
          </a:p>
          <a:p>
            <a:pPr marL="0" lvl="0" indent="0" algn="ctr" rtl="0">
              <a:spcBef>
                <a:spcPts val="0"/>
              </a:spcBef>
              <a:spcAft>
                <a:spcPts val="0"/>
              </a:spcAft>
              <a:buSzPts val="6624"/>
              <a:buNone/>
            </a:pPr>
            <a:r>
              <a:rPr lang="en-US" sz="7200" b="1" dirty="0">
                <a:solidFill>
                  <a:srgbClr val="2599D7"/>
                </a:solidFill>
              </a:rPr>
              <a:t>BSIT major in Animation</a:t>
            </a:r>
            <a:endParaRPr dirty="0"/>
          </a:p>
          <a:p>
            <a:pPr marL="0" lvl="0" indent="0" algn="ctr" rtl="0">
              <a:spcBef>
                <a:spcPts val="2040"/>
              </a:spcBef>
              <a:spcAft>
                <a:spcPts val="0"/>
              </a:spcAft>
              <a:buSzPts val="6624"/>
              <a:buNone/>
            </a:pPr>
            <a:r>
              <a:rPr lang="en-US" sz="7200" b="1" dirty="0">
                <a:solidFill>
                  <a:srgbClr val="2599D7"/>
                </a:solidFill>
              </a:rPr>
              <a:t>PROGRAM</a:t>
            </a:r>
            <a:endParaRPr dirty="0"/>
          </a:p>
          <a:p>
            <a:pPr marL="306000" lvl="0" indent="-200844" algn="l" rtl="0">
              <a:spcBef>
                <a:spcPts val="960"/>
              </a:spcBef>
              <a:spcAft>
                <a:spcPts val="0"/>
              </a:spcAft>
              <a:buSzPts val="1656"/>
              <a:buNone/>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3968" y="242193"/>
            <a:ext cx="1888096" cy="19337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b="1"/>
              <a:t>DUTIES AND RESPONSIBILITIES </a:t>
            </a:r>
            <a:br>
              <a:rPr lang="en-US" b="1"/>
            </a:br>
            <a:r>
              <a:rPr lang="en-US" b="1"/>
              <a:t>OF THE STUDENT </a:t>
            </a:r>
            <a:endParaRPr/>
          </a:p>
        </p:txBody>
      </p:sp>
      <p:sp>
        <p:nvSpPr>
          <p:cNvPr id="226" name="Google Shape;226;p20"/>
          <p:cNvSpPr txBox="1">
            <a:spLocks noGrp="1"/>
          </p:cNvSpPr>
          <p:nvPr>
            <p:ph type="body" idx="1"/>
          </p:nvPr>
        </p:nvSpPr>
        <p:spPr>
          <a:xfrm>
            <a:off x="581192" y="2180496"/>
            <a:ext cx="11029615" cy="4106004"/>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2944"/>
              <a:buNone/>
            </a:pPr>
            <a:r>
              <a:rPr lang="en-US" sz="3200" b="1" i="1" dirty="0"/>
              <a:t>Qualifications of student-interns</a:t>
            </a:r>
            <a:endParaRPr dirty="0"/>
          </a:p>
          <a:p>
            <a:pPr marL="514350" lvl="0" indent="-514350" algn="l" rtl="0">
              <a:spcBef>
                <a:spcPts val="1240"/>
              </a:spcBef>
              <a:spcAft>
                <a:spcPts val="0"/>
              </a:spcAft>
              <a:buSzPts val="2944"/>
              <a:buAutoNum type="alphaLcPeriod"/>
            </a:pPr>
            <a:r>
              <a:rPr lang="en-US" sz="3200" dirty="0"/>
              <a:t>Officially enrolled in an internship course/or its alternative;</a:t>
            </a:r>
          </a:p>
          <a:p>
            <a:pPr marL="342900" lvl="0" indent="-342900" algn="l" rtl="0">
              <a:spcBef>
                <a:spcPts val="1240"/>
              </a:spcBef>
              <a:spcAft>
                <a:spcPts val="0"/>
              </a:spcAft>
              <a:buSzPts val="2944"/>
              <a:buAutoNum type="alphaLcPeriod"/>
            </a:pPr>
            <a:r>
              <a:rPr lang="en-US" sz="3200" dirty="0"/>
              <a:t>Pay for OJT/Internship Fee.</a:t>
            </a:r>
            <a:endParaRPr dirty="0"/>
          </a:p>
          <a:p>
            <a:pPr marL="0" lvl="0" indent="0" algn="l" rtl="0">
              <a:spcBef>
                <a:spcPts val="1240"/>
              </a:spcBef>
              <a:spcAft>
                <a:spcPts val="0"/>
              </a:spcAft>
              <a:buSzPts val="2944"/>
              <a:buNone/>
            </a:pPr>
            <a:r>
              <a:rPr lang="en-US" sz="3200" dirty="0"/>
              <a:t>b. Must be of legal age from the start of the internship;</a:t>
            </a:r>
            <a:endParaRPr dirty="0"/>
          </a:p>
          <a:p>
            <a:pPr marL="0" lvl="0" indent="0" algn="l" rtl="0">
              <a:spcBef>
                <a:spcPts val="1240"/>
              </a:spcBef>
              <a:spcAft>
                <a:spcPts val="0"/>
              </a:spcAft>
              <a:buSzPts val="2944"/>
              <a:buNone/>
            </a:pPr>
            <a:r>
              <a:rPr lang="en-US" sz="3200" dirty="0"/>
              <a:t>c. Passed all the pre-internship requirements as specified in the program internship plan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32" name="Google Shape;232;p21"/>
          <p:cNvSpPr txBox="1">
            <a:spLocks noGrp="1"/>
          </p:cNvSpPr>
          <p:nvPr>
            <p:ph type="body" idx="1"/>
          </p:nvPr>
        </p:nvSpPr>
        <p:spPr>
          <a:xfrm>
            <a:off x="581193" y="2107344"/>
            <a:ext cx="11029615" cy="4078636"/>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3312"/>
              <a:buNone/>
            </a:pPr>
            <a:r>
              <a:rPr lang="en-US" sz="3600" dirty="0"/>
              <a:t>	</a:t>
            </a:r>
            <a:r>
              <a:rPr lang="en-US" sz="3600" b="1" i="1" dirty="0"/>
              <a:t>The student/trainee must always observe discipline and right conduct. The student must also abide by the following duties and responsibilities:</a:t>
            </a:r>
            <a:endParaRPr dirty="0"/>
          </a:p>
          <a:p>
            <a:pPr marL="0" lvl="0" indent="0" algn="l" rtl="0">
              <a:spcBef>
                <a:spcPts val="1320"/>
              </a:spcBef>
              <a:spcAft>
                <a:spcPts val="0"/>
              </a:spcAft>
              <a:buSzPts val="3312"/>
              <a:buNone/>
            </a:pPr>
            <a:r>
              <a:rPr lang="en-US" sz="3600" dirty="0"/>
              <a:t>	a. S/he should exhibit the BUPOLANGUI student 		image.</a:t>
            </a:r>
            <a:endParaRPr dirty="0"/>
          </a:p>
          <a:p>
            <a:pPr marL="0" lvl="0" indent="0" algn="l" rtl="0">
              <a:spcBef>
                <a:spcPts val="1320"/>
              </a:spcBef>
              <a:spcAft>
                <a:spcPts val="0"/>
              </a:spcAft>
              <a:buSzPts val="3312"/>
              <a:buNone/>
            </a:pPr>
            <a:r>
              <a:rPr lang="en-US" sz="3600" dirty="0"/>
              <a:t>	b. S/he should not engage in any form of intimate 	relationship with clients, staff and intern supervisor.</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2"/>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38" name="Google Shape;238;p22"/>
          <p:cNvSpPr txBox="1">
            <a:spLocks noGrp="1"/>
          </p:cNvSpPr>
          <p:nvPr>
            <p:ph type="body" idx="1"/>
          </p:nvPr>
        </p:nvSpPr>
        <p:spPr>
          <a:xfrm>
            <a:off x="581192" y="2206254"/>
            <a:ext cx="11029615" cy="3678303"/>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576"/>
              <a:buNone/>
            </a:pPr>
            <a:r>
              <a:rPr lang="en-US" sz="2800" dirty="0"/>
              <a:t>c. The student/trainee must comply to OJT/SIP guidelines and procedures provided by the Student Internship Program (SIP) Coordinator.</a:t>
            </a:r>
            <a:endParaRPr dirty="0"/>
          </a:p>
          <a:p>
            <a:pPr marL="0" lvl="0" indent="0" algn="just" rtl="0">
              <a:spcBef>
                <a:spcPts val="1160"/>
              </a:spcBef>
              <a:spcAft>
                <a:spcPts val="0"/>
              </a:spcAft>
              <a:buSzPts val="2576"/>
              <a:buNone/>
            </a:pPr>
            <a:r>
              <a:rPr lang="en-US" sz="2800" dirty="0"/>
              <a:t>d. Establish communication and transact with their respective colleges specifically on matters concerning their internship/OJT/SIP using face-to- face or On-line and social media platforms, phones, electronic mail, and or courier services among others;</a:t>
            </a:r>
            <a:endParaRPr dirty="0"/>
          </a:p>
          <a:p>
            <a:pPr marL="0" lvl="0" indent="0" algn="just" rtl="0">
              <a:spcBef>
                <a:spcPts val="1160"/>
              </a:spcBef>
              <a:spcAft>
                <a:spcPts val="0"/>
              </a:spcAft>
              <a:buSzPts val="2576"/>
              <a:buNone/>
            </a:pPr>
            <a:r>
              <a:rPr lang="en-US" sz="2800" dirty="0"/>
              <a:t>e. Be willing to comply with the minimum health standards such as mandatory wearing of masks, hand washing and sanitation practices, and safe physical distancing when asked to report at the University.</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44" name="Google Shape;244;p2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a:t>f. Enter into internship contract and/or agreement with the participating HTE;</a:t>
            </a:r>
            <a:endParaRPr/>
          </a:p>
          <a:p>
            <a:pPr marL="0" lvl="0" indent="0" algn="l" rtl="0">
              <a:spcBef>
                <a:spcPts val="1160"/>
              </a:spcBef>
              <a:spcAft>
                <a:spcPts val="0"/>
              </a:spcAft>
              <a:buSzPts val="2576"/>
              <a:buNone/>
            </a:pPr>
            <a:r>
              <a:rPr lang="en-US" sz="2800"/>
              <a:t>g. Submit all the required documents necessary for his or her participation in the internship program, including the acceptance letter, cooperative training agreement;</a:t>
            </a:r>
            <a:endParaRPr/>
          </a:p>
          <a:p>
            <a:pPr marL="0" lvl="0" indent="0" algn="l" rtl="0">
              <a:spcBef>
                <a:spcPts val="1160"/>
              </a:spcBef>
              <a:spcAft>
                <a:spcPts val="0"/>
              </a:spcAft>
              <a:buSzPts val="2576"/>
              <a:buNone/>
            </a:pPr>
            <a:r>
              <a:rPr lang="en-US" sz="2800"/>
              <a:t>h. Comply with the provisions of the contract and the agreement including the rules and regulations of the University, HTE and CHED at all times.</a:t>
            </a:r>
            <a:endParaRPr/>
          </a:p>
          <a:p>
            <a:pPr marL="0" lvl="0" indent="0" algn="l" rtl="0">
              <a:spcBef>
                <a:spcPts val="1160"/>
              </a:spcBef>
              <a:spcAft>
                <a:spcPts val="0"/>
              </a:spcAft>
              <a:buSzPts val="2576"/>
              <a:buNone/>
            </a:pPr>
            <a:r>
              <a:rPr lang="en-US" sz="2800"/>
              <a:t>i. Undergo the required orientation/internship program conducted by the University and HTE;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581192" y="702156"/>
            <a:ext cx="11029616" cy="83043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50" name="Google Shape;250;p24"/>
          <p:cNvSpPr txBox="1">
            <a:spLocks noGrp="1"/>
          </p:cNvSpPr>
          <p:nvPr>
            <p:ph type="body" idx="1"/>
          </p:nvPr>
        </p:nvSpPr>
        <p:spPr>
          <a:xfrm>
            <a:off x="581193" y="2257769"/>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r>
              <a:rPr lang="en-US" sz="2800"/>
              <a:t>j. Report for internship in the HTE based on the schedule indicated in the internship contract and or/agreement;</a:t>
            </a:r>
            <a:endParaRPr/>
          </a:p>
          <a:p>
            <a:pPr marL="0" lvl="0" indent="0" algn="l" rtl="0">
              <a:spcBef>
                <a:spcPts val="1160"/>
              </a:spcBef>
              <a:spcAft>
                <a:spcPts val="0"/>
              </a:spcAft>
              <a:buSzPts val="2576"/>
              <a:buNone/>
            </a:pPr>
            <a:r>
              <a:rPr lang="en-US" sz="2800"/>
              <a:t>k. Perform tasks and activities indicated in the internship plan;</a:t>
            </a:r>
            <a:endParaRPr/>
          </a:p>
          <a:p>
            <a:pPr marL="0" lvl="0" indent="0" algn="l" rtl="0">
              <a:spcBef>
                <a:spcPts val="1160"/>
              </a:spcBef>
              <a:spcAft>
                <a:spcPts val="0"/>
              </a:spcAft>
              <a:buSzPts val="2576"/>
              <a:buNone/>
            </a:pPr>
            <a:r>
              <a:rPr lang="en-US" sz="2800"/>
              <a:t>l. Maintain confidentiality, when and where appropriate, during and after the internship period of all the data, business and trade secrets where such information is not within the public domain and is indicated or understood to be confidential.</a:t>
            </a:r>
            <a:endParaRPr/>
          </a:p>
          <a:p>
            <a:pPr marL="0" lvl="0" indent="0" algn="l" rtl="0">
              <a:spcBef>
                <a:spcPts val="1160"/>
              </a:spcBef>
              <a:spcAft>
                <a:spcPts val="0"/>
              </a:spcAft>
              <a:buSzPts val="2576"/>
              <a:buNone/>
            </a:pPr>
            <a:r>
              <a:rPr lang="en-US" sz="2800"/>
              <a:t>m. Adhere to the existing rules and regulations of the HTE including the proper use of tools, instruments, machines and equipment;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56" name="Google Shape;256;p25"/>
          <p:cNvSpPr txBox="1">
            <a:spLocks noGrp="1"/>
          </p:cNvSpPr>
          <p:nvPr>
            <p:ph type="body" idx="1"/>
          </p:nvPr>
        </p:nvSpPr>
        <p:spPr>
          <a:xfrm>
            <a:off x="491039" y="1993900"/>
            <a:ext cx="11029615" cy="4635499"/>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576"/>
              <a:buNone/>
            </a:pPr>
            <a:r>
              <a:rPr lang="en-US" sz="3200" dirty="0"/>
              <a:t>n. Submit an Internship Portfolio as required by the HTE reflecting on the approved internship plan, his or her experiences describing the internship activities, any problem/s encountered and his or her reflections on the internship experiences to the SIP coordinator;</a:t>
            </a:r>
            <a:endParaRPr sz="3200" dirty="0"/>
          </a:p>
          <a:p>
            <a:pPr marL="0" lvl="0" indent="0" algn="just" rtl="0">
              <a:spcBef>
                <a:spcPts val="1160"/>
              </a:spcBef>
              <a:spcAft>
                <a:spcPts val="0"/>
              </a:spcAft>
              <a:buSzPts val="2576"/>
              <a:buNone/>
            </a:pPr>
            <a:r>
              <a:rPr lang="en-US" sz="3200" dirty="0"/>
              <a:t>o. Complete the agreed duration of his or her internship. In case of the student intern will be unable to finish his or her internship within the designated period, he or she shall inform the SIP coordinator in writing that he/she is prematurely ending his/her internship</a:t>
            </a:r>
            <a:endParaRPr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62" name="Google Shape;262;p26"/>
          <p:cNvSpPr txBox="1">
            <a:spLocks noGrp="1"/>
          </p:cNvSpPr>
          <p:nvPr>
            <p:ph type="body" idx="1"/>
          </p:nvPr>
        </p:nvSpPr>
        <p:spPr>
          <a:xfrm>
            <a:off x="581192" y="2180496"/>
            <a:ext cx="11029615" cy="420760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944"/>
              <a:buNone/>
            </a:pPr>
            <a:r>
              <a:rPr lang="en-US" sz="3200" dirty="0"/>
              <a:t>(state reason for doing so), at least three (3) working days after he/she stopped participating in the program. Failure to complete the internship program without valid cause disqualifies the student intern from retaking the program with the concerned HTE.</a:t>
            </a:r>
            <a:endParaRPr dirty="0"/>
          </a:p>
          <a:p>
            <a:pPr marL="0" lvl="0" indent="0" algn="l" rtl="0">
              <a:spcBef>
                <a:spcPts val="1240"/>
              </a:spcBef>
              <a:spcAft>
                <a:spcPts val="0"/>
              </a:spcAft>
              <a:buSzPts val="2944"/>
              <a:buNone/>
            </a:pPr>
            <a:r>
              <a:rPr lang="en-US" sz="3200" dirty="0"/>
              <a:t>p. Report to the SIP coordinator for an exit assessment after the completion of the internship period.</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b="1"/>
              <a:t>GRADING SYSTEM</a:t>
            </a:r>
            <a:endParaRPr/>
          </a:p>
        </p:txBody>
      </p:sp>
      <p:sp>
        <p:nvSpPr>
          <p:cNvPr id="268" name="Google Shape;268;p27"/>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576"/>
              <a:buNone/>
            </a:pPr>
            <a:r>
              <a:rPr lang="en-US" sz="2800" dirty="0"/>
              <a:t>	The student will be graded based on his performance and compliance to the policies and guidelines provided. The following statements will be the grading system for the duration of the student’s practicum.</a:t>
            </a:r>
            <a:endParaRPr dirty="0"/>
          </a:p>
          <a:p>
            <a:pPr marL="324000" lvl="1" indent="0" algn="l" rtl="0">
              <a:spcBef>
                <a:spcPts val="1160"/>
              </a:spcBef>
              <a:spcAft>
                <a:spcPts val="0"/>
              </a:spcAft>
              <a:buSzPts val="2392"/>
              <a:buNone/>
            </a:pPr>
            <a:r>
              <a:rPr lang="en-US" sz="2600" dirty="0"/>
              <a:t>		</a:t>
            </a:r>
            <a:r>
              <a:rPr lang="en-US" sz="2600" b="1" dirty="0"/>
              <a:t>Practicum Requirements			</a:t>
            </a:r>
            <a:r>
              <a:rPr lang="en-US" sz="2800" b="1" dirty="0"/>
              <a:t>30%</a:t>
            </a:r>
            <a:endParaRPr dirty="0"/>
          </a:p>
          <a:p>
            <a:pPr marL="0" lvl="0" indent="0" algn="l" rtl="0">
              <a:spcBef>
                <a:spcPts val="1160"/>
              </a:spcBef>
              <a:spcAft>
                <a:spcPts val="0"/>
              </a:spcAft>
              <a:buSzPts val="2576"/>
              <a:buNone/>
            </a:pPr>
            <a:r>
              <a:rPr lang="en-US" sz="2800" b="1" dirty="0"/>
              <a:t>		Industry/Agency Grade			</a:t>
            </a:r>
            <a:r>
              <a:rPr lang="en-US" sz="2800" b="1" u="sng" dirty="0"/>
              <a:t>70%</a:t>
            </a:r>
            <a:endParaRPr dirty="0"/>
          </a:p>
          <a:p>
            <a:pPr marL="0" lvl="0" indent="0" algn="l" rtl="0">
              <a:spcBef>
                <a:spcPts val="1160"/>
              </a:spcBef>
              <a:spcAft>
                <a:spcPts val="0"/>
              </a:spcAft>
              <a:buSzPts val="2576"/>
              <a:buNone/>
            </a:pPr>
            <a:r>
              <a:rPr lang="en-US" sz="2800" b="1" dirty="0"/>
              <a:t>									100%</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b="1"/>
              <a:t>GENERAL PRACTICUM WRITTEN REPORT</a:t>
            </a:r>
            <a:br>
              <a:rPr lang="en-US" b="1"/>
            </a:br>
            <a:endParaRPr/>
          </a:p>
        </p:txBody>
      </p:sp>
      <p:sp>
        <p:nvSpPr>
          <p:cNvPr id="274" name="Google Shape;274;p28"/>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2208"/>
              <a:buChar char="◼"/>
            </a:pPr>
            <a:r>
              <a:rPr lang="en-US" sz="2400"/>
              <a:t>Title Page</a:t>
            </a:r>
            <a:endParaRPr/>
          </a:p>
          <a:p>
            <a:pPr marL="306000" lvl="0" indent="-306000" algn="l" rtl="0">
              <a:spcBef>
                <a:spcPts val="1080"/>
              </a:spcBef>
              <a:spcAft>
                <a:spcPts val="0"/>
              </a:spcAft>
              <a:buSzPts val="2208"/>
              <a:buChar char="◼"/>
            </a:pPr>
            <a:r>
              <a:rPr lang="en-US" sz="2400"/>
              <a:t>Table of Contents</a:t>
            </a:r>
            <a:endParaRPr/>
          </a:p>
          <a:p>
            <a:pPr marL="306000" lvl="0" indent="-306000" algn="l" rtl="0">
              <a:spcBef>
                <a:spcPts val="1080"/>
              </a:spcBef>
              <a:spcAft>
                <a:spcPts val="0"/>
              </a:spcAft>
              <a:buSzPts val="2208"/>
              <a:buChar char="◼"/>
            </a:pPr>
            <a:r>
              <a:rPr lang="en-US" sz="2400"/>
              <a:t>Module One: Brief History/Background of the Company/Company Profile Module Two: Monthly Progress Reports Compilation and Documentation</a:t>
            </a:r>
            <a:endParaRPr/>
          </a:p>
          <a:p>
            <a:pPr marL="306000" lvl="0" indent="-306000" algn="l" rtl="0">
              <a:spcBef>
                <a:spcPts val="1080"/>
              </a:spcBef>
              <a:spcAft>
                <a:spcPts val="0"/>
              </a:spcAft>
              <a:buSzPts val="2208"/>
              <a:buChar char="◼"/>
            </a:pPr>
            <a:r>
              <a:rPr lang="en-US" sz="2400"/>
              <a:t> Daily Attendance and Accomplishment</a:t>
            </a:r>
            <a:endParaRPr/>
          </a:p>
          <a:p>
            <a:pPr marL="306000" lvl="0" indent="-306000" algn="l" rtl="0">
              <a:spcBef>
                <a:spcPts val="1080"/>
              </a:spcBef>
              <a:spcAft>
                <a:spcPts val="0"/>
              </a:spcAft>
              <a:buSzPts val="2208"/>
              <a:buChar char="◼"/>
            </a:pPr>
            <a:r>
              <a:rPr lang="en-US" sz="2400"/>
              <a:t> Monthly/Weekly Report</a:t>
            </a:r>
            <a:endParaRPr/>
          </a:p>
          <a:p>
            <a:pPr marL="306000" lvl="0" indent="-306000" algn="l" rtl="0">
              <a:spcBef>
                <a:spcPts val="1080"/>
              </a:spcBef>
              <a:spcAft>
                <a:spcPts val="0"/>
              </a:spcAft>
              <a:buSzPts val="2208"/>
              <a:buChar char="◼"/>
            </a:pPr>
            <a:r>
              <a:rPr lang="en-US" sz="2400"/>
              <a:t> Narrative/Accomplishment Report</a:t>
            </a:r>
            <a:endParaRPr/>
          </a:p>
          <a:p>
            <a:pPr marL="306000" lvl="0" indent="-306000" algn="l" rtl="0">
              <a:spcBef>
                <a:spcPts val="1080"/>
              </a:spcBef>
              <a:spcAft>
                <a:spcPts val="0"/>
              </a:spcAft>
              <a:buSzPts val="2208"/>
              <a:buChar char="◼"/>
            </a:pPr>
            <a:r>
              <a:rPr lang="en-US" sz="2400"/>
              <a:t> Documentation (Pictures at work)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80" name="Google Shape;280;p29"/>
          <p:cNvSpPr txBox="1">
            <a:spLocks noGrp="1"/>
          </p:cNvSpPr>
          <p:nvPr>
            <p:ph type="body" idx="1"/>
          </p:nvPr>
        </p:nvSpPr>
        <p:spPr>
          <a:xfrm>
            <a:off x="439524" y="2009105"/>
            <a:ext cx="11029615" cy="4339092"/>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2576"/>
              <a:buChar char="◼"/>
            </a:pPr>
            <a:r>
              <a:rPr lang="en-US" sz="2800"/>
              <a:t>Module Three: Assessment of Practicum Program</a:t>
            </a:r>
            <a:endParaRPr/>
          </a:p>
          <a:p>
            <a:pPr marL="306000" lvl="0" indent="-306000" algn="l" rtl="0">
              <a:spcBef>
                <a:spcPts val="1160"/>
              </a:spcBef>
              <a:spcAft>
                <a:spcPts val="0"/>
              </a:spcAft>
              <a:buSzPts val="2576"/>
              <a:buChar char="◼"/>
            </a:pPr>
            <a:r>
              <a:rPr lang="en-US" sz="2800"/>
              <a:t>(Reaction Paper by the Student: answering the following questions)</a:t>
            </a:r>
            <a:endParaRPr/>
          </a:p>
          <a:p>
            <a:pPr marL="306000" lvl="0" indent="-306000" algn="l" rtl="0">
              <a:spcBef>
                <a:spcPts val="1160"/>
              </a:spcBef>
              <a:spcAft>
                <a:spcPts val="0"/>
              </a:spcAft>
              <a:buSzPts val="2576"/>
              <a:buChar char="◼"/>
            </a:pPr>
            <a:r>
              <a:rPr lang="en-US" sz="2800"/>
              <a:t> What have I learned from the experience? (Technical)</a:t>
            </a:r>
            <a:endParaRPr/>
          </a:p>
          <a:p>
            <a:pPr marL="306000" lvl="0" indent="-306000" algn="l" rtl="0">
              <a:spcBef>
                <a:spcPts val="1160"/>
              </a:spcBef>
              <a:spcAft>
                <a:spcPts val="0"/>
              </a:spcAft>
              <a:buSzPts val="2576"/>
              <a:buChar char="◼"/>
            </a:pPr>
            <a:r>
              <a:rPr lang="en-US" sz="2800"/>
              <a:t> My experiences with the people around me.</a:t>
            </a:r>
            <a:endParaRPr/>
          </a:p>
          <a:p>
            <a:pPr marL="306000" lvl="0" indent="-306000" algn="l" rtl="0">
              <a:spcBef>
                <a:spcPts val="1160"/>
              </a:spcBef>
              <a:spcAft>
                <a:spcPts val="0"/>
              </a:spcAft>
              <a:buSzPts val="2576"/>
              <a:buChar char="◼"/>
            </a:pPr>
            <a:r>
              <a:rPr lang="en-US" sz="2800"/>
              <a:t> The most memorable event during my practicum</a:t>
            </a:r>
            <a:endParaRPr/>
          </a:p>
          <a:p>
            <a:pPr marL="306000" lvl="0" indent="-306000" algn="l" rtl="0">
              <a:spcBef>
                <a:spcPts val="1160"/>
              </a:spcBef>
              <a:spcAft>
                <a:spcPts val="0"/>
              </a:spcAft>
              <a:buSzPts val="2576"/>
              <a:buChar char="◼"/>
            </a:pPr>
            <a:r>
              <a:rPr lang="en-US" sz="2800"/>
              <a:t> What I can recommend for the improvement of the Practicum Program</a:t>
            </a:r>
            <a:endParaRPr/>
          </a:p>
          <a:p>
            <a:pPr marL="306000" lvl="0" indent="-306000" algn="l" rtl="0">
              <a:spcBef>
                <a:spcPts val="1160"/>
              </a:spcBef>
              <a:spcAft>
                <a:spcPts val="0"/>
              </a:spcAft>
              <a:buSzPts val="2576"/>
              <a:buChar char="◼"/>
            </a:pPr>
            <a:r>
              <a:rPr lang="en-US" sz="2800"/>
              <a:t> My advice to those who will take their practicum in the near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1800"/>
              <a:buFont typeface="Gill Sans"/>
              <a:buNone/>
            </a:pPr>
            <a:r>
              <a:rPr lang="en-US" sz="1800" dirty="0">
                <a:solidFill>
                  <a:srgbClr val="FFFFFF"/>
                </a:solidFill>
              </a:rPr>
              <a:t>BICOL UNIVERSITY POLANGUI</a:t>
            </a:r>
            <a:br>
              <a:rPr lang="en-US" sz="1800" dirty="0">
                <a:solidFill>
                  <a:srgbClr val="FFFFFF"/>
                </a:solidFill>
              </a:rPr>
            </a:br>
            <a:r>
              <a:rPr lang="en-US" sz="1800" dirty="0">
                <a:solidFill>
                  <a:srgbClr val="FFFFFF"/>
                </a:solidFill>
              </a:rPr>
              <a:t>POLANGUI, ALBAY</a:t>
            </a:r>
            <a:br>
              <a:rPr lang="en-US" sz="1800" dirty="0">
                <a:solidFill>
                  <a:srgbClr val="FFFFFF"/>
                </a:solidFill>
              </a:rPr>
            </a:br>
            <a:endParaRPr sz="1800" dirty="0"/>
          </a:p>
        </p:txBody>
      </p:sp>
      <p:sp>
        <p:nvSpPr>
          <p:cNvPr id="122" name="Google Shape;122;p3"/>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SzPts val="2576"/>
              <a:buNone/>
            </a:pPr>
            <a:endParaRPr sz="2800" dirty="0"/>
          </a:p>
          <a:p>
            <a:pPr marL="0" lvl="0" indent="0" algn="ctr" rtl="0">
              <a:spcBef>
                <a:spcPts val="1160"/>
              </a:spcBef>
              <a:spcAft>
                <a:spcPts val="0"/>
              </a:spcAft>
              <a:buSzPts val="2576"/>
              <a:buNone/>
            </a:pPr>
            <a:r>
              <a:rPr lang="en-US" sz="2800" dirty="0"/>
              <a:t>BICOL UNIVERSITY POLANGUI</a:t>
            </a:r>
            <a:endParaRPr dirty="0"/>
          </a:p>
          <a:p>
            <a:pPr marL="0" lvl="0" indent="0" algn="ctr" rtl="0">
              <a:spcBef>
                <a:spcPts val="1160"/>
              </a:spcBef>
              <a:spcAft>
                <a:spcPts val="0"/>
              </a:spcAft>
              <a:buSzPts val="2576"/>
              <a:buNone/>
            </a:pPr>
            <a:r>
              <a:rPr lang="en-US" sz="2800" dirty="0"/>
              <a:t>ALTERNATIVE/FLEXIBLE INTERNSHIP/OJT/SIP GUIDELINES IN THE NEW NORMAL</a:t>
            </a:r>
            <a:endParaRPr dirty="0"/>
          </a:p>
        </p:txBody>
      </p:sp>
      <p:sp>
        <p:nvSpPr>
          <p:cNvPr id="124" name="Google Shape;124;p3"/>
          <p:cNvSpPr/>
          <p:nvPr/>
        </p:nvSpPr>
        <p:spPr>
          <a:xfrm>
            <a:off x="3047999" y="2384618"/>
            <a:ext cx="6096000"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1" i="0" u="none" strike="noStrike" cap="none">
                <a:solidFill>
                  <a:srgbClr val="2599D7"/>
                </a:solidFill>
                <a:latin typeface="Gill Sans"/>
                <a:ea typeface="Gill Sans"/>
                <a:cs typeface="Gill Sans"/>
                <a:sym typeface="Gill Sans"/>
              </a:rPr>
              <a:t>OJT/SIP MANUAL</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912" y="128016"/>
            <a:ext cx="2328350" cy="23846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0"/>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86" name="Google Shape;286;p30"/>
          <p:cNvSpPr txBox="1">
            <a:spLocks noGrp="1"/>
          </p:cNvSpPr>
          <p:nvPr>
            <p:ph type="body" idx="1"/>
          </p:nvPr>
        </p:nvSpPr>
        <p:spPr>
          <a:xfrm>
            <a:off x="581193" y="2335043"/>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1840"/>
              <a:buChar char="◼"/>
            </a:pPr>
            <a:r>
              <a:rPr lang="en-US" sz="2000"/>
              <a:t>Appendices: Pertinent Documents</a:t>
            </a:r>
            <a:endParaRPr/>
          </a:p>
          <a:p>
            <a:pPr marL="306000" lvl="0" indent="-306000" algn="l" rtl="0">
              <a:spcBef>
                <a:spcPts val="1000"/>
              </a:spcBef>
              <a:spcAft>
                <a:spcPts val="0"/>
              </a:spcAft>
              <a:buSzPts val="1840"/>
              <a:buChar char="◼"/>
            </a:pPr>
            <a:r>
              <a:rPr lang="en-US" sz="2000"/>
              <a:t> Letter of Application</a:t>
            </a:r>
            <a:endParaRPr/>
          </a:p>
          <a:p>
            <a:pPr marL="306000" lvl="0" indent="-306000" algn="l" rtl="0">
              <a:spcBef>
                <a:spcPts val="1000"/>
              </a:spcBef>
              <a:spcAft>
                <a:spcPts val="0"/>
              </a:spcAft>
              <a:buSzPts val="1840"/>
              <a:buChar char="◼"/>
            </a:pPr>
            <a:r>
              <a:rPr lang="en-US" sz="2000"/>
              <a:t> Letter of Endorsement</a:t>
            </a:r>
            <a:endParaRPr/>
          </a:p>
          <a:p>
            <a:pPr marL="306000" lvl="0" indent="-306000" algn="l" rtl="0">
              <a:spcBef>
                <a:spcPts val="1000"/>
              </a:spcBef>
              <a:spcAft>
                <a:spcPts val="0"/>
              </a:spcAft>
              <a:buSzPts val="1840"/>
              <a:buChar char="◼"/>
            </a:pPr>
            <a:r>
              <a:rPr lang="en-US" sz="2000"/>
              <a:t> Letter of Acceptance</a:t>
            </a:r>
            <a:endParaRPr/>
          </a:p>
          <a:p>
            <a:pPr marL="306000" lvl="0" indent="-306000" algn="l" rtl="0">
              <a:spcBef>
                <a:spcPts val="1000"/>
              </a:spcBef>
              <a:spcAft>
                <a:spcPts val="0"/>
              </a:spcAft>
              <a:buSzPts val="1840"/>
              <a:buChar char="◼"/>
            </a:pPr>
            <a:r>
              <a:rPr lang="en-US" sz="2000"/>
              <a:t> Cooperative Training Agreement</a:t>
            </a:r>
            <a:endParaRPr/>
          </a:p>
          <a:p>
            <a:pPr marL="306000" lvl="0" indent="-306000" algn="l" rtl="0">
              <a:spcBef>
                <a:spcPts val="1000"/>
              </a:spcBef>
              <a:spcAft>
                <a:spcPts val="0"/>
              </a:spcAft>
              <a:buSzPts val="1840"/>
              <a:buChar char="◼"/>
            </a:pPr>
            <a:r>
              <a:rPr lang="en-US" sz="2000"/>
              <a:t> Student Internship Exit Survey</a:t>
            </a:r>
            <a:endParaRPr/>
          </a:p>
          <a:p>
            <a:pPr marL="306000" lvl="0" indent="-306000" algn="l" rtl="0">
              <a:spcBef>
                <a:spcPts val="1000"/>
              </a:spcBef>
              <a:spcAft>
                <a:spcPts val="0"/>
              </a:spcAft>
              <a:buSzPts val="1840"/>
              <a:buChar char="◼"/>
            </a:pPr>
            <a:r>
              <a:rPr lang="en-US" sz="2000"/>
              <a:t> Memorandum of Agreement</a:t>
            </a:r>
            <a:endParaRPr/>
          </a:p>
          <a:p>
            <a:pPr marL="306000" lvl="0" indent="-306000" algn="l" rtl="0">
              <a:spcBef>
                <a:spcPts val="1000"/>
              </a:spcBef>
              <a:spcAft>
                <a:spcPts val="0"/>
              </a:spcAft>
              <a:buSzPts val="1840"/>
              <a:buChar char="◼"/>
            </a:pPr>
            <a:r>
              <a:rPr lang="en-US" sz="2000"/>
              <a:t> Waiver Form/Jurat</a:t>
            </a:r>
            <a:endParaRPr sz="2000"/>
          </a:p>
          <a:p>
            <a:pPr marL="306000" lvl="0" indent="-306000" algn="l" rtl="0">
              <a:spcBef>
                <a:spcPts val="1000"/>
              </a:spcBef>
              <a:spcAft>
                <a:spcPts val="0"/>
              </a:spcAft>
              <a:buSzPts val="1840"/>
              <a:buChar char="◼"/>
            </a:pPr>
            <a:r>
              <a:rPr lang="en-US" sz="2000"/>
              <a:t> Training Schedule Form</a:t>
            </a:r>
            <a:endParaRPr/>
          </a:p>
          <a:p>
            <a:pPr marL="306000" lvl="0" indent="-306000" algn="l" rtl="0">
              <a:spcBef>
                <a:spcPts val="1000"/>
              </a:spcBef>
              <a:spcAft>
                <a:spcPts val="0"/>
              </a:spcAft>
              <a:buSzPts val="1840"/>
              <a:buChar char="◼"/>
            </a:pPr>
            <a:r>
              <a:rPr lang="en-US" sz="2000"/>
              <a:t> Certificate of Completion</a:t>
            </a:r>
            <a:endParaRPr/>
          </a:p>
          <a:p>
            <a:pPr marL="306000" lvl="0" indent="-306000" algn="l" rtl="0">
              <a:spcBef>
                <a:spcPts val="1000"/>
              </a:spcBef>
              <a:spcAft>
                <a:spcPts val="0"/>
              </a:spcAft>
              <a:buSzPts val="1840"/>
              <a:buChar char="◼"/>
            </a:pPr>
            <a:r>
              <a:rPr lang="en-US" sz="2000"/>
              <a:t> Performance Rating Form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292" name="Google Shape;292;p31"/>
          <p:cNvSpPr txBox="1">
            <a:spLocks noGrp="1"/>
          </p:cNvSpPr>
          <p:nvPr>
            <p:ph type="body" idx="1"/>
          </p:nvPr>
        </p:nvSpPr>
        <p:spPr>
          <a:xfrm>
            <a:off x="581192" y="2180496"/>
            <a:ext cx="11029615" cy="3678303"/>
          </a:xfrm>
          <a:prstGeom prst="rect">
            <a:avLst/>
          </a:prstGeom>
          <a:noFill/>
          <a:ln>
            <a:noFill/>
          </a:ln>
        </p:spPr>
        <p:txBody>
          <a:bodyPr spcFirstLastPara="1" wrap="square" lIns="91425" tIns="45700" rIns="91425" bIns="45700" anchor="ctr" anchorCtr="0">
            <a:noAutofit/>
          </a:bodyPr>
          <a:lstStyle/>
          <a:p>
            <a:pPr marL="306000" lvl="0" indent="-306000" algn="l" rtl="0">
              <a:spcBef>
                <a:spcPts val="0"/>
              </a:spcBef>
              <a:spcAft>
                <a:spcPts val="0"/>
              </a:spcAft>
              <a:buSzPts val="2208"/>
              <a:buChar char="◼"/>
            </a:pPr>
            <a:r>
              <a:rPr lang="en-US" sz="2400" b="1" i="1"/>
              <a:t>FINAL REPORT PRESENTATION</a:t>
            </a:r>
            <a:endParaRPr/>
          </a:p>
          <a:p>
            <a:pPr marL="306000" lvl="0" indent="-306000" algn="l" rtl="0">
              <a:spcBef>
                <a:spcPts val="1080"/>
              </a:spcBef>
              <a:spcAft>
                <a:spcPts val="0"/>
              </a:spcAft>
              <a:buSzPts val="2208"/>
              <a:buChar char="◼"/>
            </a:pPr>
            <a:r>
              <a:rPr lang="en-US" sz="2400"/>
              <a:t>Title Slide	 – 	Venue of Practicum Inclusive Dates Name of Student</a:t>
            </a:r>
            <a:endParaRPr/>
          </a:p>
          <a:p>
            <a:pPr marL="306000" lvl="0" indent="-306000" algn="l" rtl="0">
              <a:spcBef>
                <a:spcPts val="1080"/>
              </a:spcBef>
              <a:spcAft>
                <a:spcPts val="0"/>
              </a:spcAft>
              <a:buSzPts val="2208"/>
              <a:buChar char="◼"/>
            </a:pPr>
            <a:r>
              <a:rPr lang="en-US" sz="2400"/>
              <a:t>Position Held (if applicable)</a:t>
            </a:r>
            <a:endParaRPr/>
          </a:p>
          <a:p>
            <a:pPr marL="306000" lvl="0" indent="-306000" algn="l" rtl="0">
              <a:spcBef>
                <a:spcPts val="1080"/>
              </a:spcBef>
              <a:spcAft>
                <a:spcPts val="0"/>
              </a:spcAft>
              <a:buSzPts val="2208"/>
              <a:buChar char="◼"/>
            </a:pPr>
            <a:r>
              <a:rPr lang="en-US" sz="2400"/>
              <a:t>Slide Company Profile</a:t>
            </a:r>
            <a:endParaRPr/>
          </a:p>
          <a:p>
            <a:pPr marL="306000" lvl="0" indent="-306000" algn="l" rtl="0">
              <a:spcBef>
                <a:spcPts val="1080"/>
              </a:spcBef>
              <a:spcAft>
                <a:spcPts val="0"/>
              </a:spcAft>
              <a:buSzPts val="2208"/>
              <a:buChar char="◼"/>
            </a:pPr>
            <a:r>
              <a:rPr lang="en-US" sz="2400"/>
              <a:t>Slide Summary of Accomplishments</a:t>
            </a:r>
            <a:endParaRPr/>
          </a:p>
          <a:p>
            <a:pPr marL="306000" lvl="0" indent="-306000" algn="l" rtl="0">
              <a:spcBef>
                <a:spcPts val="1080"/>
              </a:spcBef>
              <a:spcAft>
                <a:spcPts val="0"/>
              </a:spcAft>
              <a:buSzPts val="2208"/>
              <a:buChar char="◼"/>
            </a:pPr>
            <a:r>
              <a:rPr lang="en-US" sz="2400"/>
              <a:t>Slide Documentation (Pictures at work)</a:t>
            </a:r>
            <a:endParaRPr/>
          </a:p>
          <a:p>
            <a:pPr marL="306000" lvl="0" indent="-306000" algn="l" rtl="0">
              <a:spcBef>
                <a:spcPts val="1080"/>
              </a:spcBef>
              <a:spcAft>
                <a:spcPts val="0"/>
              </a:spcAft>
              <a:buSzPts val="2208"/>
              <a:buChar char="◼"/>
            </a:pPr>
            <a:r>
              <a:rPr lang="en-US" sz="2400"/>
              <a:t>Slide Assessment of Practicum Program</a:t>
            </a:r>
            <a:endParaRPr/>
          </a:p>
          <a:p>
            <a:pPr marL="306000" lvl="0" indent="-306000" algn="l" rtl="0">
              <a:spcBef>
                <a:spcPts val="1080"/>
              </a:spcBef>
              <a:spcAft>
                <a:spcPts val="0"/>
              </a:spcAft>
              <a:buSzPts val="2208"/>
              <a:buChar char="◼"/>
            </a:pPr>
            <a:r>
              <a:rPr lang="en-US" sz="2400"/>
              <a:t>Slide Final Words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32"/>
          <p:cNvSpPr/>
          <p:nvPr/>
        </p:nvSpPr>
        <p:spPr>
          <a:xfrm>
            <a:off x="0" y="1"/>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99" name="Google Shape;299;p32" descr="Digital Numbers"/>
          <p:cNvPicPr preferRelativeResize="0"/>
          <p:nvPr/>
        </p:nvPicPr>
        <p:blipFill rotWithShape="1">
          <a:blip r:embed="rId3">
            <a:alphaModFix/>
          </a:blip>
          <a:srcRect l="2189" r="9641" b="1"/>
          <a:stretch/>
        </p:blipFill>
        <p:spPr>
          <a:xfrm>
            <a:off x="446534" y="723899"/>
            <a:ext cx="7498616" cy="5676901"/>
          </a:xfrm>
          <a:prstGeom prst="rect">
            <a:avLst/>
          </a:prstGeom>
          <a:noFill/>
          <a:ln>
            <a:noFill/>
          </a:ln>
        </p:spPr>
      </p:pic>
      <p:sp>
        <p:nvSpPr>
          <p:cNvPr id="300" name="Google Shape;300;p32"/>
          <p:cNvSpPr/>
          <p:nvPr/>
        </p:nvSpPr>
        <p:spPr>
          <a:xfrm>
            <a:off x="8042147" y="723899"/>
            <a:ext cx="3703320" cy="566666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2"/>
          <p:cNvSpPr txBox="1">
            <a:spLocks noGrp="1"/>
          </p:cNvSpPr>
          <p:nvPr>
            <p:ph type="ctrTitle"/>
          </p:nvPr>
        </p:nvSpPr>
        <p:spPr>
          <a:xfrm>
            <a:off x="8296275" y="1419226"/>
            <a:ext cx="3081576" cy="1746762"/>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FFFFFF"/>
              </a:buClr>
              <a:buSzPts val="3600"/>
              <a:buFont typeface="Gill Sans"/>
              <a:buNone/>
            </a:pPr>
            <a:r>
              <a:rPr lang="en-US">
                <a:solidFill>
                  <a:srgbClr val="FFFFFF"/>
                </a:solidFill>
              </a:rPr>
              <a:t>THANK YOU</a:t>
            </a:r>
            <a:endParaRPr/>
          </a:p>
        </p:txBody>
      </p:sp>
      <p:sp>
        <p:nvSpPr>
          <p:cNvPr id="302" name="Google Shape;302;p32"/>
          <p:cNvSpPr txBox="1">
            <a:spLocks noGrp="1"/>
          </p:cNvSpPr>
          <p:nvPr>
            <p:ph type="subTitle" idx="1"/>
          </p:nvPr>
        </p:nvSpPr>
        <p:spPr>
          <a:xfrm>
            <a:off x="8353019" y="3449209"/>
            <a:ext cx="3081576" cy="48560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104"/>
              <a:buNone/>
            </a:pPr>
            <a:r>
              <a:rPr lang="en-US" sz="1200" cap="none" dirty="0">
                <a:solidFill>
                  <a:schemeClr val="lt2"/>
                </a:solidFill>
                <a:latin typeface="Arial"/>
                <a:ea typeface="Arial"/>
                <a:cs typeface="Arial"/>
                <a:sym typeface="Arial"/>
              </a:rPr>
              <a:t>fsrelucio@bicol-u.edu.ph</a:t>
            </a:r>
          </a:p>
          <a:p>
            <a:pPr marL="0" lvl="0" indent="0" algn="l" rtl="0">
              <a:spcBef>
                <a:spcPts val="0"/>
              </a:spcBef>
              <a:spcAft>
                <a:spcPts val="0"/>
              </a:spcAft>
              <a:buSzPts val="1104"/>
              <a:buNone/>
            </a:pPr>
            <a:endParaRPr dirty="0"/>
          </a:p>
          <a:p>
            <a:pPr marL="0" lvl="0" indent="0" algn="l" rtl="0">
              <a:spcBef>
                <a:spcPts val="920"/>
              </a:spcBef>
              <a:spcAft>
                <a:spcPts val="0"/>
              </a:spcAft>
              <a:buSzPts val="1472"/>
              <a:buNone/>
            </a:pPr>
            <a:endParaRPr dirty="0">
              <a:solidFill>
                <a:schemeClr val="lt2"/>
              </a:solidFill>
            </a:endParaRPr>
          </a:p>
          <a:p>
            <a:pPr marL="0" lvl="0" indent="0" algn="l" rtl="0">
              <a:spcBef>
                <a:spcPts val="920"/>
              </a:spcBef>
              <a:spcAft>
                <a:spcPts val="0"/>
              </a:spcAft>
              <a:buSzPts val="1472"/>
              <a:buNone/>
            </a:pPr>
            <a:endParaRPr dirty="0">
              <a:solidFill>
                <a:schemeClr val="lt2"/>
              </a:solidFill>
            </a:endParaRPr>
          </a:p>
        </p:txBody>
      </p:sp>
      <p:grpSp>
        <p:nvGrpSpPr>
          <p:cNvPr id="303" name="Google Shape;303;p32"/>
          <p:cNvGrpSpPr/>
          <p:nvPr/>
        </p:nvGrpSpPr>
        <p:grpSpPr>
          <a:xfrm>
            <a:off x="446534" y="453643"/>
            <a:ext cx="11298933" cy="98554"/>
            <a:chOff x="446534" y="453643"/>
            <a:chExt cx="11298933" cy="98554"/>
          </a:xfrm>
        </p:grpSpPr>
        <p:sp>
          <p:nvSpPr>
            <p:cNvPr id="304" name="Google Shape;304;p32"/>
            <p:cNvSpPr/>
            <p:nvPr/>
          </p:nvSpPr>
          <p:spPr>
            <a:xfrm>
              <a:off x="446534" y="457200"/>
              <a:ext cx="3703320" cy="94997"/>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2"/>
            <p:cNvSpPr/>
            <p:nvPr/>
          </p:nvSpPr>
          <p:spPr>
            <a:xfrm>
              <a:off x="8042147" y="453643"/>
              <a:ext cx="3703320" cy="98554"/>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2"/>
            <p:cNvSpPr/>
            <p:nvPr/>
          </p:nvSpPr>
          <p:spPr>
            <a:xfrm>
              <a:off x="4241830" y="457200"/>
              <a:ext cx="3703320" cy="9144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lt1"/>
              </a:buClr>
              <a:buSzPct val="100000"/>
              <a:buFont typeface="Gill Sans"/>
              <a:buNone/>
            </a:pPr>
            <a:r>
              <a:rPr lang="en-US" b="1"/>
              <a:t>PRACTICUM POLICY AND GUIDELINES FOR ALTERNATIVE/FLEXIBLE INTERSHIP/OJT/SIP IN THE NEW NORMAL </a:t>
            </a:r>
            <a:endParaRPr/>
          </a:p>
        </p:txBody>
      </p:sp>
      <p:sp>
        <p:nvSpPr>
          <p:cNvPr id="130" name="Google Shape;130;p4"/>
          <p:cNvSpPr txBox="1">
            <a:spLocks noGrp="1"/>
          </p:cNvSpPr>
          <p:nvPr>
            <p:ph type="body" idx="1"/>
          </p:nvPr>
        </p:nvSpPr>
        <p:spPr>
          <a:xfrm>
            <a:off x="581192" y="2057400"/>
            <a:ext cx="11029615" cy="43307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576"/>
              <a:buNone/>
            </a:pPr>
            <a:r>
              <a:rPr lang="en-US" sz="3200" dirty="0"/>
              <a:t>	The COVID19 Pandemic has greatly altered the educational landscape of all the countries around the world. This global pandemic presented many challenges not just for teachers and students- Interns but as well as would-be interns. According to Gault et. al. (2010), that internship was proven to be one of the most important learning experiences for a college graduate, however necessary modifications to the program must be made in order to minimize the risk of infection to student- intern while maximizing the opportunity to apply their knowledge and skills in work-related environments. </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36" name="Google Shape;136;p5"/>
          <p:cNvSpPr txBox="1">
            <a:spLocks noGrp="1"/>
          </p:cNvSpPr>
          <p:nvPr>
            <p:ph type="body" idx="1"/>
          </p:nvPr>
        </p:nvSpPr>
        <p:spPr>
          <a:xfrm>
            <a:off x="581193" y="2070100"/>
            <a:ext cx="11029615" cy="4470400"/>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SzPts val="2576"/>
              <a:buNone/>
            </a:pPr>
            <a:r>
              <a:rPr lang="en-US" sz="3600" dirty="0"/>
              <a:t>	The Bicol University </a:t>
            </a:r>
            <a:r>
              <a:rPr lang="en-US" sz="3600" dirty="0" err="1"/>
              <a:t>Polangui</a:t>
            </a:r>
            <a:r>
              <a:rPr lang="en-US" sz="3600" dirty="0"/>
              <a:t> is true to its commitment of producing highly competent, ethical and service-oriented professionals by supporting successful completion of significant and high-quality internships and field-based learning that will provide students-Interns with opportunities to complement their formal learning with practical knowledge, skills and desirable attitudes and to gain hands-on experiences even during these unprecedented times </a:t>
            </a:r>
            <a:endParaRPr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42" name="Google Shape;142;p6"/>
          <p:cNvSpPr txBox="1">
            <a:spLocks noGrp="1"/>
          </p:cNvSpPr>
          <p:nvPr>
            <p:ph type="body" idx="1"/>
          </p:nvPr>
        </p:nvSpPr>
        <p:spPr>
          <a:xfrm>
            <a:off x="581192" y="1892300"/>
            <a:ext cx="11029615" cy="4483100"/>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2576"/>
              <a:buNone/>
            </a:pPr>
            <a:r>
              <a:rPr lang="en-US" sz="3200" dirty="0"/>
              <a:t>	This policy aims to address the many questions and concerns related to internships during this global pandemic when traditional on-site and face-to-face internships cannot be accommodated. In accordance with the Student Internship Program in the Philippines (SIPP) (CMO No. 104, s. 2017) and the Guidelines for Implementation of Flexible Learning (CMO No. 4, s. 2020), the following guidelines were drafted to ensure that clear safety precautions are in place for the completion of the internship. </a:t>
            </a:r>
            <a:endParaRPr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b="1"/>
              <a:t>GENERAL OBJECTIVE OF THE PROGRAM </a:t>
            </a:r>
            <a:endParaRPr/>
          </a:p>
        </p:txBody>
      </p:sp>
      <p:sp>
        <p:nvSpPr>
          <p:cNvPr id="148" name="Google Shape;148;p7"/>
          <p:cNvSpPr txBox="1">
            <a:spLocks noGrp="1"/>
          </p:cNvSpPr>
          <p:nvPr>
            <p:ph type="body" idx="1"/>
          </p:nvPr>
        </p:nvSpPr>
        <p:spPr>
          <a:xfrm>
            <a:off x="581192" y="2180496"/>
            <a:ext cx="11029615" cy="4181667"/>
          </a:xfrm>
          <a:prstGeom prst="rect">
            <a:avLst/>
          </a:prstGeom>
          <a:noFill/>
          <a:ln>
            <a:noFill/>
          </a:ln>
        </p:spPr>
        <p:txBody>
          <a:bodyPr spcFirstLastPara="1" wrap="square" lIns="91425" tIns="45700" rIns="91425" bIns="45700" anchor="ctr" anchorCtr="0">
            <a:normAutofit/>
          </a:bodyPr>
          <a:lstStyle/>
          <a:p>
            <a:pPr marL="0" lvl="0" indent="0" algn="just" rtl="0">
              <a:spcBef>
                <a:spcPts val="0"/>
              </a:spcBef>
              <a:spcAft>
                <a:spcPts val="0"/>
              </a:spcAft>
              <a:buSzPts val="1656"/>
              <a:buNone/>
            </a:pPr>
            <a:r>
              <a:rPr lang="en-US" dirty="0"/>
              <a:t>	</a:t>
            </a:r>
            <a:r>
              <a:rPr lang="en-US" sz="2400" dirty="0"/>
              <a:t>In line with the thrusts of Bicol University to meet the demand of the industries for technically competent and well-rounded graduates, the practicum program aims to:</a:t>
            </a:r>
            <a:endParaRPr dirty="0"/>
          </a:p>
          <a:p>
            <a:pPr marL="0" lvl="0" indent="0" algn="just" rtl="0">
              <a:spcBef>
                <a:spcPts val="1080"/>
              </a:spcBef>
              <a:spcAft>
                <a:spcPts val="0"/>
              </a:spcAft>
              <a:buSzPts val="2208"/>
              <a:buNone/>
            </a:pPr>
            <a:r>
              <a:rPr lang="en-US" sz="2400" dirty="0"/>
              <a:t>	a. Enable the students-Interns to apply and appreciate the relevance of</a:t>
            </a:r>
            <a:endParaRPr dirty="0"/>
          </a:p>
          <a:p>
            <a:pPr marL="0" lvl="0" indent="0" algn="just" rtl="0">
              <a:spcBef>
                <a:spcPts val="1080"/>
              </a:spcBef>
              <a:spcAft>
                <a:spcPts val="0"/>
              </a:spcAft>
              <a:buSzPts val="2208"/>
              <a:buNone/>
            </a:pPr>
            <a:r>
              <a:rPr lang="en-US" sz="2400" dirty="0"/>
              <a:t>	classroom learning to the actual work setting.</a:t>
            </a:r>
            <a:endParaRPr dirty="0"/>
          </a:p>
          <a:p>
            <a:pPr marL="0" lvl="0" indent="0" algn="just" rtl="0">
              <a:spcBef>
                <a:spcPts val="1080"/>
              </a:spcBef>
              <a:spcAft>
                <a:spcPts val="0"/>
              </a:spcAft>
              <a:buSzPts val="2208"/>
              <a:buNone/>
            </a:pPr>
            <a:r>
              <a:rPr lang="en-US" sz="2400" dirty="0"/>
              <a:t>	b. Enable the students-Interns to gain experience, relate and apply the</a:t>
            </a:r>
            <a:endParaRPr dirty="0"/>
          </a:p>
          <a:p>
            <a:pPr marL="0" lvl="0" indent="0" algn="just" rtl="0">
              <a:spcBef>
                <a:spcPts val="1080"/>
              </a:spcBef>
              <a:spcAft>
                <a:spcPts val="0"/>
              </a:spcAft>
              <a:buSzPts val="2208"/>
              <a:buNone/>
            </a:pPr>
            <a:r>
              <a:rPr lang="en-US" sz="2400" dirty="0"/>
              <a:t>	theories he/she learns in school to real industrial situations and problems;</a:t>
            </a:r>
            <a:endParaRPr dirty="0"/>
          </a:p>
          <a:p>
            <a:pPr marL="0" lvl="0" indent="0" algn="just" rtl="0">
              <a:spcBef>
                <a:spcPts val="1080"/>
              </a:spcBef>
              <a:spcAft>
                <a:spcPts val="0"/>
              </a:spcAft>
              <a:buSzPts val="2208"/>
              <a:buNone/>
            </a:pPr>
            <a:r>
              <a:rPr lang="en-US" sz="2400" dirty="0"/>
              <a:t>	c. Give the students-Interns an insight of the various operations, processes, 	techniques and controls presently used in industry;</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2800"/>
              <a:buFont typeface="Gill Sans"/>
              <a:buNone/>
            </a:pPr>
            <a:endParaRPr/>
          </a:p>
        </p:txBody>
      </p:sp>
      <p:sp>
        <p:nvSpPr>
          <p:cNvPr id="154" name="Google Shape;154;p8"/>
          <p:cNvSpPr txBox="1">
            <a:spLocks noGrp="1"/>
          </p:cNvSpPr>
          <p:nvPr>
            <p:ph type="body" idx="1"/>
          </p:nvPr>
        </p:nvSpPr>
        <p:spPr>
          <a:xfrm>
            <a:off x="581192" y="1978547"/>
            <a:ext cx="11029615" cy="367830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576"/>
              <a:buNone/>
            </a:pPr>
            <a:endParaRPr sz="3600" dirty="0"/>
          </a:p>
          <a:p>
            <a:pPr marL="0" lvl="0" indent="0" algn="l" rtl="0">
              <a:spcBef>
                <a:spcPts val="1240"/>
              </a:spcBef>
              <a:spcAft>
                <a:spcPts val="0"/>
              </a:spcAft>
              <a:buSzPts val="2576"/>
              <a:buNone/>
            </a:pPr>
            <a:r>
              <a:rPr lang="en-US" sz="3600" dirty="0"/>
              <a:t>d. Develop and instill a positive attitude, self-confidence and self-	motivation required of a responsible professional in handling 	tasks; and</a:t>
            </a:r>
            <a:endParaRPr sz="3600" dirty="0"/>
          </a:p>
          <a:p>
            <a:pPr marL="0" lvl="0" indent="0" algn="l" rtl="0">
              <a:spcBef>
                <a:spcPts val="1240"/>
              </a:spcBef>
              <a:spcAft>
                <a:spcPts val="0"/>
              </a:spcAft>
              <a:buSzPts val="2944"/>
              <a:buNone/>
            </a:pPr>
            <a:r>
              <a:rPr lang="en-US" sz="3600" dirty="0"/>
              <a:t>e. Impress on the student the importance of human relations in the working place or environment.</a:t>
            </a:r>
            <a:endParaRPr sz="3600" dirty="0"/>
          </a:p>
          <a:p>
            <a:pPr marL="306000" lvl="0" indent="-142424" algn="l" rtl="0">
              <a:spcBef>
                <a:spcPts val="1160"/>
              </a:spcBef>
              <a:spcAft>
                <a:spcPts val="0"/>
              </a:spcAft>
              <a:buSzPts val="2576"/>
              <a:buNone/>
            </a:pPr>
            <a:endParaRPr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2800"/>
              <a:buFont typeface="Gill Sans"/>
              <a:buNone/>
            </a:pPr>
            <a:r>
              <a:rPr lang="en-US"/>
              <a:t>GENERAL REQUIREMENTS OF THE PROGRAM</a:t>
            </a:r>
            <a:br>
              <a:rPr lang="en-US"/>
            </a:br>
            <a:endParaRPr/>
          </a:p>
        </p:txBody>
      </p:sp>
      <p:sp>
        <p:nvSpPr>
          <p:cNvPr id="160" name="Google Shape;160;p9"/>
          <p:cNvSpPr txBox="1">
            <a:spLocks noGrp="1"/>
          </p:cNvSpPr>
          <p:nvPr>
            <p:ph type="body" idx="1"/>
          </p:nvPr>
        </p:nvSpPr>
        <p:spPr>
          <a:xfrm>
            <a:off x="581192" y="2180496"/>
            <a:ext cx="11029615" cy="410600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2944"/>
              <a:buNone/>
            </a:pPr>
            <a:r>
              <a:rPr lang="en-US" sz="3600" dirty="0"/>
              <a:t>a. The students who finished the required units prerequisite to the course may enroll for OJT/SIP.</a:t>
            </a:r>
            <a:endParaRPr sz="3600" dirty="0"/>
          </a:p>
          <a:p>
            <a:pPr marL="0" lvl="0" indent="0" algn="l" rtl="0">
              <a:spcBef>
                <a:spcPts val="1240"/>
              </a:spcBef>
              <a:spcAft>
                <a:spcPts val="0"/>
              </a:spcAft>
              <a:buSzPts val="2944"/>
              <a:buNone/>
            </a:pPr>
            <a:r>
              <a:rPr lang="en-US" sz="3600" dirty="0"/>
              <a:t>b. Irregular student-Interns who are expected to graduate at the end of the Second Semester may enroll for OJT/SIP.</a:t>
            </a:r>
            <a:endParaRPr sz="3600" dirty="0"/>
          </a:p>
          <a:p>
            <a:pPr marL="0" lvl="0" indent="0" algn="l" rtl="0">
              <a:spcBef>
                <a:spcPts val="1240"/>
              </a:spcBef>
              <a:spcAft>
                <a:spcPts val="0"/>
              </a:spcAft>
              <a:buSzPts val="2944"/>
              <a:buNone/>
            </a:pPr>
            <a:r>
              <a:rPr lang="en-US" sz="3600" dirty="0"/>
              <a:t>c.  A student-intern must meet the required minimum exposure of 486 hours.</a:t>
            </a:r>
            <a:endParaRPr sz="3600" dirty="0"/>
          </a:p>
        </p:txBody>
      </p:sp>
    </p:spTree>
  </p:cSld>
  <p:clrMapOvr>
    <a:masterClrMapping/>
  </p:clrMapOvr>
</p:sld>
</file>

<file path=ppt/theme/theme1.xml><?xml version="1.0" encoding="utf-8"?>
<a:theme xmlns:a="http://schemas.openxmlformats.org/drawingml/2006/main" name="Dividend">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2386</Words>
  <Application>Microsoft Office PowerPoint</Application>
  <PresentationFormat>Widescreen</PresentationFormat>
  <Paragraphs>133</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Gill Sans</vt:lpstr>
      <vt:lpstr>Noto Sans Symbols</vt:lpstr>
      <vt:lpstr>Calibri</vt:lpstr>
      <vt:lpstr>Arial</vt:lpstr>
      <vt:lpstr>Dividend</vt:lpstr>
      <vt:lpstr>POLICY GUIDELINES FOR PROGRAMS WITH PRACTICUM / OJT</vt:lpstr>
      <vt:lpstr> BICOL UNIVERSITY POLANGUI POLANGUI, ALBAY </vt:lpstr>
      <vt:lpstr>BICOL UNIVERSITY POLANGUI POLANGUI, ALBAY </vt:lpstr>
      <vt:lpstr>PRACTICUM POLICY AND GUIDELINES FOR ALTERNATIVE/FLEXIBLE INTERSHIP/OJT/SIP IN THE NEW NORMAL </vt:lpstr>
      <vt:lpstr>PowerPoint Presentation</vt:lpstr>
      <vt:lpstr>PowerPoint Presentation</vt:lpstr>
      <vt:lpstr>GENERAL OBJECTIVE OF THE PROGRAM </vt:lpstr>
      <vt:lpstr>PowerPoint Presentation</vt:lpstr>
      <vt:lpstr>GENERAL REQUIREMENTS OF THE PROGRAM </vt:lpstr>
      <vt:lpstr>PowerPoint Presentation</vt:lpstr>
      <vt:lpstr>PROCEDURES AND GUIDELINES </vt:lpstr>
      <vt:lpstr>PowerPoint Presentation</vt:lpstr>
      <vt:lpstr>PowerPoint Presentation</vt:lpstr>
      <vt:lpstr>PowerPoint Presentation</vt:lpstr>
      <vt:lpstr>PowerPoint Presentation</vt:lpstr>
      <vt:lpstr>PowerPoint Presentation</vt:lpstr>
      <vt:lpstr>PowerPoint Presentation</vt:lpstr>
      <vt:lpstr>DUTIES AND RESPONSIBILITIES OF THE PARENTS/GUARDIAN </vt:lpstr>
      <vt:lpstr>PowerPoint Presentation</vt:lpstr>
      <vt:lpstr>DUTIES AND RESPONSIBILITIES  OF THE STUDENT </vt:lpstr>
      <vt:lpstr>PowerPoint Presentation</vt:lpstr>
      <vt:lpstr>PowerPoint Presentation</vt:lpstr>
      <vt:lpstr>PowerPoint Presentation</vt:lpstr>
      <vt:lpstr>PowerPoint Presentation</vt:lpstr>
      <vt:lpstr>PowerPoint Presentation</vt:lpstr>
      <vt:lpstr>PowerPoint Presentation</vt:lpstr>
      <vt:lpstr>GRADING SYSTEM</vt:lpstr>
      <vt:lpstr>GENERAL PRACTICUM WRITTEN REPORT </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GUIDELINES FOR PROGRAMS WITH PRACTICUM / OJT</dc:title>
  <cp:lastModifiedBy>BU</cp:lastModifiedBy>
  <cp:revision>6</cp:revision>
  <dcterms:created xsi:type="dcterms:W3CDTF">2022-01-18T03:23:05Z</dcterms:created>
  <dcterms:modified xsi:type="dcterms:W3CDTF">2025-01-13T10:19:05Z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