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73" r:id="rId6"/>
  </p:sldMasterIdLst>
  <p:notesMasterIdLst>
    <p:notesMasterId r:id="rId31"/>
  </p:notesMasterIdLst>
  <p:sldIdLst>
    <p:sldId id="355" r:id="rId7"/>
    <p:sldId id="348" r:id="rId8"/>
    <p:sldId id="356"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8" d="100"/>
          <a:sy n="58" d="100"/>
        </p:scale>
        <p:origin x="634" y="53"/>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hyperlink" Target="https://open.spotify.com/playlist/56r5qRUv3jSxADdmBkhcz7?si=a9cf41c2e6a44be8" TargetMode="External"/><Relationship Id="rId3" Type="http://schemas.openxmlformats.org/officeDocument/2006/relationships/hyperlink" Target="https://open.spotify.com/playlist/6RyM18LolNxvuxfr8LKe2d?si=6ebad134e87b45c3" TargetMode="External"/><Relationship Id="rId7" Type="http://schemas.openxmlformats.org/officeDocument/2006/relationships/hyperlink" Target="https://open.spotify.com/playlist/4iQOmdkHO6KJNmoES5hJRJ?si=63292df8f8834ff4" TargetMode="External"/><Relationship Id="rId2" Type="http://schemas.openxmlformats.org/officeDocument/2006/relationships/hyperlink" Target="https://open.spotify.com/playlist/3Xw8Uw06GeijIAA6nCZ3zs?si=71ba64b1f0d24fcc" TargetMode="External"/><Relationship Id="rId1" Type="http://schemas.openxmlformats.org/officeDocument/2006/relationships/slideLayout" Target="../slideLayouts/slideLayout5.xml"/><Relationship Id="rId6" Type="http://schemas.openxmlformats.org/officeDocument/2006/relationships/hyperlink" Target="https://open.spotify.com/playlist/0aYiOh8zXvpH5iz4HFxsRP?si=6493cd7437a84e7f" TargetMode="External"/><Relationship Id="rId11" Type="http://schemas.openxmlformats.org/officeDocument/2006/relationships/hyperlink" Target="https://open.spotify.com/playlist/37i9dQZF1DWVRSukIED0e9?si=2562c6dad6e94016" TargetMode="External"/><Relationship Id="rId5" Type="http://schemas.openxmlformats.org/officeDocument/2006/relationships/hyperlink" Target="https://open.spotify.com/playlist/7xumq8Au13A0Mx5tZEOLgE?si=88858a3b369548b6" TargetMode="External"/><Relationship Id="rId10" Type="http://schemas.openxmlformats.org/officeDocument/2006/relationships/hyperlink" Target="https://open.spotify.com/playlist/2fmTTbBkXi8pewbUvG3CeZ?si=0084da2084da41b3" TargetMode="External"/><Relationship Id="rId4" Type="http://schemas.openxmlformats.org/officeDocument/2006/relationships/hyperlink" Target="https://open.spotify.com/playlist/2sIfyqgtCkJwxCeLbGmvc5?si=96ad85be85654448" TargetMode="External"/><Relationship Id="rId9" Type="http://schemas.openxmlformats.org/officeDocument/2006/relationships/hyperlink" Target="https://open.spotify.com/playlist/5GhQiRkGuqzpWZSE7OU4Se?si=d16193f75cb64d8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F19372-BFBF-4EC7-28E2-DD4080AD0F0D}"/>
              </a:ext>
            </a:extLst>
          </p:cNvPr>
          <p:cNvSpPr txBox="1"/>
          <p:nvPr/>
        </p:nvSpPr>
        <p:spPr>
          <a:xfrm>
            <a:off x="2071396" y="4627984"/>
            <a:ext cx="7604449" cy="1200329"/>
          </a:xfrm>
          <a:prstGeom prst="rect">
            <a:avLst/>
          </a:prstGeom>
          <a:noFill/>
        </p:spPr>
        <p:txBody>
          <a:bodyPr wrap="square" rtlCol="0">
            <a:spAutoFit/>
          </a:bodyPr>
          <a:lstStyle/>
          <a:p>
            <a:pPr algn="ctr"/>
            <a:r>
              <a:rPr lang="en-US" sz="2400" dirty="0">
                <a:solidFill>
                  <a:schemeClr val="bg1"/>
                </a:solidFill>
              </a:rPr>
              <a:t>Çağrı Arslantürk </a:t>
            </a:r>
          </a:p>
          <a:p>
            <a:pPr algn="ctr"/>
            <a:r>
              <a:rPr lang="en-US" sz="2400" dirty="0">
                <a:solidFill>
                  <a:schemeClr val="bg1"/>
                </a:solidFill>
              </a:rPr>
              <a:t>30892</a:t>
            </a:r>
          </a:p>
          <a:p>
            <a:pPr algn="ctr"/>
            <a:r>
              <a:rPr lang="en-US" sz="2400" dirty="0" err="1">
                <a:solidFill>
                  <a:schemeClr val="bg1"/>
                </a:solidFill>
              </a:rPr>
              <a:t>cagri.arslanturk</a:t>
            </a:r>
            <a:r>
              <a:rPr lang="en-US" sz="2400" dirty="0">
                <a:solidFill>
                  <a:schemeClr val="bg1"/>
                </a:solidFill>
              </a:rPr>
              <a:t>@ sabanciuniv.edu</a:t>
            </a:r>
          </a:p>
        </p:txBody>
      </p:sp>
      <p:sp>
        <p:nvSpPr>
          <p:cNvPr id="5" name="TextBox 4">
            <a:extLst>
              <a:ext uri="{FF2B5EF4-FFF2-40B4-BE49-F238E27FC236}">
                <a16:creationId xmlns:a16="http://schemas.microsoft.com/office/drawing/2014/main" id="{ED542949-695D-D19B-165F-08406B94C802}"/>
              </a:ext>
            </a:extLst>
          </p:cNvPr>
          <p:cNvSpPr txBox="1"/>
          <p:nvPr/>
        </p:nvSpPr>
        <p:spPr>
          <a:xfrm>
            <a:off x="2071396" y="2360645"/>
            <a:ext cx="8210939" cy="1569660"/>
          </a:xfrm>
          <a:prstGeom prst="rect">
            <a:avLst/>
          </a:prstGeom>
          <a:noFill/>
        </p:spPr>
        <p:txBody>
          <a:bodyPr wrap="square" rtlCol="0">
            <a:spAutoFit/>
          </a:bodyPr>
          <a:lstStyle/>
          <a:p>
            <a:pPr algn="ctr"/>
            <a:r>
              <a:rPr lang="en-US" sz="4800" b="1" dirty="0">
                <a:solidFill>
                  <a:schemeClr val="bg1"/>
                </a:solidFill>
                <a:latin typeface="+mj-lt"/>
              </a:rPr>
              <a:t>CS 210 – Data Science</a:t>
            </a:r>
          </a:p>
          <a:p>
            <a:pPr algn="ctr"/>
            <a:r>
              <a:rPr lang="en-US" sz="4800" b="1" dirty="0">
                <a:solidFill>
                  <a:schemeClr val="bg1"/>
                </a:solidFill>
                <a:latin typeface="+mj-lt"/>
              </a:rPr>
              <a:t>Term Project </a:t>
            </a:r>
          </a:p>
        </p:txBody>
      </p:sp>
    </p:spTree>
    <p:extLst>
      <p:ext uri="{BB962C8B-B14F-4D97-AF65-F5344CB8AC3E}">
        <p14:creationId xmlns:p14="http://schemas.microsoft.com/office/powerpoint/2010/main" val="3127979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s&#10;&#10;Description automatically generated">
            <a:extLst>
              <a:ext uri="{FF2B5EF4-FFF2-40B4-BE49-F238E27FC236}">
                <a16:creationId xmlns:a16="http://schemas.microsoft.com/office/drawing/2014/main" id="{C7EEADF5-F171-6A16-6A5B-B021A988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620000" cy="6858000"/>
          </a:xfrm>
          <a:prstGeom prst="rect">
            <a:avLst/>
          </a:prstGeom>
        </p:spPr>
      </p:pic>
      <p:sp>
        <p:nvSpPr>
          <p:cNvPr id="4" name="TextBox 3">
            <a:extLst>
              <a:ext uri="{FF2B5EF4-FFF2-40B4-BE49-F238E27FC236}">
                <a16:creationId xmlns:a16="http://schemas.microsoft.com/office/drawing/2014/main" id="{59A6A190-3FAD-C628-C511-A8A6898BDA4A}"/>
              </a:ext>
            </a:extLst>
          </p:cNvPr>
          <p:cNvSpPr txBox="1"/>
          <p:nvPr/>
        </p:nvSpPr>
        <p:spPr>
          <a:xfrm>
            <a:off x="8097078" y="490330"/>
            <a:ext cx="3472070" cy="584775"/>
          </a:xfrm>
          <a:prstGeom prst="rect">
            <a:avLst/>
          </a:prstGeom>
          <a:noFill/>
        </p:spPr>
        <p:txBody>
          <a:bodyPr wrap="square" rtlCol="0">
            <a:spAutoFit/>
          </a:bodyPr>
          <a:lstStyle/>
          <a:p>
            <a:pPr algn="ctr"/>
            <a:r>
              <a:rPr lang="en-US" sz="3200" b="1" dirty="0">
                <a:latin typeface="+mj-lt"/>
              </a:rPr>
              <a:t>Data Found -7</a:t>
            </a:r>
          </a:p>
        </p:txBody>
      </p:sp>
      <p:sp>
        <p:nvSpPr>
          <p:cNvPr id="5" name="TextBox 4">
            <a:extLst>
              <a:ext uri="{FF2B5EF4-FFF2-40B4-BE49-F238E27FC236}">
                <a16:creationId xmlns:a16="http://schemas.microsoft.com/office/drawing/2014/main" id="{1970222C-F314-9CB6-DB64-2F6818A2B15B}"/>
              </a:ext>
            </a:extLst>
          </p:cNvPr>
          <p:cNvSpPr txBox="1"/>
          <p:nvPr/>
        </p:nvSpPr>
        <p:spPr>
          <a:xfrm>
            <a:off x="8401878" y="1404731"/>
            <a:ext cx="3339548" cy="4370427"/>
          </a:xfrm>
          <a:prstGeom prst="rect">
            <a:avLst/>
          </a:prstGeom>
          <a:noFill/>
        </p:spPr>
        <p:txBody>
          <a:bodyPr wrap="square" rtlCol="0">
            <a:spAutoFit/>
          </a:bodyPr>
          <a:lstStyle/>
          <a:p>
            <a:br>
              <a:rPr lang="en-US" dirty="0"/>
            </a:br>
            <a:r>
              <a:rPr lang="en-US" sz="2000" b="0" i="0" dirty="0">
                <a:effectLst/>
              </a:rPr>
              <a:t>The most notable distinctions are evident in the Popularity and Dance features. In these aspects, the top 100 tracks demonstrate a notable advantage. However, it is noteworthy that the Energy feature of the Metal playlist surpasses that of the top 100 songs from 2019. The same trends persist in the subsequent analysis.</a:t>
            </a:r>
            <a:endParaRPr lang="en-US" sz="2000" dirty="0"/>
          </a:p>
        </p:txBody>
      </p:sp>
    </p:spTree>
    <p:extLst>
      <p:ext uri="{BB962C8B-B14F-4D97-AF65-F5344CB8AC3E}">
        <p14:creationId xmlns:p14="http://schemas.microsoft.com/office/powerpoint/2010/main" val="326011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CD04AB5B-FCEF-4FDA-EBAC-A989E7655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12" y="1536632"/>
            <a:ext cx="5175514" cy="5111506"/>
          </a:xfrm>
          <a:prstGeom prst="rect">
            <a:avLst/>
          </a:prstGeom>
        </p:spPr>
      </p:pic>
      <p:sp>
        <p:nvSpPr>
          <p:cNvPr id="4" name="TextBox 3">
            <a:extLst>
              <a:ext uri="{FF2B5EF4-FFF2-40B4-BE49-F238E27FC236}">
                <a16:creationId xmlns:a16="http://schemas.microsoft.com/office/drawing/2014/main" id="{C42BB50A-7D8F-E689-BB0B-6E35BEAEAF97}"/>
              </a:ext>
            </a:extLst>
          </p:cNvPr>
          <p:cNvSpPr txBox="1"/>
          <p:nvPr/>
        </p:nvSpPr>
        <p:spPr>
          <a:xfrm>
            <a:off x="2610678" y="409953"/>
            <a:ext cx="6970643" cy="646331"/>
          </a:xfrm>
          <a:prstGeom prst="rect">
            <a:avLst/>
          </a:prstGeom>
          <a:noFill/>
        </p:spPr>
        <p:txBody>
          <a:bodyPr wrap="square" rtlCol="0">
            <a:spAutoFit/>
          </a:bodyPr>
          <a:lstStyle/>
          <a:p>
            <a:pPr algn="ctr"/>
            <a:r>
              <a:rPr lang="en-US" sz="3600" b="1" dirty="0">
                <a:latin typeface="+mj-lt"/>
              </a:rPr>
              <a:t>Data Found -8</a:t>
            </a:r>
          </a:p>
        </p:txBody>
      </p:sp>
      <p:sp>
        <p:nvSpPr>
          <p:cNvPr id="5" name="TextBox 4">
            <a:extLst>
              <a:ext uri="{FF2B5EF4-FFF2-40B4-BE49-F238E27FC236}">
                <a16:creationId xmlns:a16="http://schemas.microsoft.com/office/drawing/2014/main" id="{E229C2DD-CDF3-1DA1-10E7-34208F6AC7A6}"/>
              </a:ext>
            </a:extLst>
          </p:cNvPr>
          <p:cNvSpPr txBox="1"/>
          <p:nvPr/>
        </p:nvSpPr>
        <p:spPr>
          <a:xfrm>
            <a:off x="6188764" y="2151727"/>
            <a:ext cx="4837044" cy="2554545"/>
          </a:xfrm>
          <a:prstGeom prst="rect">
            <a:avLst/>
          </a:prstGeom>
          <a:noFill/>
        </p:spPr>
        <p:txBody>
          <a:bodyPr wrap="square" rtlCol="0">
            <a:spAutoFit/>
          </a:bodyPr>
          <a:lstStyle/>
          <a:p>
            <a:r>
              <a:rPr lang="en-US" sz="2000" b="0" i="0" dirty="0">
                <a:effectLst/>
              </a:rPr>
              <a:t>The predominant genre in 2020, as indicated by top play counts, is Pop. Upon further examination of the number of songs within each genre, Metal emerges as the second most prevalent genre following Pop. The same observations hold in the subsequent analysis.</a:t>
            </a:r>
            <a:endParaRPr lang="en-US" sz="2000" dirty="0"/>
          </a:p>
        </p:txBody>
      </p:sp>
    </p:spTree>
    <p:extLst>
      <p:ext uri="{BB962C8B-B14F-4D97-AF65-F5344CB8AC3E}">
        <p14:creationId xmlns:p14="http://schemas.microsoft.com/office/powerpoint/2010/main" val="356153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types of data&#10;&#10;Description automatically generated with medium confidence">
            <a:extLst>
              <a:ext uri="{FF2B5EF4-FFF2-40B4-BE49-F238E27FC236}">
                <a16:creationId xmlns:a16="http://schemas.microsoft.com/office/drawing/2014/main" id="{B93D0549-C7B0-82B0-69B6-95B6290C6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91336" cy="6858001"/>
          </a:xfrm>
          <a:prstGeom prst="rect">
            <a:avLst/>
          </a:prstGeom>
        </p:spPr>
      </p:pic>
      <p:sp>
        <p:nvSpPr>
          <p:cNvPr id="4" name="TextBox 3">
            <a:extLst>
              <a:ext uri="{FF2B5EF4-FFF2-40B4-BE49-F238E27FC236}">
                <a16:creationId xmlns:a16="http://schemas.microsoft.com/office/drawing/2014/main" id="{1226EA33-EDD3-952C-374C-0E7308F96C36}"/>
              </a:ext>
            </a:extLst>
          </p:cNvPr>
          <p:cNvSpPr txBox="1"/>
          <p:nvPr/>
        </p:nvSpPr>
        <p:spPr>
          <a:xfrm>
            <a:off x="6718852" y="503583"/>
            <a:ext cx="4770783" cy="584775"/>
          </a:xfrm>
          <a:prstGeom prst="rect">
            <a:avLst/>
          </a:prstGeom>
          <a:noFill/>
        </p:spPr>
        <p:txBody>
          <a:bodyPr wrap="square" rtlCol="0">
            <a:spAutoFit/>
          </a:bodyPr>
          <a:lstStyle/>
          <a:p>
            <a:pPr algn="ctr"/>
            <a:r>
              <a:rPr lang="en-US" sz="3200" b="1" dirty="0">
                <a:latin typeface="+mj-lt"/>
              </a:rPr>
              <a:t>Data Found -9 </a:t>
            </a:r>
          </a:p>
        </p:txBody>
      </p:sp>
      <p:sp>
        <p:nvSpPr>
          <p:cNvPr id="8" name="TextBox 7">
            <a:extLst>
              <a:ext uri="{FF2B5EF4-FFF2-40B4-BE49-F238E27FC236}">
                <a16:creationId xmlns:a16="http://schemas.microsoft.com/office/drawing/2014/main" id="{3509FADC-1533-C6B1-A5F8-FF7C44738E63}"/>
              </a:ext>
            </a:extLst>
          </p:cNvPr>
          <p:cNvSpPr txBox="1"/>
          <p:nvPr/>
        </p:nvSpPr>
        <p:spPr>
          <a:xfrm>
            <a:off x="7262192" y="1843950"/>
            <a:ext cx="4532244" cy="3170099"/>
          </a:xfrm>
          <a:prstGeom prst="rect">
            <a:avLst/>
          </a:prstGeom>
          <a:noFill/>
        </p:spPr>
        <p:txBody>
          <a:bodyPr wrap="square">
            <a:spAutoFit/>
          </a:bodyPr>
          <a:lstStyle/>
          <a:p>
            <a:r>
              <a:rPr lang="en-US" sz="2000" b="0" i="0" dirty="0">
                <a:effectLst/>
              </a:rPr>
              <a:t>Correlations are observed in the Energy and Happy features between the two data frames; however, it is noteworthy that the Top 100 songs surpass the Metal playlist in these aspects. In the remaining features, there is a subtle disparity discernible between the two playlists. The same trends persist in the subsequent analysis.</a:t>
            </a:r>
            <a:endParaRPr lang="en-US" sz="2000" dirty="0"/>
          </a:p>
        </p:txBody>
      </p:sp>
    </p:spTree>
    <p:extLst>
      <p:ext uri="{BB962C8B-B14F-4D97-AF65-F5344CB8AC3E}">
        <p14:creationId xmlns:p14="http://schemas.microsoft.com/office/powerpoint/2010/main" val="155645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different colors&#10;&#10;Description automatically generated">
            <a:extLst>
              <a:ext uri="{FF2B5EF4-FFF2-40B4-BE49-F238E27FC236}">
                <a16:creationId xmlns:a16="http://schemas.microsoft.com/office/drawing/2014/main" id="{FFA432F1-8D39-D6BB-7BA1-961A1E708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18359" cy="6858000"/>
          </a:xfrm>
          <a:prstGeom prst="rect">
            <a:avLst/>
          </a:prstGeom>
        </p:spPr>
      </p:pic>
      <p:sp>
        <p:nvSpPr>
          <p:cNvPr id="4" name="TextBox 3">
            <a:extLst>
              <a:ext uri="{FF2B5EF4-FFF2-40B4-BE49-F238E27FC236}">
                <a16:creationId xmlns:a16="http://schemas.microsoft.com/office/drawing/2014/main" id="{E9779265-E0C8-4164-30BE-50A6562E217F}"/>
              </a:ext>
            </a:extLst>
          </p:cNvPr>
          <p:cNvSpPr txBox="1"/>
          <p:nvPr/>
        </p:nvSpPr>
        <p:spPr>
          <a:xfrm>
            <a:off x="7421217" y="490331"/>
            <a:ext cx="4770783" cy="584775"/>
          </a:xfrm>
          <a:prstGeom prst="rect">
            <a:avLst/>
          </a:prstGeom>
          <a:noFill/>
        </p:spPr>
        <p:txBody>
          <a:bodyPr wrap="square" rtlCol="0">
            <a:spAutoFit/>
          </a:bodyPr>
          <a:lstStyle/>
          <a:p>
            <a:pPr algn="ctr"/>
            <a:r>
              <a:rPr lang="en-US" sz="3200" b="1" dirty="0">
                <a:latin typeface="+mj-lt"/>
              </a:rPr>
              <a:t>Data Found -10 </a:t>
            </a:r>
          </a:p>
        </p:txBody>
      </p:sp>
      <p:sp>
        <p:nvSpPr>
          <p:cNvPr id="5" name="TextBox 4">
            <a:extLst>
              <a:ext uri="{FF2B5EF4-FFF2-40B4-BE49-F238E27FC236}">
                <a16:creationId xmlns:a16="http://schemas.microsoft.com/office/drawing/2014/main" id="{66DEFCB7-C43B-33CB-D043-72714BA6C2C7}"/>
              </a:ext>
            </a:extLst>
          </p:cNvPr>
          <p:cNvSpPr txBox="1"/>
          <p:nvPr/>
        </p:nvSpPr>
        <p:spPr>
          <a:xfrm>
            <a:off x="8189842" y="1872591"/>
            <a:ext cx="3233531" cy="3785652"/>
          </a:xfrm>
          <a:prstGeom prst="rect">
            <a:avLst/>
          </a:prstGeom>
          <a:noFill/>
        </p:spPr>
        <p:txBody>
          <a:bodyPr wrap="square" rtlCol="0">
            <a:spAutoFit/>
          </a:bodyPr>
          <a:lstStyle/>
          <a:p>
            <a:r>
              <a:rPr lang="en-US" sz="2000" b="0" i="0" dirty="0">
                <a:effectLst/>
              </a:rPr>
              <a:t>In the year 2020, moderate differences in features are apparent, particularly in Speech, Live, and Loudness. Excluding these, discernible disparities exist between the songs I listened to and the top 100 hit songs of 2020 in various features. The same trends persist in the subsequent analysis</a:t>
            </a:r>
            <a:r>
              <a:rPr lang="en-US" b="0" i="0" dirty="0">
                <a:solidFill>
                  <a:srgbClr val="D1D5DB"/>
                </a:solidFill>
                <a:effectLst/>
                <a:latin typeface="Söhne"/>
              </a:rPr>
              <a:t>.</a:t>
            </a:r>
            <a:endParaRPr lang="en-US" dirty="0"/>
          </a:p>
        </p:txBody>
      </p:sp>
    </p:spTree>
    <p:extLst>
      <p:ext uri="{BB962C8B-B14F-4D97-AF65-F5344CB8AC3E}">
        <p14:creationId xmlns:p14="http://schemas.microsoft.com/office/powerpoint/2010/main" val="80360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BA4D19D6-64F6-BAE3-7172-FD34131E6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3926"/>
            <a:ext cx="5175514" cy="5084074"/>
          </a:xfrm>
          <a:prstGeom prst="rect">
            <a:avLst/>
          </a:prstGeom>
        </p:spPr>
      </p:pic>
      <p:sp>
        <p:nvSpPr>
          <p:cNvPr id="4" name="TextBox 3">
            <a:extLst>
              <a:ext uri="{FF2B5EF4-FFF2-40B4-BE49-F238E27FC236}">
                <a16:creationId xmlns:a16="http://schemas.microsoft.com/office/drawing/2014/main" id="{F4ADA0FA-6A47-67F1-6B07-15CB6298DA7E}"/>
              </a:ext>
            </a:extLst>
          </p:cNvPr>
          <p:cNvSpPr txBox="1"/>
          <p:nvPr/>
        </p:nvSpPr>
        <p:spPr>
          <a:xfrm>
            <a:off x="3419061" y="609601"/>
            <a:ext cx="4770783" cy="584775"/>
          </a:xfrm>
          <a:prstGeom prst="rect">
            <a:avLst/>
          </a:prstGeom>
          <a:noFill/>
        </p:spPr>
        <p:txBody>
          <a:bodyPr wrap="square" rtlCol="0">
            <a:spAutoFit/>
          </a:bodyPr>
          <a:lstStyle/>
          <a:p>
            <a:pPr algn="ctr"/>
            <a:r>
              <a:rPr lang="en-US" sz="3200" b="1" dirty="0">
                <a:latin typeface="+mj-lt"/>
              </a:rPr>
              <a:t>Data Found -11 </a:t>
            </a:r>
          </a:p>
        </p:txBody>
      </p:sp>
      <p:sp>
        <p:nvSpPr>
          <p:cNvPr id="5" name="TextBox 4">
            <a:extLst>
              <a:ext uri="{FF2B5EF4-FFF2-40B4-BE49-F238E27FC236}">
                <a16:creationId xmlns:a16="http://schemas.microsoft.com/office/drawing/2014/main" id="{B3318E44-FF82-C12B-1FA4-3B3985B2CF5D}"/>
              </a:ext>
            </a:extLst>
          </p:cNvPr>
          <p:cNvSpPr txBox="1"/>
          <p:nvPr/>
        </p:nvSpPr>
        <p:spPr>
          <a:xfrm>
            <a:off x="6804992" y="2413337"/>
            <a:ext cx="4181061" cy="2554545"/>
          </a:xfrm>
          <a:prstGeom prst="rect">
            <a:avLst/>
          </a:prstGeom>
          <a:noFill/>
        </p:spPr>
        <p:txBody>
          <a:bodyPr wrap="square" rtlCol="0">
            <a:spAutoFit/>
          </a:bodyPr>
          <a:lstStyle/>
          <a:p>
            <a:r>
              <a:rPr lang="en-US" sz="2000" b="0" i="0" dirty="0">
                <a:effectLst/>
              </a:rPr>
              <a:t>The playlist that I predominantly listened to in 2021 exhibits a stark contrast in genres compared to the top 100 songs, indicating a substantial disparity between the two. The same divergence is consistent in the subsequent analysis.</a:t>
            </a:r>
            <a:endParaRPr lang="en-US" sz="2000" dirty="0"/>
          </a:p>
        </p:txBody>
      </p:sp>
    </p:spTree>
    <p:extLst>
      <p:ext uri="{BB962C8B-B14F-4D97-AF65-F5344CB8AC3E}">
        <p14:creationId xmlns:p14="http://schemas.microsoft.com/office/powerpoint/2010/main" val="347399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a diagram&#10;&#10;Description automatically generated with medium confidence">
            <a:extLst>
              <a:ext uri="{FF2B5EF4-FFF2-40B4-BE49-F238E27FC236}">
                <a16:creationId xmlns:a16="http://schemas.microsoft.com/office/drawing/2014/main" id="{2C13977F-4B04-C023-709F-5EBFD6527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90258" cy="6858000"/>
          </a:xfrm>
          <a:prstGeom prst="rect">
            <a:avLst/>
          </a:prstGeom>
        </p:spPr>
      </p:pic>
      <p:sp>
        <p:nvSpPr>
          <p:cNvPr id="4" name="TextBox 3">
            <a:extLst>
              <a:ext uri="{FF2B5EF4-FFF2-40B4-BE49-F238E27FC236}">
                <a16:creationId xmlns:a16="http://schemas.microsoft.com/office/drawing/2014/main" id="{9F37BC4D-98DE-D406-02DA-4DB81ECB1D0D}"/>
              </a:ext>
            </a:extLst>
          </p:cNvPr>
          <p:cNvSpPr txBox="1"/>
          <p:nvPr/>
        </p:nvSpPr>
        <p:spPr>
          <a:xfrm>
            <a:off x="6096000" y="530088"/>
            <a:ext cx="4770783" cy="584775"/>
          </a:xfrm>
          <a:prstGeom prst="rect">
            <a:avLst/>
          </a:prstGeom>
          <a:noFill/>
        </p:spPr>
        <p:txBody>
          <a:bodyPr wrap="square" rtlCol="0">
            <a:spAutoFit/>
          </a:bodyPr>
          <a:lstStyle/>
          <a:p>
            <a:pPr algn="ctr"/>
            <a:r>
              <a:rPr lang="en-US" sz="3200" b="1" dirty="0">
                <a:latin typeface="+mj-lt"/>
              </a:rPr>
              <a:t>Data Found -12 </a:t>
            </a:r>
          </a:p>
        </p:txBody>
      </p:sp>
      <p:sp>
        <p:nvSpPr>
          <p:cNvPr id="9" name="Rectangle 4">
            <a:extLst>
              <a:ext uri="{FF2B5EF4-FFF2-40B4-BE49-F238E27FC236}">
                <a16:creationId xmlns:a16="http://schemas.microsoft.com/office/drawing/2014/main" id="{D7AF4259-EB6E-A5D7-1D53-64702C82CCF4}"/>
              </a:ext>
            </a:extLst>
          </p:cNvPr>
          <p:cNvSpPr>
            <a:spLocks noChangeArrowheads="1"/>
          </p:cNvSpPr>
          <p:nvPr/>
        </p:nvSpPr>
        <p:spPr bwMode="auto">
          <a:xfrm>
            <a:off x="6599584" y="2112952"/>
            <a:ext cx="4267199" cy="34470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In this section, the </a:t>
            </a:r>
            <a:r>
              <a:rPr kumimoji="0" lang="en-US" altLang="en-US" sz="2000" b="0" i="0" u="none" strike="noStrike" cap="none" normalizeH="0" baseline="0" dirty="0" err="1">
                <a:ln>
                  <a:noFill/>
                </a:ln>
                <a:effectLst/>
              </a:rPr>
              <a:t>sklearn</a:t>
            </a:r>
            <a:r>
              <a:rPr kumimoji="0" lang="en-US" altLang="en-US" sz="2000" b="0" i="0" u="none" strike="noStrike" cap="none" normalizeH="0" baseline="0" dirty="0">
                <a:ln>
                  <a:noFill/>
                </a:ln>
                <a:effectLst/>
              </a:rPr>
              <a:t> library was utilized to identify empty dance statistics, and subsequently, the "</a:t>
            </a:r>
            <a:r>
              <a:rPr kumimoji="0" lang="en-US" altLang="en-US" sz="2000" b="0" i="0" u="none" strike="noStrike" cap="none" normalizeH="0" baseline="0" dirty="0" err="1">
                <a:ln>
                  <a:noFill/>
                </a:ln>
                <a:effectLst/>
              </a:rPr>
              <a:t>dance_seconds</a:t>
            </a:r>
            <a:r>
              <a:rPr kumimoji="0" lang="en-US" altLang="en-US" sz="2000" b="0" i="0" u="none" strike="noStrike" cap="none" normalizeH="0" baseline="0" dirty="0">
                <a:ln>
                  <a:noFill/>
                </a:ln>
                <a:effectLst/>
              </a:rPr>
              <a:t>" feature was incorporated. While similarities in features are evident, it is notable that the top songs undeniably exhibit a superior performance in this regard. The same trends persist in the subsequent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16547699-EA9C-808C-4079-17C273CEB83E}"/>
              </a:ext>
            </a:extLst>
          </p:cNvPr>
          <p:cNvSpPr>
            <a:spLocks noChangeArrowheads="1"/>
          </p:cNvSpPr>
          <p:nvPr/>
        </p:nvSpPr>
        <p:spPr bwMode="auto">
          <a:xfrm>
            <a:off x="0" y="0"/>
            <a:ext cx="37528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6">
            <a:extLst>
              <a:ext uri="{FF2B5EF4-FFF2-40B4-BE49-F238E27FC236}">
                <a16:creationId xmlns:a16="http://schemas.microsoft.com/office/drawing/2014/main" id="{2C3D8F00-21CD-98A8-AF44-157BEC617196}"/>
              </a:ext>
            </a:extLst>
          </p:cNvPr>
          <p:cNvSpPr>
            <a:spLocks noChangeArrowheads="1"/>
          </p:cNvSpPr>
          <p:nvPr/>
        </p:nvSpPr>
        <p:spPr bwMode="auto">
          <a:xfrm>
            <a:off x="0" y="0"/>
            <a:ext cx="42672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29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different colors&#10;&#10;Description automatically generated">
            <a:extLst>
              <a:ext uri="{FF2B5EF4-FFF2-40B4-BE49-F238E27FC236}">
                <a16:creationId xmlns:a16="http://schemas.microsoft.com/office/drawing/2014/main" id="{D16B3F30-F4AB-3E4D-229F-727629D3D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21850" cy="6858000"/>
          </a:xfrm>
          <a:prstGeom prst="rect">
            <a:avLst/>
          </a:prstGeom>
        </p:spPr>
      </p:pic>
      <p:sp>
        <p:nvSpPr>
          <p:cNvPr id="4" name="TextBox 3">
            <a:extLst>
              <a:ext uri="{FF2B5EF4-FFF2-40B4-BE49-F238E27FC236}">
                <a16:creationId xmlns:a16="http://schemas.microsoft.com/office/drawing/2014/main" id="{4F0EDAF6-4513-84AF-B9A3-722C61798383}"/>
              </a:ext>
            </a:extLst>
          </p:cNvPr>
          <p:cNvSpPr txBox="1"/>
          <p:nvPr/>
        </p:nvSpPr>
        <p:spPr>
          <a:xfrm>
            <a:off x="7116417" y="596349"/>
            <a:ext cx="4770783" cy="584775"/>
          </a:xfrm>
          <a:prstGeom prst="rect">
            <a:avLst/>
          </a:prstGeom>
          <a:noFill/>
        </p:spPr>
        <p:txBody>
          <a:bodyPr wrap="square" rtlCol="0">
            <a:spAutoFit/>
          </a:bodyPr>
          <a:lstStyle/>
          <a:p>
            <a:pPr algn="ctr"/>
            <a:r>
              <a:rPr lang="en-US" sz="3200" b="1" dirty="0">
                <a:latin typeface="+mj-lt"/>
              </a:rPr>
              <a:t>Data Found -13</a:t>
            </a:r>
          </a:p>
        </p:txBody>
      </p:sp>
      <p:sp>
        <p:nvSpPr>
          <p:cNvPr id="5" name="TextBox 4">
            <a:extLst>
              <a:ext uri="{FF2B5EF4-FFF2-40B4-BE49-F238E27FC236}">
                <a16:creationId xmlns:a16="http://schemas.microsoft.com/office/drawing/2014/main" id="{32647F95-7D54-2DD3-FAF6-B5279832CE40}"/>
              </a:ext>
            </a:extLst>
          </p:cNvPr>
          <p:cNvSpPr txBox="1"/>
          <p:nvPr/>
        </p:nvSpPr>
        <p:spPr>
          <a:xfrm>
            <a:off x="8044070" y="1895061"/>
            <a:ext cx="3392556" cy="3785652"/>
          </a:xfrm>
          <a:prstGeom prst="rect">
            <a:avLst/>
          </a:prstGeom>
          <a:noFill/>
        </p:spPr>
        <p:txBody>
          <a:bodyPr wrap="square" rtlCol="0">
            <a:spAutoFit/>
          </a:bodyPr>
          <a:lstStyle/>
          <a:p>
            <a:r>
              <a:rPr lang="en-US" sz="2000" b="0" i="0" dirty="0">
                <a:effectLst/>
              </a:rPr>
              <a:t>As illustrated in the preceding graph, the heatmap reaffirms that the differences are not substantial. However, a discernible distinction is evident, with top hits consistently exhibiting higher popularity compared to my playlist. The same trends persist in the subsequent analysis.</a:t>
            </a:r>
            <a:endParaRPr lang="en-US" sz="2000" dirty="0"/>
          </a:p>
        </p:txBody>
      </p:sp>
    </p:spTree>
    <p:extLst>
      <p:ext uri="{BB962C8B-B14F-4D97-AF65-F5344CB8AC3E}">
        <p14:creationId xmlns:p14="http://schemas.microsoft.com/office/powerpoint/2010/main" val="237351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55EDC503-D671-5113-9377-D16C9FBDB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26"/>
            <a:ext cx="6241774" cy="6698974"/>
          </a:xfrm>
          <a:prstGeom prst="rect">
            <a:avLst/>
          </a:prstGeom>
        </p:spPr>
      </p:pic>
      <p:sp>
        <p:nvSpPr>
          <p:cNvPr id="4" name="TextBox 3">
            <a:extLst>
              <a:ext uri="{FF2B5EF4-FFF2-40B4-BE49-F238E27FC236}">
                <a16:creationId xmlns:a16="http://schemas.microsoft.com/office/drawing/2014/main" id="{2CC04A0F-BEC1-3A88-CC75-0A05201294E6}"/>
              </a:ext>
            </a:extLst>
          </p:cNvPr>
          <p:cNvSpPr txBox="1"/>
          <p:nvPr/>
        </p:nvSpPr>
        <p:spPr>
          <a:xfrm>
            <a:off x="7016488" y="2992524"/>
            <a:ext cx="4181061" cy="1323439"/>
          </a:xfrm>
          <a:prstGeom prst="rect">
            <a:avLst/>
          </a:prstGeom>
          <a:noFill/>
        </p:spPr>
        <p:txBody>
          <a:bodyPr wrap="square" rtlCol="0">
            <a:spAutoFit/>
          </a:bodyPr>
          <a:lstStyle/>
          <a:p>
            <a:r>
              <a:rPr lang="en-US" sz="2000" b="0" i="0" dirty="0">
                <a:effectLst/>
              </a:rPr>
              <a:t>The patterns observed in this table mirror the genre distinctions noted in 2021. The same disparities persist in the subsequent analysis.</a:t>
            </a:r>
            <a:endParaRPr lang="en-US" sz="2000" dirty="0"/>
          </a:p>
        </p:txBody>
      </p:sp>
      <p:sp>
        <p:nvSpPr>
          <p:cNvPr id="5" name="TextBox 4">
            <a:extLst>
              <a:ext uri="{FF2B5EF4-FFF2-40B4-BE49-F238E27FC236}">
                <a16:creationId xmlns:a16="http://schemas.microsoft.com/office/drawing/2014/main" id="{0B51C5D6-0812-DCE0-E0BC-D1BE114FD229}"/>
              </a:ext>
            </a:extLst>
          </p:cNvPr>
          <p:cNvSpPr txBox="1"/>
          <p:nvPr/>
        </p:nvSpPr>
        <p:spPr>
          <a:xfrm>
            <a:off x="6426766" y="1481538"/>
            <a:ext cx="4770783" cy="584775"/>
          </a:xfrm>
          <a:prstGeom prst="rect">
            <a:avLst/>
          </a:prstGeom>
          <a:noFill/>
        </p:spPr>
        <p:txBody>
          <a:bodyPr wrap="square" rtlCol="0">
            <a:spAutoFit/>
          </a:bodyPr>
          <a:lstStyle/>
          <a:p>
            <a:pPr algn="ctr"/>
            <a:r>
              <a:rPr lang="en-US" sz="3200" b="1" dirty="0">
                <a:latin typeface="+mj-lt"/>
              </a:rPr>
              <a:t>Data Found -14</a:t>
            </a:r>
          </a:p>
        </p:txBody>
      </p:sp>
    </p:spTree>
    <p:extLst>
      <p:ext uri="{BB962C8B-B14F-4D97-AF65-F5344CB8AC3E}">
        <p14:creationId xmlns:p14="http://schemas.microsoft.com/office/powerpoint/2010/main" val="422899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7408DAFC-2CA2-D598-88A4-9B8B3A331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617034" cy="6858000"/>
          </a:xfrm>
          <a:prstGeom prst="rect">
            <a:avLst/>
          </a:prstGeom>
        </p:spPr>
      </p:pic>
      <p:sp>
        <p:nvSpPr>
          <p:cNvPr id="4" name="TextBox 3">
            <a:extLst>
              <a:ext uri="{FF2B5EF4-FFF2-40B4-BE49-F238E27FC236}">
                <a16:creationId xmlns:a16="http://schemas.microsoft.com/office/drawing/2014/main" id="{181E3021-9295-0FD1-F399-109FC585D8EF}"/>
              </a:ext>
            </a:extLst>
          </p:cNvPr>
          <p:cNvSpPr txBox="1"/>
          <p:nvPr/>
        </p:nvSpPr>
        <p:spPr>
          <a:xfrm>
            <a:off x="6373758" y="739416"/>
            <a:ext cx="4770783" cy="584775"/>
          </a:xfrm>
          <a:prstGeom prst="rect">
            <a:avLst/>
          </a:prstGeom>
          <a:noFill/>
        </p:spPr>
        <p:txBody>
          <a:bodyPr wrap="square" rtlCol="0">
            <a:spAutoFit/>
          </a:bodyPr>
          <a:lstStyle/>
          <a:p>
            <a:pPr algn="ctr"/>
            <a:r>
              <a:rPr lang="en-US" sz="3200" b="1" dirty="0">
                <a:latin typeface="+mj-lt"/>
              </a:rPr>
              <a:t>Data Found -15</a:t>
            </a:r>
          </a:p>
        </p:txBody>
      </p:sp>
      <p:sp>
        <p:nvSpPr>
          <p:cNvPr id="6" name="Rectangle 1">
            <a:extLst>
              <a:ext uri="{FF2B5EF4-FFF2-40B4-BE49-F238E27FC236}">
                <a16:creationId xmlns:a16="http://schemas.microsoft.com/office/drawing/2014/main" id="{D8332223-1A8A-4ABC-528D-4A286455878A}"/>
              </a:ext>
            </a:extLst>
          </p:cNvPr>
          <p:cNvSpPr>
            <a:spLocks noChangeArrowheads="1"/>
          </p:cNvSpPr>
          <p:nvPr/>
        </p:nvSpPr>
        <p:spPr bwMode="auto">
          <a:xfrm>
            <a:off x="6789312" y="2046621"/>
            <a:ext cx="5049672" cy="252376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data frames show the closest resemblance in the features of </a:t>
            </a:r>
            <a:r>
              <a:rPr kumimoji="0" lang="en-US" altLang="en-US" sz="2000" b="0" i="0" u="none" strike="noStrike" cap="none" normalizeH="0" baseline="0" dirty="0" err="1">
                <a:ln>
                  <a:noFill/>
                </a:ln>
                <a:effectLst/>
              </a:rPr>
              <a:t>Dance_seconds</a:t>
            </a:r>
            <a:r>
              <a:rPr kumimoji="0" lang="en-US" altLang="en-US" sz="2000" b="0" i="0" u="none" strike="noStrike" cap="none" normalizeH="0" baseline="0" dirty="0">
                <a:ln>
                  <a:noFill/>
                </a:ln>
                <a:effectLst/>
              </a:rPr>
              <a:t> and Happiness. Additionally, there are no significant differences observed in the other features. The same trends persist in the subsequent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F419316-C2A3-BCA7-D3FC-B8288A23D1AE}"/>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a:extLst>
              <a:ext uri="{FF2B5EF4-FFF2-40B4-BE49-F238E27FC236}">
                <a16:creationId xmlns:a16="http://schemas.microsoft.com/office/drawing/2014/main" id="{4A780451-DB73-B45F-0805-A26F2A18E74C}"/>
              </a:ext>
            </a:extLst>
          </p:cNvPr>
          <p:cNvSpPr>
            <a:spLocks noChangeArrowheads="1"/>
          </p:cNvSpPr>
          <p:nvPr/>
        </p:nvSpPr>
        <p:spPr bwMode="auto">
          <a:xfrm>
            <a:off x="0" y="0"/>
            <a:ext cx="42672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850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8748E863-D4DB-8F00-FFD5-63975D5D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527234" cy="6858000"/>
          </a:xfrm>
          <a:prstGeom prst="rect">
            <a:avLst/>
          </a:prstGeom>
        </p:spPr>
      </p:pic>
      <p:sp>
        <p:nvSpPr>
          <p:cNvPr id="4" name="TextBox 3">
            <a:extLst>
              <a:ext uri="{FF2B5EF4-FFF2-40B4-BE49-F238E27FC236}">
                <a16:creationId xmlns:a16="http://schemas.microsoft.com/office/drawing/2014/main" id="{3066315C-9A21-A420-5F64-91104CED107F}"/>
              </a:ext>
            </a:extLst>
          </p:cNvPr>
          <p:cNvSpPr txBox="1"/>
          <p:nvPr/>
        </p:nvSpPr>
        <p:spPr>
          <a:xfrm>
            <a:off x="7527235" y="699659"/>
            <a:ext cx="4770783" cy="584775"/>
          </a:xfrm>
          <a:prstGeom prst="rect">
            <a:avLst/>
          </a:prstGeom>
          <a:noFill/>
        </p:spPr>
        <p:txBody>
          <a:bodyPr wrap="square" rtlCol="0">
            <a:spAutoFit/>
          </a:bodyPr>
          <a:lstStyle/>
          <a:p>
            <a:pPr algn="ctr"/>
            <a:r>
              <a:rPr lang="en-US" sz="3200" b="1" dirty="0">
                <a:latin typeface="+mj-lt"/>
              </a:rPr>
              <a:t>Data Found -16</a:t>
            </a:r>
          </a:p>
        </p:txBody>
      </p:sp>
      <p:sp>
        <p:nvSpPr>
          <p:cNvPr id="5" name="TextBox 4">
            <a:extLst>
              <a:ext uri="{FF2B5EF4-FFF2-40B4-BE49-F238E27FC236}">
                <a16:creationId xmlns:a16="http://schemas.microsoft.com/office/drawing/2014/main" id="{8238181A-9280-ECA8-2A6F-6F604628AF6D}"/>
              </a:ext>
            </a:extLst>
          </p:cNvPr>
          <p:cNvSpPr txBox="1"/>
          <p:nvPr/>
        </p:nvSpPr>
        <p:spPr>
          <a:xfrm>
            <a:off x="8229600" y="2033367"/>
            <a:ext cx="3366052" cy="2554545"/>
          </a:xfrm>
          <a:prstGeom prst="rect">
            <a:avLst/>
          </a:prstGeom>
          <a:noFill/>
        </p:spPr>
        <p:txBody>
          <a:bodyPr wrap="square" rtlCol="0">
            <a:spAutoFit/>
          </a:bodyPr>
          <a:lstStyle/>
          <a:p>
            <a:r>
              <a:rPr lang="en-US" sz="2000" b="0" i="0" dirty="0">
                <a:effectLst/>
              </a:rPr>
              <a:t>Similar to 2021, there are no major differences again. The most noticeable changes occur in the Instrumental and Popularity features. The same trends continue in the subsequent analysis.</a:t>
            </a:r>
            <a:endParaRPr lang="en-US" sz="2000" dirty="0"/>
          </a:p>
        </p:txBody>
      </p:sp>
    </p:spTree>
    <p:extLst>
      <p:ext uri="{BB962C8B-B14F-4D97-AF65-F5344CB8AC3E}">
        <p14:creationId xmlns:p14="http://schemas.microsoft.com/office/powerpoint/2010/main" val="48151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E9AAC-E48B-4096-ED9E-AE2FD3436755}"/>
              </a:ext>
            </a:extLst>
          </p:cNvPr>
          <p:cNvSpPr txBox="1"/>
          <p:nvPr/>
        </p:nvSpPr>
        <p:spPr>
          <a:xfrm>
            <a:off x="6535711" y="1300321"/>
            <a:ext cx="4348066" cy="584775"/>
          </a:xfrm>
          <a:prstGeom prst="rect">
            <a:avLst/>
          </a:prstGeom>
          <a:noFill/>
        </p:spPr>
        <p:txBody>
          <a:bodyPr wrap="square" rtlCol="0">
            <a:spAutoFit/>
          </a:bodyPr>
          <a:lstStyle/>
          <a:p>
            <a:pPr algn="ctr"/>
            <a:r>
              <a:rPr lang="en-US" sz="3200" b="1" dirty="0">
                <a:solidFill>
                  <a:schemeClr val="bg1"/>
                </a:solidFill>
                <a:latin typeface="+mj-lt"/>
              </a:rPr>
              <a:t>Motivation</a:t>
            </a:r>
          </a:p>
        </p:txBody>
      </p:sp>
      <p:sp>
        <p:nvSpPr>
          <p:cNvPr id="3" name="TextBox 2">
            <a:extLst>
              <a:ext uri="{FF2B5EF4-FFF2-40B4-BE49-F238E27FC236}">
                <a16:creationId xmlns:a16="http://schemas.microsoft.com/office/drawing/2014/main" id="{5AE6B53A-084E-0FA2-F3C8-703F17ECE654}"/>
              </a:ext>
            </a:extLst>
          </p:cNvPr>
          <p:cNvSpPr txBox="1"/>
          <p:nvPr/>
        </p:nvSpPr>
        <p:spPr>
          <a:xfrm>
            <a:off x="6670622" y="2105561"/>
            <a:ext cx="4348066" cy="1323439"/>
          </a:xfrm>
          <a:prstGeom prst="rect">
            <a:avLst/>
          </a:prstGeom>
          <a:noFill/>
        </p:spPr>
        <p:txBody>
          <a:bodyPr wrap="square" rtlCol="0">
            <a:spAutoFit/>
          </a:bodyPr>
          <a:lstStyle/>
          <a:p>
            <a:r>
              <a:rPr lang="en-US" sz="2000" dirty="0">
                <a:solidFill>
                  <a:schemeClr val="bg1"/>
                </a:solidFill>
              </a:rPr>
              <a:t>The motivation of this project is to understand my listing patterns on Spotify and reach a conclusion about my hypothesis which is:</a:t>
            </a:r>
          </a:p>
        </p:txBody>
      </p:sp>
      <p:sp>
        <p:nvSpPr>
          <p:cNvPr id="4" name="TextBox 3">
            <a:extLst>
              <a:ext uri="{FF2B5EF4-FFF2-40B4-BE49-F238E27FC236}">
                <a16:creationId xmlns:a16="http://schemas.microsoft.com/office/drawing/2014/main" id="{A0067CD6-3E20-A200-C54B-D092C2D189AE}"/>
              </a:ext>
            </a:extLst>
          </p:cNvPr>
          <p:cNvSpPr txBox="1"/>
          <p:nvPr/>
        </p:nvSpPr>
        <p:spPr>
          <a:xfrm>
            <a:off x="6814507" y="3822491"/>
            <a:ext cx="4060295" cy="584775"/>
          </a:xfrm>
          <a:prstGeom prst="rect">
            <a:avLst/>
          </a:prstGeom>
          <a:noFill/>
        </p:spPr>
        <p:txBody>
          <a:bodyPr wrap="square" rtlCol="0">
            <a:spAutoFit/>
          </a:bodyPr>
          <a:lstStyle/>
          <a:p>
            <a:pPr algn="ctr"/>
            <a:r>
              <a:rPr lang="en-US" sz="3200" b="1" dirty="0">
                <a:solidFill>
                  <a:schemeClr val="bg1"/>
                </a:solidFill>
                <a:latin typeface="+mj-lt"/>
              </a:rPr>
              <a:t>Null Hypothesis</a:t>
            </a:r>
          </a:p>
        </p:txBody>
      </p:sp>
      <p:sp>
        <p:nvSpPr>
          <p:cNvPr id="10" name="TextBox 9">
            <a:extLst>
              <a:ext uri="{FF2B5EF4-FFF2-40B4-BE49-F238E27FC236}">
                <a16:creationId xmlns:a16="http://schemas.microsoft.com/office/drawing/2014/main" id="{E689B2B1-1B1B-F21E-124F-556266CD3322}"/>
              </a:ext>
            </a:extLst>
          </p:cNvPr>
          <p:cNvSpPr txBox="1"/>
          <p:nvPr/>
        </p:nvSpPr>
        <p:spPr>
          <a:xfrm>
            <a:off x="6248400" y="4407266"/>
            <a:ext cx="4922688" cy="1292662"/>
          </a:xfrm>
          <a:prstGeom prst="rect">
            <a:avLst/>
          </a:prstGeom>
          <a:noFill/>
        </p:spPr>
        <p:txBody>
          <a:bodyPr wrap="square" rtlCol="0">
            <a:spAutoFit/>
          </a:bodyPr>
          <a:lstStyle/>
          <a:p>
            <a:pPr algn="ctr"/>
            <a:br>
              <a:rPr lang="en-US" dirty="0"/>
            </a:br>
            <a:r>
              <a:rPr lang="en-US" sz="2000" b="0" i="0" dirty="0">
                <a:solidFill>
                  <a:srgbClr val="D1D5DB"/>
                </a:solidFill>
                <a:effectLst/>
              </a:rPr>
              <a:t>The musical preferences to which I adhere do not align with conventional human habits.</a:t>
            </a:r>
            <a:endParaRPr lang="en-US" sz="2000" dirty="0">
              <a:solidFill>
                <a:schemeClr val="bg1"/>
              </a:solidFill>
            </a:endParaRPr>
          </a:p>
        </p:txBody>
      </p:sp>
      <p:sp>
        <p:nvSpPr>
          <p:cNvPr id="11" name="Rectangle 9">
            <a:extLst>
              <a:ext uri="{FF2B5EF4-FFF2-40B4-BE49-F238E27FC236}">
                <a16:creationId xmlns:a16="http://schemas.microsoft.com/office/drawing/2014/main" id="{73F1B3B4-C3D8-C640-B1B7-AC0B2A292E4C}"/>
              </a:ext>
            </a:extLst>
          </p:cNvPr>
          <p:cNvSpPr/>
          <p:nvPr/>
        </p:nvSpPr>
        <p:spPr>
          <a:xfrm>
            <a:off x="1317198" y="2105561"/>
            <a:ext cx="3363144" cy="256348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26376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3334DA92-DDA2-C2DE-07DE-D3CE03D6D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11616" cy="6857999"/>
          </a:xfrm>
          <a:prstGeom prst="rect">
            <a:avLst/>
          </a:prstGeom>
        </p:spPr>
      </p:pic>
      <p:sp>
        <p:nvSpPr>
          <p:cNvPr id="4" name="TextBox 3">
            <a:extLst>
              <a:ext uri="{FF2B5EF4-FFF2-40B4-BE49-F238E27FC236}">
                <a16:creationId xmlns:a16="http://schemas.microsoft.com/office/drawing/2014/main" id="{C1FD1CEF-B09C-758A-643B-4A5C7219CCE8}"/>
              </a:ext>
            </a:extLst>
          </p:cNvPr>
          <p:cNvSpPr txBox="1"/>
          <p:nvPr/>
        </p:nvSpPr>
        <p:spPr>
          <a:xfrm>
            <a:off x="7116418" y="673155"/>
            <a:ext cx="4770783" cy="584775"/>
          </a:xfrm>
          <a:prstGeom prst="rect">
            <a:avLst/>
          </a:prstGeom>
          <a:noFill/>
        </p:spPr>
        <p:txBody>
          <a:bodyPr wrap="square" rtlCol="0">
            <a:spAutoFit/>
          </a:bodyPr>
          <a:lstStyle/>
          <a:p>
            <a:pPr algn="ctr"/>
            <a:r>
              <a:rPr lang="en-US" sz="3200" b="1" dirty="0">
                <a:latin typeface="+mj-lt"/>
              </a:rPr>
              <a:t>Data Found -17</a:t>
            </a:r>
          </a:p>
        </p:txBody>
      </p:sp>
      <p:sp>
        <p:nvSpPr>
          <p:cNvPr id="5" name="TextBox 4">
            <a:extLst>
              <a:ext uri="{FF2B5EF4-FFF2-40B4-BE49-F238E27FC236}">
                <a16:creationId xmlns:a16="http://schemas.microsoft.com/office/drawing/2014/main" id="{818EE1D1-F364-78E3-3732-D2951A1BCD45}"/>
              </a:ext>
            </a:extLst>
          </p:cNvPr>
          <p:cNvSpPr txBox="1"/>
          <p:nvPr/>
        </p:nvSpPr>
        <p:spPr>
          <a:xfrm>
            <a:off x="7971183" y="1934817"/>
            <a:ext cx="3061252" cy="3477875"/>
          </a:xfrm>
          <a:prstGeom prst="rect">
            <a:avLst/>
          </a:prstGeom>
          <a:noFill/>
        </p:spPr>
        <p:txBody>
          <a:bodyPr wrap="square" rtlCol="0">
            <a:spAutoFit/>
          </a:bodyPr>
          <a:lstStyle/>
          <a:p>
            <a:r>
              <a:rPr lang="en-US" sz="2000" b="0" i="0" dirty="0">
                <a:effectLst/>
              </a:rPr>
              <a:t>The current situation resembles what we observed in both 2021 and 2022. In each case, the influence of the Pop genre from the Top 100 hits is more significant compared to other factors. This trend persists in the subsequent analysis.</a:t>
            </a:r>
            <a:endParaRPr lang="en-US" sz="2000" dirty="0"/>
          </a:p>
        </p:txBody>
      </p:sp>
    </p:spTree>
    <p:extLst>
      <p:ext uri="{BB962C8B-B14F-4D97-AF65-F5344CB8AC3E}">
        <p14:creationId xmlns:p14="http://schemas.microsoft.com/office/powerpoint/2010/main" val="420284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1471D09E-8EFA-5B83-C739-8429875A0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60606" cy="6858000"/>
          </a:xfrm>
          <a:prstGeom prst="rect">
            <a:avLst/>
          </a:prstGeom>
        </p:spPr>
      </p:pic>
      <p:sp>
        <p:nvSpPr>
          <p:cNvPr id="4" name="TextBox 3">
            <a:extLst>
              <a:ext uri="{FF2B5EF4-FFF2-40B4-BE49-F238E27FC236}">
                <a16:creationId xmlns:a16="http://schemas.microsoft.com/office/drawing/2014/main" id="{A5A527B5-AAF2-22B7-3AEF-E835710FED6D}"/>
              </a:ext>
            </a:extLst>
          </p:cNvPr>
          <p:cNvSpPr txBox="1"/>
          <p:nvPr/>
        </p:nvSpPr>
        <p:spPr>
          <a:xfrm>
            <a:off x="7116418" y="673155"/>
            <a:ext cx="4770783" cy="584775"/>
          </a:xfrm>
          <a:prstGeom prst="rect">
            <a:avLst/>
          </a:prstGeom>
          <a:noFill/>
        </p:spPr>
        <p:txBody>
          <a:bodyPr wrap="square" rtlCol="0">
            <a:spAutoFit/>
          </a:bodyPr>
          <a:lstStyle/>
          <a:p>
            <a:pPr algn="ctr"/>
            <a:r>
              <a:rPr lang="en-US" sz="3200" b="1" dirty="0">
                <a:latin typeface="+mj-lt"/>
              </a:rPr>
              <a:t>Data Found -18</a:t>
            </a:r>
          </a:p>
        </p:txBody>
      </p:sp>
      <p:sp>
        <p:nvSpPr>
          <p:cNvPr id="5" name="TextBox 4">
            <a:extLst>
              <a:ext uri="{FF2B5EF4-FFF2-40B4-BE49-F238E27FC236}">
                <a16:creationId xmlns:a16="http://schemas.microsoft.com/office/drawing/2014/main" id="{0D4E8898-4DAB-19EA-DCEE-91302C4E2FB9}"/>
              </a:ext>
            </a:extLst>
          </p:cNvPr>
          <p:cNvSpPr txBox="1"/>
          <p:nvPr/>
        </p:nvSpPr>
        <p:spPr>
          <a:xfrm>
            <a:off x="7772400" y="2014330"/>
            <a:ext cx="3458818" cy="2246769"/>
          </a:xfrm>
          <a:prstGeom prst="rect">
            <a:avLst/>
          </a:prstGeom>
          <a:noFill/>
        </p:spPr>
        <p:txBody>
          <a:bodyPr wrap="square" rtlCol="0">
            <a:spAutoFit/>
          </a:bodyPr>
          <a:lstStyle/>
          <a:p>
            <a:r>
              <a:rPr lang="en-US" sz="2000" b="0" i="0" dirty="0">
                <a:effectLst/>
              </a:rPr>
              <a:t>All the features are similar; it appears that the top 100 songs encompass the characteristics of the Sad playlist. This similarity persists in the subsequent analysis</a:t>
            </a:r>
            <a:r>
              <a:rPr lang="en-US" b="0" i="0" dirty="0">
                <a:solidFill>
                  <a:srgbClr val="D1D5DB"/>
                </a:solidFill>
                <a:effectLst/>
                <a:latin typeface="Söhne"/>
              </a:rPr>
              <a:t>.</a:t>
            </a:r>
            <a:endParaRPr lang="en-US" dirty="0"/>
          </a:p>
        </p:txBody>
      </p:sp>
    </p:spTree>
    <p:extLst>
      <p:ext uri="{BB962C8B-B14F-4D97-AF65-F5344CB8AC3E}">
        <p14:creationId xmlns:p14="http://schemas.microsoft.com/office/powerpoint/2010/main" val="7470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different colors&#10;&#10;Description automatically generated">
            <a:extLst>
              <a:ext uri="{FF2B5EF4-FFF2-40B4-BE49-F238E27FC236}">
                <a16:creationId xmlns:a16="http://schemas.microsoft.com/office/drawing/2014/main" id="{A7AE922D-E41F-A799-7592-CE1537817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56174" cy="6858000"/>
          </a:xfrm>
          <a:prstGeom prst="rect">
            <a:avLst/>
          </a:prstGeom>
        </p:spPr>
      </p:pic>
      <p:sp>
        <p:nvSpPr>
          <p:cNvPr id="4" name="TextBox 3">
            <a:extLst>
              <a:ext uri="{FF2B5EF4-FFF2-40B4-BE49-F238E27FC236}">
                <a16:creationId xmlns:a16="http://schemas.microsoft.com/office/drawing/2014/main" id="{72032BB9-8572-017C-2050-1318076CCD11}"/>
              </a:ext>
            </a:extLst>
          </p:cNvPr>
          <p:cNvSpPr txBox="1"/>
          <p:nvPr/>
        </p:nvSpPr>
        <p:spPr>
          <a:xfrm>
            <a:off x="7116418" y="673155"/>
            <a:ext cx="4770783" cy="584775"/>
          </a:xfrm>
          <a:prstGeom prst="rect">
            <a:avLst/>
          </a:prstGeom>
          <a:noFill/>
        </p:spPr>
        <p:txBody>
          <a:bodyPr wrap="square" rtlCol="0">
            <a:spAutoFit/>
          </a:bodyPr>
          <a:lstStyle/>
          <a:p>
            <a:pPr algn="ctr"/>
            <a:r>
              <a:rPr lang="en-US" sz="3200" b="1" dirty="0">
                <a:latin typeface="+mj-lt"/>
              </a:rPr>
              <a:t>Data Found -19</a:t>
            </a:r>
          </a:p>
        </p:txBody>
      </p:sp>
      <p:sp>
        <p:nvSpPr>
          <p:cNvPr id="5" name="TextBox 4">
            <a:extLst>
              <a:ext uri="{FF2B5EF4-FFF2-40B4-BE49-F238E27FC236}">
                <a16:creationId xmlns:a16="http://schemas.microsoft.com/office/drawing/2014/main" id="{BDC02C97-0181-BABF-B4C7-63DEF69469E2}"/>
              </a:ext>
            </a:extLst>
          </p:cNvPr>
          <p:cNvSpPr txBox="1"/>
          <p:nvPr/>
        </p:nvSpPr>
        <p:spPr>
          <a:xfrm>
            <a:off x="8097078" y="1997839"/>
            <a:ext cx="3101009" cy="2862322"/>
          </a:xfrm>
          <a:prstGeom prst="rect">
            <a:avLst/>
          </a:prstGeom>
          <a:noFill/>
        </p:spPr>
        <p:txBody>
          <a:bodyPr wrap="square" rtlCol="0">
            <a:spAutoFit/>
          </a:bodyPr>
          <a:lstStyle/>
          <a:p>
            <a:r>
              <a:rPr lang="en-US" sz="2000" b="0" i="0" dirty="0">
                <a:effectLst/>
              </a:rPr>
              <a:t>The most noticeable differences are observed in the Acoustic and Instrumental features. These features exhibit the most significant changes. This pattern persists in the subsequent analysis.</a:t>
            </a:r>
            <a:endParaRPr lang="en-US" sz="2000" dirty="0"/>
          </a:p>
        </p:txBody>
      </p:sp>
    </p:spTree>
    <p:extLst>
      <p:ext uri="{BB962C8B-B14F-4D97-AF65-F5344CB8AC3E}">
        <p14:creationId xmlns:p14="http://schemas.microsoft.com/office/powerpoint/2010/main" val="49294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836FB2-6E87-8BFC-0CEC-5DEEF7A9C340}"/>
              </a:ext>
            </a:extLst>
          </p:cNvPr>
          <p:cNvSpPr txBox="1"/>
          <p:nvPr/>
        </p:nvSpPr>
        <p:spPr>
          <a:xfrm>
            <a:off x="3048000" y="754510"/>
            <a:ext cx="6096000" cy="707886"/>
          </a:xfrm>
          <a:prstGeom prst="rect">
            <a:avLst/>
          </a:prstGeom>
          <a:noFill/>
        </p:spPr>
        <p:txBody>
          <a:bodyPr wrap="square" rtlCol="0">
            <a:spAutoFit/>
          </a:bodyPr>
          <a:lstStyle/>
          <a:p>
            <a:pPr algn="ctr"/>
            <a:r>
              <a:rPr lang="en-US" sz="4000" dirty="0">
                <a:solidFill>
                  <a:schemeClr val="bg1"/>
                </a:solidFill>
                <a:latin typeface="+mj-lt"/>
              </a:rPr>
              <a:t>Total Findings </a:t>
            </a:r>
          </a:p>
        </p:txBody>
      </p:sp>
      <p:sp>
        <p:nvSpPr>
          <p:cNvPr id="4" name="TextBox 3">
            <a:extLst>
              <a:ext uri="{FF2B5EF4-FFF2-40B4-BE49-F238E27FC236}">
                <a16:creationId xmlns:a16="http://schemas.microsoft.com/office/drawing/2014/main" id="{BF93D763-E9AA-962C-344E-B41336968345}"/>
              </a:ext>
            </a:extLst>
          </p:cNvPr>
          <p:cNvSpPr txBox="1"/>
          <p:nvPr/>
        </p:nvSpPr>
        <p:spPr>
          <a:xfrm>
            <a:off x="1948070" y="1921565"/>
            <a:ext cx="8719930" cy="1323439"/>
          </a:xfrm>
          <a:prstGeom prst="rect">
            <a:avLst/>
          </a:prstGeom>
          <a:noFill/>
        </p:spPr>
        <p:txBody>
          <a:bodyPr wrap="square" rtlCol="0">
            <a:spAutoFit/>
          </a:bodyPr>
          <a:lstStyle/>
          <a:p>
            <a:pPr algn="ctr"/>
            <a:r>
              <a:rPr lang="en-US" sz="2000" b="0" i="0" dirty="0">
                <a:solidFill>
                  <a:schemeClr val="bg1"/>
                </a:solidFill>
                <a:effectLst/>
              </a:rPr>
              <a:t>My null hypothesis that states “The musical preferences to which I adhere do not align with conventional human habits.” is shown to be true. According to the 6-year data and the most played playlist of that year, we can see that there are big differences in genre loudness and energy features. </a:t>
            </a:r>
            <a:endParaRPr lang="en-US" sz="2000" dirty="0">
              <a:solidFill>
                <a:schemeClr val="bg1"/>
              </a:solidFill>
            </a:endParaRPr>
          </a:p>
        </p:txBody>
      </p:sp>
      <p:sp>
        <p:nvSpPr>
          <p:cNvPr id="5" name="TextBox 4">
            <a:extLst>
              <a:ext uri="{FF2B5EF4-FFF2-40B4-BE49-F238E27FC236}">
                <a16:creationId xmlns:a16="http://schemas.microsoft.com/office/drawing/2014/main" id="{D52CC38B-4988-8A0A-1993-22209DD08B56}"/>
              </a:ext>
            </a:extLst>
          </p:cNvPr>
          <p:cNvSpPr txBox="1"/>
          <p:nvPr/>
        </p:nvSpPr>
        <p:spPr>
          <a:xfrm>
            <a:off x="2683564" y="3350230"/>
            <a:ext cx="7248939" cy="707886"/>
          </a:xfrm>
          <a:prstGeom prst="rect">
            <a:avLst/>
          </a:prstGeom>
          <a:noFill/>
        </p:spPr>
        <p:txBody>
          <a:bodyPr wrap="square" rtlCol="0">
            <a:spAutoFit/>
          </a:bodyPr>
          <a:lstStyle/>
          <a:p>
            <a:pPr algn="ctr"/>
            <a:r>
              <a:rPr lang="en-US" sz="4000" dirty="0">
                <a:solidFill>
                  <a:schemeClr val="bg1"/>
                </a:solidFill>
                <a:latin typeface="+mj-lt"/>
              </a:rPr>
              <a:t>Limitations and Feature Work </a:t>
            </a:r>
          </a:p>
        </p:txBody>
      </p:sp>
      <p:sp>
        <p:nvSpPr>
          <p:cNvPr id="6" name="TextBox 5">
            <a:extLst>
              <a:ext uri="{FF2B5EF4-FFF2-40B4-BE49-F238E27FC236}">
                <a16:creationId xmlns:a16="http://schemas.microsoft.com/office/drawing/2014/main" id="{9BB9642B-62BC-7A3F-8F36-7C2C3CE5A6BE}"/>
              </a:ext>
            </a:extLst>
          </p:cNvPr>
          <p:cNvSpPr txBox="1"/>
          <p:nvPr/>
        </p:nvSpPr>
        <p:spPr>
          <a:xfrm>
            <a:off x="2494720" y="4365269"/>
            <a:ext cx="7626626" cy="1015663"/>
          </a:xfrm>
          <a:prstGeom prst="rect">
            <a:avLst/>
          </a:prstGeom>
          <a:noFill/>
        </p:spPr>
        <p:txBody>
          <a:bodyPr wrap="square" rtlCol="0">
            <a:spAutoFit/>
          </a:bodyPr>
          <a:lstStyle/>
          <a:p>
            <a:pPr algn="ctr"/>
            <a:r>
              <a:rPr lang="en-US" sz="2000" dirty="0">
                <a:solidFill>
                  <a:schemeClr val="bg1"/>
                </a:solidFill>
              </a:rPr>
              <a:t>We can expand the features in data frames for more detailed observation or we can expand the number of years that we compare the playlists.</a:t>
            </a:r>
          </a:p>
        </p:txBody>
      </p:sp>
    </p:spTree>
    <p:extLst>
      <p:ext uri="{BB962C8B-B14F-4D97-AF65-F5344CB8AC3E}">
        <p14:creationId xmlns:p14="http://schemas.microsoft.com/office/powerpoint/2010/main" val="9943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AF85D-3D5A-DF33-9314-CEE55362F164}"/>
              </a:ext>
            </a:extLst>
          </p:cNvPr>
          <p:cNvSpPr txBox="1"/>
          <p:nvPr/>
        </p:nvSpPr>
        <p:spPr>
          <a:xfrm>
            <a:off x="2736574" y="595483"/>
            <a:ext cx="6718852" cy="646331"/>
          </a:xfrm>
          <a:prstGeom prst="rect">
            <a:avLst/>
          </a:prstGeom>
          <a:noFill/>
        </p:spPr>
        <p:txBody>
          <a:bodyPr wrap="square" rtlCol="0">
            <a:spAutoFit/>
          </a:bodyPr>
          <a:lstStyle/>
          <a:p>
            <a:pPr algn="ctr"/>
            <a:r>
              <a:rPr lang="en-US" sz="3600" dirty="0">
                <a:solidFill>
                  <a:schemeClr val="bg1"/>
                </a:solidFill>
                <a:latin typeface="+mj-lt"/>
              </a:rPr>
              <a:t>Spotify playlists addresses</a:t>
            </a:r>
          </a:p>
        </p:txBody>
      </p:sp>
      <p:sp>
        <p:nvSpPr>
          <p:cNvPr id="3" name="TextBox 2">
            <a:extLst>
              <a:ext uri="{FF2B5EF4-FFF2-40B4-BE49-F238E27FC236}">
                <a16:creationId xmlns:a16="http://schemas.microsoft.com/office/drawing/2014/main" id="{4788B4AE-E525-0467-95E3-E45EDB362BA0}"/>
              </a:ext>
            </a:extLst>
          </p:cNvPr>
          <p:cNvSpPr txBox="1"/>
          <p:nvPr/>
        </p:nvSpPr>
        <p:spPr>
          <a:xfrm>
            <a:off x="1630018" y="1404730"/>
            <a:ext cx="9965635"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hlinkClick r:id="rId2"/>
              </a:rPr>
              <a:t>https://open.spotify.com/playlist/3Xw8Uw06GeijIAA6nCZ3zs?si=71ba64b1f0d24fcc</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https://open.spotify.com/playlist/6RyM18LolNxvuxfr8LKe2d?si=6ebad134e87b45c3</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4"/>
              </a:rPr>
              <a:t>https://open.spotify.com/playlist/2sIfyqgtCkJwxCeLbGmvc5?si=96ad85be85654448</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https://open.spotify.com/playlist/7xumq8Au13A0Mx5tZEOLgE?si=88858a3b369548b6</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6"/>
              </a:rPr>
              <a:t>https://open.spotify.com/playlist/0aYiOh8zXvpH5iz4HFxsRP?si=6493cd7437a84e7f</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7"/>
              </a:rPr>
              <a:t>https://open.spotify.com/playlist/4iQOmdkHO6KJNmoES5hJRJ?si=63292df8f8834ff4</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8"/>
              </a:rPr>
              <a:t>https://open.spotify.com/playlist/56r5qRUv3jSxADdmBkhcz7?si=a9cf41c2e6a44be8</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9"/>
              </a:rPr>
              <a:t>https://open.spotify.com/playlist/5GhQiRkGuqzpWZSE7OU4Se?si=d16193f75cb64d88</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10"/>
              </a:rPr>
              <a:t>https://open.spotify.com/playlist/2fmTTbBkXi8pewbUvG3CeZ?si=0084da2084da41b3</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11"/>
              </a:rPr>
              <a:t>https://open.spotify.com/playlist/37i9dQZF1DWVRSukIED0e9?si=2562c6dad6e94016</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https://open.spotify.com/playlist/37i9dQZF1DXe2bobNYDtW8?si=b9f9fbc7d9874105</a:t>
            </a:r>
          </a:p>
        </p:txBody>
      </p:sp>
    </p:spTree>
    <p:extLst>
      <p:ext uri="{BB962C8B-B14F-4D97-AF65-F5344CB8AC3E}">
        <p14:creationId xmlns:p14="http://schemas.microsoft.com/office/powerpoint/2010/main" val="244628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C3321-B6DE-4DA2-2C33-67AA0C8CC300}"/>
              </a:ext>
            </a:extLst>
          </p:cNvPr>
          <p:cNvSpPr txBox="1"/>
          <p:nvPr/>
        </p:nvSpPr>
        <p:spPr>
          <a:xfrm>
            <a:off x="3060491" y="862013"/>
            <a:ext cx="5411449" cy="707886"/>
          </a:xfrm>
          <a:prstGeom prst="rect">
            <a:avLst/>
          </a:prstGeom>
          <a:noFill/>
        </p:spPr>
        <p:txBody>
          <a:bodyPr wrap="square" rtlCol="0">
            <a:spAutoFit/>
          </a:bodyPr>
          <a:lstStyle/>
          <a:p>
            <a:pPr algn="ctr"/>
            <a:r>
              <a:rPr lang="en-US" sz="4000" b="1" dirty="0">
                <a:solidFill>
                  <a:schemeClr val="bg1"/>
                </a:solidFill>
                <a:latin typeface="+mj-lt"/>
              </a:rPr>
              <a:t>Data Sources </a:t>
            </a:r>
          </a:p>
        </p:txBody>
      </p:sp>
      <p:sp>
        <p:nvSpPr>
          <p:cNvPr id="3" name="TextBox 2">
            <a:extLst>
              <a:ext uri="{FF2B5EF4-FFF2-40B4-BE49-F238E27FC236}">
                <a16:creationId xmlns:a16="http://schemas.microsoft.com/office/drawing/2014/main" id="{4EC14886-187F-1BFC-766E-CEA4F171C566}"/>
              </a:ext>
            </a:extLst>
          </p:cNvPr>
          <p:cNvSpPr txBox="1"/>
          <p:nvPr/>
        </p:nvSpPr>
        <p:spPr>
          <a:xfrm>
            <a:off x="1351611" y="1630419"/>
            <a:ext cx="8829206" cy="1569660"/>
          </a:xfrm>
          <a:prstGeom prst="rect">
            <a:avLst/>
          </a:prstGeom>
          <a:noFill/>
        </p:spPr>
        <p:txBody>
          <a:bodyPr wrap="square" rtlCol="0">
            <a:spAutoFit/>
          </a:bodyPr>
          <a:lstStyle/>
          <a:p>
            <a:pPr algn="ctr"/>
            <a:r>
              <a:rPr lang="en-US" sz="2400" b="0" i="0" dirty="0">
                <a:solidFill>
                  <a:schemeClr val="bg1"/>
                </a:solidFill>
                <a:effectLst/>
              </a:rPr>
              <a:t>The individual data employed in this project was acquired from Spotify, and data frames were extended through the utilization of "chosic.com." The datasets utilized for comparative analysis of personal data were sourced directly from Spotify.</a:t>
            </a:r>
            <a:endParaRPr lang="en-US" sz="2400" dirty="0">
              <a:solidFill>
                <a:schemeClr val="bg1"/>
              </a:solidFill>
            </a:endParaRPr>
          </a:p>
        </p:txBody>
      </p:sp>
      <p:sp>
        <p:nvSpPr>
          <p:cNvPr id="4" name="TextBox 3">
            <a:extLst>
              <a:ext uri="{FF2B5EF4-FFF2-40B4-BE49-F238E27FC236}">
                <a16:creationId xmlns:a16="http://schemas.microsoft.com/office/drawing/2014/main" id="{9C0A493D-8D99-902D-857C-156B0FF24BB5}"/>
              </a:ext>
            </a:extLst>
          </p:cNvPr>
          <p:cNvSpPr txBox="1"/>
          <p:nvPr/>
        </p:nvSpPr>
        <p:spPr>
          <a:xfrm>
            <a:off x="2071138" y="3429000"/>
            <a:ext cx="7390151" cy="707886"/>
          </a:xfrm>
          <a:prstGeom prst="rect">
            <a:avLst/>
          </a:prstGeom>
          <a:noFill/>
        </p:spPr>
        <p:txBody>
          <a:bodyPr wrap="square" rtlCol="0">
            <a:spAutoFit/>
          </a:bodyPr>
          <a:lstStyle/>
          <a:p>
            <a:pPr algn="ctr"/>
            <a:r>
              <a:rPr lang="en-US" sz="4000" b="1" dirty="0">
                <a:solidFill>
                  <a:schemeClr val="bg1"/>
                </a:solidFill>
                <a:latin typeface="+mj-lt"/>
              </a:rPr>
              <a:t>Data Analysis Tools</a:t>
            </a:r>
          </a:p>
        </p:txBody>
      </p:sp>
      <p:sp>
        <p:nvSpPr>
          <p:cNvPr id="5" name="TextBox 4">
            <a:extLst>
              <a:ext uri="{FF2B5EF4-FFF2-40B4-BE49-F238E27FC236}">
                <a16:creationId xmlns:a16="http://schemas.microsoft.com/office/drawing/2014/main" id="{A2CE38F8-A791-F45E-64CE-3DD28C2832B2}"/>
              </a:ext>
            </a:extLst>
          </p:cNvPr>
          <p:cNvSpPr txBox="1"/>
          <p:nvPr/>
        </p:nvSpPr>
        <p:spPr>
          <a:xfrm>
            <a:off x="1573967" y="4365807"/>
            <a:ext cx="8606850" cy="1569660"/>
          </a:xfrm>
          <a:prstGeom prst="rect">
            <a:avLst/>
          </a:prstGeom>
          <a:noFill/>
        </p:spPr>
        <p:txBody>
          <a:bodyPr wrap="square" rtlCol="0">
            <a:spAutoFit/>
          </a:bodyPr>
          <a:lstStyle/>
          <a:p>
            <a:pPr algn="ctr"/>
            <a:r>
              <a:rPr lang="en-US" sz="2400" b="0" i="0" dirty="0">
                <a:solidFill>
                  <a:schemeClr val="bg1"/>
                </a:solidFill>
                <a:effectLst/>
              </a:rPr>
              <a:t>The project incorporates libraries such as pandas, </a:t>
            </a:r>
            <a:r>
              <a:rPr lang="en-US" sz="2400" b="0" i="0" dirty="0" err="1">
                <a:solidFill>
                  <a:schemeClr val="bg1"/>
                </a:solidFill>
                <a:effectLst/>
              </a:rPr>
              <a:t>os</a:t>
            </a:r>
            <a:r>
              <a:rPr lang="en-US" sz="2400" b="0" i="0" dirty="0">
                <a:solidFill>
                  <a:schemeClr val="bg1"/>
                </a:solidFill>
                <a:effectLst/>
              </a:rPr>
              <a:t>, matplotlib, </a:t>
            </a:r>
            <a:r>
              <a:rPr lang="en-US" sz="2400" b="0" i="0" dirty="0" err="1">
                <a:solidFill>
                  <a:schemeClr val="bg1"/>
                </a:solidFill>
                <a:effectLst/>
              </a:rPr>
              <a:t>numpy</a:t>
            </a:r>
            <a:r>
              <a:rPr lang="en-US" sz="2400" b="0" i="0" dirty="0">
                <a:solidFill>
                  <a:schemeClr val="bg1"/>
                </a:solidFill>
                <a:effectLst/>
              </a:rPr>
              <a:t>, seaborn, and </a:t>
            </a:r>
            <a:r>
              <a:rPr lang="en-US" sz="2400" b="0" i="0" dirty="0" err="1">
                <a:solidFill>
                  <a:schemeClr val="bg1"/>
                </a:solidFill>
                <a:effectLst/>
              </a:rPr>
              <a:t>sklearn</a:t>
            </a:r>
            <a:r>
              <a:rPr lang="en-US" sz="2400" b="0" i="0" dirty="0">
                <a:solidFill>
                  <a:schemeClr val="bg1"/>
                </a:solidFill>
                <a:effectLst/>
              </a:rPr>
              <a:t>. Additionally, "chosic.com" is utilized for the augmentation of data sourced from Spotify.</a:t>
            </a:r>
            <a:endParaRPr lang="en-US" sz="2400" dirty="0">
              <a:solidFill>
                <a:schemeClr val="bg1"/>
              </a:solidFill>
            </a:endParaRPr>
          </a:p>
        </p:txBody>
      </p:sp>
    </p:spTree>
    <p:extLst>
      <p:ext uri="{BB962C8B-B14F-4D97-AF65-F5344CB8AC3E}">
        <p14:creationId xmlns:p14="http://schemas.microsoft.com/office/powerpoint/2010/main" val="41117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with lines and numbers&#10;&#10;Description automatically generated">
            <a:extLst>
              <a:ext uri="{FF2B5EF4-FFF2-40B4-BE49-F238E27FC236}">
                <a16:creationId xmlns:a16="http://schemas.microsoft.com/office/drawing/2014/main" id="{200491CB-3E3D-2503-D43F-8717FA7F7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44" y="734517"/>
            <a:ext cx="8109678" cy="6123483"/>
          </a:xfrm>
          <a:prstGeom prst="rect">
            <a:avLst/>
          </a:prstGeom>
        </p:spPr>
      </p:pic>
      <p:sp>
        <p:nvSpPr>
          <p:cNvPr id="4" name="TextBox 3">
            <a:extLst>
              <a:ext uri="{FF2B5EF4-FFF2-40B4-BE49-F238E27FC236}">
                <a16:creationId xmlns:a16="http://schemas.microsoft.com/office/drawing/2014/main" id="{B92CF91D-6EE3-BAA0-D306-24EDD017D2D2}"/>
              </a:ext>
            </a:extLst>
          </p:cNvPr>
          <p:cNvSpPr txBox="1"/>
          <p:nvPr/>
        </p:nvSpPr>
        <p:spPr>
          <a:xfrm>
            <a:off x="3819525" y="149742"/>
            <a:ext cx="4148997" cy="584775"/>
          </a:xfrm>
          <a:prstGeom prst="rect">
            <a:avLst/>
          </a:prstGeom>
          <a:noFill/>
        </p:spPr>
        <p:txBody>
          <a:bodyPr wrap="square" rtlCol="0">
            <a:spAutoFit/>
          </a:bodyPr>
          <a:lstStyle/>
          <a:p>
            <a:pPr algn="ctr"/>
            <a:r>
              <a:rPr lang="en-US" sz="3200" b="1" dirty="0">
                <a:latin typeface="+mj-lt"/>
              </a:rPr>
              <a:t>Data Found -1 </a:t>
            </a:r>
          </a:p>
        </p:txBody>
      </p:sp>
      <p:sp>
        <p:nvSpPr>
          <p:cNvPr id="5" name="TextBox 4">
            <a:extLst>
              <a:ext uri="{FF2B5EF4-FFF2-40B4-BE49-F238E27FC236}">
                <a16:creationId xmlns:a16="http://schemas.microsoft.com/office/drawing/2014/main" id="{CE897B9A-7295-EF77-0678-9822B226BB3A}"/>
              </a:ext>
            </a:extLst>
          </p:cNvPr>
          <p:cNvSpPr txBox="1"/>
          <p:nvPr/>
        </p:nvSpPr>
        <p:spPr>
          <a:xfrm>
            <a:off x="8824769" y="442129"/>
            <a:ext cx="2723434" cy="6186309"/>
          </a:xfrm>
          <a:prstGeom prst="rect">
            <a:avLst/>
          </a:prstGeom>
          <a:noFill/>
        </p:spPr>
        <p:txBody>
          <a:bodyPr wrap="square" rtlCol="0">
            <a:spAutoFit/>
          </a:bodyPr>
          <a:lstStyle/>
          <a:p>
            <a:r>
              <a:rPr lang="en-US" b="0" i="0" dirty="0">
                <a:effectLst/>
              </a:rPr>
              <a:t>I've tabulated the total playtime for six daily playlists, illustrating a six-year trend in listening duration. Additionally, I compared each year's top 100 songs with my most-played playlist. The playlists—like "Sad_2" for low-tempo tracks, "Mix" for diverse preferences, "Metal" for rock, "Rap" for rap, "Mangal" for instrumental tunes, and "Anadolu" for Anadolu rock—reflect specific musical inclinations. The same categorization applies to the corresponding graph analysis.</a:t>
            </a:r>
            <a:endParaRPr lang="en-US" dirty="0"/>
          </a:p>
        </p:txBody>
      </p:sp>
    </p:spTree>
    <p:extLst>
      <p:ext uri="{BB962C8B-B14F-4D97-AF65-F5344CB8AC3E}">
        <p14:creationId xmlns:p14="http://schemas.microsoft.com/office/powerpoint/2010/main" val="17205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lines&#10;&#10;Description automatically generated">
            <a:extLst>
              <a:ext uri="{FF2B5EF4-FFF2-40B4-BE49-F238E27FC236}">
                <a16:creationId xmlns:a16="http://schemas.microsoft.com/office/drawing/2014/main" id="{CC558989-7ADB-36A5-BBE1-B377E8653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47" y="1164730"/>
            <a:ext cx="5175514" cy="5577851"/>
          </a:xfrm>
          <a:prstGeom prst="rect">
            <a:avLst/>
          </a:prstGeom>
        </p:spPr>
      </p:pic>
      <p:sp>
        <p:nvSpPr>
          <p:cNvPr id="4" name="TextBox 3">
            <a:extLst>
              <a:ext uri="{FF2B5EF4-FFF2-40B4-BE49-F238E27FC236}">
                <a16:creationId xmlns:a16="http://schemas.microsoft.com/office/drawing/2014/main" id="{AE12D7CB-EDC6-818D-C6CC-0D5CD06D7E01}"/>
              </a:ext>
            </a:extLst>
          </p:cNvPr>
          <p:cNvSpPr txBox="1"/>
          <p:nvPr/>
        </p:nvSpPr>
        <p:spPr>
          <a:xfrm>
            <a:off x="3507699" y="209862"/>
            <a:ext cx="4407108" cy="584775"/>
          </a:xfrm>
          <a:prstGeom prst="rect">
            <a:avLst/>
          </a:prstGeom>
          <a:noFill/>
        </p:spPr>
        <p:txBody>
          <a:bodyPr wrap="square" rtlCol="0">
            <a:spAutoFit/>
          </a:bodyPr>
          <a:lstStyle/>
          <a:p>
            <a:pPr algn="ctr"/>
            <a:r>
              <a:rPr lang="en-US" sz="3200" b="1" dirty="0">
                <a:latin typeface="+mj-lt"/>
              </a:rPr>
              <a:t>Data Found -2 </a:t>
            </a:r>
          </a:p>
        </p:txBody>
      </p:sp>
      <p:sp>
        <p:nvSpPr>
          <p:cNvPr id="5" name="TextBox 4">
            <a:extLst>
              <a:ext uri="{FF2B5EF4-FFF2-40B4-BE49-F238E27FC236}">
                <a16:creationId xmlns:a16="http://schemas.microsoft.com/office/drawing/2014/main" id="{F28B8E45-C653-B4EB-0A05-F5427C02002F}"/>
              </a:ext>
            </a:extLst>
          </p:cNvPr>
          <p:cNvSpPr txBox="1"/>
          <p:nvPr/>
        </p:nvSpPr>
        <p:spPr>
          <a:xfrm>
            <a:off x="6716141" y="1424223"/>
            <a:ext cx="4107305" cy="3785652"/>
          </a:xfrm>
          <a:prstGeom prst="rect">
            <a:avLst/>
          </a:prstGeom>
          <a:noFill/>
        </p:spPr>
        <p:txBody>
          <a:bodyPr wrap="square" rtlCol="0">
            <a:spAutoFit/>
          </a:bodyPr>
          <a:lstStyle/>
          <a:p>
            <a:br>
              <a:rPr lang="en-US" sz="2000" dirty="0"/>
            </a:br>
            <a:r>
              <a:rPr lang="en-US" sz="2000" b="0" i="0" dirty="0">
                <a:effectLst/>
              </a:rPr>
              <a:t>I conducted a comparative analysis between the top 100 songs of 2018 and my playlist with the longest listening duration. Notably, no discernible correlation among genres was observed. It is noteworthy that the predominant genre in my Anadolu playlist was Anadolu rock, whereas globally, Pop emerged as the most popular genre during the same period.</a:t>
            </a:r>
            <a:endParaRPr lang="en-US" sz="2000" dirty="0"/>
          </a:p>
        </p:txBody>
      </p:sp>
    </p:spTree>
    <p:extLst>
      <p:ext uri="{BB962C8B-B14F-4D97-AF65-F5344CB8AC3E}">
        <p14:creationId xmlns:p14="http://schemas.microsoft.com/office/powerpoint/2010/main" val="328185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a diagram&#10;&#10;Description automatically generated with medium confidence">
            <a:extLst>
              <a:ext uri="{FF2B5EF4-FFF2-40B4-BE49-F238E27FC236}">
                <a16:creationId xmlns:a16="http://schemas.microsoft.com/office/drawing/2014/main" id="{2E91D141-CDB6-30A4-445E-5F1BD22AF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4340" cy="6858000"/>
          </a:xfrm>
          <a:prstGeom prst="rect">
            <a:avLst/>
          </a:prstGeom>
        </p:spPr>
      </p:pic>
      <p:sp>
        <p:nvSpPr>
          <p:cNvPr id="5" name="TextBox 4">
            <a:extLst>
              <a:ext uri="{FF2B5EF4-FFF2-40B4-BE49-F238E27FC236}">
                <a16:creationId xmlns:a16="http://schemas.microsoft.com/office/drawing/2014/main" id="{96100AC3-2C38-6B49-A9A7-D98B4B214EA5}"/>
              </a:ext>
            </a:extLst>
          </p:cNvPr>
          <p:cNvSpPr txBox="1"/>
          <p:nvPr/>
        </p:nvSpPr>
        <p:spPr>
          <a:xfrm>
            <a:off x="7272477" y="608735"/>
            <a:ext cx="4253948" cy="584775"/>
          </a:xfrm>
          <a:prstGeom prst="rect">
            <a:avLst/>
          </a:prstGeom>
          <a:noFill/>
        </p:spPr>
        <p:txBody>
          <a:bodyPr wrap="square" rtlCol="0">
            <a:spAutoFit/>
          </a:bodyPr>
          <a:lstStyle/>
          <a:p>
            <a:pPr algn="ctr"/>
            <a:r>
              <a:rPr lang="en-US" sz="3200" b="1" dirty="0">
                <a:latin typeface="+mj-lt"/>
              </a:rPr>
              <a:t>Data Found -3</a:t>
            </a:r>
          </a:p>
        </p:txBody>
      </p:sp>
      <p:sp>
        <p:nvSpPr>
          <p:cNvPr id="6" name="TextBox 5">
            <a:extLst>
              <a:ext uri="{FF2B5EF4-FFF2-40B4-BE49-F238E27FC236}">
                <a16:creationId xmlns:a16="http://schemas.microsoft.com/office/drawing/2014/main" id="{354FA824-F846-36AA-9846-6D2DDD412AA5}"/>
              </a:ext>
            </a:extLst>
          </p:cNvPr>
          <p:cNvSpPr txBox="1"/>
          <p:nvPr/>
        </p:nvSpPr>
        <p:spPr>
          <a:xfrm>
            <a:off x="7394713" y="1997839"/>
            <a:ext cx="4253948" cy="2862322"/>
          </a:xfrm>
          <a:prstGeom prst="rect">
            <a:avLst/>
          </a:prstGeom>
          <a:noFill/>
        </p:spPr>
        <p:txBody>
          <a:bodyPr wrap="square" rtlCol="0">
            <a:spAutoFit/>
          </a:bodyPr>
          <a:lstStyle/>
          <a:p>
            <a:r>
              <a:rPr lang="en-US" b="0" i="0" dirty="0">
                <a:effectLst/>
              </a:rPr>
              <a:t>In this graphical representation, we examine the features of Loudness, Energy, Danceability, and Happiness. Notably, the highest correlations are observed specifically within the domain of Happy features. Conversely, discernible correlations are not evident among the other featured attributes. The same observations hold for the corresponding analysis.</a:t>
            </a:r>
            <a:endParaRPr lang="en-US" dirty="0"/>
          </a:p>
        </p:txBody>
      </p:sp>
    </p:spTree>
    <p:extLst>
      <p:ext uri="{BB962C8B-B14F-4D97-AF65-F5344CB8AC3E}">
        <p14:creationId xmlns:p14="http://schemas.microsoft.com/office/powerpoint/2010/main" val="29293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different colors&#10;&#10;Description automatically generated">
            <a:extLst>
              <a:ext uri="{FF2B5EF4-FFF2-40B4-BE49-F238E27FC236}">
                <a16:creationId xmlns:a16="http://schemas.microsoft.com/office/drawing/2014/main" id="{A2E04326-B4FB-D68E-3A6E-D3EF902A0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977809" cy="6858000"/>
          </a:xfrm>
          <a:prstGeom prst="rect">
            <a:avLst/>
          </a:prstGeom>
        </p:spPr>
      </p:pic>
      <p:sp>
        <p:nvSpPr>
          <p:cNvPr id="4" name="TextBox 3">
            <a:extLst>
              <a:ext uri="{FF2B5EF4-FFF2-40B4-BE49-F238E27FC236}">
                <a16:creationId xmlns:a16="http://schemas.microsoft.com/office/drawing/2014/main" id="{0C3FED13-2E3D-7122-FD32-A2AD279D8E0E}"/>
              </a:ext>
            </a:extLst>
          </p:cNvPr>
          <p:cNvSpPr txBox="1"/>
          <p:nvPr/>
        </p:nvSpPr>
        <p:spPr>
          <a:xfrm>
            <a:off x="8441635" y="556590"/>
            <a:ext cx="3246783" cy="584775"/>
          </a:xfrm>
          <a:prstGeom prst="rect">
            <a:avLst/>
          </a:prstGeom>
          <a:noFill/>
        </p:spPr>
        <p:txBody>
          <a:bodyPr wrap="square" rtlCol="0">
            <a:spAutoFit/>
          </a:bodyPr>
          <a:lstStyle/>
          <a:p>
            <a:pPr algn="ctr"/>
            <a:r>
              <a:rPr lang="en-US" sz="3200" b="1" dirty="0">
                <a:latin typeface="+mj-lt"/>
              </a:rPr>
              <a:t>Data Found -4</a:t>
            </a:r>
          </a:p>
        </p:txBody>
      </p:sp>
      <p:sp>
        <p:nvSpPr>
          <p:cNvPr id="5" name="TextBox 4">
            <a:extLst>
              <a:ext uri="{FF2B5EF4-FFF2-40B4-BE49-F238E27FC236}">
                <a16:creationId xmlns:a16="http://schemas.microsoft.com/office/drawing/2014/main" id="{7024D439-1F1C-C449-17A8-F92E71B0C2E8}"/>
              </a:ext>
            </a:extLst>
          </p:cNvPr>
          <p:cNvSpPr txBox="1"/>
          <p:nvPr/>
        </p:nvSpPr>
        <p:spPr>
          <a:xfrm>
            <a:off x="8600661" y="1338469"/>
            <a:ext cx="2994991" cy="5078313"/>
          </a:xfrm>
          <a:prstGeom prst="rect">
            <a:avLst/>
          </a:prstGeom>
          <a:noFill/>
        </p:spPr>
        <p:txBody>
          <a:bodyPr wrap="square" rtlCol="0">
            <a:spAutoFit/>
          </a:bodyPr>
          <a:lstStyle/>
          <a:p>
            <a:r>
              <a:rPr lang="en-US" b="0" i="0" dirty="0">
                <a:effectLst/>
              </a:rPr>
              <a:t>The most notable disparity is observed in the realm of Popularity, which is comprehensible. Subsequently, there is a discernible diversity in the Happy feature. It can be inferred that the songs within my listening repertoire tend to be happier compared to the top 100. Moreover, there is a pronounced inclination towards instrumental elements in the playlist that I frequented. The same observations hold true for the corresponding analysis.</a:t>
            </a:r>
            <a:endParaRPr lang="en-US" dirty="0"/>
          </a:p>
        </p:txBody>
      </p:sp>
    </p:spTree>
    <p:extLst>
      <p:ext uri="{BB962C8B-B14F-4D97-AF65-F5344CB8AC3E}">
        <p14:creationId xmlns:p14="http://schemas.microsoft.com/office/powerpoint/2010/main" val="342367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lines&#10;&#10;Description automatically generated">
            <a:extLst>
              <a:ext uri="{FF2B5EF4-FFF2-40B4-BE49-F238E27FC236}">
                <a16:creationId xmlns:a16="http://schemas.microsoft.com/office/drawing/2014/main" id="{A01A1CF3-30AD-7184-C320-89E5A5879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6632"/>
            <a:ext cx="5175514" cy="5111506"/>
          </a:xfrm>
          <a:prstGeom prst="rect">
            <a:avLst/>
          </a:prstGeom>
        </p:spPr>
      </p:pic>
      <p:sp>
        <p:nvSpPr>
          <p:cNvPr id="4" name="TextBox 3">
            <a:extLst>
              <a:ext uri="{FF2B5EF4-FFF2-40B4-BE49-F238E27FC236}">
                <a16:creationId xmlns:a16="http://schemas.microsoft.com/office/drawing/2014/main" id="{7554D6C3-4A9C-0DE6-BF0A-521ACEC50B11}"/>
              </a:ext>
            </a:extLst>
          </p:cNvPr>
          <p:cNvSpPr txBox="1"/>
          <p:nvPr/>
        </p:nvSpPr>
        <p:spPr>
          <a:xfrm>
            <a:off x="2769704" y="331304"/>
            <a:ext cx="5526157" cy="646331"/>
          </a:xfrm>
          <a:prstGeom prst="rect">
            <a:avLst/>
          </a:prstGeom>
          <a:noFill/>
        </p:spPr>
        <p:txBody>
          <a:bodyPr wrap="square" rtlCol="0">
            <a:spAutoFit/>
          </a:bodyPr>
          <a:lstStyle/>
          <a:p>
            <a:pPr algn="ctr"/>
            <a:r>
              <a:rPr lang="en-US" sz="3600" b="1" dirty="0">
                <a:latin typeface="+mj-lt"/>
              </a:rPr>
              <a:t>Data Found - 5</a:t>
            </a:r>
          </a:p>
        </p:txBody>
      </p:sp>
      <p:sp>
        <p:nvSpPr>
          <p:cNvPr id="5" name="TextBox 4">
            <a:extLst>
              <a:ext uri="{FF2B5EF4-FFF2-40B4-BE49-F238E27FC236}">
                <a16:creationId xmlns:a16="http://schemas.microsoft.com/office/drawing/2014/main" id="{09570C8C-2AB0-A123-D47D-65C13B2E893C}"/>
              </a:ext>
            </a:extLst>
          </p:cNvPr>
          <p:cNvSpPr txBox="1"/>
          <p:nvPr/>
        </p:nvSpPr>
        <p:spPr>
          <a:xfrm>
            <a:off x="5897217" y="2459504"/>
            <a:ext cx="5300870" cy="1938992"/>
          </a:xfrm>
          <a:prstGeom prst="rect">
            <a:avLst/>
          </a:prstGeom>
          <a:noFill/>
        </p:spPr>
        <p:txBody>
          <a:bodyPr wrap="square" rtlCol="0">
            <a:spAutoFit/>
          </a:bodyPr>
          <a:lstStyle/>
          <a:p>
            <a:r>
              <a:rPr lang="en-US" sz="2000" b="0" i="0" dirty="0">
                <a:effectLst/>
              </a:rPr>
              <a:t>A recurrence of identical genres is not evident. Remarkably, the most prevalent genre in my case was Metal, in stark contrast to the global trend where Pop continued to dominate. This trend persists in the subsequent analysis.</a:t>
            </a:r>
            <a:endParaRPr lang="en-US" sz="2000" dirty="0"/>
          </a:p>
        </p:txBody>
      </p:sp>
    </p:spTree>
    <p:extLst>
      <p:ext uri="{BB962C8B-B14F-4D97-AF65-F5344CB8AC3E}">
        <p14:creationId xmlns:p14="http://schemas.microsoft.com/office/powerpoint/2010/main" val="143327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different types of data&#10;&#10;Description automatically generated with medium confidence">
            <a:extLst>
              <a:ext uri="{FF2B5EF4-FFF2-40B4-BE49-F238E27FC236}">
                <a16:creationId xmlns:a16="http://schemas.microsoft.com/office/drawing/2014/main" id="{F9F9FF7B-F16E-9495-236C-F25E06E75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090348" cy="6858000"/>
          </a:xfrm>
          <a:prstGeom prst="rect">
            <a:avLst/>
          </a:prstGeom>
        </p:spPr>
      </p:pic>
      <p:sp>
        <p:nvSpPr>
          <p:cNvPr id="6" name="TextBox 5">
            <a:extLst>
              <a:ext uri="{FF2B5EF4-FFF2-40B4-BE49-F238E27FC236}">
                <a16:creationId xmlns:a16="http://schemas.microsoft.com/office/drawing/2014/main" id="{3A7BE708-A9E6-FF61-C528-CB3EEBDE5E70}"/>
              </a:ext>
            </a:extLst>
          </p:cNvPr>
          <p:cNvSpPr txBox="1"/>
          <p:nvPr/>
        </p:nvSpPr>
        <p:spPr>
          <a:xfrm>
            <a:off x="7686261" y="648492"/>
            <a:ext cx="3379304" cy="584775"/>
          </a:xfrm>
          <a:prstGeom prst="rect">
            <a:avLst/>
          </a:prstGeom>
          <a:noFill/>
        </p:spPr>
        <p:txBody>
          <a:bodyPr wrap="square" rtlCol="0">
            <a:spAutoFit/>
          </a:bodyPr>
          <a:lstStyle/>
          <a:p>
            <a:pPr algn="ctr"/>
            <a:r>
              <a:rPr lang="en-US" sz="3200" b="1" dirty="0">
                <a:latin typeface="+mj-lt"/>
              </a:rPr>
              <a:t>Data Found -6</a:t>
            </a:r>
          </a:p>
        </p:txBody>
      </p:sp>
      <p:sp>
        <p:nvSpPr>
          <p:cNvPr id="7" name="TextBox 6">
            <a:extLst>
              <a:ext uri="{FF2B5EF4-FFF2-40B4-BE49-F238E27FC236}">
                <a16:creationId xmlns:a16="http://schemas.microsoft.com/office/drawing/2014/main" id="{DABFAE62-B1FD-5B27-F1DE-FA59FC0EB3D0}"/>
              </a:ext>
            </a:extLst>
          </p:cNvPr>
          <p:cNvSpPr txBox="1"/>
          <p:nvPr/>
        </p:nvSpPr>
        <p:spPr>
          <a:xfrm>
            <a:off x="7335078" y="1961322"/>
            <a:ext cx="4081670" cy="3477875"/>
          </a:xfrm>
          <a:prstGeom prst="rect">
            <a:avLst/>
          </a:prstGeom>
          <a:noFill/>
        </p:spPr>
        <p:txBody>
          <a:bodyPr wrap="square" rtlCol="0">
            <a:spAutoFit/>
          </a:bodyPr>
          <a:lstStyle/>
          <a:p>
            <a:r>
              <a:rPr lang="en-US" sz="2000" b="0" i="0" dirty="0">
                <a:effectLst/>
              </a:rPr>
              <a:t>The analysis reveals the highest correlations within the Loud and Happy features. Concurrently, an examination of the Energy feature indicates that the Metal playlist exhibits higher energy levels compared to the top 100 songs, whereas the Dance feature is more pronounced in the top 100 songs. The same trends persist in the subsequent analysis.</a:t>
            </a:r>
            <a:endParaRPr lang="en-US" sz="2000" dirty="0"/>
          </a:p>
        </p:txBody>
      </p:sp>
    </p:spTree>
    <p:extLst>
      <p:ext uri="{BB962C8B-B14F-4D97-AF65-F5344CB8AC3E}">
        <p14:creationId xmlns:p14="http://schemas.microsoft.com/office/powerpoint/2010/main" val="3695623498"/>
      </p:ext>
    </p:extLst>
  </p:cSld>
  <p:clrMapOvr>
    <a:masterClrMapping/>
  </p:clrMapOvr>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747276B434124E83CACCF268377CFD" ma:contentTypeVersion="5" ma:contentTypeDescription="Create a new document." ma:contentTypeScope="" ma:versionID="76aa1e193e4d5e146b7c6a9e0772b51a">
  <xsd:schema xmlns:xsd="http://www.w3.org/2001/XMLSchema" xmlns:xs="http://www.w3.org/2001/XMLSchema" xmlns:p="http://schemas.microsoft.com/office/2006/metadata/properties" xmlns:ns3="49ec3a72-d53a-47f0-b540-681e9cc0fa7f" targetNamespace="http://schemas.microsoft.com/office/2006/metadata/properties" ma:root="true" ma:fieldsID="38545c50a7694a2a21d9b2fa29f51323" ns3:_="">
    <xsd:import namespace="49ec3a72-d53a-47f0-b540-681e9cc0fa7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ec3a72-d53a-47f0-b540-681e9cc0fa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8D24FC-5DAC-4FB3-99F2-929B1E741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ec3a72-d53a-47f0-b540-681e9cc0fa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4E4139-C0A8-4863-8CD0-3293DD9A860B}">
  <ds:schemaRefs>
    <ds:schemaRef ds:uri="http://schemas.microsoft.com/sharepoint/v3/contenttype/forms"/>
  </ds:schemaRefs>
</ds:datastoreItem>
</file>

<file path=customXml/itemProps3.xml><?xml version="1.0" encoding="utf-8"?>
<ds:datastoreItem xmlns:ds="http://schemas.openxmlformats.org/officeDocument/2006/customXml" ds:itemID="{AD9DB872-6760-40AF-BCC2-DF375FA06261}">
  <ds:schemaRef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49ec3a72-d53a-47f0-b540-681e9cc0fa7f"/>
  </ds:schemaRefs>
</ds:datastoreItem>
</file>

<file path=docProps/app.xml><?xml version="1.0" encoding="utf-8"?>
<Properties xmlns="http://schemas.openxmlformats.org/officeDocument/2006/extended-properties" xmlns:vt="http://schemas.openxmlformats.org/officeDocument/2006/docPropsVTypes">
  <TotalTime>3058</TotalTime>
  <Words>1426</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Inter</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Çağrı Arslantürk</cp:lastModifiedBy>
  <cp:revision>68</cp:revision>
  <dcterms:created xsi:type="dcterms:W3CDTF">2020-01-20T05:08:25Z</dcterms:created>
  <dcterms:modified xsi:type="dcterms:W3CDTF">2024-01-19T08:35:54Z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0x0101001D747276B434124E83CACCF268377CFD</vt:lpwstr>
  </property>
</Properties>
</file>