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8" r:id="rId2"/>
  </p:sldIdLst>
  <p:sldSz cx="38404800" cy="38404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AF230-F303-F82A-B4E6-CB173044280C}" v="2542" dt="2024-04-04T03:07:27.666"/>
    <p1510:client id="{043F4A73-BEEE-8AE6-EC5B-37F4166B5A2B}" v="17" dt="2024-04-04T05:51:58.967"/>
    <p1510:client id="{18E1B3B0-0FC0-BB7E-07C2-40D90295EE07}" v="185" dt="2024-04-04T17:41:50.796"/>
    <p1510:client id="{1B034127-20C1-3C47-E574-952F2EAF51BF}" v="6" dt="2024-04-04T05:49:27.516"/>
    <p1510:client id="{1D4D10ED-59AB-E3DA-8FCC-D49E8AF55DDB}" v="25" dt="2024-04-04T05:47:23.184"/>
    <p1510:client id="{4205DC1F-DC03-A734-755B-7C1B95CA7297}" v="99" dt="2024-04-04T04:47:49.097"/>
    <p1510:client id="{71C97DB7-BD58-11A9-A51D-A31250C588E6}" v="160" dt="2024-04-02T18:59:33.183"/>
    <p1510:client id="{8090D3FF-3A43-73AC-533B-A201450C1BD1}" v="12" dt="2024-04-03T20:57:27.011"/>
    <p1510:client id="{88937565-96AE-EFA0-D1CE-675A75DB1CB9}" v="70" dt="2024-04-04T03:12:42.181"/>
    <p1510:client id="{8CFE72A8-1333-8CBD-4F5F-C5A24F8478BE}" v="221" dt="2024-04-04T12:09:23.630"/>
    <p1510:client id="{90019EB4-F821-A29C-DA73-B4925224C017}" v="87" dt="2024-04-03T22:23:51.466"/>
    <p1510:client id="{9A0A7349-5444-9A72-39AC-D295A35ABBA3}" v="2564" dt="2024-04-04T17:45:41.351"/>
    <p1510:client id="{BF02C284-D9F8-48C4-B5E9-2F8F6E2E0970}" v="4" dt="2024-04-04T03:10:06.228"/>
    <p1510:client id="{CAD8FCDA-ED1D-0DED-1336-D895A2C939C6}" v="92" dt="2024-04-04T03:45:50.371"/>
    <p1510:client id="{D947CACD-6E44-2493-3EF3-CC6AFBFFF798}" v="370" dt="2024-04-04T17:51:31.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C9F2C-9F9D-464F-904D-D5E127A8FBC9}" type="datetimeFigureOut">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A9553-E82A-41D9-B7A6-ABAB8E2BA692}" type="slidenum">
              <a:t>‹#›</a:t>
            </a:fld>
            <a:endParaRPr lang="en-US"/>
          </a:p>
        </p:txBody>
      </p:sp>
    </p:spTree>
    <p:extLst>
      <p:ext uri="{BB962C8B-B14F-4D97-AF65-F5344CB8AC3E}">
        <p14:creationId xmlns:p14="http://schemas.microsoft.com/office/powerpoint/2010/main" val="297807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4/4/2024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510018" y="7383535"/>
            <a:ext cx="17336638" cy="550920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a:t>
            </a:r>
            <a:r>
              <a:rPr lang="en-US" sz="3200" dirty="0"/>
              <a:t>HobbyPro</a:t>
            </a:r>
            <a:r>
              <a:rPr lang="en-US" sz="3200" dirty="0">
                <a:latin typeface="Calibri"/>
                <a:ea typeface="Calibri"/>
                <a:cs typeface="Calibri"/>
              </a:rPr>
              <a:t> is a web-based, mobile-friendly project management application created for individual hobbyists. Core features include an intuitive interface to manage multiple projects within one repository</a:t>
            </a:r>
            <a:r>
              <a:rPr lang="en-US" sz="3200" dirty="0"/>
              <a:t>. Hobbyists can create projects and add as many “stages” to break down projects into manageable work. This allows hobbyists to tailor each project to their individual needs easily. To further promote the idea of tailoring each project, hobbyists can set deadlines within their projects and track the time spent. Within each stage, hobbyists can add tasks to a kanban board to help visualize work and maximize efficiency. Notes, documents, and images can be added as needed to the project or individually in a library to serve as inspiration for future projects. Utilizing visualization tools, Hobby Pro displays a progress bar for each project to identify how far along a project has been completed. Hobby Pro’s goal is to streamline tracking and project organization by providing a centralized space for users to manage all aspects of their hobbies efficiently.</a:t>
            </a:r>
          </a:p>
        </p:txBody>
      </p:sp>
      <p:sp>
        <p:nvSpPr>
          <p:cNvPr id="42" name="TextBox 41"/>
          <p:cNvSpPr txBox="1"/>
          <p:nvPr/>
        </p:nvSpPr>
        <p:spPr>
          <a:xfrm>
            <a:off x="1366364" y="6470882"/>
            <a:ext cx="1721508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err="1">
                <a:solidFill>
                  <a:srgbClr val="BB1C3F"/>
                </a:solidFill>
              </a:rPr>
              <a:t>HobbyPro</a:t>
            </a:r>
            <a:endParaRPr lang="en-US" sz="8800" b="1">
              <a:solidFill>
                <a:srgbClr val="BB1C3F"/>
              </a:solidFill>
            </a:endParaRP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Candelario Aguilar Torres, Yazmin Alvarado, Dustin Bailey, Samuel Fletcher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631826" y="28653225"/>
            <a:ext cx="17201113" cy="698652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err="1">
                <a:ea typeface="Calibri"/>
                <a:cs typeface="Calibri"/>
              </a:rPr>
              <a:t>HyperText</a:t>
            </a:r>
            <a:r>
              <a:rPr lang="en-US" sz="3200" b="1">
                <a:ea typeface="Calibri"/>
                <a:cs typeface="Calibri"/>
              </a:rPr>
              <a:t> </a:t>
            </a:r>
            <a:r>
              <a:rPr lang="en-US" sz="3200" b="1" err="1">
                <a:ea typeface="Calibri"/>
                <a:cs typeface="Calibri"/>
              </a:rPr>
              <a:t>MarkUp</a:t>
            </a:r>
            <a:r>
              <a:rPr lang="en-US" sz="3200" b="1">
                <a:ea typeface="Calibri"/>
                <a:cs typeface="Calibri"/>
              </a:rPr>
              <a:t> Language (HTML):  </a:t>
            </a:r>
            <a:r>
              <a:rPr lang="en-US" sz="3200">
                <a:ea typeface="Calibri"/>
                <a:cs typeface="Calibri"/>
              </a:rPr>
              <a:t>The standard mark-up language used to define the structure of a webpage.</a:t>
            </a:r>
          </a:p>
          <a:p>
            <a:pPr algn="just"/>
            <a:r>
              <a:rPr lang="en-US" sz="3200" b="1">
                <a:ea typeface="Calibri"/>
                <a:cs typeface="Calibri"/>
              </a:rPr>
              <a:t>Cascading Style Sheets (CSS):</a:t>
            </a:r>
            <a:r>
              <a:rPr lang="en-US" sz="3200">
                <a:ea typeface="Calibri"/>
                <a:cs typeface="Calibri"/>
              </a:rPr>
              <a:t>  The standard language used the describe the presentation of elements within a webpage. This can include color, font, size, position, and various other effects.</a:t>
            </a:r>
          </a:p>
          <a:p>
            <a:pPr algn="just"/>
            <a:r>
              <a:rPr lang="en-US" sz="3200" b="1">
                <a:ea typeface="Calibri"/>
                <a:cs typeface="Calibri"/>
              </a:rPr>
              <a:t>Vue.JS: </a:t>
            </a:r>
            <a:r>
              <a:rPr lang="en-US" sz="3200">
                <a:ea typeface="Calibri"/>
                <a:cs typeface="Calibri"/>
              </a:rPr>
              <a:t>A JavaScript framework that offers a component-based programming model which allows developers to build complex user interfaces.</a:t>
            </a:r>
            <a:endParaRPr lang="en-US"/>
          </a:p>
          <a:p>
            <a:pPr algn="just"/>
            <a:r>
              <a:rPr lang="en-US" sz="3200" b="1">
                <a:ea typeface="Calibri"/>
                <a:cs typeface="Calibri"/>
              </a:rPr>
              <a:t>Bootstrap:  </a:t>
            </a:r>
            <a:r>
              <a:rPr lang="en-US" sz="3200">
                <a:ea typeface="Calibri"/>
                <a:cs typeface="Calibri"/>
              </a:rPr>
              <a:t>A CSS library used to create responsive mobile-friendly web applications.</a:t>
            </a:r>
          </a:p>
          <a:p>
            <a:pPr algn="just"/>
            <a:r>
              <a:rPr lang="en-US" sz="3200" b="1">
                <a:ea typeface="Calibri"/>
                <a:cs typeface="Calibri"/>
              </a:rPr>
              <a:t>Firebase Authentication:  </a:t>
            </a:r>
            <a:r>
              <a:rPr lang="en-US" sz="3200">
                <a:ea typeface="Calibri"/>
                <a:cs typeface="Calibri"/>
              </a:rPr>
              <a:t>A Firebase module that provides authentication and authorization services that integrate with various systems. Firebase authentication leverages industry standards such as Oauth2.0 and OpenID Connect.</a:t>
            </a:r>
          </a:p>
          <a:p>
            <a:pPr algn="just"/>
            <a:r>
              <a:rPr lang="en-US" sz="3200" b="1">
                <a:ea typeface="Calibri"/>
                <a:cs typeface="Calibri"/>
              </a:rPr>
              <a:t>Firebase FireStore: </a:t>
            </a:r>
            <a:r>
              <a:rPr lang="en-US" sz="3200">
                <a:ea typeface="Calibri"/>
                <a:cs typeface="Calibri"/>
              </a:rPr>
              <a:t>A scalable, NoSQL databased designed to integrate with mobile, web, and server platforms.</a:t>
            </a:r>
          </a:p>
          <a:p>
            <a:pPr algn="just"/>
            <a:r>
              <a:rPr lang="en-US" sz="3200" b="1">
                <a:ea typeface="Calibri"/>
                <a:cs typeface="Calibri"/>
              </a:rPr>
              <a:t>Firebase Cloud Storage:</a:t>
            </a:r>
            <a:r>
              <a:rPr lang="en-US" sz="3200">
                <a:ea typeface="Calibri"/>
                <a:cs typeface="Calibri"/>
              </a:rPr>
              <a:t>  An object storage service used to store user generated content such as photos, images., videos and PDF's.</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216571" y="27803668"/>
            <a:ext cx="17425328"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19570112" y="7315200"/>
            <a:ext cx="8297838" cy="1141851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 The design layout underwent several iterations before ultimately adopting a dashboard view, which aligned with our requirements and provided the most comprehensive data visualization. Our project icon is a straightforward card layout containing essential project information such as the project’s name, start date, last update date, and deadline if added with days left. Hobbyists can categorize their projects by adding tag names to their projects which in turn were added to the icon. Additionally, a progress bar was included in the project icon to help visualize project progress. We set out to develop </a:t>
            </a:r>
            <a:r>
              <a:rPr lang="en-US" sz="3200" err="1"/>
              <a:t>HobbyPro</a:t>
            </a:r>
            <a:r>
              <a:rPr lang="en-US" sz="3200" dirty="0"/>
              <a:t> as a flexible project management tool that can be used for any hobby. As a result, we focused on keeping the design of the Project’s Page simple, incorporating common tools like note-taking and image uploading. Additionally, we included a kanban board to help users visualize work and organize tasks. All of these features are accessible within each “stage”, which users can add or remove as needed.</a:t>
            </a:r>
            <a:endParaRPr lang="en-US" dirty="0">
              <a:cs typeface="Calibri" panose="020F0502020204030204"/>
            </a:endParaRPr>
          </a:p>
        </p:txBody>
      </p:sp>
      <p:sp>
        <p:nvSpPr>
          <p:cNvPr id="53" name="TextBox 52">
            <a:extLst>
              <a:ext uri="{FF2B5EF4-FFF2-40B4-BE49-F238E27FC236}">
                <a16:creationId xmlns:a16="http://schemas.microsoft.com/office/drawing/2014/main" id="{9ADEE2E9-7AD4-AF4A-A8DE-2DD6E398169D}"/>
              </a:ext>
            </a:extLst>
          </p:cNvPr>
          <p:cNvSpPr txBox="1"/>
          <p:nvPr/>
        </p:nvSpPr>
        <p:spPr>
          <a:xfrm>
            <a:off x="19843456"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8737704" y="7346960"/>
            <a:ext cx="8366174" cy="550920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 The </a:t>
            </a:r>
            <a:r>
              <a:rPr lang="en-US" sz="3200" dirty="0" err="1"/>
              <a:t>HobbyPro</a:t>
            </a:r>
            <a:r>
              <a:rPr lang="en-US" sz="3200" dirty="0"/>
              <a:t> team hopes to enhance our website by implementing a community support feature that enables users to share and view other user projects. This will provide users</a:t>
            </a:r>
            <a:r>
              <a:rPr lang="en-US" sz="3200" dirty="0">
                <a:ea typeface="Calibri"/>
                <a:cs typeface="Calibri"/>
              </a:rPr>
              <a:t> with </a:t>
            </a:r>
            <a:r>
              <a:rPr lang="en-US" sz="3200" dirty="0"/>
              <a:t>inspiration for their next big project, as well as</a:t>
            </a:r>
            <a:r>
              <a:rPr lang="en-US" sz="3200" dirty="0">
                <a:ea typeface="Calibri"/>
                <a:cs typeface="Calibri"/>
              </a:rPr>
              <a:t> </a:t>
            </a:r>
            <a:r>
              <a:rPr lang="en-US" sz="3200" dirty="0"/>
              <a:t>the ability to rate and download projects from the community page. Additionally, </a:t>
            </a:r>
            <a:r>
              <a:rPr lang="en-US" sz="3200" dirty="0">
                <a:ea typeface="Calibri"/>
                <a:cs typeface="Calibri"/>
              </a:rPr>
              <a:t>we are looking to create a space for users to follow and message each other, fostering communication and collaboration within the </a:t>
            </a:r>
            <a:r>
              <a:rPr lang="en-US" sz="3200" dirty="0" err="1">
                <a:ea typeface="Calibri"/>
                <a:cs typeface="Calibri"/>
              </a:rPr>
              <a:t>HobbyPro</a:t>
            </a:r>
            <a:r>
              <a:rPr lang="en-US" sz="3200" dirty="0">
                <a:ea typeface="Calibri"/>
                <a:cs typeface="Calibri"/>
              </a:rPr>
              <a:t> community.</a:t>
            </a:r>
            <a:endParaRPr lang="en-US" dirty="0"/>
          </a:p>
          <a:p>
            <a:pPr algn="just"/>
            <a:endParaRPr lang="en-US" sz="3200" dirty="0">
              <a:ea typeface="Calibri"/>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9216056"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434699" y="22872374"/>
            <a:ext cx="1742532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578354" y="23928685"/>
            <a:ext cx="17285163" cy="403187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  </a:t>
            </a:r>
            <a:r>
              <a:rPr lang="en-US" sz="3200" dirty="0">
                <a:ea typeface="+mn-lt"/>
                <a:cs typeface="+mn-lt"/>
              </a:rPr>
              <a:t>In Designing </a:t>
            </a:r>
            <a:r>
              <a:rPr lang="en-US" sz="3200" dirty="0" err="1">
                <a:ea typeface="+mn-lt"/>
                <a:cs typeface="+mn-lt"/>
              </a:rPr>
              <a:t>HobbyPro</a:t>
            </a:r>
            <a:r>
              <a:rPr lang="en-US" sz="3200" dirty="0">
                <a:ea typeface="+mn-lt"/>
                <a:cs typeface="+mn-lt"/>
              </a:rPr>
              <a:t> we aimed our attention to hobbyists taking on their everyday projects they spend hours on. We are ensuring users of our software website known as </a:t>
            </a:r>
            <a:r>
              <a:rPr lang="en-US" sz="3200" dirty="0" err="1">
                <a:ea typeface="+mn-lt"/>
                <a:cs typeface="+mn-lt"/>
              </a:rPr>
              <a:t>HobbyPro</a:t>
            </a:r>
            <a:r>
              <a:rPr lang="en-US" sz="3200" dirty="0">
                <a:ea typeface="+mn-lt"/>
                <a:cs typeface="+mn-lt"/>
              </a:rPr>
              <a:t> an easy way to keep track of project progression and ensure you know which step of the project you are on at every stage of the project. With each project the user makes they can add stages and add tasks to each stage to ensure that each part of their project is documented so they know what to do for each task and stage they make. With </a:t>
            </a:r>
            <a:r>
              <a:rPr lang="en-US" sz="3200" dirty="0" err="1">
                <a:ea typeface="+mn-lt"/>
                <a:cs typeface="+mn-lt"/>
              </a:rPr>
              <a:t>HobbyPro</a:t>
            </a:r>
            <a:r>
              <a:rPr lang="en-US" sz="3200" dirty="0">
                <a:ea typeface="+mn-lt"/>
                <a:cs typeface="+mn-lt"/>
              </a:rPr>
              <a:t> we hope to reach out to hobbyist to show them an easier way to manage their projects</a:t>
            </a:r>
          </a:p>
          <a:p>
            <a:pPr algn="just"/>
            <a:endParaRPr lang="en-US" sz="3200" dirty="0">
              <a:ea typeface="Calibri"/>
              <a:cs typeface="Calibri"/>
            </a:endParaRPr>
          </a:p>
        </p:txBody>
      </p:sp>
      <p:sp>
        <p:nvSpPr>
          <p:cNvPr id="63" name="TextBox 62">
            <a:extLst>
              <a:ext uri="{FF2B5EF4-FFF2-40B4-BE49-F238E27FC236}">
                <a16:creationId xmlns:a16="http://schemas.microsoft.com/office/drawing/2014/main" id="{9A32D62A-0501-F949-A5B2-821CB6B360C1}"/>
              </a:ext>
            </a:extLst>
          </p:cNvPr>
          <p:cNvSpPr txBox="1"/>
          <p:nvPr/>
        </p:nvSpPr>
        <p:spPr>
          <a:xfrm>
            <a:off x="1495156" y="22043611"/>
            <a:ext cx="17348264"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1: </a:t>
            </a:r>
            <a:r>
              <a:rPr lang="en-US" sz="3200" dirty="0">
                <a:solidFill>
                  <a:schemeClr val="tx1"/>
                </a:solidFill>
              </a:rPr>
              <a:t>Image of the Main Dashboard</a:t>
            </a:r>
            <a:endParaRPr lang="en-US" sz="3200" dirty="0">
              <a:solidFill>
                <a:schemeClr val="tx1"/>
              </a:solidFill>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19599561" y="31090159"/>
            <a:ext cx="822715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2: </a:t>
            </a:r>
            <a:r>
              <a:rPr lang="en-US" sz="3200" dirty="0">
                <a:solidFill>
                  <a:srgbClr val="000000"/>
                </a:solidFill>
              </a:rPr>
              <a:t>Project Icon that appears on the Main Dashboard  </a:t>
            </a:r>
            <a:endParaRPr lang="en-US" sz="3200" dirty="0">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8880706" y="25361614"/>
            <a:ext cx="8295494"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3: </a:t>
            </a:r>
            <a:r>
              <a:rPr lang="en-US" sz="3200" dirty="0">
                <a:solidFill>
                  <a:schemeClr val="tx1"/>
                </a:solidFill>
              </a:rPr>
              <a:t>An </a:t>
            </a:r>
            <a:r>
              <a:rPr lang="en-US" sz="3200" dirty="0">
                <a:solidFill>
                  <a:schemeClr val="tx1"/>
                </a:solidFill>
                <a:cs typeface="Calibri"/>
              </a:rPr>
              <a:t>example of the database schema showcasing data nesting </a:t>
            </a:r>
            <a:endParaRPr lang="en-US" sz="3200" dirty="0">
              <a:solidFill>
                <a:schemeClr val="tx1"/>
              </a:solidFill>
              <a:ea typeface="Calibri"/>
              <a:cs typeface="Calibri"/>
            </a:endParaRPr>
          </a:p>
        </p:txBody>
      </p:sp>
      <p:sp>
        <p:nvSpPr>
          <p:cNvPr id="67" name="TextBox 66">
            <a:extLst>
              <a:ext uri="{FF2B5EF4-FFF2-40B4-BE49-F238E27FC236}">
                <a16:creationId xmlns:a16="http://schemas.microsoft.com/office/drawing/2014/main" id="{8E91F93C-A7BD-B64A-849B-B4DA616BE3FB}"/>
              </a:ext>
            </a:extLst>
          </p:cNvPr>
          <p:cNvSpPr txBox="1"/>
          <p:nvPr/>
        </p:nvSpPr>
        <p:spPr>
          <a:xfrm>
            <a:off x="28806040" y="27662486"/>
            <a:ext cx="815882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011048" y="28505504"/>
            <a:ext cx="8158823"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ea typeface="+mn-lt"/>
                <a:cs typeface="+mn-lt"/>
              </a:rPr>
              <a:t>https://developer.mozilla.org/en-US/</a:t>
            </a:r>
            <a:r>
              <a:rPr lang="en-US" sz="3200"/>
              <a:t> </a:t>
            </a:r>
          </a:p>
          <a:p>
            <a:pPr marL="514350" indent="-514350" algn="just">
              <a:buAutoNum type="arabicPeriod"/>
            </a:pPr>
            <a:r>
              <a:rPr lang="en-US" sz="3200">
                <a:ea typeface="+mn-lt"/>
                <a:cs typeface="+mn-lt"/>
              </a:rPr>
              <a:t>https://vuejs.org/</a:t>
            </a:r>
          </a:p>
          <a:p>
            <a:pPr marL="514350" indent="-514350" algn="just">
              <a:buAutoNum type="arabicPeriod"/>
            </a:pPr>
            <a:r>
              <a:rPr lang="en-US" sz="3200">
                <a:ea typeface="Calibri" panose="020F0502020204030204"/>
                <a:cs typeface="Calibri" panose="020F0502020204030204"/>
              </a:rPr>
              <a:t>https://getboostrap.com/</a:t>
            </a:r>
          </a:p>
          <a:p>
            <a:pPr marL="514350" indent="-514350" algn="just">
              <a:buAutoNum type="arabicPeriod"/>
            </a:pPr>
            <a:r>
              <a:rPr lang="en-US" sz="3200">
                <a:ea typeface="+mn-lt"/>
                <a:cs typeface="+mn-lt"/>
              </a:rPr>
              <a:t>https://firebase.google.com/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8874376" y="31404401"/>
            <a:ext cx="8227159"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8798176" y="32483424"/>
            <a:ext cx="8295495"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 and Dr. Nicholson for his support of students. </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439936"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descr="A white logo with tools in the middle&#10;&#10;Description automatically generated">
            <a:extLst>
              <a:ext uri="{FF2B5EF4-FFF2-40B4-BE49-F238E27FC236}">
                <a16:creationId xmlns:a16="http://schemas.microsoft.com/office/drawing/2014/main" id="{02CB3661-C146-FEA9-21A7-083A0B52352D}"/>
              </a:ext>
            </a:extLst>
          </p:cNvPr>
          <p:cNvPicPr>
            <a:picLocks noChangeAspect="1"/>
          </p:cNvPicPr>
          <p:nvPr/>
        </p:nvPicPr>
        <p:blipFill>
          <a:blip r:embed="rId4"/>
          <a:stretch>
            <a:fillRect/>
          </a:stretch>
        </p:blipFill>
        <p:spPr>
          <a:xfrm>
            <a:off x="31629605" y="-866531"/>
            <a:ext cx="6752460" cy="6919112"/>
          </a:xfrm>
          <a:prstGeom prst="rect">
            <a:avLst/>
          </a:prstGeom>
        </p:spPr>
      </p:pic>
      <p:pic>
        <p:nvPicPr>
          <p:cNvPr id="4" name="Picture 3" descr="A quilted table runner on a green mat&#10;&#10;Description automatically generated">
            <a:extLst>
              <a:ext uri="{FF2B5EF4-FFF2-40B4-BE49-F238E27FC236}">
                <a16:creationId xmlns:a16="http://schemas.microsoft.com/office/drawing/2014/main" id="{462A57C2-9E0C-9920-3932-6F166D99C367}"/>
              </a:ext>
            </a:extLst>
          </p:cNvPr>
          <p:cNvPicPr>
            <a:picLocks noChangeAspect="1"/>
          </p:cNvPicPr>
          <p:nvPr/>
        </p:nvPicPr>
        <p:blipFill rotWithShape="1">
          <a:blip r:embed="rId5"/>
          <a:srcRect r="-827"/>
          <a:stretch/>
        </p:blipFill>
        <p:spPr>
          <a:xfrm>
            <a:off x="19713451" y="19609091"/>
            <a:ext cx="8197526" cy="11336117"/>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C2EBC17-3D23-C412-EEBC-8E28C2D0601F}"/>
              </a:ext>
            </a:extLst>
          </p:cNvPr>
          <p:cNvPicPr>
            <a:picLocks noChangeAspect="1"/>
          </p:cNvPicPr>
          <p:nvPr/>
        </p:nvPicPr>
        <p:blipFill>
          <a:blip r:embed="rId6"/>
          <a:stretch>
            <a:fillRect/>
          </a:stretch>
        </p:blipFill>
        <p:spPr>
          <a:xfrm>
            <a:off x="1573273" y="13669372"/>
            <a:ext cx="17284458" cy="8168264"/>
          </a:xfrm>
          <a:prstGeom prst="rect">
            <a:avLst/>
          </a:prstGeom>
        </p:spPr>
      </p:pic>
      <p:pic>
        <p:nvPicPr>
          <p:cNvPr id="10" name="Picture 9">
            <a:extLst>
              <a:ext uri="{FF2B5EF4-FFF2-40B4-BE49-F238E27FC236}">
                <a16:creationId xmlns:a16="http://schemas.microsoft.com/office/drawing/2014/main" id="{B89D5C7B-6783-E75C-8761-C98568E7328C}"/>
              </a:ext>
            </a:extLst>
          </p:cNvPr>
          <p:cNvPicPr>
            <a:picLocks noChangeAspect="1"/>
          </p:cNvPicPr>
          <p:nvPr/>
        </p:nvPicPr>
        <p:blipFill>
          <a:blip r:embed="rId7"/>
          <a:stretch>
            <a:fillRect/>
          </a:stretch>
        </p:blipFill>
        <p:spPr>
          <a:xfrm>
            <a:off x="28679650" y="12774468"/>
            <a:ext cx="8493307" cy="12413157"/>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543</cp:revision>
  <dcterms:created xsi:type="dcterms:W3CDTF">2024-01-26T16:07:10Z</dcterms:created>
  <dcterms:modified xsi:type="dcterms:W3CDTF">2024-04-04T17:51:51Z</dcterms:modified>
</cp:coreProperties>
</file>